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2"/>
  </p:notesMasterIdLst>
  <p:sldIdLst>
    <p:sldId id="366" r:id="rId2"/>
    <p:sldId id="367" r:id="rId3"/>
    <p:sldId id="408" r:id="rId4"/>
    <p:sldId id="314" r:id="rId5"/>
    <p:sldId id="401" r:id="rId6"/>
    <p:sldId id="402" r:id="rId7"/>
    <p:sldId id="403" r:id="rId8"/>
    <p:sldId id="404" r:id="rId9"/>
    <p:sldId id="405" r:id="rId10"/>
    <p:sldId id="406" r:id="rId11"/>
    <p:sldId id="321" r:id="rId12"/>
    <p:sldId id="362" r:id="rId13"/>
    <p:sldId id="325" r:id="rId14"/>
    <p:sldId id="409" r:id="rId15"/>
    <p:sldId id="326" r:id="rId16"/>
    <p:sldId id="410" r:id="rId17"/>
    <p:sldId id="411" r:id="rId18"/>
    <p:sldId id="457" r:id="rId19"/>
    <p:sldId id="458" r:id="rId20"/>
    <p:sldId id="416" r:id="rId21"/>
    <p:sldId id="432" r:id="rId22"/>
    <p:sldId id="456" r:id="rId23"/>
    <p:sldId id="455" r:id="rId24"/>
    <p:sldId id="454" r:id="rId25"/>
    <p:sldId id="453" r:id="rId26"/>
    <p:sldId id="433" r:id="rId27"/>
    <p:sldId id="434" r:id="rId28"/>
    <p:sldId id="435" r:id="rId29"/>
    <p:sldId id="436" r:id="rId30"/>
    <p:sldId id="437" r:id="rId31"/>
    <p:sldId id="438" r:id="rId32"/>
    <p:sldId id="439" r:id="rId33"/>
    <p:sldId id="441" r:id="rId34"/>
    <p:sldId id="442" r:id="rId35"/>
    <p:sldId id="444" r:id="rId36"/>
    <p:sldId id="445" r:id="rId37"/>
    <p:sldId id="448" r:id="rId38"/>
    <p:sldId id="449" r:id="rId39"/>
    <p:sldId id="450" r:id="rId40"/>
    <p:sldId id="452" r:id="rId41"/>
    <p:sldId id="374" r:id="rId42"/>
    <p:sldId id="376" r:id="rId43"/>
    <p:sldId id="395" r:id="rId44"/>
    <p:sldId id="421" r:id="rId45"/>
    <p:sldId id="422" r:id="rId46"/>
    <p:sldId id="423" r:id="rId47"/>
    <p:sldId id="424" r:id="rId48"/>
    <p:sldId id="426" r:id="rId49"/>
    <p:sldId id="427" r:id="rId50"/>
    <p:sldId id="428" r:id="rId51"/>
    <p:sldId id="379" r:id="rId52"/>
    <p:sldId id="419" r:id="rId53"/>
    <p:sldId id="380" r:id="rId54"/>
    <p:sldId id="381" r:id="rId55"/>
    <p:sldId id="385" r:id="rId56"/>
    <p:sldId id="430" r:id="rId57"/>
    <p:sldId id="332" r:id="rId58"/>
    <p:sldId id="357" r:id="rId59"/>
    <p:sldId id="431" r:id="rId60"/>
    <p:sldId id="30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21" autoAdjust="0"/>
    <p:restoredTop sz="86380" autoAdjust="0"/>
  </p:normalViewPr>
  <p:slideViewPr>
    <p:cSldViewPr>
      <p:cViewPr varScale="1">
        <p:scale>
          <a:sx n="44" d="100"/>
          <a:sy n="44" d="100"/>
        </p:scale>
        <p:origin x="-1734" y="-102"/>
      </p:cViewPr>
      <p:guideLst>
        <p:guide orient="horz" pos="2160"/>
        <p:guide pos="2880"/>
      </p:guideLst>
    </p:cSldViewPr>
  </p:slideViewPr>
  <p:outlineViewPr>
    <p:cViewPr>
      <p:scale>
        <a:sx n="33" d="100"/>
        <a:sy n="33" d="100"/>
      </p:scale>
      <p:origin x="0" y="1262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A5028-046D-49BC-9CB7-E9BD04B7A32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63B8B3FC-C320-4708-A92A-1C01142A5612}">
      <dgm:prSet phldrT="[Text]" custT="1"/>
      <dgm:spPr/>
      <dgm:t>
        <a:bodyPr/>
        <a:lstStyle/>
        <a:p>
          <a:r>
            <a:rPr lang="en-GB" sz="1600" dirty="0"/>
            <a:t>The Journey</a:t>
          </a:r>
        </a:p>
      </dgm:t>
    </dgm:pt>
    <dgm:pt modelId="{A711B4FE-DF3D-49FB-8186-EE63E94E5B15}" type="parTrans" cxnId="{44BAFDEA-A9C6-449C-B0AB-D6B65080A59C}">
      <dgm:prSet/>
      <dgm:spPr/>
      <dgm:t>
        <a:bodyPr/>
        <a:lstStyle/>
        <a:p>
          <a:endParaRPr lang="en-GB"/>
        </a:p>
      </dgm:t>
    </dgm:pt>
    <dgm:pt modelId="{754A7CC9-7752-455A-8AC4-B17DEA9F177D}" type="sibTrans" cxnId="{44BAFDEA-A9C6-449C-B0AB-D6B65080A59C}">
      <dgm:prSet/>
      <dgm:spPr/>
      <dgm:t>
        <a:bodyPr/>
        <a:lstStyle/>
        <a:p>
          <a:endParaRPr lang="en-GB"/>
        </a:p>
      </dgm:t>
    </dgm:pt>
    <dgm:pt modelId="{2762B2CA-7E5E-4D84-9D86-8D6DFE619216}">
      <dgm:prSet phldrT="[Text]" custT="1"/>
      <dgm:spPr/>
      <dgm:t>
        <a:bodyPr/>
        <a:lstStyle/>
        <a:p>
          <a:r>
            <a:rPr lang="en-GB" sz="1400" dirty="0"/>
            <a:t>Intellectual / cognitive</a:t>
          </a:r>
        </a:p>
      </dgm:t>
    </dgm:pt>
    <dgm:pt modelId="{4FE6110A-ACCA-418A-9709-FC7B36EC181F}" type="parTrans" cxnId="{B1D757B1-76FF-4F11-8BE2-FD360ADCFE6C}">
      <dgm:prSet/>
      <dgm:spPr/>
      <dgm:t>
        <a:bodyPr/>
        <a:lstStyle/>
        <a:p>
          <a:endParaRPr lang="en-GB"/>
        </a:p>
      </dgm:t>
    </dgm:pt>
    <dgm:pt modelId="{B9DC83C5-E3C8-4668-938A-5A5ED751DD7F}" type="sibTrans" cxnId="{B1D757B1-76FF-4F11-8BE2-FD360ADCFE6C}">
      <dgm:prSet/>
      <dgm:spPr/>
      <dgm:t>
        <a:bodyPr/>
        <a:lstStyle/>
        <a:p>
          <a:endParaRPr lang="en-GB"/>
        </a:p>
      </dgm:t>
    </dgm:pt>
    <dgm:pt modelId="{2695999B-4CA9-4255-A338-496B690A9022}">
      <dgm:prSet phldrT="[Text]" custT="1"/>
      <dgm:spPr/>
      <dgm:t>
        <a:bodyPr/>
        <a:lstStyle/>
        <a:p>
          <a:r>
            <a:rPr lang="en-GB" sz="1400" dirty="0"/>
            <a:t>Personal / Emotional</a:t>
          </a:r>
        </a:p>
      </dgm:t>
    </dgm:pt>
    <dgm:pt modelId="{ECE1A07A-8C31-4AE3-B477-494732EDB17C}" type="parTrans" cxnId="{A457F7AB-2FC2-4997-A181-7E2DA46A7577}">
      <dgm:prSet/>
      <dgm:spPr/>
      <dgm:t>
        <a:bodyPr/>
        <a:lstStyle/>
        <a:p>
          <a:endParaRPr lang="en-GB"/>
        </a:p>
      </dgm:t>
    </dgm:pt>
    <dgm:pt modelId="{67FFB278-5BA6-442B-8FBC-D3AA577B638F}" type="sibTrans" cxnId="{A457F7AB-2FC2-4997-A181-7E2DA46A7577}">
      <dgm:prSet/>
      <dgm:spPr/>
      <dgm:t>
        <a:bodyPr/>
        <a:lstStyle/>
        <a:p>
          <a:endParaRPr lang="en-GB"/>
        </a:p>
      </dgm:t>
    </dgm:pt>
    <dgm:pt modelId="{81B83741-D6F6-4B29-9178-20741959654B}">
      <dgm:prSet phldrT="[Text]" custT="1"/>
      <dgm:spPr/>
      <dgm:t>
        <a:bodyPr/>
        <a:lstStyle/>
        <a:p>
          <a:r>
            <a:rPr lang="en-GB" sz="1400" dirty="0"/>
            <a:t>Professional</a:t>
          </a:r>
        </a:p>
      </dgm:t>
    </dgm:pt>
    <dgm:pt modelId="{A49C372B-990F-400A-84E9-97E309B826C5}" type="parTrans" cxnId="{9E1A73D0-A600-432F-B9C6-ACCC279EC6CE}">
      <dgm:prSet/>
      <dgm:spPr/>
      <dgm:t>
        <a:bodyPr/>
        <a:lstStyle/>
        <a:p>
          <a:endParaRPr lang="en-GB"/>
        </a:p>
      </dgm:t>
    </dgm:pt>
    <dgm:pt modelId="{F44DA581-00CF-4A61-9888-5638F5A5B226}" type="sibTrans" cxnId="{9E1A73D0-A600-432F-B9C6-ACCC279EC6CE}">
      <dgm:prSet/>
      <dgm:spPr/>
      <dgm:t>
        <a:bodyPr/>
        <a:lstStyle/>
        <a:p>
          <a:endParaRPr lang="en-GB"/>
        </a:p>
      </dgm:t>
    </dgm:pt>
    <dgm:pt modelId="{57C3B900-B56F-4441-9C4C-6A635BDBBC34}">
      <dgm:prSet phldrT="[Text]" custT="1"/>
      <dgm:spPr/>
      <dgm:t>
        <a:bodyPr/>
        <a:lstStyle/>
        <a:p>
          <a:r>
            <a:rPr lang="en-GB" sz="1400" dirty="0"/>
            <a:t>Instrumental:</a:t>
          </a:r>
        </a:p>
        <a:p>
          <a:r>
            <a:rPr lang="en-GB" sz="1400" dirty="0"/>
            <a:t>meeting course requirements</a:t>
          </a:r>
        </a:p>
      </dgm:t>
    </dgm:pt>
    <dgm:pt modelId="{20CD2445-9A1F-47A4-AE1D-40F121CBD924}" type="parTrans" cxnId="{B63423A3-97B9-4580-8D66-8135BA63EDF6}">
      <dgm:prSet/>
      <dgm:spPr/>
      <dgm:t>
        <a:bodyPr/>
        <a:lstStyle/>
        <a:p>
          <a:endParaRPr lang="en-GB"/>
        </a:p>
      </dgm:t>
    </dgm:pt>
    <dgm:pt modelId="{DCA2C3E2-6A62-4450-8744-BF6D792B67B8}" type="sibTrans" cxnId="{B63423A3-97B9-4580-8D66-8135BA63EDF6}">
      <dgm:prSet/>
      <dgm:spPr/>
      <dgm:t>
        <a:bodyPr/>
        <a:lstStyle/>
        <a:p>
          <a:endParaRPr lang="en-GB"/>
        </a:p>
      </dgm:t>
    </dgm:pt>
    <dgm:pt modelId="{0F6CB2F5-CD86-481E-8DDF-133DBB1CCCED}">
      <dgm:prSet/>
      <dgm:spPr/>
      <dgm:t>
        <a:bodyPr/>
        <a:lstStyle/>
        <a:p>
          <a:endParaRPr lang="en-GB" dirty="0"/>
        </a:p>
      </dgm:t>
    </dgm:pt>
    <dgm:pt modelId="{FEF51E51-B416-445B-BBC3-2FCBC08467C7}" type="parTrans" cxnId="{776C2612-2254-452B-B07D-F851C420F566}">
      <dgm:prSet/>
      <dgm:spPr/>
      <dgm:t>
        <a:bodyPr/>
        <a:lstStyle/>
        <a:p>
          <a:endParaRPr lang="en-GB"/>
        </a:p>
      </dgm:t>
    </dgm:pt>
    <dgm:pt modelId="{59749A76-6376-450E-9C8C-4D549FEAF7D4}" type="sibTrans" cxnId="{776C2612-2254-452B-B07D-F851C420F566}">
      <dgm:prSet/>
      <dgm:spPr/>
      <dgm:t>
        <a:bodyPr/>
        <a:lstStyle/>
        <a:p>
          <a:endParaRPr lang="en-GB"/>
        </a:p>
      </dgm:t>
    </dgm:pt>
    <dgm:pt modelId="{ED473737-DB9E-4DBD-B144-C2B0530AD412}">
      <dgm:prSet/>
      <dgm:spPr/>
      <dgm:t>
        <a:bodyPr/>
        <a:lstStyle/>
        <a:p>
          <a:endParaRPr lang="en-GB" dirty="0"/>
        </a:p>
      </dgm:t>
    </dgm:pt>
    <dgm:pt modelId="{B0347823-6FA9-4389-A1EE-3E1F3DCA03EA}" type="parTrans" cxnId="{F4F728BE-62C1-4D34-AF32-0CBBE2D46460}">
      <dgm:prSet/>
      <dgm:spPr/>
      <dgm:t>
        <a:bodyPr/>
        <a:lstStyle/>
        <a:p>
          <a:endParaRPr lang="en-GB"/>
        </a:p>
      </dgm:t>
    </dgm:pt>
    <dgm:pt modelId="{6CDC8F19-CAAF-45C4-B53C-B6C172E0A880}" type="sibTrans" cxnId="{F4F728BE-62C1-4D34-AF32-0CBBE2D46460}">
      <dgm:prSet/>
      <dgm:spPr/>
      <dgm:t>
        <a:bodyPr/>
        <a:lstStyle/>
        <a:p>
          <a:endParaRPr lang="en-GB"/>
        </a:p>
      </dgm:t>
    </dgm:pt>
    <dgm:pt modelId="{B1199781-1EBC-4362-95C2-4FDBC05443E7}">
      <dgm:prSet/>
      <dgm:spPr/>
      <dgm:t>
        <a:bodyPr/>
        <a:lstStyle/>
        <a:p>
          <a:endParaRPr lang="en-GB" dirty="0"/>
        </a:p>
      </dgm:t>
    </dgm:pt>
    <dgm:pt modelId="{F7896E08-2957-4BF4-B983-006151FE18E9}" type="parTrans" cxnId="{339E95F7-B0E5-4948-BA5B-553813E6A4E0}">
      <dgm:prSet/>
      <dgm:spPr/>
      <dgm:t>
        <a:bodyPr/>
        <a:lstStyle/>
        <a:p>
          <a:endParaRPr lang="en-GB"/>
        </a:p>
      </dgm:t>
    </dgm:pt>
    <dgm:pt modelId="{B4BF3BF1-CD9A-41F6-928F-6F8E3636586D}" type="sibTrans" cxnId="{339E95F7-B0E5-4948-BA5B-553813E6A4E0}">
      <dgm:prSet/>
      <dgm:spPr/>
      <dgm:t>
        <a:bodyPr/>
        <a:lstStyle/>
        <a:p>
          <a:endParaRPr lang="en-GB"/>
        </a:p>
      </dgm:t>
    </dgm:pt>
    <dgm:pt modelId="{9C521255-0041-432A-B2BE-C7ED600DC26E}">
      <dgm:prSet/>
      <dgm:spPr/>
      <dgm:t>
        <a:bodyPr/>
        <a:lstStyle/>
        <a:p>
          <a:endParaRPr lang="en-GB" dirty="0"/>
        </a:p>
      </dgm:t>
    </dgm:pt>
    <dgm:pt modelId="{930FC236-6196-4D50-8F78-49B9194C86C4}" type="parTrans" cxnId="{74EAD80F-3665-46AB-AE76-373220166892}">
      <dgm:prSet/>
      <dgm:spPr/>
      <dgm:t>
        <a:bodyPr/>
        <a:lstStyle/>
        <a:p>
          <a:endParaRPr lang="en-GB"/>
        </a:p>
      </dgm:t>
    </dgm:pt>
    <dgm:pt modelId="{A8D02FB1-C101-44C2-A2D8-925C43A0C23F}" type="sibTrans" cxnId="{74EAD80F-3665-46AB-AE76-373220166892}">
      <dgm:prSet/>
      <dgm:spPr/>
      <dgm:t>
        <a:bodyPr/>
        <a:lstStyle/>
        <a:p>
          <a:endParaRPr lang="en-GB"/>
        </a:p>
      </dgm:t>
    </dgm:pt>
    <dgm:pt modelId="{1AA80CA6-5BA3-4D63-95A5-81DB6B31D540}">
      <dgm:prSet/>
      <dgm:spPr/>
      <dgm:t>
        <a:bodyPr/>
        <a:lstStyle/>
        <a:p>
          <a:endParaRPr lang="en-GB" dirty="0"/>
        </a:p>
      </dgm:t>
    </dgm:pt>
    <dgm:pt modelId="{C752BF85-601C-409C-A778-C92563B44886}" type="parTrans" cxnId="{30ADC045-575E-481D-95D7-4D91B1C000C4}">
      <dgm:prSet/>
      <dgm:spPr/>
      <dgm:t>
        <a:bodyPr/>
        <a:lstStyle/>
        <a:p>
          <a:endParaRPr lang="en-GB"/>
        </a:p>
      </dgm:t>
    </dgm:pt>
    <dgm:pt modelId="{97C59BBF-7BEF-4BEA-B7A0-0BF752C5BA34}" type="sibTrans" cxnId="{30ADC045-575E-481D-95D7-4D91B1C000C4}">
      <dgm:prSet/>
      <dgm:spPr/>
      <dgm:t>
        <a:bodyPr/>
        <a:lstStyle/>
        <a:p>
          <a:endParaRPr lang="en-GB"/>
        </a:p>
      </dgm:t>
    </dgm:pt>
    <dgm:pt modelId="{457585D7-C554-4107-BF73-B8E1BD09C217}">
      <dgm:prSet/>
      <dgm:spPr/>
      <dgm:t>
        <a:bodyPr/>
        <a:lstStyle/>
        <a:p>
          <a:endParaRPr lang="en-GB" dirty="0"/>
        </a:p>
      </dgm:t>
    </dgm:pt>
    <dgm:pt modelId="{9BAD8B74-C9CE-4551-A09F-9B85969ADE34}" type="parTrans" cxnId="{1EE7D9EA-9113-4787-BE36-AE54A0E563FF}">
      <dgm:prSet/>
      <dgm:spPr/>
      <dgm:t>
        <a:bodyPr/>
        <a:lstStyle/>
        <a:p>
          <a:endParaRPr lang="en-GB"/>
        </a:p>
      </dgm:t>
    </dgm:pt>
    <dgm:pt modelId="{36799DE5-9DA6-48A1-B942-978E5886F9DE}" type="sibTrans" cxnId="{1EE7D9EA-9113-4787-BE36-AE54A0E563FF}">
      <dgm:prSet/>
      <dgm:spPr/>
      <dgm:t>
        <a:bodyPr/>
        <a:lstStyle/>
        <a:p>
          <a:endParaRPr lang="en-GB"/>
        </a:p>
      </dgm:t>
    </dgm:pt>
    <dgm:pt modelId="{8F756C94-5601-4C9F-B8D8-6879708F40EF}">
      <dgm:prSet custT="1"/>
      <dgm:spPr/>
      <dgm:t>
        <a:bodyPr/>
        <a:lstStyle/>
        <a:p>
          <a:r>
            <a:rPr lang="en-GB" sz="1400" dirty="0"/>
            <a:t>Ontological</a:t>
          </a:r>
        </a:p>
      </dgm:t>
    </dgm:pt>
    <dgm:pt modelId="{B45FCF7C-3CBF-4306-9566-85DDD91E1D7A}" type="parTrans" cxnId="{AD81CFE5-670F-4D96-8A5D-EAF73CEE224A}">
      <dgm:prSet/>
      <dgm:spPr/>
      <dgm:t>
        <a:bodyPr/>
        <a:lstStyle/>
        <a:p>
          <a:endParaRPr lang="en-GB"/>
        </a:p>
      </dgm:t>
    </dgm:pt>
    <dgm:pt modelId="{DAFF542B-C7A0-4872-96A9-98F70788FAD2}" type="sibTrans" cxnId="{AD81CFE5-670F-4D96-8A5D-EAF73CEE224A}">
      <dgm:prSet/>
      <dgm:spPr/>
      <dgm:t>
        <a:bodyPr/>
        <a:lstStyle/>
        <a:p>
          <a:endParaRPr lang="en-GB"/>
        </a:p>
      </dgm:t>
    </dgm:pt>
    <dgm:pt modelId="{9B75E45F-5B7C-4A81-8C1B-640AE97AE2D0}" type="pres">
      <dgm:prSet presAssocID="{FAEA5028-046D-49BC-9CB7-E9BD04B7A32C}" presName="composite" presStyleCnt="0">
        <dgm:presLayoutVars>
          <dgm:chMax val="1"/>
          <dgm:dir/>
          <dgm:resizeHandles val="exact"/>
        </dgm:presLayoutVars>
      </dgm:prSet>
      <dgm:spPr/>
      <dgm:t>
        <a:bodyPr/>
        <a:lstStyle/>
        <a:p>
          <a:endParaRPr lang="en-GB"/>
        </a:p>
      </dgm:t>
    </dgm:pt>
    <dgm:pt modelId="{B259069E-8FB4-4383-A2C3-71D997ADEBCD}" type="pres">
      <dgm:prSet presAssocID="{FAEA5028-046D-49BC-9CB7-E9BD04B7A32C}" presName="radial" presStyleCnt="0">
        <dgm:presLayoutVars>
          <dgm:animLvl val="ctr"/>
        </dgm:presLayoutVars>
      </dgm:prSet>
      <dgm:spPr/>
    </dgm:pt>
    <dgm:pt modelId="{C3706456-774A-45F7-8E36-890764E93D30}" type="pres">
      <dgm:prSet presAssocID="{63B8B3FC-C320-4708-A92A-1C01142A5612}" presName="centerShape" presStyleLbl="vennNode1" presStyleIdx="0" presStyleCnt="6"/>
      <dgm:spPr/>
      <dgm:t>
        <a:bodyPr/>
        <a:lstStyle/>
        <a:p>
          <a:endParaRPr lang="en-GB"/>
        </a:p>
      </dgm:t>
    </dgm:pt>
    <dgm:pt modelId="{04226062-075E-44A9-A1B2-2D80DF700FB1}" type="pres">
      <dgm:prSet presAssocID="{2762B2CA-7E5E-4D84-9D86-8D6DFE619216}" presName="node" presStyleLbl="vennNode1" presStyleIdx="1" presStyleCnt="6" custScaleX="213729" custScaleY="197085">
        <dgm:presLayoutVars>
          <dgm:bulletEnabled val="1"/>
        </dgm:presLayoutVars>
      </dgm:prSet>
      <dgm:spPr/>
      <dgm:t>
        <a:bodyPr/>
        <a:lstStyle/>
        <a:p>
          <a:endParaRPr lang="en-GB"/>
        </a:p>
      </dgm:t>
    </dgm:pt>
    <dgm:pt modelId="{E61E8106-888F-485A-88C4-AB1FCCA697FC}" type="pres">
      <dgm:prSet presAssocID="{8F756C94-5601-4C9F-B8D8-6879708F40EF}" presName="node" presStyleLbl="vennNode1" presStyleIdx="2" presStyleCnt="6" custScaleX="220012" custScaleY="200005">
        <dgm:presLayoutVars>
          <dgm:bulletEnabled val="1"/>
        </dgm:presLayoutVars>
      </dgm:prSet>
      <dgm:spPr/>
      <dgm:t>
        <a:bodyPr/>
        <a:lstStyle/>
        <a:p>
          <a:endParaRPr lang="en-GB"/>
        </a:p>
      </dgm:t>
    </dgm:pt>
    <dgm:pt modelId="{6ADC72A5-2CB4-40A7-B075-0628EBB9340A}" type="pres">
      <dgm:prSet presAssocID="{2695999B-4CA9-4255-A338-496B690A9022}" presName="node" presStyleLbl="vennNode1" presStyleIdx="3" presStyleCnt="6" custScaleX="212774" custScaleY="197330">
        <dgm:presLayoutVars>
          <dgm:bulletEnabled val="1"/>
        </dgm:presLayoutVars>
      </dgm:prSet>
      <dgm:spPr/>
      <dgm:t>
        <a:bodyPr/>
        <a:lstStyle/>
        <a:p>
          <a:endParaRPr lang="en-GB"/>
        </a:p>
      </dgm:t>
    </dgm:pt>
    <dgm:pt modelId="{C009E506-70B2-463A-AF36-B96787047315}" type="pres">
      <dgm:prSet presAssocID="{81B83741-D6F6-4B29-9178-20741959654B}" presName="node" presStyleLbl="vennNode1" presStyleIdx="4" presStyleCnt="6" custScaleX="221962" custScaleY="208897">
        <dgm:presLayoutVars>
          <dgm:bulletEnabled val="1"/>
        </dgm:presLayoutVars>
      </dgm:prSet>
      <dgm:spPr/>
      <dgm:t>
        <a:bodyPr/>
        <a:lstStyle/>
        <a:p>
          <a:endParaRPr lang="en-GB"/>
        </a:p>
      </dgm:t>
    </dgm:pt>
    <dgm:pt modelId="{0CC89D84-1B78-400E-B071-EE48CEC5BECD}" type="pres">
      <dgm:prSet presAssocID="{57C3B900-B56F-4441-9C4C-6A635BDBBC34}" presName="node" presStyleLbl="vennNode1" presStyleIdx="5" presStyleCnt="6" custScaleX="219269" custScaleY="207714">
        <dgm:presLayoutVars>
          <dgm:bulletEnabled val="1"/>
        </dgm:presLayoutVars>
      </dgm:prSet>
      <dgm:spPr/>
      <dgm:t>
        <a:bodyPr/>
        <a:lstStyle/>
        <a:p>
          <a:endParaRPr lang="en-GB"/>
        </a:p>
      </dgm:t>
    </dgm:pt>
  </dgm:ptLst>
  <dgm:cxnLst>
    <dgm:cxn modelId="{339E95F7-B0E5-4948-BA5B-553813E6A4E0}" srcId="{FAEA5028-046D-49BC-9CB7-E9BD04B7A32C}" destId="{B1199781-1EBC-4362-95C2-4FDBC05443E7}" srcOrd="3" destOrd="0" parTransId="{F7896E08-2957-4BF4-B983-006151FE18E9}" sibTransId="{B4BF3BF1-CD9A-41F6-928F-6F8E3636586D}"/>
    <dgm:cxn modelId="{A457F7AB-2FC2-4997-A181-7E2DA46A7577}" srcId="{63B8B3FC-C320-4708-A92A-1C01142A5612}" destId="{2695999B-4CA9-4255-A338-496B690A9022}" srcOrd="2" destOrd="0" parTransId="{ECE1A07A-8C31-4AE3-B477-494732EDB17C}" sibTransId="{67FFB278-5BA6-442B-8FBC-D3AA577B638F}"/>
    <dgm:cxn modelId="{FE34260D-FB69-446D-A017-618AEF46FD67}" type="presOf" srcId="{57C3B900-B56F-4441-9C4C-6A635BDBBC34}" destId="{0CC89D84-1B78-400E-B071-EE48CEC5BECD}" srcOrd="0" destOrd="0" presId="urn:microsoft.com/office/officeart/2005/8/layout/radial3"/>
    <dgm:cxn modelId="{B1D757B1-76FF-4F11-8BE2-FD360ADCFE6C}" srcId="{63B8B3FC-C320-4708-A92A-1C01142A5612}" destId="{2762B2CA-7E5E-4D84-9D86-8D6DFE619216}" srcOrd="0" destOrd="0" parTransId="{4FE6110A-ACCA-418A-9709-FC7B36EC181F}" sibTransId="{B9DC83C5-E3C8-4668-938A-5A5ED751DD7F}"/>
    <dgm:cxn modelId="{B63423A3-97B9-4580-8D66-8135BA63EDF6}" srcId="{63B8B3FC-C320-4708-A92A-1C01142A5612}" destId="{57C3B900-B56F-4441-9C4C-6A635BDBBC34}" srcOrd="4" destOrd="0" parTransId="{20CD2445-9A1F-47A4-AE1D-40F121CBD924}" sibTransId="{DCA2C3E2-6A62-4450-8744-BF6D792B67B8}"/>
    <dgm:cxn modelId="{F4F728BE-62C1-4D34-AF32-0CBBE2D46460}" srcId="{FAEA5028-046D-49BC-9CB7-E9BD04B7A32C}" destId="{ED473737-DB9E-4DBD-B144-C2B0530AD412}" srcOrd="2" destOrd="0" parTransId="{B0347823-6FA9-4389-A1EE-3E1F3DCA03EA}" sibTransId="{6CDC8F19-CAAF-45C4-B53C-B6C172E0A880}"/>
    <dgm:cxn modelId="{1EE7D9EA-9113-4787-BE36-AE54A0E563FF}" srcId="{FAEA5028-046D-49BC-9CB7-E9BD04B7A32C}" destId="{457585D7-C554-4107-BF73-B8E1BD09C217}" srcOrd="6" destOrd="0" parTransId="{9BAD8B74-C9CE-4551-A09F-9B85969ADE34}" sibTransId="{36799DE5-9DA6-48A1-B942-978E5886F9DE}"/>
    <dgm:cxn modelId="{44BAFDEA-A9C6-449C-B0AB-D6B65080A59C}" srcId="{FAEA5028-046D-49BC-9CB7-E9BD04B7A32C}" destId="{63B8B3FC-C320-4708-A92A-1C01142A5612}" srcOrd="0" destOrd="0" parTransId="{A711B4FE-DF3D-49FB-8186-EE63E94E5B15}" sibTransId="{754A7CC9-7752-455A-8AC4-B17DEA9F177D}"/>
    <dgm:cxn modelId="{05C7882F-7318-4A52-B195-A0770A3E439E}" type="presOf" srcId="{2762B2CA-7E5E-4D84-9D86-8D6DFE619216}" destId="{04226062-075E-44A9-A1B2-2D80DF700FB1}" srcOrd="0" destOrd="0" presId="urn:microsoft.com/office/officeart/2005/8/layout/radial3"/>
    <dgm:cxn modelId="{F7E81C2D-9878-4099-B7F4-2D2B4EE9B61B}" type="presOf" srcId="{63B8B3FC-C320-4708-A92A-1C01142A5612}" destId="{C3706456-774A-45F7-8E36-890764E93D30}" srcOrd="0" destOrd="0" presId="urn:microsoft.com/office/officeart/2005/8/layout/radial3"/>
    <dgm:cxn modelId="{C31E3D4A-A5FA-481A-9F3C-BCF23D33D62E}" type="presOf" srcId="{8F756C94-5601-4C9F-B8D8-6879708F40EF}" destId="{E61E8106-888F-485A-88C4-AB1FCCA697FC}" srcOrd="0" destOrd="0" presId="urn:microsoft.com/office/officeart/2005/8/layout/radial3"/>
    <dgm:cxn modelId="{3B79B13C-92B8-4B56-96E8-2F09F2AAEAC9}" type="presOf" srcId="{FAEA5028-046D-49BC-9CB7-E9BD04B7A32C}" destId="{9B75E45F-5B7C-4A81-8C1B-640AE97AE2D0}" srcOrd="0" destOrd="0" presId="urn:microsoft.com/office/officeart/2005/8/layout/radial3"/>
    <dgm:cxn modelId="{39C2753F-2232-4788-A686-6F92FBED1F7A}" type="presOf" srcId="{81B83741-D6F6-4B29-9178-20741959654B}" destId="{C009E506-70B2-463A-AF36-B96787047315}" srcOrd="0" destOrd="0" presId="urn:microsoft.com/office/officeart/2005/8/layout/radial3"/>
    <dgm:cxn modelId="{74EAD80F-3665-46AB-AE76-373220166892}" srcId="{FAEA5028-046D-49BC-9CB7-E9BD04B7A32C}" destId="{9C521255-0041-432A-B2BE-C7ED600DC26E}" srcOrd="4" destOrd="0" parTransId="{930FC236-6196-4D50-8F78-49B9194C86C4}" sibTransId="{A8D02FB1-C101-44C2-A2D8-925C43A0C23F}"/>
    <dgm:cxn modelId="{9E1A73D0-A600-432F-B9C6-ACCC279EC6CE}" srcId="{63B8B3FC-C320-4708-A92A-1C01142A5612}" destId="{81B83741-D6F6-4B29-9178-20741959654B}" srcOrd="3" destOrd="0" parTransId="{A49C372B-990F-400A-84E9-97E309B826C5}" sibTransId="{F44DA581-00CF-4A61-9888-5638F5A5B226}"/>
    <dgm:cxn modelId="{AD81CFE5-670F-4D96-8A5D-EAF73CEE224A}" srcId="{63B8B3FC-C320-4708-A92A-1C01142A5612}" destId="{8F756C94-5601-4C9F-B8D8-6879708F40EF}" srcOrd="1" destOrd="0" parTransId="{B45FCF7C-3CBF-4306-9566-85DDD91E1D7A}" sibTransId="{DAFF542B-C7A0-4872-96A9-98F70788FAD2}"/>
    <dgm:cxn modelId="{776C2612-2254-452B-B07D-F851C420F566}" srcId="{FAEA5028-046D-49BC-9CB7-E9BD04B7A32C}" destId="{0F6CB2F5-CD86-481E-8DDF-133DBB1CCCED}" srcOrd="1" destOrd="0" parTransId="{FEF51E51-B416-445B-BBC3-2FCBC08467C7}" sibTransId="{59749A76-6376-450E-9C8C-4D549FEAF7D4}"/>
    <dgm:cxn modelId="{2A06603C-FF4B-4D79-941F-DD6475FEBFBE}" type="presOf" srcId="{2695999B-4CA9-4255-A338-496B690A9022}" destId="{6ADC72A5-2CB4-40A7-B075-0628EBB9340A}" srcOrd="0" destOrd="0" presId="urn:microsoft.com/office/officeart/2005/8/layout/radial3"/>
    <dgm:cxn modelId="{30ADC045-575E-481D-95D7-4D91B1C000C4}" srcId="{FAEA5028-046D-49BC-9CB7-E9BD04B7A32C}" destId="{1AA80CA6-5BA3-4D63-95A5-81DB6B31D540}" srcOrd="5" destOrd="0" parTransId="{C752BF85-601C-409C-A778-C92563B44886}" sibTransId="{97C59BBF-7BEF-4BEA-B7A0-0BF752C5BA34}"/>
    <dgm:cxn modelId="{48AA38D3-09E7-49FE-BEB4-7FD70541CB4C}" type="presParOf" srcId="{9B75E45F-5B7C-4A81-8C1B-640AE97AE2D0}" destId="{B259069E-8FB4-4383-A2C3-71D997ADEBCD}" srcOrd="0" destOrd="0" presId="urn:microsoft.com/office/officeart/2005/8/layout/radial3"/>
    <dgm:cxn modelId="{42D534E1-33B8-4755-B51A-3CD42E23DAF6}" type="presParOf" srcId="{B259069E-8FB4-4383-A2C3-71D997ADEBCD}" destId="{C3706456-774A-45F7-8E36-890764E93D30}" srcOrd="0" destOrd="0" presId="urn:microsoft.com/office/officeart/2005/8/layout/radial3"/>
    <dgm:cxn modelId="{C978EBE6-A391-4427-AC32-2FC38DF00BD8}" type="presParOf" srcId="{B259069E-8FB4-4383-A2C3-71D997ADEBCD}" destId="{04226062-075E-44A9-A1B2-2D80DF700FB1}" srcOrd="1" destOrd="0" presId="urn:microsoft.com/office/officeart/2005/8/layout/radial3"/>
    <dgm:cxn modelId="{8F51F169-0E2D-4122-B0E6-D34CFC96E7E6}" type="presParOf" srcId="{B259069E-8FB4-4383-A2C3-71D997ADEBCD}" destId="{E61E8106-888F-485A-88C4-AB1FCCA697FC}" srcOrd="2" destOrd="0" presId="urn:microsoft.com/office/officeart/2005/8/layout/radial3"/>
    <dgm:cxn modelId="{33B5FA76-188C-4244-8EE1-F45AE1791FD2}" type="presParOf" srcId="{B259069E-8FB4-4383-A2C3-71D997ADEBCD}" destId="{6ADC72A5-2CB4-40A7-B075-0628EBB9340A}" srcOrd="3" destOrd="0" presId="urn:microsoft.com/office/officeart/2005/8/layout/radial3"/>
    <dgm:cxn modelId="{1A8D5E64-8777-485B-A649-C2389EFA1510}" type="presParOf" srcId="{B259069E-8FB4-4383-A2C3-71D997ADEBCD}" destId="{C009E506-70B2-463A-AF36-B96787047315}" srcOrd="4" destOrd="0" presId="urn:microsoft.com/office/officeart/2005/8/layout/radial3"/>
    <dgm:cxn modelId="{E7DE5221-B209-42E0-A996-9D5BEE2E2F6F}" type="presParOf" srcId="{B259069E-8FB4-4383-A2C3-71D997ADEBCD}" destId="{0CC89D84-1B78-400E-B071-EE48CEC5BECD}"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06456-774A-45F7-8E36-890764E93D30}">
      <dsp:nvSpPr>
        <dsp:cNvPr id="0" name=""/>
        <dsp:cNvSpPr/>
      </dsp:nvSpPr>
      <dsp:spPr>
        <a:xfrm>
          <a:off x="2988220" y="924452"/>
          <a:ext cx="2218903" cy="22189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a:t>The Journey</a:t>
          </a:r>
        </a:p>
      </dsp:txBody>
      <dsp:txXfrm>
        <a:off x="3313171" y="1249403"/>
        <a:ext cx="1569001" cy="1569001"/>
      </dsp:txXfrm>
    </dsp:sp>
    <dsp:sp modelId="{04226062-075E-44A9-A1B2-2D80DF700FB1}">
      <dsp:nvSpPr>
        <dsp:cNvPr id="0" name=""/>
        <dsp:cNvSpPr/>
      </dsp:nvSpPr>
      <dsp:spPr>
        <a:xfrm>
          <a:off x="2912061" y="-502859"/>
          <a:ext cx="2371219" cy="21865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Intellectual / cognitive</a:t>
          </a:r>
        </a:p>
      </dsp:txBody>
      <dsp:txXfrm>
        <a:off x="3259318" y="-182644"/>
        <a:ext cx="1676705" cy="1546132"/>
      </dsp:txXfrm>
    </dsp:sp>
    <dsp:sp modelId="{E61E8106-888F-485A-88C4-AB1FCCA697FC}">
      <dsp:nvSpPr>
        <dsp:cNvPr id="0" name=""/>
        <dsp:cNvSpPr/>
      </dsp:nvSpPr>
      <dsp:spPr>
        <a:xfrm>
          <a:off x="4250041" y="478364"/>
          <a:ext cx="2440926" cy="22189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Ontological</a:t>
          </a:r>
        </a:p>
      </dsp:txBody>
      <dsp:txXfrm>
        <a:off x="4607506" y="803323"/>
        <a:ext cx="1725996" cy="1569040"/>
      </dsp:txXfrm>
    </dsp:sp>
    <dsp:sp modelId="{6ADC72A5-2CB4-40A7-B075-0628EBB9340A}">
      <dsp:nvSpPr>
        <dsp:cNvPr id="0" name=""/>
        <dsp:cNvSpPr/>
      </dsp:nvSpPr>
      <dsp:spPr>
        <a:xfrm>
          <a:off x="3765816" y="2107065"/>
          <a:ext cx="2360624" cy="21892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Personal / Emotional</a:t>
          </a:r>
        </a:p>
      </dsp:txBody>
      <dsp:txXfrm>
        <a:off x="4111521" y="2427678"/>
        <a:ext cx="1669214" cy="1548054"/>
      </dsp:txXfrm>
    </dsp:sp>
    <dsp:sp modelId="{C009E506-70B2-463A-AF36-B96787047315}">
      <dsp:nvSpPr>
        <dsp:cNvPr id="0" name=""/>
        <dsp:cNvSpPr/>
      </dsp:nvSpPr>
      <dsp:spPr>
        <a:xfrm>
          <a:off x="2017933" y="2042899"/>
          <a:ext cx="2462561" cy="23176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Professional</a:t>
          </a:r>
        </a:p>
      </dsp:txBody>
      <dsp:txXfrm>
        <a:off x="2378567" y="2382305"/>
        <a:ext cx="1741293" cy="1638799"/>
      </dsp:txXfrm>
    </dsp:sp>
    <dsp:sp modelId="{0CC89D84-1B78-400E-B071-EE48CEC5BECD}">
      <dsp:nvSpPr>
        <dsp:cNvPr id="0" name=""/>
        <dsp:cNvSpPr/>
      </dsp:nvSpPr>
      <dsp:spPr>
        <a:xfrm>
          <a:off x="1508496" y="435600"/>
          <a:ext cx="2432683" cy="23044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t>Instrumental:</a:t>
          </a:r>
        </a:p>
        <a:p>
          <a:pPr lvl="0" algn="ctr" defTabSz="622300">
            <a:lnSpc>
              <a:spcPct val="90000"/>
            </a:lnSpc>
            <a:spcBef>
              <a:spcPct val="0"/>
            </a:spcBef>
            <a:spcAft>
              <a:spcPct val="35000"/>
            </a:spcAft>
          </a:pPr>
          <a:r>
            <a:rPr lang="en-GB" sz="1400" kern="1200" dirty="0"/>
            <a:t>meeting course requirements</a:t>
          </a:r>
        </a:p>
      </dsp:txBody>
      <dsp:txXfrm>
        <a:off x="1864754" y="773084"/>
        <a:ext cx="1720167" cy="162951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8FDE2-192E-47EE-95E4-33FFF2437ABB}" type="datetimeFigureOut">
              <a:rPr lang="en-US" smtClean="0"/>
              <a:pPr/>
              <a:t>11/28/2014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988B3-F99D-4325-8C72-689502F81061}" type="slidenum">
              <a:rPr lang="en-GB" smtClean="0"/>
              <a:pPr/>
              <a:t>‹#›</a:t>
            </a:fld>
            <a:endParaRPr lang="en-GB"/>
          </a:p>
        </p:txBody>
      </p:sp>
    </p:spTree>
    <p:extLst>
      <p:ext uri="{BB962C8B-B14F-4D97-AF65-F5344CB8AC3E}">
        <p14:creationId xmlns:p14="http://schemas.microsoft.com/office/powerpoint/2010/main" val="305136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Moments when I was stuck, students were stuck</a:t>
            </a:r>
          </a:p>
          <a:p>
            <a:r>
              <a:rPr lang="en-GB" dirty="0" smtClean="0"/>
              <a:t>Moments when  I and they made learning leaps  -What are the signs? What helps?</a:t>
            </a:r>
          </a:p>
          <a:p>
            <a:endParaRPr lang="en-GB" dirty="0" smtClean="0"/>
          </a:p>
          <a:p>
            <a:r>
              <a:rPr lang="en-GB" dirty="0" smtClean="0"/>
              <a:t>How can supervisors and postgraduate students work together  to  enable students’  crossing of masters and doctoral </a:t>
            </a:r>
            <a:r>
              <a:rPr lang="en-GB" b="1" dirty="0" smtClean="0"/>
              <a:t>conceptual thresholds </a:t>
            </a:r>
            <a:r>
              <a:rPr lang="en-GB" dirty="0" smtClean="0"/>
              <a:t>to achieve conceptual,  critical and creative enough research outcomes? </a:t>
            </a:r>
          </a:p>
          <a:p>
            <a:endParaRPr lang="en-GB" dirty="0"/>
          </a:p>
        </p:txBody>
      </p:sp>
      <p:sp>
        <p:nvSpPr>
          <p:cNvPr id="4" name="Slide Number Placeholder 3"/>
          <p:cNvSpPr>
            <a:spLocks noGrp="1"/>
          </p:cNvSpPr>
          <p:nvPr>
            <p:ph type="sldNum" sz="quarter" idx="10"/>
          </p:nvPr>
        </p:nvSpPr>
        <p:spPr/>
        <p:txBody>
          <a:bodyPr/>
          <a:lstStyle/>
          <a:p>
            <a:fld id="{A74988B3-F99D-4325-8C72-689502F81061}"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F7D136-3366-4C4C-9262-E88CF4274FAD}"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A4B2FDD1-14B6-42AF-A340-4031024BB2CA}" type="slidenum">
              <a:rPr lang="en-GB"/>
              <a:pPr/>
              <a:t>41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CFA5AE1A-F574-4F31-8CA7-1339C27E4BCA}" type="slidenum">
              <a:rPr lang="en-GB"/>
              <a:pPr/>
              <a:t>42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A4E3DA-9056-4F7D-A2F2-D40E82F61EDE}" type="slidenum">
              <a:rPr lang="en-US"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7EC3F6BC-2471-4AE1-B480-D7C96C0F44AF}" type="slidenum">
              <a:rPr lang="en-GB"/>
              <a:pPr/>
              <a:t>50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5DEB6141-7FE6-4AC2-86DC-589CA8BA60AD}" type="slidenum">
              <a:rPr lang="en-GB"/>
              <a:pPr/>
              <a:t>51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B8DA546E-3812-4756-9A93-F3F36B8C6548}" type="slidenum">
              <a:rPr lang="en-GB"/>
              <a:pPr/>
              <a:t>52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7F25F296-EE76-4F2B-A735-AFDBDDFA80FD}" type="slidenum">
              <a:rPr lang="en-GB"/>
              <a:pPr/>
              <a:t>53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08FC0C5F-1322-4117-8C06-C4B18392E7D9}" type="slidenum">
              <a:rPr lang="en-GB"/>
              <a:pPr/>
              <a:t>54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88A0098E-9F4D-4C61-A1ED-66AB2B067A70}" type="slidenum">
              <a:rPr lang="en-GB"/>
              <a:pPr/>
              <a:t>55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B399A72-C719-4BE8-8C57-9E94BA34D419}" type="slidenum">
              <a:rPr lang="en-GB" smtClean="0">
                <a:latin typeface="Arial" pitchFamily="34" charset="0"/>
              </a:rPr>
              <a:pPr/>
              <a:t>4</a:t>
            </a:fld>
            <a:endParaRPr lang="en-GB"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4CC1EB6-607A-45E2-BBE8-D69521EAFE95}" type="slidenum">
              <a:rPr lang="en-GB" smtClean="0">
                <a:latin typeface="Arial" pitchFamily="34" charset="0"/>
              </a:rPr>
              <a:pPr/>
              <a:t>58</a:t>
            </a:fld>
            <a:endParaRPr lang="en-GB"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defRPr/>
            </a:pPr>
            <a:r>
              <a:rPr lang="en-GB" sz="2800" dirty="0" smtClean="0"/>
              <a:t>What does conceptual threshold crossing at postgraduate level  look like?</a:t>
            </a:r>
          </a:p>
          <a:p>
            <a:pPr eaLnBrk="1" hangingPunct="1">
              <a:lnSpc>
                <a:spcPct val="90000"/>
              </a:lnSpc>
              <a:defRPr/>
            </a:pPr>
            <a:r>
              <a:rPr lang="en-GB" sz="2800" dirty="0" smtClean="0"/>
              <a:t>How is the conceptual level of work evidenced? What is the evidence of conceptual threshold crossing and the articulation and </a:t>
            </a:r>
            <a:r>
              <a:rPr lang="en-GB" sz="2800" dirty="0" err="1" smtClean="0"/>
              <a:t>actioning</a:t>
            </a:r>
            <a:r>
              <a:rPr lang="en-GB" sz="2800" dirty="0" smtClean="0"/>
              <a:t> of threshold concepts?  </a:t>
            </a:r>
          </a:p>
          <a:p>
            <a:pPr eaLnBrk="1" hangingPunct="1">
              <a:lnSpc>
                <a:spcPct val="90000"/>
              </a:lnSpc>
              <a:defRPr/>
            </a:pPr>
            <a:r>
              <a:rPr lang="en-GB" sz="2800" dirty="0" smtClean="0"/>
              <a:t>What do you do? What can we do?   What can the institution do? To enable</a:t>
            </a:r>
          </a:p>
          <a:p>
            <a:pPr lvl="1" eaLnBrk="1" hangingPunct="1">
              <a:lnSpc>
                <a:spcPct val="90000"/>
              </a:lnSpc>
              <a:defRPr/>
            </a:pPr>
            <a:r>
              <a:rPr lang="en-GB" sz="2400" dirty="0" smtClean="0"/>
              <a:t>conceptual </a:t>
            </a:r>
          </a:p>
          <a:p>
            <a:pPr lvl="1" eaLnBrk="1" hangingPunct="1">
              <a:lnSpc>
                <a:spcPct val="90000"/>
              </a:lnSpc>
              <a:defRPr/>
            </a:pPr>
            <a:r>
              <a:rPr lang="en-GB" sz="2400" dirty="0" smtClean="0"/>
              <a:t>critical and </a:t>
            </a:r>
          </a:p>
          <a:p>
            <a:pPr lvl="1" eaLnBrk="1" hangingPunct="1">
              <a:lnSpc>
                <a:spcPct val="90000"/>
              </a:lnSpc>
              <a:defRPr/>
            </a:pPr>
            <a:r>
              <a:rPr lang="en-GB" sz="2400" dirty="0" smtClean="0"/>
              <a:t>creative enough</a:t>
            </a:r>
          </a:p>
          <a:p>
            <a:pPr eaLnBrk="1" hangingPunct="1">
              <a:lnSpc>
                <a:spcPct val="90000"/>
              </a:lnSpc>
              <a:defRPr/>
            </a:pPr>
            <a:r>
              <a:rPr lang="en-GB" sz="2800" dirty="0" smtClean="0"/>
              <a:t>Postgraduate research work and dissertation/thesis completion, and the development of competent, enlightened  researchers?</a:t>
            </a:r>
            <a:r>
              <a:rPr lang="en-GB" sz="2400" dirty="0" smtClean="0"/>
              <a:t> </a:t>
            </a:r>
            <a:endParaRPr lang="en-US" sz="2400" dirty="0" smtClean="0"/>
          </a:p>
          <a:p>
            <a:endParaRPr lang="en-GB" dirty="0"/>
          </a:p>
        </p:txBody>
      </p:sp>
      <p:sp>
        <p:nvSpPr>
          <p:cNvPr id="4" name="Slide Number Placeholder 3"/>
          <p:cNvSpPr>
            <a:spLocks noGrp="1"/>
          </p:cNvSpPr>
          <p:nvPr>
            <p:ph type="sldNum" sz="quarter" idx="10"/>
          </p:nvPr>
        </p:nvSpPr>
        <p:spPr/>
        <p:txBody>
          <a:bodyPr/>
          <a:lstStyle/>
          <a:p>
            <a:fld id="{A74988B3-F99D-4325-8C72-689502F81061}" type="slidenum">
              <a:rPr lang="en-GB" smtClean="0"/>
              <a:pPr/>
              <a:t>59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1C8595-DDB3-450C-BC7D-B6BE803EB3E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Wingdings" pitchFamily="2" charset="2"/>
              <a:buNone/>
              <a:defRPr/>
            </a:pPr>
            <a:r>
              <a:rPr lang="en-US" sz="1600" b="1" dirty="0" smtClean="0"/>
              <a:t> Threshold concepts </a:t>
            </a:r>
          </a:p>
          <a:p>
            <a:pPr>
              <a:lnSpc>
                <a:spcPct val="80000"/>
              </a:lnSpc>
              <a:defRPr/>
            </a:pPr>
            <a:r>
              <a:rPr lang="en-US" sz="1200" dirty="0" smtClean="0"/>
              <a:t>Distinct from core concepts –more than a building block, leads to a qualitatively different view of the subject matter </a:t>
            </a:r>
          </a:p>
          <a:p>
            <a:pPr>
              <a:lnSpc>
                <a:spcPct val="80000"/>
              </a:lnSpc>
              <a:defRPr/>
            </a:pPr>
            <a:endParaRPr lang="en-US" sz="1200" dirty="0" smtClean="0"/>
          </a:p>
          <a:p>
            <a:pPr>
              <a:lnSpc>
                <a:spcPct val="80000"/>
              </a:lnSpc>
              <a:buFont typeface="Wingdings" pitchFamily="2" charset="2"/>
              <a:buNone/>
              <a:defRPr/>
            </a:pPr>
            <a:r>
              <a:rPr lang="en-US" sz="1200" dirty="0" smtClean="0"/>
              <a:t>Likely to be  </a:t>
            </a:r>
          </a:p>
          <a:p>
            <a:pPr>
              <a:lnSpc>
                <a:spcPct val="80000"/>
              </a:lnSpc>
              <a:defRPr/>
            </a:pPr>
            <a:r>
              <a:rPr lang="en-US" sz="1200" b="1" dirty="0" smtClean="0"/>
              <a:t>Troublesome</a:t>
            </a:r>
            <a:r>
              <a:rPr lang="en-US" sz="1200" dirty="0" smtClean="0"/>
              <a:t>-Difficult because they shake established beliefs </a:t>
            </a:r>
          </a:p>
          <a:p>
            <a:pPr>
              <a:lnSpc>
                <a:spcPct val="80000"/>
              </a:lnSpc>
              <a:defRPr/>
            </a:pPr>
            <a:r>
              <a:rPr lang="en-US" sz="1200" b="1" dirty="0" smtClean="0"/>
              <a:t>Transformative</a:t>
            </a:r>
            <a:r>
              <a:rPr lang="en-US" sz="1200" dirty="0" smtClean="0"/>
              <a:t>-once understood likely to lead to perceived shift in perception on subject –can shift identity and personal subjectivity--- parallels with </a:t>
            </a:r>
            <a:r>
              <a:rPr lang="en-US" sz="1200" dirty="0" err="1" smtClean="0"/>
              <a:t>Mezirow’s</a:t>
            </a:r>
            <a:r>
              <a:rPr lang="en-US" sz="1200" dirty="0" smtClean="0"/>
              <a:t> (1978) work on perspective transformation</a:t>
            </a:r>
          </a:p>
          <a:p>
            <a:pPr>
              <a:lnSpc>
                <a:spcPct val="80000"/>
              </a:lnSpc>
              <a:defRPr/>
            </a:pPr>
            <a:r>
              <a:rPr lang="en-US" sz="1200" b="1" dirty="0" smtClean="0"/>
              <a:t>Integrative </a:t>
            </a:r>
            <a:r>
              <a:rPr lang="en-US" sz="1200" dirty="0" smtClean="0"/>
              <a:t>–exposes the previously hidden interrelatedness of something </a:t>
            </a:r>
          </a:p>
          <a:p>
            <a:pPr>
              <a:lnSpc>
                <a:spcPct val="80000"/>
              </a:lnSpc>
              <a:defRPr/>
            </a:pPr>
            <a:r>
              <a:rPr lang="en-US" sz="1200" b="1" dirty="0" smtClean="0"/>
              <a:t>Probably irreversible</a:t>
            </a:r>
            <a:endParaRPr lang="en-US" dirty="0"/>
          </a:p>
        </p:txBody>
      </p:sp>
      <p:sp>
        <p:nvSpPr>
          <p:cNvPr id="4" name="Slide Number Placeholder 3"/>
          <p:cNvSpPr>
            <a:spLocks noGrp="1"/>
          </p:cNvSpPr>
          <p:nvPr>
            <p:ph type="sldNum" sz="quarter" idx="10"/>
          </p:nvPr>
        </p:nvSpPr>
        <p:spPr/>
        <p:txBody>
          <a:bodyPr/>
          <a:lstStyle/>
          <a:p>
            <a:fld id="{3B1C8595-DDB3-450C-BC7D-B6BE803EB3E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8AA4104-D5B6-4CF8-84DD-F8CE891F52CB}" type="slidenum">
              <a:rPr lang="en-GB"/>
              <a:pPr/>
              <a:t>8</a:t>
            </a:fld>
            <a:endParaRPr 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lnSpc>
                <a:spcPct val="90000"/>
              </a:lnSpc>
              <a:defRPr/>
            </a:pPr>
            <a:r>
              <a:rPr lang="en-AU" sz="1200" dirty="0" smtClean="0"/>
              <a:t>Does the theory of threshold concepts describe and appreciate the kinds of learning research candidates can/must make in their work for it to achieve a masters or doctoral standard?</a:t>
            </a:r>
          </a:p>
          <a:p>
            <a:pPr eaLnBrk="1" hangingPunct="1">
              <a:lnSpc>
                <a:spcPct val="90000"/>
              </a:lnSpc>
              <a:defRPr/>
            </a:pPr>
            <a:r>
              <a:rPr lang="en-AU" sz="1200" dirty="0" smtClean="0"/>
              <a:t>Are there generic conceptual thresholds  and how might we identify the crossing of such generic doctoral thresholds?</a:t>
            </a:r>
          </a:p>
          <a:p>
            <a:pPr eaLnBrk="1" hangingPunct="1">
              <a:lnSpc>
                <a:spcPct val="90000"/>
              </a:lnSpc>
              <a:defRPr/>
            </a:pPr>
            <a:r>
              <a:rPr lang="en-AU" sz="1200" dirty="0" smtClean="0"/>
              <a:t>Are there discipline-specific conceptual thresholds at the research level?</a:t>
            </a:r>
          </a:p>
          <a:p>
            <a:pPr eaLnBrk="1" hangingPunct="1">
              <a:lnSpc>
                <a:spcPct val="90000"/>
              </a:lnSpc>
              <a:defRPr/>
            </a:pPr>
            <a:r>
              <a:rPr lang="en-AU" sz="1200" dirty="0" smtClean="0"/>
              <a:t>How can we identify when a candidate  has crossed a threshold?</a:t>
            </a:r>
          </a:p>
          <a:p>
            <a:endParaRPr lang="en-US" dirty="0" smtClean="0"/>
          </a:p>
        </p:txBody>
      </p:sp>
      <p:sp>
        <p:nvSpPr>
          <p:cNvPr id="44036" name="Slide Number Placeholder 3"/>
          <p:cNvSpPr>
            <a:spLocks noGrp="1"/>
          </p:cNvSpPr>
          <p:nvPr>
            <p:ph type="sldNum" sz="quarter" idx="5"/>
          </p:nvPr>
        </p:nvSpPr>
        <p:spPr>
          <a:noFill/>
        </p:spPr>
        <p:txBody>
          <a:bodyPr/>
          <a:lstStyle/>
          <a:p>
            <a:fld id="{E700D184-5E97-4999-BDDE-1CF4F0AB2429}" type="slidenum">
              <a:rPr lang="en-GB"/>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BCF7F1-6104-4B8D-A09A-03079CC6C40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GB" dirty="0" smtClean="0"/>
              <a:t>The survey identified the following ways in which doctoral students indicated crossing conceptual thresholds:</a:t>
            </a:r>
          </a:p>
          <a:p>
            <a:pPr eaLnBrk="1" hangingPunct="1">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A74988B3-F99D-4325-8C72-689502F81061}"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defRPr/>
            </a:pPr>
            <a:r>
              <a:rPr lang="en-GB" sz="1200" dirty="0" smtClean="0">
                <a:solidFill>
                  <a:schemeClr val="tx1">
                    <a:lumMod val="75000"/>
                    <a:lumOff val="25000"/>
                  </a:schemeClr>
                </a:solidFill>
              </a:rPr>
              <a:t>Gradual, accumulative process, </a:t>
            </a:r>
          </a:p>
          <a:p>
            <a:pPr algn="just">
              <a:defRPr/>
            </a:pPr>
            <a:r>
              <a:rPr lang="en-GB" sz="1200" dirty="0" smtClean="0">
                <a:solidFill>
                  <a:schemeClr val="tx1">
                    <a:lumMod val="75000"/>
                    <a:lumOff val="25000"/>
                  </a:schemeClr>
                </a:solidFill>
              </a:rPr>
              <a:t>And various learning moments occurring as move through difference phases of research </a:t>
            </a:r>
          </a:p>
          <a:p>
            <a:pPr algn="just">
              <a:defRPr/>
            </a:pPr>
            <a:endParaRPr lang="en-GB" sz="1200" dirty="0" smtClean="0">
              <a:solidFill>
                <a:schemeClr val="tx1">
                  <a:lumMod val="75000"/>
                  <a:lumOff val="25000"/>
                </a:schemeClr>
              </a:solidFill>
            </a:endParaRPr>
          </a:p>
          <a:p>
            <a:pPr algn="just">
              <a:defRPr/>
            </a:pPr>
            <a:r>
              <a:rPr lang="en-GB" sz="1200" dirty="0" smtClean="0">
                <a:solidFill>
                  <a:schemeClr val="tx1">
                    <a:lumMod val="75000"/>
                    <a:lumOff val="25000"/>
                  </a:schemeClr>
                </a:solidFill>
              </a:rPr>
              <a:t>Postgraduate students are also developing a wide range of skills (research, technological, organisational, management, communication) some of which aid these learning leaps and or allow them to put what they are discovering and understanding into an accessible communicable form</a:t>
            </a:r>
            <a:endParaRPr lang="en-GB" dirty="0"/>
          </a:p>
        </p:txBody>
      </p:sp>
      <p:sp>
        <p:nvSpPr>
          <p:cNvPr id="4" name="Slide Number Placeholder 3"/>
          <p:cNvSpPr>
            <a:spLocks noGrp="1"/>
          </p:cNvSpPr>
          <p:nvPr>
            <p:ph type="sldNum" sz="quarter" idx="10"/>
          </p:nvPr>
        </p:nvSpPr>
        <p:spPr/>
        <p:txBody>
          <a:bodyPr/>
          <a:lstStyle/>
          <a:p>
            <a:fld id="{A74988B3-F99D-4325-8C72-689502F81061}"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F79B4FC-24E7-4C53-B4F0-03D5279EF0B4}" type="datetime1">
              <a:rPr lang="en-US" smtClean="0"/>
              <a:pPr/>
              <a:t>11/28/2014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FC4ACD1E-5CF1-43E3-8E79-101990D225B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CAC5A3-0482-4D05-8863-BCD59C6E125E}" type="datetime1">
              <a:rPr lang="en-US" smtClean="0"/>
              <a:pPr/>
              <a:t>11/28/2014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ACD1E-5CF1-43E3-8E79-101990D225B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C7372E-2952-440A-A471-E1A000BEC164}" type="datetime1">
              <a:rPr lang="en-US" smtClean="0"/>
              <a:pPr/>
              <a:t>11/28/2014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ACD1E-5CF1-43E3-8E79-101990D225B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89A536-BEAD-45D1-8EDE-55FA438FB6EE}" type="datetime1">
              <a:rPr lang="en-US" smtClean="0"/>
              <a:pPr/>
              <a:t>11/28/2014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ACD1E-5CF1-43E3-8E79-101990D225B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9BCE9A-53DD-4C6D-BE33-DF581AA6D631}" type="datetime1">
              <a:rPr lang="en-US" smtClean="0"/>
              <a:pPr/>
              <a:t>11/28/2014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ACD1E-5CF1-43E3-8E79-101990D225B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0D6783-6AEA-417C-81CF-95F776209E12}" type="datetime1">
              <a:rPr lang="en-US" smtClean="0"/>
              <a:pPr/>
              <a:t>11/28/2014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4ACD1E-5CF1-43E3-8E79-101990D225B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A8BA25-77F5-4564-8E96-05D548368042}" type="datetime1">
              <a:rPr lang="en-US" smtClean="0"/>
              <a:pPr/>
              <a:t>11/28/2014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4ACD1E-5CF1-43E3-8E79-101990D225B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D585B7-3CD5-4332-B905-17CB6B6ADA25}" type="datetime1">
              <a:rPr lang="en-US" smtClean="0"/>
              <a:pPr/>
              <a:t>11/28/2014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4ACD1E-5CF1-43E3-8E79-101990D225B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A9AD3-1666-40AC-93ED-025BD8376085}" type="datetime1">
              <a:rPr lang="en-US" smtClean="0"/>
              <a:pPr/>
              <a:t>11/28/2014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4ACD1E-5CF1-43E3-8E79-101990D225B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362552-7056-47C0-85C0-9253171AB0C2}" type="datetime1">
              <a:rPr lang="en-US" smtClean="0"/>
              <a:pPr/>
              <a:t>11/28/2014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4ACD1E-5CF1-43E3-8E79-101990D225B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D0BBFC-2026-4487-AC72-411CAC2BE49A}" type="datetime1">
              <a:rPr lang="en-US" smtClean="0"/>
              <a:pPr/>
              <a:t>11/28/2014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FC4ACD1E-5CF1-43E3-8E79-101990D225BD}"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C076AD-A5E6-4EC0-8E7F-31634FF99724}" type="datetime1">
              <a:rPr lang="en-US" smtClean="0"/>
              <a:pPr/>
              <a:t>11/28/2014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4ACD1E-5CF1-43E3-8E79-101990D225BD}"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3209528"/>
          </a:xfrm>
        </p:spPr>
        <p:txBody>
          <a:bodyPr>
            <a:normAutofit fontScale="90000"/>
          </a:bodyPr>
          <a:lstStyle/>
          <a:p>
            <a:r>
              <a:rPr lang="en-GB" sz="4900" b="1" dirty="0">
                <a:solidFill>
                  <a:schemeClr val="tx1"/>
                </a:solidFill>
              </a:rPr>
              <a:t>Learning journeys and success: perspectives on conceptual threshold crossings for graduate students and supervisors </a:t>
            </a:r>
            <a:r>
              <a:rPr lang="en-GB" sz="4900" b="1" dirty="0" smtClean="0">
                <a:solidFill>
                  <a:schemeClr val="tx1"/>
                </a:solidFill>
              </a:rPr>
              <a:t>–</a:t>
            </a:r>
            <a:br>
              <a:rPr lang="en-GB" sz="4900" b="1" dirty="0" smtClean="0">
                <a:solidFill>
                  <a:schemeClr val="tx1"/>
                </a:solidFill>
              </a:rPr>
            </a:br>
            <a:r>
              <a:rPr lang="en-GB" sz="4900" b="1" dirty="0" smtClean="0">
                <a:solidFill>
                  <a:schemeClr val="tx1"/>
                </a:solidFill>
              </a:rPr>
              <a:t>particular focus on </a:t>
            </a:r>
            <a:r>
              <a:rPr lang="en-GB" sz="4900" dirty="0" smtClean="0">
                <a:solidFill>
                  <a:schemeClr val="tx1"/>
                </a:solidFill>
              </a:rPr>
              <a:t> t</a:t>
            </a:r>
            <a:r>
              <a:rPr lang="en-GB" sz="4900" b="1" dirty="0" smtClean="0">
                <a:solidFill>
                  <a:schemeClr val="tx1"/>
                </a:solidFill>
              </a:rPr>
              <a:t>he literature review</a:t>
            </a:r>
            <a:endParaRPr lang="en-GB" dirty="0">
              <a:solidFill>
                <a:schemeClr val="tx1"/>
              </a:solidFill>
            </a:endParaRPr>
          </a:p>
        </p:txBody>
      </p:sp>
      <p:sp>
        <p:nvSpPr>
          <p:cNvPr id="3" name="Subtitle 2"/>
          <p:cNvSpPr>
            <a:spLocks noGrp="1"/>
          </p:cNvSpPr>
          <p:nvPr>
            <p:ph type="subTitle" idx="1"/>
          </p:nvPr>
        </p:nvSpPr>
        <p:spPr>
          <a:xfrm>
            <a:off x="1371600" y="4725144"/>
            <a:ext cx="6400800" cy="1440160"/>
          </a:xfrm>
        </p:spPr>
        <p:txBody>
          <a:bodyPr>
            <a:normAutofit fontScale="85000" lnSpcReduction="20000"/>
          </a:bodyPr>
          <a:lstStyle/>
          <a:p>
            <a:r>
              <a:rPr lang="en-GB" dirty="0" smtClean="0"/>
              <a:t> </a:t>
            </a:r>
          </a:p>
          <a:p>
            <a:r>
              <a:rPr lang="en-GB" dirty="0" smtClean="0"/>
              <a:t>Gina Wisker</a:t>
            </a:r>
          </a:p>
          <a:p>
            <a:r>
              <a:rPr lang="en-GB" dirty="0" smtClean="0"/>
              <a:t> </a:t>
            </a:r>
          </a:p>
          <a:p>
            <a:r>
              <a:rPr lang="en-GB" dirty="0" smtClean="0"/>
              <a:t> </a:t>
            </a:r>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1625" y="1857364"/>
          <a:ext cx="8199465"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04088"/>
            <a:ext cx="8229600" cy="564672"/>
          </a:xfrm>
        </p:spPr>
        <p:txBody>
          <a:bodyPr>
            <a:noAutofit/>
          </a:bodyPr>
          <a:lstStyle/>
          <a:p>
            <a:pPr algn="ctr"/>
            <a:r>
              <a:rPr lang="en-GB" sz="3200" dirty="0" smtClean="0">
                <a:solidFill>
                  <a:schemeClr val="tx1"/>
                </a:solidFill>
                <a:latin typeface="Times New Roman" pitchFamily="18" charset="0"/>
                <a:cs typeface="Times New Roman" pitchFamily="18" charset="0"/>
              </a:rPr>
              <a:t>Research  learning journeys: multi-dimensional</a:t>
            </a:r>
            <a:endParaRPr lang="en-GB" sz="32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C4ACD1E-5CF1-43E3-8E79-101990D225BD}"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229600" cy="487362"/>
          </a:xfrm>
        </p:spPr>
        <p:txBody>
          <a:bodyPr>
            <a:normAutofit fontScale="90000"/>
          </a:bodyPr>
          <a:lstStyle/>
          <a:p>
            <a:pPr eaLnBrk="1" hangingPunct="1">
              <a:defRPr/>
            </a:pPr>
            <a:r>
              <a:rPr lang="en-US" sz="4000" dirty="0" smtClean="0"/>
              <a:t>Ontology / Identity</a:t>
            </a:r>
          </a:p>
        </p:txBody>
      </p:sp>
      <p:sp>
        <p:nvSpPr>
          <p:cNvPr id="13315" name="Rectangle 3"/>
          <p:cNvSpPr>
            <a:spLocks noGrp="1" noChangeArrowheads="1"/>
          </p:cNvSpPr>
          <p:nvPr>
            <p:ph idx="1"/>
          </p:nvPr>
        </p:nvSpPr>
        <p:spPr>
          <a:xfrm>
            <a:off x="762000" y="908050"/>
            <a:ext cx="7772400" cy="5035550"/>
          </a:xfrm>
        </p:spPr>
        <p:txBody>
          <a:bodyPr>
            <a:normAutofit/>
          </a:bodyPr>
          <a:lstStyle/>
          <a:p>
            <a:pPr eaLnBrk="1" hangingPunct="1">
              <a:lnSpc>
                <a:spcPct val="90000"/>
              </a:lnSpc>
              <a:defRPr/>
            </a:pPr>
            <a:r>
              <a:rPr lang="en-US" smtClean="0"/>
              <a:t>We argue that when a candidate’s behaviour changes it suggests that they have crossed a particular conceptual threshold and that this indicates an ontological shift, a change in identity </a:t>
            </a:r>
          </a:p>
          <a:p>
            <a:pPr eaLnBrk="1" hangingPunct="1">
              <a:lnSpc>
                <a:spcPct val="90000"/>
              </a:lnSpc>
              <a:defRPr/>
            </a:pPr>
            <a:r>
              <a:rPr lang="en-US" smtClean="0"/>
              <a:t>Behaviours such as:</a:t>
            </a:r>
          </a:p>
          <a:p>
            <a:pPr lvl="1" eaLnBrk="1" hangingPunct="1">
              <a:lnSpc>
                <a:spcPct val="90000"/>
              </a:lnSpc>
              <a:defRPr/>
            </a:pPr>
            <a:r>
              <a:rPr lang="en-US" smtClean="0"/>
              <a:t>Working conceptually, critically and creatively rather than just busily </a:t>
            </a:r>
          </a:p>
          <a:p>
            <a:pPr lvl="1" eaLnBrk="1" hangingPunct="1">
              <a:lnSpc>
                <a:spcPct val="90000"/>
              </a:lnSpc>
              <a:defRPr/>
            </a:pPr>
            <a:r>
              <a:rPr lang="en-AU" smtClean="0"/>
              <a:t>Production of an abstract and a conclusions chapter which deal with concepts not merely facts</a:t>
            </a:r>
          </a:p>
          <a:p>
            <a:pPr lvl="1" eaLnBrk="1" hangingPunct="1">
              <a:lnSpc>
                <a:spcPct val="90000"/>
              </a:lnSpc>
              <a:defRPr/>
            </a:pPr>
            <a:r>
              <a:rPr lang="en-US" smtClean="0"/>
              <a:t>Being able to put forward an argument supported by evidence</a:t>
            </a:r>
          </a:p>
        </p:txBody>
      </p:sp>
      <p:sp>
        <p:nvSpPr>
          <p:cNvPr id="6" name="Slide Number Placeholder 5"/>
          <p:cNvSpPr>
            <a:spLocks noGrp="1"/>
          </p:cNvSpPr>
          <p:nvPr>
            <p:ph type="sldNum" sz="quarter" idx="12"/>
          </p:nvPr>
        </p:nvSpPr>
        <p:spPr/>
        <p:txBody>
          <a:bodyPr>
            <a:normAutofit/>
          </a:bodyPr>
          <a:lstStyle/>
          <a:p>
            <a:pPr>
              <a:defRPr/>
            </a:pPr>
            <a:fld id="{53CC92CE-78A6-4E97-A30C-443A3B8E1B20}" type="slidenum">
              <a:rPr lang="en-GB"/>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062955"/>
          </a:xfrm>
        </p:spPr>
        <p:txBody>
          <a:bodyPr>
            <a:normAutofit/>
          </a:bodyPr>
          <a:lstStyle/>
          <a:p>
            <a:pPr>
              <a:defRPr/>
            </a:pPr>
            <a:r>
              <a:rPr lang="en-GB" dirty="0" smtClean="0"/>
              <a:t>Question    Please consider  </a:t>
            </a:r>
            <a:endParaRPr lang="en-GB" dirty="0"/>
          </a:p>
        </p:txBody>
      </p:sp>
      <p:sp>
        <p:nvSpPr>
          <p:cNvPr id="3" name="Content Placeholder 2"/>
          <p:cNvSpPr>
            <a:spLocks noGrp="1"/>
          </p:cNvSpPr>
          <p:nvPr>
            <p:ph idx="1"/>
          </p:nvPr>
        </p:nvSpPr>
        <p:spPr>
          <a:xfrm>
            <a:off x="0" y="1772815"/>
            <a:ext cx="8686800" cy="4358109"/>
          </a:xfrm>
        </p:spPr>
        <p:txBody>
          <a:bodyPr>
            <a:normAutofit/>
          </a:bodyPr>
          <a:lstStyle/>
          <a:p>
            <a:pPr>
              <a:defRPr/>
            </a:pPr>
            <a:r>
              <a:rPr lang="en-GB" dirty="0" smtClean="0"/>
              <a:t>Does the idea of </a:t>
            </a:r>
          </a:p>
          <a:p>
            <a:pPr>
              <a:defRPr/>
            </a:pPr>
            <a:r>
              <a:rPr lang="en-GB" dirty="0" smtClean="0"/>
              <a:t>crossing a threshold, </a:t>
            </a:r>
          </a:p>
          <a:p>
            <a:pPr>
              <a:defRPr/>
            </a:pPr>
            <a:r>
              <a:rPr lang="en-GB" dirty="0" smtClean="0"/>
              <a:t>making a ‘learning leap’, </a:t>
            </a:r>
          </a:p>
          <a:p>
            <a:pPr>
              <a:defRPr/>
            </a:pPr>
            <a:r>
              <a:rPr lang="en-GB" dirty="0" smtClean="0"/>
              <a:t>working at a new level, </a:t>
            </a:r>
          </a:p>
          <a:p>
            <a:pPr>
              <a:defRPr/>
            </a:pPr>
            <a:r>
              <a:rPr lang="en-GB" dirty="0" smtClean="0"/>
              <a:t>working at a conceptual, critical, creative  level</a:t>
            </a:r>
          </a:p>
          <a:p>
            <a:pPr>
              <a:defRPr/>
            </a:pPr>
            <a:endParaRPr lang="en-GB" dirty="0" smtClean="0"/>
          </a:p>
          <a:p>
            <a:pPr>
              <a:defRPr/>
            </a:pPr>
            <a:r>
              <a:rPr lang="en-GB" dirty="0" smtClean="0"/>
              <a:t>Sound like a way of describing your own experiences  of key moments in your development as a learner, particularly as a researcher, a postgraduate? </a:t>
            </a:r>
            <a:endParaRPr lang="en-GB" dirty="0"/>
          </a:p>
        </p:txBody>
      </p:sp>
      <p:sp>
        <p:nvSpPr>
          <p:cNvPr id="4" name="Slide Number Placeholder 3"/>
          <p:cNvSpPr>
            <a:spLocks noGrp="1"/>
          </p:cNvSpPr>
          <p:nvPr>
            <p:ph type="sldNum" sz="quarter" idx="12"/>
          </p:nvPr>
        </p:nvSpPr>
        <p:spPr/>
        <p:txBody>
          <a:bodyPr>
            <a:normAutofit/>
          </a:bodyPr>
          <a:lstStyle/>
          <a:p>
            <a:pPr>
              <a:defRPr/>
            </a:pPr>
            <a:fld id="{05484855-DEA4-4D44-8250-833CD9AD6AE6}"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82352"/>
          </a:xfrm>
        </p:spPr>
        <p:txBody>
          <a:bodyPr>
            <a:normAutofit fontScale="90000"/>
          </a:bodyPr>
          <a:lstStyle/>
          <a:p>
            <a:pPr eaLnBrk="1" hangingPunct="1">
              <a:defRPr/>
            </a:pPr>
            <a:r>
              <a:rPr lang="en-GB" dirty="0" smtClean="0"/>
              <a:t>Themes from the survey of 350 doctoral students in the UK</a:t>
            </a:r>
          </a:p>
        </p:txBody>
      </p:sp>
      <p:sp>
        <p:nvSpPr>
          <p:cNvPr id="3" name="Content Placeholder 2"/>
          <p:cNvSpPr>
            <a:spLocks noGrp="1"/>
          </p:cNvSpPr>
          <p:nvPr>
            <p:ph idx="1"/>
          </p:nvPr>
        </p:nvSpPr>
        <p:spPr>
          <a:xfrm>
            <a:off x="457200" y="1196752"/>
            <a:ext cx="8229600" cy="4934173"/>
          </a:xfrm>
        </p:spPr>
        <p:txBody>
          <a:bodyPr>
            <a:normAutofit fontScale="92500"/>
          </a:bodyPr>
          <a:lstStyle/>
          <a:p>
            <a:pPr eaLnBrk="1" hangingPunct="1">
              <a:defRPr/>
            </a:pPr>
            <a:r>
              <a:rPr lang="en-GB" b="1" dirty="0" smtClean="0"/>
              <a:t>Discovery</a:t>
            </a:r>
            <a:r>
              <a:rPr lang="en-GB" dirty="0" smtClean="0"/>
              <a:t> – the identification of a new theory, theorist or concept that encapsulates thinking</a:t>
            </a:r>
          </a:p>
          <a:p>
            <a:pPr eaLnBrk="1" hangingPunct="1">
              <a:defRPr/>
            </a:pPr>
            <a:r>
              <a:rPr lang="en-GB" b="1" dirty="0" smtClean="0"/>
              <a:t>Synthesis</a:t>
            </a:r>
            <a:r>
              <a:rPr lang="en-GB" dirty="0" smtClean="0"/>
              <a:t> – the bringing together of two or more concepts to create a new concept</a:t>
            </a:r>
          </a:p>
          <a:p>
            <a:pPr eaLnBrk="1" hangingPunct="1">
              <a:defRPr/>
            </a:pPr>
            <a:r>
              <a:rPr lang="en-GB" b="1" dirty="0" smtClean="0"/>
              <a:t>Verbal</a:t>
            </a:r>
            <a:r>
              <a:rPr lang="en-GB" dirty="0" smtClean="0"/>
              <a:t> – the discovery of new ways of thinking as a result of discussion or the recognition of knowledge sufficient to defend a position</a:t>
            </a:r>
          </a:p>
          <a:p>
            <a:pPr eaLnBrk="1" hangingPunct="1">
              <a:defRPr/>
            </a:pPr>
            <a:endParaRPr lang="en-GB" dirty="0" smtClean="0"/>
          </a:p>
          <a:p>
            <a:pPr eaLnBrk="1" hangingPunct="1">
              <a:buNone/>
              <a:defRPr/>
            </a:pPr>
            <a:r>
              <a:rPr lang="en-GB" dirty="0" smtClean="0"/>
              <a:t>However-</a:t>
            </a:r>
          </a:p>
          <a:p>
            <a:pPr eaLnBrk="1" hangingPunct="1">
              <a:defRPr/>
            </a:pPr>
            <a:r>
              <a:rPr lang="en-GB" b="1" dirty="0" smtClean="0"/>
              <a:t>Mechanical</a:t>
            </a:r>
            <a:r>
              <a:rPr lang="en-GB" dirty="0" smtClean="0"/>
              <a:t> – almost superficial adoption of conceptual position to satisfy requirements of discipline</a:t>
            </a:r>
          </a:p>
          <a:p>
            <a:pPr eaLnBrk="1" hangingPunct="1">
              <a:defRPr/>
            </a:pPr>
            <a:r>
              <a:rPr lang="en-GB" b="1" dirty="0" smtClean="0"/>
              <a:t>Innate</a:t>
            </a:r>
            <a:r>
              <a:rPr lang="en-GB" dirty="0" smtClean="0"/>
              <a:t> – ‘I always thought this way’</a:t>
            </a:r>
          </a:p>
          <a:p>
            <a:pPr eaLnBrk="1" hangingPunct="1">
              <a:defRPr/>
            </a:pPr>
            <a:endParaRPr lang="en-GB" dirty="0" smtClean="0"/>
          </a:p>
        </p:txBody>
      </p:sp>
      <p:sp>
        <p:nvSpPr>
          <p:cNvPr id="4" name="Slide Number Placeholder 3"/>
          <p:cNvSpPr>
            <a:spLocks noGrp="1"/>
          </p:cNvSpPr>
          <p:nvPr>
            <p:ph type="sldNum" sz="quarter" idx="12"/>
          </p:nvPr>
        </p:nvSpPr>
        <p:spPr/>
        <p:txBody>
          <a:bodyPr>
            <a:normAutofit/>
          </a:bodyPr>
          <a:lstStyle/>
          <a:p>
            <a:pPr>
              <a:defRPr/>
            </a:pPr>
            <a:fld id="{F819EE46-5559-4F06-B892-7208367515ED}" type="slidenum">
              <a:rPr lang="en-GB"/>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Placeholder 3"/>
          <p:cNvSpPr>
            <a:spLocks noGrp="1"/>
          </p:cNvSpPr>
          <p:nvPr>
            <p:ph type="body" sz="half" idx="2"/>
          </p:nvPr>
        </p:nvSpPr>
        <p:spPr>
          <a:xfrm>
            <a:off x="285750" y="214313"/>
            <a:ext cx="7886650" cy="694407"/>
          </a:xfrm>
        </p:spPr>
        <p:txBody>
          <a:bodyPr>
            <a:normAutofit fontScale="85000" lnSpcReduction="10000"/>
          </a:bodyPr>
          <a:lstStyle/>
          <a:p>
            <a:pPr>
              <a:defRPr/>
            </a:pPr>
            <a:r>
              <a:rPr lang="en-GB" sz="3200" dirty="0" smtClean="0">
                <a:solidFill>
                  <a:schemeClr val="bg1"/>
                </a:solidFill>
              </a:rPr>
              <a:t> </a:t>
            </a:r>
            <a:r>
              <a:rPr lang="en-GB" sz="3200" dirty="0" smtClean="0"/>
              <a:t>learning moments/ crossing conceptual thresholds   </a:t>
            </a:r>
          </a:p>
        </p:txBody>
      </p:sp>
      <p:pic>
        <p:nvPicPr>
          <p:cNvPr id="26626" name="Picture Placeholder 4" descr="pretty pic 25.jpg"/>
          <p:cNvPicPr>
            <a:picLocks noGrp="1" noChangeAspect="1"/>
          </p:cNvPicPr>
          <p:nvPr>
            <p:ph type="pic" idx="1"/>
          </p:nvPr>
        </p:nvPicPr>
        <p:blipFill>
          <a:blip r:embed="rId2" cstate="print"/>
          <a:srcRect l="5942" r="5942"/>
          <a:stretch>
            <a:fillRect/>
          </a:stretch>
        </p:blipFill>
        <p:spPr>
          <a:xfrm rot="420000">
            <a:off x="1459231" y="1250972"/>
            <a:ext cx="7169773" cy="5410555"/>
          </a:xfrm>
        </p:spPr>
      </p:pic>
      <p:sp>
        <p:nvSpPr>
          <p:cNvPr id="26628" name="TextBox 3"/>
          <p:cNvSpPr txBox="1">
            <a:spLocks noChangeArrowheads="1"/>
          </p:cNvSpPr>
          <p:nvPr/>
        </p:nvSpPr>
        <p:spPr bwMode="auto">
          <a:xfrm>
            <a:off x="6500813" y="5214938"/>
            <a:ext cx="2428875" cy="369887"/>
          </a:xfrm>
          <a:prstGeom prst="rect">
            <a:avLst/>
          </a:prstGeom>
          <a:noFill/>
          <a:ln w="9525">
            <a:noFill/>
            <a:miter lim="800000"/>
            <a:headEnd/>
            <a:tailEnd/>
          </a:ln>
        </p:spPr>
        <p:txBody>
          <a:bodyPr>
            <a:spAutoFit/>
          </a:bodyPr>
          <a:lstStyle/>
          <a:p>
            <a:r>
              <a:rPr lang="en-GB"/>
              <a:t>‘</a:t>
            </a:r>
            <a:r>
              <a:rPr lang="en-GB">
                <a:solidFill>
                  <a:schemeClr val="bg1"/>
                </a:solidFill>
              </a:rPr>
              <a:t> </a:t>
            </a:r>
            <a:r>
              <a:rPr lang="en-GB"/>
              <a:t>’</a:t>
            </a:r>
          </a:p>
        </p:txBody>
      </p:sp>
      <p:sp>
        <p:nvSpPr>
          <p:cNvPr id="5" name="Slide Number Placeholder 4"/>
          <p:cNvSpPr>
            <a:spLocks noGrp="1"/>
          </p:cNvSpPr>
          <p:nvPr>
            <p:ph type="sldNum" sz="quarter" idx="12"/>
          </p:nvPr>
        </p:nvSpPr>
        <p:spPr/>
        <p:txBody>
          <a:bodyPr/>
          <a:lstStyle/>
          <a:p>
            <a:fld id="{FC4ACD1E-5CF1-43E3-8E79-101990D225BD}" type="slidenum">
              <a:rPr lang="en-GB" smtClean="0"/>
              <a:pPr/>
              <a:t>14</a:t>
            </a:fld>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Autofit/>
          </a:bodyPr>
          <a:lstStyle/>
          <a:p>
            <a:pPr>
              <a:defRPr/>
            </a:pPr>
            <a:r>
              <a:rPr lang="en-GB" sz="3200" dirty="0" smtClean="0"/>
              <a:t>Learning moments where students indicate conceptual threshold crossing</a:t>
            </a:r>
          </a:p>
        </p:txBody>
      </p:sp>
      <p:sp>
        <p:nvSpPr>
          <p:cNvPr id="3" name="Content Placeholder 2"/>
          <p:cNvSpPr>
            <a:spLocks noGrp="1"/>
          </p:cNvSpPr>
          <p:nvPr>
            <p:ph idx="1"/>
          </p:nvPr>
        </p:nvSpPr>
        <p:spPr>
          <a:xfrm>
            <a:off x="457200" y="1052736"/>
            <a:ext cx="8229600" cy="5805264"/>
          </a:xfrm>
        </p:spPr>
        <p:txBody>
          <a:bodyPr>
            <a:normAutofit fontScale="77500" lnSpcReduction="20000"/>
          </a:bodyPr>
          <a:lstStyle/>
          <a:p>
            <a:pPr eaLnBrk="1" hangingPunct="1">
              <a:buNone/>
              <a:defRPr/>
            </a:pPr>
            <a:r>
              <a:rPr lang="en-GB" sz="2400" dirty="0" smtClean="0"/>
              <a:t>In both the survey and interviews, postgraduate students have used a variety of metaphors to describe their learning journeys and experiences. </a:t>
            </a:r>
          </a:p>
          <a:p>
            <a:pPr eaLnBrk="1" hangingPunct="1">
              <a:buNone/>
              <a:defRPr/>
            </a:pPr>
            <a:r>
              <a:rPr lang="en-GB" sz="2400" dirty="0" smtClean="0"/>
              <a:t>Learning leaps are often described metaphorically, in visual terms (‘a </a:t>
            </a:r>
            <a:r>
              <a:rPr lang="en-GB" sz="2400" dirty="0" err="1" smtClean="0"/>
              <a:t>lightbulb</a:t>
            </a:r>
            <a:r>
              <a:rPr lang="en-GB" sz="2400" dirty="0" smtClean="0"/>
              <a:t> moment’) or kinaesthetic terms (‘things clicked into place’) </a:t>
            </a:r>
          </a:p>
          <a:p>
            <a:pPr eaLnBrk="1" hangingPunct="1">
              <a:defRPr/>
            </a:pPr>
            <a:r>
              <a:rPr lang="en-GB" sz="2400" dirty="0" smtClean="0"/>
              <a:t>as are moments where students feel they are stuck, e.g. ‘I hit a brick wall’.  </a:t>
            </a:r>
          </a:p>
          <a:p>
            <a:pPr eaLnBrk="1" hangingPunct="1">
              <a:defRPr/>
            </a:pPr>
            <a:endParaRPr lang="en-GB" sz="2400" dirty="0" smtClean="0"/>
          </a:p>
          <a:p>
            <a:pPr eaLnBrk="1" hangingPunct="1">
              <a:buNone/>
              <a:defRPr/>
            </a:pPr>
            <a:r>
              <a:rPr lang="en-GB" sz="2400" dirty="0" smtClean="0"/>
              <a:t>The learning moments are more likely to occur when researchers :</a:t>
            </a:r>
          </a:p>
          <a:p>
            <a:pPr eaLnBrk="1" hangingPunct="1">
              <a:defRPr/>
            </a:pPr>
            <a:r>
              <a:rPr lang="en-GB" dirty="0" smtClean="0"/>
              <a:t>I</a:t>
            </a:r>
            <a:r>
              <a:rPr lang="en-GB" sz="2600" dirty="0" smtClean="0"/>
              <a:t>dentify research questions; </a:t>
            </a:r>
          </a:p>
          <a:p>
            <a:pPr eaLnBrk="1" hangingPunct="1">
              <a:defRPr/>
            </a:pPr>
            <a:r>
              <a:rPr lang="en-GB" sz="2400" b="1" dirty="0" smtClean="0"/>
              <a:t>In the literature review-Determine </a:t>
            </a:r>
            <a:r>
              <a:rPr lang="en-GB" sz="2400" dirty="0" smtClean="0"/>
              <a:t>relationships between existing theories and their own work; </a:t>
            </a:r>
          </a:p>
          <a:p>
            <a:pPr eaLnBrk="1" hangingPunct="1">
              <a:defRPr/>
            </a:pPr>
            <a:r>
              <a:rPr lang="en-GB" sz="2400" dirty="0" smtClean="0"/>
              <a:t>devise methodology and engage with methods;</a:t>
            </a:r>
          </a:p>
          <a:p>
            <a:pPr algn="just">
              <a:defRPr/>
            </a:pPr>
            <a:r>
              <a:rPr lang="en-GB" sz="2400" dirty="0" smtClean="0"/>
              <a:t>Analyse  and interpret data</a:t>
            </a:r>
            <a:r>
              <a:rPr lang="en-GB" sz="2400" dirty="0" smtClean="0">
                <a:solidFill>
                  <a:schemeClr val="tx1">
                    <a:lumMod val="75000"/>
                    <a:lumOff val="25000"/>
                  </a:schemeClr>
                </a:solidFill>
              </a:rPr>
              <a:t>  </a:t>
            </a:r>
          </a:p>
          <a:p>
            <a:pPr algn="just">
              <a:defRPr/>
            </a:pPr>
            <a:r>
              <a:rPr lang="en-GB" sz="2400" dirty="0" smtClean="0"/>
              <a:t> See self as ‘researcher’, practitioner within field, e.g. sociologist</a:t>
            </a:r>
          </a:p>
          <a:p>
            <a:pPr algn="just">
              <a:defRPr/>
            </a:pPr>
            <a:r>
              <a:rPr lang="en-GB" sz="2400" dirty="0" smtClean="0"/>
              <a:t>Become part of academic community</a:t>
            </a:r>
          </a:p>
          <a:p>
            <a:pPr algn="just">
              <a:defRPr/>
            </a:pPr>
            <a:r>
              <a:rPr lang="en-GB" sz="2400" dirty="0" smtClean="0"/>
              <a:t>Contribute knowledge, engaging in debate</a:t>
            </a:r>
          </a:p>
          <a:p>
            <a:pPr algn="just">
              <a:defRPr/>
            </a:pPr>
            <a:r>
              <a:rPr lang="en-GB" sz="2400" dirty="0" smtClean="0"/>
              <a:t>Take ownership of and responsibility for work</a:t>
            </a:r>
          </a:p>
          <a:p>
            <a:pPr eaLnBrk="1" hangingPunct="1">
              <a:defRPr/>
            </a:pPr>
            <a:r>
              <a:rPr lang="en-GB" sz="2400" dirty="0" smtClean="0"/>
              <a:t>Reach conclusions - conceptual as well as factual.</a:t>
            </a:r>
          </a:p>
          <a:p>
            <a:pPr eaLnBrk="1" hangingPunct="1">
              <a:defRPr/>
            </a:pPr>
            <a:r>
              <a:rPr lang="en-GB" sz="2400" dirty="0" smtClean="0"/>
              <a:t>Present to peers and others.</a:t>
            </a:r>
          </a:p>
          <a:p>
            <a:pPr eaLnBrk="1" hangingPunct="1">
              <a:defRPr/>
            </a:pPr>
            <a:endParaRPr lang="en-GB" dirty="0" smtClean="0"/>
          </a:p>
          <a:p>
            <a:pPr eaLnBrk="1" hangingPunct="1">
              <a:defRPr/>
            </a:pPr>
            <a:endParaRPr lang="en-GB" dirty="0" smtClean="0"/>
          </a:p>
        </p:txBody>
      </p:sp>
      <p:sp>
        <p:nvSpPr>
          <p:cNvPr id="4" name="Slide Number Placeholder 3"/>
          <p:cNvSpPr>
            <a:spLocks noGrp="1"/>
          </p:cNvSpPr>
          <p:nvPr>
            <p:ph type="sldNum" sz="quarter" idx="12"/>
          </p:nvPr>
        </p:nvSpPr>
        <p:spPr/>
        <p:txBody>
          <a:bodyPr>
            <a:normAutofit/>
          </a:bodyPr>
          <a:lstStyle/>
          <a:p>
            <a:pPr>
              <a:defRPr/>
            </a:pPr>
            <a:fld id="{1CFF3625-6FBF-43A0-99C1-19AC6D5F3E28}" type="slidenum">
              <a:rPr lang="en-GB"/>
              <a:pPr>
                <a:defRPr/>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pPr eaLnBrk="1" hangingPunct="1">
              <a:defRPr/>
            </a:pPr>
            <a:r>
              <a:rPr lang="en-GB" dirty="0" smtClean="0"/>
              <a:t>Student responses: crossing a conceptual threshold....</a:t>
            </a:r>
          </a:p>
        </p:txBody>
      </p:sp>
      <p:sp>
        <p:nvSpPr>
          <p:cNvPr id="3" name="Content Placeholder 2"/>
          <p:cNvSpPr>
            <a:spLocks noGrp="1"/>
          </p:cNvSpPr>
          <p:nvPr>
            <p:ph idx="1"/>
          </p:nvPr>
        </p:nvSpPr>
        <p:spPr>
          <a:xfrm>
            <a:off x="457200" y="1772815"/>
            <a:ext cx="8229600" cy="4358109"/>
          </a:xfrm>
        </p:spPr>
        <p:txBody>
          <a:bodyPr>
            <a:normAutofit/>
          </a:bodyPr>
          <a:lstStyle/>
          <a:p>
            <a:pPr eaLnBrk="1" hangingPunct="1">
              <a:defRPr/>
            </a:pPr>
            <a:r>
              <a:rPr lang="en-GB" i="1" dirty="0" smtClean="0"/>
              <a:t>In terms of learning moments I think you have those small or medium moments every now and again, don’t you, when you read and you are exposed to new ideas and you think ah now, I’ve got it and then actually a couple of weeks later you’re a bit further but then you have another one of those moments and so you kind of gradually I guess get closer and closer to the final thing, the final shape of your theories and ideas about it.</a:t>
            </a:r>
          </a:p>
          <a:p>
            <a:pPr eaLnBrk="1" hangingPunct="1">
              <a:defRPr/>
            </a:pPr>
            <a:r>
              <a:rPr lang="en-GB" dirty="0" smtClean="0"/>
              <a:t>(2</a:t>
            </a:r>
            <a:r>
              <a:rPr lang="en-GB" baseline="30000" dirty="0" smtClean="0"/>
              <a:t>nd</a:t>
            </a:r>
            <a:r>
              <a:rPr lang="en-GB" dirty="0" smtClean="0"/>
              <a:t> year Philosophy student)</a:t>
            </a:r>
          </a:p>
          <a:p>
            <a:pPr eaLnBrk="1" hangingPunct="1">
              <a:defRPr/>
            </a:pPr>
            <a:endParaRPr lang="en-GB" dirty="0" smtClean="0"/>
          </a:p>
        </p:txBody>
      </p:sp>
      <p:sp>
        <p:nvSpPr>
          <p:cNvPr id="4" name="Slide Number Placeholder 3"/>
          <p:cNvSpPr>
            <a:spLocks noGrp="1"/>
          </p:cNvSpPr>
          <p:nvPr>
            <p:ph type="sldNum" sz="quarter" idx="12"/>
          </p:nvPr>
        </p:nvSpPr>
        <p:spPr/>
        <p:txBody>
          <a:bodyPr>
            <a:normAutofit/>
          </a:bodyPr>
          <a:lstStyle/>
          <a:p>
            <a:pPr>
              <a:defRPr/>
            </a:pPr>
            <a:fld id="{EE9B7A39-57E9-4A99-A345-77301D2560FD}" type="slidenum">
              <a:rPr lang="en-GB"/>
              <a:pPr>
                <a:defRPr/>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dirty="0" smtClean="0"/>
          </a:p>
        </p:txBody>
      </p:sp>
      <p:sp>
        <p:nvSpPr>
          <p:cNvPr id="3" name="Content Placeholder 2"/>
          <p:cNvSpPr>
            <a:spLocks noGrp="1"/>
          </p:cNvSpPr>
          <p:nvPr>
            <p:ph idx="1"/>
          </p:nvPr>
        </p:nvSpPr>
        <p:spPr>
          <a:xfrm>
            <a:off x="457200" y="285750"/>
            <a:ext cx="8229600" cy="5845175"/>
          </a:xfrm>
        </p:spPr>
        <p:txBody>
          <a:bodyPr>
            <a:normAutofit lnSpcReduction="10000"/>
          </a:bodyPr>
          <a:lstStyle/>
          <a:p>
            <a:pPr eaLnBrk="1" hangingPunct="1">
              <a:defRPr/>
            </a:pPr>
            <a:r>
              <a:rPr lang="en-GB" sz="2400" i="1" dirty="0" smtClean="0"/>
              <a:t>A couple of weeks ago I found that things have stopped …mentally I found myself up against a brick wall… I just felt that I was kind of stuck and it wasn’t moving and it was all bitty, I’d done all these chunks of work but I couldn’t really see how they fitted together and yeah so I reached quite a crisis point. Especially when I got negative feedback I just felt quite down hearted about it and, but like I say I think having the supervision, talking it through, taking a step back from everything, taking it to bits and being questioned about everything and then having to simplify everything, in order to present. I mean over a couple of days - my supervision was one day and my presentation was the next day… </a:t>
            </a:r>
          </a:p>
          <a:p>
            <a:pPr eaLnBrk="1" hangingPunct="1">
              <a:defRPr/>
            </a:pPr>
            <a:r>
              <a:rPr lang="en-GB" sz="2400" i="1" dirty="0" smtClean="0"/>
              <a:t>I came out of that whole process feeling that I could kind of see it, I could see that there was shape there… I can see shapes.</a:t>
            </a:r>
          </a:p>
          <a:p>
            <a:pPr eaLnBrk="1" hangingPunct="1">
              <a:defRPr/>
            </a:pPr>
            <a:r>
              <a:rPr lang="en-GB" sz="2400" i="1" dirty="0" smtClean="0"/>
              <a:t>(1</a:t>
            </a:r>
            <a:r>
              <a:rPr lang="en-GB" sz="2400" i="1" baseline="30000" dirty="0" smtClean="0"/>
              <a:t>st</a:t>
            </a:r>
            <a:r>
              <a:rPr lang="en-GB" sz="2400" i="1" dirty="0" smtClean="0"/>
              <a:t> year Gender Studies student)</a:t>
            </a:r>
          </a:p>
          <a:p>
            <a:pPr eaLnBrk="1" hangingPunct="1">
              <a:defRPr/>
            </a:pPr>
            <a:endParaRPr lang="en-GB" dirty="0" smtClean="0"/>
          </a:p>
        </p:txBody>
      </p:sp>
      <p:sp>
        <p:nvSpPr>
          <p:cNvPr id="4" name="Slide Number Placeholder 3"/>
          <p:cNvSpPr>
            <a:spLocks noGrp="1"/>
          </p:cNvSpPr>
          <p:nvPr>
            <p:ph type="sldNum" sz="quarter" idx="12"/>
          </p:nvPr>
        </p:nvSpPr>
        <p:spPr/>
        <p:txBody>
          <a:bodyPr>
            <a:normAutofit/>
          </a:bodyPr>
          <a:lstStyle/>
          <a:p>
            <a:pPr>
              <a:defRPr/>
            </a:pPr>
            <a:fld id="{68CCDAF2-39CC-4C4C-B5FF-D67F2C271FCE}" type="slidenum">
              <a:rPr lang="en-GB"/>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can you do to nudge your students to work at a </a:t>
            </a:r>
          </a:p>
          <a:p>
            <a:r>
              <a:rPr lang="en-GB" dirty="0" smtClean="0"/>
              <a:t>Conceptual critical creative level??</a:t>
            </a:r>
          </a:p>
          <a:p>
            <a:r>
              <a:rPr lang="en-GB" dirty="0" err="1" smtClean="0"/>
              <a:t>Eg</a:t>
            </a:r>
            <a:r>
              <a:rPr lang="en-GB" dirty="0" smtClean="0"/>
              <a:t> overview, 3 min thesis, presentations (refining it right down to simplify and clarify)</a:t>
            </a:r>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18</a:t>
            </a:fld>
            <a:endParaRPr lang="en-GB"/>
          </a:p>
        </p:txBody>
      </p:sp>
    </p:spTree>
    <p:extLst>
      <p:ext uri="{BB962C8B-B14F-4D97-AF65-F5344CB8AC3E}">
        <p14:creationId xmlns:p14="http://schemas.microsoft.com/office/powerpoint/2010/main" val="2699978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92696"/>
            <a:ext cx="8229600" cy="5631904"/>
          </a:xfrm>
        </p:spPr>
        <p:txBody>
          <a:bodyPr>
            <a:normAutofit fontScale="85000" lnSpcReduction="20000"/>
          </a:bodyPr>
          <a:lstStyle/>
          <a:p>
            <a:r>
              <a:rPr lang="en-GB" dirty="0"/>
              <a:t>Supervisor nudges </a:t>
            </a:r>
            <a:endParaRPr lang="en-GB" dirty="0" smtClean="0"/>
          </a:p>
          <a:p>
            <a:r>
              <a:rPr lang="en-GB" dirty="0" smtClean="0"/>
              <a:t>Supervision in a </a:t>
            </a:r>
            <a:r>
              <a:rPr lang="en-GB" dirty="0" err="1" smtClean="0"/>
              <a:t>rescrch</a:t>
            </a:r>
            <a:r>
              <a:rPr lang="en-GB" dirty="0" smtClean="0"/>
              <a:t> </a:t>
            </a:r>
            <a:r>
              <a:rPr lang="en-GB" dirty="0" err="1" smtClean="0"/>
              <a:t>gro</a:t>
            </a:r>
            <a:r>
              <a:rPr lang="en-GB" dirty="0" smtClean="0"/>
              <a:t> incorporating all levels -  learn from each </a:t>
            </a:r>
            <a:r>
              <a:rPr lang="en-GB" dirty="0" err="1" smtClean="0"/>
              <a:t>other,drive</a:t>
            </a:r>
            <a:r>
              <a:rPr lang="en-GB" dirty="0" smtClean="0"/>
              <a:t> to succeed and improve</a:t>
            </a:r>
          </a:p>
          <a:p>
            <a:r>
              <a:rPr lang="en-GB" dirty="0" smtClean="0"/>
              <a:t>Encourage to read more, (and cleverly)  analyse and extract rather than copy and paste </a:t>
            </a:r>
          </a:p>
          <a:p>
            <a:r>
              <a:rPr lang="en-GB" dirty="0" smtClean="0"/>
              <a:t>Ask people 2 things to delve into reading-evaluative </a:t>
            </a:r>
            <a:r>
              <a:rPr lang="en-GB" dirty="0"/>
              <a:t>c</a:t>
            </a:r>
            <a:r>
              <a:rPr lang="en-GB" dirty="0" smtClean="0"/>
              <a:t>omments alongside the  comment from someone they’re reading </a:t>
            </a:r>
          </a:p>
          <a:p>
            <a:r>
              <a:rPr lang="en-GB" dirty="0" smtClean="0"/>
              <a:t>Use supportive evidence (not just copy from one)</a:t>
            </a:r>
          </a:p>
          <a:p>
            <a:r>
              <a:rPr lang="en-GB" dirty="0" smtClean="0"/>
              <a:t>Presentations 6 slides – helps focus down </a:t>
            </a:r>
            <a:r>
              <a:rPr lang="en-GB" dirty="0"/>
              <a:t>p</a:t>
            </a:r>
            <a:r>
              <a:rPr lang="en-GB" dirty="0" smtClean="0"/>
              <a:t>eers</a:t>
            </a:r>
          </a:p>
          <a:p>
            <a:r>
              <a:rPr lang="en-GB" dirty="0" smtClean="0"/>
              <a:t>Google wisely</a:t>
            </a:r>
          </a:p>
          <a:p>
            <a:r>
              <a:rPr lang="en-GB" dirty="0" smtClean="0"/>
              <a:t>Critique  sup </a:t>
            </a:r>
            <a:r>
              <a:rPr lang="en-GB" dirty="0" err="1" smtClean="0"/>
              <a:t>st</a:t>
            </a:r>
            <a:r>
              <a:rPr lang="en-GB" dirty="0" smtClean="0"/>
              <a:t>, provoking to understand concepts and to develop the ‘I can’ </a:t>
            </a:r>
            <a:r>
              <a:rPr lang="en-GB" dirty="0" err="1" smtClean="0"/>
              <a:t>mentality.And</a:t>
            </a:r>
            <a:r>
              <a:rPr lang="en-GB" dirty="0" smtClean="0"/>
              <a:t> help shape project</a:t>
            </a:r>
          </a:p>
          <a:p>
            <a:r>
              <a:rPr lang="en-GB" dirty="0" smtClean="0"/>
              <a:t>Help develop foundation in writing skills first  </a:t>
            </a:r>
          </a:p>
          <a:p>
            <a:r>
              <a:rPr lang="en-GB" dirty="0" smtClean="0"/>
              <a:t>Talk through the reading –help them  find solutions</a:t>
            </a:r>
          </a:p>
          <a:p>
            <a:r>
              <a:rPr lang="en-GB" dirty="0" smtClean="0"/>
              <a:t>Regular deadlines and benchmarks </a:t>
            </a:r>
          </a:p>
          <a:p>
            <a:r>
              <a:rPr lang="en-GB" dirty="0" smtClean="0"/>
              <a:t>Force the research process </a:t>
            </a:r>
            <a:r>
              <a:rPr lang="en-GB" dirty="0" err="1" smtClean="0"/>
              <a:t>eg</a:t>
            </a:r>
            <a:r>
              <a:rPr lang="en-GB" dirty="0" smtClean="0"/>
              <a:t> journal club, involved at different parts of the organisation- arranging things themselves </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19</a:t>
            </a:fld>
            <a:endParaRPr lang="en-GB"/>
          </a:p>
        </p:txBody>
      </p:sp>
    </p:spTree>
    <p:extLst>
      <p:ext uri="{BB962C8B-B14F-4D97-AF65-F5344CB8AC3E}">
        <p14:creationId xmlns:p14="http://schemas.microsoft.com/office/powerpoint/2010/main" val="195848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GB" dirty="0" smtClean="0"/>
              <a:t>Some thoughts </a:t>
            </a:r>
          </a:p>
        </p:txBody>
      </p:sp>
      <p:sp>
        <p:nvSpPr>
          <p:cNvPr id="68611" name="Rectangle 3"/>
          <p:cNvSpPr>
            <a:spLocks noGrp="1" noChangeArrowheads="1"/>
          </p:cNvSpPr>
          <p:nvPr>
            <p:ph idx="1"/>
          </p:nvPr>
        </p:nvSpPr>
        <p:spPr/>
        <p:txBody>
          <a:bodyPr/>
          <a:lstStyle/>
          <a:p>
            <a:pPr algn="ctr" eaLnBrk="1" hangingPunct="1">
              <a:buFont typeface="Wingdings" pitchFamily="2" charset="2"/>
              <a:buNone/>
              <a:defRPr/>
            </a:pPr>
            <a:r>
              <a:rPr lang="en-GB" sz="4000" dirty="0" smtClean="0"/>
              <a:t>The best masters or doctorate is the one you finish and hand in. </a:t>
            </a:r>
          </a:p>
          <a:p>
            <a:pPr algn="ctr" eaLnBrk="1" hangingPunct="1">
              <a:buFont typeface="Wingdings" pitchFamily="2" charset="2"/>
              <a:buNone/>
              <a:defRPr/>
            </a:pPr>
            <a:endParaRPr lang="en-GB" sz="4000" dirty="0" smtClean="0"/>
          </a:p>
          <a:p>
            <a:pPr algn="ctr" eaLnBrk="1" hangingPunct="1">
              <a:buFont typeface="Wingdings" pitchFamily="2" charset="2"/>
              <a:buNone/>
              <a:defRPr/>
            </a:pPr>
            <a:r>
              <a:rPr lang="en-GB" sz="4000" dirty="0" smtClean="0"/>
              <a:t> </a:t>
            </a:r>
          </a:p>
          <a:p>
            <a:pPr algn="ctr" eaLnBrk="1" hangingPunct="1">
              <a:defRPr/>
            </a:pPr>
            <a:endParaRPr lang="en-GB" sz="4000" dirty="0" smtClean="0"/>
          </a:p>
        </p:txBody>
      </p:sp>
      <p:sp>
        <p:nvSpPr>
          <p:cNvPr id="6" name="Slide Number Placeholder 5"/>
          <p:cNvSpPr>
            <a:spLocks noGrp="1"/>
          </p:cNvSpPr>
          <p:nvPr>
            <p:ph type="sldNum" sz="quarter" idx="12"/>
          </p:nvPr>
        </p:nvSpPr>
        <p:spPr/>
        <p:txBody>
          <a:bodyPr/>
          <a:lstStyle/>
          <a:p>
            <a:pPr>
              <a:defRPr/>
            </a:pPr>
            <a:fld id="{25EBB9DF-BF41-4DB6-A913-7B457C7EDF9D}" type="slidenum">
              <a:rPr lang="en-GB"/>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052736"/>
            <a:ext cx="8229600" cy="5271864"/>
          </a:xfrm>
        </p:spPr>
        <p:txBody>
          <a:bodyPr>
            <a:normAutofit lnSpcReduction="10000"/>
          </a:bodyPr>
          <a:lstStyle/>
          <a:p>
            <a:pPr eaLnBrk="1" hangingPunct="1">
              <a:buNone/>
            </a:pPr>
            <a:endParaRPr lang="en-GB" dirty="0" smtClean="0">
              <a:latin typeface="Times New Roman" pitchFamily="18" charset="0"/>
              <a:cs typeface="Times New Roman" pitchFamily="18" charset="0"/>
            </a:endParaRPr>
          </a:p>
          <a:p>
            <a:pPr eaLnBrk="1" hangingPunct="1"/>
            <a:r>
              <a:rPr lang="en-GB" sz="2400" dirty="0" smtClean="0">
                <a:latin typeface="Times New Roman" pitchFamily="18" charset="0"/>
                <a:cs typeface="Times New Roman" pitchFamily="18" charset="0"/>
              </a:rPr>
              <a:t>A stage/stages  when students develop project ownership and researcher identity </a:t>
            </a:r>
          </a:p>
          <a:p>
            <a:pPr eaLnBrk="1" hangingPunct="1"/>
            <a:r>
              <a:rPr lang="en-GB" sz="2400" dirty="0" smtClean="0">
                <a:latin typeface="Times New Roman" pitchFamily="18" charset="0"/>
                <a:cs typeface="Times New Roman" pitchFamily="18" charset="0"/>
              </a:rPr>
              <a:t>New ideas- feeling the work becoming ‘clever’</a:t>
            </a:r>
          </a:p>
          <a:p>
            <a:r>
              <a:rPr lang="en-GB" sz="2400" b="1" u="sng" dirty="0" smtClean="0">
                <a:latin typeface="Times New Roman" pitchFamily="18" charset="0"/>
                <a:cs typeface="Times New Roman" pitchFamily="18" charset="0"/>
              </a:rPr>
              <a:t>Theoretical breakthrough-literature review</a:t>
            </a:r>
          </a:p>
          <a:p>
            <a:r>
              <a:rPr lang="en-GB" sz="2400" dirty="0" smtClean="0">
                <a:latin typeface="Times New Roman" pitchFamily="18" charset="0"/>
                <a:cs typeface="Times New Roman" pitchFamily="18" charset="0"/>
              </a:rPr>
              <a:t>Fieldwork breakthrough</a:t>
            </a:r>
          </a:p>
          <a:p>
            <a:r>
              <a:rPr lang="en-GB" sz="2400" dirty="0" smtClean="0">
                <a:latin typeface="Times New Roman" pitchFamily="18" charset="0"/>
                <a:cs typeface="Times New Roman" pitchFamily="18" charset="0"/>
              </a:rPr>
              <a:t>Breakthrough in accepting supervisors’ guidance</a:t>
            </a:r>
          </a:p>
          <a:p>
            <a:r>
              <a:rPr lang="en-GB" sz="2400" dirty="0" smtClean="0">
                <a:latin typeface="Times New Roman" pitchFamily="18" charset="0"/>
                <a:cs typeface="Times New Roman" pitchFamily="18" charset="0"/>
              </a:rPr>
              <a:t>New perspectives and more complex understanding enabled by dialogue, casting new light  </a:t>
            </a:r>
          </a:p>
          <a:p>
            <a:endParaRPr lang="en-GB"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A gradual process</a:t>
            </a:r>
          </a:p>
          <a:p>
            <a:r>
              <a:rPr lang="en-GB" sz="2400" dirty="0" smtClean="0">
                <a:latin typeface="Times New Roman" pitchFamily="18" charset="0"/>
                <a:cs typeface="Times New Roman" pitchFamily="18" charset="0"/>
              </a:rPr>
              <a:t>A single process</a:t>
            </a:r>
          </a:p>
          <a:p>
            <a:r>
              <a:rPr lang="en-GB" sz="2400" dirty="0" smtClean="0">
                <a:latin typeface="Times New Roman" pitchFamily="18" charset="0"/>
                <a:cs typeface="Times New Roman" pitchFamily="18" charset="0"/>
              </a:rPr>
              <a:t>A series of learning leaps </a:t>
            </a:r>
          </a:p>
          <a:p>
            <a:pPr eaLnBrk="1" hangingPunct="1">
              <a:buNone/>
            </a:pPr>
            <a:endParaRPr lang="en-GB" dirty="0" smtClean="0"/>
          </a:p>
        </p:txBody>
      </p:sp>
      <p:sp>
        <p:nvSpPr>
          <p:cNvPr id="9218" name="Title 1"/>
          <p:cNvSpPr>
            <a:spLocks noGrp="1"/>
          </p:cNvSpPr>
          <p:nvPr>
            <p:ph type="title"/>
          </p:nvPr>
        </p:nvSpPr>
        <p:spPr>
          <a:xfrm>
            <a:off x="457200" y="704088"/>
            <a:ext cx="8229600" cy="132624"/>
          </a:xfrm>
        </p:spPr>
        <p:txBody>
          <a:bodyPr>
            <a:normAutofit fontScale="90000"/>
          </a:bodyPr>
          <a:lstStyle/>
          <a:p>
            <a:pPr algn="ctr"/>
            <a:r>
              <a:rPr lang="en-GB" sz="3200" b="1" dirty="0" smtClean="0">
                <a:solidFill>
                  <a:schemeClr val="tx1"/>
                </a:solidFill>
                <a:latin typeface="Times New Roman" pitchFamily="18" charset="0"/>
                <a:cs typeface="Times New Roman" pitchFamily="18" charset="0"/>
              </a:rPr>
              <a:t>Identifying conceptual threshold crossings</a:t>
            </a:r>
          </a:p>
        </p:txBody>
      </p:sp>
      <p:sp>
        <p:nvSpPr>
          <p:cNvPr id="4" name="Slide Number Placeholder 3"/>
          <p:cNvSpPr>
            <a:spLocks noGrp="1"/>
          </p:cNvSpPr>
          <p:nvPr>
            <p:ph type="sldNum" sz="quarter" idx="12"/>
          </p:nvPr>
        </p:nvSpPr>
        <p:spPr/>
        <p:txBody>
          <a:bodyPr/>
          <a:lstStyle/>
          <a:p>
            <a:fld id="{FC4ACD1E-5CF1-43E3-8E79-101990D225BD}" type="slidenum">
              <a:rPr lang="en-GB" smtClean="0"/>
              <a:pPr/>
              <a:t>20</a:t>
            </a:fld>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literature review</a:t>
            </a:r>
            <a:endParaRPr lang="en-GB" dirty="0"/>
          </a:p>
        </p:txBody>
      </p:sp>
      <p:sp>
        <p:nvSpPr>
          <p:cNvPr id="3" name="Content Placeholder 2"/>
          <p:cNvSpPr>
            <a:spLocks noGrp="1"/>
          </p:cNvSpPr>
          <p:nvPr>
            <p:ph idx="1"/>
          </p:nvPr>
        </p:nvSpPr>
        <p:spPr/>
        <p:txBody>
          <a:bodyPr/>
          <a:lstStyle/>
          <a:p>
            <a:r>
              <a:rPr lang="en-GB" dirty="0" smtClean="0"/>
              <a:t>This is where </a:t>
            </a:r>
          </a:p>
          <a:p>
            <a:r>
              <a:rPr lang="en-GB" dirty="0" smtClean="0"/>
              <a:t> 1) students start to work at a conceptual critical creative level (although initially it often looks like a hard slog and descriptive writing) </a:t>
            </a:r>
          </a:p>
          <a:p>
            <a:r>
              <a:rPr lang="en-GB" dirty="0" smtClean="0"/>
              <a:t>2) students star t engaging in a dialogue in the field </a:t>
            </a:r>
            <a:r>
              <a:rPr lang="en-GB" b="1" dirty="0" smtClean="0"/>
              <a:t>and writing.</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76840"/>
          </a:xfrm>
        </p:spPr>
        <p:txBody>
          <a:bodyPr>
            <a:normAutofit fontScale="90000"/>
          </a:bodyPr>
          <a:lstStyle/>
          <a:p>
            <a:r>
              <a:rPr lang="en-GB" dirty="0" smtClean="0"/>
              <a:t>What are the characteristics of a good literature review/ theoretical perspectives chapter?</a:t>
            </a:r>
            <a:br>
              <a:rPr lang="en-GB" dirty="0" smtClean="0"/>
            </a:b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Our  work with supervisors to support the development of the literature review/theoretical perspectives chapter –identifies this as a crucial moment /moments for ‘learning leaps’ conceptual threshold crossing </a:t>
            </a:r>
          </a:p>
          <a:p>
            <a:r>
              <a:rPr lang="en-GB" dirty="0" smtClean="0"/>
              <a:t>Where students begin to see their own work in a dialogue with </a:t>
            </a:r>
          </a:p>
          <a:p>
            <a:r>
              <a:rPr lang="en-GB" dirty="0" smtClean="0"/>
              <a:t>Theorists</a:t>
            </a:r>
          </a:p>
          <a:p>
            <a:r>
              <a:rPr lang="en-GB" dirty="0" smtClean="0"/>
              <a:t>Others using similar/ same theories in critical practice</a:t>
            </a:r>
          </a:p>
          <a:p>
            <a:r>
              <a:rPr lang="en-GB" dirty="0" smtClean="0"/>
              <a:t>See how they contribute to the field  </a:t>
            </a:r>
            <a:endParaRPr lang="en-GB" dirty="0"/>
          </a:p>
        </p:txBody>
      </p:sp>
      <p:sp>
        <p:nvSpPr>
          <p:cNvPr id="2" name="Title 1"/>
          <p:cNvSpPr>
            <a:spLocks noGrp="1"/>
          </p:cNvSpPr>
          <p:nvPr>
            <p:ph type="title"/>
          </p:nvPr>
        </p:nvSpPr>
        <p:spPr/>
        <p:txBody>
          <a:bodyPr/>
          <a:lstStyle/>
          <a:p>
            <a:r>
              <a:rPr lang="en-GB" dirty="0" smtClean="0"/>
              <a:t>Literature review</a:t>
            </a:r>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57200" y="2420888"/>
            <a:ext cx="8488363" cy="3675112"/>
          </a:xfrm>
        </p:spPr>
        <p:txBody>
          <a:bodyPr/>
          <a:lstStyle/>
          <a:p>
            <a:pPr eaLnBrk="1" hangingPunct="1">
              <a:buFont typeface="Wingdings 2" pitchFamily="18" charset="2"/>
              <a:buChar char=""/>
            </a:pPr>
            <a:r>
              <a:rPr lang="en-GB" dirty="0" smtClean="0"/>
              <a:t>Critical thinking is crucial in postgraduate research</a:t>
            </a:r>
          </a:p>
          <a:p>
            <a:pPr eaLnBrk="1" hangingPunct="1">
              <a:buFont typeface="Wingdings 2" pitchFamily="18" charset="2"/>
              <a:buChar char=""/>
            </a:pPr>
            <a:r>
              <a:rPr lang="en-GB" dirty="0" smtClean="0"/>
              <a:t>much of this involves questioning and </a:t>
            </a:r>
            <a:r>
              <a:rPr lang="en-GB" dirty="0" err="1" smtClean="0"/>
              <a:t>problematising</a:t>
            </a:r>
            <a:r>
              <a:rPr lang="en-GB" dirty="0" smtClean="0"/>
              <a:t> accepted ideas and information</a:t>
            </a:r>
          </a:p>
          <a:p>
            <a:pPr eaLnBrk="1" hangingPunct="1">
              <a:buFont typeface="Wingdings 2" pitchFamily="18" charset="2"/>
              <a:buChar char=""/>
            </a:pPr>
            <a:r>
              <a:rPr lang="en-GB" dirty="0" smtClean="0"/>
              <a:t>much of it involves engaging in a dialogue with others who have developed theories, carried out research</a:t>
            </a:r>
          </a:p>
          <a:p>
            <a:pPr eaLnBrk="1" hangingPunct="1">
              <a:buFont typeface="Wingdings 2" pitchFamily="18" charset="2"/>
              <a:buChar char=""/>
            </a:pPr>
            <a:r>
              <a:rPr lang="en-GB" dirty="0" smtClean="0"/>
              <a:t>Creating a dialogue between theoretical perspectives and research activity</a:t>
            </a:r>
          </a:p>
          <a:p>
            <a:pPr eaLnBrk="1" hangingPunct="1">
              <a:buFont typeface="Wingdings 2" pitchFamily="18" charset="2"/>
              <a:buChar char=""/>
            </a:pPr>
            <a:endParaRPr lang="en-GB" dirty="0" smtClean="0"/>
          </a:p>
        </p:txBody>
      </p:sp>
      <p:sp>
        <p:nvSpPr>
          <p:cNvPr id="4198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010501F-1DE9-4537-AEEE-4AAD22398CAF}" type="slidenum">
              <a:rPr lang="en-US" smtClean="0"/>
              <a:pPr/>
              <a:t>24</a:t>
            </a:fld>
            <a:endParaRPr lang="en-US" smtClean="0"/>
          </a:p>
        </p:txBody>
      </p:sp>
      <p:sp>
        <p:nvSpPr>
          <p:cNvPr id="81923" name="Rectangle 2"/>
          <p:cNvSpPr>
            <a:spLocks noGrp="1" noChangeArrowheads="1"/>
          </p:cNvSpPr>
          <p:nvPr>
            <p:ph type="title"/>
          </p:nvPr>
        </p:nvSpPr>
        <p:spPr>
          <a:xfrm>
            <a:off x="1173163" y="457200"/>
            <a:ext cx="7742237" cy="811560"/>
          </a:xfrm>
        </p:spPr>
        <p:txBody>
          <a:bodyPr>
            <a:normAutofit fontScale="90000"/>
          </a:bodyPr>
          <a:lstStyle/>
          <a:p>
            <a:pPr eaLnBrk="1" fontAlgn="auto" hangingPunct="1">
              <a:spcAft>
                <a:spcPts val="0"/>
              </a:spcAft>
              <a:defRPr/>
            </a:pPr>
            <a:r>
              <a:rPr lang="en-GB" dirty="0" smtClean="0"/>
              <a:t>Developing critical thinking as part of dealing with the literature</a:t>
            </a:r>
          </a:p>
        </p:txBody>
      </p:sp>
      <p:pic>
        <p:nvPicPr>
          <p:cNvPr id="41989" name="Picture 4"/>
          <p:cNvPicPr>
            <a:picLocks noChangeAspect="1" noChangeArrowheads="1"/>
          </p:cNvPicPr>
          <p:nvPr/>
        </p:nvPicPr>
        <p:blipFill>
          <a:blip r:embed="rId2" cstate="print"/>
          <a:srcRect/>
          <a:stretch>
            <a:fillRect/>
          </a:stretch>
        </p:blipFill>
        <p:spPr bwMode="auto">
          <a:xfrm>
            <a:off x="7986713" y="5484813"/>
            <a:ext cx="115728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48680"/>
            <a:ext cx="8229600" cy="5775920"/>
          </a:xfrm>
        </p:spPr>
        <p:txBody>
          <a:bodyPr>
            <a:normAutofit/>
          </a:bodyPr>
          <a:lstStyle/>
          <a:p>
            <a:r>
              <a:rPr lang="en-GB" dirty="0" smtClean="0"/>
              <a:t> I ask </a:t>
            </a:r>
          </a:p>
          <a:p>
            <a:r>
              <a:rPr lang="en-GB" dirty="0" smtClean="0"/>
              <a:t>Have you identified the theorists?</a:t>
            </a:r>
          </a:p>
          <a:p>
            <a:r>
              <a:rPr lang="en-GB" dirty="0" smtClean="0"/>
              <a:t>The critical users of these theories in practice?</a:t>
            </a:r>
          </a:p>
          <a:p>
            <a:r>
              <a:rPr lang="en-GB" dirty="0" smtClean="0"/>
              <a:t>The main contribution you are making to this dialogue between these experts</a:t>
            </a:r>
          </a:p>
          <a:p>
            <a:r>
              <a:rPr lang="en-GB" dirty="0" smtClean="0"/>
              <a:t>A good literature review is characterised by </a:t>
            </a:r>
          </a:p>
          <a:p>
            <a:r>
              <a:rPr lang="en-GB" dirty="0" smtClean="0"/>
              <a:t>Engagement with theories and experts in  critical dialogue to which your work contributes </a:t>
            </a:r>
          </a:p>
          <a:p>
            <a:r>
              <a:rPr lang="en-GB" dirty="0" err="1" smtClean="0"/>
              <a:t>Eg</a:t>
            </a:r>
            <a:r>
              <a:rPr lang="en-GB" dirty="0" smtClean="0"/>
              <a:t> ‘Previous work by….. indicates…while the findings of ….seem to suggest that…..My work with ...argues that…and in so doing refutes….</a:t>
            </a:r>
          </a:p>
          <a:p>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eaLnBrk="1" hangingPunct="1"/>
            <a:r>
              <a:rPr lang="en-GB" b="1" smtClean="0"/>
              <a:t>Read widely (more than you need)for context &amp; debates</a:t>
            </a:r>
          </a:p>
          <a:p>
            <a:pPr eaLnBrk="1" hangingPunct="1"/>
            <a:r>
              <a:rPr lang="en-GB" b="1" smtClean="0"/>
              <a:t>Take careful notes &amp; record sources</a:t>
            </a:r>
          </a:p>
          <a:p>
            <a:pPr eaLnBrk="1" hangingPunct="1"/>
            <a:r>
              <a:rPr lang="en-GB" b="1" smtClean="0"/>
              <a:t>Summarise only in order to engage in critical debate- your arguments arise from, relate to, are underpinned by the experts-content &amp; methods</a:t>
            </a:r>
          </a:p>
          <a:p>
            <a:pPr eaLnBrk="1" hangingPunct="1"/>
            <a:endParaRPr lang="en-GB" b="1" smtClean="0"/>
          </a:p>
          <a:p>
            <a:pPr eaLnBrk="1" hangingPunct="1"/>
            <a:endParaRPr lang="en-GB" smtClean="0"/>
          </a:p>
        </p:txBody>
      </p:sp>
      <p:sp>
        <p:nvSpPr>
          <p:cNvPr id="3481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B75139E-35B9-4700-ACE6-AFE5800B512F}" type="slidenum">
              <a:rPr lang="en-US" smtClean="0"/>
              <a:pPr/>
              <a:t>26</a:t>
            </a:fld>
            <a:endParaRPr lang="en-US" smtClean="0"/>
          </a:p>
        </p:txBody>
      </p:sp>
      <p:sp>
        <p:nvSpPr>
          <p:cNvPr id="73731" name="Rectangle 2"/>
          <p:cNvSpPr>
            <a:spLocks noGrp="1" noChangeArrowheads="1"/>
          </p:cNvSpPr>
          <p:nvPr>
            <p:ph type="title"/>
          </p:nvPr>
        </p:nvSpPr>
        <p:spPr/>
        <p:txBody>
          <a:bodyPr>
            <a:normAutofit fontScale="90000"/>
          </a:bodyPr>
          <a:lstStyle/>
          <a:p>
            <a:pPr eaLnBrk="1" fontAlgn="auto" hangingPunct="1">
              <a:spcAft>
                <a:spcPts val="0"/>
              </a:spcAft>
              <a:defRPr/>
            </a:pPr>
            <a:r>
              <a:rPr lang="en-GB" smtClean="0"/>
              <a:t>Suggestions to students undertaking a literature review</a:t>
            </a:r>
          </a:p>
        </p:txBody>
      </p:sp>
      <p:pic>
        <p:nvPicPr>
          <p:cNvPr id="34821" name="Picture 4"/>
          <p:cNvPicPr>
            <a:picLocks noChangeAspect="1" noChangeArrowheads="1"/>
          </p:cNvPicPr>
          <p:nvPr/>
        </p:nvPicPr>
        <p:blipFill>
          <a:blip r:embed="rId2" cstate="print"/>
          <a:srcRect/>
          <a:stretch>
            <a:fillRect/>
          </a:stretch>
        </p:blipFill>
        <p:spPr bwMode="auto">
          <a:xfrm>
            <a:off x="7620000" y="5257800"/>
            <a:ext cx="115728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173163" y="260350"/>
            <a:ext cx="7772400" cy="5835650"/>
          </a:xfrm>
        </p:spPr>
        <p:txBody>
          <a:bodyPr/>
          <a:lstStyle/>
          <a:p>
            <a:pPr eaLnBrk="1" hangingPunct="1">
              <a:lnSpc>
                <a:spcPct val="90000"/>
              </a:lnSpc>
            </a:pPr>
            <a:r>
              <a:rPr lang="en-GB" sz="2400" b="1" smtClean="0"/>
              <a:t>Reading into the field  is only one of the tasks</a:t>
            </a:r>
          </a:p>
          <a:p>
            <a:pPr eaLnBrk="1" hangingPunct="1">
              <a:lnSpc>
                <a:spcPct val="90000"/>
              </a:lnSpc>
            </a:pPr>
            <a:r>
              <a:rPr lang="en-GB" sz="2400" b="1" smtClean="0"/>
              <a:t>If you are unaware of debates in the field you might merely recreate them</a:t>
            </a:r>
          </a:p>
          <a:p>
            <a:pPr eaLnBrk="1" hangingPunct="1">
              <a:lnSpc>
                <a:spcPct val="90000"/>
              </a:lnSpc>
            </a:pPr>
            <a:r>
              <a:rPr lang="en-GB" sz="2400" b="1" smtClean="0"/>
              <a:t>You need  to work out where your research engages with the debates and what it can add</a:t>
            </a:r>
          </a:p>
          <a:p>
            <a:pPr eaLnBrk="1" hangingPunct="1">
              <a:lnSpc>
                <a:spcPct val="90000"/>
              </a:lnSpc>
            </a:pPr>
            <a:endParaRPr lang="en-GB" sz="2400" b="1" smtClean="0"/>
          </a:p>
          <a:p>
            <a:pPr eaLnBrk="1" hangingPunct="1">
              <a:lnSpc>
                <a:spcPct val="90000"/>
              </a:lnSpc>
            </a:pPr>
            <a:r>
              <a:rPr lang="en-GB" sz="2400" b="1" smtClean="0"/>
              <a:t>Summary </a:t>
            </a:r>
          </a:p>
          <a:p>
            <a:pPr eaLnBrk="1" hangingPunct="1">
              <a:lnSpc>
                <a:spcPct val="90000"/>
              </a:lnSpc>
            </a:pPr>
            <a:r>
              <a:rPr lang="en-GB" sz="2400" b="1" smtClean="0"/>
              <a:t>Synthesis</a:t>
            </a:r>
          </a:p>
          <a:p>
            <a:pPr eaLnBrk="1" hangingPunct="1">
              <a:lnSpc>
                <a:spcPct val="90000"/>
              </a:lnSpc>
            </a:pPr>
            <a:r>
              <a:rPr lang="en-GB" sz="2400" b="1" smtClean="0"/>
              <a:t>Evaluation and reflection</a:t>
            </a:r>
          </a:p>
          <a:p>
            <a:pPr eaLnBrk="1" hangingPunct="1">
              <a:lnSpc>
                <a:spcPct val="90000"/>
              </a:lnSpc>
            </a:pPr>
            <a:r>
              <a:rPr lang="en-GB" sz="2400" b="1" smtClean="0"/>
              <a:t>Engagement in critique</a:t>
            </a:r>
          </a:p>
          <a:p>
            <a:pPr eaLnBrk="1" hangingPunct="1">
              <a:lnSpc>
                <a:spcPct val="90000"/>
              </a:lnSpc>
            </a:pPr>
            <a:r>
              <a:rPr lang="en-GB" sz="2400" b="1" smtClean="0"/>
              <a:t>Argument and dialogue with own work</a:t>
            </a:r>
          </a:p>
          <a:p>
            <a:pPr eaLnBrk="1" hangingPunct="1">
              <a:lnSpc>
                <a:spcPct val="90000"/>
              </a:lnSpc>
            </a:pPr>
            <a:r>
              <a:rPr lang="en-GB" sz="2400" b="1" smtClean="0"/>
              <a:t>Contribution to meaning –something new which is your own</a:t>
            </a:r>
          </a:p>
        </p:txBody>
      </p:sp>
      <p:sp>
        <p:nvSpPr>
          <p:cNvPr id="3584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DEF024E-24B7-4651-9E44-3B0820B1FDE8}" type="slidenum">
              <a:rPr lang="en-US" smtClean="0"/>
              <a:pPr/>
              <a:t>27</a:t>
            </a:fld>
            <a:endParaRPr lang="en-US" smtClean="0"/>
          </a:p>
        </p:txBody>
      </p:sp>
      <p:sp>
        <p:nvSpPr>
          <p:cNvPr id="74755" name="Rectangle 2"/>
          <p:cNvSpPr>
            <a:spLocks noGrp="1" noChangeArrowheads="1"/>
          </p:cNvSpPr>
          <p:nvPr>
            <p:ph type="title"/>
          </p:nvPr>
        </p:nvSpPr>
        <p:spPr/>
        <p:txBody>
          <a:bodyPr/>
          <a:lstStyle/>
          <a:p>
            <a:pPr eaLnBrk="1" fontAlgn="auto" hangingPunct="1">
              <a:spcAft>
                <a:spcPts val="0"/>
              </a:spcAft>
              <a:defRPr/>
            </a:pPr>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eaLnBrk="1" hangingPunct="1"/>
            <a:r>
              <a:rPr lang="en-GB" b="1" smtClean="0"/>
              <a:t>You continue to draw on the literature throughout the dissertaion  with threads running through -underpinning, feeding into conceptual findings</a:t>
            </a:r>
          </a:p>
          <a:p>
            <a:pPr eaLnBrk="1" hangingPunct="1"/>
            <a:r>
              <a:rPr lang="en-GB" b="1" smtClean="0"/>
              <a:t>Keep reading- but know where to stop</a:t>
            </a:r>
            <a:endParaRPr lang="en-GB" smtClean="0"/>
          </a:p>
        </p:txBody>
      </p:sp>
      <p:sp>
        <p:nvSpPr>
          <p:cNvPr id="3686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F538F55-25F9-474F-B0C5-5501608DF47F}" type="slidenum">
              <a:rPr lang="en-US" smtClean="0"/>
              <a:pPr/>
              <a:t>28</a:t>
            </a:fld>
            <a:endParaRPr lang="en-US" smtClean="0"/>
          </a:p>
        </p:txBody>
      </p:sp>
      <p:sp>
        <p:nvSpPr>
          <p:cNvPr id="76803" name="Rectangle 2"/>
          <p:cNvSpPr>
            <a:spLocks noGrp="1" noChangeArrowheads="1"/>
          </p:cNvSpPr>
          <p:nvPr>
            <p:ph type="title"/>
          </p:nvPr>
        </p:nvSpPr>
        <p:spPr/>
        <p:txBody>
          <a:bodyPr/>
          <a:lstStyle/>
          <a:p>
            <a:pPr eaLnBrk="1" fontAlgn="auto" hangingPunct="1">
              <a:spcAft>
                <a:spcPts val="0"/>
              </a:spcAft>
              <a:defRPr/>
            </a:pPr>
            <a:endParaRPr lang="en-GB" smtClean="0"/>
          </a:p>
        </p:txBody>
      </p:sp>
      <p:pic>
        <p:nvPicPr>
          <p:cNvPr id="36869" name="Picture 4"/>
          <p:cNvPicPr>
            <a:picLocks noChangeAspect="1" noChangeArrowheads="1"/>
          </p:cNvPicPr>
          <p:nvPr/>
        </p:nvPicPr>
        <p:blipFill>
          <a:blip r:embed="rId2" cstate="print"/>
          <a:srcRect/>
          <a:stretch>
            <a:fillRect/>
          </a:stretch>
        </p:blipFill>
        <p:spPr bwMode="auto">
          <a:xfrm>
            <a:off x="7391400" y="5181600"/>
            <a:ext cx="115728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762000" y="332656"/>
            <a:ext cx="8183563" cy="6336704"/>
          </a:xfrm>
        </p:spPr>
        <p:txBody>
          <a:bodyPr>
            <a:normAutofit fontScale="92500" lnSpcReduction="10000"/>
          </a:bodyPr>
          <a:lstStyle/>
          <a:p>
            <a:pPr eaLnBrk="1" hangingPunct="1"/>
            <a:r>
              <a:rPr lang="en-GB" b="1" dirty="0" smtClean="0"/>
              <a:t>(for students)    Please Discuss-</a:t>
            </a:r>
          </a:p>
          <a:p>
            <a:pPr eaLnBrk="1" hangingPunct="1"/>
            <a:r>
              <a:rPr lang="en-GB" b="1" dirty="0" smtClean="0"/>
              <a:t>Who are YOUR main theorists? </a:t>
            </a:r>
          </a:p>
          <a:p>
            <a:pPr eaLnBrk="1" hangingPunct="1"/>
            <a:r>
              <a:rPr lang="en-GB" b="1" dirty="0" smtClean="0"/>
              <a:t>Who are you reading in relation to theory and to method? </a:t>
            </a:r>
          </a:p>
          <a:p>
            <a:pPr eaLnBrk="1" hangingPunct="1"/>
            <a:r>
              <a:rPr lang="en-GB" b="1" dirty="0" smtClean="0"/>
              <a:t>What are the debates in these areas ?</a:t>
            </a:r>
          </a:p>
          <a:p>
            <a:r>
              <a:rPr lang="en-GB" b="1" dirty="0" smtClean="0"/>
              <a:t>And how does YOUR work engage in a dialogue with these debates?</a:t>
            </a:r>
            <a:r>
              <a:rPr lang="en-GB" dirty="0" smtClean="0"/>
              <a:t> </a:t>
            </a:r>
          </a:p>
          <a:p>
            <a:r>
              <a:rPr lang="en-GB" b="1" dirty="0" smtClean="0"/>
              <a:t>Are you working at a critical level?</a:t>
            </a:r>
          </a:p>
          <a:p>
            <a:r>
              <a:rPr lang="en-GB" b="1" dirty="0" smtClean="0"/>
              <a:t>How does this show in your expression? Not merely descriptive???</a:t>
            </a:r>
          </a:p>
          <a:p>
            <a:r>
              <a:rPr lang="en-GB" b="1" dirty="0" smtClean="0"/>
              <a:t>Is it theorised or merely stated?</a:t>
            </a:r>
          </a:p>
          <a:p>
            <a:r>
              <a:rPr lang="en-GB" b="1" dirty="0" smtClean="0"/>
              <a:t>Are you working at a conceptual level showing the contribution to knowledge new ideas, new meaning, understanding of meaning</a:t>
            </a:r>
          </a:p>
          <a:p>
            <a:r>
              <a:rPr lang="en-GB" b="1" dirty="0" smtClean="0"/>
              <a:t>how is this indicated in the choice of words, shape, links, claims?</a:t>
            </a:r>
          </a:p>
          <a:p>
            <a:pPr eaLnBrk="1" hangingPunct="1"/>
            <a:endParaRPr lang="en-GB" dirty="0" smtClean="0"/>
          </a:p>
          <a:p>
            <a:pPr eaLnBrk="1" hangingPunct="1"/>
            <a:endParaRPr lang="en-GB" dirty="0" smtClean="0"/>
          </a:p>
          <a:p>
            <a:pPr eaLnBrk="1" hangingPunct="1"/>
            <a:endParaRPr lang="en-GB" dirty="0" smtClean="0"/>
          </a:p>
        </p:txBody>
      </p:sp>
      <p:sp>
        <p:nvSpPr>
          <p:cNvPr id="3789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183DE65-BEB8-46A1-8699-2D00E4E1451B}" type="slidenum">
              <a:rPr lang="en-US" smtClean="0"/>
              <a:pPr/>
              <a:t>29</a:t>
            </a:fld>
            <a:endParaRPr lang="en-US" smtClean="0"/>
          </a:p>
        </p:txBody>
      </p:sp>
      <p:sp>
        <p:nvSpPr>
          <p:cNvPr id="77827" name="Rectangle 2"/>
          <p:cNvSpPr>
            <a:spLocks noGrp="1" noChangeArrowheads="1"/>
          </p:cNvSpPr>
          <p:nvPr>
            <p:ph type="title"/>
          </p:nvPr>
        </p:nvSpPr>
        <p:spPr/>
        <p:txBody>
          <a:bodyPr/>
          <a:lstStyle/>
          <a:p>
            <a:pPr eaLnBrk="1" fontAlgn="auto" hangingPunct="1">
              <a:spcAft>
                <a:spcPts val="0"/>
              </a:spcAft>
              <a:defRPr/>
            </a:pPr>
            <a:r>
              <a:rPr lang="en-GB" dirty="0" smtClean="0"/>
              <a:t> </a:t>
            </a:r>
          </a:p>
        </p:txBody>
      </p:sp>
      <p:pic>
        <p:nvPicPr>
          <p:cNvPr id="37893" name="Picture 4"/>
          <p:cNvPicPr>
            <a:picLocks noChangeAspect="1" noChangeArrowheads="1"/>
          </p:cNvPicPr>
          <p:nvPr/>
        </p:nvPicPr>
        <p:blipFill>
          <a:blip r:embed="rId2" cstate="print"/>
          <a:srcRect/>
          <a:stretch>
            <a:fillRect/>
          </a:stretch>
        </p:blipFill>
        <p:spPr bwMode="auto">
          <a:xfrm>
            <a:off x="7696200" y="5257800"/>
            <a:ext cx="115728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0"/>
            <a:ext cx="8229600" cy="6858000"/>
          </a:xfrm>
        </p:spPr>
        <p:txBody>
          <a:bodyPr>
            <a:normAutofit/>
          </a:bodyPr>
          <a:lstStyle/>
          <a:p>
            <a:r>
              <a:rPr lang="en-GB" dirty="0" smtClean="0"/>
              <a:t>This research and these ideas arise from  working at postgraduate level, then with postgraduates</a:t>
            </a:r>
          </a:p>
          <a:p>
            <a:endParaRPr lang="en-GB" dirty="0" smtClean="0"/>
          </a:p>
          <a:p>
            <a:r>
              <a:rPr lang="en-GB" b="1" dirty="0" smtClean="0"/>
              <a:t>Asking </a:t>
            </a:r>
          </a:p>
          <a:p>
            <a:r>
              <a:rPr lang="en-GB" dirty="0" smtClean="0"/>
              <a:t>What makes good research learning?</a:t>
            </a:r>
          </a:p>
          <a:p>
            <a:r>
              <a:rPr lang="en-GB" dirty="0" smtClean="0"/>
              <a:t>How do you know you are working at a </a:t>
            </a:r>
            <a:r>
              <a:rPr lang="en-GB" b="1" dirty="0" smtClean="0"/>
              <a:t>conceptual critical and creative </a:t>
            </a:r>
            <a:r>
              <a:rPr lang="en-GB" dirty="0" smtClean="0"/>
              <a:t>enough level for successful postgraduate work?</a:t>
            </a:r>
          </a:p>
          <a:p>
            <a:r>
              <a:rPr lang="en-GB" dirty="0" smtClean="0"/>
              <a:t>What are the signs of this and how do they relate to the stages of the research learning?</a:t>
            </a:r>
          </a:p>
          <a:p>
            <a:r>
              <a:rPr lang="en-GB" dirty="0" smtClean="0"/>
              <a:t>How do you move beyond stuck places?</a:t>
            </a:r>
          </a:p>
          <a:p>
            <a:r>
              <a:rPr lang="en-GB" dirty="0" smtClean="0"/>
              <a:t>How can supervisors, communities and your own behaviours nudge the learning development and recognition of it?</a:t>
            </a:r>
          </a:p>
        </p:txBody>
      </p:sp>
      <p:sp>
        <p:nvSpPr>
          <p:cNvPr id="4" name="Slide Number Placeholder 3"/>
          <p:cNvSpPr>
            <a:spLocks noGrp="1"/>
          </p:cNvSpPr>
          <p:nvPr>
            <p:ph type="sldNum" sz="quarter" idx="12"/>
          </p:nvPr>
        </p:nvSpPr>
        <p:spPr/>
        <p:txBody>
          <a:bodyPr/>
          <a:lstStyle/>
          <a:p>
            <a:fld id="{FC4ACD1E-5CF1-43E3-8E79-101990D225BD}"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685800" y="2057400"/>
            <a:ext cx="8259763" cy="4038600"/>
          </a:xfrm>
        </p:spPr>
        <p:txBody>
          <a:bodyPr/>
          <a:lstStyle/>
          <a:p>
            <a:pPr eaLnBrk="1" hangingPunct="1">
              <a:buFont typeface="Wingdings 2" pitchFamily="18" charset="2"/>
              <a:buChar char=""/>
            </a:pPr>
            <a:r>
              <a:rPr lang="en-GB" smtClean="0"/>
              <a:t>You can work from models of a key essay and ‘process it’ in terms of its </a:t>
            </a:r>
          </a:p>
          <a:p>
            <a:pPr eaLnBrk="1" hangingPunct="1">
              <a:buFont typeface="Wingdings 2" pitchFamily="18" charset="2"/>
              <a:buChar char=""/>
            </a:pPr>
            <a:r>
              <a:rPr lang="en-GB" smtClean="0"/>
              <a:t>introduction of the issues and major developments in the field, in context</a:t>
            </a:r>
          </a:p>
          <a:p>
            <a:pPr eaLnBrk="1" hangingPunct="1">
              <a:buFont typeface="Wingdings 2" pitchFamily="18" charset="2"/>
              <a:buChar char=""/>
            </a:pPr>
            <a:r>
              <a:rPr lang="en-GB" smtClean="0"/>
              <a:t>introduction and development of the major arguments , conflicts, trends and the work of (I)the major theorists (2) the major writers/researchers who put the theories into practice  </a:t>
            </a:r>
          </a:p>
        </p:txBody>
      </p:sp>
      <p:sp>
        <p:nvSpPr>
          <p:cNvPr id="3891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7E8AB24-AFB3-493B-BACA-CB3C4E281168}" type="slidenum">
              <a:rPr lang="en-US" smtClean="0"/>
              <a:pPr/>
              <a:t>30</a:t>
            </a:fld>
            <a:endParaRPr lang="en-US" smtClean="0"/>
          </a:p>
        </p:txBody>
      </p:sp>
      <p:sp>
        <p:nvSpPr>
          <p:cNvPr id="78851" name="Rectangle 2"/>
          <p:cNvSpPr>
            <a:spLocks noGrp="1" noChangeArrowheads="1"/>
          </p:cNvSpPr>
          <p:nvPr>
            <p:ph type="title"/>
          </p:nvPr>
        </p:nvSpPr>
        <p:spPr>
          <a:xfrm>
            <a:off x="762000" y="908720"/>
            <a:ext cx="8153400" cy="1080120"/>
          </a:xfrm>
        </p:spPr>
        <p:txBody>
          <a:bodyPr>
            <a:normAutofit fontScale="90000"/>
          </a:bodyPr>
          <a:lstStyle/>
          <a:p>
            <a:pPr eaLnBrk="1" fontAlgn="auto" hangingPunct="1">
              <a:spcAft>
                <a:spcPts val="0"/>
              </a:spcAft>
              <a:defRPr/>
            </a:pPr>
            <a:r>
              <a:rPr lang="en-GB" dirty="0" smtClean="0"/>
              <a:t>Activities to identify the characteristics of sound use of literature in  writing</a:t>
            </a:r>
          </a:p>
        </p:txBody>
      </p:sp>
      <p:pic>
        <p:nvPicPr>
          <p:cNvPr id="38917" name="Picture 4"/>
          <p:cNvPicPr>
            <a:picLocks noChangeAspect="1" noChangeArrowheads="1"/>
          </p:cNvPicPr>
          <p:nvPr/>
        </p:nvPicPr>
        <p:blipFill>
          <a:blip r:embed="rId2" cstate="print"/>
          <a:srcRect/>
          <a:stretch>
            <a:fillRect/>
          </a:stretch>
        </p:blipFill>
        <p:spPr bwMode="auto">
          <a:xfrm>
            <a:off x="7986713" y="381000"/>
            <a:ext cx="115728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990600" y="1066800"/>
            <a:ext cx="7772400" cy="5791200"/>
          </a:xfrm>
        </p:spPr>
        <p:txBody>
          <a:bodyPr/>
          <a:lstStyle/>
          <a:p>
            <a:pPr eaLnBrk="1" hangingPunct="1"/>
            <a:r>
              <a:rPr lang="en-GB" b="1" smtClean="0"/>
              <a:t>Read   examples of essays which use a wide variety of literature</a:t>
            </a:r>
          </a:p>
          <a:p>
            <a:pPr eaLnBrk="1" hangingPunct="1"/>
            <a:r>
              <a:rPr lang="en-GB" b="1" smtClean="0"/>
              <a:t>How do they use the literature ?</a:t>
            </a:r>
          </a:p>
          <a:p>
            <a:pPr eaLnBrk="1" hangingPunct="1"/>
            <a:r>
              <a:rPr lang="en-GB" b="1" smtClean="0"/>
              <a:t>Is it a dead list?, is it </a:t>
            </a:r>
            <a:r>
              <a:rPr lang="en-GB" b="1" i="1" smtClean="0"/>
              <a:t>merely </a:t>
            </a:r>
            <a:r>
              <a:rPr lang="en-GB" b="1" smtClean="0"/>
              <a:t>summarised?, </a:t>
            </a:r>
          </a:p>
          <a:p>
            <a:pPr eaLnBrk="1" hangingPunct="1"/>
            <a:r>
              <a:rPr lang="en-GB" b="1" smtClean="0"/>
              <a:t>Is there any organisation into themes?  Issues, or developments, or contradictions or arguments in the field?</a:t>
            </a:r>
          </a:p>
        </p:txBody>
      </p:sp>
      <p:sp>
        <p:nvSpPr>
          <p:cNvPr id="3993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F19B200-06EA-428C-B046-8B551A63F013}" type="slidenum">
              <a:rPr lang="en-US" smtClean="0"/>
              <a:pPr/>
              <a:t>31</a:t>
            </a:fld>
            <a:endParaRPr lang="en-US" smtClean="0"/>
          </a:p>
        </p:txBody>
      </p:sp>
      <p:sp>
        <p:nvSpPr>
          <p:cNvPr id="79875" name="Rectangle 2"/>
          <p:cNvSpPr>
            <a:spLocks noGrp="1" noChangeArrowheads="1"/>
          </p:cNvSpPr>
          <p:nvPr>
            <p:ph type="title"/>
          </p:nvPr>
        </p:nvSpPr>
        <p:spPr>
          <a:xfrm>
            <a:off x="685800" y="0"/>
            <a:ext cx="7772400" cy="764704"/>
          </a:xfrm>
        </p:spPr>
        <p:txBody>
          <a:bodyPr>
            <a:normAutofit fontScale="90000"/>
          </a:bodyPr>
          <a:lstStyle/>
          <a:p>
            <a:pPr eaLnBrk="1" fontAlgn="auto" hangingPunct="1">
              <a:spcAft>
                <a:spcPts val="0"/>
              </a:spcAft>
              <a:defRPr/>
            </a:pPr>
            <a:r>
              <a:rPr lang="en-GB" dirty="0" smtClean="0"/>
              <a:t>Modelling an activity</a:t>
            </a:r>
          </a:p>
        </p:txBody>
      </p:sp>
      <p:pic>
        <p:nvPicPr>
          <p:cNvPr id="39941" name="Picture 4"/>
          <p:cNvPicPr>
            <a:picLocks noChangeAspect="1" noChangeArrowheads="1"/>
          </p:cNvPicPr>
          <p:nvPr/>
        </p:nvPicPr>
        <p:blipFill>
          <a:blip r:embed="rId2" cstate="print"/>
          <a:srcRect/>
          <a:stretch>
            <a:fillRect/>
          </a:stretch>
        </p:blipFill>
        <p:spPr bwMode="auto">
          <a:xfrm>
            <a:off x="7772400" y="5334000"/>
            <a:ext cx="115728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685800" y="0"/>
            <a:ext cx="8259763" cy="6096000"/>
          </a:xfrm>
        </p:spPr>
        <p:txBody>
          <a:bodyPr/>
          <a:lstStyle/>
          <a:p>
            <a:pPr eaLnBrk="1" hangingPunct="1"/>
            <a:r>
              <a:rPr lang="en-GB" b="1" smtClean="0"/>
              <a:t>Is it vague ? Too broad? Too narrow? Disorganised? Leading too widely?(remember boundaries!)</a:t>
            </a:r>
          </a:p>
          <a:p>
            <a:pPr eaLnBrk="1" hangingPunct="1"/>
            <a:r>
              <a:rPr lang="en-GB" b="1" smtClean="0"/>
              <a:t>Do they summarise </a:t>
            </a:r>
            <a:r>
              <a:rPr lang="en-GB" b="1" i="1" smtClean="0"/>
              <a:t>to add to debates</a:t>
            </a:r>
            <a:r>
              <a:rPr lang="en-GB" b="1" smtClean="0"/>
              <a:t> ?</a:t>
            </a:r>
          </a:p>
          <a:p>
            <a:pPr eaLnBrk="1" hangingPunct="1"/>
            <a:r>
              <a:rPr lang="en-GB" b="1" smtClean="0"/>
              <a:t>Do the texts read and written about here </a:t>
            </a:r>
            <a:r>
              <a:rPr lang="en-GB" b="1" i="1" smtClean="0"/>
              <a:t>engage </a:t>
            </a:r>
            <a:r>
              <a:rPr lang="en-GB" b="1" smtClean="0"/>
              <a:t>with the arguments developed by the author?</a:t>
            </a:r>
          </a:p>
          <a:p>
            <a:pPr eaLnBrk="1" hangingPunct="1"/>
            <a:r>
              <a:rPr lang="en-GB" b="1" smtClean="0"/>
              <a:t>Is the discussion of the literature working at a summarising level or a conceptual level? </a:t>
            </a:r>
          </a:p>
          <a:p>
            <a:pPr eaLnBrk="1" hangingPunct="1"/>
            <a:r>
              <a:rPr lang="en-GB" b="1" smtClean="0"/>
              <a:t>Is it properly referenced? And does it use quotation and extract appropriately?</a:t>
            </a:r>
            <a:endParaRPr lang="en-GB" smtClean="0"/>
          </a:p>
          <a:p>
            <a:pPr eaLnBrk="1" hangingPunct="1"/>
            <a:endParaRPr lang="en-GB" smtClean="0"/>
          </a:p>
        </p:txBody>
      </p:sp>
      <p:sp>
        <p:nvSpPr>
          <p:cNvPr id="4096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0B2B883-B5DE-4397-962C-5E6FA8F3CD56}" type="slidenum">
              <a:rPr lang="en-US" smtClean="0"/>
              <a:pPr/>
              <a:t>32</a:t>
            </a:fld>
            <a:endParaRPr lang="en-US" smtClean="0"/>
          </a:p>
        </p:txBody>
      </p:sp>
      <p:sp>
        <p:nvSpPr>
          <p:cNvPr id="80899" name="Rectangle 2"/>
          <p:cNvSpPr>
            <a:spLocks noGrp="1" noChangeArrowheads="1"/>
          </p:cNvSpPr>
          <p:nvPr>
            <p:ph type="title"/>
          </p:nvPr>
        </p:nvSpPr>
        <p:spPr/>
        <p:txBody>
          <a:bodyPr/>
          <a:lstStyle/>
          <a:p>
            <a:pPr eaLnBrk="1" fontAlgn="auto" hangingPunct="1">
              <a:spcAft>
                <a:spcPts val="0"/>
              </a:spcAft>
              <a:defRPr/>
            </a:pPr>
            <a:endParaRPr lang="en-GB" smtClean="0"/>
          </a:p>
        </p:txBody>
      </p:sp>
      <p:pic>
        <p:nvPicPr>
          <p:cNvPr id="40965" name="Picture 4"/>
          <p:cNvPicPr>
            <a:picLocks noChangeAspect="1" noChangeArrowheads="1"/>
          </p:cNvPicPr>
          <p:nvPr/>
        </p:nvPicPr>
        <p:blipFill>
          <a:blip r:embed="rId2" cstate="print"/>
          <a:srcRect/>
          <a:stretch>
            <a:fillRect/>
          </a:stretch>
        </p:blipFill>
        <p:spPr bwMode="auto">
          <a:xfrm>
            <a:off x="7986713" y="5484813"/>
            <a:ext cx="115728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838200" y="0"/>
            <a:ext cx="8107363" cy="6096000"/>
          </a:xfrm>
        </p:spPr>
        <p:txBody>
          <a:bodyPr/>
          <a:lstStyle/>
          <a:p>
            <a:pPr eaLnBrk="1" hangingPunct="1"/>
            <a:r>
              <a:rPr lang="en-GB" smtClean="0"/>
              <a:t>Reading, arguing and writing in different ways for different purposes</a:t>
            </a:r>
          </a:p>
          <a:p>
            <a:pPr eaLnBrk="1" hangingPunct="1"/>
            <a:r>
              <a:rPr lang="en-GB" i="1" smtClean="0"/>
              <a:t>reading on the topic</a:t>
            </a:r>
            <a:r>
              <a:rPr lang="en-GB" smtClean="0"/>
              <a:t>- accumulating information, establishing the field-provides facts and basic underpinning ideas you use in your work and writing arguments</a:t>
            </a:r>
          </a:p>
          <a:p>
            <a:pPr eaLnBrk="1" hangingPunct="1"/>
            <a:r>
              <a:rPr lang="en-GB" i="1" smtClean="0"/>
              <a:t>contrastive reading</a:t>
            </a:r>
            <a:r>
              <a:rPr lang="en-GB" smtClean="0"/>
              <a:t>-identifying discussions debates disagreements different positions- helps you to critique and ask questions, then argue in a dialogue-between experts/others/your work</a:t>
            </a:r>
          </a:p>
          <a:p>
            <a:pPr eaLnBrk="1" hangingPunct="1"/>
            <a:endParaRPr lang="en-GB" smtClean="0"/>
          </a:p>
        </p:txBody>
      </p:sp>
      <p:sp>
        <p:nvSpPr>
          <p:cNvPr id="4301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60EB54C-D162-4FC7-98E8-A93912A97576}" type="slidenum">
              <a:rPr lang="en-US" smtClean="0"/>
              <a:pPr/>
              <a:t>33</a:t>
            </a:fld>
            <a:endParaRPr lang="en-US" smtClean="0"/>
          </a:p>
        </p:txBody>
      </p:sp>
      <p:sp>
        <p:nvSpPr>
          <p:cNvPr id="82947" name="Rectangle 2"/>
          <p:cNvSpPr>
            <a:spLocks noGrp="1" noChangeArrowheads="1"/>
          </p:cNvSpPr>
          <p:nvPr>
            <p:ph type="title"/>
          </p:nvPr>
        </p:nvSpPr>
        <p:spPr/>
        <p:txBody>
          <a:bodyPr/>
          <a:lstStyle/>
          <a:p>
            <a:pPr eaLnBrk="1" fontAlgn="auto" hangingPunct="1">
              <a:spcAft>
                <a:spcPts val="0"/>
              </a:spcAft>
              <a:defRPr/>
            </a:pPr>
            <a:endParaRPr lang="en-GB" smtClean="0"/>
          </a:p>
        </p:txBody>
      </p:sp>
      <p:pic>
        <p:nvPicPr>
          <p:cNvPr id="43013" name="Picture 4"/>
          <p:cNvPicPr>
            <a:picLocks noChangeAspect="1" noChangeArrowheads="1"/>
          </p:cNvPicPr>
          <p:nvPr/>
        </p:nvPicPr>
        <p:blipFill>
          <a:blip r:embed="rId2" cstate="print"/>
          <a:srcRect/>
          <a:stretch>
            <a:fillRect/>
          </a:stretch>
        </p:blipFill>
        <p:spPr bwMode="auto">
          <a:xfrm>
            <a:off x="7772400" y="5486400"/>
            <a:ext cx="115728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685800" y="0"/>
            <a:ext cx="8458200" cy="6324600"/>
          </a:xfrm>
        </p:spPr>
        <p:txBody>
          <a:bodyPr/>
          <a:lstStyle/>
          <a:p>
            <a:pPr eaLnBrk="1" hangingPunct="1">
              <a:buFont typeface="Wingdings 2" pitchFamily="18" charset="2"/>
              <a:buChar char=""/>
            </a:pPr>
            <a:r>
              <a:rPr lang="en-GB" i="1" smtClean="0"/>
              <a:t>Analytical reading &amp; writing</a:t>
            </a:r>
            <a:r>
              <a:rPr lang="en-GB" smtClean="0"/>
              <a:t>-how does this work? What is it made of?What lies behind it? how does it fit in or not? Is it coherent? why does it matter? take it to pieces, find conflicts and arguments</a:t>
            </a:r>
          </a:p>
          <a:p>
            <a:pPr eaLnBrk="1" hangingPunct="1">
              <a:buFont typeface="Wingdings 2" pitchFamily="18" charset="2"/>
              <a:buChar char=""/>
            </a:pPr>
            <a:r>
              <a:rPr lang="en-GB" smtClean="0"/>
              <a:t>How are YOUR reading, research &amp;writing : informative, contrastive, analytical? If ONLY informative it won’t be at postgraduate level</a:t>
            </a:r>
          </a:p>
          <a:p>
            <a:pPr eaLnBrk="1" hangingPunct="1">
              <a:buFont typeface="Wingdings 2" pitchFamily="18" charset="2"/>
              <a:buChar char=""/>
            </a:pPr>
            <a:r>
              <a:rPr lang="en-GB" smtClean="0"/>
              <a:t>where do you engage in dialogue? with what main theories and arguments? What are </a:t>
            </a:r>
            <a:r>
              <a:rPr lang="en-GB" i="1" smtClean="0"/>
              <a:t>your </a:t>
            </a:r>
            <a:r>
              <a:rPr lang="en-GB" smtClean="0"/>
              <a:t>points and arguments? How &amp; where have you been analytical of theorists, research data, your own findings?</a:t>
            </a:r>
          </a:p>
        </p:txBody>
      </p:sp>
      <p:sp>
        <p:nvSpPr>
          <p:cNvPr id="4403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066609E-E7A4-4E8D-BA23-A1F5EE56CE9E}" type="slidenum">
              <a:rPr lang="en-US" smtClean="0"/>
              <a:pPr/>
              <a:t>34</a:t>
            </a:fld>
            <a:endParaRPr lang="en-US" smtClean="0"/>
          </a:p>
        </p:txBody>
      </p:sp>
      <p:sp>
        <p:nvSpPr>
          <p:cNvPr id="83971" name="Rectangle 2"/>
          <p:cNvSpPr>
            <a:spLocks noGrp="1" noChangeArrowheads="1"/>
          </p:cNvSpPr>
          <p:nvPr>
            <p:ph type="title"/>
          </p:nvPr>
        </p:nvSpPr>
        <p:spPr/>
        <p:txBody>
          <a:bodyPr/>
          <a:lstStyle/>
          <a:p>
            <a:pPr eaLnBrk="1" fontAlgn="auto" hangingPunct="1">
              <a:spcAft>
                <a:spcPts val="0"/>
              </a:spcAft>
              <a:defRPr/>
            </a:pPr>
            <a:endParaRPr lang="en-GB" smtClean="0"/>
          </a:p>
        </p:txBody>
      </p:sp>
      <p:pic>
        <p:nvPicPr>
          <p:cNvPr id="44037" name="Picture 4"/>
          <p:cNvPicPr>
            <a:picLocks noChangeAspect="1" noChangeArrowheads="1"/>
          </p:cNvPicPr>
          <p:nvPr/>
        </p:nvPicPr>
        <p:blipFill>
          <a:blip r:embed="rId2" cstate="print"/>
          <a:srcRect/>
          <a:stretch>
            <a:fillRect/>
          </a:stretch>
        </p:blipFill>
        <p:spPr bwMode="auto">
          <a:xfrm>
            <a:off x="8135938" y="5661025"/>
            <a:ext cx="1008062" cy="119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1173163" y="0"/>
            <a:ext cx="7772400" cy="6858000"/>
          </a:xfrm>
        </p:spPr>
        <p:txBody>
          <a:bodyPr/>
          <a:lstStyle/>
          <a:p>
            <a:pPr marL="457200" indent="-457200" eaLnBrk="1" hangingPunct="1">
              <a:lnSpc>
                <a:spcPct val="90000"/>
              </a:lnSpc>
            </a:pPr>
            <a:r>
              <a:rPr lang="en-GB" sz="2400" b="1" smtClean="0"/>
              <a:t>How can you work with and help other students who say the following ( and what are the problems here?)</a:t>
            </a:r>
          </a:p>
          <a:p>
            <a:pPr marL="457200" indent="-457200" eaLnBrk="1" hangingPunct="1">
              <a:lnSpc>
                <a:spcPct val="90000"/>
              </a:lnSpc>
              <a:buFont typeface="Monotype Sorts" pitchFamily="2" charset="2"/>
              <a:buAutoNum type="arabicPeriod"/>
            </a:pPr>
            <a:r>
              <a:rPr lang="en-GB" sz="2400" smtClean="0"/>
              <a:t>There are no books in my area  it is a completely new area and question</a:t>
            </a:r>
          </a:p>
          <a:p>
            <a:pPr marL="457200" indent="-457200" eaLnBrk="1" hangingPunct="1">
              <a:lnSpc>
                <a:spcPct val="90000"/>
              </a:lnSpc>
              <a:buFont typeface="Monotype Sorts" pitchFamily="2" charset="2"/>
              <a:buAutoNum type="arabicPeriod"/>
            </a:pPr>
            <a:r>
              <a:rPr lang="en-GB" sz="2400" smtClean="0"/>
              <a:t>My theorists are diametrically opposed - help!</a:t>
            </a:r>
          </a:p>
          <a:p>
            <a:pPr marL="457200" indent="-457200" eaLnBrk="1" hangingPunct="1">
              <a:lnSpc>
                <a:spcPct val="90000"/>
              </a:lnSpc>
              <a:buFont typeface="Monotype Sorts" pitchFamily="2" charset="2"/>
              <a:buAutoNum type="arabicPeriod"/>
            </a:pPr>
            <a:r>
              <a:rPr lang="en-GB" sz="2400" smtClean="0"/>
              <a:t>I know nothing about this topic/area-where can I start?</a:t>
            </a:r>
          </a:p>
          <a:p>
            <a:pPr marL="457200" indent="-457200" eaLnBrk="1" hangingPunct="1">
              <a:lnSpc>
                <a:spcPct val="90000"/>
              </a:lnSpc>
              <a:buFont typeface="Monotype Sorts" pitchFamily="2" charset="2"/>
              <a:buAutoNum type="arabicPeriod"/>
            </a:pPr>
            <a:r>
              <a:rPr lang="en-GB" sz="2400" smtClean="0"/>
              <a:t>I just need to know who are the RIGHT theorists and critics to use –please tell me(so I don’t have to do all this reading)</a:t>
            </a:r>
          </a:p>
          <a:p>
            <a:pPr marL="457200" indent="-457200" eaLnBrk="1" hangingPunct="1">
              <a:lnSpc>
                <a:spcPct val="90000"/>
              </a:lnSpc>
              <a:buFont typeface="Monotype Sorts" pitchFamily="2" charset="2"/>
              <a:buAutoNum type="arabicPeriod"/>
            </a:pPr>
            <a:r>
              <a:rPr lang="en-GB" sz="2400" smtClean="0"/>
              <a:t>It’s all been said before…what can I add?</a:t>
            </a:r>
          </a:p>
          <a:p>
            <a:pPr marL="457200" indent="-457200" eaLnBrk="1" hangingPunct="1">
              <a:lnSpc>
                <a:spcPct val="90000"/>
              </a:lnSpc>
              <a:buFont typeface="Monotype Sorts" pitchFamily="2" charset="2"/>
              <a:buAutoNum type="arabicPeriod"/>
            </a:pPr>
            <a:r>
              <a:rPr lang="en-GB" sz="2400" smtClean="0"/>
              <a:t>I don’t want to read those writers because they might disagree with my argument</a:t>
            </a:r>
          </a:p>
          <a:p>
            <a:pPr marL="457200" indent="-457200" eaLnBrk="1" hangingPunct="1">
              <a:lnSpc>
                <a:spcPct val="90000"/>
              </a:lnSpc>
              <a:buFont typeface="Monotype Sorts" pitchFamily="2" charset="2"/>
              <a:buAutoNum type="arabicPeriod"/>
            </a:pPr>
            <a:r>
              <a:rPr lang="en-GB" sz="2400" smtClean="0"/>
              <a:t>I’ve done the lit review- now I can leave it and do all the research</a:t>
            </a:r>
          </a:p>
          <a:p>
            <a:pPr marL="457200" indent="-457200" eaLnBrk="1" hangingPunct="1">
              <a:lnSpc>
                <a:spcPct val="90000"/>
              </a:lnSpc>
              <a:buFont typeface="Monotype Sorts" pitchFamily="2" charset="2"/>
              <a:buAutoNum type="arabicPeriod"/>
            </a:pPr>
            <a:r>
              <a:rPr lang="en-GB" sz="2400" smtClean="0"/>
              <a:t>I’m going to do my lit review and work on my theorists after I’ve gathered my data </a:t>
            </a:r>
          </a:p>
        </p:txBody>
      </p:sp>
      <p:sp>
        <p:nvSpPr>
          <p:cNvPr id="4608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358F633-0CB0-41F4-8510-B6ABAD4F5B9E}" type="slidenum">
              <a:rPr lang="en-US" smtClean="0"/>
              <a:pPr/>
              <a:t>35</a:t>
            </a:fld>
            <a:endParaRPr lang="en-US" smtClean="0"/>
          </a:p>
        </p:txBody>
      </p:sp>
      <p:sp>
        <p:nvSpPr>
          <p:cNvPr id="86019" name="Rectangle 2"/>
          <p:cNvSpPr>
            <a:spLocks noGrp="1" noChangeArrowheads="1"/>
          </p:cNvSpPr>
          <p:nvPr>
            <p:ph type="title"/>
          </p:nvPr>
        </p:nvSpPr>
        <p:spPr/>
        <p:txBody>
          <a:bodyPr/>
          <a:lstStyle/>
          <a:p>
            <a:pPr eaLnBrk="1" fontAlgn="auto" hangingPunct="1">
              <a:spcAft>
                <a:spcPts val="0"/>
              </a:spcAft>
              <a:defRPr/>
            </a:pPr>
            <a:endParaRPr lang="en-GB"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1173163" y="0"/>
            <a:ext cx="7772400" cy="6096000"/>
          </a:xfrm>
        </p:spPr>
        <p:txBody>
          <a:bodyPr/>
          <a:lstStyle/>
          <a:p>
            <a:pPr algn="ctr" eaLnBrk="1" hangingPunct="1">
              <a:buFont typeface="Wingdings 2" pitchFamily="18" charset="2"/>
              <a:buChar char=""/>
            </a:pPr>
            <a:r>
              <a:rPr lang="en-GB" b="1" smtClean="0"/>
              <a:t>Using theorising to start research&amp; writing</a:t>
            </a:r>
          </a:p>
          <a:p>
            <a:pPr eaLnBrk="1" hangingPunct="1">
              <a:buFont typeface="Wingdings 2" pitchFamily="18" charset="2"/>
              <a:buChar char=""/>
            </a:pPr>
            <a:r>
              <a:rPr lang="en-GB" smtClean="0"/>
              <a:t>Visualise- use diagrams to identify contradictions</a:t>
            </a:r>
          </a:p>
          <a:p>
            <a:pPr eaLnBrk="1" hangingPunct="1">
              <a:buFont typeface="Wingdings 2" pitchFamily="18" charset="2"/>
              <a:buChar char=""/>
            </a:pPr>
            <a:r>
              <a:rPr lang="en-GB" smtClean="0"/>
              <a:t>with colleagues-state research question</a:t>
            </a:r>
          </a:p>
          <a:p>
            <a:pPr eaLnBrk="1" hangingPunct="1">
              <a:buFont typeface="Wingdings 2" pitchFamily="18" charset="2"/>
              <a:buChar char=""/>
            </a:pPr>
            <a:r>
              <a:rPr lang="en-GB" smtClean="0"/>
              <a:t>unpick ideas, concepts, problems, theories and contradictions</a:t>
            </a:r>
          </a:p>
          <a:p>
            <a:pPr eaLnBrk="1" hangingPunct="1">
              <a:buFont typeface="Wingdings 2" pitchFamily="18" charset="2"/>
              <a:buChar char=""/>
            </a:pPr>
            <a:r>
              <a:rPr lang="en-GB" smtClean="0"/>
              <a:t>express visually as a diagram</a:t>
            </a:r>
          </a:p>
          <a:p>
            <a:pPr eaLnBrk="1" hangingPunct="1">
              <a:buFont typeface="Wingdings 2" pitchFamily="18" charset="2"/>
              <a:buChar char=""/>
            </a:pPr>
            <a:r>
              <a:rPr lang="en-GB" smtClean="0"/>
              <a:t>start to build your arguments from the visualisation-explain to colleagues</a:t>
            </a:r>
          </a:p>
          <a:p>
            <a:pPr eaLnBrk="1" hangingPunct="1">
              <a:buFont typeface="Wingdings 2" pitchFamily="18" charset="2"/>
              <a:buChar char=""/>
            </a:pPr>
            <a:r>
              <a:rPr lang="en-GB" smtClean="0"/>
              <a:t>identify research strategies to approach questions, complications, contradictions-plan research activities</a:t>
            </a:r>
          </a:p>
        </p:txBody>
      </p:sp>
      <p:sp>
        <p:nvSpPr>
          <p:cNvPr id="4710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38B0AA3-54F5-4E98-B785-7771ED161E5B}" type="slidenum">
              <a:rPr lang="en-US" smtClean="0"/>
              <a:pPr/>
              <a:t>36</a:t>
            </a:fld>
            <a:endParaRPr lang="en-US" smtClean="0"/>
          </a:p>
        </p:txBody>
      </p:sp>
      <p:sp>
        <p:nvSpPr>
          <p:cNvPr id="87043" name="Rectangle 2"/>
          <p:cNvSpPr>
            <a:spLocks noGrp="1" noChangeArrowheads="1"/>
          </p:cNvSpPr>
          <p:nvPr>
            <p:ph type="title"/>
          </p:nvPr>
        </p:nvSpPr>
        <p:spPr/>
        <p:txBody>
          <a:bodyPr/>
          <a:lstStyle/>
          <a:p>
            <a:pPr eaLnBrk="1" fontAlgn="auto" hangingPunct="1">
              <a:spcAft>
                <a:spcPts val="0"/>
              </a:spcAft>
              <a:defRPr/>
            </a:pPr>
            <a:endParaRPr lang="en-GB" smtClean="0"/>
          </a:p>
        </p:txBody>
      </p:sp>
      <p:pic>
        <p:nvPicPr>
          <p:cNvPr id="47109" name="Picture 4"/>
          <p:cNvPicPr>
            <a:picLocks noChangeAspect="1" noChangeArrowheads="1"/>
          </p:cNvPicPr>
          <p:nvPr/>
        </p:nvPicPr>
        <p:blipFill>
          <a:blip r:embed="rId2" cstate="print"/>
          <a:srcRect/>
          <a:stretch>
            <a:fillRect/>
          </a:stretch>
        </p:blipFill>
        <p:spPr bwMode="auto">
          <a:xfrm>
            <a:off x="7986713" y="2895600"/>
            <a:ext cx="115728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81000" y="1143000"/>
            <a:ext cx="8763000" cy="4953000"/>
          </a:xfrm>
        </p:spPr>
        <p:txBody>
          <a:bodyPr/>
          <a:lstStyle/>
          <a:p>
            <a:pPr eaLnBrk="1" hangingPunct="1"/>
            <a:r>
              <a:rPr lang="en-GB" smtClean="0"/>
              <a:t>Free writing-limited time, without stopping loosely round topic-frees up, then hone</a:t>
            </a:r>
          </a:p>
          <a:p>
            <a:pPr eaLnBrk="1" hangingPunct="1"/>
            <a:r>
              <a:rPr lang="en-GB" smtClean="0"/>
              <a:t>‘Splurge’ writing about the topic, first thoughts, ungrammatical/punctuated/poor wording-developing ideas-return and shape</a:t>
            </a:r>
          </a:p>
          <a:p>
            <a:pPr eaLnBrk="1" hangingPunct="1"/>
            <a:r>
              <a:rPr lang="en-GB" smtClean="0"/>
              <a:t>Start where you feel you have something to say- in the middle , in a section</a:t>
            </a:r>
          </a:p>
          <a:p>
            <a:pPr eaLnBrk="1" hangingPunct="1"/>
            <a:r>
              <a:rPr lang="en-GB" smtClean="0"/>
              <a:t>annotate with scrawl-type up later &amp;refine</a:t>
            </a:r>
          </a:p>
        </p:txBody>
      </p:sp>
      <p:sp>
        <p:nvSpPr>
          <p:cNvPr id="922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1154BF2-26F7-4CA0-9AAC-04F1635FA3C4}" type="slidenum">
              <a:rPr lang="en-US" smtClean="0"/>
              <a:pPr/>
              <a:t>37</a:t>
            </a:fld>
            <a:endParaRPr lang="en-US" smtClean="0"/>
          </a:p>
        </p:txBody>
      </p:sp>
      <p:sp>
        <p:nvSpPr>
          <p:cNvPr id="24580" name="Rectangle 2"/>
          <p:cNvSpPr>
            <a:spLocks noGrp="1" noChangeArrowheads="1"/>
          </p:cNvSpPr>
          <p:nvPr>
            <p:ph type="title"/>
          </p:nvPr>
        </p:nvSpPr>
        <p:spPr>
          <a:xfrm>
            <a:off x="1173163" y="457200"/>
            <a:ext cx="7772400" cy="533400"/>
          </a:xfrm>
        </p:spPr>
        <p:txBody>
          <a:bodyPr>
            <a:normAutofit fontScale="90000"/>
          </a:bodyPr>
          <a:lstStyle/>
          <a:p>
            <a:pPr eaLnBrk="1" fontAlgn="auto" hangingPunct="1">
              <a:spcAft>
                <a:spcPts val="0"/>
              </a:spcAft>
              <a:defRPr/>
            </a:pPr>
            <a:r>
              <a:rPr lang="en-GB" smtClean="0"/>
              <a:t>Breaking blocks</a:t>
            </a:r>
          </a:p>
        </p:txBody>
      </p:sp>
      <p:graphicFrame>
        <p:nvGraphicFramePr>
          <p:cNvPr id="9218" name="Object 2"/>
          <p:cNvGraphicFramePr>
            <a:graphicFrameLocks noChangeAspect="1"/>
          </p:cNvGraphicFramePr>
          <p:nvPr/>
        </p:nvGraphicFramePr>
        <p:xfrm>
          <a:off x="6477000" y="5334000"/>
          <a:ext cx="2238375" cy="1524000"/>
        </p:xfrm>
        <a:graphic>
          <a:graphicData uri="http://schemas.openxmlformats.org/presentationml/2006/ole">
            <mc:AlternateContent xmlns:mc="http://schemas.openxmlformats.org/markup-compatibility/2006">
              <mc:Choice xmlns:v="urn:schemas-microsoft-com:vml" Requires="v">
                <p:oleObj spid="_x0000_s169990" name="Clip" r:id="rId3" imgW="3838320" imgH="2571480" progId="">
                  <p:embed/>
                </p:oleObj>
              </mc:Choice>
              <mc:Fallback>
                <p:oleObj name="Clip" r:id="rId3" imgW="3838320" imgH="25714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334000"/>
                        <a:ext cx="223837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85800" y="381000"/>
            <a:ext cx="7772400" cy="5715000"/>
          </a:xfrm>
        </p:spPr>
        <p:txBody>
          <a:bodyPr/>
          <a:lstStyle/>
          <a:p>
            <a:pPr eaLnBrk="1" hangingPunct="1"/>
            <a:r>
              <a:rPr lang="en-GB" smtClean="0"/>
              <a:t>Write with a partner/colleague/in a writing group- share, discuss,shape</a:t>
            </a:r>
          </a:p>
          <a:p>
            <a:pPr eaLnBrk="1" hangingPunct="1"/>
            <a:r>
              <a:rPr lang="en-GB" smtClean="0"/>
              <a:t>Co referee then co edit each other’s work-ground rules, positive advice</a:t>
            </a:r>
          </a:p>
          <a:p>
            <a:pPr eaLnBrk="1" hangingPunct="1"/>
            <a:r>
              <a:rPr lang="en-GB" smtClean="0"/>
              <a:t>Produce some staged work- annotated bibliography- explore key points of key texts indicating dialogue between them, and with own work</a:t>
            </a:r>
          </a:p>
        </p:txBody>
      </p:sp>
      <p:sp>
        <p:nvSpPr>
          <p:cNvPr id="1024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02C5167-0201-441C-AA6E-0A4FAEB5C52B}" type="slidenum">
              <a:rPr lang="en-US" smtClean="0"/>
              <a:pPr/>
              <a:t>38</a:t>
            </a:fld>
            <a:endParaRPr lang="en-US" smtClean="0"/>
          </a:p>
        </p:txBody>
      </p:sp>
      <p:sp>
        <p:nvSpPr>
          <p:cNvPr id="25604" name="Rectangle 2"/>
          <p:cNvSpPr>
            <a:spLocks noGrp="1" noChangeArrowheads="1"/>
          </p:cNvSpPr>
          <p:nvPr>
            <p:ph type="title"/>
          </p:nvPr>
        </p:nvSpPr>
        <p:spPr/>
        <p:txBody>
          <a:bodyPr/>
          <a:lstStyle/>
          <a:p>
            <a:pPr eaLnBrk="1" fontAlgn="auto" hangingPunct="1">
              <a:spcAft>
                <a:spcPts val="0"/>
              </a:spcAft>
              <a:defRPr/>
            </a:pPr>
            <a:endParaRPr lang="en-GB" smtClean="0"/>
          </a:p>
        </p:txBody>
      </p:sp>
      <p:graphicFrame>
        <p:nvGraphicFramePr>
          <p:cNvPr id="10242" name="Object 2"/>
          <p:cNvGraphicFramePr>
            <a:graphicFrameLocks noChangeAspect="1"/>
          </p:cNvGraphicFramePr>
          <p:nvPr/>
        </p:nvGraphicFramePr>
        <p:xfrm>
          <a:off x="6477000" y="4114800"/>
          <a:ext cx="2238375" cy="1687513"/>
        </p:xfrm>
        <a:graphic>
          <a:graphicData uri="http://schemas.openxmlformats.org/presentationml/2006/ole">
            <mc:AlternateContent xmlns:mc="http://schemas.openxmlformats.org/markup-compatibility/2006">
              <mc:Choice xmlns:v="urn:schemas-microsoft-com:vml" Requires="v">
                <p:oleObj spid="_x0000_s171014" name="Clip" r:id="rId3" imgW="3838320" imgH="2571480" progId="">
                  <p:embed/>
                </p:oleObj>
              </mc:Choice>
              <mc:Fallback>
                <p:oleObj name="Clip" r:id="rId3" imgW="3838320" imgH="25714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2238375" cy="168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381000"/>
            <a:ext cx="8686800" cy="5715000"/>
          </a:xfrm>
        </p:spPr>
        <p:txBody>
          <a:bodyPr/>
          <a:lstStyle/>
          <a:p>
            <a:pPr eaLnBrk="1" hangingPunct="1"/>
            <a:r>
              <a:rPr lang="en-GB" smtClean="0"/>
              <a:t>Read through and critically evaluate a key essay in the field for: </a:t>
            </a:r>
          </a:p>
          <a:p>
            <a:pPr eaLnBrk="1" hangingPunct="1"/>
            <a:r>
              <a:rPr lang="en-GB" smtClean="0"/>
              <a:t>establishing research question/main points, argument, intellectual rigour, engagement in dialogue with the literature &amp; theories/ theorists , themes, evidence to back up claims, both conceptual &amp; factual conclusions</a:t>
            </a:r>
          </a:p>
          <a:p>
            <a:pPr eaLnBrk="1" hangingPunct="1"/>
            <a:r>
              <a:rPr lang="en-GB" smtClean="0"/>
              <a:t>coherence, organisation, clear abstract, introduction sets context, ability to sequence &amp;hierarchise ideas &amp; arguments- links between paragraphs &amp; sections, referencing</a:t>
            </a:r>
          </a:p>
          <a:p>
            <a:pPr eaLnBrk="1" hangingPunct="1"/>
            <a:endParaRPr lang="en-GB" smtClean="0"/>
          </a:p>
        </p:txBody>
      </p:sp>
      <p:sp>
        <p:nvSpPr>
          <p:cNvPr id="1126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8934B0F-03E7-48F9-B445-53D90BCB9E59}" type="slidenum">
              <a:rPr lang="en-US" smtClean="0"/>
              <a:pPr/>
              <a:t>39</a:t>
            </a:fld>
            <a:endParaRPr lang="en-US" smtClean="0"/>
          </a:p>
        </p:txBody>
      </p:sp>
      <p:sp>
        <p:nvSpPr>
          <p:cNvPr id="26628" name="Rectangle 2"/>
          <p:cNvSpPr>
            <a:spLocks noGrp="1" noChangeArrowheads="1"/>
          </p:cNvSpPr>
          <p:nvPr>
            <p:ph type="title"/>
          </p:nvPr>
        </p:nvSpPr>
        <p:spPr/>
        <p:txBody>
          <a:bodyPr/>
          <a:lstStyle/>
          <a:p>
            <a:pPr eaLnBrk="1" fontAlgn="auto" hangingPunct="1">
              <a:spcAft>
                <a:spcPts val="0"/>
              </a:spcAft>
              <a:defRPr/>
            </a:pPr>
            <a:endParaRPr lang="en-GB" smtClean="0"/>
          </a:p>
        </p:txBody>
      </p:sp>
      <p:graphicFrame>
        <p:nvGraphicFramePr>
          <p:cNvPr id="11266" name="Object 2"/>
          <p:cNvGraphicFramePr>
            <a:graphicFrameLocks noChangeAspect="1"/>
          </p:cNvGraphicFramePr>
          <p:nvPr/>
        </p:nvGraphicFramePr>
        <p:xfrm>
          <a:off x="7315200" y="838200"/>
          <a:ext cx="1828800" cy="685800"/>
        </p:xfrm>
        <a:graphic>
          <a:graphicData uri="http://schemas.openxmlformats.org/presentationml/2006/ole">
            <mc:AlternateContent xmlns:mc="http://schemas.openxmlformats.org/markup-compatibility/2006">
              <mc:Choice xmlns:v="urn:schemas-microsoft-com:vml" Requires="v">
                <p:oleObj spid="_x0000_s172038" name="Clip" r:id="rId3" imgW="3838320" imgH="2571480" progId="">
                  <p:embed/>
                </p:oleObj>
              </mc:Choice>
              <mc:Fallback>
                <p:oleObj name="Clip" r:id="rId3" imgW="3838320" imgH="25714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838200"/>
                        <a:ext cx="1828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smtClean="0"/>
              <a:t>Overview</a:t>
            </a:r>
          </a:p>
        </p:txBody>
      </p:sp>
      <p:sp>
        <p:nvSpPr>
          <p:cNvPr id="41987" name="Rectangle 3"/>
          <p:cNvSpPr>
            <a:spLocks noGrp="1" noChangeArrowheads="1"/>
          </p:cNvSpPr>
          <p:nvPr>
            <p:ph idx="1"/>
          </p:nvPr>
        </p:nvSpPr>
        <p:spPr>
          <a:xfrm>
            <a:off x="0" y="1196974"/>
            <a:ext cx="9144000" cy="5661025"/>
          </a:xfrm>
        </p:spPr>
        <p:txBody>
          <a:bodyPr>
            <a:normAutofit fontScale="92500" lnSpcReduction="10000"/>
          </a:bodyPr>
          <a:lstStyle/>
          <a:p>
            <a:pPr eaLnBrk="1" hangingPunct="1">
              <a:defRPr/>
            </a:pPr>
            <a:endParaRPr lang="en-AU" dirty="0" smtClean="0"/>
          </a:p>
          <a:p>
            <a:pPr>
              <a:defRPr/>
            </a:pPr>
            <a:endParaRPr lang="en-GB" dirty="0" smtClean="0"/>
          </a:p>
          <a:p>
            <a:pPr>
              <a:defRPr/>
            </a:pPr>
            <a:r>
              <a:rPr lang="en-GB" dirty="0" smtClean="0"/>
              <a:t>Threshold concepts (Meyer and Land 2006)</a:t>
            </a:r>
          </a:p>
          <a:p>
            <a:pPr>
              <a:defRPr/>
            </a:pPr>
            <a:r>
              <a:rPr lang="en-GB" dirty="0" smtClean="0"/>
              <a:t>Conceptual threshold crossings (Wisker, </a:t>
            </a:r>
            <a:r>
              <a:rPr lang="en-GB" dirty="0" err="1" smtClean="0"/>
              <a:t>Kiley</a:t>
            </a:r>
            <a:r>
              <a:rPr lang="en-GB" dirty="0" smtClean="0"/>
              <a:t>, Robinson 2008--)</a:t>
            </a:r>
          </a:p>
          <a:p>
            <a:pPr eaLnBrk="1" hangingPunct="1">
              <a:defRPr/>
            </a:pPr>
            <a:endParaRPr lang="en-AU" dirty="0" smtClean="0"/>
          </a:p>
          <a:p>
            <a:pPr eaLnBrk="1" hangingPunct="1">
              <a:defRPr/>
            </a:pPr>
            <a:endParaRPr lang="en-AU" dirty="0" smtClean="0"/>
          </a:p>
          <a:p>
            <a:pPr eaLnBrk="1" hangingPunct="1">
              <a:defRPr/>
            </a:pPr>
            <a:r>
              <a:rPr lang="en-AU" dirty="0" smtClean="0"/>
              <a:t>Early work (Wisker, </a:t>
            </a:r>
            <a:r>
              <a:rPr lang="en-AU" dirty="0" err="1" smtClean="0"/>
              <a:t>Kiley</a:t>
            </a:r>
            <a:r>
              <a:rPr lang="en-AU" dirty="0" smtClean="0"/>
              <a:t>, Trafford &amp; </a:t>
            </a:r>
            <a:r>
              <a:rPr lang="en-AU" dirty="0" err="1" smtClean="0"/>
              <a:t>Leshem</a:t>
            </a:r>
            <a:r>
              <a:rPr lang="en-AU" dirty="0" smtClean="0"/>
              <a:t>) has started to  identify  </a:t>
            </a:r>
            <a:r>
              <a:rPr lang="en-AU" b="1" dirty="0" smtClean="0"/>
              <a:t>threshold concepts and conceptual thresholds </a:t>
            </a:r>
            <a:r>
              <a:rPr lang="en-AU" dirty="0" smtClean="0"/>
              <a:t>at the research education level (EARLI 2007, QPR 2006, 2008, Threshold concepts conferences 2006,2008, 2010, 2012; EARLI 2009) </a:t>
            </a:r>
          </a:p>
          <a:p>
            <a:pPr eaLnBrk="1" hangingPunct="1">
              <a:defRPr/>
            </a:pPr>
            <a:r>
              <a:rPr lang="en-AU" dirty="0" smtClean="0"/>
              <a:t>Postgraduates</a:t>
            </a:r>
            <a:r>
              <a:rPr lang="en-AU" dirty="0" smtClean="0">
                <a:latin typeface="Arial Narrow"/>
              </a:rPr>
              <a:t>’</a:t>
            </a:r>
            <a:r>
              <a:rPr lang="en-AU" dirty="0" smtClean="0"/>
              <a:t> experiences with threshold concepts and  conceptual threshold crossing </a:t>
            </a:r>
          </a:p>
          <a:p>
            <a:pPr eaLnBrk="1" hangingPunct="1">
              <a:defRPr/>
            </a:pPr>
            <a:r>
              <a:rPr lang="en-AU" dirty="0" smtClean="0"/>
              <a:t>Supervisors’ experiences  of identifying students’ conceptual threshold crossing and </a:t>
            </a:r>
            <a:r>
              <a:rPr lang="en-AU" dirty="0" smtClean="0">
                <a:latin typeface="Arial Narrow"/>
              </a:rPr>
              <a:t>‘</a:t>
            </a:r>
            <a:r>
              <a:rPr lang="en-AU" dirty="0" smtClean="0"/>
              <a:t>nudging</a:t>
            </a:r>
            <a:r>
              <a:rPr lang="en-AU" dirty="0" smtClean="0">
                <a:latin typeface="Arial Narrow"/>
              </a:rPr>
              <a:t>’</a:t>
            </a:r>
            <a:r>
              <a:rPr lang="en-AU" dirty="0" smtClean="0"/>
              <a:t> them across.</a:t>
            </a:r>
          </a:p>
          <a:p>
            <a:pPr eaLnBrk="1" hangingPunct="1">
              <a:spcBef>
                <a:spcPct val="0"/>
              </a:spcBef>
              <a:buFont typeface="Wingdings" pitchFamily="2" charset="2"/>
              <a:buNone/>
              <a:defRPr/>
            </a:pPr>
            <a:r>
              <a:rPr lang="en-AU" dirty="0" smtClean="0"/>
              <a:t> </a:t>
            </a:r>
            <a:endParaRPr lang="en-GB" dirty="0" smtClean="0"/>
          </a:p>
          <a:p>
            <a:pPr eaLnBrk="1" hangingPunct="1">
              <a:defRPr/>
            </a:pPr>
            <a:endParaRPr lang="en-AU" dirty="0" smtClean="0"/>
          </a:p>
        </p:txBody>
      </p:sp>
      <p:sp>
        <p:nvSpPr>
          <p:cNvPr id="7" name="Slide Number Placeholder 6"/>
          <p:cNvSpPr>
            <a:spLocks noGrp="1"/>
          </p:cNvSpPr>
          <p:nvPr>
            <p:ph type="sldNum" sz="quarter" idx="12"/>
          </p:nvPr>
        </p:nvSpPr>
        <p:spPr/>
        <p:txBody>
          <a:bodyPr>
            <a:normAutofit/>
          </a:bodyPr>
          <a:lstStyle/>
          <a:p>
            <a:pPr>
              <a:defRPr/>
            </a:pPr>
            <a:fld id="{7163A4D7-A142-4EFE-8CC4-F81BBEDA9517}" type="slidenum">
              <a:rPr lang="en-GB"/>
              <a:pPr>
                <a:defRPr/>
              </a:pPr>
              <a:t>4</a:t>
            </a:fld>
            <a:endParaRPr lang="en-GB"/>
          </a:p>
        </p:txBody>
      </p:sp>
      <p:sp>
        <p:nvSpPr>
          <p:cNvPr id="13316" name="Rectangle 4"/>
          <p:cNvSpPr>
            <a:spLocks noChangeArrowheads="1"/>
          </p:cNvSpPr>
          <p:nvPr/>
        </p:nvSpPr>
        <p:spPr bwMode="auto">
          <a:xfrm>
            <a:off x="3563938" y="5373688"/>
            <a:ext cx="1195387" cy="366712"/>
          </a:xfrm>
          <a:prstGeom prst="rect">
            <a:avLst/>
          </a:prstGeom>
          <a:noFill/>
          <a:ln w="9525">
            <a:noFill/>
            <a:miter lim="800000"/>
            <a:headEnd/>
            <a:tailEnd/>
          </a:ln>
        </p:spPr>
        <p:txBody>
          <a:bodyPr>
            <a:spAutoFit/>
          </a:bodyPr>
          <a:lstStyle/>
          <a:p>
            <a:r>
              <a:rPr lang="en-AU">
                <a:latin typeface="Arial" pitchFamily="34" charset="0"/>
              </a:rPr>
              <a:t>   </a:t>
            </a:r>
            <a:endParaRPr lang="en-GB">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1173163" y="1052513"/>
            <a:ext cx="7772400" cy="5545137"/>
          </a:xfrm>
        </p:spPr>
        <p:txBody>
          <a:bodyPr/>
          <a:lstStyle/>
          <a:p>
            <a:pPr eaLnBrk="1" hangingPunct="1">
              <a:lnSpc>
                <a:spcPct val="90000"/>
              </a:lnSpc>
            </a:pPr>
            <a:r>
              <a:rPr lang="en-GB" sz="2800" smtClean="0"/>
              <a:t>Descriptive</a:t>
            </a:r>
          </a:p>
          <a:p>
            <a:pPr eaLnBrk="1" hangingPunct="1">
              <a:lnSpc>
                <a:spcPct val="90000"/>
              </a:lnSpc>
            </a:pPr>
            <a:r>
              <a:rPr lang="en-GB" sz="2800" smtClean="0"/>
              <a:t>Summarise</a:t>
            </a:r>
          </a:p>
          <a:p>
            <a:pPr eaLnBrk="1" hangingPunct="1">
              <a:lnSpc>
                <a:spcPct val="90000"/>
              </a:lnSpc>
            </a:pPr>
            <a:r>
              <a:rPr lang="en-GB" sz="2800" smtClean="0"/>
              <a:t>Synthesise</a:t>
            </a:r>
          </a:p>
          <a:p>
            <a:pPr eaLnBrk="1" hangingPunct="1">
              <a:lnSpc>
                <a:spcPct val="90000"/>
              </a:lnSpc>
            </a:pPr>
            <a:r>
              <a:rPr lang="en-GB" sz="2800" smtClean="0"/>
              <a:t>Critique</a:t>
            </a:r>
          </a:p>
          <a:p>
            <a:pPr eaLnBrk="1" hangingPunct="1">
              <a:lnSpc>
                <a:spcPct val="90000"/>
              </a:lnSpc>
            </a:pPr>
            <a:r>
              <a:rPr lang="en-GB" sz="2800" smtClean="0"/>
              <a:t>Analyse</a:t>
            </a:r>
          </a:p>
          <a:p>
            <a:pPr eaLnBrk="1" hangingPunct="1">
              <a:lnSpc>
                <a:spcPct val="90000"/>
              </a:lnSpc>
            </a:pPr>
            <a:r>
              <a:rPr lang="en-GB" sz="2800" smtClean="0"/>
              <a:t>Conceptualise </a:t>
            </a:r>
          </a:p>
          <a:p>
            <a:pPr eaLnBrk="1" hangingPunct="1">
              <a:lnSpc>
                <a:spcPct val="90000"/>
              </a:lnSpc>
            </a:pPr>
            <a:r>
              <a:rPr lang="en-GB" sz="2800" smtClean="0"/>
              <a:t>Problematise</a:t>
            </a:r>
          </a:p>
          <a:p>
            <a:pPr eaLnBrk="1" hangingPunct="1">
              <a:lnSpc>
                <a:spcPct val="90000"/>
              </a:lnSpc>
            </a:pPr>
            <a:r>
              <a:rPr lang="en-GB" sz="2800" smtClean="0"/>
              <a:t>Evaluate</a:t>
            </a:r>
          </a:p>
          <a:p>
            <a:pPr eaLnBrk="1" hangingPunct="1">
              <a:lnSpc>
                <a:spcPct val="90000"/>
              </a:lnSpc>
            </a:pPr>
            <a:r>
              <a:rPr lang="en-GB" sz="2800" smtClean="0"/>
              <a:t>Contribute something new</a:t>
            </a:r>
          </a:p>
          <a:p>
            <a:pPr eaLnBrk="1" hangingPunct="1">
              <a:lnSpc>
                <a:spcPct val="90000"/>
              </a:lnSpc>
            </a:pPr>
            <a:r>
              <a:rPr lang="en-GB" sz="2800" smtClean="0"/>
              <a:t>You  might start anywhere with this developmental  process- probably you need to do all of it at different stages</a:t>
            </a:r>
          </a:p>
        </p:txBody>
      </p:sp>
      <p:sp>
        <p:nvSpPr>
          <p:cNvPr id="5017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884CA41-C28D-4BDF-8A10-9938756F9409}" type="slidenum">
              <a:rPr lang="en-US" smtClean="0"/>
              <a:pPr/>
              <a:t>40</a:t>
            </a:fld>
            <a:endParaRPr lang="en-US" smtClean="0"/>
          </a:p>
        </p:txBody>
      </p:sp>
      <p:sp>
        <p:nvSpPr>
          <p:cNvPr id="101379" name="Rectangle 2"/>
          <p:cNvSpPr>
            <a:spLocks noGrp="1" noChangeArrowheads="1"/>
          </p:cNvSpPr>
          <p:nvPr>
            <p:ph type="title"/>
          </p:nvPr>
        </p:nvSpPr>
        <p:spPr>
          <a:xfrm>
            <a:off x="1173163" y="457200"/>
            <a:ext cx="7772400" cy="668338"/>
          </a:xfrm>
        </p:spPr>
        <p:txBody>
          <a:bodyPr>
            <a:normAutofit/>
          </a:bodyPr>
          <a:lstStyle/>
          <a:p>
            <a:pPr eaLnBrk="1" fontAlgn="auto" hangingPunct="1">
              <a:spcAft>
                <a:spcPts val="0"/>
              </a:spcAft>
              <a:defRPr/>
            </a:pPr>
            <a:r>
              <a:rPr lang="en-GB" sz="4000" smtClean="0"/>
              <a:t>Levels of work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ctr" eaLnBrk="1" fontAlgn="auto" hangingPunct="1">
              <a:spcAft>
                <a:spcPts val="0"/>
              </a:spcAft>
              <a:defRPr/>
            </a:pPr>
            <a:r>
              <a:rPr lang="en-GB" sz="3200" b="1" dirty="0" smtClean="0">
                <a:solidFill>
                  <a:schemeClr val="tx1">
                    <a:lumMod val="65000"/>
                    <a:lumOff val="35000"/>
                  </a:schemeClr>
                </a:solidFill>
              </a:rPr>
              <a:t>Becoming a researcher-identity-developing a ‘voice’ </a:t>
            </a:r>
            <a:endParaRPr lang="en-GB" sz="3200" b="1" dirty="0">
              <a:solidFill>
                <a:schemeClr val="tx1">
                  <a:lumMod val="65000"/>
                  <a:lumOff val="35000"/>
                </a:schemeClr>
              </a:solidFill>
            </a:endParaRPr>
          </a:p>
        </p:txBody>
      </p:sp>
      <p:sp>
        <p:nvSpPr>
          <p:cNvPr id="3" name="Content Placeholder 2"/>
          <p:cNvSpPr>
            <a:spLocks noGrp="1"/>
          </p:cNvSpPr>
          <p:nvPr>
            <p:ph idx="1"/>
          </p:nvPr>
        </p:nvSpPr>
        <p:spPr>
          <a:xfrm>
            <a:off x="827584" y="2204863"/>
            <a:ext cx="7173416" cy="3814937"/>
          </a:xfrm>
        </p:spPr>
        <p:txBody>
          <a:bodyPr rtlCol="0">
            <a:normAutofit fontScale="92500" lnSpcReduction="10000"/>
          </a:bodyPr>
          <a:lstStyle/>
          <a:p>
            <a:pPr algn="just" eaLnBrk="1" fontAlgn="auto" hangingPunct="1">
              <a:spcAft>
                <a:spcPts val="0"/>
              </a:spcAft>
              <a:defRPr/>
            </a:pPr>
            <a:endParaRPr lang="en-GB" sz="2600" i="1" dirty="0" smtClean="0">
              <a:solidFill>
                <a:schemeClr val="tx1">
                  <a:lumMod val="75000"/>
                  <a:lumOff val="25000"/>
                </a:schemeClr>
              </a:solidFill>
            </a:endParaRPr>
          </a:p>
          <a:p>
            <a:pPr algn="just" eaLnBrk="1" fontAlgn="auto" hangingPunct="1">
              <a:spcAft>
                <a:spcPts val="0"/>
              </a:spcAft>
              <a:buFont typeface="Wingdings" pitchFamily="2" charset="2"/>
              <a:buNone/>
              <a:defRPr/>
            </a:pPr>
            <a:r>
              <a:rPr lang="en-GB" sz="2600" i="1" dirty="0" smtClean="0">
                <a:solidFill>
                  <a:schemeClr val="tx1">
                    <a:lumMod val="75000"/>
                    <a:lumOff val="25000"/>
                  </a:schemeClr>
                </a:solidFill>
              </a:rPr>
              <a:t>   ‘As </a:t>
            </a:r>
            <a:r>
              <a:rPr lang="en-GB" sz="2600" i="1" dirty="0">
                <a:solidFill>
                  <a:schemeClr val="tx1">
                    <a:lumMod val="75000"/>
                    <a:lumOff val="25000"/>
                  </a:schemeClr>
                </a:solidFill>
              </a:rPr>
              <a:t>time goes on and you start to, you almost develop this skin that is academic and this persona within yourself and as </a:t>
            </a:r>
            <a:r>
              <a:rPr lang="en-GB" sz="2600" i="1" dirty="0" smtClean="0">
                <a:solidFill>
                  <a:schemeClr val="tx1">
                    <a:lumMod val="75000"/>
                    <a:lumOff val="25000"/>
                  </a:schemeClr>
                </a:solidFill>
              </a:rPr>
              <a:t>you… get </a:t>
            </a:r>
            <a:r>
              <a:rPr lang="en-GB" sz="2600" i="1" dirty="0">
                <a:solidFill>
                  <a:schemeClr val="tx1">
                    <a:lumMod val="75000"/>
                    <a:lumOff val="25000"/>
                  </a:schemeClr>
                </a:solidFill>
              </a:rPr>
              <a:t>the feedback that comes back and you’re thinking about </a:t>
            </a:r>
            <a:r>
              <a:rPr lang="en-GB" sz="2600" i="1" dirty="0" smtClean="0">
                <a:solidFill>
                  <a:schemeClr val="tx1">
                    <a:lumMod val="75000"/>
                    <a:lumOff val="25000"/>
                  </a:schemeClr>
                </a:solidFill>
              </a:rPr>
              <a:t>you’re </a:t>
            </a:r>
            <a:r>
              <a:rPr lang="en-GB" sz="2600" i="1" dirty="0">
                <a:solidFill>
                  <a:schemeClr val="tx1">
                    <a:lumMod val="75000"/>
                    <a:lumOff val="25000"/>
                  </a:schemeClr>
                </a:solidFill>
              </a:rPr>
              <a:t>doing this </a:t>
            </a:r>
            <a:r>
              <a:rPr lang="en-GB" sz="2600" i="1" dirty="0" smtClean="0">
                <a:solidFill>
                  <a:schemeClr val="tx1">
                    <a:lumMod val="75000"/>
                    <a:lumOff val="25000"/>
                  </a:schemeClr>
                </a:solidFill>
              </a:rPr>
              <a:t>the right way and </a:t>
            </a:r>
            <a:r>
              <a:rPr lang="en-GB" sz="2600" i="1" dirty="0">
                <a:solidFill>
                  <a:schemeClr val="tx1">
                    <a:lumMod val="75000"/>
                    <a:lumOff val="25000"/>
                  </a:schemeClr>
                </a:solidFill>
              </a:rPr>
              <a:t>so you begin to start, it’s like watching a butterfly I suppose emerge from chrysalis pupa or pupa chrysalis and so on like that and so you begin to develop and I think as that goes on then you gain a certain amount of confidence</a:t>
            </a:r>
            <a:r>
              <a:rPr lang="en-GB" sz="2600" i="1" dirty="0" smtClean="0">
                <a:solidFill>
                  <a:schemeClr val="tx1">
                    <a:lumMod val="75000"/>
                    <a:lumOff val="25000"/>
                  </a:schemeClr>
                </a:solidFill>
              </a:rPr>
              <a:t>.’</a:t>
            </a:r>
            <a:endParaRPr lang="en-GB" sz="2600" i="1" dirty="0">
              <a:solidFill>
                <a:schemeClr val="tx1">
                  <a:lumMod val="75000"/>
                  <a:lumOff val="25000"/>
                </a:schemeClr>
              </a:solidFill>
            </a:endParaRPr>
          </a:p>
          <a:p>
            <a:pPr eaLnBrk="1" fontAlgn="auto" hangingPunct="1">
              <a:spcAft>
                <a:spcPts val="0"/>
              </a:spcAft>
              <a:defRPr/>
            </a:pPr>
            <a:endParaRPr lang="en-GB"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FC4ACD1E-5CF1-43E3-8E79-101990D225BD}" type="slidenum">
              <a:rPr lang="en-GB" smtClean="0"/>
              <a:pPr/>
              <a:t>41</a:t>
            </a:fld>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00988" cy="1011237"/>
          </a:xfrm>
        </p:spPr>
        <p:txBody>
          <a:bodyPr rtlCol="0"/>
          <a:lstStyle/>
          <a:p>
            <a:pPr algn="ctr" eaLnBrk="1" fontAlgn="auto" hangingPunct="1">
              <a:spcAft>
                <a:spcPts val="0"/>
              </a:spcAft>
              <a:defRPr/>
            </a:pPr>
            <a:r>
              <a:rPr lang="en-GB" sz="2800" b="1" dirty="0" smtClean="0">
                <a:solidFill>
                  <a:schemeClr val="tx1">
                    <a:lumMod val="65000"/>
                    <a:lumOff val="35000"/>
                  </a:schemeClr>
                </a:solidFill>
              </a:rPr>
              <a:t>Becoming part of an </a:t>
            </a:r>
            <a:br>
              <a:rPr lang="en-GB" sz="2800" b="1" dirty="0" smtClean="0">
                <a:solidFill>
                  <a:schemeClr val="tx1">
                    <a:lumMod val="65000"/>
                    <a:lumOff val="35000"/>
                  </a:schemeClr>
                </a:solidFill>
              </a:rPr>
            </a:br>
            <a:r>
              <a:rPr lang="en-GB" sz="2800" b="1" dirty="0" smtClean="0">
                <a:solidFill>
                  <a:schemeClr val="tx1">
                    <a:lumMod val="65000"/>
                    <a:lumOff val="35000"/>
                  </a:schemeClr>
                </a:solidFill>
              </a:rPr>
              <a:t>Academic Community</a:t>
            </a:r>
            <a:endParaRPr lang="en-GB" sz="2800" b="1" dirty="0">
              <a:solidFill>
                <a:schemeClr val="tx1">
                  <a:lumMod val="65000"/>
                  <a:lumOff val="35000"/>
                </a:schemeClr>
              </a:solidFill>
            </a:endParaRPr>
          </a:p>
        </p:txBody>
      </p:sp>
      <p:sp>
        <p:nvSpPr>
          <p:cNvPr id="3" name="Content Placeholder 2"/>
          <p:cNvSpPr>
            <a:spLocks noGrp="1"/>
          </p:cNvSpPr>
          <p:nvPr>
            <p:ph idx="1"/>
          </p:nvPr>
        </p:nvSpPr>
        <p:spPr>
          <a:xfrm>
            <a:off x="428625" y="1357313"/>
            <a:ext cx="8072438" cy="5286375"/>
          </a:xfrm>
        </p:spPr>
        <p:txBody>
          <a:bodyPr rtlCol="0">
            <a:normAutofit/>
          </a:bodyPr>
          <a:lstStyle/>
          <a:p>
            <a:pPr algn="just" eaLnBrk="1" fontAlgn="auto" hangingPunct="1">
              <a:spcAft>
                <a:spcPts val="0"/>
              </a:spcAft>
              <a:buFont typeface="Wingdings" pitchFamily="2" charset="2"/>
              <a:buNone/>
              <a:defRPr/>
            </a:pPr>
            <a:r>
              <a:rPr lang="en-GB" dirty="0" smtClean="0">
                <a:solidFill>
                  <a:schemeClr val="tx1">
                    <a:lumMod val="75000"/>
                    <a:lumOff val="25000"/>
                  </a:schemeClr>
                </a:solidFill>
              </a:rPr>
              <a:t>   ‘</a:t>
            </a:r>
            <a:r>
              <a:rPr lang="en-GB" sz="2600" i="1" dirty="0" smtClean="0">
                <a:solidFill>
                  <a:schemeClr val="tx1">
                    <a:lumMod val="75000"/>
                    <a:lumOff val="25000"/>
                  </a:schemeClr>
                </a:solidFill>
              </a:rPr>
              <a:t>A </a:t>
            </a:r>
            <a:r>
              <a:rPr lang="en-GB" sz="2600" i="1" dirty="0">
                <a:solidFill>
                  <a:schemeClr val="tx1">
                    <a:lumMod val="75000"/>
                    <a:lumOff val="25000"/>
                  </a:schemeClr>
                </a:solidFill>
              </a:rPr>
              <a:t>big learning experience for me has been that doing a doctorate is not a search for the truth but is really just taking part in a conversation. </a:t>
            </a:r>
            <a:r>
              <a:rPr lang="en-GB" sz="2600" i="1" dirty="0" smtClean="0">
                <a:solidFill>
                  <a:schemeClr val="tx1">
                    <a:lumMod val="75000"/>
                    <a:lumOff val="25000"/>
                  </a:schemeClr>
                </a:solidFill>
              </a:rPr>
              <a:t>This </a:t>
            </a:r>
            <a:r>
              <a:rPr lang="en-GB" sz="2600" i="1" dirty="0">
                <a:solidFill>
                  <a:schemeClr val="tx1">
                    <a:lumMod val="75000"/>
                    <a:lumOff val="25000"/>
                  </a:schemeClr>
                </a:solidFill>
              </a:rPr>
              <a:t>doesn’t stop me thinking that an 'expert' knows all of the answers and I suppose this is about confidence on my part</a:t>
            </a:r>
            <a:r>
              <a:rPr lang="en-GB" sz="2600" i="1" dirty="0" smtClean="0">
                <a:solidFill>
                  <a:schemeClr val="tx1">
                    <a:lumMod val="75000"/>
                    <a:lumOff val="25000"/>
                  </a:schemeClr>
                </a:solidFill>
              </a:rPr>
              <a:t>… [</a:t>
            </a:r>
            <a:r>
              <a:rPr lang="en-GB" sz="2600" i="1" dirty="0">
                <a:solidFill>
                  <a:schemeClr val="tx1">
                    <a:lumMod val="75000"/>
                    <a:lumOff val="25000"/>
                  </a:schemeClr>
                </a:solidFill>
              </a:rPr>
              <a:t>But they don’t have my experience] So how can they know everything? and what I have to offer is just as important as theirs, and I suppose that is also a learning experience in that when I sit with the 'learned' in a conference I feel confident in challenging them as I now see myself as a peer</a:t>
            </a:r>
            <a:r>
              <a:rPr lang="en-GB" sz="2600" i="1" dirty="0" smtClean="0">
                <a:solidFill>
                  <a:schemeClr val="tx1">
                    <a:lumMod val="75000"/>
                    <a:lumOff val="25000"/>
                  </a:schemeClr>
                </a:solidFill>
              </a:rPr>
              <a:t>.’</a:t>
            </a:r>
            <a:r>
              <a:rPr lang="en-GB" sz="2600" i="1" dirty="0">
                <a:solidFill>
                  <a:schemeClr val="tx1">
                    <a:lumMod val="75000"/>
                    <a:lumOff val="25000"/>
                  </a:schemeClr>
                </a:solidFill>
              </a:rPr>
              <a:t>            </a:t>
            </a:r>
            <a:r>
              <a:rPr lang="en-GB" dirty="0">
                <a:solidFill>
                  <a:schemeClr val="tx1">
                    <a:lumMod val="75000"/>
                    <a:lumOff val="25000"/>
                  </a:schemeClr>
                </a:solidFill>
              </a:rPr>
              <a:t>   </a:t>
            </a:r>
          </a:p>
          <a:p>
            <a:pPr eaLnBrk="1" fontAlgn="auto" hangingPunct="1">
              <a:spcAft>
                <a:spcPts val="0"/>
              </a:spcAft>
              <a:defRPr/>
            </a:pPr>
            <a:endParaRPr lang="en-GB"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FC4ACD1E-5CF1-43E3-8E79-101990D225BD}" type="slidenum">
              <a:rPr lang="en-GB" smtClean="0"/>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643998" cy="6143668"/>
          </a:xfrm>
        </p:spPr>
        <p:txBody>
          <a:bodyPr>
            <a:normAutofit/>
          </a:bodyPr>
          <a:lstStyle/>
          <a:p>
            <a:pPr algn="ctr">
              <a:buNone/>
            </a:pPr>
            <a:r>
              <a:rPr lang="en-GB" sz="3200" b="1" dirty="0" smtClean="0">
                <a:latin typeface="Times New Roman" pitchFamily="18" charset="0"/>
                <a:cs typeface="Times New Roman" pitchFamily="18" charset="0"/>
              </a:rPr>
              <a:t>Integration</a:t>
            </a:r>
            <a:r>
              <a:rPr lang="en-GB" sz="3900" b="1" dirty="0" smtClean="0">
                <a:latin typeface="Times New Roman" pitchFamily="18" charset="0"/>
                <a:cs typeface="Times New Roman" pitchFamily="18" charset="0"/>
              </a:rPr>
              <a:t> </a:t>
            </a:r>
          </a:p>
          <a:p>
            <a:endParaRPr lang="en-GB" sz="2600" dirty="0" smtClean="0">
              <a:latin typeface="Times New Roman" pitchFamily="18" charset="0"/>
              <a:cs typeface="Times New Roman" pitchFamily="18" charset="0"/>
            </a:endParaRPr>
          </a:p>
          <a:p>
            <a:pPr algn="just">
              <a:buNone/>
            </a:pPr>
            <a:endParaRPr lang="en-GB" sz="2800" i="1" dirty="0" smtClean="0">
              <a:latin typeface="Times New Roman" pitchFamily="18" charset="0"/>
              <a:cs typeface="Times New Roman" pitchFamily="18" charset="0"/>
            </a:endParaRPr>
          </a:p>
          <a:p>
            <a:pPr algn="just">
              <a:buNone/>
            </a:pPr>
            <a:endParaRPr lang="en-GB" sz="2800" i="1" dirty="0" smtClean="0">
              <a:latin typeface="Times New Roman" pitchFamily="18" charset="0"/>
              <a:cs typeface="Times New Roman" pitchFamily="18" charset="0"/>
            </a:endParaRPr>
          </a:p>
          <a:p>
            <a:pPr algn="just"/>
            <a:r>
              <a:rPr lang="en-GB" sz="2400" i="1" dirty="0" smtClean="0">
                <a:latin typeface="Times New Roman" pitchFamily="18" charset="0"/>
                <a:cs typeface="Times New Roman" pitchFamily="18" charset="0"/>
              </a:rPr>
              <a:t>And then there are these wonderful moments where things just slot into place, but only after a long engagement and in depth knowledge …then suddenly all relates to each other, like my argument is revealing itself to me. Of course this isn’t the case… I can’t really explain what happens, but it does feel like the pieces of my puzzle physically move towards each other. (S10)</a:t>
            </a:r>
          </a:p>
          <a:p>
            <a:endParaRPr lang="en-GB" dirty="0" smtClean="0"/>
          </a:p>
          <a:p>
            <a:endParaRPr lang="en-GB" dirty="0" smtClean="0"/>
          </a:p>
          <a:p>
            <a:endParaRPr lang="en-GB" dirty="0"/>
          </a:p>
        </p:txBody>
      </p:sp>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43</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Nudges </a:t>
            </a:r>
            <a:endParaRPr lang="en-GB" dirty="0"/>
          </a:p>
        </p:txBody>
      </p:sp>
      <p:sp>
        <p:nvSpPr>
          <p:cNvPr id="3" name="Content Placeholder 2"/>
          <p:cNvSpPr>
            <a:spLocks noGrp="1"/>
          </p:cNvSpPr>
          <p:nvPr>
            <p:ph idx="1"/>
          </p:nvPr>
        </p:nvSpPr>
        <p:spPr/>
        <p:txBody>
          <a:bodyPr>
            <a:normAutofit/>
          </a:bodyPr>
          <a:lstStyle/>
          <a:p>
            <a:r>
              <a:rPr lang="en-GB" sz="3600" dirty="0" smtClean="0"/>
              <a:t>Some of the visual prompts  and metaphors I use to support students’ thinking then acting </a:t>
            </a:r>
          </a:p>
          <a:p>
            <a:endParaRPr lang="en-GB" sz="3600"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7813"/>
            <a:ext cx="8229600" cy="1293812"/>
          </a:xfrm>
        </p:spPr>
        <p:txBody>
          <a:bodyPr/>
          <a:lstStyle/>
          <a:p>
            <a:pPr eaLnBrk="1" hangingPunct="1">
              <a:defRPr/>
            </a:pPr>
            <a:r>
              <a:rPr lang="en-US" dirty="0" smtClean="0"/>
              <a:t>Identifying a research question </a:t>
            </a:r>
          </a:p>
        </p:txBody>
      </p:sp>
      <p:sp>
        <p:nvSpPr>
          <p:cNvPr id="19459" name="Rectangle 3"/>
          <p:cNvSpPr>
            <a:spLocks noGrp="1" noChangeArrowheads="1"/>
          </p:cNvSpPr>
          <p:nvPr>
            <p:ph idx="1"/>
          </p:nvPr>
        </p:nvSpPr>
        <p:spPr>
          <a:xfrm>
            <a:off x="457200" y="714375"/>
            <a:ext cx="8229600" cy="5416550"/>
          </a:xfrm>
        </p:spPr>
        <p:txBody>
          <a:bodyPr/>
          <a:lstStyle/>
          <a:p>
            <a:pPr eaLnBrk="1" hangingPunct="1">
              <a:defRPr/>
            </a:pPr>
            <a:endParaRPr lang="en-GB" sz="1800" dirty="0" smtClean="0">
              <a:effectLst>
                <a:outerShdw blurRad="38100" dist="38100" dir="2700000" algn="tl">
                  <a:srgbClr val="FFFFFF"/>
                </a:outerShdw>
              </a:effectLst>
            </a:endParaRPr>
          </a:p>
          <a:p>
            <a:pPr eaLnBrk="1" hangingPunct="1">
              <a:defRPr/>
            </a:pPr>
            <a:endParaRPr lang="en-GB" sz="1800" dirty="0" smtClean="0">
              <a:effectLst>
                <a:outerShdw blurRad="38100" dist="38100" dir="2700000" algn="tl">
                  <a:srgbClr val="FFFFFF"/>
                </a:outerShdw>
              </a:effectLst>
            </a:endParaRPr>
          </a:p>
          <a:p>
            <a:pPr eaLnBrk="1" hangingPunct="1">
              <a:defRPr/>
            </a:pPr>
            <a:r>
              <a:rPr lang="en-GB" sz="1800" dirty="0" smtClean="0">
                <a:effectLst>
                  <a:outerShdw blurRad="38100" dist="38100" dir="2700000" algn="tl">
                    <a:srgbClr val="FFFFFF"/>
                  </a:outerShdw>
                </a:effectLst>
              </a:rPr>
              <a:t>Whole cake –whole field, all the questions you can ask in all the ways </a:t>
            </a:r>
          </a:p>
        </p:txBody>
      </p:sp>
      <p:sp>
        <p:nvSpPr>
          <p:cNvPr id="41988" name="Oval 4"/>
          <p:cNvSpPr>
            <a:spLocks noChangeArrowheads="1"/>
          </p:cNvSpPr>
          <p:nvPr/>
        </p:nvSpPr>
        <p:spPr bwMode="auto">
          <a:xfrm>
            <a:off x="2195513" y="1628775"/>
            <a:ext cx="3529012" cy="43926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989" name="Line 5"/>
          <p:cNvSpPr>
            <a:spLocks noChangeShapeType="1"/>
          </p:cNvSpPr>
          <p:nvPr/>
        </p:nvSpPr>
        <p:spPr bwMode="auto">
          <a:xfrm>
            <a:off x="3203575" y="1989138"/>
            <a:ext cx="792163" cy="1439862"/>
          </a:xfrm>
          <a:prstGeom prst="line">
            <a:avLst/>
          </a:prstGeom>
          <a:noFill/>
          <a:ln w="9525">
            <a:solidFill>
              <a:schemeClr val="tx1"/>
            </a:solidFill>
            <a:round/>
            <a:headEnd/>
            <a:tailEnd type="triangle" w="med" len="med"/>
          </a:ln>
        </p:spPr>
        <p:txBody>
          <a:bodyPr/>
          <a:lstStyle/>
          <a:p>
            <a:endParaRPr lang="en-GB"/>
          </a:p>
        </p:txBody>
      </p:sp>
      <p:sp>
        <p:nvSpPr>
          <p:cNvPr id="41990" name="Line 6"/>
          <p:cNvSpPr>
            <a:spLocks noChangeShapeType="1"/>
          </p:cNvSpPr>
          <p:nvPr/>
        </p:nvSpPr>
        <p:spPr bwMode="auto">
          <a:xfrm flipV="1">
            <a:off x="3995738" y="1773238"/>
            <a:ext cx="288925" cy="1727200"/>
          </a:xfrm>
          <a:prstGeom prst="line">
            <a:avLst/>
          </a:prstGeom>
          <a:noFill/>
          <a:ln w="9525">
            <a:solidFill>
              <a:schemeClr val="tx1"/>
            </a:solidFill>
            <a:round/>
            <a:headEnd/>
            <a:tailEnd type="triangle" w="med" len="med"/>
          </a:ln>
        </p:spPr>
        <p:txBody>
          <a:bodyPr/>
          <a:lstStyle/>
          <a:p>
            <a:endParaRPr lang="en-GB"/>
          </a:p>
        </p:txBody>
      </p:sp>
      <p:sp>
        <p:nvSpPr>
          <p:cNvPr id="41991" name="Line 7"/>
          <p:cNvSpPr>
            <a:spLocks noChangeShapeType="1"/>
          </p:cNvSpPr>
          <p:nvPr/>
        </p:nvSpPr>
        <p:spPr bwMode="auto">
          <a:xfrm flipH="1">
            <a:off x="468313" y="2852738"/>
            <a:ext cx="3311525" cy="647700"/>
          </a:xfrm>
          <a:prstGeom prst="line">
            <a:avLst/>
          </a:prstGeom>
          <a:noFill/>
          <a:ln w="9525">
            <a:solidFill>
              <a:schemeClr val="tx1"/>
            </a:solidFill>
            <a:round/>
            <a:headEnd/>
            <a:tailEnd type="triangle" w="med" len="med"/>
          </a:ln>
        </p:spPr>
        <p:txBody>
          <a:bodyPr/>
          <a:lstStyle/>
          <a:p>
            <a:endParaRPr lang="en-GB"/>
          </a:p>
        </p:txBody>
      </p:sp>
      <p:sp>
        <p:nvSpPr>
          <p:cNvPr id="41992" name="Rectangle 8"/>
          <p:cNvSpPr>
            <a:spLocks noChangeArrowheads="1"/>
          </p:cNvSpPr>
          <p:nvPr/>
        </p:nvSpPr>
        <p:spPr bwMode="auto">
          <a:xfrm>
            <a:off x="539750" y="3860800"/>
            <a:ext cx="914400" cy="914400"/>
          </a:xfrm>
          <a:prstGeom prst="rect">
            <a:avLst/>
          </a:prstGeom>
          <a:solidFill>
            <a:schemeClr val="accent1"/>
          </a:solidFill>
          <a:ln w="9525">
            <a:solidFill>
              <a:schemeClr val="tx1"/>
            </a:solidFill>
            <a:miter lim="800000"/>
            <a:headEnd/>
            <a:tailEnd/>
          </a:ln>
        </p:spPr>
        <p:txBody>
          <a:bodyPr wrap="none" anchor="ctr"/>
          <a:lstStyle/>
          <a:p>
            <a:pPr algn="ctr"/>
            <a:r>
              <a:rPr lang="en-GB" dirty="0" smtClean="0"/>
              <a:t>Your </a:t>
            </a:r>
            <a:r>
              <a:rPr lang="en-GB" dirty="0"/>
              <a:t>slice of </a:t>
            </a:r>
            <a:r>
              <a:rPr lang="en-GB" dirty="0">
                <a:solidFill>
                  <a:srgbClr val="000000"/>
                </a:solidFill>
              </a:rPr>
              <a:t>t</a:t>
            </a:r>
            <a:r>
              <a:rPr lang="en-GB" dirty="0"/>
              <a:t>he cake</a:t>
            </a:r>
          </a:p>
        </p:txBody>
      </p:sp>
      <p:sp>
        <p:nvSpPr>
          <p:cNvPr id="41993" name="Line 9"/>
          <p:cNvSpPr>
            <a:spLocks noChangeShapeType="1"/>
          </p:cNvSpPr>
          <p:nvPr/>
        </p:nvSpPr>
        <p:spPr bwMode="auto">
          <a:xfrm>
            <a:off x="4211638" y="2276475"/>
            <a:ext cx="2592387" cy="0"/>
          </a:xfrm>
          <a:prstGeom prst="line">
            <a:avLst/>
          </a:prstGeom>
          <a:noFill/>
          <a:ln w="9525">
            <a:solidFill>
              <a:schemeClr val="tx1"/>
            </a:solidFill>
            <a:round/>
            <a:headEnd/>
            <a:tailEnd type="triangle" w="med" len="med"/>
          </a:ln>
        </p:spPr>
        <p:txBody>
          <a:bodyPr/>
          <a:lstStyle/>
          <a:p>
            <a:endParaRPr lang="en-GB"/>
          </a:p>
        </p:txBody>
      </p:sp>
      <p:sp>
        <p:nvSpPr>
          <p:cNvPr id="41994" name="Rectangle 10"/>
          <p:cNvSpPr>
            <a:spLocks noChangeArrowheads="1"/>
          </p:cNvSpPr>
          <p:nvPr/>
        </p:nvSpPr>
        <p:spPr bwMode="auto">
          <a:xfrm>
            <a:off x="7092950" y="2205038"/>
            <a:ext cx="1727200" cy="792162"/>
          </a:xfrm>
          <a:prstGeom prst="rect">
            <a:avLst/>
          </a:prstGeom>
          <a:solidFill>
            <a:schemeClr val="accent1"/>
          </a:solidFill>
          <a:ln w="9525">
            <a:solidFill>
              <a:schemeClr val="tx1"/>
            </a:solidFill>
            <a:miter lim="800000"/>
            <a:headEnd/>
            <a:tailEnd/>
          </a:ln>
        </p:spPr>
        <p:txBody>
          <a:bodyPr wrap="none" anchor="ctr"/>
          <a:lstStyle/>
          <a:p>
            <a:pPr algn="ctr"/>
            <a:r>
              <a:rPr lang="en-GB"/>
              <a:t>boundaries</a:t>
            </a:r>
          </a:p>
        </p:txBody>
      </p:sp>
      <p:sp>
        <p:nvSpPr>
          <p:cNvPr id="11" name="Slide Number Placeholder 10"/>
          <p:cNvSpPr>
            <a:spLocks noGrp="1"/>
          </p:cNvSpPr>
          <p:nvPr>
            <p:ph type="sldNum" sz="quarter" idx="12"/>
          </p:nvPr>
        </p:nvSpPr>
        <p:spPr/>
        <p:txBody>
          <a:bodyPr/>
          <a:lstStyle/>
          <a:p>
            <a:fld id="{FC4ACD1E-5CF1-43E3-8E79-101990D225BD}" type="slidenum">
              <a:rPr lang="en-GB" smtClean="0"/>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667000" y="1524000"/>
            <a:ext cx="914400" cy="464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1" name="Rectangle 3"/>
          <p:cNvSpPr>
            <a:spLocks noChangeArrowheads="1"/>
          </p:cNvSpPr>
          <p:nvPr/>
        </p:nvSpPr>
        <p:spPr bwMode="auto">
          <a:xfrm>
            <a:off x="5715000" y="1447800"/>
            <a:ext cx="990600" cy="472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2" name="Line 4"/>
          <p:cNvSpPr>
            <a:spLocks noChangeShapeType="1"/>
          </p:cNvSpPr>
          <p:nvPr/>
        </p:nvSpPr>
        <p:spPr bwMode="auto">
          <a:xfrm>
            <a:off x="2209800" y="5867400"/>
            <a:ext cx="1066800" cy="0"/>
          </a:xfrm>
          <a:prstGeom prst="line">
            <a:avLst/>
          </a:prstGeom>
          <a:noFill/>
          <a:ln w="9525">
            <a:solidFill>
              <a:schemeClr val="tx1"/>
            </a:solidFill>
            <a:round/>
            <a:headEnd/>
            <a:tailEnd/>
          </a:ln>
        </p:spPr>
        <p:txBody>
          <a:bodyPr wrap="none" anchor="ctr"/>
          <a:lstStyle/>
          <a:p>
            <a:endParaRPr lang="en-GB"/>
          </a:p>
        </p:txBody>
      </p:sp>
      <p:sp>
        <p:nvSpPr>
          <p:cNvPr id="43013" name="Freeform 5"/>
          <p:cNvSpPr>
            <a:spLocks/>
          </p:cNvSpPr>
          <p:nvPr/>
        </p:nvSpPr>
        <p:spPr bwMode="auto">
          <a:xfrm>
            <a:off x="1600200" y="4724400"/>
            <a:ext cx="2274888" cy="1125538"/>
          </a:xfrm>
          <a:custGeom>
            <a:avLst/>
            <a:gdLst>
              <a:gd name="T0" fmla="*/ 2147483647 w 1433"/>
              <a:gd name="T1" fmla="*/ 2147483647 h 709"/>
              <a:gd name="T2" fmla="*/ 2147483647 w 1433"/>
              <a:gd name="T3" fmla="*/ 2147483647 h 709"/>
              <a:gd name="T4" fmla="*/ 2147483647 w 1433"/>
              <a:gd name="T5" fmla="*/ 2147483647 h 709"/>
              <a:gd name="T6" fmla="*/ 2147483647 w 1433"/>
              <a:gd name="T7" fmla="*/ 2147483647 h 709"/>
              <a:gd name="T8" fmla="*/ 2147483647 w 1433"/>
              <a:gd name="T9" fmla="*/ 2147483647 h 709"/>
              <a:gd name="T10" fmla="*/ 2147483647 w 1433"/>
              <a:gd name="T11" fmla="*/ 2147483647 h 709"/>
              <a:gd name="T12" fmla="*/ 2147483647 w 1433"/>
              <a:gd name="T13" fmla="*/ 2147483647 h 709"/>
              <a:gd name="T14" fmla="*/ 2147483647 w 1433"/>
              <a:gd name="T15" fmla="*/ 2147483647 h 709"/>
              <a:gd name="T16" fmla="*/ 2147483647 w 1433"/>
              <a:gd name="T17" fmla="*/ 2147483647 h 709"/>
              <a:gd name="T18" fmla="*/ 2147483647 w 1433"/>
              <a:gd name="T19" fmla="*/ 2147483647 h 709"/>
              <a:gd name="T20" fmla="*/ 2147483647 w 1433"/>
              <a:gd name="T21" fmla="*/ 2147483647 h 709"/>
              <a:gd name="T22" fmla="*/ 2147483647 w 1433"/>
              <a:gd name="T23" fmla="*/ 2147483647 h 709"/>
              <a:gd name="T24" fmla="*/ 2147483647 w 1433"/>
              <a:gd name="T25" fmla="*/ 2147483647 h 709"/>
              <a:gd name="T26" fmla="*/ 2147483647 w 1433"/>
              <a:gd name="T27" fmla="*/ 2147483647 h 709"/>
              <a:gd name="T28" fmla="*/ 2147483647 w 1433"/>
              <a:gd name="T29" fmla="*/ 2147483647 h 709"/>
              <a:gd name="T30" fmla="*/ 2147483647 w 1433"/>
              <a:gd name="T31" fmla="*/ 2147483647 h 709"/>
              <a:gd name="T32" fmla="*/ 2147483647 w 1433"/>
              <a:gd name="T33" fmla="*/ 2147483647 h 709"/>
              <a:gd name="T34" fmla="*/ 2147483647 w 1433"/>
              <a:gd name="T35" fmla="*/ 2147483647 h 709"/>
              <a:gd name="T36" fmla="*/ 2147483647 w 1433"/>
              <a:gd name="T37" fmla="*/ 2147483647 h 709"/>
              <a:gd name="T38" fmla="*/ 2147483647 w 1433"/>
              <a:gd name="T39" fmla="*/ 2147483647 h 709"/>
              <a:gd name="T40" fmla="*/ 2147483647 w 1433"/>
              <a:gd name="T41" fmla="*/ 2147483647 h 709"/>
              <a:gd name="T42" fmla="*/ 2147483647 w 1433"/>
              <a:gd name="T43" fmla="*/ 2147483647 h 709"/>
              <a:gd name="T44" fmla="*/ 2147483647 w 1433"/>
              <a:gd name="T45" fmla="*/ 2147483647 h 709"/>
              <a:gd name="T46" fmla="*/ 2147483647 w 1433"/>
              <a:gd name="T47" fmla="*/ 2147483647 h 709"/>
              <a:gd name="T48" fmla="*/ 2147483647 w 1433"/>
              <a:gd name="T49" fmla="*/ 2147483647 h 709"/>
              <a:gd name="T50" fmla="*/ 2147483647 w 1433"/>
              <a:gd name="T51" fmla="*/ 2147483647 h 709"/>
              <a:gd name="T52" fmla="*/ 2147483647 w 1433"/>
              <a:gd name="T53" fmla="*/ 0 h 709"/>
              <a:gd name="T54" fmla="*/ 2147483647 w 1433"/>
              <a:gd name="T55" fmla="*/ 2147483647 h 709"/>
              <a:gd name="T56" fmla="*/ 2147483647 w 1433"/>
              <a:gd name="T57" fmla="*/ 2147483647 h 709"/>
              <a:gd name="T58" fmla="*/ 2147483647 w 1433"/>
              <a:gd name="T59" fmla="*/ 2147483647 h 7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3"/>
              <a:gd name="T91" fmla="*/ 0 h 709"/>
              <a:gd name="T92" fmla="*/ 1433 w 1433"/>
              <a:gd name="T93" fmla="*/ 709 h 7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3" h="709">
                <a:moveTo>
                  <a:pt x="515" y="709"/>
                </a:moveTo>
                <a:cubicBezTo>
                  <a:pt x="577" y="676"/>
                  <a:pt x="637" y="638"/>
                  <a:pt x="702" y="610"/>
                </a:cubicBezTo>
                <a:cubicBezTo>
                  <a:pt x="777" y="578"/>
                  <a:pt x="1027" y="573"/>
                  <a:pt x="1075" y="571"/>
                </a:cubicBezTo>
                <a:cubicBezTo>
                  <a:pt x="1134" y="564"/>
                  <a:pt x="1202" y="583"/>
                  <a:pt x="1252" y="551"/>
                </a:cubicBezTo>
                <a:cubicBezTo>
                  <a:pt x="1277" y="535"/>
                  <a:pt x="1250" y="492"/>
                  <a:pt x="1243" y="463"/>
                </a:cubicBezTo>
                <a:cubicBezTo>
                  <a:pt x="1233" y="420"/>
                  <a:pt x="1150" y="412"/>
                  <a:pt x="1115" y="394"/>
                </a:cubicBezTo>
                <a:cubicBezTo>
                  <a:pt x="1059" y="401"/>
                  <a:pt x="1002" y="401"/>
                  <a:pt x="947" y="414"/>
                </a:cubicBezTo>
                <a:cubicBezTo>
                  <a:pt x="894" y="427"/>
                  <a:pt x="869" y="501"/>
                  <a:pt x="810" y="512"/>
                </a:cubicBezTo>
                <a:cubicBezTo>
                  <a:pt x="719" y="529"/>
                  <a:pt x="607" y="534"/>
                  <a:pt x="515" y="541"/>
                </a:cubicBezTo>
                <a:cubicBezTo>
                  <a:pt x="366" y="579"/>
                  <a:pt x="463" y="560"/>
                  <a:pt x="220" y="571"/>
                </a:cubicBezTo>
                <a:cubicBezTo>
                  <a:pt x="107" y="563"/>
                  <a:pt x="76" y="589"/>
                  <a:pt x="23" y="512"/>
                </a:cubicBezTo>
                <a:cubicBezTo>
                  <a:pt x="26" y="473"/>
                  <a:pt x="23" y="432"/>
                  <a:pt x="33" y="394"/>
                </a:cubicBezTo>
                <a:cubicBezTo>
                  <a:pt x="60" y="285"/>
                  <a:pt x="288" y="281"/>
                  <a:pt x="357" y="276"/>
                </a:cubicBezTo>
                <a:cubicBezTo>
                  <a:pt x="622" y="282"/>
                  <a:pt x="871" y="296"/>
                  <a:pt x="1134" y="305"/>
                </a:cubicBezTo>
                <a:cubicBezTo>
                  <a:pt x="1243" y="332"/>
                  <a:pt x="1302" y="322"/>
                  <a:pt x="1429" y="315"/>
                </a:cubicBezTo>
                <a:cubicBezTo>
                  <a:pt x="1426" y="282"/>
                  <a:pt x="1433" y="247"/>
                  <a:pt x="1420" y="217"/>
                </a:cubicBezTo>
                <a:cubicBezTo>
                  <a:pt x="1409" y="191"/>
                  <a:pt x="1382" y="176"/>
                  <a:pt x="1361" y="158"/>
                </a:cubicBezTo>
                <a:cubicBezTo>
                  <a:pt x="1329" y="130"/>
                  <a:pt x="1299" y="100"/>
                  <a:pt x="1262" y="79"/>
                </a:cubicBezTo>
                <a:cubicBezTo>
                  <a:pt x="1227" y="59"/>
                  <a:pt x="1140" y="55"/>
                  <a:pt x="1095" y="40"/>
                </a:cubicBezTo>
                <a:cubicBezTo>
                  <a:pt x="957" y="44"/>
                  <a:pt x="813" y="16"/>
                  <a:pt x="682" y="59"/>
                </a:cubicBezTo>
                <a:cubicBezTo>
                  <a:pt x="624" y="78"/>
                  <a:pt x="630" y="106"/>
                  <a:pt x="554" y="118"/>
                </a:cubicBezTo>
                <a:cubicBezTo>
                  <a:pt x="482" y="142"/>
                  <a:pt x="414" y="158"/>
                  <a:pt x="338" y="168"/>
                </a:cubicBezTo>
                <a:cubicBezTo>
                  <a:pt x="285" y="185"/>
                  <a:pt x="233" y="194"/>
                  <a:pt x="180" y="207"/>
                </a:cubicBezTo>
                <a:cubicBezTo>
                  <a:pt x="124" y="204"/>
                  <a:pt x="67" y="212"/>
                  <a:pt x="13" y="197"/>
                </a:cubicBezTo>
                <a:cubicBezTo>
                  <a:pt x="0" y="193"/>
                  <a:pt x="2" y="171"/>
                  <a:pt x="3" y="158"/>
                </a:cubicBezTo>
                <a:cubicBezTo>
                  <a:pt x="5" y="124"/>
                  <a:pt x="5" y="88"/>
                  <a:pt x="23" y="59"/>
                </a:cubicBezTo>
                <a:cubicBezTo>
                  <a:pt x="40" y="31"/>
                  <a:pt x="102" y="0"/>
                  <a:pt x="102" y="0"/>
                </a:cubicBezTo>
                <a:cubicBezTo>
                  <a:pt x="230" y="3"/>
                  <a:pt x="358" y="1"/>
                  <a:pt x="485" y="10"/>
                </a:cubicBezTo>
                <a:cubicBezTo>
                  <a:pt x="506" y="11"/>
                  <a:pt x="523" y="30"/>
                  <a:pt x="544" y="30"/>
                </a:cubicBezTo>
                <a:cubicBezTo>
                  <a:pt x="570" y="30"/>
                  <a:pt x="597" y="30"/>
                  <a:pt x="623" y="30"/>
                </a:cubicBezTo>
              </a:path>
            </a:pathLst>
          </a:custGeom>
          <a:noFill/>
          <a:ln w="9525">
            <a:solidFill>
              <a:schemeClr val="tx1"/>
            </a:solidFill>
            <a:round/>
            <a:headEnd/>
            <a:tailEnd/>
          </a:ln>
        </p:spPr>
        <p:txBody>
          <a:bodyPr wrap="none" anchor="ctr"/>
          <a:lstStyle/>
          <a:p>
            <a:endParaRPr lang="en-US"/>
          </a:p>
        </p:txBody>
      </p:sp>
      <p:sp>
        <p:nvSpPr>
          <p:cNvPr id="43014" name="Freeform 6"/>
          <p:cNvSpPr>
            <a:spLocks/>
          </p:cNvSpPr>
          <p:nvPr/>
        </p:nvSpPr>
        <p:spPr bwMode="auto">
          <a:xfrm>
            <a:off x="2482850" y="4606925"/>
            <a:ext cx="15875" cy="171450"/>
          </a:xfrm>
          <a:custGeom>
            <a:avLst/>
            <a:gdLst>
              <a:gd name="T0" fmla="*/ 0 w 10"/>
              <a:gd name="T1" fmla="*/ 2147483647 h 108"/>
              <a:gd name="T2" fmla="*/ 2147483647 w 10"/>
              <a:gd name="T3" fmla="*/ 0 h 108"/>
              <a:gd name="T4" fmla="*/ 0 60000 65536"/>
              <a:gd name="T5" fmla="*/ 0 60000 65536"/>
              <a:gd name="T6" fmla="*/ 0 w 10"/>
              <a:gd name="T7" fmla="*/ 0 h 108"/>
              <a:gd name="T8" fmla="*/ 10 w 10"/>
              <a:gd name="T9" fmla="*/ 108 h 108"/>
            </a:gdLst>
            <a:ahLst/>
            <a:cxnLst>
              <a:cxn ang="T4">
                <a:pos x="T0" y="T1"/>
              </a:cxn>
              <a:cxn ang="T5">
                <a:pos x="T2" y="T3"/>
              </a:cxn>
            </a:cxnLst>
            <a:rect l="T6" t="T7" r="T8" b="T9"/>
            <a:pathLst>
              <a:path w="10" h="108">
                <a:moveTo>
                  <a:pt x="0" y="108"/>
                </a:moveTo>
                <a:cubicBezTo>
                  <a:pt x="3" y="72"/>
                  <a:pt x="10" y="0"/>
                  <a:pt x="10" y="0"/>
                </a:cubicBezTo>
              </a:path>
            </a:pathLst>
          </a:custGeom>
          <a:noFill/>
          <a:ln w="9525">
            <a:solidFill>
              <a:schemeClr val="tx1"/>
            </a:solidFill>
            <a:round/>
            <a:headEnd/>
            <a:tailEnd/>
          </a:ln>
        </p:spPr>
        <p:txBody>
          <a:bodyPr wrap="none" anchor="ctr"/>
          <a:lstStyle/>
          <a:p>
            <a:endParaRPr lang="en-US"/>
          </a:p>
        </p:txBody>
      </p:sp>
      <p:sp>
        <p:nvSpPr>
          <p:cNvPr id="43015" name="Freeform 7"/>
          <p:cNvSpPr>
            <a:spLocks/>
          </p:cNvSpPr>
          <p:nvPr/>
        </p:nvSpPr>
        <p:spPr bwMode="auto">
          <a:xfrm>
            <a:off x="2514600" y="4495800"/>
            <a:ext cx="949325" cy="209550"/>
          </a:xfrm>
          <a:custGeom>
            <a:avLst/>
            <a:gdLst>
              <a:gd name="T0" fmla="*/ 2147483647 w 598"/>
              <a:gd name="T1" fmla="*/ 2147483647 h 132"/>
              <a:gd name="T2" fmla="*/ 2147483647 w 598"/>
              <a:gd name="T3" fmla="*/ 2147483647 h 132"/>
              <a:gd name="T4" fmla="*/ 2147483647 w 598"/>
              <a:gd name="T5" fmla="*/ 2147483647 h 132"/>
              <a:gd name="T6" fmla="*/ 2147483647 w 598"/>
              <a:gd name="T7" fmla="*/ 2147483647 h 132"/>
              <a:gd name="T8" fmla="*/ 2147483647 w 598"/>
              <a:gd name="T9" fmla="*/ 2147483647 h 132"/>
              <a:gd name="T10" fmla="*/ 2147483647 w 598"/>
              <a:gd name="T11" fmla="*/ 2147483647 h 132"/>
              <a:gd name="T12" fmla="*/ 2147483647 w 598"/>
              <a:gd name="T13" fmla="*/ 2147483647 h 132"/>
              <a:gd name="T14" fmla="*/ 2147483647 w 598"/>
              <a:gd name="T15" fmla="*/ 2147483647 h 132"/>
              <a:gd name="T16" fmla="*/ 2147483647 w 598"/>
              <a:gd name="T17" fmla="*/ 2147483647 h 132"/>
              <a:gd name="T18" fmla="*/ 2147483647 w 598"/>
              <a:gd name="T19" fmla="*/ 2147483647 h 132"/>
              <a:gd name="T20" fmla="*/ 2147483647 w 598"/>
              <a:gd name="T21" fmla="*/ 2147483647 h 132"/>
              <a:gd name="T22" fmla="*/ 2147483647 w 598"/>
              <a:gd name="T23" fmla="*/ 2147483647 h 132"/>
              <a:gd name="T24" fmla="*/ 2147483647 w 598"/>
              <a:gd name="T25" fmla="*/ 2147483647 h 132"/>
              <a:gd name="T26" fmla="*/ 2147483647 w 598"/>
              <a:gd name="T27" fmla="*/ 2147483647 h 132"/>
              <a:gd name="T28" fmla="*/ 2147483647 w 598"/>
              <a:gd name="T29" fmla="*/ 2147483647 h 132"/>
              <a:gd name="T30" fmla="*/ 2147483647 w 598"/>
              <a:gd name="T31" fmla="*/ 2147483647 h 132"/>
              <a:gd name="T32" fmla="*/ 2147483647 w 598"/>
              <a:gd name="T33" fmla="*/ 2147483647 h 132"/>
              <a:gd name="T34" fmla="*/ 2147483647 w 598"/>
              <a:gd name="T35" fmla="*/ 2147483647 h 132"/>
              <a:gd name="T36" fmla="*/ 2147483647 w 598"/>
              <a:gd name="T37" fmla="*/ 2147483647 h 132"/>
              <a:gd name="T38" fmla="*/ 2147483647 w 598"/>
              <a:gd name="T39" fmla="*/ 2147483647 h 132"/>
              <a:gd name="T40" fmla="*/ 2147483647 w 598"/>
              <a:gd name="T41" fmla="*/ 2147483647 h 132"/>
              <a:gd name="T42" fmla="*/ 2147483647 w 598"/>
              <a:gd name="T43" fmla="*/ 2147483647 h 132"/>
              <a:gd name="T44" fmla="*/ 2147483647 w 598"/>
              <a:gd name="T45" fmla="*/ 2147483647 h 132"/>
              <a:gd name="T46" fmla="*/ 2147483647 w 59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8"/>
              <a:gd name="T73" fmla="*/ 0 h 132"/>
              <a:gd name="T74" fmla="*/ 598 w 59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8" h="132">
                <a:moveTo>
                  <a:pt x="1" y="68"/>
                </a:moveTo>
                <a:cubicBezTo>
                  <a:pt x="4" y="48"/>
                  <a:pt x="0" y="25"/>
                  <a:pt x="11" y="9"/>
                </a:cubicBezTo>
                <a:cubicBezTo>
                  <a:pt x="17" y="0"/>
                  <a:pt x="14" y="31"/>
                  <a:pt x="21" y="39"/>
                </a:cubicBezTo>
                <a:cubicBezTo>
                  <a:pt x="28" y="46"/>
                  <a:pt x="40" y="46"/>
                  <a:pt x="50" y="49"/>
                </a:cubicBezTo>
                <a:cubicBezTo>
                  <a:pt x="53" y="59"/>
                  <a:pt x="50" y="78"/>
                  <a:pt x="60" y="78"/>
                </a:cubicBezTo>
                <a:cubicBezTo>
                  <a:pt x="70" y="78"/>
                  <a:pt x="61" y="44"/>
                  <a:pt x="70" y="49"/>
                </a:cubicBezTo>
                <a:cubicBezTo>
                  <a:pt x="90" y="61"/>
                  <a:pt x="109" y="108"/>
                  <a:pt x="109" y="108"/>
                </a:cubicBezTo>
                <a:cubicBezTo>
                  <a:pt x="112" y="98"/>
                  <a:pt x="110" y="83"/>
                  <a:pt x="119" y="78"/>
                </a:cubicBezTo>
                <a:cubicBezTo>
                  <a:pt x="128" y="73"/>
                  <a:pt x="140" y="93"/>
                  <a:pt x="149" y="88"/>
                </a:cubicBezTo>
                <a:cubicBezTo>
                  <a:pt x="158" y="84"/>
                  <a:pt x="155" y="69"/>
                  <a:pt x="158" y="59"/>
                </a:cubicBezTo>
                <a:cubicBezTo>
                  <a:pt x="208" y="132"/>
                  <a:pt x="153" y="68"/>
                  <a:pt x="188" y="59"/>
                </a:cubicBezTo>
                <a:cubicBezTo>
                  <a:pt x="199" y="56"/>
                  <a:pt x="207" y="72"/>
                  <a:pt x="217" y="78"/>
                </a:cubicBezTo>
                <a:cubicBezTo>
                  <a:pt x="220" y="68"/>
                  <a:pt x="218" y="53"/>
                  <a:pt x="227" y="49"/>
                </a:cubicBezTo>
                <a:cubicBezTo>
                  <a:pt x="256" y="35"/>
                  <a:pt x="264" y="80"/>
                  <a:pt x="276" y="88"/>
                </a:cubicBezTo>
                <a:cubicBezTo>
                  <a:pt x="287" y="96"/>
                  <a:pt x="303" y="95"/>
                  <a:pt x="316" y="98"/>
                </a:cubicBezTo>
                <a:cubicBezTo>
                  <a:pt x="320" y="87"/>
                  <a:pt x="325" y="44"/>
                  <a:pt x="355" y="59"/>
                </a:cubicBezTo>
                <a:cubicBezTo>
                  <a:pt x="364" y="64"/>
                  <a:pt x="362" y="78"/>
                  <a:pt x="365" y="88"/>
                </a:cubicBezTo>
                <a:cubicBezTo>
                  <a:pt x="368" y="75"/>
                  <a:pt x="363" y="56"/>
                  <a:pt x="375" y="49"/>
                </a:cubicBezTo>
                <a:cubicBezTo>
                  <a:pt x="391" y="40"/>
                  <a:pt x="433" y="71"/>
                  <a:pt x="444" y="78"/>
                </a:cubicBezTo>
                <a:cubicBezTo>
                  <a:pt x="447" y="68"/>
                  <a:pt x="445" y="53"/>
                  <a:pt x="454" y="49"/>
                </a:cubicBezTo>
                <a:cubicBezTo>
                  <a:pt x="480" y="37"/>
                  <a:pt x="494" y="81"/>
                  <a:pt x="503" y="88"/>
                </a:cubicBezTo>
                <a:cubicBezTo>
                  <a:pt x="511" y="94"/>
                  <a:pt x="522" y="95"/>
                  <a:pt x="532" y="98"/>
                </a:cubicBezTo>
                <a:cubicBezTo>
                  <a:pt x="542" y="95"/>
                  <a:pt x="554" y="95"/>
                  <a:pt x="562" y="88"/>
                </a:cubicBezTo>
                <a:cubicBezTo>
                  <a:pt x="598" y="53"/>
                  <a:pt x="547" y="59"/>
                  <a:pt x="591" y="59"/>
                </a:cubicBezTo>
              </a:path>
            </a:pathLst>
          </a:custGeom>
          <a:noFill/>
          <a:ln w="9525">
            <a:solidFill>
              <a:schemeClr val="tx1"/>
            </a:solidFill>
            <a:round/>
            <a:headEnd/>
            <a:tailEnd/>
          </a:ln>
        </p:spPr>
        <p:txBody>
          <a:bodyPr wrap="none" anchor="ctr"/>
          <a:lstStyle/>
          <a:p>
            <a:endParaRPr lang="en-US"/>
          </a:p>
        </p:txBody>
      </p:sp>
      <p:sp>
        <p:nvSpPr>
          <p:cNvPr id="43016" name="Freeform 8"/>
          <p:cNvSpPr>
            <a:spLocks/>
          </p:cNvSpPr>
          <p:nvPr/>
        </p:nvSpPr>
        <p:spPr bwMode="auto">
          <a:xfrm>
            <a:off x="3322638" y="4354513"/>
            <a:ext cx="252412" cy="246062"/>
          </a:xfrm>
          <a:custGeom>
            <a:avLst/>
            <a:gdLst>
              <a:gd name="T0" fmla="*/ 2147483647 w 159"/>
              <a:gd name="T1" fmla="*/ 2147483647 h 155"/>
              <a:gd name="T2" fmla="*/ 2147483647 w 159"/>
              <a:gd name="T3" fmla="*/ 2147483647 h 155"/>
              <a:gd name="T4" fmla="*/ 2147483647 w 159"/>
              <a:gd name="T5" fmla="*/ 2147483647 h 155"/>
              <a:gd name="T6" fmla="*/ 2147483647 w 159"/>
              <a:gd name="T7" fmla="*/ 2147483647 h 155"/>
              <a:gd name="T8" fmla="*/ 2147483647 w 159"/>
              <a:gd name="T9" fmla="*/ 2147483647 h 155"/>
              <a:gd name="T10" fmla="*/ 2147483647 w 159"/>
              <a:gd name="T11" fmla="*/ 2147483647 h 155"/>
              <a:gd name="T12" fmla="*/ 2147483647 w 159"/>
              <a:gd name="T13" fmla="*/ 2147483647 h 155"/>
              <a:gd name="T14" fmla="*/ 2147483647 w 159"/>
              <a:gd name="T15" fmla="*/ 2147483647 h 155"/>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155"/>
              <a:gd name="T26" fmla="*/ 159 w 159"/>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155">
                <a:moveTo>
                  <a:pt x="81" y="139"/>
                </a:moveTo>
                <a:cubicBezTo>
                  <a:pt x="68" y="101"/>
                  <a:pt x="56" y="83"/>
                  <a:pt x="22" y="60"/>
                </a:cubicBezTo>
                <a:cubicBezTo>
                  <a:pt x="15" y="50"/>
                  <a:pt x="0" y="43"/>
                  <a:pt x="2" y="31"/>
                </a:cubicBezTo>
                <a:cubicBezTo>
                  <a:pt x="5" y="17"/>
                  <a:pt x="51" y="4"/>
                  <a:pt x="61" y="1"/>
                </a:cubicBezTo>
                <a:cubicBezTo>
                  <a:pt x="87" y="4"/>
                  <a:pt x="116" y="0"/>
                  <a:pt x="140" y="11"/>
                </a:cubicBezTo>
                <a:cubicBezTo>
                  <a:pt x="150" y="15"/>
                  <a:pt x="149" y="31"/>
                  <a:pt x="149" y="41"/>
                </a:cubicBezTo>
                <a:cubicBezTo>
                  <a:pt x="149" y="74"/>
                  <a:pt x="159" y="112"/>
                  <a:pt x="140" y="139"/>
                </a:cubicBezTo>
                <a:cubicBezTo>
                  <a:pt x="129" y="155"/>
                  <a:pt x="101" y="139"/>
                  <a:pt x="81" y="139"/>
                </a:cubicBezTo>
                <a:close/>
              </a:path>
            </a:pathLst>
          </a:custGeom>
          <a:solidFill>
            <a:schemeClr val="accent1"/>
          </a:solidFill>
          <a:ln w="9525">
            <a:solidFill>
              <a:schemeClr val="tx1"/>
            </a:solidFill>
            <a:round/>
            <a:headEnd/>
            <a:tailEnd/>
          </a:ln>
        </p:spPr>
        <p:txBody>
          <a:bodyPr wrap="none" anchor="ctr"/>
          <a:lstStyle/>
          <a:p>
            <a:endParaRPr lang="en-US"/>
          </a:p>
        </p:txBody>
      </p:sp>
      <p:sp>
        <p:nvSpPr>
          <p:cNvPr id="43017" name="Freeform 9"/>
          <p:cNvSpPr>
            <a:spLocks/>
          </p:cNvSpPr>
          <p:nvPr/>
        </p:nvSpPr>
        <p:spPr bwMode="auto">
          <a:xfrm>
            <a:off x="1701800" y="3717925"/>
            <a:ext cx="2105025" cy="841375"/>
          </a:xfrm>
          <a:custGeom>
            <a:avLst/>
            <a:gdLst>
              <a:gd name="T0" fmla="*/ 2147483647 w 1326"/>
              <a:gd name="T1" fmla="*/ 2147483647 h 530"/>
              <a:gd name="T2" fmla="*/ 2147483647 w 1326"/>
              <a:gd name="T3" fmla="*/ 2147483647 h 530"/>
              <a:gd name="T4" fmla="*/ 2147483647 w 1326"/>
              <a:gd name="T5" fmla="*/ 2147483647 h 530"/>
              <a:gd name="T6" fmla="*/ 2147483647 w 1326"/>
              <a:gd name="T7" fmla="*/ 2147483647 h 530"/>
              <a:gd name="T8" fmla="*/ 2147483647 w 1326"/>
              <a:gd name="T9" fmla="*/ 2147483647 h 530"/>
              <a:gd name="T10" fmla="*/ 2147483647 w 1326"/>
              <a:gd name="T11" fmla="*/ 2147483647 h 530"/>
              <a:gd name="T12" fmla="*/ 2147483647 w 1326"/>
              <a:gd name="T13" fmla="*/ 2147483647 h 530"/>
              <a:gd name="T14" fmla="*/ 0 w 1326"/>
              <a:gd name="T15" fmla="*/ 2147483647 h 530"/>
              <a:gd name="T16" fmla="*/ 2147483647 w 1326"/>
              <a:gd name="T17" fmla="*/ 2147483647 h 530"/>
              <a:gd name="T18" fmla="*/ 2147483647 w 1326"/>
              <a:gd name="T19" fmla="*/ 2147483647 h 530"/>
              <a:gd name="T20" fmla="*/ 2147483647 w 1326"/>
              <a:gd name="T21" fmla="*/ 2147483647 h 530"/>
              <a:gd name="T22" fmla="*/ 2147483647 w 1326"/>
              <a:gd name="T23" fmla="*/ 2147483647 h 530"/>
              <a:gd name="T24" fmla="*/ 2147483647 w 1326"/>
              <a:gd name="T25" fmla="*/ 2147483647 h 530"/>
              <a:gd name="T26" fmla="*/ 2147483647 w 1326"/>
              <a:gd name="T27" fmla="*/ 2147483647 h 530"/>
              <a:gd name="T28" fmla="*/ 2147483647 w 1326"/>
              <a:gd name="T29" fmla="*/ 2147483647 h 530"/>
              <a:gd name="T30" fmla="*/ 2147483647 w 1326"/>
              <a:gd name="T31" fmla="*/ 2147483647 h 530"/>
              <a:gd name="T32" fmla="*/ 2147483647 w 1326"/>
              <a:gd name="T33" fmla="*/ 2147483647 h 530"/>
              <a:gd name="T34" fmla="*/ 2147483647 w 1326"/>
              <a:gd name="T35" fmla="*/ 2147483647 h 530"/>
              <a:gd name="T36" fmla="*/ 2147483647 w 1326"/>
              <a:gd name="T37" fmla="*/ 2147483647 h 530"/>
              <a:gd name="T38" fmla="*/ 2147483647 w 1326"/>
              <a:gd name="T39" fmla="*/ 2147483647 h 530"/>
              <a:gd name="T40" fmla="*/ 2147483647 w 1326"/>
              <a:gd name="T41" fmla="*/ 2147483647 h 530"/>
              <a:gd name="T42" fmla="*/ 2147483647 w 1326"/>
              <a:gd name="T43" fmla="*/ 2147483647 h 530"/>
              <a:gd name="T44" fmla="*/ 2147483647 w 1326"/>
              <a:gd name="T45" fmla="*/ 2147483647 h 530"/>
              <a:gd name="T46" fmla="*/ 2147483647 w 1326"/>
              <a:gd name="T47" fmla="*/ 2147483647 h 530"/>
              <a:gd name="T48" fmla="*/ 2147483647 w 1326"/>
              <a:gd name="T49" fmla="*/ 2147483647 h 530"/>
              <a:gd name="T50" fmla="*/ 2147483647 w 1326"/>
              <a:gd name="T51" fmla="*/ 2147483647 h 530"/>
              <a:gd name="T52" fmla="*/ 2147483647 w 1326"/>
              <a:gd name="T53" fmla="*/ 2147483647 h 530"/>
              <a:gd name="T54" fmla="*/ 2147483647 w 1326"/>
              <a:gd name="T55" fmla="*/ 2147483647 h 530"/>
              <a:gd name="T56" fmla="*/ 2147483647 w 1326"/>
              <a:gd name="T57" fmla="*/ 2147483647 h 530"/>
              <a:gd name="T58" fmla="*/ 2147483647 w 1326"/>
              <a:gd name="T59" fmla="*/ 2147483647 h 530"/>
              <a:gd name="T60" fmla="*/ 2147483647 w 1326"/>
              <a:gd name="T61" fmla="*/ 2147483647 h 530"/>
              <a:gd name="T62" fmla="*/ 2147483647 w 1326"/>
              <a:gd name="T63" fmla="*/ 2147483647 h 530"/>
              <a:gd name="T64" fmla="*/ 2147483647 w 1326"/>
              <a:gd name="T65" fmla="*/ 2147483647 h 530"/>
              <a:gd name="T66" fmla="*/ 2147483647 w 1326"/>
              <a:gd name="T67" fmla="*/ 2147483647 h 530"/>
              <a:gd name="T68" fmla="*/ 2147483647 w 1326"/>
              <a:gd name="T69" fmla="*/ 2147483647 h 530"/>
              <a:gd name="T70" fmla="*/ 2147483647 w 1326"/>
              <a:gd name="T71" fmla="*/ 2147483647 h 530"/>
              <a:gd name="T72" fmla="*/ 2147483647 w 1326"/>
              <a:gd name="T73" fmla="*/ 2147483647 h 530"/>
              <a:gd name="T74" fmla="*/ 2147483647 w 1326"/>
              <a:gd name="T75" fmla="*/ 2147483647 h 530"/>
              <a:gd name="T76" fmla="*/ 2147483647 w 1326"/>
              <a:gd name="T77" fmla="*/ 2147483647 h 530"/>
              <a:gd name="T78" fmla="*/ 2147483647 w 1326"/>
              <a:gd name="T79" fmla="*/ 2147483647 h 530"/>
              <a:gd name="T80" fmla="*/ 2147483647 w 1326"/>
              <a:gd name="T81" fmla="*/ 2147483647 h 530"/>
              <a:gd name="T82" fmla="*/ 2147483647 w 1326"/>
              <a:gd name="T83" fmla="*/ 2147483647 h 530"/>
              <a:gd name="T84" fmla="*/ 2147483647 w 1326"/>
              <a:gd name="T85" fmla="*/ 2147483647 h 530"/>
              <a:gd name="T86" fmla="*/ 2147483647 w 1326"/>
              <a:gd name="T87" fmla="*/ 2147483647 h 530"/>
              <a:gd name="T88" fmla="*/ 2147483647 w 1326"/>
              <a:gd name="T89" fmla="*/ 2147483647 h 530"/>
              <a:gd name="T90" fmla="*/ 2147483647 w 1326"/>
              <a:gd name="T91" fmla="*/ 2147483647 h 530"/>
              <a:gd name="T92" fmla="*/ 2147483647 w 1326"/>
              <a:gd name="T93" fmla="*/ 2147483647 h 530"/>
              <a:gd name="T94" fmla="*/ 2147483647 w 1326"/>
              <a:gd name="T95" fmla="*/ 2147483647 h 530"/>
              <a:gd name="T96" fmla="*/ 2147483647 w 1326"/>
              <a:gd name="T97" fmla="*/ 2147483647 h 530"/>
              <a:gd name="T98" fmla="*/ 2147483647 w 1326"/>
              <a:gd name="T99" fmla="*/ 2147483647 h 530"/>
              <a:gd name="T100" fmla="*/ 2147483647 w 1326"/>
              <a:gd name="T101" fmla="*/ 2147483647 h 530"/>
              <a:gd name="T102" fmla="*/ 2147483647 w 1326"/>
              <a:gd name="T103" fmla="*/ 2147483647 h 5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26"/>
              <a:gd name="T157" fmla="*/ 0 h 530"/>
              <a:gd name="T158" fmla="*/ 1326 w 1326"/>
              <a:gd name="T159" fmla="*/ 530 h 5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26" h="530">
                <a:moveTo>
                  <a:pt x="1141" y="530"/>
                </a:moveTo>
                <a:cubicBezTo>
                  <a:pt x="1225" y="515"/>
                  <a:pt x="1289" y="477"/>
                  <a:pt x="1318" y="393"/>
                </a:cubicBezTo>
                <a:cubicBezTo>
                  <a:pt x="1295" y="277"/>
                  <a:pt x="1326" y="349"/>
                  <a:pt x="1111" y="334"/>
                </a:cubicBezTo>
                <a:cubicBezTo>
                  <a:pt x="1088" y="332"/>
                  <a:pt x="1066" y="327"/>
                  <a:pt x="1043" y="324"/>
                </a:cubicBezTo>
                <a:cubicBezTo>
                  <a:pt x="1038" y="324"/>
                  <a:pt x="730" y="336"/>
                  <a:pt x="679" y="343"/>
                </a:cubicBezTo>
                <a:cubicBezTo>
                  <a:pt x="632" y="349"/>
                  <a:pt x="588" y="367"/>
                  <a:pt x="541" y="373"/>
                </a:cubicBezTo>
                <a:cubicBezTo>
                  <a:pt x="416" y="390"/>
                  <a:pt x="292" y="399"/>
                  <a:pt x="167" y="412"/>
                </a:cubicBezTo>
                <a:cubicBezTo>
                  <a:pt x="105" y="408"/>
                  <a:pt x="0" y="426"/>
                  <a:pt x="0" y="373"/>
                </a:cubicBezTo>
                <a:cubicBezTo>
                  <a:pt x="0" y="337"/>
                  <a:pt x="34" y="324"/>
                  <a:pt x="59" y="314"/>
                </a:cubicBezTo>
                <a:cubicBezTo>
                  <a:pt x="78" y="306"/>
                  <a:pt x="118" y="294"/>
                  <a:pt x="118" y="294"/>
                </a:cubicBezTo>
                <a:cubicBezTo>
                  <a:pt x="154" y="297"/>
                  <a:pt x="199" y="328"/>
                  <a:pt x="226" y="304"/>
                </a:cubicBezTo>
                <a:cubicBezTo>
                  <a:pt x="227" y="303"/>
                  <a:pt x="218" y="192"/>
                  <a:pt x="207" y="166"/>
                </a:cubicBezTo>
                <a:cubicBezTo>
                  <a:pt x="202" y="155"/>
                  <a:pt x="187" y="125"/>
                  <a:pt x="187" y="137"/>
                </a:cubicBezTo>
                <a:cubicBezTo>
                  <a:pt x="187" y="180"/>
                  <a:pt x="218" y="219"/>
                  <a:pt x="236" y="255"/>
                </a:cubicBezTo>
                <a:cubicBezTo>
                  <a:pt x="241" y="264"/>
                  <a:pt x="239" y="277"/>
                  <a:pt x="246" y="284"/>
                </a:cubicBezTo>
                <a:cubicBezTo>
                  <a:pt x="253" y="291"/>
                  <a:pt x="265" y="291"/>
                  <a:pt x="275" y="294"/>
                </a:cubicBezTo>
                <a:cubicBezTo>
                  <a:pt x="320" y="229"/>
                  <a:pt x="270" y="282"/>
                  <a:pt x="315" y="294"/>
                </a:cubicBezTo>
                <a:cubicBezTo>
                  <a:pt x="331" y="298"/>
                  <a:pt x="348" y="287"/>
                  <a:pt x="364" y="284"/>
                </a:cubicBezTo>
                <a:cubicBezTo>
                  <a:pt x="361" y="268"/>
                  <a:pt x="354" y="218"/>
                  <a:pt x="354" y="235"/>
                </a:cubicBezTo>
                <a:cubicBezTo>
                  <a:pt x="354" y="258"/>
                  <a:pt x="344" y="292"/>
                  <a:pt x="364" y="304"/>
                </a:cubicBezTo>
                <a:cubicBezTo>
                  <a:pt x="389" y="319"/>
                  <a:pt x="423" y="297"/>
                  <a:pt x="452" y="294"/>
                </a:cubicBezTo>
                <a:cubicBezTo>
                  <a:pt x="440" y="137"/>
                  <a:pt x="436" y="142"/>
                  <a:pt x="462" y="275"/>
                </a:cubicBezTo>
                <a:cubicBezTo>
                  <a:pt x="465" y="291"/>
                  <a:pt x="458" y="315"/>
                  <a:pt x="472" y="324"/>
                </a:cubicBezTo>
                <a:cubicBezTo>
                  <a:pt x="482" y="330"/>
                  <a:pt x="492" y="337"/>
                  <a:pt x="502" y="343"/>
                </a:cubicBezTo>
                <a:cubicBezTo>
                  <a:pt x="567" y="323"/>
                  <a:pt x="502" y="353"/>
                  <a:pt x="541" y="255"/>
                </a:cubicBezTo>
                <a:cubicBezTo>
                  <a:pt x="545" y="246"/>
                  <a:pt x="546" y="275"/>
                  <a:pt x="551" y="284"/>
                </a:cubicBezTo>
                <a:cubicBezTo>
                  <a:pt x="556" y="295"/>
                  <a:pt x="564" y="304"/>
                  <a:pt x="570" y="314"/>
                </a:cubicBezTo>
                <a:cubicBezTo>
                  <a:pt x="618" y="298"/>
                  <a:pt x="608" y="283"/>
                  <a:pt x="620" y="235"/>
                </a:cubicBezTo>
                <a:cubicBezTo>
                  <a:pt x="629" y="282"/>
                  <a:pt x="625" y="354"/>
                  <a:pt x="728" y="275"/>
                </a:cubicBezTo>
                <a:cubicBezTo>
                  <a:pt x="744" y="263"/>
                  <a:pt x="722" y="236"/>
                  <a:pt x="718" y="216"/>
                </a:cubicBezTo>
                <a:cubicBezTo>
                  <a:pt x="715" y="203"/>
                  <a:pt x="702" y="164"/>
                  <a:pt x="708" y="176"/>
                </a:cubicBezTo>
                <a:cubicBezTo>
                  <a:pt x="752" y="260"/>
                  <a:pt x="699" y="215"/>
                  <a:pt x="757" y="255"/>
                </a:cubicBezTo>
                <a:cubicBezTo>
                  <a:pt x="804" y="239"/>
                  <a:pt x="802" y="232"/>
                  <a:pt x="787" y="186"/>
                </a:cubicBezTo>
                <a:cubicBezTo>
                  <a:pt x="790" y="209"/>
                  <a:pt x="779" y="240"/>
                  <a:pt x="797" y="255"/>
                </a:cubicBezTo>
                <a:cubicBezTo>
                  <a:pt x="807" y="264"/>
                  <a:pt x="867" y="241"/>
                  <a:pt x="885" y="235"/>
                </a:cubicBezTo>
                <a:cubicBezTo>
                  <a:pt x="888" y="225"/>
                  <a:pt x="892" y="216"/>
                  <a:pt x="895" y="206"/>
                </a:cubicBezTo>
                <a:cubicBezTo>
                  <a:pt x="899" y="193"/>
                  <a:pt x="892" y="161"/>
                  <a:pt x="905" y="166"/>
                </a:cubicBezTo>
                <a:cubicBezTo>
                  <a:pt x="927" y="175"/>
                  <a:pt x="931" y="205"/>
                  <a:pt x="944" y="225"/>
                </a:cubicBezTo>
                <a:cubicBezTo>
                  <a:pt x="951" y="235"/>
                  <a:pt x="964" y="255"/>
                  <a:pt x="964" y="255"/>
                </a:cubicBezTo>
                <a:cubicBezTo>
                  <a:pt x="980" y="252"/>
                  <a:pt x="1001" y="257"/>
                  <a:pt x="1013" y="245"/>
                </a:cubicBezTo>
                <a:cubicBezTo>
                  <a:pt x="1028" y="230"/>
                  <a:pt x="1033" y="186"/>
                  <a:pt x="1033" y="186"/>
                </a:cubicBezTo>
                <a:cubicBezTo>
                  <a:pt x="1055" y="255"/>
                  <a:pt x="1032" y="238"/>
                  <a:pt x="1082" y="255"/>
                </a:cubicBezTo>
                <a:cubicBezTo>
                  <a:pt x="1102" y="252"/>
                  <a:pt x="1134" y="264"/>
                  <a:pt x="1141" y="245"/>
                </a:cubicBezTo>
                <a:cubicBezTo>
                  <a:pt x="1155" y="205"/>
                  <a:pt x="1136" y="159"/>
                  <a:pt x="1131" y="117"/>
                </a:cubicBezTo>
                <a:cubicBezTo>
                  <a:pt x="1130" y="107"/>
                  <a:pt x="1121" y="78"/>
                  <a:pt x="1121" y="88"/>
                </a:cubicBezTo>
                <a:cubicBezTo>
                  <a:pt x="1121" y="106"/>
                  <a:pt x="1142" y="213"/>
                  <a:pt x="1151" y="225"/>
                </a:cubicBezTo>
                <a:cubicBezTo>
                  <a:pt x="1157" y="233"/>
                  <a:pt x="1170" y="232"/>
                  <a:pt x="1180" y="235"/>
                </a:cubicBezTo>
                <a:cubicBezTo>
                  <a:pt x="1246" y="213"/>
                  <a:pt x="1218" y="162"/>
                  <a:pt x="1200" y="107"/>
                </a:cubicBezTo>
                <a:cubicBezTo>
                  <a:pt x="1203" y="84"/>
                  <a:pt x="1195" y="57"/>
                  <a:pt x="1210" y="39"/>
                </a:cubicBezTo>
                <a:cubicBezTo>
                  <a:pt x="1242" y="0"/>
                  <a:pt x="1258" y="75"/>
                  <a:pt x="1259" y="78"/>
                </a:cubicBezTo>
                <a:cubicBezTo>
                  <a:pt x="1248" y="188"/>
                  <a:pt x="1233" y="182"/>
                  <a:pt x="1259" y="284"/>
                </a:cubicBezTo>
                <a:cubicBezTo>
                  <a:pt x="1261" y="293"/>
                  <a:pt x="1278" y="284"/>
                  <a:pt x="1288" y="284"/>
                </a:cubicBezTo>
              </a:path>
            </a:pathLst>
          </a:custGeom>
          <a:noFill/>
          <a:ln w="9525">
            <a:solidFill>
              <a:schemeClr val="tx1"/>
            </a:solidFill>
            <a:round/>
            <a:headEnd/>
            <a:tailEnd/>
          </a:ln>
        </p:spPr>
        <p:txBody>
          <a:bodyPr wrap="none" anchor="ctr"/>
          <a:lstStyle/>
          <a:p>
            <a:endParaRPr lang="en-US"/>
          </a:p>
        </p:txBody>
      </p:sp>
      <p:sp>
        <p:nvSpPr>
          <p:cNvPr id="43018" name="Freeform 10"/>
          <p:cNvSpPr>
            <a:spLocks/>
          </p:cNvSpPr>
          <p:nvPr/>
        </p:nvSpPr>
        <p:spPr bwMode="auto">
          <a:xfrm>
            <a:off x="2389188" y="3248025"/>
            <a:ext cx="1587" cy="234950"/>
          </a:xfrm>
          <a:custGeom>
            <a:avLst/>
            <a:gdLst>
              <a:gd name="T0" fmla="*/ 0 w 1"/>
              <a:gd name="T1" fmla="*/ 0 h 148"/>
              <a:gd name="T2" fmla="*/ 0 w 1"/>
              <a:gd name="T3" fmla="*/ 2147483647 h 148"/>
              <a:gd name="T4" fmla="*/ 0 60000 65536"/>
              <a:gd name="T5" fmla="*/ 0 60000 65536"/>
              <a:gd name="T6" fmla="*/ 0 w 1"/>
              <a:gd name="T7" fmla="*/ 0 h 148"/>
              <a:gd name="T8" fmla="*/ 1 w 1"/>
              <a:gd name="T9" fmla="*/ 148 h 148"/>
            </a:gdLst>
            <a:ahLst/>
            <a:cxnLst>
              <a:cxn ang="T4">
                <a:pos x="T0" y="T1"/>
              </a:cxn>
              <a:cxn ang="T5">
                <a:pos x="T2" y="T3"/>
              </a:cxn>
            </a:cxnLst>
            <a:rect l="T6" t="T7" r="T8" b="T9"/>
            <a:pathLst>
              <a:path w="1" h="148">
                <a:moveTo>
                  <a:pt x="0" y="0"/>
                </a:moveTo>
                <a:cubicBezTo>
                  <a:pt x="0" y="49"/>
                  <a:pt x="0" y="99"/>
                  <a:pt x="0" y="148"/>
                </a:cubicBezTo>
              </a:path>
            </a:pathLst>
          </a:custGeom>
          <a:noFill/>
          <a:ln w="9525">
            <a:solidFill>
              <a:schemeClr val="tx1"/>
            </a:solidFill>
            <a:round/>
            <a:headEnd/>
            <a:tailEnd/>
          </a:ln>
        </p:spPr>
        <p:txBody>
          <a:bodyPr wrap="none" anchor="ctr"/>
          <a:lstStyle/>
          <a:p>
            <a:endParaRPr lang="en-US"/>
          </a:p>
        </p:txBody>
      </p:sp>
      <p:sp>
        <p:nvSpPr>
          <p:cNvPr id="43019" name="Freeform 11"/>
          <p:cNvSpPr>
            <a:spLocks/>
          </p:cNvSpPr>
          <p:nvPr/>
        </p:nvSpPr>
        <p:spPr bwMode="auto">
          <a:xfrm>
            <a:off x="2654300" y="3248025"/>
            <a:ext cx="1588" cy="249238"/>
          </a:xfrm>
          <a:custGeom>
            <a:avLst/>
            <a:gdLst>
              <a:gd name="T0" fmla="*/ 0 w 1"/>
              <a:gd name="T1" fmla="*/ 0 h 157"/>
              <a:gd name="T2" fmla="*/ 0 w 1"/>
              <a:gd name="T3" fmla="*/ 2147483647 h 157"/>
              <a:gd name="T4" fmla="*/ 0 60000 65536"/>
              <a:gd name="T5" fmla="*/ 0 60000 65536"/>
              <a:gd name="T6" fmla="*/ 0 w 1"/>
              <a:gd name="T7" fmla="*/ 0 h 157"/>
              <a:gd name="T8" fmla="*/ 1 w 1"/>
              <a:gd name="T9" fmla="*/ 157 h 157"/>
            </a:gdLst>
            <a:ahLst/>
            <a:cxnLst>
              <a:cxn ang="T4">
                <a:pos x="T0" y="T1"/>
              </a:cxn>
              <a:cxn ang="T5">
                <a:pos x="T2" y="T3"/>
              </a:cxn>
            </a:cxnLst>
            <a:rect l="T6" t="T7" r="T8" b="T9"/>
            <a:pathLst>
              <a:path w="1" h="157">
                <a:moveTo>
                  <a:pt x="0" y="0"/>
                </a:moveTo>
                <a:cubicBezTo>
                  <a:pt x="0" y="52"/>
                  <a:pt x="0" y="105"/>
                  <a:pt x="0" y="157"/>
                </a:cubicBezTo>
              </a:path>
            </a:pathLst>
          </a:custGeom>
          <a:noFill/>
          <a:ln w="9525">
            <a:solidFill>
              <a:schemeClr val="tx1"/>
            </a:solidFill>
            <a:round/>
            <a:headEnd/>
            <a:tailEnd/>
          </a:ln>
        </p:spPr>
        <p:txBody>
          <a:bodyPr wrap="none" anchor="ctr"/>
          <a:lstStyle/>
          <a:p>
            <a:endParaRPr lang="en-US"/>
          </a:p>
        </p:txBody>
      </p:sp>
      <p:sp>
        <p:nvSpPr>
          <p:cNvPr id="43020" name="Freeform 12"/>
          <p:cNvSpPr>
            <a:spLocks/>
          </p:cNvSpPr>
          <p:nvPr/>
        </p:nvSpPr>
        <p:spPr bwMode="auto">
          <a:xfrm>
            <a:off x="2873375" y="3263900"/>
            <a:ext cx="1588" cy="219075"/>
          </a:xfrm>
          <a:custGeom>
            <a:avLst/>
            <a:gdLst>
              <a:gd name="T0" fmla="*/ 0 w 1"/>
              <a:gd name="T1" fmla="*/ 0 h 138"/>
              <a:gd name="T2" fmla="*/ 0 w 1"/>
              <a:gd name="T3" fmla="*/ 2147483647 h 138"/>
              <a:gd name="T4" fmla="*/ 0 60000 65536"/>
              <a:gd name="T5" fmla="*/ 0 60000 65536"/>
              <a:gd name="T6" fmla="*/ 0 w 1"/>
              <a:gd name="T7" fmla="*/ 0 h 138"/>
              <a:gd name="T8" fmla="*/ 1 w 1"/>
              <a:gd name="T9" fmla="*/ 138 h 138"/>
            </a:gdLst>
            <a:ahLst/>
            <a:cxnLst>
              <a:cxn ang="T4">
                <a:pos x="T0" y="T1"/>
              </a:cxn>
              <a:cxn ang="T5">
                <a:pos x="T2" y="T3"/>
              </a:cxn>
            </a:cxnLst>
            <a:rect l="T6" t="T7" r="T8" b="T9"/>
            <a:pathLst>
              <a:path w="1" h="138">
                <a:moveTo>
                  <a:pt x="0" y="0"/>
                </a:moveTo>
                <a:cubicBezTo>
                  <a:pt x="0" y="46"/>
                  <a:pt x="0" y="92"/>
                  <a:pt x="0" y="138"/>
                </a:cubicBezTo>
              </a:path>
            </a:pathLst>
          </a:custGeom>
          <a:noFill/>
          <a:ln w="9525">
            <a:solidFill>
              <a:schemeClr val="tx1"/>
            </a:solidFill>
            <a:round/>
            <a:headEnd/>
            <a:tailEnd/>
          </a:ln>
        </p:spPr>
        <p:txBody>
          <a:bodyPr wrap="none" anchor="ctr"/>
          <a:lstStyle/>
          <a:p>
            <a:endParaRPr lang="en-US"/>
          </a:p>
        </p:txBody>
      </p:sp>
      <p:sp>
        <p:nvSpPr>
          <p:cNvPr id="43021" name="Freeform 13"/>
          <p:cNvSpPr>
            <a:spLocks/>
          </p:cNvSpPr>
          <p:nvPr/>
        </p:nvSpPr>
        <p:spPr bwMode="auto">
          <a:xfrm>
            <a:off x="3060700" y="3295650"/>
            <a:ext cx="30163" cy="265113"/>
          </a:xfrm>
          <a:custGeom>
            <a:avLst/>
            <a:gdLst>
              <a:gd name="T0" fmla="*/ 0 w 19"/>
              <a:gd name="T1" fmla="*/ 0 h 167"/>
              <a:gd name="T2" fmla="*/ 2147483647 w 19"/>
              <a:gd name="T3" fmla="*/ 2147483647 h 167"/>
              <a:gd name="T4" fmla="*/ 2147483647 w 19"/>
              <a:gd name="T5" fmla="*/ 2147483647 h 167"/>
              <a:gd name="T6" fmla="*/ 0 60000 65536"/>
              <a:gd name="T7" fmla="*/ 0 60000 65536"/>
              <a:gd name="T8" fmla="*/ 0 60000 65536"/>
              <a:gd name="T9" fmla="*/ 0 w 19"/>
              <a:gd name="T10" fmla="*/ 0 h 167"/>
              <a:gd name="T11" fmla="*/ 19 w 19"/>
              <a:gd name="T12" fmla="*/ 167 h 167"/>
            </a:gdLst>
            <a:ahLst/>
            <a:cxnLst>
              <a:cxn ang="T6">
                <a:pos x="T0" y="T1"/>
              </a:cxn>
              <a:cxn ang="T7">
                <a:pos x="T2" y="T3"/>
              </a:cxn>
              <a:cxn ang="T8">
                <a:pos x="T4" y="T5"/>
              </a:cxn>
            </a:cxnLst>
            <a:rect l="T9" t="T10" r="T11" b="T12"/>
            <a:pathLst>
              <a:path w="19" h="167">
                <a:moveTo>
                  <a:pt x="0" y="0"/>
                </a:moveTo>
                <a:cubicBezTo>
                  <a:pt x="3" y="39"/>
                  <a:pt x="5" y="79"/>
                  <a:pt x="9" y="118"/>
                </a:cubicBezTo>
                <a:cubicBezTo>
                  <a:pt x="11" y="135"/>
                  <a:pt x="19" y="167"/>
                  <a:pt x="19" y="167"/>
                </a:cubicBezTo>
              </a:path>
            </a:pathLst>
          </a:custGeom>
          <a:noFill/>
          <a:ln w="9525">
            <a:solidFill>
              <a:schemeClr val="tx1"/>
            </a:solidFill>
            <a:round/>
            <a:headEnd/>
            <a:tailEnd/>
          </a:ln>
        </p:spPr>
        <p:txBody>
          <a:bodyPr wrap="none" anchor="ctr"/>
          <a:lstStyle/>
          <a:p>
            <a:endParaRPr lang="en-US"/>
          </a:p>
        </p:txBody>
      </p:sp>
      <p:sp>
        <p:nvSpPr>
          <p:cNvPr id="43022" name="Freeform 14"/>
          <p:cNvSpPr>
            <a:spLocks/>
          </p:cNvSpPr>
          <p:nvPr/>
        </p:nvSpPr>
        <p:spPr bwMode="auto">
          <a:xfrm>
            <a:off x="1524000" y="2514600"/>
            <a:ext cx="2659063" cy="612775"/>
          </a:xfrm>
          <a:custGeom>
            <a:avLst/>
            <a:gdLst>
              <a:gd name="T0" fmla="*/ 2147483647 w 1675"/>
              <a:gd name="T1" fmla="*/ 2147483647 h 386"/>
              <a:gd name="T2" fmla="*/ 2147483647 w 1675"/>
              <a:gd name="T3" fmla="*/ 2147483647 h 386"/>
              <a:gd name="T4" fmla="*/ 2147483647 w 1675"/>
              <a:gd name="T5" fmla="*/ 2147483647 h 386"/>
              <a:gd name="T6" fmla="*/ 2147483647 w 1675"/>
              <a:gd name="T7" fmla="*/ 2147483647 h 386"/>
              <a:gd name="T8" fmla="*/ 2147483647 w 1675"/>
              <a:gd name="T9" fmla="*/ 2147483647 h 386"/>
              <a:gd name="T10" fmla="*/ 2147483647 w 1675"/>
              <a:gd name="T11" fmla="*/ 2147483647 h 386"/>
              <a:gd name="T12" fmla="*/ 2147483647 w 1675"/>
              <a:gd name="T13" fmla="*/ 2147483647 h 386"/>
              <a:gd name="T14" fmla="*/ 2147483647 w 1675"/>
              <a:gd name="T15" fmla="*/ 2147483647 h 386"/>
              <a:gd name="T16" fmla="*/ 2147483647 w 1675"/>
              <a:gd name="T17" fmla="*/ 2147483647 h 386"/>
              <a:gd name="T18" fmla="*/ 2147483647 w 1675"/>
              <a:gd name="T19" fmla="*/ 2147483647 h 386"/>
              <a:gd name="T20" fmla="*/ 2147483647 w 1675"/>
              <a:gd name="T21" fmla="*/ 2147483647 h 386"/>
              <a:gd name="T22" fmla="*/ 2147483647 w 1675"/>
              <a:gd name="T23" fmla="*/ 2147483647 h 386"/>
              <a:gd name="T24" fmla="*/ 2147483647 w 1675"/>
              <a:gd name="T25" fmla="*/ 2147483647 h 386"/>
              <a:gd name="T26" fmla="*/ 2147483647 w 1675"/>
              <a:gd name="T27" fmla="*/ 2147483647 h 386"/>
              <a:gd name="T28" fmla="*/ 2147483647 w 1675"/>
              <a:gd name="T29" fmla="*/ 2147483647 h 386"/>
              <a:gd name="T30" fmla="*/ 2147483647 w 1675"/>
              <a:gd name="T31" fmla="*/ 2147483647 h 386"/>
              <a:gd name="T32" fmla="*/ 2147483647 w 1675"/>
              <a:gd name="T33" fmla="*/ 2147483647 h 386"/>
              <a:gd name="T34" fmla="*/ 2147483647 w 1675"/>
              <a:gd name="T35" fmla="*/ 2147483647 h 386"/>
              <a:gd name="T36" fmla="*/ 2147483647 w 1675"/>
              <a:gd name="T37" fmla="*/ 2147483647 h 386"/>
              <a:gd name="T38" fmla="*/ 2147483647 w 1675"/>
              <a:gd name="T39" fmla="*/ 2147483647 h 386"/>
              <a:gd name="T40" fmla="*/ 2147483647 w 1675"/>
              <a:gd name="T41" fmla="*/ 2147483647 h 386"/>
              <a:gd name="T42" fmla="*/ 2147483647 w 1675"/>
              <a:gd name="T43" fmla="*/ 2147483647 h 3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5"/>
              <a:gd name="T67" fmla="*/ 0 h 386"/>
              <a:gd name="T68" fmla="*/ 1675 w 1675"/>
              <a:gd name="T69" fmla="*/ 386 h 3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5" h="386">
                <a:moveTo>
                  <a:pt x="717" y="315"/>
                </a:moveTo>
                <a:cubicBezTo>
                  <a:pt x="949" y="341"/>
                  <a:pt x="1181" y="346"/>
                  <a:pt x="1415" y="355"/>
                </a:cubicBezTo>
                <a:cubicBezTo>
                  <a:pt x="1551" y="348"/>
                  <a:pt x="1599" y="386"/>
                  <a:pt x="1661" y="296"/>
                </a:cubicBezTo>
                <a:cubicBezTo>
                  <a:pt x="1651" y="151"/>
                  <a:pt x="1675" y="141"/>
                  <a:pt x="1553" y="99"/>
                </a:cubicBezTo>
                <a:cubicBezTo>
                  <a:pt x="1517" y="102"/>
                  <a:pt x="1481" y="104"/>
                  <a:pt x="1445" y="109"/>
                </a:cubicBezTo>
                <a:cubicBezTo>
                  <a:pt x="1401" y="115"/>
                  <a:pt x="1427" y="119"/>
                  <a:pt x="1386" y="138"/>
                </a:cubicBezTo>
                <a:cubicBezTo>
                  <a:pt x="1307" y="175"/>
                  <a:pt x="1312" y="167"/>
                  <a:pt x="1228" y="177"/>
                </a:cubicBezTo>
                <a:cubicBezTo>
                  <a:pt x="1026" y="246"/>
                  <a:pt x="818" y="251"/>
                  <a:pt x="609" y="286"/>
                </a:cubicBezTo>
                <a:cubicBezTo>
                  <a:pt x="504" y="283"/>
                  <a:pt x="399" y="283"/>
                  <a:pt x="294" y="276"/>
                </a:cubicBezTo>
                <a:cubicBezTo>
                  <a:pt x="241" y="273"/>
                  <a:pt x="189" y="263"/>
                  <a:pt x="137" y="256"/>
                </a:cubicBezTo>
                <a:cubicBezTo>
                  <a:pt x="111" y="253"/>
                  <a:pt x="58" y="246"/>
                  <a:pt x="58" y="246"/>
                </a:cubicBezTo>
                <a:cubicBezTo>
                  <a:pt x="45" y="240"/>
                  <a:pt x="22" y="241"/>
                  <a:pt x="18" y="227"/>
                </a:cubicBezTo>
                <a:cubicBezTo>
                  <a:pt x="0" y="165"/>
                  <a:pt x="123" y="143"/>
                  <a:pt x="137" y="138"/>
                </a:cubicBezTo>
                <a:cubicBezTo>
                  <a:pt x="231" y="107"/>
                  <a:pt x="334" y="106"/>
                  <a:pt x="432" y="89"/>
                </a:cubicBezTo>
                <a:cubicBezTo>
                  <a:pt x="583" y="92"/>
                  <a:pt x="734" y="90"/>
                  <a:pt x="884" y="99"/>
                </a:cubicBezTo>
                <a:cubicBezTo>
                  <a:pt x="910" y="101"/>
                  <a:pt x="928" y="129"/>
                  <a:pt x="953" y="138"/>
                </a:cubicBezTo>
                <a:cubicBezTo>
                  <a:pt x="1000" y="156"/>
                  <a:pt x="1041" y="170"/>
                  <a:pt x="1091" y="177"/>
                </a:cubicBezTo>
                <a:cubicBezTo>
                  <a:pt x="1174" y="169"/>
                  <a:pt x="1202" y="183"/>
                  <a:pt x="1228" y="109"/>
                </a:cubicBezTo>
                <a:cubicBezTo>
                  <a:pt x="1214" y="0"/>
                  <a:pt x="1226" y="15"/>
                  <a:pt x="1120" y="30"/>
                </a:cubicBezTo>
                <a:cubicBezTo>
                  <a:pt x="1143" y="96"/>
                  <a:pt x="1114" y="38"/>
                  <a:pt x="1150" y="30"/>
                </a:cubicBezTo>
                <a:cubicBezTo>
                  <a:pt x="1172" y="25"/>
                  <a:pt x="1195" y="37"/>
                  <a:pt x="1218" y="40"/>
                </a:cubicBezTo>
                <a:cubicBezTo>
                  <a:pt x="1201" y="114"/>
                  <a:pt x="1189" y="86"/>
                  <a:pt x="1189" y="177"/>
                </a:cubicBezTo>
              </a:path>
            </a:pathLst>
          </a:custGeom>
          <a:noFill/>
          <a:ln w="9525">
            <a:solidFill>
              <a:schemeClr val="tx1"/>
            </a:solidFill>
            <a:round/>
            <a:headEnd/>
            <a:tailEnd/>
          </a:ln>
        </p:spPr>
        <p:txBody>
          <a:bodyPr wrap="none" anchor="ctr"/>
          <a:lstStyle/>
          <a:p>
            <a:endParaRPr lang="en-US"/>
          </a:p>
        </p:txBody>
      </p:sp>
      <p:sp>
        <p:nvSpPr>
          <p:cNvPr id="43023" name="Freeform 15"/>
          <p:cNvSpPr>
            <a:spLocks/>
          </p:cNvSpPr>
          <p:nvPr/>
        </p:nvSpPr>
        <p:spPr bwMode="auto">
          <a:xfrm>
            <a:off x="3590925" y="2519363"/>
            <a:ext cx="190500" cy="228600"/>
          </a:xfrm>
          <a:custGeom>
            <a:avLst/>
            <a:gdLst>
              <a:gd name="T0" fmla="*/ 0 w 120"/>
              <a:gd name="T1" fmla="*/ 2147483647 h 144"/>
              <a:gd name="T2" fmla="*/ 2147483647 w 120"/>
              <a:gd name="T3" fmla="*/ 2147483647 h 144"/>
              <a:gd name="T4" fmla="*/ 2147483647 w 120"/>
              <a:gd name="T5" fmla="*/ 2147483647 h 144"/>
              <a:gd name="T6" fmla="*/ 2147483647 w 120"/>
              <a:gd name="T7" fmla="*/ 2147483647 h 144"/>
              <a:gd name="T8" fmla="*/ 2147483647 w 120"/>
              <a:gd name="T9" fmla="*/ 2147483647 h 144"/>
              <a:gd name="T10" fmla="*/ 2147483647 w 120"/>
              <a:gd name="T11" fmla="*/ 2147483647 h 144"/>
              <a:gd name="T12" fmla="*/ 0 60000 65536"/>
              <a:gd name="T13" fmla="*/ 0 60000 65536"/>
              <a:gd name="T14" fmla="*/ 0 60000 65536"/>
              <a:gd name="T15" fmla="*/ 0 60000 65536"/>
              <a:gd name="T16" fmla="*/ 0 60000 65536"/>
              <a:gd name="T17" fmla="*/ 0 60000 65536"/>
              <a:gd name="T18" fmla="*/ 0 w 120"/>
              <a:gd name="T19" fmla="*/ 0 h 144"/>
              <a:gd name="T20" fmla="*/ 120 w 120"/>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20" h="144">
                <a:moveTo>
                  <a:pt x="0" y="36"/>
                </a:moveTo>
                <a:cubicBezTo>
                  <a:pt x="7" y="26"/>
                  <a:pt x="8" y="9"/>
                  <a:pt x="20" y="7"/>
                </a:cubicBezTo>
                <a:cubicBezTo>
                  <a:pt x="49" y="2"/>
                  <a:pt x="83" y="0"/>
                  <a:pt x="108" y="16"/>
                </a:cubicBezTo>
                <a:cubicBezTo>
                  <a:pt x="120" y="23"/>
                  <a:pt x="106" y="45"/>
                  <a:pt x="98" y="56"/>
                </a:cubicBezTo>
                <a:cubicBezTo>
                  <a:pt x="92" y="64"/>
                  <a:pt x="79" y="63"/>
                  <a:pt x="69" y="66"/>
                </a:cubicBezTo>
                <a:cubicBezTo>
                  <a:pt x="50" y="94"/>
                  <a:pt x="32" y="111"/>
                  <a:pt x="49" y="144"/>
                </a:cubicBezTo>
              </a:path>
            </a:pathLst>
          </a:custGeom>
          <a:noFill/>
          <a:ln w="9525">
            <a:solidFill>
              <a:schemeClr val="tx1"/>
            </a:solidFill>
            <a:round/>
            <a:headEnd/>
            <a:tailEnd/>
          </a:ln>
        </p:spPr>
        <p:txBody>
          <a:bodyPr wrap="none" anchor="ctr"/>
          <a:lstStyle/>
          <a:p>
            <a:endParaRPr lang="en-US"/>
          </a:p>
        </p:txBody>
      </p:sp>
      <p:sp>
        <p:nvSpPr>
          <p:cNvPr id="43024" name="Freeform 16"/>
          <p:cNvSpPr>
            <a:spLocks/>
          </p:cNvSpPr>
          <p:nvPr/>
        </p:nvSpPr>
        <p:spPr bwMode="auto">
          <a:xfrm>
            <a:off x="3919538" y="2486025"/>
            <a:ext cx="228600" cy="339725"/>
          </a:xfrm>
          <a:custGeom>
            <a:avLst/>
            <a:gdLst>
              <a:gd name="T0" fmla="*/ 0 w 144"/>
              <a:gd name="T1" fmla="*/ 2147483647 h 214"/>
              <a:gd name="T2" fmla="*/ 2147483647 w 144"/>
              <a:gd name="T3" fmla="*/ 2147483647 h 214"/>
              <a:gd name="T4" fmla="*/ 2147483647 w 144"/>
              <a:gd name="T5" fmla="*/ 2147483647 h 214"/>
              <a:gd name="T6" fmla="*/ 2147483647 w 144"/>
              <a:gd name="T7" fmla="*/ 2147483647 h 214"/>
              <a:gd name="T8" fmla="*/ 0 60000 65536"/>
              <a:gd name="T9" fmla="*/ 0 60000 65536"/>
              <a:gd name="T10" fmla="*/ 0 60000 65536"/>
              <a:gd name="T11" fmla="*/ 0 60000 65536"/>
              <a:gd name="T12" fmla="*/ 0 w 144"/>
              <a:gd name="T13" fmla="*/ 0 h 214"/>
              <a:gd name="T14" fmla="*/ 144 w 144"/>
              <a:gd name="T15" fmla="*/ 214 h 214"/>
            </a:gdLst>
            <a:ahLst/>
            <a:cxnLst>
              <a:cxn ang="T8">
                <a:pos x="T0" y="T1"/>
              </a:cxn>
              <a:cxn ang="T9">
                <a:pos x="T2" y="T3"/>
              </a:cxn>
              <a:cxn ang="T10">
                <a:pos x="T4" y="T5"/>
              </a:cxn>
              <a:cxn ang="T11">
                <a:pos x="T6" y="T7"/>
              </a:cxn>
            </a:cxnLst>
            <a:rect l="T12" t="T13" r="T14" b="T15"/>
            <a:pathLst>
              <a:path w="144" h="214">
                <a:moveTo>
                  <a:pt x="0" y="8"/>
                </a:moveTo>
                <a:cubicBezTo>
                  <a:pt x="33" y="11"/>
                  <a:pt x="71" y="0"/>
                  <a:pt x="98" y="18"/>
                </a:cubicBezTo>
                <a:cubicBezTo>
                  <a:pt x="144" y="49"/>
                  <a:pt x="42" y="102"/>
                  <a:pt x="29" y="106"/>
                </a:cubicBezTo>
                <a:cubicBezTo>
                  <a:pt x="11" y="161"/>
                  <a:pt x="19" y="125"/>
                  <a:pt x="19" y="214"/>
                </a:cubicBezTo>
              </a:path>
            </a:pathLst>
          </a:custGeom>
          <a:noFill/>
          <a:ln w="9525">
            <a:solidFill>
              <a:schemeClr val="tx1"/>
            </a:solidFill>
            <a:round/>
            <a:headEnd/>
            <a:tailEnd/>
          </a:ln>
        </p:spPr>
        <p:txBody>
          <a:bodyPr wrap="none" anchor="ctr"/>
          <a:lstStyle/>
          <a:p>
            <a:endParaRPr lang="en-US"/>
          </a:p>
        </p:txBody>
      </p:sp>
      <p:sp>
        <p:nvSpPr>
          <p:cNvPr id="43025" name="Freeform 17"/>
          <p:cNvSpPr>
            <a:spLocks/>
          </p:cNvSpPr>
          <p:nvPr/>
        </p:nvSpPr>
        <p:spPr bwMode="auto">
          <a:xfrm>
            <a:off x="2592388" y="1576388"/>
            <a:ext cx="1260475" cy="946150"/>
          </a:xfrm>
          <a:custGeom>
            <a:avLst/>
            <a:gdLst>
              <a:gd name="T0" fmla="*/ 2147483647 w 794"/>
              <a:gd name="T1" fmla="*/ 2147483647 h 596"/>
              <a:gd name="T2" fmla="*/ 2147483647 w 794"/>
              <a:gd name="T3" fmla="*/ 2147483647 h 596"/>
              <a:gd name="T4" fmla="*/ 2147483647 w 794"/>
              <a:gd name="T5" fmla="*/ 2147483647 h 596"/>
              <a:gd name="T6" fmla="*/ 2147483647 w 794"/>
              <a:gd name="T7" fmla="*/ 2147483647 h 596"/>
              <a:gd name="T8" fmla="*/ 2147483647 w 794"/>
              <a:gd name="T9" fmla="*/ 2147483647 h 596"/>
              <a:gd name="T10" fmla="*/ 2147483647 w 794"/>
              <a:gd name="T11" fmla="*/ 2147483647 h 596"/>
              <a:gd name="T12" fmla="*/ 2147483647 w 794"/>
              <a:gd name="T13" fmla="*/ 2147483647 h 596"/>
              <a:gd name="T14" fmla="*/ 2147483647 w 794"/>
              <a:gd name="T15" fmla="*/ 2147483647 h 596"/>
              <a:gd name="T16" fmla="*/ 2147483647 w 794"/>
              <a:gd name="T17" fmla="*/ 2147483647 h 596"/>
              <a:gd name="T18" fmla="*/ 2147483647 w 794"/>
              <a:gd name="T19" fmla="*/ 2147483647 h 596"/>
              <a:gd name="T20" fmla="*/ 2147483647 w 794"/>
              <a:gd name="T21" fmla="*/ 2147483647 h 596"/>
              <a:gd name="T22" fmla="*/ 2147483647 w 794"/>
              <a:gd name="T23" fmla="*/ 2147483647 h 596"/>
              <a:gd name="T24" fmla="*/ 2147483647 w 794"/>
              <a:gd name="T25" fmla="*/ 2147483647 h 596"/>
              <a:gd name="T26" fmla="*/ 2147483647 w 794"/>
              <a:gd name="T27" fmla="*/ 2147483647 h 596"/>
              <a:gd name="T28" fmla="*/ 2147483647 w 794"/>
              <a:gd name="T29" fmla="*/ 2147483647 h 596"/>
              <a:gd name="T30" fmla="*/ 2147483647 w 794"/>
              <a:gd name="T31" fmla="*/ 2147483647 h 596"/>
              <a:gd name="T32" fmla="*/ 2147483647 w 794"/>
              <a:gd name="T33" fmla="*/ 2147483647 h 596"/>
              <a:gd name="T34" fmla="*/ 2147483647 w 794"/>
              <a:gd name="T35" fmla="*/ 2147483647 h 596"/>
              <a:gd name="T36" fmla="*/ 2147483647 w 794"/>
              <a:gd name="T37" fmla="*/ 2147483647 h 596"/>
              <a:gd name="T38" fmla="*/ 2147483647 w 794"/>
              <a:gd name="T39" fmla="*/ 2147483647 h 596"/>
              <a:gd name="T40" fmla="*/ 2147483647 w 794"/>
              <a:gd name="T41" fmla="*/ 2147483647 h 596"/>
              <a:gd name="T42" fmla="*/ 2147483647 w 794"/>
              <a:gd name="T43" fmla="*/ 2147483647 h 596"/>
              <a:gd name="T44" fmla="*/ 2147483647 w 794"/>
              <a:gd name="T45" fmla="*/ 2147483647 h 596"/>
              <a:gd name="T46" fmla="*/ 2147483647 w 794"/>
              <a:gd name="T47" fmla="*/ 2147483647 h 596"/>
              <a:gd name="T48" fmla="*/ 0 w 794"/>
              <a:gd name="T49" fmla="*/ 2147483647 h 596"/>
              <a:gd name="T50" fmla="*/ 2147483647 w 794"/>
              <a:gd name="T51" fmla="*/ 2147483647 h 596"/>
              <a:gd name="T52" fmla="*/ 2147483647 w 794"/>
              <a:gd name="T53" fmla="*/ 2147483647 h 596"/>
              <a:gd name="T54" fmla="*/ 2147483647 w 794"/>
              <a:gd name="T55" fmla="*/ 2147483647 h 596"/>
              <a:gd name="T56" fmla="*/ 2147483647 w 794"/>
              <a:gd name="T57" fmla="*/ 2147483647 h 596"/>
              <a:gd name="T58" fmla="*/ 2147483647 w 794"/>
              <a:gd name="T59" fmla="*/ 2147483647 h 596"/>
              <a:gd name="T60" fmla="*/ 2147483647 w 794"/>
              <a:gd name="T61" fmla="*/ 2147483647 h 596"/>
              <a:gd name="T62" fmla="*/ 2147483647 w 794"/>
              <a:gd name="T63" fmla="*/ 2147483647 h 5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4"/>
              <a:gd name="T97" fmla="*/ 0 h 596"/>
              <a:gd name="T98" fmla="*/ 794 w 794"/>
              <a:gd name="T99" fmla="*/ 596 h 5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4" h="596">
                <a:moveTo>
                  <a:pt x="531" y="522"/>
                </a:moveTo>
                <a:cubicBezTo>
                  <a:pt x="508" y="454"/>
                  <a:pt x="503" y="385"/>
                  <a:pt x="491" y="315"/>
                </a:cubicBezTo>
                <a:cubicBezTo>
                  <a:pt x="488" y="331"/>
                  <a:pt x="482" y="347"/>
                  <a:pt x="482" y="364"/>
                </a:cubicBezTo>
                <a:cubicBezTo>
                  <a:pt x="482" y="506"/>
                  <a:pt x="527" y="538"/>
                  <a:pt x="462" y="473"/>
                </a:cubicBezTo>
                <a:cubicBezTo>
                  <a:pt x="445" y="556"/>
                  <a:pt x="457" y="513"/>
                  <a:pt x="393" y="492"/>
                </a:cubicBezTo>
                <a:cubicBezTo>
                  <a:pt x="348" y="427"/>
                  <a:pt x="394" y="476"/>
                  <a:pt x="363" y="492"/>
                </a:cubicBezTo>
                <a:cubicBezTo>
                  <a:pt x="354" y="497"/>
                  <a:pt x="344" y="486"/>
                  <a:pt x="334" y="483"/>
                </a:cubicBezTo>
                <a:cubicBezTo>
                  <a:pt x="331" y="493"/>
                  <a:pt x="334" y="512"/>
                  <a:pt x="324" y="512"/>
                </a:cubicBezTo>
                <a:cubicBezTo>
                  <a:pt x="312" y="512"/>
                  <a:pt x="308" y="494"/>
                  <a:pt x="304" y="483"/>
                </a:cubicBezTo>
                <a:cubicBezTo>
                  <a:pt x="268" y="375"/>
                  <a:pt x="321" y="463"/>
                  <a:pt x="275" y="394"/>
                </a:cubicBezTo>
                <a:cubicBezTo>
                  <a:pt x="268" y="440"/>
                  <a:pt x="271" y="488"/>
                  <a:pt x="255" y="532"/>
                </a:cubicBezTo>
                <a:cubicBezTo>
                  <a:pt x="251" y="543"/>
                  <a:pt x="247" y="497"/>
                  <a:pt x="236" y="502"/>
                </a:cubicBezTo>
                <a:cubicBezTo>
                  <a:pt x="220" y="510"/>
                  <a:pt x="223" y="535"/>
                  <a:pt x="216" y="551"/>
                </a:cubicBezTo>
                <a:cubicBezTo>
                  <a:pt x="171" y="483"/>
                  <a:pt x="184" y="470"/>
                  <a:pt x="167" y="522"/>
                </a:cubicBezTo>
                <a:cubicBezTo>
                  <a:pt x="164" y="499"/>
                  <a:pt x="161" y="476"/>
                  <a:pt x="157" y="453"/>
                </a:cubicBezTo>
                <a:cubicBezTo>
                  <a:pt x="155" y="440"/>
                  <a:pt x="147" y="401"/>
                  <a:pt x="147" y="414"/>
                </a:cubicBezTo>
                <a:cubicBezTo>
                  <a:pt x="147" y="517"/>
                  <a:pt x="171" y="488"/>
                  <a:pt x="127" y="424"/>
                </a:cubicBezTo>
                <a:cubicBezTo>
                  <a:pt x="124" y="463"/>
                  <a:pt x="130" y="505"/>
                  <a:pt x="118" y="542"/>
                </a:cubicBezTo>
                <a:cubicBezTo>
                  <a:pt x="114" y="553"/>
                  <a:pt x="107" y="504"/>
                  <a:pt x="98" y="512"/>
                </a:cubicBezTo>
                <a:cubicBezTo>
                  <a:pt x="85" y="524"/>
                  <a:pt x="139" y="596"/>
                  <a:pt x="88" y="522"/>
                </a:cubicBezTo>
                <a:cubicBezTo>
                  <a:pt x="85" y="509"/>
                  <a:pt x="90" y="489"/>
                  <a:pt x="78" y="483"/>
                </a:cubicBezTo>
                <a:cubicBezTo>
                  <a:pt x="69" y="478"/>
                  <a:pt x="78" y="512"/>
                  <a:pt x="68" y="512"/>
                </a:cubicBezTo>
                <a:cubicBezTo>
                  <a:pt x="56" y="512"/>
                  <a:pt x="55" y="493"/>
                  <a:pt x="49" y="483"/>
                </a:cubicBezTo>
                <a:cubicBezTo>
                  <a:pt x="31" y="534"/>
                  <a:pt x="33" y="502"/>
                  <a:pt x="78" y="502"/>
                </a:cubicBezTo>
                <a:cubicBezTo>
                  <a:pt x="89" y="502"/>
                  <a:pt x="98" y="509"/>
                  <a:pt x="108" y="512"/>
                </a:cubicBezTo>
                <a:cubicBezTo>
                  <a:pt x="188" y="567"/>
                  <a:pt x="88" y="512"/>
                  <a:pt x="147" y="492"/>
                </a:cubicBezTo>
                <a:cubicBezTo>
                  <a:pt x="158" y="488"/>
                  <a:pt x="175" y="547"/>
                  <a:pt x="177" y="551"/>
                </a:cubicBezTo>
                <a:cubicBezTo>
                  <a:pt x="198" y="439"/>
                  <a:pt x="167" y="532"/>
                  <a:pt x="216" y="532"/>
                </a:cubicBezTo>
                <a:cubicBezTo>
                  <a:pt x="228" y="532"/>
                  <a:pt x="229" y="512"/>
                  <a:pt x="236" y="502"/>
                </a:cubicBezTo>
                <a:cubicBezTo>
                  <a:pt x="246" y="509"/>
                  <a:pt x="257" y="513"/>
                  <a:pt x="265" y="522"/>
                </a:cubicBezTo>
                <a:cubicBezTo>
                  <a:pt x="274" y="533"/>
                  <a:pt x="270" y="561"/>
                  <a:pt x="285" y="561"/>
                </a:cubicBezTo>
                <a:cubicBezTo>
                  <a:pt x="298" y="561"/>
                  <a:pt x="293" y="535"/>
                  <a:pt x="295" y="522"/>
                </a:cubicBezTo>
                <a:cubicBezTo>
                  <a:pt x="299" y="499"/>
                  <a:pt x="301" y="476"/>
                  <a:pt x="304" y="453"/>
                </a:cubicBezTo>
                <a:cubicBezTo>
                  <a:pt x="351" y="524"/>
                  <a:pt x="295" y="454"/>
                  <a:pt x="334" y="424"/>
                </a:cubicBezTo>
                <a:cubicBezTo>
                  <a:pt x="345" y="416"/>
                  <a:pt x="353" y="443"/>
                  <a:pt x="363" y="453"/>
                </a:cubicBezTo>
                <a:cubicBezTo>
                  <a:pt x="368" y="469"/>
                  <a:pt x="378" y="512"/>
                  <a:pt x="403" y="512"/>
                </a:cubicBezTo>
                <a:cubicBezTo>
                  <a:pt x="415" y="512"/>
                  <a:pt x="416" y="493"/>
                  <a:pt x="423" y="483"/>
                </a:cubicBezTo>
                <a:cubicBezTo>
                  <a:pt x="426" y="486"/>
                  <a:pt x="471" y="535"/>
                  <a:pt x="482" y="532"/>
                </a:cubicBezTo>
                <a:cubicBezTo>
                  <a:pt x="492" y="529"/>
                  <a:pt x="488" y="512"/>
                  <a:pt x="491" y="502"/>
                </a:cubicBezTo>
                <a:cubicBezTo>
                  <a:pt x="494" y="512"/>
                  <a:pt x="494" y="525"/>
                  <a:pt x="501" y="532"/>
                </a:cubicBezTo>
                <a:cubicBezTo>
                  <a:pt x="548" y="579"/>
                  <a:pt x="547" y="470"/>
                  <a:pt x="550" y="453"/>
                </a:cubicBezTo>
                <a:cubicBezTo>
                  <a:pt x="581" y="543"/>
                  <a:pt x="568" y="533"/>
                  <a:pt x="580" y="414"/>
                </a:cubicBezTo>
                <a:cubicBezTo>
                  <a:pt x="587" y="427"/>
                  <a:pt x="593" y="440"/>
                  <a:pt x="600" y="453"/>
                </a:cubicBezTo>
                <a:cubicBezTo>
                  <a:pt x="606" y="463"/>
                  <a:pt x="614" y="494"/>
                  <a:pt x="619" y="483"/>
                </a:cubicBezTo>
                <a:cubicBezTo>
                  <a:pt x="626" y="468"/>
                  <a:pt x="609" y="450"/>
                  <a:pt x="609" y="433"/>
                </a:cubicBezTo>
                <a:cubicBezTo>
                  <a:pt x="609" y="422"/>
                  <a:pt x="612" y="456"/>
                  <a:pt x="619" y="463"/>
                </a:cubicBezTo>
                <a:cubicBezTo>
                  <a:pt x="626" y="470"/>
                  <a:pt x="639" y="470"/>
                  <a:pt x="649" y="473"/>
                </a:cubicBezTo>
                <a:cubicBezTo>
                  <a:pt x="681" y="462"/>
                  <a:pt x="715" y="454"/>
                  <a:pt x="747" y="443"/>
                </a:cubicBezTo>
                <a:cubicBezTo>
                  <a:pt x="757" y="413"/>
                  <a:pt x="794" y="323"/>
                  <a:pt x="737" y="315"/>
                </a:cubicBezTo>
                <a:cubicBezTo>
                  <a:pt x="494" y="280"/>
                  <a:pt x="246" y="308"/>
                  <a:pt x="0" y="305"/>
                </a:cubicBezTo>
                <a:cubicBezTo>
                  <a:pt x="14" y="284"/>
                  <a:pt x="42" y="242"/>
                  <a:pt x="59" y="217"/>
                </a:cubicBezTo>
                <a:cubicBezTo>
                  <a:pt x="66" y="207"/>
                  <a:pt x="78" y="187"/>
                  <a:pt x="78" y="187"/>
                </a:cubicBezTo>
                <a:cubicBezTo>
                  <a:pt x="131" y="190"/>
                  <a:pt x="183" y="192"/>
                  <a:pt x="236" y="197"/>
                </a:cubicBezTo>
                <a:cubicBezTo>
                  <a:pt x="270" y="200"/>
                  <a:pt x="334" y="227"/>
                  <a:pt x="334" y="227"/>
                </a:cubicBezTo>
                <a:cubicBezTo>
                  <a:pt x="477" y="212"/>
                  <a:pt x="427" y="242"/>
                  <a:pt x="403" y="148"/>
                </a:cubicBezTo>
                <a:cubicBezTo>
                  <a:pt x="406" y="102"/>
                  <a:pt x="420" y="56"/>
                  <a:pt x="413" y="10"/>
                </a:cubicBezTo>
                <a:cubicBezTo>
                  <a:pt x="411" y="0"/>
                  <a:pt x="383" y="20"/>
                  <a:pt x="383" y="20"/>
                </a:cubicBezTo>
                <a:cubicBezTo>
                  <a:pt x="416" y="69"/>
                  <a:pt x="393" y="44"/>
                  <a:pt x="462" y="89"/>
                </a:cubicBezTo>
                <a:cubicBezTo>
                  <a:pt x="472" y="96"/>
                  <a:pt x="442" y="76"/>
                  <a:pt x="432" y="69"/>
                </a:cubicBezTo>
                <a:cubicBezTo>
                  <a:pt x="422" y="63"/>
                  <a:pt x="403" y="50"/>
                  <a:pt x="403" y="50"/>
                </a:cubicBezTo>
                <a:cubicBezTo>
                  <a:pt x="383" y="63"/>
                  <a:pt x="364" y="76"/>
                  <a:pt x="344" y="89"/>
                </a:cubicBezTo>
                <a:lnTo>
                  <a:pt x="314" y="109"/>
                </a:lnTo>
                <a:cubicBezTo>
                  <a:pt x="314" y="109"/>
                  <a:pt x="344" y="89"/>
                  <a:pt x="344" y="89"/>
                </a:cubicBezTo>
                <a:cubicBezTo>
                  <a:pt x="373" y="44"/>
                  <a:pt x="374" y="27"/>
                  <a:pt x="423" y="60"/>
                </a:cubicBezTo>
                <a:cubicBezTo>
                  <a:pt x="447" y="97"/>
                  <a:pt x="434" y="81"/>
                  <a:pt x="462" y="109"/>
                </a:cubicBezTo>
              </a:path>
            </a:pathLst>
          </a:custGeom>
          <a:noFill/>
          <a:ln w="9525">
            <a:solidFill>
              <a:schemeClr val="tx1"/>
            </a:solidFill>
            <a:round/>
            <a:headEnd/>
            <a:tailEnd/>
          </a:ln>
        </p:spPr>
        <p:txBody>
          <a:bodyPr wrap="none" anchor="ctr"/>
          <a:lstStyle/>
          <a:p>
            <a:endParaRPr lang="en-US"/>
          </a:p>
        </p:txBody>
      </p:sp>
      <p:sp>
        <p:nvSpPr>
          <p:cNvPr id="43026" name="Line 18"/>
          <p:cNvSpPr>
            <a:spLocks noChangeShapeType="1"/>
          </p:cNvSpPr>
          <p:nvPr/>
        </p:nvSpPr>
        <p:spPr bwMode="auto">
          <a:xfrm>
            <a:off x="5715000" y="5562600"/>
            <a:ext cx="1066800" cy="0"/>
          </a:xfrm>
          <a:prstGeom prst="line">
            <a:avLst/>
          </a:prstGeom>
          <a:noFill/>
          <a:ln w="9525">
            <a:solidFill>
              <a:schemeClr val="tx1"/>
            </a:solidFill>
            <a:round/>
            <a:headEnd/>
            <a:tailEnd/>
          </a:ln>
        </p:spPr>
        <p:txBody>
          <a:bodyPr wrap="none" anchor="ctr"/>
          <a:lstStyle/>
          <a:p>
            <a:endParaRPr lang="en-GB"/>
          </a:p>
        </p:txBody>
      </p:sp>
      <p:sp>
        <p:nvSpPr>
          <p:cNvPr id="43027" name="Line 19"/>
          <p:cNvSpPr>
            <a:spLocks noChangeShapeType="1"/>
          </p:cNvSpPr>
          <p:nvPr/>
        </p:nvSpPr>
        <p:spPr bwMode="auto">
          <a:xfrm>
            <a:off x="5638800" y="5029200"/>
            <a:ext cx="1066800" cy="0"/>
          </a:xfrm>
          <a:prstGeom prst="line">
            <a:avLst/>
          </a:prstGeom>
          <a:noFill/>
          <a:ln w="9525">
            <a:solidFill>
              <a:schemeClr val="tx1"/>
            </a:solidFill>
            <a:round/>
            <a:headEnd/>
            <a:tailEnd/>
          </a:ln>
        </p:spPr>
        <p:txBody>
          <a:bodyPr wrap="none" anchor="ctr"/>
          <a:lstStyle/>
          <a:p>
            <a:endParaRPr lang="en-GB"/>
          </a:p>
        </p:txBody>
      </p:sp>
      <p:sp>
        <p:nvSpPr>
          <p:cNvPr id="43028" name="Line 20"/>
          <p:cNvSpPr>
            <a:spLocks noChangeShapeType="1"/>
          </p:cNvSpPr>
          <p:nvPr/>
        </p:nvSpPr>
        <p:spPr bwMode="auto">
          <a:xfrm>
            <a:off x="5638800" y="4419600"/>
            <a:ext cx="1066800" cy="0"/>
          </a:xfrm>
          <a:prstGeom prst="line">
            <a:avLst/>
          </a:prstGeom>
          <a:noFill/>
          <a:ln w="9525">
            <a:solidFill>
              <a:schemeClr val="tx1"/>
            </a:solidFill>
            <a:round/>
            <a:headEnd/>
            <a:tailEnd/>
          </a:ln>
        </p:spPr>
        <p:txBody>
          <a:bodyPr wrap="none" anchor="ctr"/>
          <a:lstStyle/>
          <a:p>
            <a:endParaRPr lang="en-GB"/>
          </a:p>
        </p:txBody>
      </p:sp>
      <p:sp>
        <p:nvSpPr>
          <p:cNvPr id="43029" name="Line 21"/>
          <p:cNvSpPr>
            <a:spLocks noChangeShapeType="1"/>
          </p:cNvSpPr>
          <p:nvPr/>
        </p:nvSpPr>
        <p:spPr bwMode="auto">
          <a:xfrm>
            <a:off x="5638800" y="3810000"/>
            <a:ext cx="1066800" cy="0"/>
          </a:xfrm>
          <a:prstGeom prst="line">
            <a:avLst/>
          </a:prstGeom>
          <a:noFill/>
          <a:ln w="9525">
            <a:solidFill>
              <a:schemeClr val="tx1"/>
            </a:solidFill>
            <a:round/>
            <a:headEnd/>
            <a:tailEnd/>
          </a:ln>
        </p:spPr>
        <p:txBody>
          <a:bodyPr wrap="none" anchor="ctr"/>
          <a:lstStyle/>
          <a:p>
            <a:endParaRPr lang="en-GB"/>
          </a:p>
        </p:txBody>
      </p:sp>
      <p:sp>
        <p:nvSpPr>
          <p:cNvPr id="43030" name="Line 22"/>
          <p:cNvSpPr>
            <a:spLocks noChangeShapeType="1"/>
          </p:cNvSpPr>
          <p:nvPr/>
        </p:nvSpPr>
        <p:spPr bwMode="auto">
          <a:xfrm>
            <a:off x="5638800" y="3276600"/>
            <a:ext cx="1066800" cy="0"/>
          </a:xfrm>
          <a:prstGeom prst="line">
            <a:avLst/>
          </a:prstGeom>
          <a:noFill/>
          <a:ln w="9525">
            <a:solidFill>
              <a:schemeClr val="tx1"/>
            </a:solidFill>
            <a:round/>
            <a:headEnd/>
            <a:tailEnd/>
          </a:ln>
        </p:spPr>
        <p:txBody>
          <a:bodyPr wrap="none" anchor="ctr"/>
          <a:lstStyle/>
          <a:p>
            <a:endParaRPr lang="en-GB"/>
          </a:p>
        </p:txBody>
      </p:sp>
      <p:sp>
        <p:nvSpPr>
          <p:cNvPr id="43031" name="Line 23"/>
          <p:cNvSpPr>
            <a:spLocks noChangeShapeType="1"/>
          </p:cNvSpPr>
          <p:nvPr/>
        </p:nvSpPr>
        <p:spPr bwMode="auto">
          <a:xfrm>
            <a:off x="5638800" y="2743200"/>
            <a:ext cx="1066800" cy="0"/>
          </a:xfrm>
          <a:prstGeom prst="line">
            <a:avLst/>
          </a:prstGeom>
          <a:noFill/>
          <a:ln w="9525">
            <a:solidFill>
              <a:schemeClr val="tx1"/>
            </a:solidFill>
            <a:round/>
            <a:headEnd/>
            <a:tailEnd/>
          </a:ln>
        </p:spPr>
        <p:txBody>
          <a:bodyPr wrap="none" anchor="ctr"/>
          <a:lstStyle/>
          <a:p>
            <a:endParaRPr lang="en-GB"/>
          </a:p>
        </p:txBody>
      </p:sp>
      <p:sp>
        <p:nvSpPr>
          <p:cNvPr id="43032" name="Line 24"/>
          <p:cNvSpPr>
            <a:spLocks noChangeShapeType="1"/>
          </p:cNvSpPr>
          <p:nvPr/>
        </p:nvSpPr>
        <p:spPr bwMode="auto">
          <a:xfrm>
            <a:off x="5638800" y="2209800"/>
            <a:ext cx="1066800" cy="0"/>
          </a:xfrm>
          <a:prstGeom prst="line">
            <a:avLst/>
          </a:prstGeom>
          <a:noFill/>
          <a:ln w="9525">
            <a:solidFill>
              <a:schemeClr val="tx1"/>
            </a:solidFill>
            <a:round/>
            <a:headEnd/>
            <a:tailEnd/>
          </a:ln>
        </p:spPr>
        <p:txBody>
          <a:bodyPr wrap="none" anchor="ctr"/>
          <a:lstStyle/>
          <a:p>
            <a:endParaRPr lang="en-GB"/>
          </a:p>
        </p:txBody>
      </p:sp>
      <p:sp>
        <p:nvSpPr>
          <p:cNvPr id="43033" name="Rectangle 25"/>
          <p:cNvSpPr>
            <a:spLocks noChangeArrowheads="1"/>
          </p:cNvSpPr>
          <p:nvPr/>
        </p:nvSpPr>
        <p:spPr bwMode="auto">
          <a:xfrm>
            <a:off x="1676400" y="685800"/>
            <a:ext cx="2819400" cy="381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GB" sz="2400"/>
              <a:t>Research is a journey</a:t>
            </a:r>
          </a:p>
        </p:txBody>
      </p:sp>
      <p:sp>
        <p:nvSpPr>
          <p:cNvPr id="43034" name="Line 26"/>
          <p:cNvSpPr>
            <a:spLocks noChangeShapeType="1"/>
          </p:cNvSpPr>
          <p:nvPr/>
        </p:nvSpPr>
        <p:spPr bwMode="auto">
          <a:xfrm>
            <a:off x="5638800" y="5867400"/>
            <a:ext cx="1066800" cy="0"/>
          </a:xfrm>
          <a:prstGeom prst="line">
            <a:avLst/>
          </a:prstGeom>
          <a:noFill/>
          <a:ln w="9525">
            <a:solidFill>
              <a:schemeClr val="tx1"/>
            </a:solidFill>
            <a:round/>
            <a:headEnd/>
            <a:tailEnd/>
          </a:ln>
        </p:spPr>
        <p:txBody>
          <a:bodyPr wrap="none" anchor="ctr"/>
          <a:lstStyle/>
          <a:p>
            <a:endParaRPr lang="en-GB"/>
          </a:p>
        </p:txBody>
      </p:sp>
      <p:sp>
        <p:nvSpPr>
          <p:cNvPr id="43035" name="Rectangle 27"/>
          <p:cNvSpPr>
            <a:spLocks noChangeArrowheads="1"/>
          </p:cNvSpPr>
          <p:nvPr/>
        </p:nvSpPr>
        <p:spPr bwMode="auto">
          <a:xfrm>
            <a:off x="4876800" y="0"/>
            <a:ext cx="42672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GB" sz="2400"/>
              <a:t>A dissertation/thesis is a building</a:t>
            </a:r>
          </a:p>
        </p:txBody>
      </p:sp>
      <p:sp>
        <p:nvSpPr>
          <p:cNvPr id="43036" name="Rectangle 28"/>
          <p:cNvSpPr>
            <a:spLocks noChangeArrowheads="1"/>
          </p:cNvSpPr>
          <p:nvPr/>
        </p:nvSpPr>
        <p:spPr bwMode="auto">
          <a:xfrm>
            <a:off x="0" y="6324600"/>
            <a:ext cx="5334000" cy="533400"/>
          </a:xfrm>
          <a:prstGeom prst="rect">
            <a:avLst/>
          </a:prstGeom>
          <a:solidFill>
            <a:schemeClr val="accent2"/>
          </a:solidFill>
          <a:ln w="9525">
            <a:solidFill>
              <a:schemeClr val="tx1"/>
            </a:solidFill>
            <a:miter lim="800000"/>
            <a:headEnd/>
            <a:tailEnd/>
          </a:ln>
        </p:spPr>
        <p:txBody>
          <a:bodyPr wrap="none" anchor="ctr"/>
          <a:lstStyle/>
          <a:p>
            <a:pPr algn="ctr" eaLnBrk="0" hangingPunct="0"/>
            <a:r>
              <a:rPr lang="en-GB"/>
              <a:t>It looks mapped but -risks, surprises,deviations</a:t>
            </a:r>
            <a:endParaRPr lang="en-GB" sz="2400"/>
          </a:p>
        </p:txBody>
      </p:sp>
      <p:sp>
        <p:nvSpPr>
          <p:cNvPr id="43037" name="Rectangle 29"/>
          <p:cNvSpPr>
            <a:spLocks noChangeArrowheads="1"/>
          </p:cNvSpPr>
          <p:nvPr/>
        </p:nvSpPr>
        <p:spPr bwMode="auto">
          <a:xfrm>
            <a:off x="5486400" y="6477000"/>
            <a:ext cx="3657600" cy="381000"/>
          </a:xfrm>
          <a:prstGeom prst="rect">
            <a:avLst/>
          </a:prstGeom>
          <a:solidFill>
            <a:schemeClr val="accent2"/>
          </a:solidFill>
          <a:ln w="9525">
            <a:solidFill>
              <a:schemeClr val="tx1"/>
            </a:solidFill>
            <a:miter lim="800000"/>
            <a:headEnd/>
            <a:tailEnd/>
          </a:ln>
        </p:spPr>
        <p:txBody>
          <a:bodyPr wrap="none" anchor="ctr"/>
          <a:lstStyle/>
          <a:p>
            <a:pPr algn="ctr" eaLnBrk="0" hangingPunct="0"/>
            <a:r>
              <a:rPr lang="en-GB" sz="2000"/>
              <a:t>Ordered, coherent, organised, linked</a:t>
            </a:r>
            <a:endParaRPr lang="en-GB" sz="2400"/>
          </a:p>
        </p:txBody>
      </p:sp>
      <p:sp>
        <p:nvSpPr>
          <p:cNvPr id="43038" name="Freeform 30"/>
          <p:cNvSpPr>
            <a:spLocks/>
          </p:cNvSpPr>
          <p:nvPr/>
        </p:nvSpPr>
        <p:spPr bwMode="auto">
          <a:xfrm>
            <a:off x="5854700" y="1404938"/>
            <a:ext cx="266700" cy="5013325"/>
          </a:xfrm>
          <a:custGeom>
            <a:avLst/>
            <a:gdLst>
              <a:gd name="T0" fmla="*/ 0 w 168"/>
              <a:gd name="T1" fmla="*/ 0 h 3158"/>
              <a:gd name="T2" fmla="*/ 2147483647 w 168"/>
              <a:gd name="T3" fmla="*/ 2147483647 h 3158"/>
              <a:gd name="T4" fmla="*/ 2147483647 w 168"/>
              <a:gd name="T5" fmla="*/ 2147483647 h 3158"/>
              <a:gd name="T6" fmla="*/ 2147483647 w 168"/>
              <a:gd name="T7" fmla="*/ 2147483647 h 3158"/>
              <a:gd name="T8" fmla="*/ 2147483647 w 168"/>
              <a:gd name="T9" fmla="*/ 2147483647 h 3158"/>
              <a:gd name="T10" fmla="*/ 2147483647 w 168"/>
              <a:gd name="T11" fmla="*/ 2147483647 h 3158"/>
              <a:gd name="T12" fmla="*/ 2147483647 w 168"/>
              <a:gd name="T13" fmla="*/ 2147483647 h 3158"/>
              <a:gd name="T14" fmla="*/ 2147483647 w 168"/>
              <a:gd name="T15" fmla="*/ 2147483647 h 3158"/>
              <a:gd name="T16" fmla="*/ 2147483647 w 168"/>
              <a:gd name="T17" fmla="*/ 2147483647 h 3158"/>
              <a:gd name="T18" fmla="*/ 2147483647 w 168"/>
              <a:gd name="T19" fmla="*/ 2147483647 h 3158"/>
              <a:gd name="T20" fmla="*/ 2147483647 w 168"/>
              <a:gd name="T21" fmla="*/ 2147483647 h 3158"/>
              <a:gd name="T22" fmla="*/ 2147483647 w 168"/>
              <a:gd name="T23" fmla="*/ 2147483647 h 3158"/>
              <a:gd name="T24" fmla="*/ 2147483647 w 168"/>
              <a:gd name="T25" fmla="*/ 2147483647 h 3158"/>
              <a:gd name="T26" fmla="*/ 2147483647 w 168"/>
              <a:gd name="T27" fmla="*/ 2147483647 h 3158"/>
              <a:gd name="T28" fmla="*/ 2147483647 w 168"/>
              <a:gd name="T29" fmla="*/ 2147483647 h 3158"/>
              <a:gd name="T30" fmla="*/ 2147483647 w 168"/>
              <a:gd name="T31" fmla="*/ 2147483647 h 3158"/>
              <a:gd name="T32" fmla="*/ 2147483647 w 168"/>
              <a:gd name="T33" fmla="*/ 2147483647 h 3158"/>
              <a:gd name="T34" fmla="*/ 2147483647 w 168"/>
              <a:gd name="T35" fmla="*/ 2147483647 h 3158"/>
              <a:gd name="T36" fmla="*/ 2147483647 w 168"/>
              <a:gd name="T37" fmla="*/ 2147483647 h 3158"/>
              <a:gd name="T38" fmla="*/ 2147483647 w 168"/>
              <a:gd name="T39" fmla="*/ 2147483647 h 3158"/>
              <a:gd name="T40" fmla="*/ 2147483647 w 168"/>
              <a:gd name="T41" fmla="*/ 2147483647 h 3158"/>
              <a:gd name="T42" fmla="*/ 2147483647 w 168"/>
              <a:gd name="T43" fmla="*/ 2147483647 h 3158"/>
              <a:gd name="T44" fmla="*/ 2147483647 w 168"/>
              <a:gd name="T45" fmla="*/ 2147483647 h 3158"/>
              <a:gd name="T46" fmla="*/ 2147483647 w 168"/>
              <a:gd name="T47" fmla="*/ 2147483647 h 3158"/>
              <a:gd name="T48" fmla="*/ 2147483647 w 168"/>
              <a:gd name="T49" fmla="*/ 2147483647 h 3158"/>
              <a:gd name="T50" fmla="*/ 2147483647 w 168"/>
              <a:gd name="T51" fmla="*/ 2147483647 h 3158"/>
              <a:gd name="T52" fmla="*/ 2147483647 w 168"/>
              <a:gd name="T53" fmla="*/ 2147483647 h 3158"/>
              <a:gd name="T54" fmla="*/ 2147483647 w 168"/>
              <a:gd name="T55" fmla="*/ 2147483647 h 3158"/>
              <a:gd name="T56" fmla="*/ 2147483647 w 168"/>
              <a:gd name="T57" fmla="*/ 2147483647 h 3158"/>
              <a:gd name="T58" fmla="*/ 2147483647 w 168"/>
              <a:gd name="T59" fmla="*/ 2147483647 h 3158"/>
              <a:gd name="T60" fmla="*/ 2147483647 w 168"/>
              <a:gd name="T61" fmla="*/ 2147483647 h 3158"/>
              <a:gd name="T62" fmla="*/ 2147483647 w 168"/>
              <a:gd name="T63" fmla="*/ 2147483647 h 3158"/>
              <a:gd name="T64" fmla="*/ 2147483647 w 168"/>
              <a:gd name="T65" fmla="*/ 2147483647 h 3158"/>
              <a:gd name="T66" fmla="*/ 2147483647 w 168"/>
              <a:gd name="T67" fmla="*/ 2147483647 h 3158"/>
              <a:gd name="T68" fmla="*/ 2147483647 w 168"/>
              <a:gd name="T69" fmla="*/ 2147483647 h 3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3158"/>
              <a:gd name="T107" fmla="*/ 168 w 168"/>
              <a:gd name="T108" fmla="*/ 3158 h 3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3158">
                <a:moveTo>
                  <a:pt x="0" y="0"/>
                </a:moveTo>
                <a:cubicBezTo>
                  <a:pt x="3" y="13"/>
                  <a:pt x="5" y="27"/>
                  <a:pt x="10" y="40"/>
                </a:cubicBezTo>
                <a:cubicBezTo>
                  <a:pt x="15" y="51"/>
                  <a:pt x="29" y="57"/>
                  <a:pt x="30" y="69"/>
                </a:cubicBezTo>
                <a:cubicBezTo>
                  <a:pt x="32" y="86"/>
                  <a:pt x="16" y="129"/>
                  <a:pt x="10" y="148"/>
                </a:cubicBezTo>
                <a:cubicBezTo>
                  <a:pt x="22" y="156"/>
                  <a:pt x="57" y="172"/>
                  <a:pt x="49" y="197"/>
                </a:cubicBezTo>
                <a:cubicBezTo>
                  <a:pt x="42" y="219"/>
                  <a:pt x="10" y="256"/>
                  <a:pt x="10" y="256"/>
                </a:cubicBezTo>
                <a:cubicBezTo>
                  <a:pt x="13" y="266"/>
                  <a:pt x="13" y="278"/>
                  <a:pt x="20" y="286"/>
                </a:cubicBezTo>
                <a:cubicBezTo>
                  <a:pt x="27" y="295"/>
                  <a:pt x="46" y="294"/>
                  <a:pt x="49" y="305"/>
                </a:cubicBezTo>
                <a:cubicBezTo>
                  <a:pt x="53" y="322"/>
                  <a:pt x="36" y="372"/>
                  <a:pt x="30" y="394"/>
                </a:cubicBezTo>
                <a:cubicBezTo>
                  <a:pt x="70" y="434"/>
                  <a:pt x="66" y="414"/>
                  <a:pt x="49" y="482"/>
                </a:cubicBezTo>
                <a:cubicBezTo>
                  <a:pt x="44" y="502"/>
                  <a:pt x="30" y="541"/>
                  <a:pt x="30" y="541"/>
                </a:cubicBezTo>
                <a:cubicBezTo>
                  <a:pt x="41" y="579"/>
                  <a:pt x="67" y="593"/>
                  <a:pt x="79" y="630"/>
                </a:cubicBezTo>
                <a:cubicBezTo>
                  <a:pt x="71" y="746"/>
                  <a:pt x="86" y="845"/>
                  <a:pt x="49" y="954"/>
                </a:cubicBezTo>
                <a:cubicBezTo>
                  <a:pt x="39" y="1033"/>
                  <a:pt x="1" y="1151"/>
                  <a:pt x="79" y="1200"/>
                </a:cubicBezTo>
                <a:cubicBezTo>
                  <a:pt x="110" y="1249"/>
                  <a:pt x="98" y="1250"/>
                  <a:pt x="59" y="1289"/>
                </a:cubicBezTo>
                <a:cubicBezTo>
                  <a:pt x="109" y="1306"/>
                  <a:pt x="119" y="1311"/>
                  <a:pt x="89" y="1358"/>
                </a:cubicBezTo>
                <a:cubicBezTo>
                  <a:pt x="92" y="1374"/>
                  <a:pt x="89" y="1393"/>
                  <a:pt x="98" y="1407"/>
                </a:cubicBezTo>
                <a:cubicBezTo>
                  <a:pt x="104" y="1416"/>
                  <a:pt x="125" y="1407"/>
                  <a:pt x="128" y="1417"/>
                </a:cubicBezTo>
                <a:cubicBezTo>
                  <a:pt x="132" y="1434"/>
                  <a:pt x="70" y="1475"/>
                  <a:pt x="69" y="1476"/>
                </a:cubicBezTo>
                <a:cubicBezTo>
                  <a:pt x="62" y="1496"/>
                  <a:pt x="58" y="1516"/>
                  <a:pt x="49" y="1535"/>
                </a:cubicBezTo>
                <a:cubicBezTo>
                  <a:pt x="42" y="1549"/>
                  <a:pt x="22" y="1558"/>
                  <a:pt x="20" y="1574"/>
                </a:cubicBezTo>
                <a:cubicBezTo>
                  <a:pt x="15" y="1611"/>
                  <a:pt x="104" y="1669"/>
                  <a:pt x="128" y="1692"/>
                </a:cubicBezTo>
                <a:cubicBezTo>
                  <a:pt x="119" y="1748"/>
                  <a:pt x="120" y="1769"/>
                  <a:pt x="138" y="1820"/>
                </a:cubicBezTo>
                <a:cubicBezTo>
                  <a:pt x="115" y="1855"/>
                  <a:pt x="107" y="1890"/>
                  <a:pt x="89" y="1928"/>
                </a:cubicBezTo>
                <a:cubicBezTo>
                  <a:pt x="77" y="1998"/>
                  <a:pt x="56" y="2052"/>
                  <a:pt x="79" y="2125"/>
                </a:cubicBezTo>
                <a:cubicBezTo>
                  <a:pt x="86" y="2148"/>
                  <a:pt x="118" y="2184"/>
                  <a:pt x="118" y="2184"/>
                </a:cubicBezTo>
                <a:cubicBezTo>
                  <a:pt x="121" y="2194"/>
                  <a:pt x="133" y="2205"/>
                  <a:pt x="128" y="2214"/>
                </a:cubicBezTo>
                <a:cubicBezTo>
                  <a:pt x="115" y="2238"/>
                  <a:pt x="69" y="2273"/>
                  <a:pt x="69" y="2273"/>
                </a:cubicBezTo>
                <a:cubicBezTo>
                  <a:pt x="44" y="2369"/>
                  <a:pt x="68" y="2387"/>
                  <a:pt x="138" y="2440"/>
                </a:cubicBezTo>
                <a:cubicBezTo>
                  <a:pt x="168" y="2486"/>
                  <a:pt x="148" y="2518"/>
                  <a:pt x="138" y="2568"/>
                </a:cubicBezTo>
                <a:cubicBezTo>
                  <a:pt x="119" y="2660"/>
                  <a:pt x="118" y="2687"/>
                  <a:pt x="108" y="2774"/>
                </a:cubicBezTo>
                <a:cubicBezTo>
                  <a:pt x="111" y="2804"/>
                  <a:pt x="113" y="2834"/>
                  <a:pt x="118" y="2863"/>
                </a:cubicBezTo>
                <a:cubicBezTo>
                  <a:pt x="120" y="2873"/>
                  <a:pt x="128" y="2882"/>
                  <a:pt x="128" y="2892"/>
                </a:cubicBezTo>
                <a:cubicBezTo>
                  <a:pt x="128" y="2951"/>
                  <a:pt x="84" y="3011"/>
                  <a:pt x="79" y="3069"/>
                </a:cubicBezTo>
                <a:cubicBezTo>
                  <a:pt x="76" y="3099"/>
                  <a:pt x="79" y="3128"/>
                  <a:pt x="79" y="3158"/>
                </a:cubicBezTo>
              </a:path>
            </a:pathLst>
          </a:custGeom>
          <a:noFill/>
          <a:ln w="9525">
            <a:solidFill>
              <a:schemeClr val="tx1"/>
            </a:solidFill>
            <a:round/>
            <a:headEnd/>
            <a:tailEnd/>
          </a:ln>
        </p:spPr>
        <p:txBody>
          <a:bodyPr wrap="none" anchor="ctr"/>
          <a:lstStyle/>
          <a:p>
            <a:endParaRPr lang="en-US"/>
          </a:p>
        </p:txBody>
      </p:sp>
      <p:sp>
        <p:nvSpPr>
          <p:cNvPr id="43039" name="Freeform 31"/>
          <p:cNvSpPr>
            <a:spLocks/>
          </p:cNvSpPr>
          <p:nvPr/>
        </p:nvSpPr>
        <p:spPr bwMode="auto">
          <a:xfrm>
            <a:off x="6172200" y="1143000"/>
            <a:ext cx="252413" cy="5308600"/>
          </a:xfrm>
          <a:custGeom>
            <a:avLst/>
            <a:gdLst>
              <a:gd name="T0" fmla="*/ 0 w 159"/>
              <a:gd name="T1" fmla="*/ 0 h 3344"/>
              <a:gd name="T2" fmla="*/ 2147483647 w 159"/>
              <a:gd name="T3" fmla="*/ 2147483647 h 3344"/>
              <a:gd name="T4" fmla="*/ 0 w 159"/>
              <a:gd name="T5" fmla="*/ 2147483647 h 3344"/>
              <a:gd name="T6" fmla="*/ 2147483647 w 159"/>
              <a:gd name="T7" fmla="*/ 2147483647 h 3344"/>
              <a:gd name="T8" fmla="*/ 2147483647 w 159"/>
              <a:gd name="T9" fmla="*/ 2147483647 h 3344"/>
              <a:gd name="T10" fmla="*/ 2147483647 w 159"/>
              <a:gd name="T11" fmla="*/ 2147483647 h 3344"/>
              <a:gd name="T12" fmla="*/ 2147483647 w 159"/>
              <a:gd name="T13" fmla="*/ 2147483647 h 3344"/>
              <a:gd name="T14" fmla="*/ 2147483647 w 159"/>
              <a:gd name="T15" fmla="*/ 2147483647 h 3344"/>
              <a:gd name="T16" fmla="*/ 2147483647 w 159"/>
              <a:gd name="T17" fmla="*/ 2147483647 h 3344"/>
              <a:gd name="T18" fmla="*/ 2147483647 w 159"/>
              <a:gd name="T19" fmla="*/ 2147483647 h 3344"/>
              <a:gd name="T20" fmla="*/ 2147483647 w 159"/>
              <a:gd name="T21" fmla="*/ 2147483647 h 3344"/>
              <a:gd name="T22" fmla="*/ 2147483647 w 159"/>
              <a:gd name="T23" fmla="*/ 2147483647 h 3344"/>
              <a:gd name="T24" fmla="*/ 2147483647 w 159"/>
              <a:gd name="T25" fmla="*/ 2147483647 h 3344"/>
              <a:gd name="T26" fmla="*/ 2147483647 w 159"/>
              <a:gd name="T27" fmla="*/ 2147483647 h 3344"/>
              <a:gd name="T28" fmla="*/ 2147483647 w 159"/>
              <a:gd name="T29" fmla="*/ 2147483647 h 3344"/>
              <a:gd name="T30" fmla="*/ 2147483647 w 159"/>
              <a:gd name="T31" fmla="*/ 2147483647 h 3344"/>
              <a:gd name="T32" fmla="*/ 2147483647 w 159"/>
              <a:gd name="T33" fmla="*/ 2147483647 h 3344"/>
              <a:gd name="T34" fmla="*/ 2147483647 w 159"/>
              <a:gd name="T35" fmla="*/ 2147483647 h 3344"/>
              <a:gd name="T36" fmla="*/ 2147483647 w 159"/>
              <a:gd name="T37" fmla="*/ 2147483647 h 3344"/>
              <a:gd name="T38" fmla="*/ 2147483647 w 159"/>
              <a:gd name="T39" fmla="*/ 2147483647 h 3344"/>
              <a:gd name="T40" fmla="*/ 2147483647 w 159"/>
              <a:gd name="T41" fmla="*/ 2147483647 h 33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9"/>
              <a:gd name="T64" fmla="*/ 0 h 3344"/>
              <a:gd name="T65" fmla="*/ 159 w 159"/>
              <a:gd name="T66" fmla="*/ 3344 h 33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9" h="3344">
                <a:moveTo>
                  <a:pt x="0" y="0"/>
                </a:moveTo>
                <a:cubicBezTo>
                  <a:pt x="60" y="21"/>
                  <a:pt x="38" y="48"/>
                  <a:pt x="29" y="108"/>
                </a:cubicBezTo>
                <a:cubicBezTo>
                  <a:pt x="45" y="203"/>
                  <a:pt x="27" y="206"/>
                  <a:pt x="0" y="285"/>
                </a:cubicBezTo>
                <a:cubicBezTo>
                  <a:pt x="9" y="328"/>
                  <a:pt x="25" y="353"/>
                  <a:pt x="39" y="393"/>
                </a:cubicBezTo>
                <a:cubicBezTo>
                  <a:pt x="28" y="466"/>
                  <a:pt x="14" y="496"/>
                  <a:pt x="69" y="551"/>
                </a:cubicBezTo>
                <a:cubicBezTo>
                  <a:pt x="66" y="594"/>
                  <a:pt x="59" y="636"/>
                  <a:pt x="59" y="679"/>
                </a:cubicBezTo>
                <a:cubicBezTo>
                  <a:pt x="59" y="715"/>
                  <a:pt x="74" y="751"/>
                  <a:pt x="69" y="787"/>
                </a:cubicBezTo>
                <a:cubicBezTo>
                  <a:pt x="67" y="803"/>
                  <a:pt x="49" y="813"/>
                  <a:pt x="39" y="826"/>
                </a:cubicBezTo>
                <a:cubicBezTo>
                  <a:pt x="25" y="880"/>
                  <a:pt x="8" y="926"/>
                  <a:pt x="29" y="983"/>
                </a:cubicBezTo>
                <a:cubicBezTo>
                  <a:pt x="34" y="996"/>
                  <a:pt x="50" y="1002"/>
                  <a:pt x="59" y="1013"/>
                </a:cubicBezTo>
                <a:cubicBezTo>
                  <a:pt x="73" y="1032"/>
                  <a:pt x="98" y="1072"/>
                  <a:pt x="98" y="1072"/>
                </a:cubicBezTo>
                <a:cubicBezTo>
                  <a:pt x="115" y="1138"/>
                  <a:pt x="109" y="1198"/>
                  <a:pt x="79" y="1259"/>
                </a:cubicBezTo>
                <a:cubicBezTo>
                  <a:pt x="59" y="1374"/>
                  <a:pt x="34" y="1428"/>
                  <a:pt x="59" y="1534"/>
                </a:cubicBezTo>
                <a:cubicBezTo>
                  <a:pt x="66" y="1563"/>
                  <a:pt x="87" y="1586"/>
                  <a:pt x="98" y="1613"/>
                </a:cubicBezTo>
                <a:cubicBezTo>
                  <a:pt x="101" y="1728"/>
                  <a:pt x="108" y="1842"/>
                  <a:pt x="108" y="1957"/>
                </a:cubicBezTo>
                <a:cubicBezTo>
                  <a:pt x="108" y="2122"/>
                  <a:pt x="74" y="2298"/>
                  <a:pt x="128" y="2459"/>
                </a:cubicBezTo>
                <a:cubicBezTo>
                  <a:pt x="118" y="2572"/>
                  <a:pt x="108" y="2677"/>
                  <a:pt x="108" y="2793"/>
                </a:cubicBezTo>
                <a:cubicBezTo>
                  <a:pt x="108" y="2976"/>
                  <a:pt x="85" y="2931"/>
                  <a:pt x="138" y="3010"/>
                </a:cubicBezTo>
                <a:cubicBezTo>
                  <a:pt x="159" y="3079"/>
                  <a:pt x="138" y="2993"/>
                  <a:pt x="138" y="3079"/>
                </a:cubicBezTo>
                <a:cubicBezTo>
                  <a:pt x="138" y="3158"/>
                  <a:pt x="140" y="3155"/>
                  <a:pt x="157" y="3207"/>
                </a:cubicBezTo>
                <a:cubicBezTo>
                  <a:pt x="141" y="3252"/>
                  <a:pt x="128" y="3296"/>
                  <a:pt x="128" y="3344"/>
                </a:cubicBezTo>
              </a:path>
            </a:pathLst>
          </a:custGeom>
          <a:noFill/>
          <a:ln w="9525">
            <a:solidFill>
              <a:schemeClr val="tx1"/>
            </a:solidFill>
            <a:round/>
            <a:headEnd/>
            <a:tailEnd/>
          </a:ln>
        </p:spPr>
        <p:txBody>
          <a:bodyPr wrap="none" anchor="ctr"/>
          <a:lstStyle/>
          <a:p>
            <a:endParaRPr lang="en-US"/>
          </a:p>
        </p:txBody>
      </p:sp>
      <p:sp>
        <p:nvSpPr>
          <p:cNvPr id="43040" name="Freeform 32"/>
          <p:cNvSpPr>
            <a:spLocks/>
          </p:cNvSpPr>
          <p:nvPr/>
        </p:nvSpPr>
        <p:spPr bwMode="auto">
          <a:xfrm>
            <a:off x="6408738" y="1249363"/>
            <a:ext cx="334962" cy="5543550"/>
          </a:xfrm>
          <a:custGeom>
            <a:avLst/>
            <a:gdLst>
              <a:gd name="T0" fmla="*/ 2147483647 w 211"/>
              <a:gd name="T1" fmla="*/ 0 h 3492"/>
              <a:gd name="T2" fmla="*/ 2147483647 w 211"/>
              <a:gd name="T3" fmla="*/ 2147483647 h 3492"/>
              <a:gd name="T4" fmla="*/ 2147483647 w 211"/>
              <a:gd name="T5" fmla="*/ 2147483647 h 3492"/>
              <a:gd name="T6" fmla="*/ 2147483647 w 211"/>
              <a:gd name="T7" fmla="*/ 2147483647 h 3492"/>
              <a:gd name="T8" fmla="*/ 2147483647 w 211"/>
              <a:gd name="T9" fmla="*/ 2147483647 h 3492"/>
              <a:gd name="T10" fmla="*/ 2147483647 w 211"/>
              <a:gd name="T11" fmla="*/ 2147483647 h 3492"/>
              <a:gd name="T12" fmla="*/ 2147483647 w 211"/>
              <a:gd name="T13" fmla="*/ 2147483647 h 3492"/>
              <a:gd name="T14" fmla="*/ 2147483647 w 211"/>
              <a:gd name="T15" fmla="*/ 2147483647 h 3492"/>
              <a:gd name="T16" fmla="*/ 2147483647 w 211"/>
              <a:gd name="T17" fmla="*/ 2147483647 h 3492"/>
              <a:gd name="T18" fmla="*/ 2147483647 w 211"/>
              <a:gd name="T19" fmla="*/ 2147483647 h 3492"/>
              <a:gd name="T20" fmla="*/ 2147483647 w 211"/>
              <a:gd name="T21" fmla="*/ 2147483647 h 3492"/>
              <a:gd name="T22" fmla="*/ 2147483647 w 211"/>
              <a:gd name="T23" fmla="*/ 2147483647 h 3492"/>
              <a:gd name="T24" fmla="*/ 2147483647 w 211"/>
              <a:gd name="T25" fmla="*/ 2147483647 h 3492"/>
              <a:gd name="T26" fmla="*/ 2147483647 w 211"/>
              <a:gd name="T27" fmla="*/ 2147483647 h 3492"/>
              <a:gd name="T28" fmla="*/ 2147483647 w 211"/>
              <a:gd name="T29" fmla="*/ 2147483647 h 3492"/>
              <a:gd name="T30" fmla="*/ 2147483647 w 211"/>
              <a:gd name="T31" fmla="*/ 2147483647 h 3492"/>
              <a:gd name="T32" fmla="*/ 2147483647 w 211"/>
              <a:gd name="T33" fmla="*/ 2147483647 h 3492"/>
              <a:gd name="T34" fmla="*/ 2147483647 w 211"/>
              <a:gd name="T35" fmla="*/ 2147483647 h 3492"/>
              <a:gd name="T36" fmla="*/ 2147483647 w 211"/>
              <a:gd name="T37" fmla="*/ 2147483647 h 3492"/>
              <a:gd name="T38" fmla="*/ 2147483647 w 211"/>
              <a:gd name="T39" fmla="*/ 2147483647 h 3492"/>
              <a:gd name="T40" fmla="*/ 2147483647 w 211"/>
              <a:gd name="T41" fmla="*/ 2147483647 h 3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3492"/>
              <a:gd name="T65" fmla="*/ 211 w 211"/>
              <a:gd name="T66" fmla="*/ 3492 h 3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3492">
                <a:moveTo>
                  <a:pt x="74" y="0"/>
                </a:moveTo>
                <a:cubicBezTo>
                  <a:pt x="81" y="20"/>
                  <a:pt x="101" y="39"/>
                  <a:pt x="94" y="59"/>
                </a:cubicBezTo>
                <a:cubicBezTo>
                  <a:pt x="87" y="79"/>
                  <a:pt x="81" y="98"/>
                  <a:pt x="74" y="118"/>
                </a:cubicBezTo>
                <a:cubicBezTo>
                  <a:pt x="71" y="128"/>
                  <a:pt x="64" y="147"/>
                  <a:pt x="64" y="147"/>
                </a:cubicBezTo>
                <a:cubicBezTo>
                  <a:pt x="78" y="188"/>
                  <a:pt x="100" y="222"/>
                  <a:pt x="74" y="266"/>
                </a:cubicBezTo>
                <a:cubicBezTo>
                  <a:pt x="60" y="290"/>
                  <a:pt x="15" y="325"/>
                  <a:pt x="15" y="325"/>
                </a:cubicBezTo>
                <a:cubicBezTo>
                  <a:pt x="0" y="368"/>
                  <a:pt x="7" y="379"/>
                  <a:pt x="45" y="403"/>
                </a:cubicBezTo>
                <a:cubicBezTo>
                  <a:pt x="51" y="416"/>
                  <a:pt x="55" y="432"/>
                  <a:pt x="64" y="443"/>
                </a:cubicBezTo>
                <a:cubicBezTo>
                  <a:pt x="115" y="505"/>
                  <a:pt x="79" y="418"/>
                  <a:pt x="104" y="492"/>
                </a:cubicBezTo>
                <a:cubicBezTo>
                  <a:pt x="94" y="548"/>
                  <a:pt x="73" y="595"/>
                  <a:pt x="54" y="649"/>
                </a:cubicBezTo>
                <a:cubicBezTo>
                  <a:pt x="63" y="735"/>
                  <a:pt x="51" y="754"/>
                  <a:pt x="113" y="797"/>
                </a:cubicBezTo>
                <a:cubicBezTo>
                  <a:pt x="102" y="889"/>
                  <a:pt x="95" y="927"/>
                  <a:pt x="104" y="1023"/>
                </a:cubicBezTo>
                <a:cubicBezTo>
                  <a:pt x="96" y="1063"/>
                  <a:pt x="87" y="1102"/>
                  <a:pt x="74" y="1141"/>
                </a:cubicBezTo>
                <a:cubicBezTo>
                  <a:pt x="82" y="1314"/>
                  <a:pt x="24" y="1357"/>
                  <a:pt x="143" y="1397"/>
                </a:cubicBezTo>
                <a:cubicBezTo>
                  <a:pt x="174" y="1443"/>
                  <a:pt x="168" y="1446"/>
                  <a:pt x="123" y="1475"/>
                </a:cubicBezTo>
                <a:cubicBezTo>
                  <a:pt x="99" y="1546"/>
                  <a:pt x="103" y="1627"/>
                  <a:pt x="94" y="1702"/>
                </a:cubicBezTo>
                <a:cubicBezTo>
                  <a:pt x="82" y="1941"/>
                  <a:pt x="77" y="1924"/>
                  <a:pt x="94" y="2203"/>
                </a:cubicBezTo>
                <a:cubicBezTo>
                  <a:pt x="104" y="2377"/>
                  <a:pt x="82" y="2334"/>
                  <a:pt x="133" y="2410"/>
                </a:cubicBezTo>
                <a:cubicBezTo>
                  <a:pt x="109" y="2502"/>
                  <a:pt x="96" y="2590"/>
                  <a:pt x="84" y="2685"/>
                </a:cubicBezTo>
                <a:cubicBezTo>
                  <a:pt x="92" y="2863"/>
                  <a:pt x="31" y="2910"/>
                  <a:pt x="153" y="2951"/>
                </a:cubicBezTo>
                <a:cubicBezTo>
                  <a:pt x="211" y="3120"/>
                  <a:pt x="163" y="3316"/>
                  <a:pt x="163" y="3492"/>
                </a:cubicBezTo>
              </a:path>
            </a:pathLst>
          </a:custGeom>
          <a:noFill/>
          <a:ln w="9525">
            <a:solidFill>
              <a:schemeClr val="tx1"/>
            </a:solidFill>
            <a:round/>
            <a:headEnd/>
            <a:tailEnd/>
          </a:ln>
        </p:spPr>
        <p:txBody>
          <a:bodyPr wrap="none" anchor="ctr"/>
          <a:lstStyle/>
          <a:p>
            <a:endParaRPr lang="en-US"/>
          </a:p>
        </p:txBody>
      </p:sp>
      <p:sp>
        <p:nvSpPr>
          <p:cNvPr id="33" name="Slide Number Placeholder 32"/>
          <p:cNvSpPr>
            <a:spLocks noGrp="1"/>
          </p:cNvSpPr>
          <p:nvPr>
            <p:ph type="sldNum" sz="quarter" idx="12"/>
          </p:nvPr>
        </p:nvSpPr>
        <p:spPr/>
        <p:txBody>
          <a:bodyPr/>
          <a:lstStyle/>
          <a:p>
            <a:fld id="{FC4ACD1E-5CF1-43E3-8E79-101990D225BD}" type="slidenum">
              <a:rPr lang="en-GB" smtClean="0"/>
              <a:pPr/>
              <a:t>46</a:t>
            </a:fld>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lang="en-GB" dirty="0"/>
          </a:p>
        </p:txBody>
      </p:sp>
      <p:sp>
        <p:nvSpPr>
          <p:cNvPr id="4" name="Content Placeholder 3"/>
          <p:cNvSpPr>
            <a:spLocks noGrp="1"/>
          </p:cNvSpPr>
          <p:nvPr>
            <p:ph idx="1"/>
          </p:nvPr>
        </p:nvSpPr>
        <p:spPr>
          <a:xfrm>
            <a:off x="457200" y="1071563"/>
            <a:ext cx="8229600" cy="5059362"/>
          </a:xfrm>
        </p:spPr>
        <p:txBody>
          <a:bodyPr/>
          <a:lstStyle/>
          <a:p>
            <a:pPr>
              <a:buFont typeface="Wingdings" pitchFamily="2" charset="2"/>
              <a:buNone/>
              <a:defRPr/>
            </a:pPr>
            <a:r>
              <a:rPr lang="en-GB" dirty="0" smtClean="0"/>
              <a:t>(student)  ‘A beautifully architected building is fairly misleading. It is the work, the result of being up here on the journey.’</a:t>
            </a:r>
          </a:p>
          <a:p>
            <a:pPr>
              <a:buNone/>
              <a:defRPr/>
            </a:pPr>
            <a:r>
              <a:rPr lang="en-GB" dirty="0" smtClean="0"/>
              <a:t> </a:t>
            </a:r>
          </a:p>
          <a:p>
            <a:pPr>
              <a:buNone/>
              <a:defRPr/>
            </a:pPr>
            <a:r>
              <a:rPr lang="en-GB" dirty="0" smtClean="0"/>
              <a:t>‘No wonder it is so daunting for the rest of us to consider constructing such a building, because we are not actually anywhere near where we could build it. A mud hut is as much as I could hand in at the moment. ‘ </a:t>
            </a:r>
          </a:p>
          <a:p>
            <a:pPr>
              <a:defRPr/>
            </a:pPr>
            <a:endParaRPr lang="en-GB" dirty="0"/>
          </a:p>
        </p:txBody>
      </p:sp>
      <p:sp>
        <p:nvSpPr>
          <p:cNvPr id="2" name="Slide Number Placeholder 1"/>
          <p:cNvSpPr>
            <a:spLocks noGrp="1"/>
          </p:cNvSpPr>
          <p:nvPr>
            <p:ph type="sldNum" sz="quarter" idx="12"/>
          </p:nvPr>
        </p:nvSpPr>
        <p:spPr/>
        <p:txBody>
          <a:bodyPr>
            <a:normAutofit/>
          </a:bodyPr>
          <a:lstStyle/>
          <a:p>
            <a:pPr>
              <a:defRPr/>
            </a:pPr>
            <a:fld id="{218E788D-72B1-4FD6-AC77-8CE0267637C2}" type="slidenum">
              <a:rPr lang="en-GB" smtClean="0"/>
              <a:pPr>
                <a:defRPr/>
              </a:pPr>
              <a:t>47</a:t>
            </a:fld>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http://i.pbase.com/g6/25/601425/2/76879865.jbje4EPc.jpg"/>
          <p:cNvPicPr>
            <a:picLocks noChangeAspect="1" noChangeArrowheads="1"/>
          </p:cNvPicPr>
          <p:nvPr/>
        </p:nvPicPr>
        <p:blipFill>
          <a:blip r:embed="rId2" cstate="print"/>
          <a:srcRect/>
          <a:stretch>
            <a:fillRect/>
          </a:stretch>
        </p:blipFill>
        <p:spPr bwMode="auto">
          <a:xfrm>
            <a:off x="-34925" y="0"/>
            <a:ext cx="9178925"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C4ACD1E-5CF1-43E3-8E79-101990D225BD}" type="slidenum">
              <a:rPr lang="en-GB" smtClean="0"/>
              <a:pPr/>
              <a:t>48</a:t>
            </a:fld>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32656"/>
            <a:ext cx="8229600" cy="936104"/>
          </a:xfrm>
        </p:spPr>
        <p:txBody>
          <a:bodyPr>
            <a:normAutofit/>
          </a:bodyPr>
          <a:lstStyle/>
          <a:p>
            <a:pPr eaLnBrk="1" hangingPunct="1">
              <a:defRPr/>
            </a:pPr>
            <a:r>
              <a:rPr lang="en-US" dirty="0" smtClean="0"/>
              <a:t>Supervisors</a:t>
            </a:r>
          </a:p>
        </p:txBody>
      </p:sp>
      <p:sp>
        <p:nvSpPr>
          <p:cNvPr id="22531" name="Rectangle 3"/>
          <p:cNvSpPr>
            <a:spLocks noGrp="1" noChangeArrowheads="1"/>
          </p:cNvSpPr>
          <p:nvPr>
            <p:ph idx="1"/>
          </p:nvPr>
        </p:nvSpPr>
        <p:spPr>
          <a:xfrm>
            <a:off x="457200" y="1340768"/>
            <a:ext cx="8229600" cy="5517232"/>
          </a:xfrm>
        </p:spPr>
        <p:txBody>
          <a:bodyPr>
            <a:normAutofit/>
          </a:bodyPr>
          <a:lstStyle/>
          <a:p>
            <a:pPr eaLnBrk="1" hangingPunct="1">
              <a:defRPr/>
            </a:pPr>
            <a:r>
              <a:rPr lang="en-US" sz="2800" dirty="0" smtClean="0"/>
              <a:t>Supervisors’ comments (from parallel research)  on </a:t>
            </a:r>
            <a:r>
              <a:rPr lang="en-US" sz="2800" dirty="0" err="1" smtClean="0"/>
              <a:t>recognising</a:t>
            </a:r>
            <a:r>
              <a:rPr lang="en-US" sz="2800" dirty="0" smtClean="0"/>
              <a:t> students’ work that evidences that they have:</a:t>
            </a:r>
          </a:p>
          <a:p>
            <a:pPr lvl="1" eaLnBrk="1" hangingPunct="1">
              <a:defRPr/>
            </a:pPr>
            <a:r>
              <a:rPr lang="en-US" sz="2400" dirty="0" smtClean="0"/>
              <a:t>acquired and owned various threshold concepts, and </a:t>
            </a:r>
          </a:p>
          <a:p>
            <a:pPr lvl="1" eaLnBrk="1" hangingPunct="1">
              <a:defRPr/>
            </a:pPr>
            <a:r>
              <a:rPr lang="en-US" sz="2400" dirty="0" smtClean="0"/>
              <a:t>crossed conceptual thresholds</a:t>
            </a:r>
          </a:p>
          <a:p>
            <a:pPr lvl="1" eaLnBrk="1" hangingPunct="1">
              <a:defRPr/>
            </a:pPr>
            <a:r>
              <a:rPr lang="en-US" sz="2400" dirty="0" smtClean="0"/>
              <a:t>In the following discussions, posts and interviews, supervisors identify their recognition of threshold crossing, and their thoughts about what ‘nudges’ students across. </a:t>
            </a:r>
          </a:p>
          <a:p>
            <a:pPr lvl="1" eaLnBrk="1" hangingPunct="1">
              <a:defRPr/>
            </a:pPr>
            <a:r>
              <a:rPr lang="en-US" sz="2400" dirty="0" smtClean="0"/>
              <a:t>How can they identify the crossing moments and the qualities?</a:t>
            </a:r>
          </a:p>
          <a:p>
            <a:pPr lvl="1" eaLnBrk="1" hangingPunct="1">
              <a:defRPr/>
            </a:pPr>
            <a:r>
              <a:rPr lang="en-US" sz="2400" dirty="0" smtClean="0"/>
              <a:t>How can they nudge?  </a:t>
            </a:r>
          </a:p>
          <a:p>
            <a:pPr lvl="1" eaLnBrk="1" hangingPunct="1">
              <a:defRPr/>
            </a:pPr>
            <a:r>
              <a:rPr lang="en-US" sz="2400" dirty="0" smtClean="0"/>
              <a:t>what are YOUR views? </a:t>
            </a:r>
          </a:p>
        </p:txBody>
      </p:sp>
      <p:sp>
        <p:nvSpPr>
          <p:cNvPr id="6" name="Slide Number Placeholder 5"/>
          <p:cNvSpPr>
            <a:spLocks noGrp="1"/>
          </p:cNvSpPr>
          <p:nvPr>
            <p:ph type="sldNum" sz="quarter" idx="12"/>
          </p:nvPr>
        </p:nvSpPr>
        <p:spPr/>
        <p:txBody>
          <a:bodyPr>
            <a:normAutofit/>
          </a:bodyPr>
          <a:lstStyle/>
          <a:p>
            <a:pPr>
              <a:defRPr/>
            </a:pPr>
            <a:fld id="{DA83195B-A335-4E5D-8478-8681F6DFFF78}" type="slidenum">
              <a:rPr lang="en-GB"/>
              <a:pPr>
                <a:defRPr/>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solidFill>
                  <a:schemeClr val="tx1"/>
                </a:solidFill>
                <a:latin typeface="Times New Roman" pitchFamily="18" charset="0"/>
                <a:cs typeface="Times New Roman" pitchFamily="18" charset="0"/>
              </a:rPr>
              <a:t>Conceptual Threshold Crossing in Doctoral Learning Journeys</a:t>
            </a:r>
          </a:p>
          <a:p>
            <a:endParaRPr lang="en-GB" dirty="0">
              <a:latin typeface="Times New Roman" pitchFamily="18" charset="0"/>
              <a:cs typeface="Times New Roman" pitchFamily="18" charset="0"/>
            </a:endParaRPr>
          </a:p>
          <a:p>
            <a:r>
              <a:rPr lang="en-GB" dirty="0" smtClean="0">
                <a:solidFill>
                  <a:schemeClr val="tx1"/>
                </a:solidFill>
                <a:latin typeface="Times New Roman" pitchFamily="18" charset="0"/>
                <a:cs typeface="Times New Roman" pitchFamily="18" charset="0"/>
              </a:rPr>
              <a:t>We developed the notion of </a:t>
            </a:r>
            <a:r>
              <a:rPr lang="en-GB" b="1" dirty="0" smtClean="0">
                <a:solidFill>
                  <a:schemeClr val="tx1"/>
                </a:solidFill>
                <a:latin typeface="Times New Roman" pitchFamily="18" charset="0"/>
                <a:cs typeface="Times New Roman" pitchFamily="18" charset="0"/>
              </a:rPr>
              <a:t>conceptual threshold crossings </a:t>
            </a:r>
            <a:r>
              <a:rPr lang="en-GB" dirty="0" smtClean="0">
                <a:solidFill>
                  <a:schemeClr val="tx1"/>
                </a:solidFill>
                <a:latin typeface="Times New Roman" pitchFamily="18" charset="0"/>
                <a:cs typeface="Times New Roman" pitchFamily="18" charset="0"/>
              </a:rPr>
              <a:t>to identify moments when postgraduate students make learning leaps and begin to work at a more conceptual critical and creative fashion-</a:t>
            </a:r>
          </a:p>
          <a:p>
            <a:r>
              <a:rPr lang="en-GB" dirty="0" smtClean="0">
                <a:latin typeface="Times New Roman" pitchFamily="18" charset="0"/>
                <a:cs typeface="Times New Roman" pitchFamily="18" charset="0"/>
              </a:rPr>
              <a:t>Developed  from threshold concepts in the disciplines </a:t>
            </a:r>
            <a:endParaRPr lang="en-GB" dirty="0" smtClean="0">
              <a:solidFill>
                <a:schemeClr val="tx1"/>
              </a:solidFill>
              <a:latin typeface="Times New Roman" pitchFamily="18" charset="0"/>
              <a:cs typeface="Times New Roman" pitchFamily="18" charset="0"/>
            </a:endParaRPr>
          </a:p>
          <a:p>
            <a:endParaRPr lang="en-GB" dirty="0"/>
          </a:p>
        </p:txBody>
      </p:sp>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2"/>
          </p:nvPr>
        </p:nvSpPr>
        <p:spPr/>
        <p:txBody>
          <a:bodyPr/>
          <a:lstStyle/>
          <a:p>
            <a:fld id="{FC4ACD1E-5CF1-43E3-8E79-101990D225BD}" type="slidenum">
              <a:rPr lang="en-GB" smtClean="0"/>
              <a:pPr/>
              <a:t>5</a:t>
            </a:fld>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GB" sz="3200" b="1" dirty="0" smtClean="0">
                <a:latin typeface="Calibri" pitchFamily="34" charset="0"/>
              </a:rPr>
              <a:t>Support provided by supervisors and community</a:t>
            </a:r>
            <a:endParaRPr lang="en-US" sz="3200" b="1" dirty="0" smtClean="0">
              <a:latin typeface="Calibri" pitchFamily="34" charset="0"/>
            </a:endParaRPr>
          </a:p>
        </p:txBody>
      </p:sp>
      <p:sp>
        <p:nvSpPr>
          <p:cNvPr id="3" name="Content Placeholder 2"/>
          <p:cNvSpPr>
            <a:spLocks noGrp="1"/>
          </p:cNvSpPr>
          <p:nvPr>
            <p:ph idx="1"/>
          </p:nvPr>
        </p:nvSpPr>
        <p:spPr>
          <a:xfrm>
            <a:off x="428625" y="1714500"/>
            <a:ext cx="8229600" cy="4530725"/>
          </a:xfrm>
        </p:spPr>
        <p:txBody>
          <a:bodyPr rtlCol="0"/>
          <a:lstStyle/>
          <a:p>
            <a:pPr eaLnBrk="1" fontAlgn="auto" hangingPunct="1">
              <a:spcAft>
                <a:spcPts val="0"/>
              </a:spcAft>
              <a:defRPr/>
            </a:pPr>
            <a:endParaRPr lang="en-GB" sz="2800" dirty="0" smtClean="0">
              <a:solidFill>
                <a:schemeClr val="tx1">
                  <a:lumMod val="75000"/>
                  <a:lumOff val="25000"/>
                </a:schemeClr>
              </a:solidFill>
              <a:latin typeface="Times New Roman" pitchFamily="18" charset="0"/>
              <a:cs typeface="Times New Roman" pitchFamily="18" charset="0"/>
            </a:endParaRPr>
          </a:p>
          <a:p>
            <a:pPr eaLnBrk="1" fontAlgn="auto" hangingPunct="1">
              <a:spcAft>
                <a:spcPts val="0"/>
              </a:spcAft>
              <a:defRPr/>
            </a:pPr>
            <a:r>
              <a:rPr lang="en-GB" sz="2800" dirty="0" smtClean="0">
                <a:solidFill>
                  <a:schemeClr val="tx1">
                    <a:lumMod val="75000"/>
                    <a:lumOff val="25000"/>
                  </a:schemeClr>
                </a:solidFill>
                <a:latin typeface="Times New Roman" pitchFamily="18" charset="0"/>
                <a:cs typeface="Times New Roman" pitchFamily="18" charset="0"/>
              </a:rPr>
              <a:t>Confidence building  </a:t>
            </a:r>
          </a:p>
          <a:p>
            <a:pPr>
              <a:defRPr/>
            </a:pPr>
            <a:r>
              <a:rPr lang="en-GB" sz="2800" dirty="0" smtClean="0">
                <a:solidFill>
                  <a:schemeClr val="tx1">
                    <a:lumMod val="75000"/>
                    <a:lumOff val="25000"/>
                  </a:schemeClr>
                </a:solidFill>
                <a:latin typeface="Times New Roman" pitchFamily="18" charset="0"/>
                <a:cs typeface="Times New Roman" pitchFamily="18" charset="0"/>
              </a:rPr>
              <a:t>Suggestions on literature search   </a:t>
            </a:r>
          </a:p>
          <a:p>
            <a:pPr>
              <a:defRPr/>
            </a:pPr>
            <a:r>
              <a:rPr lang="en-GB" sz="2800" dirty="0" smtClean="0">
                <a:solidFill>
                  <a:schemeClr val="tx1">
                    <a:lumMod val="75000"/>
                    <a:lumOff val="25000"/>
                  </a:schemeClr>
                </a:solidFill>
                <a:latin typeface="Times New Roman" pitchFamily="18" charset="0"/>
                <a:cs typeface="Times New Roman" pitchFamily="18" charset="0"/>
              </a:rPr>
              <a:t>Encourage students to experiment  </a:t>
            </a:r>
          </a:p>
          <a:p>
            <a:pPr eaLnBrk="1" fontAlgn="auto" hangingPunct="1">
              <a:spcAft>
                <a:spcPts val="0"/>
              </a:spcAft>
              <a:defRPr/>
            </a:pPr>
            <a:r>
              <a:rPr lang="en-GB" sz="2800" dirty="0" smtClean="0">
                <a:solidFill>
                  <a:schemeClr val="tx1">
                    <a:lumMod val="75000"/>
                    <a:lumOff val="25000"/>
                  </a:schemeClr>
                </a:solidFill>
                <a:latin typeface="Times New Roman" pitchFamily="18" charset="0"/>
                <a:cs typeface="Times New Roman" pitchFamily="18" charset="0"/>
              </a:rPr>
              <a:t>Students involvement with research community (seminars, conferences, and group study) </a:t>
            </a:r>
          </a:p>
          <a:p>
            <a:pPr eaLnBrk="1" fontAlgn="auto" hangingPunct="1">
              <a:spcAft>
                <a:spcPts val="0"/>
              </a:spcAft>
              <a:defRPr/>
            </a:pPr>
            <a:endParaRPr lang="en-GB" sz="2800" dirty="0" smtClean="0">
              <a:solidFill>
                <a:schemeClr val="tx1">
                  <a:lumMod val="75000"/>
                  <a:lumOff val="25000"/>
                </a:schemeClr>
              </a:solidFill>
            </a:endParaRPr>
          </a:p>
          <a:p>
            <a:pPr eaLnBrk="1" fontAlgn="auto" hangingPunct="1">
              <a:spcAft>
                <a:spcPts val="0"/>
              </a:spcAft>
              <a:defRPr/>
            </a:pPr>
            <a:endParaRPr lang="en-GB" sz="2800" dirty="0" smtClean="0">
              <a:solidFill>
                <a:schemeClr val="tx1">
                  <a:lumMod val="75000"/>
                  <a:lumOff val="25000"/>
                </a:schemeClr>
              </a:solidFill>
            </a:endParaRPr>
          </a:p>
          <a:p>
            <a:pPr eaLnBrk="1" fontAlgn="auto" hangingPunct="1">
              <a:spcAft>
                <a:spcPts val="0"/>
              </a:spcAft>
              <a:defRPr/>
            </a:pPr>
            <a:endParaRPr lang="en-GB" dirty="0" smtClean="0">
              <a:solidFill>
                <a:schemeClr val="tx1">
                  <a:lumMod val="75000"/>
                  <a:lumOff val="25000"/>
                </a:schemeClr>
              </a:solidFill>
            </a:endParaRPr>
          </a:p>
          <a:p>
            <a:pPr eaLnBrk="1" fontAlgn="auto" hangingPunct="1">
              <a:spcAft>
                <a:spcPts val="0"/>
              </a:spcAft>
              <a:defRPr/>
            </a:pPr>
            <a:endParaRPr lang="en-GB" dirty="0" smtClean="0">
              <a:solidFill>
                <a:schemeClr val="tx1">
                  <a:lumMod val="75000"/>
                  <a:lumOff val="25000"/>
                </a:schemeClr>
              </a:solidFill>
            </a:endParaRPr>
          </a:p>
          <a:p>
            <a:pPr eaLnBrk="1" fontAlgn="auto" hangingPunct="1">
              <a:spcAft>
                <a:spcPts val="0"/>
              </a:spcAft>
              <a:defRPr/>
            </a:pPr>
            <a:endParaRPr lang="en-US" dirty="0" smtClean="0">
              <a:solidFill>
                <a:schemeClr val="tx1">
                  <a:lumMod val="75000"/>
                  <a:lumOff val="25000"/>
                </a:schemeClr>
              </a:solidFill>
            </a:endParaRPr>
          </a:p>
        </p:txBody>
      </p:sp>
      <p:sp>
        <p:nvSpPr>
          <p:cNvPr id="31748" name="Slide Number Placeholder 3"/>
          <p:cNvSpPr>
            <a:spLocks noGrp="1"/>
          </p:cNvSpPr>
          <p:nvPr>
            <p:ph type="sldNum" sz="quarter" idx="12"/>
          </p:nvPr>
        </p:nvSpPr>
        <p:spPr bwMode="auto">
          <a:noFill/>
          <a:ln>
            <a:miter lim="800000"/>
            <a:headEnd/>
            <a:tailEnd/>
          </a:ln>
        </p:spPr>
        <p:txBody>
          <a:bodyPr/>
          <a:lstStyle/>
          <a:p>
            <a:fld id="{1F0BB765-FF20-43C5-9F62-9007B935B63E}" type="slidenum">
              <a:rPr lang="en-GB"/>
              <a:pPr/>
              <a:t>50</a:t>
            </a:fld>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GB" sz="3200" b="1" dirty="0" smtClean="0"/>
              <a:t>Supervisors:</a:t>
            </a:r>
            <a:br>
              <a:rPr lang="en-GB" sz="3200" b="1" dirty="0" smtClean="0"/>
            </a:br>
            <a:r>
              <a:rPr lang="en-GB" sz="3200" b="1" dirty="0" smtClean="0"/>
              <a:t>Increased confidence</a:t>
            </a:r>
            <a:endParaRPr lang="en-US" sz="3200" b="1" dirty="0" smtClean="0"/>
          </a:p>
        </p:txBody>
      </p:sp>
      <p:sp>
        <p:nvSpPr>
          <p:cNvPr id="3" name="Content Placeholder 2"/>
          <p:cNvSpPr>
            <a:spLocks noGrp="1"/>
          </p:cNvSpPr>
          <p:nvPr>
            <p:ph idx="1"/>
          </p:nvPr>
        </p:nvSpPr>
        <p:spPr>
          <a:xfrm>
            <a:off x="827584" y="2133601"/>
            <a:ext cx="7173416" cy="3886200"/>
          </a:xfrm>
        </p:spPr>
        <p:txBody>
          <a:bodyPr rtlCol="0"/>
          <a:lstStyle/>
          <a:p>
            <a:pPr algn="just" eaLnBrk="1" fontAlgn="auto" hangingPunct="1">
              <a:spcAft>
                <a:spcPts val="0"/>
              </a:spcAft>
              <a:buFont typeface="Wingdings" pitchFamily="2" charset="2"/>
              <a:buNone/>
              <a:defRPr/>
            </a:pPr>
            <a:r>
              <a:rPr lang="en-GB" sz="2400" dirty="0" smtClean="0">
                <a:solidFill>
                  <a:schemeClr val="tx1">
                    <a:lumMod val="75000"/>
                    <a:lumOff val="25000"/>
                  </a:schemeClr>
                </a:solidFill>
              </a:rPr>
              <a:t>    </a:t>
            </a:r>
            <a:r>
              <a:rPr lang="en-GB" sz="2400" i="1" dirty="0" smtClean="0">
                <a:solidFill>
                  <a:schemeClr val="tx1">
                    <a:lumMod val="75000"/>
                    <a:lumOff val="25000"/>
                  </a:schemeClr>
                </a:solidFill>
                <a:latin typeface="Times New Roman" pitchFamily="18" charset="0"/>
                <a:cs typeface="Times New Roman" pitchFamily="18" charset="0"/>
              </a:rPr>
              <a:t>Well, they’ve got an extra dose of confidence. They’ve got an extra dose of clarity. They’re more confident, they’re clearer, and they’re probably very inspired to go and do something else quickly, to take advantage of those changes. I think that’s right. (S8)</a:t>
            </a:r>
            <a:endParaRPr lang="en-US" sz="2400" i="1" dirty="0" smtClean="0">
              <a:solidFill>
                <a:schemeClr val="tx1">
                  <a:lumMod val="75000"/>
                  <a:lumOff val="25000"/>
                </a:schemeClr>
              </a:solidFill>
              <a:latin typeface="Times New Roman" pitchFamily="18" charset="0"/>
              <a:cs typeface="Times New Roman" pitchFamily="18" charset="0"/>
            </a:endParaRPr>
          </a:p>
          <a:p>
            <a:pPr eaLnBrk="1" fontAlgn="auto" hangingPunct="1">
              <a:spcAft>
                <a:spcPts val="0"/>
              </a:spcAft>
              <a:defRPr/>
            </a:pPr>
            <a:endParaRPr lang="en-US" dirty="0" smtClean="0">
              <a:solidFill>
                <a:schemeClr val="tx1">
                  <a:lumMod val="75000"/>
                  <a:lumOff val="25000"/>
                </a:schemeClr>
              </a:solidFill>
            </a:endParaRPr>
          </a:p>
        </p:txBody>
      </p:sp>
      <p:sp>
        <p:nvSpPr>
          <p:cNvPr id="26628" name="Slide Number Placeholder 3"/>
          <p:cNvSpPr>
            <a:spLocks noGrp="1"/>
          </p:cNvSpPr>
          <p:nvPr>
            <p:ph type="sldNum" sz="quarter" idx="12"/>
          </p:nvPr>
        </p:nvSpPr>
        <p:spPr bwMode="auto">
          <a:noFill/>
          <a:ln>
            <a:miter lim="800000"/>
            <a:headEnd/>
            <a:tailEnd/>
          </a:ln>
        </p:spPr>
        <p:txBody>
          <a:bodyPr/>
          <a:lstStyle/>
          <a:p>
            <a:fld id="{F67DF14C-462D-4C62-8676-C0FC4444EDFA}" type="slidenum">
              <a:rPr lang="en-GB"/>
              <a:pPr/>
              <a:t>51</a:t>
            </a:fld>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08062"/>
          </a:xfrm>
        </p:spPr>
        <p:txBody>
          <a:bodyPr/>
          <a:lstStyle/>
          <a:p>
            <a:pPr algn="ctr" eaLnBrk="1" hangingPunct="1"/>
            <a:r>
              <a:rPr lang="en-GB" sz="3200" b="1" dirty="0" smtClean="0">
                <a:latin typeface="Calibri" pitchFamily="34" charset="0"/>
              </a:rPr>
              <a:t>Writing </a:t>
            </a:r>
            <a:endParaRPr lang="en-US" sz="3200" b="1" dirty="0" smtClean="0">
              <a:latin typeface="Calibri" pitchFamily="34" charset="0"/>
            </a:endParaRPr>
          </a:p>
        </p:txBody>
      </p:sp>
      <p:sp>
        <p:nvSpPr>
          <p:cNvPr id="3" name="Content Placeholder 2"/>
          <p:cNvSpPr>
            <a:spLocks noGrp="1"/>
          </p:cNvSpPr>
          <p:nvPr>
            <p:ph idx="1"/>
          </p:nvPr>
        </p:nvSpPr>
        <p:spPr>
          <a:xfrm>
            <a:off x="899592" y="1340768"/>
            <a:ext cx="7101408" cy="4679033"/>
          </a:xfrm>
        </p:spPr>
        <p:txBody>
          <a:bodyPr rtlCol="0">
            <a:normAutofit/>
          </a:bodyPr>
          <a:lstStyle/>
          <a:p>
            <a:pPr algn="just" eaLnBrk="1" fontAlgn="auto" hangingPunct="1">
              <a:spcAft>
                <a:spcPts val="0"/>
              </a:spcAft>
              <a:buNone/>
              <a:defRPr/>
            </a:pPr>
            <a:endParaRPr lang="en-GB" sz="2400" i="1" dirty="0" smtClean="0">
              <a:solidFill>
                <a:schemeClr val="tx1">
                  <a:lumMod val="75000"/>
                  <a:lumOff val="25000"/>
                </a:schemeClr>
              </a:solidFill>
              <a:latin typeface="Times New Roman" pitchFamily="18" charset="0"/>
              <a:cs typeface="Times New Roman" pitchFamily="18" charset="0"/>
            </a:endParaRPr>
          </a:p>
          <a:p>
            <a:pPr algn="just" eaLnBrk="1" fontAlgn="auto" hangingPunct="1">
              <a:spcAft>
                <a:spcPts val="0"/>
              </a:spcAft>
              <a:defRPr/>
            </a:pPr>
            <a:endParaRPr lang="en-GB" sz="2400" i="1" dirty="0" smtClean="0">
              <a:solidFill>
                <a:schemeClr val="tx1">
                  <a:lumMod val="75000"/>
                  <a:lumOff val="25000"/>
                </a:schemeClr>
              </a:solidFill>
              <a:latin typeface="Times New Roman" pitchFamily="18" charset="0"/>
              <a:cs typeface="Times New Roman" pitchFamily="18" charset="0"/>
            </a:endParaRPr>
          </a:p>
          <a:p>
            <a:pPr algn="just" eaLnBrk="1" fontAlgn="auto" hangingPunct="1">
              <a:spcAft>
                <a:spcPts val="0"/>
              </a:spcAft>
              <a:defRPr/>
            </a:pPr>
            <a:r>
              <a:rPr lang="en-GB" sz="2400" i="1" dirty="0" smtClean="0">
                <a:solidFill>
                  <a:schemeClr val="tx1">
                    <a:lumMod val="75000"/>
                    <a:lumOff val="25000"/>
                  </a:schemeClr>
                </a:solidFill>
                <a:latin typeface="Times New Roman" pitchFamily="18" charset="0"/>
                <a:cs typeface="Times New Roman" pitchFamily="18" charset="0"/>
              </a:rPr>
              <a:t>In terms of the reports they can give to you, you can see they’ve become more sophisticated in their thought process, they’re more sophisticated in their analysis of what they’re looking at and as to how they’re thinking (S9)</a:t>
            </a:r>
            <a:endParaRPr lang="en-US" sz="2400" i="1" dirty="0" smtClean="0">
              <a:solidFill>
                <a:schemeClr val="tx1">
                  <a:lumMod val="75000"/>
                  <a:lumOff val="25000"/>
                </a:schemeClr>
              </a:solidFill>
              <a:latin typeface="Times New Roman" pitchFamily="18" charset="0"/>
              <a:cs typeface="Times New Roman" pitchFamily="18" charset="0"/>
            </a:endParaRPr>
          </a:p>
          <a:p>
            <a:pPr eaLnBrk="1" fontAlgn="auto" hangingPunct="1">
              <a:spcAft>
                <a:spcPts val="0"/>
              </a:spcAft>
              <a:defRPr/>
            </a:pPr>
            <a:endParaRPr lang="en-US" dirty="0" smtClean="0">
              <a:solidFill>
                <a:schemeClr val="tx1">
                  <a:lumMod val="75000"/>
                  <a:lumOff val="25000"/>
                </a:schemeClr>
              </a:solidFill>
            </a:endParaRPr>
          </a:p>
        </p:txBody>
      </p:sp>
      <p:sp>
        <p:nvSpPr>
          <p:cNvPr id="30724" name="Slide Number Placeholder 3"/>
          <p:cNvSpPr>
            <a:spLocks noGrp="1"/>
          </p:cNvSpPr>
          <p:nvPr>
            <p:ph type="sldNum" sz="quarter" idx="12"/>
          </p:nvPr>
        </p:nvSpPr>
        <p:spPr bwMode="auto">
          <a:noFill/>
          <a:ln>
            <a:miter lim="800000"/>
            <a:headEnd/>
            <a:tailEnd/>
          </a:ln>
        </p:spPr>
        <p:txBody>
          <a:bodyPr/>
          <a:lstStyle/>
          <a:p>
            <a:fld id="{D1C70C1A-1684-4D7A-8CDC-D69BE00A65F9}" type="slidenum">
              <a:rPr lang="en-GB"/>
              <a:pPr/>
              <a:t>52</a:t>
            </a:fld>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GB" sz="3200" b="1" dirty="0" smtClean="0">
                <a:latin typeface="Calibri" pitchFamily="34" charset="0"/>
              </a:rPr>
              <a:t>Improved writing</a:t>
            </a:r>
            <a:endParaRPr lang="en-US" sz="3200" b="1" dirty="0" smtClean="0">
              <a:latin typeface="Calibri" pitchFamily="34" charset="0"/>
            </a:endParaRPr>
          </a:p>
        </p:txBody>
      </p:sp>
      <p:sp>
        <p:nvSpPr>
          <p:cNvPr id="3" name="Content Placeholder 2"/>
          <p:cNvSpPr>
            <a:spLocks noGrp="1"/>
          </p:cNvSpPr>
          <p:nvPr>
            <p:ph idx="1"/>
          </p:nvPr>
        </p:nvSpPr>
        <p:spPr>
          <a:xfrm>
            <a:off x="1043608" y="2133601"/>
            <a:ext cx="6957392" cy="3886200"/>
          </a:xfrm>
        </p:spPr>
        <p:txBody>
          <a:bodyPr rtlCol="0">
            <a:normAutofit/>
          </a:bodyPr>
          <a:lstStyle/>
          <a:p>
            <a:pPr algn="just" eaLnBrk="1" fontAlgn="auto" hangingPunct="1">
              <a:spcAft>
                <a:spcPts val="0"/>
              </a:spcAft>
              <a:buFont typeface="Wingdings" pitchFamily="2" charset="2"/>
              <a:buNone/>
              <a:defRPr/>
            </a:pPr>
            <a:r>
              <a:rPr lang="en-GB" sz="2800" dirty="0" smtClean="0">
                <a:solidFill>
                  <a:schemeClr val="tx1">
                    <a:lumMod val="75000"/>
                    <a:lumOff val="25000"/>
                  </a:schemeClr>
                </a:solidFill>
              </a:rPr>
              <a:t>   </a:t>
            </a:r>
            <a:r>
              <a:rPr lang="en-GB" sz="2800" i="1" dirty="0" smtClean="0">
                <a:solidFill>
                  <a:schemeClr val="tx1">
                    <a:lumMod val="75000"/>
                    <a:lumOff val="25000"/>
                  </a:schemeClr>
                </a:solidFill>
              </a:rPr>
              <a:t>W</a:t>
            </a:r>
            <a:r>
              <a:rPr lang="en-GB" sz="2400" i="1" dirty="0" smtClean="0">
                <a:solidFill>
                  <a:schemeClr val="tx1">
                    <a:lumMod val="75000"/>
                    <a:lumOff val="25000"/>
                  </a:schemeClr>
                </a:solidFill>
              </a:rPr>
              <a:t>ell, there are times when students start bringing you written work that begins to look like it could go in the final thesis, whereas initially it doesn’t. In that sense, you know, there’s a point at which the first time you say to a student, “Look you’ve written something here which I could see could go in the final thesis,” that for them is a very significant moment, I think. In that sense their whole thinking has moved forward between that and the last piece of written work (S7)</a:t>
            </a:r>
            <a:endParaRPr lang="en-US" sz="2400" i="1" dirty="0" smtClean="0">
              <a:solidFill>
                <a:schemeClr val="tx1">
                  <a:lumMod val="75000"/>
                  <a:lumOff val="25000"/>
                </a:schemeClr>
              </a:solidFill>
            </a:endParaRPr>
          </a:p>
          <a:p>
            <a:pPr eaLnBrk="1" fontAlgn="auto" hangingPunct="1">
              <a:spcAft>
                <a:spcPts val="0"/>
              </a:spcAft>
              <a:defRPr/>
            </a:pPr>
            <a:endParaRPr lang="en-US" dirty="0" smtClean="0">
              <a:solidFill>
                <a:schemeClr val="tx1">
                  <a:lumMod val="75000"/>
                  <a:lumOff val="25000"/>
                </a:schemeClr>
              </a:solidFill>
            </a:endParaRPr>
          </a:p>
        </p:txBody>
      </p:sp>
      <p:sp>
        <p:nvSpPr>
          <p:cNvPr id="27652" name="Slide Number Placeholder 3"/>
          <p:cNvSpPr>
            <a:spLocks noGrp="1"/>
          </p:cNvSpPr>
          <p:nvPr>
            <p:ph type="sldNum" sz="quarter" idx="12"/>
          </p:nvPr>
        </p:nvSpPr>
        <p:spPr bwMode="auto">
          <a:noFill/>
          <a:ln>
            <a:miter lim="800000"/>
            <a:headEnd/>
            <a:tailEnd/>
          </a:ln>
        </p:spPr>
        <p:txBody>
          <a:bodyPr/>
          <a:lstStyle/>
          <a:p>
            <a:fld id="{B9482F1A-A7E5-43A0-8647-FF33CC394D97}" type="slidenum">
              <a:rPr lang="en-GB"/>
              <a:pPr/>
              <a:t>53</a:t>
            </a:fld>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GB" sz="3200" b="1" dirty="0" smtClean="0">
                <a:latin typeface="Calibri" pitchFamily="34" charset="0"/>
              </a:rPr>
              <a:t>Conference presentation</a:t>
            </a:r>
            <a:endParaRPr lang="en-US" sz="3200" b="1" dirty="0" smtClean="0">
              <a:latin typeface="Calibri" pitchFamily="34" charset="0"/>
            </a:endParaRPr>
          </a:p>
        </p:txBody>
      </p:sp>
      <p:sp>
        <p:nvSpPr>
          <p:cNvPr id="3" name="Content Placeholder 2"/>
          <p:cNvSpPr>
            <a:spLocks noGrp="1"/>
          </p:cNvSpPr>
          <p:nvPr>
            <p:ph idx="1"/>
          </p:nvPr>
        </p:nvSpPr>
        <p:spPr>
          <a:xfrm>
            <a:off x="611560" y="2133601"/>
            <a:ext cx="7389440" cy="3886200"/>
          </a:xfrm>
        </p:spPr>
        <p:txBody>
          <a:bodyPr rtlCol="0"/>
          <a:lstStyle/>
          <a:p>
            <a:pPr algn="just" eaLnBrk="1" fontAlgn="auto" hangingPunct="1">
              <a:spcAft>
                <a:spcPts val="0"/>
              </a:spcAft>
              <a:buFont typeface="Wingdings" pitchFamily="2" charset="2"/>
              <a:buNone/>
              <a:defRPr/>
            </a:pPr>
            <a:r>
              <a:rPr lang="en-GB" sz="2800" dirty="0" smtClean="0">
                <a:solidFill>
                  <a:schemeClr val="tx1">
                    <a:lumMod val="75000"/>
                    <a:lumOff val="25000"/>
                  </a:schemeClr>
                </a:solidFill>
              </a:rPr>
              <a:t>   </a:t>
            </a:r>
            <a:r>
              <a:rPr lang="en-GB" sz="2800" i="1" dirty="0" smtClean="0">
                <a:solidFill>
                  <a:schemeClr val="tx1">
                    <a:lumMod val="75000"/>
                    <a:lumOff val="25000"/>
                  </a:schemeClr>
                </a:solidFill>
                <a:latin typeface="Times New Roman" pitchFamily="18" charset="0"/>
                <a:cs typeface="Times New Roman" pitchFamily="18" charset="0"/>
              </a:rPr>
              <a:t>They could be things that happen externally, they could be somebody does a conference presentation and they realise that their work is comparable with other people presenting (S6)</a:t>
            </a:r>
            <a:endParaRPr lang="en-US" sz="2800" i="1" dirty="0" smtClean="0">
              <a:solidFill>
                <a:schemeClr val="tx1">
                  <a:lumMod val="75000"/>
                  <a:lumOff val="25000"/>
                </a:schemeClr>
              </a:solidFill>
              <a:latin typeface="Times New Roman" pitchFamily="18" charset="0"/>
              <a:cs typeface="Times New Roman" pitchFamily="18" charset="0"/>
            </a:endParaRPr>
          </a:p>
        </p:txBody>
      </p:sp>
      <p:sp>
        <p:nvSpPr>
          <p:cNvPr id="28676" name="Slide Number Placeholder 3"/>
          <p:cNvSpPr>
            <a:spLocks noGrp="1"/>
          </p:cNvSpPr>
          <p:nvPr>
            <p:ph type="sldNum" sz="quarter" idx="12"/>
          </p:nvPr>
        </p:nvSpPr>
        <p:spPr bwMode="auto">
          <a:noFill/>
          <a:ln>
            <a:miter lim="800000"/>
            <a:headEnd/>
            <a:tailEnd/>
          </a:ln>
        </p:spPr>
        <p:txBody>
          <a:bodyPr/>
          <a:lstStyle/>
          <a:p>
            <a:fld id="{21B12163-03ED-423A-833E-99DF72F54628}" type="slidenum">
              <a:rPr lang="en-GB"/>
              <a:pPr/>
              <a:t>54</a:t>
            </a:fld>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ctr" eaLnBrk="1" fontAlgn="auto" hangingPunct="1">
              <a:spcAft>
                <a:spcPts val="0"/>
              </a:spcAft>
              <a:defRPr/>
            </a:pPr>
            <a:r>
              <a:rPr lang="en-GB" sz="3200" b="1" dirty="0" smtClean="0">
                <a:solidFill>
                  <a:schemeClr val="tx1">
                    <a:lumMod val="65000"/>
                    <a:lumOff val="35000"/>
                  </a:schemeClr>
                </a:solidFill>
              </a:rPr>
              <a:t>Confidence building through challenging</a:t>
            </a:r>
          </a:p>
        </p:txBody>
      </p:sp>
      <p:sp>
        <p:nvSpPr>
          <p:cNvPr id="3" name="Content Placeholder 2"/>
          <p:cNvSpPr>
            <a:spLocks noGrp="1"/>
          </p:cNvSpPr>
          <p:nvPr>
            <p:ph idx="1"/>
          </p:nvPr>
        </p:nvSpPr>
        <p:spPr>
          <a:xfrm>
            <a:off x="755576" y="1714488"/>
            <a:ext cx="7245424" cy="5143512"/>
          </a:xfrm>
        </p:spPr>
        <p:txBody>
          <a:bodyPr rtlCol="0">
            <a:normAutofit fontScale="55000" lnSpcReduction="20000"/>
          </a:bodyPr>
          <a:lstStyle/>
          <a:p>
            <a:pPr algn="just" eaLnBrk="1" fontAlgn="auto" hangingPunct="1">
              <a:spcAft>
                <a:spcPts val="0"/>
              </a:spcAft>
              <a:buFont typeface="Wingdings" pitchFamily="2" charset="2"/>
              <a:buNone/>
              <a:defRPr/>
            </a:pPr>
            <a:r>
              <a:rPr lang="en-GB" sz="2400" i="1" dirty="0" smtClean="0">
                <a:solidFill>
                  <a:schemeClr val="tx1">
                    <a:lumMod val="75000"/>
                    <a:lumOff val="25000"/>
                  </a:schemeClr>
                </a:solidFill>
              </a:rPr>
              <a:t>    </a:t>
            </a:r>
          </a:p>
          <a:p>
            <a:pPr algn="just" eaLnBrk="1" fontAlgn="auto" hangingPunct="1">
              <a:spcAft>
                <a:spcPts val="0"/>
              </a:spcAft>
              <a:buFont typeface="Wingdings" pitchFamily="2" charset="2"/>
              <a:buNone/>
              <a:defRPr/>
            </a:pPr>
            <a:r>
              <a:rPr lang="en-GB" sz="2400" i="1" dirty="0" smtClean="0">
                <a:solidFill>
                  <a:schemeClr val="tx1">
                    <a:lumMod val="75000"/>
                    <a:lumOff val="25000"/>
                  </a:schemeClr>
                </a:solidFill>
              </a:rPr>
              <a:t>      </a:t>
            </a:r>
            <a:r>
              <a:rPr lang="en-GB" sz="4200" i="1" dirty="0" smtClean="0">
                <a:solidFill>
                  <a:schemeClr val="tx1">
                    <a:lumMod val="75000"/>
                    <a:lumOff val="25000"/>
                  </a:schemeClr>
                </a:solidFill>
                <a:latin typeface="Times New Roman" pitchFamily="18" charset="0"/>
                <a:cs typeface="Times New Roman" pitchFamily="18" charset="0"/>
              </a:rPr>
              <a:t>I think it’s very important that, you know, the supervisors are able to challenge what the student  is writing down and actually saying about the literature. Sometimes students are a bit frightened about critically appraising other people’s work. it’s not until they get to the end of their PhD, when they’ve transferred, and you say right, now it’s time to go back and have a look at this chapter, see what you think about these people’s writing now, and it comes back and it’s quite different. So I think there is something in there about building confidence and I think you can do that, you can try to do it early on.(S7)</a:t>
            </a:r>
            <a:endParaRPr lang="en-GB" sz="4200" dirty="0" smtClean="0">
              <a:solidFill>
                <a:schemeClr val="tx1">
                  <a:lumMod val="75000"/>
                  <a:lumOff val="25000"/>
                </a:schemeClr>
              </a:solidFill>
              <a:latin typeface="Times New Roman" pitchFamily="18" charset="0"/>
              <a:cs typeface="Times New Roman" pitchFamily="18" charset="0"/>
            </a:endParaRPr>
          </a:p>
          <a:p>
            <a:pPr algn="just" eaLnBrk="1" fontAlgn="auto" hangingPunct="1">
              <a:spcAft>
                <a:spcPts val="0"/>
              </a:spcAft>
              <a:buFont typeface="Wingdings" pitchFamily="2" charset="2"/>
              <a:buNone/>
              <a:defRPr/>
            </a:pPr>
            <a:endParaRPr lang="en-GB" sz="2400" dirty="0" smtClean="0">
              <a:solidFill>
                <a:schemeClr val="tx1">
                  <a:lumMod val="75000"/>
                  <a:lumOff val="25000"/>
                </a:schemeClr>
              </a:solidFill>
            </a:endParaRPr>
          </a:p>
          <a:p>
            <a:pPr algn="just" eaLnBrk="1" fontAlgn="auto" hangingPunct="1">
              <a:spcAft>
                <a:spcPts val="0"/>
              </a:spcAft>
              <a:buFont typeface="Wingdings" pitchFamily="2" charset="2"/>
              <a:buNone/>
              <a:defRPr/>
            </a:pPr>
            <a:r>
              <a:rPr lang="en-GB" sz="2400" dirty="0" smtClean="0">
                <a:solidFill>
                  <a:schemeClr val="tx1">
                    <a:lumMod val="75000"/>
                    <a:lumOff val="25000"/>
                  </a:schemeClr>
                </a:solidFill>
              </a:rPr>
              <a:t> </a:t>
            </a:r>
          </a:p>
          <a:p>
            <a:pPr algn="just" eaLnBrk="1" fontAlgn="auto" hangingPunct="1">
              <a:spcAft>
                <a:spcPts val="0"/>
              </a:spcAft>
              <a:buFont typeface="Wingdings" pitchFamily="2" charset="2"/>
              <a:buNone/>
              <a:defRPr/>
            </a:pPr>
            <a:r>
              <a:rPr lang="en-GB" sz="2400" i="1" dirty="0" smtClean="0">
                <a:solidFill>
                  <a:schemeClr val="tx1">
                    <a:lumMod val="75000"/>
                    <a:lumOff val="25000"/>
                  </a:schemeClr>
                </a:solidFill>
              </a:rPr>
              <a:t>    </a:t>
            </a:r>
            <a:endParaRPr lang="en-US" sz="2400" i="1" dirty="0" smtClean="0">
              <a:solidFill>
                <a:schemeClr val="tx1">
                  <a:lumMod val="75000"/>
                  <a:lumOff val="25000"/>
                </a:schemeClr>
              </a:solidFill>
            </a:endParaRPr>
          </a:p>
          <a:p>
            <a:pPr eaLnBrk="1" fontAlgn="auto" hangingPunct="1">
              <a:spcAft>
                <a:spcPts val="0"/>
              </a:spcAft>
              <a:defRPr/>
            </a:pPr>
            <a:endParaRPr lang="en-US" dirty="0" smtClean="0">
              <a:solidFill>
                <a:schemeClr val="tx1">
                  <a:lumMod val="75000"/>
                  <a:lumOff val="25000"/>
                </a:schemeClr>
              </a:solidFill>
            </a:endParaRPr>
          </a:p>
        </p:txBody>
      </p:sp>
      <p:sp>
        <p:nvSpPr>
          <p:cNvPr id="32772" name="Slide Number Placeholder 3"/>
          <p:cNvSpPr>
            <a:spLocks noGrp="1"/>
          </p:cNvSpPr>
          <p:nvPr>
            <p:ph type="sldNum" sz="quarter" idx="12"/>
          </p:nvPr>
        </p:nvSpPr>
        <p:spPr bwMode="auto">
          <a:noFill/>
          <a:ln>
            <a:miter lim="800000"/>
            <a:headEnd/>
            <a:tailEnd/>
          </a:ln>
        </p:spPr>
        <p:txBody>
          <a:bodyPr/>
          <a:lstStyle/>
          <a:p>
            <a:fld id="{616F58A8-5FED-4FA5-AC90-D0C545E2EB5A}" type="slidenum">
              <a:rPr lang="en-GB"/>
              <a:pPr/>
              <a:t>55</a:t>
            </a:fld>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p>
        </p:txBody>
      </p:sp>
      <p:sp>
        <p:nvSpPr>
          <p:cNvPr id="3" name="Content Placeholder 2"/>
          <p:cNvSpPr>
            <a:spLocks noGrp="1"/>
          </p:cNvSpPr>
          <p:nvPr>
            <p:ph idx="1"/>
          </p:nvPr>
        </p:nvSpPr>
        <p:spPr/>
        <p:txBody>
          <a:bodyPr/>
          <a:lstStyle/>
          <a:p>
            <a:pPr>
              <a:defRPr/>
            </a:pPr>
            <a:r>
              <a:rPr lang="en-GB" i="1" dirty="0" smtClean="0"/>
              <a:t>When they are writing that’s when I work really hard with the students. They send me each chapter sometimes several chapters. It’s me that goes through the threshold.</a:t>
            </a:r>
          </a:p>
          <a:p>
            <a:pPr>
              <a:defRPr/>
            </a:pPr>
            <a:endParaRPr lang="en-GB" dirty="0"/>
          </a:p>
        </p:txBody>
      </p:sp>
      <p:sp>
        <p:nvSpPr>
          <p:cNvPr id="4" name="Slide Number Placeholder 3"/>
          <p:cNvSpPr>
            <a:spLocks noGrp="1"/>
          </p:cNvSpPr>
          <p:nvPr>
            <p:ph type="sldNum" sz="quarter" idx="12"/>
          </p:nvPr>
        </p:nvSpPr>
        <p:spPr/>
        <p:txBody>
          <a:bodyPr>
            <a:normAutofit/>
          </a:bodyPr>
          <a:lstStyle/>
          <a:p>
            <a:pPr>
              <a:defRPr/>
            </a:pPr>
            <a:fld id="{B110D721-6630-4021-A0EA-669E89B35C6D}" type="slidenum">
              <a:rPr lang="en-GB" smtClean="0"/>
              <a:pPr>
                <a:defRPr/>
              </a:pPr>
              <a:t>56</a:t>
            </a:fld>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Placeholder 6" descr="124.jpg"/>
          <p:cNvPicPr>
            <a:picLocks noChangeAspect="1"/>
          </p:cNvPicPr>
          <p:nvPr/>
        </p:nvPicPr>
        <p:blipFill>
          <a:blip r:embed="rId2" cstate="print"/>
          <a:srcRect l="5417" r="5417"/>
          <a:stretch>
            <a:fillRect/>
          </a:stretch>
        </p:blipFill>
        <p:spPr bwMode="auto">
          <a:xfrm>
            <a:off x="0" y="0"/>
            <a:ext cx="9144000" cy="6858000"/>
          </a:xfrm>
          <a:prstGeom prst="rect">
            <a:avLst/>
          </a:prstGeom>
          <a:noFill/>
          <a:ln w="9525">
            <a:noFill/>
            <a:miter lim="800000"/>
            <a:headEnd/>
            <a:tailEnd/>
          </a:ln>
        </p:spPr>
      </p:pic>
      <p:sp>
        <p:nvSpPr>
          <p:cNvPr id="4" name="Text Placeholder 3"/>
          <p:cNvSpPr>
            <a:spLocks noGrp="1"/>
          </p:cNvSpPr>
          <p:nvPr>
            <p:ph type="body" sz="half" idx="2"/>
          </p:nvPr>
        </p:nvSpPr>
        <p:spPr>
          <a:xfrm>
            <a:off x="214313" y="500063"/>
            <a:ext cx="8429625" cy="1357312"/>
          </a:xfrm>
        </p:spPr>
        <p:txBody>
          <a:bodyPr rtlCol="0">
            <a:noAutofit/>
          </a:bodyPr>
          <a:lstStyle/>
          <a:p>
            <a:pPr algn="ctr" fontAlgn="auto">
              <a:spcAft>
                <a:spcPts val="0"/>
              </a:spcAft>
              <a:defRPr/>
            </a:pPr>
            <a:endParaRPr lang="en-GB" sz="3200" b="1" dirty="0" smtClean="0">
              <a:solidFill>
                <a:schemeClr val="bg1"/>
              </a:solidFill>
            </a:endParaRPr>
          </a:p>
          <a:p>
            <a:pPr algn="ctr" fontAlgn="auto">
              <a:spcAft>
                <a:spcPts val="0"/>
              </a:spcAft>
              <a:defRPr/>
            </a:pPr>
            <a:endParaRPr lang="en-US" sz="2800" b="1" dirty="0" smtClean="0">
              <a:solidFill>
                <a:schemeClr val="bg1"/>
              </a:solidFill>
              <a:effectLst>
                <a:outerShdw blurRad="38100" dist="38100" dir="2700000" algn="tl">
                  <a:srgbClr val="000000">
                    <a:alpha val="43137"/>
                  </a:srgbClr>
                </a:outerShdw>
              </a:effectLst>
              <a:latin typeface="Dauphin" pitchFamily="18" charset="0"/>
            </a:endParaRPr>
          </a:p>
        </p:txBody>
      </p:sp>
      <p:sp>
        <p:nvSpPr>
          <p:cNvPr id="31748" name="TextBox 4"/>
          <p:cNvSpPr txBox="1">
            <a:spLocks noChangeArrowheads="1"/>
          </p:cNvSpPr>
          <p:nvPr/>
        </p:nvSpPr>
        <p:spPr bwMode="auto">
          <a:xfrm>
            <a:off x="4429125" y="1714500"/>
            <a:ext cx="4857750" cy="646113"/>
          </a:xfrm>
          <a:prstGeom prst="rect">
            <a:avLst/>
          </a:prstGeom>
          <a:noFill/>
          <a:ln w="9525">
            <a:noFill/>
            <a:miter lim="800000"/>
            <a:headEnd/>
            <a:tailEnd/>
          </a:ln>
        </p:spPr>
        <p:txBody>
          <a:bodyPr>
            <a:spAutoFit/>
          </a:bodyPr>
          <a:lstStyle/>
          <a:p>
            <a:r>
              <a:rPr lang="en-GB" b="1"/>
              <a:t> </a:t>
            </a:r>
          </a:p>
          <a:p>
            <a:endParaRPr lang="en-GB"/>
          </a:p>
        </p:txBody>
      </p:sp>
      <p:sp>
        <p:nvSpPr>
          <p:cNvPr id="31749" name="TextBox 5"/>
          <p:cNvSpPr txBox="1">
            <a:spLocks noChangeArrowheads="1"/>
          </p:cNvSpPr>
          <p:nvPr/>
        </p:nvSpPr>
        <p:spPr bwMode="auto">
          <a:xfrm>
            <a:off x="428625" y="3214688"/>
            <a:ext cx="4857750" cy="369887"/>
          </a:xfrm>
          <a:prstGeom prst="rect">
            <a:avLst/>
          </a:prstGeom>
          <a:noFill/>
          <a:ln w="9525">
            <a:noFill/>
            <a:miter lim="800000"/>
            <a:headEnd/>
            <a:tailEnd/>
          </a:ln>
        </p:spPr>
        <p:txBody>
          <a:bodyPr>
            <a:spAutoFit/>
          </a:bodyPr>
          <a:lstStyle/>
          <a:p>
            <a:r>
              <a:rPr lang="en-GB" b="1">
                <a:solidFill>
                  <a:schemeClr val="bg1"/>
                </a:solidFill>
              </a:rPr>
              <a:t> </a:t>
            </a:r>
          </a:p>
        </p:txBody>
      </p:sp>
      <p:sp>
        <p:nvSpPr>
          <p:cNvPr id="6" name="Slide Number Placeholder 5"/>
          <p:cNvSpPr>
            <a:spLocks noGrp="1"/>
          </p:cNvSpPr>
          <p:nvPr>
            <p:ph type="sldNum" sz="quarter" idx="12"/>
          </p:nvPr>
        </p:nvSpPr>
        <p:spPr/>
        <p:txBody>
          <a:bodyPr/>
          <a:lstStyle/>
          <a:p>
            <a:fld id="{FC4ACD1E-5CF1-43E3-8E79-101990D225BD}" type="slidenum">
              <a:rPr lang="en-GB" smtClean="0"/>
              <a:pPr/>
              <a:t>57</a:t>
            </a:fld>
            <a:endParaRPr lang="en-GB"/>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90600" y="307975"/>
            <a:ext cx="7391400" cy="334963"/>
          </a:xfrm>
        </p:spPr>
        <p:txBody>
          <a:bodyPr>
            <a:normAutofit fontScale="90000"/>
          </a:bodyPr>
          <a:lstStyle/>
          <a:p>
            <a:pPr eaLnBrk="1" hangingPunct="1">
              <a:defRPr/>
            </a:pPr>
            <a:r>
              <a:rPr lang="en-GB" dirty="0" smtClean="0"/>
              <a:t>Overall what helps-…</a:t>
            </a:r>
          </a:p>
        </p:txBody>
      </p:sp>
      <p:sp>
        <p:nvSpPr>
          <p:cNvPr id="75779" name="Rectangle 3"/>
          <p:cNvSpPr>
            <a:spLocks noGrp="1" noChangeArrowheads="1"/>
          </p:cNvSpPr>
          <p:nvPr>
            <p:ph idx="1"/>
          </p:nvPr>
        </p:nvSpPr>
        <p:spPr>
          <a:xfrm>
            <a:off x="0" y="714375"/>
            <a:ext cx="9144000" cy="6143625"/>
          </a:xfrm>
        </p:spPr>
        <p:txBody>
          <a:bodyPr>
            <a:normAutofit lnSpcReduction="10000"/>
          </a:bodyPr>
          <a:lstStyle/>
          <a:p>
            <a:pPr eaLnBrk="1" hangingPunct="1">
              <a:lnSpc>
                <a:spcPct val="80000"/>
              </a:lnSpc>
              <a:buNone/>
              <a:defRPr/>
            </a:pPr>
            <a:endParaRPr lang="en-GB" sz="3200" dirty="0" smtClean="0"/>
          </a:p>
          <a:p>
            <a:pPr eaLnBrk="1" hangingPunct="1">
              <a:lnSpc>
                <a:spcPct val="80000"/>
              </a:lnSpc>
              <a:defRPr/>
            </a:pPr>
            <a:r>
              <a:rPr lang="en-GB" sz="3200" dirty="0" smtClean="0"/>
              <a:t>Ensuring a </a:t>
            </a:r>
            <a:r>
              <a:rPr lang="en-GB" sz="3200" dirty="0" err="1" smtClean="0"/>
              <a:t>boundaried</a:t>
            </a:r>
            <a:r>
              <a:rPr lang="en-GB" sz="3200" dirty="0" smtClean="0"/>
              <a:t> (doable) and conceptual enough question</a:t>
            </a:r>
          </a:p>
          <a:p>
            <a:pPr eaLnBrk="1" hangingPunct="1">
              <a:lnSpc>
                <a:spcPct val="80000"/>
              </a:lnSpc>
              <a:defRPr/>
            </a:pPr>
            <a:r>
              <a:rPr lang="en-GB" sz="3200" dirty="0" smtClean="0"/>
              <a:t>Early focus on  conceptual framework, methodology and methods</a:t>
            </a:r>
          </a:p>
          <a:p>
            <a:pPr eaLnBrk="1" hangingPunct="1">
              <a:lnSpc>
                <a:spcPct val="80000"/>
              </a:lnSpc>
              <a:defRPr/>
            </a:pPr>
            <a:r>
              <a:rPr lang="en-GB" sz="3200" dirty="0" smtClean="0"/>
              <a:t>Very close  reading and focus on dialoguing with experts in the literature review/theoretical perspectives chapter</a:t>
            </a:r>
          </a:p>
          <a:p>
            <a:pPr>
              <a:lnSpc>
                <a:spcPct val="80000"/>
              </a:lnSpc>
              <a:defRPr/>
            </a:pPr>
            <a:r>
              <a:rPr lang="en-GB" sz="3200" dirty="0" smtClean="0"/>
              <a:t>Oral prompting of conceptual, critical work individually in supervisions and in groups</a:t>
            </a:r>
          </a:p>
          <a:p>
            <a:pPr>
              <a:lnSpc>
                <a:spcPct val="80000"/>
              </a:lnSpc>
              <a:defRPr/>
            </a:pPr>
            <a:r>
              <a:rPr lang="en-GB" sz="3200" dirty="0" smtClean="0"/>
              <a:t>Prompt feedback encouraging conceptual and critical work </a:t>
            </a:r>
          </a:p>
          <a:p>
            <a:pPr>
              <a:lnSpc>
                <a:spcPct val="80000"/>
              </a:lnSpc>
              <a:defRPr/>
            </a:pPr>
            <a:r>
              <a:rPr lang="en-GB" sz="3200" dirty="0" smtClean="0"/>
              <a:t>Models, dialogues, pointing out contradictions and tensions and urging incorporation for critical conceptual engagement</a:t>
            </a:r>
          </a:p>
          <a:p>
            <a:pPr eaLnBrk="1" hangingPunct="1">
              <a:lnSpc>
                <a:spcPct val="80000"/>
              </a:lnSpc>
              <a:defRPr/>
            </a:pPr>
            <a:endParaRPr lang="en-GB" sz="3200" dirty="0" smtClean="0"/>
          </a:p>
        </p:txBody>
      </p:sp>
      <p:sp>
        <p:nvSpPr>
          <p:cNvPr id="6" name="Slide Number Placeholder 5"/>
          <p:cNvSpPr>
            <a:spLocks noGrp="1"/>
          </p:cNvSpPr>
          <p:nvPr>
            <p:ph type="sldNum" sz="quarter" idx="12"/>
          </p:nvPr>
        </p:nvSpPr>
        <p:spPr/>
        <p:txBody>
          <a:bodyPr>
            <a:normAutofit/>
          </a:bodyPr>
          <a:lstStyle/>
          <a:p>
            <a:pPr>
              <a:defRPr/>
            </a:pPr>
            <a:fld id="{90565DD0-1EC9-407F-B549-99C445B69370}" type="slidenum">
              <a:rPr lang="en-GB"/>
              <a:pPr>
                <a:defRPr/>
              </a:pPr>
              <a:t>58</a:t>
            </a:fld>
            <a:endParaRPr lang="en-GB"/>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A0BE55-270E-4F40-90B3-058D9D4EFF1E}" type="slidenum">
              <a:rPr lang="en-US"/>
              <a:pPr>
                <a:defRPr/>
              </a:pPr>
              <a:t>59</a:t>
            </a:fld>
            <a:endParaRPr lang="en-US"/>
          </a:p>
        </p:txBody>
      </p:sp>
      <p:graphicFrame>
        <p:nvGraphicFramePr>
          <p:cNvPr id="4098" name="Object 2"/>
          <p:cNvGraphicFramePr>
            <a:graphicFrameLocks noChangeAspect="1"/>
          </p:cNvGraphicFramePr>
          <p:nvPr/>
        </p:nvGraphicFramePr>
        <p:xfrm>
          <a:off x="508000" y="0"/>
          <a:ext cx="8636000" cy="6858000"/>
        </p:xfrm>
        <a:graphic>
          <a:graphicData uri="http://schemas.openxmlformats.org/presentationml/2006/ole">
            <mc:AlternateContent xmlns:mc="http://schemas.openxmlformats.org/markup-compatibility/2006">
              <mc:Choice xmlns:v="urn:schemas-microsoft-com:vml" Requires="v">
                <p:oleObj spid="_x0000_s74758" name="Bitmap Image" r:id="rId4" imgW="9754445" imgH="7315834" progId="PBrush">
                  <p:embed/>
                </p:oleObj>
              </mc:Choice>
              <mc:Fallback>
                <p:oleObj name="Bitmap Image" r:id="rId4" imgW="9754445" imgH="7315834"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0"/>
                        <a:ext cx="863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absolutely essential concepts for understanding how knowledge is constructed and the world is seen in a discipline</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‘Akin to a portal, opening up a new and previously inaccessible way of thinking about something. It represents a transformed way of understanding, or interpreting, or viewing something without which the learner cannot progress….’ (Meyer &amp; Land, 2003)</a:t>
            </a:r>
          </a:p>
          <a:p>
            <a:endParaRPr lang="en-US" sz="36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a:xfrm>
            <a:off x="457200" y="704088"/>
            <a:ext cx="8229600" cy="636680"/>
          </a:xfrm>
        </p:spPr>
        <p:txBody>
          <a:bodyPr>
            <a:normAutofit/>
          </a:bodyPr>
          <a:lstStyle/>
          <a:p>
            <a:pPr algn="ctr"/>
            <a:r>
              <a:rPr lang="en-GB" sz="3200" dirty="0" smtClean="0">
                <a:solidFill>
                  <a:schemeClr val="tx1"/>
                </a:solidFill>
                <a:latin typeface="Times New Roman" pitchFamily="18" charset="0"/>
                <a:cs typeface="Times New Roman" pitchFamily="18" charset="0"/>
              </a:rPr>
              <a:t>Threshold concept</a:t>
            </a:r>
            <a:endParaRPr lang="en-US" sz="3200" dirty="0">
              <a:solidFill>
                <a:schemeClr val="tx1"/>
              </a:solidFill>
              <a:latin typeface="Times New Roman" pitchFamily="18" charset="0"/>
              <a:cs typeface="Times New Roman" pitchFamily="18" charset="0"/>
            </a:endParaRPr>
          </a:p>
        </p:txBody>
      </p:sp>
      <p:pic>
        <p:nvPicPr>
          <p:cNvPr id="4" name="Picture 3" descr="portalpic5.jpg"/>
          <p:cNvPicPr>
            <a:picLocks noChangeAspect="1"/>
          </p:cNvPicPr>
          <p:nvPr/>
        </p:nvPicPr>
        <p:blipFill>
          <a:blip r:embed="rId3" cstate="print"/>
          <a:stretch>
            <a:fillRect/>
          </a:stretch>
        </p:blipFill>
        <p:spPr>
          <a:xfrm>
            <a:off x="4038600" y="1524000"/>
            <a:ext cx="1295400" cy="1800225"/>
          </a:xfrm>
          <a:prstGeom prst="rect">
            <a:avLst/>
          </a:prstGeom>
        </p:spPr>
      </p:pic>
      <p:sp>
        <p:nvSpPr>
          <p:cNvPr id="5" name="Slide Number Placeholder 4"/>
          <p:cNvSpPr>
            <a:spLocks noGrp="1"/>
          </p:cNvSpPr>
          <p:nvPr>
            <p:ph type="sldNum" sz="quarter" idx="12"/>
          </p:nvPr>
        </p:nvSpPr>
        <p:spPr/>
        <p:txBody>
          <a:bodyPr/>
          <a:lstStyle/>
          <a:p>
            <a:fld id="{FC4ACD1E-5CF1-43E3-8E79-101990D225BD}" type="slidenum">
              <a:rPr lang="en-GB" smtClean="0"/>
              <a:pPr/>
              <a:t>6</a:t>
            </a:fld>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dirty="0" smtClean="0"/>
          </a:p>
        </p:txBody>
      </p:sp>
      <p:sp>
        <p:nvSpPr>
          <p:cNvPr id="3" name="Content Placeholder 2"/>
          <p:cNvSpPr>
            <a:spLocks noGrp="1"/>
          </p:cNvSpPr>
          <p:nvPr>
            <p:ph idx="1"/>
          </p:nvPr>
        </p:nvSpPr>
        <p:spPr>
          <a:xfrm>
            <a:off x="0" y="0"/>
            <a:ext cx="8686800" cy="6130925"/>
          </a:xfrm>
        </p:spPr>
        <p:txBody>
          <a:bodyPr>
            <a:normAutofit lnSpcReduction="10000"/>
          </a:bodyPr>
          <a:lstStyle/>
          <a:p>
            <a:pPr eaLnBrk="1" hangingPunct="1">
              <a:defRPr/>
            </a:pPr>
            <a:r>
              <a:rPr lang="en-GB" sz="1600" dirty="0" err="1" smtClean="0"/>
              <a:t>Kiley</a:t>
            </a:r>
            <a:r>
              <a:rPr lang="en-GB" sz="1600" dirty="0" smtClean="0"/>
              <a:t>, M., &amp; Mullins, G. (2006). Opening the black box: How examiners assess your thesis. In C. </a:t>
            </a:r>
            <a:r>
              <a:rPr lang="en-GB" sz="1600" dirty="0" err="1" smtClean="0"/>
              <a:t>Denholm</a:t>
            </a:r>
            <a:r>
              <a:rPr lang="en-GB" sz="1600" dirty="0" smtClean="0"/>
              <a:t> &amp; T. Evans (Eds.), </a:t>
            </a:r>
            <a:r>
              <a:rPr lang="en-GB" sz="1600" i="1" dirty="0" smtClean="0"/>
              <a:t>Doctorates </a:t>
            </a:r>
            <a:r>
              <a:rPr lang="en-GB" sz="1600" i="1" dirty="0" err="1" smtClean="0"/>
              <a:t>downunder</a:t>
            </a:r>
            <a:r>
              <a:rPr lang="en-GB" sz="1600" i="1" dirty="0" smtClean="0"/>
              <a:t>: Keys to successful doctoral study in Australia and New Zealand</a:t>
            </a:r>
            <a:r>
              <a:rPr lang="en-GB" sz="1600" dirty="0" smtClean="0"/>
              <a:t> (pp. 200-207). Melbourne: </a:t>
            </a:r>
            <a:r>
              <a:rPr lang="en-GB" sz="1600" dirty="0" err="1" smtClean="0"/>
              <a:t>ACER.examiners</a:t>
            </a:r>
            <a:r>
              <a:rPr lang="en-GB" sz="1600" dirty="0" smtClean="0"/>
              <a:t> approach the assessment of research theses. </a:t>
            </a:r>
            <a:r>
              <a:rPr lang="en-GB" sz="1600" i="1" dirty="0" smtClean="0"/>
              <a:t>International Journal of </a:t>
            </a:r>
            <a:endParaRPr lang="en-GB" sz="1600" dirty="0" smtClean="0"/>
          </a:p>
          <a:p>
            <a:pPr eaLnBrk="1" hangingPunct="1">
              <a:defRPr/>
            </a:pPr>
            <a:r>
              <a:rPr lang="en-GB" sz="1600" dirty="0" err="1" smtClean="0"/>
              <a:t>Kiley</a:t>
            </a:r>
            <a:r>
              <a:rPr lang="en-GB" sz="1600" dirty="0" smtClean="0"/>
              <a:t>, M., &amp; </a:t>
            </a:r>
            <a:r>
              <a:rPr lang="en-GB" sz="1600" dirty="0" err="1" smtClean="0"/>
              <a:t>Wisker</a:t>
            </a:r>
            <a:r>
              <a:rPr lang="en-GB" sz="1600" dirty="0" smtClean="0"/>
              <a:t>, G. (2008,  June 2008). </a:t>
            </a:r>
            <a:r>
              <a:rPr lang="en-GB" sz="1600" i="1" dirty="0" smtClean="0"/>
              <a:t>“Now you see it, now you don’t”: Identifying and supporting the achievement of doctoral work which embraces threshold concepts and crosses conceptual thresholds.</a:t>
            </a:r>
            <a:r>
              <a:rPr lang="en-GB" sz="1600" dirty="0" smtClean="0"/>
              <a:t> Paper presented at the Threshold concepts: From theory to practice, Queen's University, Kingston Ontario Canada.</a:t>
            </a:r>
          </a:p>
          <a:p>
            <a:pPr eaLnBrk="1" hangingPunct="1">
              <a:defRPr/>
            </a:pPr>
            <a:r>
              <a:rPr lang="en-GB" sz="1600" dirty="0" err="1" smtClean="0"/>
              <a:t>Kiley</a:t>
            </a:r>
            <a:r>
              <a:rPr lang="en-GB" sz="1600" dirty="0" smtClean="0"/>
              <a:t>, M., &amp; Wisker, G. (2010). Threshold concepts in research education and evidence of threshold crossing. </a:t>
            </a:r>
            <a:r>
              <a:rPr lang="en-GB" sz="1600" i="1" dirty="0" smtClean="0"/>
              <a:t>Higher Education Research and Development</a:t>
            </a:r>
            <a:r>
              <a:rPr lang="en-GB" sz="1600" dirty="0" smtClean="0"/>
              <a:t>.</a:t>
            </a:r>
          </a:p>
          <a:p>
            <a:pPr eaLnBrk="1" hangingPunct="1">
              <a:defRPr/>
            </a:pPr>
            <a:r>
              <a:rPr lang="en-GB" sz="1600" dirty="0" smtClean="0"/>
              <a:t>Mullins, G., &amp; </a:t>
            </a:r>
            <a:r>
              <a:rPr lang="en-GB" sz="1600" dirty="0" err="1" smtClean="0"/>
              <a:t>Kiley</a:t>
            </a:r>
            <a:r>
              <a:rPr lang="en-GB" sz="1600" dirty="0" smtClean="0"/>
              <a:t>, M. (2002). 'It's a PhD, not a Nobel Prize': How experienced examiners assess research theses. </a:t>
            </a:r>
            <a:r>
              <a:rPr lang="en-GB" sz="1600" i="1" dirty="0" smtClean="0"/>
              <a:t>Studies in Higher Education, 27</a:t>
            </a:r>
            <a:r>
              <a:rPr lang="en-GB" sz="1600" dirty="0" smtClean="0"/>
              <a:t>(4), 369-386</a:t>
            </a:r>
          </a:p>
          <a:p>
            <a:pPr eaLnBrk="1" hangingPunct="1">
              <a:defRPr/>
            </a:pPr>
            <a:r>
              <a:rPr lang="en-GB" sz="1600" dirty="0" err="1" smtClean="0"/>
              <a:t>Wisker,G</a:t>
            </a:r>
            <a:r>
              <a:rPr lang="en-GB" sz="1600" dirty="0" smtClean="0"/>
              <a:t>, </a:t>
            </a:r>
            <a:r>
              <a:rPr lang="en-GB" sz="1600" dirty="0" err="1" smtClean="0"/>
              <a:t>Morris,C</a:t>
            </a:r>
            <a:r>
              <a:rPr lang="en-GB" sz="1600" dirty="0" smtClean="0"/>
              <a:t>, </a:t>
            </a:r>
            <a:r>
              <a:rPr lang="en-GB" sz="1600" dirty="0" err="1" smtClean="0"/>
              <a:t>Warnes</a:t>
            </a:r>
            <a:r>
              <a:rPr lang="en-GB" sz="1600" dirty="0" smtClean="0"/>
              <a:t>, M, ,</a:t>
            </a:r>
            <a:r>
              <a:rPr lang="en-GB" sz="1600" dirty="0" err="1" smtClean="0"/>
              <a:t>Lilly,J</a:t>
            </a:r>
            <a:r>
              <a:rPr lang="en-GB" sz="1600" dirty="0" smtClean="0"/>
              <a:t> (2009  ) ‘Doctoral learning journeys’   in </a:t>
            </a:r>
            <a:r>
              <a:rPr lang="en-GB" sz="1600" i="1" dirty="0" smtClean="0"/>
              <a:t>Assessment Learning and Teaching journal</a:t>
            </a:r>
            <a:r>
              <a:rPr lang="en-GB" sz="1600" dirty="0" smtClean="0"/>
              <a:t>, Leeds Metropolitan university.</a:t>
            </a:r>
          </a:p>
          <a:p>
            <a:pPr eaLnBrk="1" hangingPunct="1">
              <a:defRPr/>
            </a:pPr>
            <a:r>
              <a:rPr lang="en-GB" sz="1600" dirty="0" err="1" smtClean="0"/>
              <a:t>Wisker</a:t>
            </a:r>
            <a:r>
              <a:rPr lang="en-GB" sz="1600" dirty="0" smtClean="0"/>
              <a:t>, G. (2005, 2012 ). </a:t>
            </a:r>
            <a:r>
              <a:rPr lang="en-GB" sz="1600" i="1" dirty="0" smtClean="0"/>
              <a:t>The good supervisor: Supervising postgraduate and undergraduate research for doctoral theses and dissertations</a:t>
            </a:r>
            <a:r>
              <a:rPr lang="en-GB" sz="1600" dirty="0" smtClean="0"/>
              <a:t>. Basingstoke:  Palgrave Macmillan </a:t>
            </a:r>
          </a:p>
          <a:p>
            <a:pPr eaLnBrk="1" hangingPunct="1">
              <a:defRPr/>
            </a:pPr>
            <a:r>
              <a:rPr lang="en-GB" sz="1600" dirty="0" err="1" smtClean="0"/>
              <a:t>Wisker</a:t>
            </a:r>
            <a:r>
              <a:rPr lang="en-GB" sz="1600" dirty="0" smtClean="0"/>
              <a:t>, G., Robinson, G., &amp; </a:t>
            </a:r>
            <a:r>
              <a:rPr lang="en-GB" sz="1600" dirty="0" err="1" smtClean="0"/>
              <a:t>Kiley</a:t>
            </a:r>
            <a:r>
              <a:rPr lang="en-GB" sz="1600" dirty="0" smtClean="0"/>
              <a:t>, M. (2008). Crossing </a:t>
            </a:r>
            <a:r>
              <a:rPr lang="en-GB" sz="1600" dirty="0" err="1" smtClean="0"/>
              <a:t>liminal</a:t>
            </a:r>
            <a:r>
              <a:rPr lang="en-GB" sz="1600" dirty="0" smtClean="0"/>
              <a:t> spaces: Encouraging postgraduate students to cross conceptual thresholds and achieve threshold concepts in their research. In M. </a:t>
            </a:r>
            <a:r>
              <a:rPr lang="en-GB" sz="1600" dirty="0" err="1" smtClean="0"/>
              <a:t>Kiley</a:t>
            </a:r>
            <a:r>
              <a:rPr lang="en-GB" sz="1600" dirty="0" smtClean="0"/>
              <a:t> &amp; G. Mullins (Eds.), </a:t>
            </a:r>
            <a:r>
              <a:rPr lang="en-GB" sz="1600" i="1" dirty="0" smtClean="0"/>
              <a:t>Quality in postgraduate research: Research education in the new global environment - Part 2: Conference Proceedings</a:t>
            </a:r>
            <a:r>
              <a:rPr lang="en-GB" sz="1600" dirty="0" smtClean="0"/>
              <a:t>. Canberra: CEDAM, ANU.</a:t>
            </a:r>
          </a:p>
          <a:p>
            <a:pPr eaLnBrk="1" hangingPunct="1">
              <a:defRPr/>
            </a:pPr>
            <a:r>
              <a:rPr lang="en-GB" sz="1600" dirty="0" err="1" smtClean="0"/>
              <a:t>Wisker</a:t>
            </a:r>
            <a:r>
              <a:rPr lang="en-GB" sz="1600" dirty="0" smtClean="0"/>
              <a:t>, G., Robinson, G., Trafford, V., Lilly, J., &amp; </a:t>
            </a:r>
            <a:r>
              <a:rPr lang="en-GB" sz="1600" dirty="0" err="1" smtClean="0"/>
              <a:t>Warnes</a:t>
            </a:r>
            <a:r>
              <a:rPr lang="en-GB" sz="1600" dirty="0" smtClean="0"/>
              <a:t>, M. (2004). </a:t>
            </a:r>
            <a:r>
              <a:rPr lang="en-GB" sz="1600" i="1" dirty="0" smtClean="0"/>
              <a:t>Achieving a Doctorate: Meta-learning and Research Development Programmes Supporting Success for International Distance students.</a:t>
            </a:r>
            <a:r>
              <a:rPr lang="en-GB" sz="1600" dirty="0" smtClean="0"/>
              <a:t> Paper presented at the Quality in Postgraduate Research: Re-imaging research education, Adelaide, Australia</a:t>
            </a:r>
            <a:r>
              <a:rPr lang="en-GB" dirty="0" smtClean="0"/>
              <a:t>. </a:t>
            </a:r>
          </a:p>
          <a:p>
            <a:pPr eaLnBrk="1" hangingPunct="1">
              <a:defRPr/>
            </a:pPr>
            <a:endParaRPr lang="en-GB" dirty="0" smtClean="0"/>
          </a:p>
        </p:txBody>
      </p:sp>
      <p:sp>
        <p:nvSpPr>
          <p:cNvPr id="4" name="Slide Number Placeholder 3"/>
          <p:cNvSpPr>
            <a:spLocks noGrp="1"/>
          </p:cNvSpPr>
          <p:nvPr>
            <p:ph type="sldNum" sz="quarter" idx="12"/>
          </p:nvPr>
        </p:nvSpPr>
        <p:spPr/>
        <p:txBody>
          <a:bodyPr/>
          <a:lstStyle/>
          <a:p>
            <a:pPr>
              <a:defRPr/>
            </a:pPr>
            <a:fld id="{CA2B76D6-AD41-4BED-9F9B-3C5FF637AD5D}" type="slidenum">
              <a:rPr lang="en-GB"/>
              <a:pPr>
                <a:defRPr/>
              </a:pPr>
              <a:t>60</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lnSpc>
                <a:spcPct val="90000"/>
              </a:lnSpc>
              <a:buNone/>
            </a:pPr>
            <a:endParaRPr lang="en-GB" sz="2800" b="1" dirty="0" smtClean="0">
              <a:latin typeface="Times New Roman" pitchFamily="18" charset="0"/>
              <a:cs typeface="Times New Roman" pitchFamily="18" charset="0"/>
            </a:endParaRPr>
          </a:p>
          <a:p>
            <a:pPr algn="just">
              <a:lnSpc>
                <a:spcPct val="90000"/>
              </a:lnSpc>
              <a:buNone/>
            </a:pPr>
            <a:r>
              <a:rPr lang="en-GB" sz="2400" b="1" dirty="0" smtClean="0">
                <a:latin typeface="Times New Roman" pitchFamily="18" charset="0"/>
                <a:cs typeface="Times New Roman" pitchFamily="18" charset="0"/>
              </a:rPr>
              <a:t>Threshold concept</a:t>
            </a:r>
            <a:endParaRPr lang="en-US" sz="2400" b="1" dirty="0" smtClean="0">
              <a:latin typeface="Times New Roman" pitchFamily="18" charset="0"/>
              <a:cs typeface="Times New Roman" pitchFamily="18" charset="0"/>
            </a:endParaRPr>
          </a:p>
          <a:p>
            <a:pPr algn="just">
              <a:lnSpc>
                <a:spcPct val="90000"/>
              </a:lnSpc>
            </a:pPr>
            <a:r>
              <a:rPr lang="en-US" sz="2400" i="1" dirty="0" smtClean="0">
                <a:latin typeface="Times New Roman" pitchFamily="18" charset="0"/>
                <a:cs typeface="Times New Roman" pitchFamily="18" charset="0"/>
              </a:rPr>
              <a:t>Transformative</a:t>
            </a:r>
            <a:endParaRPr lang="en-US" sz="2400" dirty="0" smtClean="0">
              <a:latin typeface="Times New Roman" pitchFamily="18" charset="0"/>
              <a:cs typeface="Times New Roman" pitchFamily="18" charset="0"/>
            </a:endParaRPr>
          </a:p>
          <a:p>
            <a:pPr algn="just">
              <a:lnSpc>
                <a:spcPct val="90000"/>
              </a:lnSpc>
            </a:pPr>
            <a:r>
              <a:rPr lang="en-US" sz="2400" i="1" dirty="0" smtClean="0">
                <a:latin typeface="Times New Roman" pitchFamily="18" charset="0"/>
                <a:cs typeface="Times New Roman" pitchFamily="18" charset="0"/>
              </a:rPr>
              <a:t>Irreversible</a:t>
            </a:r>
            <a:endParaRPr lang="en-US" sz="2400" dirty="0" smtClean="0">
              <a:latin typeface="Times New Roman" pitchFamily="18" charset="0"/>
              <a:cs typeface="Times New Roman" pitchFamily="18" charset="0"/>
            </a:endParaRPr>
          </a:p>
          <a:p>
            <a:pPr>
              <a:lnSpc>
                <a:spcPct val="90000"/>
              </a:lnSpc>
            </a:pPr>
            <a:r>
              <a:rPr lang="en-US" sz="2400" i="1" dirty="0" smtClean="0">
                <a:latin typeface="Times New Roman" pitchFamily="18" charset="0"/>
                <a:cs typeface="Times New Roman" pitchFamily="18" charset="0"/>
              </a:rPr>
              <a:t>Integrative</a:t>
            </a:r>
            <a:endParaRPr lang="en-US" sz="2400" dirty="0" smtClean="0">
              <a:latin typeface="Times New Roman" pitchFamily="18" charset="0"/>
              <a:cs typeface="Times New Roman" pitchFamily="18" charset="0"/>
            </a:endParaRPr>
          </a:p>
          <a:p>
            <a:pPr>
              <a:lnSpc>
                <a:spcPct val="90000"/>
              </a:lnSpc>
            </a:pPr>
            <a:r>
              <a:rPr lang="en-US" sz="2400" i="1" dirty="0" smtClean="0">
                <a:latin typeface="Times New Roman" pitchFamily="18" charset="0"/>
                <a:cs typeface="Times New Roman" pitchFamily="18" charset="0"/>
              </a:rPr>
              <a:t>Troublesome Knowledge</a:t>
            </a:r>
          </a:p>
          <a:p>
            <a:pPr>
              <a:lnSpc>
                <a:spcPct val="90000"/>
              </a:lnSpc>
              <a:buNone/>
            </a:pPr>
            <a:endParaRPr lang="en-GB" sz="2400" dirty="0" smtClean="0">
              <a:latin typeface="Times New Roman" pitchFamily="18" charset="0"/>
              <a:cs typeface="Times New Roman" pitchFamily="18" charset="0"/>
            </a:endParaRPr>
          </a:p>
          <a:p>
            <a:pPr>
              <a:lnSpc>
                <a:spcPct val="90000"/>
              </a:lnSpc>
              <a:buNone/>
            </a:pPr>
            <a:r>
              <a:rPr lang="en-GB" sz="2400" b="1" dirty="0" smtClean="0">
                <a:latin typeface="Times New Roman" pitchFamily="18" charset="0"/>
                <a:cs typeface="Times New Roman" pitchFamily="18" charset="0"/>
              </a:rPr>
              <a:t>Conceptual threshold crossing - ‘learning leaps’ </a:t>
            </a:r>
          </a:p>
          <a:p>
            <a:pPr algn="just">
              <a:lnSpc>
                <a:spcPct val="90000"/>
              </a:lnSpc>
            </a:pPr>
            <a:r>
              <a:rPr lang="en-GB" sz="2400" i="1" dirty="0" smtClean="0">
                <a:latin typeface="Times New Roman" pitchFamily="18" charset="0"/>
                <a:cs typeface="Times New Roman" pitchFamily="18" charset="0"/>
              </a:rPr>
              <a:t>Ontological change</a:t>
            </a:r>
          </a:p>
          <a:p>
            <a:pPr>
              <a:lnSpc>
                <a:spcPct val="90000"/>
              </a:lnSpc>
            </a:pPr>
            <a:r>
              <a:rPr lang="en-GB" sz="2400" i="1" dirty="0" smtClean="0">
                <a:latin typeface="Times New Roman" pitchFamily="18" charset="0"/>
                <a:cs typeface="Times New Roman" pitchFamily="18" charset="0"/>
              </a:rPr>
              <a:t>Epistemological contribution</a:t>
            </a:r>
          </a:p>
          <a:p>
            <a:pPr>
              <a:lnSpc>
                <a:spcPct val="90000"/>
              </a:lnSpc>
              <a:buNone/>
            </a:pPr>
            <a:endParaRPr lang="en-GB" sz="2400" b="1" dirty="0" smtClean="0">
              <a:latin typeface="Times New Roman" pitchFamily="18" charset="0"/>
              <a:cs typeface="Times New Roman" pitchFamily="18" charset="0"/>
            </a:endParaRPr>
          </a:p>
          <a:p>
            <a:pPr>
              <a:lnSpc>
                <a:spcPct val="90000"/>
              </a:lnSpc>
              <a:buNone/>
            </a:pPr>
            <a:endParaRPr lang="en-US" sz="24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normAutofit/>
          </a:bodyPr>
          <a:lstStyle/>
          <a:p>
            <a:pPr algn="ctr"/>
            <a:r>
              <a:rPr lang="en-US" sz="3600" dirty="0" smtClean="0">
                <a:solidFill>
                  <a:schemeClr val="tx1"/>
                </a:solidFill>
                <a:latin typeface="Times New Roman" pitchFamily="18" charset="0"/>
                <a:cs typeface="Times New Roman" pitchFamily="18" charset="0"/>
              </a:rPr>
              <a:t>Threshold concept &amp; conceptual threshold crossing</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FC4ACD1E-5CF1-43E3-8E79-101990D225BD}"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0" y="548680"/>
            <a:ext cx="8501062" cy="6309320"/>
          </a:xfrm>
        </p:spPr>
        <p:txBody>
          <a:bodyPr>
            <a:normAutofit fontScale="92500"/>
          </a:bodyPr>
          <a:lstStyle/>
          <a:p>
            <a:pPr algn="just">
              <a:buNone/>
            </a:pPr>
            <a:r>
              <a:rPr lang="en-AU" sz="2600" dirty="0" smtClean="0">
                <a:latin typeface="Times New Roman" pitchFamily="18" charset="0"/>
                <a:cs typeface="Times New Roman" pitchFamily="18" charset="0"/>
              </a:rPr>
              <a:t>Wisker, </a:t>
            </a:r>
            <a:r>
              <a:rPr lang="en-AU" sz="2600" dirty="0" err="1" smtClean="0">
                <a:latin typeface="Times New Roman" pitchFamily="18" charset="0"/>
                <a:cs typeface="Times New Roman" pitchFamily="18" charset="0"/>
              </a:rPr>
              <a:t>Kiley</a:t>
            </a:r>
            <a:r>
              <a:rPr lang="en-AU" sz="2600" dirty="0" smtClean="0">
                <a:latin typeface="Times New Roman" pitchFamily="18" charset="0"/>
                <a:cs typeface="Times New Roman" pitchFamily="18" charset="0"/>
              </a:rPr>
              <a:t>, Robinson, Trafford &amp; </a:t>
            </a:r>
            <a:r>
              <a:rPr lang="en-AU" sz="2600" dirty="0" err="1" smtClean="0">
                <a:latin typeface="Times New Roman" pitchFamily="18" charset="0"/>
                <a:cs typeface="Times New Roman" pitchFamily="18" charset="0"/>
              </a:rPr>
              <a:t>Leshem</a:t>
            </a:r>
            <a:r>
              <a:rPr lang="en-AU" sz="2600" dirty="0" smtClean="0">
                <a:latin typeface="Times New Roman" pitchFamily="18" charset="0"/>
                <a:cs typeface="Times New Roman" pitchFamily="18" charset="0"/>
              </a:rPr>
              <a:t> identified  threshold concepts and conceptual thresholds at the research education level (EARLI 2007, QPR 2006, 2008, Threshold Concepts conferences 2006, 2008) </a:t>
            </a:r>
          </a:p>
          <a:p>
            <a:pPr algn="just">
              <a:buNone/>
            </a:pPr>
            <a:endParaRPr lang="en-AU" sz="2600" dirty="0" smtClean="0">
              <a:latin typeface="Times New Roman" pitchFamily="18" charset="0"/>
              <a:cs typeface="Times New Roman" pitchFamily="18" charset="0"/>
            </a:endParaRPr>
          </a:p>
          <a:p>
            <a:pPr algn="just"/>
            <a:r>
              <a:rPr lang="en-AU" sz="2600" b="1" dirty="0" smtClean="0">
                <a:latin typeface="Times New Roman" pitchFamily="18" charset="0"/>
                <a:cs typeface="Times New Roman" pitchFamily="18" charset="0"/>
              </a:rPr>
              <a:t>Doctoral learning journeys  2007-2010</a:t>
            </a:r>
          </a:p>
          <a:p>
            <a:pPr algn="just"/>
            <a:r>
              <a:rPr lang="en-AU" sz="2600" dirty="0" smtClean="0">
                <a:latin typeface="Times New Roman" pitchFamily="18" charset="0"/>
                <a:cs typeface="Times New Roman" pitchFamily="18" charset="0"/>
              </a:rPr>
              <a:t>Survey (350 doc students)</a:t>
            </a:r>
          </a:p>
          <a:p>
            <a:pPr algn="just"/>
            <a:r>
              <a:rPr lang="en-AU" sz="2600" dirty="0" err="1" smtClean="0">
                <a:latin typeface="Times New Roman" pitchFamily="18" charset="0"/>
                <a:cs typeface="Times New Roman" pitchFamily="18" charset="0"/>
              </a:rPr>
              <a:t>Journalling</a:t>
            </a:r>
            <a:r>
              <a:rPr lang="en-AU" sz="2600" dirty="0" smtClean="0">
                <a:latin typeface="Times New Roman" pitchFamily="18" charset="0"/>
                <a:cs typeface="Times New Roman" pitchFamily="18" charset="0"/>
              </a:rPr>
              <a:t> and narrative interviews 30 down to 20 students  over 3 yrs</a:t>
            </a:r>
          </a:p>
          <a:p>
            <a:pPr algn="just"/>
            <a:r>
              <a:rPr lang="en-AU" sz="2600" dirty="0" smtClean="0">
                <a:latin typeface="Times New Roman" pitchFamily="18" charset="0"/>
                <a:cs typeface="Times New Roman" pitchFamily="18" charset="0"/>
              </a:rPr>
              <a:t>Interviewing 20 supervisors</a:t>
            </a:r>
          </a:p>
          <a:p>
            <a:pPr algn="just"/>
            <a:r>
              <a:rPr lang="en-AU" sz="2600" dirty="0" smtClean="0">
                <a:latin typeface="Times New Roman" pitchFamily="18" charset="0"/>
                <a:cs typeface="Times New Roman" pitchFamily="18" charset="0"/>
              </a:rPr>
              <a:t>11 examiners </a:t>
            </a:r>
          </a:p>
          <a:p>
            <a:pPr algn="just"/>
            <a:r>
              <a:rPr lang="en-AU" sz="2600" b="1" dirty="0" smtClean="0">
                <a:latin typeface="Times New Roman" pitchFamily="18" charset="0"/>
                <a:cs typeface="Times New Roman" pitchFamily="18" charset="0"/>
              </a:rPr>
              <a:t>Parallel project</a:t>
            </a:r>
          </a:p>
          <a:p>
            <a:pPr algn="just"/>
            <a:r>
              <a:rPr lang="en-AU" sz="2600" dirty="0" smtClean="0">
                <a:latin typeface="Times New Roman" pitchFamily="18" charset="0"/>
                <a:cs typeface="Times New Roman" pitchFamily="18" charset="0"/>
              </a:rPr>
              <a:t>Interviewing students , supervisors and examiners internationally  </a:t>
            </a:r>
          </a:p>
          <a:p>
            <a:pPr algn="just"/>
            <a:r>
              <a:rPr lang="en-AU" b="1" dirty="0" smtClean="0">
                <a:latin typeface="Times New Roman" pitchFamily="18" charset="0"/>
                <a:cs typeface="Times New Roman" pitchFamily="18" charset="0"/>
              </a:rPr>
              <a:t>Swedish project- </a:t>
            </a:r>
            <a:r>
              <a:rPr lang="en-AU" dirty="0" smtClean="0">
                <a:latin typeface="Times New Roman" pitchFamily="18" charset="0"/>
                <a:cs typeface="Times New Roman" pitchFamily="18" charset="0"/>
              </a:rPr>
              <a:t>interviewing 40 postgraduate students and supervisors  (including medical scientists)</a:t>
            </a:r>
            <a:endParaRPr lang="en-AU" sz="2600" dirty="0" smtClean="0">
              <a:latin typeface="Times New Roman" pitchFamily="18" charset="0"/>
              <a:cs typeface="Times New Roman" pitchFamily="18" charset="0"/>
            </a:endParaRPr>
          </a:p>
          <a:p>
            <a:pPr algn="just"/>
            <a:endParaRPr lang="en-AU" sz="2600" dirty="0" smtClean="0">
              <a:latin typeface="Times New Roman" pitchFamily="18" charset="0"/>
              <a:cs typeface="Times New Roman" pitchFamily="18" charset="0"/>
            </a:endParaRPr>
          </a:p>
          <a:p>
            <a:endParaRPr lang="en-AU" sz="2600" dirty="0" smtClean="0">
              <a:latin typeface="Times New Roman" pitchFamily="18" charset="0"/>
              <a:cs typeface="Times New Roman" pitchFamily="18" charset="0"/>
            </a:endParaRPr>
          </a:p>
          <a:p>
            <a:endParaRPr lang="en-GB" sz="2600" dirty="0" smtClean="0">
              <a:solidFill>
                <a:srgbClr val="404040"/>
              </a:solidFill>
              <a:latin typeface="Calibri" charset="0"/>
            </a:endParaRPr>
          </a:p>
          <a:p>
            <a:endParaRPr lang="en-AU" dirty="0" smtClean="0">
              <a:solidFill>
                <a:srgbClr val="404040"/>
              </a:solidFill>
            </a:endParaRPr>
          </a:p>
        </p:txBody>
      </p:sp>
      <p:sp>
        <p:nvSpPr>
          <p:cNvPr id="11267" name="Slide Number Placeholder 6"/>
          <p:cNvSpPr>
            <a:spLocks noGrp="1"/>
          </p:cNvSpPr>
          <p:nvPr>
            <p:ph type="sldNum" sz="quarter" idx="12"/>
          </p:nvPr>
        </p:nvSpPr>
        <p:spPr bwMode="auto">
          <a:noFill/>
          <a:ln>
            <a:miter lim="800000"/>
            <a:headEnd/>
            <a:tailEnd/>
          </a:ln>
        </p:spPr>
        <p:txBody>
          <a:bodyPr/>
          <a:lstStyle/>
          <a:p>
            <a:fld id="{C17D29F6-38D6-4609-894C-C8D1DEF05128}" type="slidenum">
              <a:rPr lang="en-GB"/>
              <a:pPr/>
              <a:t>8</a:t>
            </a:fld>
            <a:endParaRPr lang="en-GB"/>
          </a:p>
        </p:txBody>
      </p:sp>
      <p:sp>
        <p:nvSpPr>
          <p:cNvPr id="41986" name="Rectangle 2"/>
          <p:cNvSpPr>
            <a:spLocks noGrp="1" noChangeArrowheads="1"/>
          </p:cNvSpPr>
          <p:nvPr>
            <p:ph type="title"/>
          </p:nvPr>
        </p:nvSpPr>
        <p:spPr>
          <a:xfrm>
            <a:off x="457200" y="82550"/>
            <a:ext cx="8229600" cy="538138"/>
          </a:xfrm>
        </p:spPr>
        <p:txBody>
          <a:bodyPr>
            <a:normAutofit/>
          </a:bodyPr>
          <a:lstStyle/>
          <a:p>
            <a:pPr algn="ctr" fontAlgn="auto">
              <a:spcAft>
                <a:spcPts val="0"/>
              </a:spcAft>
              <a:defRPr/>
            </a:pPr>
            <a:r>
              <a:rPr lang="en-US" sz="3200" b="1" dirty="0" smtClean="0">
                <a:solidFill>
                  <a:schemeClr val="tx1"/>
                </a:solidFill>
                <a:latin typeface="Times New Roman" pitchFamily="18" charset="0"/>
                <a:cs typeface="Times New Roman" pitchFamily="18" charset="0"/>
              </a:rPr>
              <a:t>Early work and DLJ </a:t>
            </a:r>
          </a:p>
        </p:txBody>
      </p:sp>
      <p:sp>
        <p:nvSpPr>
          <p:cNvPr id="11269" name="Rectangle 4"/>
          <p:cNvSpPr>
            <a:spLocks noChangeArrowheads="1"/>
          </p:cNvSpPr>
          <p:nvPr/>
        </p:nvSpPr>
        <p:spPr bwMode="auto">
          <a:xfrm>
            <a:off x="3563938" y="5373688"/>
            <a:ext cx="1195387" cy="366712"/>
          </a:xfrm>
          <a:prstGeom prst="rect">
            <a:avLst/>
          </a:prstGeom>
          <a:noFill/>
          <a:ln w="9525">
            <a:noFill/>
            <a:miter lim="800000"/>
            <a:headEnd/>
            <a:tailEnd/>
          </a:ln>
        </p:spPr>
        <p:txBody>
          <a:bodyPr>
            <a:spAutoFit/>
          </a:bodyPr>
          <a:lstStyle/>
          <a:p>
            <a:r>
              <a:rPr lang="en-AU">
                <a:latin typeface="Arial" charset="0"/>
              </a:rPr>
              <a:t>   </a:t>
            </a:r>
            <a:endParaRPr lang="en-GB">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28600" y="327025"/>
            <a:ext cx="8715375" cy="6454775"/>
          </a:xfrm>
        </p:spPr>
        <p:txBody>
          <a:bodyPr>
            <a:normAutofit/>
          </a:bodyPr>
          <a:lstStyle/>
          <a:p>
            <a:pPr algn="ctr">
              <a:lnSpc>
                <a:spcPct val="90000"/>
              </a:lnSpc>
              <a:buFont typeface="Wingdings" charset="2"/>
              <a:buNone/>
            </a:pPr>
            <a:r>
              <a:rPr lang="en-GB" sz="3200" b="1" dirty="0" smtClean="0">
                <a:latin typeface="Times New Roman" pitchFamily="18" charset="0"/>
                <a:cs typeface="Times New Roman" pitchFamily="18" charset="0"/>
              </a:rPr>
              <a:t>Research questions</a:t>
            </a:r>
          </a:p>
          <a:p>
            <a:pPr>
              <a:lnSpc>
                <a:spcPct val="80000"/>
              </a:lnSpc>
              <a:buFont typeface="Wingdings" charset="2"/>
              <a:buNone/>
            </a:pPr>
            <a:r>
              <a:rPr lang="en-GB" sz="2800" dirty="0" smtClean="0">
                <a:latin typeface="Times New Roman" pitchFamily="18" charset="0"/>
                <a:cs typeface="Times New Roman" pitchFamily="18" charset="0"/>
              </a:rPr>
              <a:t> </a:t>
            </a:r>
          </a:p>
          <a:p>
            <a:pPr>
              <a:lnSpc>
                <a:spcPct val="80000"/>
              </a:lnSpc>
              <a:buFont typeface="Wingdings" charset="2"/>
              <a:buNone/>
            </a:pPr>
            <a:endParaRPr lang="en-GB" sz="2400" dirty="0" smtClean="0">
              <a:latin typeface="Times New Roman" pitchFamily="18" charset="0"/>
              <a:cs typeface="Times New Roman" pitchFamily="18" charset="0"/>
            </a:endParaRPr>
          </a:p>
          <a:p>
            <a:pPr algn="just">
              <a:lnSpc>
                <a:spcPct val="80000"/>
              </a:lnSpc>
            </a:pPr>
            <a:r>
              <a:rPr lang="en-GB" sz="2400" dirty="0" smtClean="0">
                <a:cs typeface="Times New Roman" pitchFamily="18" charset="0"/>
              </a:rPr>
              <a:t>How do</a:t>
            </a:r>
            <a:r>
              <a:rPr lang="en-GB" sz="2400" i="1" dirty="0" smtClean="0">
                <a:cs typeface="Times New Roman" pitchFamily="18" charset="0"/>
              </a:rPr>
              <a:t> </a:t>
            </a:r>
            <a:r>
              <a:rPr lang="en-GB" sz="2400" dirty="0" smtClean="0">
                <a:cs typeface="Times New Roman" pitchFamily="18" charset="0"/>
              </a:rPr>
              <a:t>doctoral students signify their awareness of  working conceptually?</a:t>
            </a:r>
          </a:p>
          <a:p>
            <a:pPr algn="just">
              <a:lnSpc>
                <a:spcPct val="80000"/>
              </a:lnSpc>
            </a:pPr>
            <a:endParaRPr lang="en-GB" sz="2400" dirty="0" smtClean="0">
              <a:cs typeface="Times New Roman" pitchFamily="18" charset="0"/>
            </a:endParaRPr>
          </a:p>
          <a:p>
            <a:pPr algn="just">
              <a:lnSpc>
                <a:spcPct val="80000"/>
              </a:lnSpc>
            </a:pPr>
            <a:r>
              <a:rPr lang="en-GB" sz="2400" dirty="0" smtClean="0">
                <a:cs typeface="Times New Roman" pitchFamily="18" charset="0"/>
              </a:rPr>
              <a:t>How do students’ conceptual grasp and comments display crossing of subject-specific and generic doctoral thresholds?</a:t>
            </a:r>
          </a:p>
          <a:p>
            <a:pPr algn="just">
              <a:lnSpc>
                <a:spcPct val="80000"/>
              </a:lnSpc>
            </a:pPr>
            <a:endParaRPr lang="en-GB" sz="2400" dirty="0" smtClean="0">
              <a:cs typeface="Times New Roman" pitchFamily="18" charset="0"/>
            </a:endParaRPr>
          </a:p>
          <a:p>
            <a:pPr algn="just">
              <a:lnSpc>
                <a:spcPct val="80000"/>
              </a:lnSpc>
            </a:pPr>
            <a:r>
              <a:rPr lang="en-GB" sz="2400" dirty="0" smtClean="0">
                <a:cs typeface="Times New Roman" pitchFamily="18" charset="0"/>
              </a:rPr>
              <a:t>How do supervisors recognise students’ conceptual grasp of research? </a:t>
            </a:r>
          </a:p>
          <a:p>
            <a:pPr>
              <a:lnSpc>
                <a:spcPct val="80000"/>
              </a:lnSpc>
              <a:buFont typeface="Wingdings" charset="2"/>
              <a:buNone/>
            </a:pPr>
            <a:endParaRPr lang="en-GB" sz="2400" dirty="0" smtClean="0">
              <a:cs typeface="Times New Roman" pitchFamily="18" charset="0"/>
            </a:endParaRPr>
          </a:p>
          <a:p>
            <a:pPr algn="just">
              <a:lnSpc>
                <a:spcPct val="80000"/>
              </a:lnSpc>
            </a:pPr>
            <a:r>
              <a:rPr lang="en-GB" sz="2400" dirty="0" smtClean="0">
                <a:cs typeface="Times New Roman" pitchFamily="18" charset="0"/>
              </a:rPr>
              <a:t>What strategies and activities do supervisors use to encourage or ‘nudge’ conceptual grasp by doctoral students? </a:t>
            </a:r>
          </a:p>
          <a:p>
            <a:pPr>
              <a:lnSpc>
                <a:spcPct val="90000"/>
              </a:lnSpc>
              <a:defRPr/>
            </a:pPr>
            <a:r>
              <a:rPr lang="en-GB" sz="2400" dirty="0" smtClean="0"/>
              <a:t> </a:t>
            </a:r>
          </a:p>
          <a:p>
            <a:pPr>
              <a:lnSpc>
                <a:spcPct val="90000"/>
              </a:lnSpc>
              <a:defRPr/>
            </a:pPr>
            <a:r>
              <a:rPr lang="en-GB" sz="2400" dirty="0" smtClean="0"/>
              <a:t>How do examiners identify and assess conceptually-robust research outcomes and skills developments?</a:t>
            </a:r>
          </a:p>
          <a:p>
            <a:pPr>
              <a:lnSpc>
                <a:spcPct val="90000"/>
              </a:lnSpc>
              <a:defRPr/>
            </a:pPr>
            <a:endParaRPr lang="en-GB" sz="2800" dirty="0" smtClean="0"/>
          </a:p>
          <a:p>
            <a:pPr>
              <a:lnSpc>
                <a:spcPct val="90000"/>
              </a:lnSpc>
            </a:pPr>
            <a:endParaRPr lang="en-GB" sz="2800" dirty="0" smtClean="0">
              <a:latin typeface="Times New Roman" pitchFamily="18" charset="0"/>
              <a:cs typeface="Times New Roman" pitchFamily="18" charset="0"/>
            </a:endParaRPr>
          </a:p>
        </p:txBody>
      </p:sp>
      <p:sp>
        <p:nvSpPr>
          <p:cNvPr id="12291" name="Slide Number Placeholder 5"/>
          <p:cNvSpPr>
            <a:spLocks noGrp="1"/>
          </p:cNvSpPr>
          <p:nvPr>
            <p:ph type="sldNum" sz="quarter" idx="12"/>
          </p:nvPr>
        </p:nvSpPr>
        <p:spPr bwMode="auto">
          <a:noFill/>
          <a:ln>
            <a:miter lim="800000"/>
            <a:headEnd/>
            <a:tailEnd/>
          </a:ln>
        </p:spPr>
        <p:txBody>
          <a:bodyPr/>
          <a:lstStyle/>
          <a:p>
            <a:fld id="{92736B3B-F4F9-49FC-A7F9-EDE576B9190E}" type="slidenum">
              <a:rPr lang="en-GB"/>
              <a:pPr/>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8994</TotalTime>
  <Words>4358</Words>
  <Application>Microsoft Office PowerPoint</Application>
  <PresentationFormat>On-screen Show (4:3)</PresentationFormat>
  <Paragraphs>460</Paragraphs>
  <Slides>60</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Flow</vt:lpstr>
      <vt:lpstr>Clip</vt:lpstr>
      <vt:lpstr>Bitmap Image</vt:lpstr>
      <vt:lpstr>Learning journeys and success: perspectives on conceptual threshold crossings for graduate students and supervisors – particular focus on  the literature review</vt:lpstr>
      <vt:lpstr>Some thoughts </vt:lpstr>
      <vt:lpstr>PowerPoint Presentation</vt:lpstr>
      <vt:lpstr>Overview</vt:lpstr>
      <vt:lpstr>PowerPoint Presentation</vt:lpstr>
      <vt:lpstr>Threshold concept</vt:lpstr>
      <vt:lpstr>Threshold concept &amp; conceptual threshold crossing</vt:lpstr>
      <vt:lpstr>Early work and DLJ </vt:lpstr>
      <vt:lpstr>PowerPoint Presentation</vt:lpstr>
      <vt:lpstr>Research  learning journeys: multi-dimensional</vt:lpstr>
      <vt:lpstr>Ontology / Identity</vt:lpstr>
      <vt:lpstr>Question    Please consider  </vt:lpstr>
      <vt:lpstr>Themes from the survey of 350 doctoral students in the UK</vt:lpstr>
      <vt:lpstr>PowerPoint Presentation</vt:lpstr>
      <vt:lpstr>Learning moments where students indicate conceptual threshold crossing</vt:lpstr>
      <vt:lpstr>Student responses: crossing a conceptual threshold....</vt:lpstr>
      <vt:lpstr>PowerPoint Presentation</vt:lpstr>
      <vt:lpstr>PowerPoint Presentation</vt:lpstr>
      <vt:lpstr>PowerPoint Presentation</vt:lpstr>
      <vt:lpstr>Identifying conceptual threshold crossings</vt:lpstr>
      <vt:lpstr>The literature review</vt:lpstr>
      <vt:lpstr>What are the characteristics of a good literature review/ theoretical perspectives chapter? </vt:lpstr>
      <vt:lpstr>Literature review</vt:lpstr>
      <vt:lpstr>Developing critical thinking as part of dealing with the literature</vt:lpstr>
      <vt:lpstr>PowerPoint Presentation</vt:lpstr>
      <vt:lpstr>Suggestions to students undertaking a literature review</vt:lpstr>
      <vt:lpstr>PowerPoint Presentation</vt:lpstr>
      <vt:lpstr>PowerPoint Presentation</vt:lpstr>
      <vt:lpstr> </vt:lpstr>
      <vt:lpstr>Activities to identify the characteristics of sound use of literature in  writing</vt:lpstr>
      <vt:lpstr>Modelling an activity</vt:lpstr>
      <vt:lpstr>PowerPoint Presentation</vt:lpstr>
      <vt:lpstr>PowerPoint Presentation</vt:lpstr>
      <vt:lpstr>PowerPoint Presentation</vt:lpstr>
      <vt:lpstr>PowerPoint Presentation</vt:lpstr>
      <vt:lpstr>PowerPoint Presentation</vt:lpstr>
      <vt:lpstr>Breaking blocks</vt:lpstr>
      <vt:lpstr>PowerPoint Presentation</vt:lpstr>
      <vt:lpstr>PowerPoint Presentation</vt:lpstr>
      <vt:lpstr>Levels of work</vt:lpstr>
      <vt:lpstr>Becoming a researcher-identity-developing a ‘voice’ </vt:lpstr>
      <vt:lpstr>Becoming part of an  Academic Community</vt:lpstr>
      <vt:lpstr>PowerPoint Presentation</vt:lpstr>
      <vt:lpstr>Nudges </vt:lpstr>
      <vt:lpstr>Identifying a research question </vt:lpstr>
      <vt:lpstr>PowerPoint Presentation</vt:lpstr>
      <vt:lpstr>PowerPoint Presentation</vt:lpstr>
      <vt:lpstr>PowerPoint Presentation</vt:lpstr>
      <vt:lpstr>Supervisors</vt:lpstr>
      <vt:lpstr>Support provided by supervisors and community</vt:lpstr>
      <vt:lpstr>Supervisors: Increased confidence</vt:lpstr>
      <vt:lpstr>Writing </vt:lpstr>
      <vt:lpstr>Improved writing</vt:lpstr>
      <vt:lpstr>Conference presentation</vt:lpstr>
      <vt:lpstr>Confidence building through challenging</vt:lpstr>
      <vt:lpstr>PowerPoint Presentation</vt:lpstr>
      <vt:lpstr>PowerPoint Presentation</vt:lpstr>
      <vt:lpstr>Overall what helps-…</vt:lpstr>
      <vt:lpstr>PowerPoint Presentation</vt:lpstr>
      <vt:lpstr>PowerPoint Presentation</vt:lpstr>
    </vt:vector>
  </TitlesOfParts>
  <Company>University of Brighton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leaps and achieving the doctorate</dc:title>
  <dc:creator>Wisker Gina</dc:creator>
  <cp:lastModifiedBy>Gina Wisker</cp:lastModifiedBy>
  <cp:revision>87</cp:revision>
  <dcterms:created xsi:type="dcterms:W3CDTF">2010-01-28T22:06:43Z</dcterms:created>
  <dcterms:modified xsi:type="dcterms:W3CDTF">2014-11-28T10:56:02Z</dcterms:modified>
</cp:coreProperties>
</file>