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3"/>
  </p:notesMasterIdLst>
  <p:sldIdLst>
    <p:sldId id="300" r:id="rId2"/>
    <p:sldId id="264" r:id="rId3"/>
    <p:sldId id="265" r:id="rId4"/>
    <p:sldId id="266" r:id="rId5"/>
    <p:sldId id="263" r:id="rId6"/>
    <p:sldId id="301" r:id="rId7"/>
    <p:sldId id="302" r:id="rId8"/>
    <p:sldId id="303" r:id="rId9"/>
    <p:sldId id="304" r:id="rId10"/>
    <p:sldId id="320" r:id="rId11"/>
    <p:sldId id="321" r:id="rId12"/>
    <p:sldId id="305" r:id="rId13"/>
    <p:sldId id="319" r:id="rId14"/>
    <p:sldId id="306" r:id="rId15"/>
    <p:sldId id="310" r:id="rId16"/>
    <p:sldId id="311" r:id="rId17"/>
    <p:sldId id="312" r:id="rId18"/>
    <p:sldId id="313" r:id="rId19"/>
    <p:sldId id="314" r:id="rId20"/>
    <p:sldId id="315" r:id="rId21"/>
    <p:sldId id="316" r:id="rId22"/>
    <p:sldId id="317" r:id="rId23"/>
    <p:sldId id="257" r:id="rId24"/>
    <p:sldId id="258" r:id="rId25"/>
    <p:sldId id="259" r:id="rId26"/>
    <p:sldId id="307" r:id="rId27"/>
    <p:sldId id="260" r:id="rId28"/>
    <p:sldId id="261" r:id="rId29"/>
    <p:sldId id="318" r:id="rId30"/>
    <p:sldId id="262" r:id="rId31"/>
    <p:sldId id="309" r:id="rId32"/>
    <p:sldId id="280" r:id="rId33"/>
    <p:sldId id="281" r:id="rId34"/>
    <p:sldId id="282" r:id="rId35"/>
    <p:sldId id="283" r:id="rId36"/>
    <p:sldId id="284" r:id="rId37"/>
    <p:sldId id="285" r:id="rId38"/>
    <p:sldId id="286" r:id="rId39"/>
    <p:sldId id="288" r:id="rId40"/>
    <p:sldId id="289" r:id="rId41"/>
    <p:sldId id="268" r:id="rId42"/>
    <p:sldId id="322" r:id="rId43"/>
    <p:sldId id="323" r:id="rId44"/>
    <p:sldId id="324" r:id="rId45"/>
    <p:sldId id="325" r:id="rId46"/>
    <p:sldId id="326" r:id="rId47"/>
    <p:sldId id="327" r:id="rId48"/>
    <p:sldId id="328" r:id="rId49"/>
    <p:sldId id="329" r:id="rId50"/>
    <p:sldId id="330" r:id="rId51"/>
    <p:sldId id="269" r:id="rId52"/>
    <p:sldId id="270" r:id="rId53"/>
    <p:sldId id="271" r:id="rId54"/>
    <p:sldId id="272" r:id="rId55"/>
    <p:sldId id="273" r:id="rId56"/>
    <p:sldId id="274" r:id="rId57"/>
    <p:sldId id="275" r:id="rId58"/>
    <p:sldId id="276" r:id="rId59"/>
    <p:sldId id="277" r:id="rId60"/>
    <p:sldId id="267" r:id="rId61"/>
    <p:sldId id="299"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74" y="-84"/>
      </p:cViewPr>
      <p:guideLst>
        <p:guide orient="horz" pos="2160"/>
        <p:guide pos="2880"/>
      </p:guideLst>
    </p:cSldViewPr>
  </p:slideViewPr>
  <p:notesTextViewPr>
    <p:cViewPr>
      <p:scale>
        <a:sx n="1" d="1"/>
        <a:sy n="1" d="1"/>
      </p:scale>
      <p:origin x="0" y="0"/>
    </p:cViewPr>
  </p:notesTextViewPr>
  <p:sorterViewPr>
    <p:cViewPr>
      <p:scale>
        <a:sx n="100" d="100"/>
        <a:sy n="100" d="100"/>
      </p:scale>
      <p:origin x="0" y="687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D4163D-8A2C-4D60-946B-1BA360FB54F1}" type="datetimeFigureOut">
              <a:rPr lang="en-GB" smtClean="0"/>
              <a:t>25/06/2015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B7CFD3-1412-4490-966F-904D6FC9CA53}" type="slidenum">
              <a:rPr lang="en-GB" smtClean="0"/>
              <a:t>‹#›</a:t>
            </a:fld>
            <a:endParaRPr lang="en-GB"/>
          </a:p>
        </p:txBody>
      </p:sp>
    </p:spTree>
    <p:extLst>
      <p:ext uri="{BB962C8B-B14F-4D97-AF65-F5344CB8AC3E}">
        <p14:creationId xmlns:p14="http://schemas.microsoft.com/office/powerpoint/2010/main" val="2943080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ln>
            <a:miter lim="800000"/>
            <a:headEnd/>
            <a:tailEnd/>
          </a:ln>
        </p:spPr>
        <p:txBody>
          <a:bodyPr/>
          <a:lstStyle/>
          <a:p>
            <a:fld id="{D76C6A8D-846A-482B-B085-EA1BA4CB4690}" type="slidenum">
              <a:rPr lang="en-US"/>
              <a:pPr/>
              <a:t>8</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003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6C843E54-35DB-4906-9502-0387AA9A40AA}" type="slidenum">
              <a:rPr lang="en-GB" altLang="en-US" smtClean="0"/>
              <a:pPr eaLnBrk="1" hangingPunct="1">
                <a:spcBef>
                  <a:spcPct val="0"/>
                </a:spcBef>
              </a:pPr>
              <a:t>40</a:t>
            </a:fld>
            <a:endParaRPr lang="en-GB"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62119D4-3C47-4D4E-B1E4-30A93EDE21B1}" type="datetime1">
              <a:rPr lang="en-GB" smtClean="0"/>
              <a:t>25/06/2015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1E53074-196C-4A35-815D-662A4466DC0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0A1DE9-9C22-4159-B2C5-CD25511EC467}" type="datetime1">
              <a:rPr lang="en-GB" smtClean="0"/>
              <a:t>25/06/2015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A3E40A-B371-43B0-B27D-F149456A9BA4}" type="datetime1">
              <a:rPr lang="en-GB" smtClean="0"/>
              <a:t>25/06/2015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3E822BA-06FA-4A09-B748-A60170AAD20A}" type="datetime1">
              <a:rPr lang="en-GB" smtClean="0"/>
              <a:t>25/06/2015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5411750-9685-482E-9E73-3D84989D557F}" type="datetime1">
              <a:rPr lang="en-GB" smtClean="0"/>
              <a:t>25/06/2015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1C8ED8-4514-4B27-912D-A2A5714391AE}" type="datetime1">
              <a:rPr lang="en-GB" smtClean="0"/>
              <a:t>25/06/2015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C1E7AF-5994-4EAB-9F9C-F71A85B0FBB6}" type="datetime1">
              <a:rPr lang="en-GB" smtClean="0"/>
              <a:t>25/06/2015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0607C5-96A9-4571-B133-9CAFAB767B2A}" type="datetime1">
              <a:rPr lang="en-GB" smtClean="0"/>
              <a:t>25/06/2015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56B5FF4-33CD-4E5B-B8CA-EF32590EE1F0}" type="datetime1">
              <a:rPr lang="en-GB" smtClean="0"/>
              <a:t>25/06/2015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DD7FAA0-6AFD-4B55-8A6E-AE10A06275A2}" type="datetime1">
              <a:rPr lang="en-GB" smtClean="0"/>
              <a:t>25/06/2015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7B4CA23-F57A-43B9-B16B-57937F53547D}" type="datetime1">
              <a:rPr lang="en-GB" smtClean="0"/>
              <a:t>25/06/2015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1E53074-196C-4A35-815D-662A4466DC0C}"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DA6EE24-90E1-47C5-A859-E112DF21A1C6}" type="datetime1">
              <a:rPr lang="en-GB" smtClean="0"/>
              <a:t>25/06/2015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1E53074-196C-4A35-815D-662A4466DC0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18" Type="http://schemas.openxmlformats.org/officeDocument/2006/relationships/image" Target="../media/image17.png"/><Relationship Id="rId3" Type="http://schemas.openxmlformats.org/officeDocument/2006/relationships/hyperlink" Target="http://www.guillier.org/cambridge/snowday/" TargetMode="External"/><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hyperlink" Target="http://www.guillier.org/common/view_image.php?img=/cambridge/snowday/p1314388.jpg" TargetMode="External"/><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hyperlink" Target="http://www.guillier.org/common/view_image.php?img=/cambridge/snowday/p1314394.jpg" TargetMode="External"/><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mailto:G.wisker@brighton.ac.ukth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3" y="332657"/>
            <a:ext cx="8424936" cy="2088232"/>
          </a:xfrm>
        </p:spPr>
        <p:txBody>
          <a:bodyPr>
            <a:noAutofit/>
          </a:bodyPr>
          <a:lstStyle/>
          <a:p>
            <a:r>
              <a:rPr lang="en-GB" sz="7200" dirty="0" smtClean="0"/>
              <a:t>Writing a  thesis</a:t>
            </a:r>
            <a:br>
              <a:rPr lang="en-GB" sz="7200" dirty="0" smtClean="0"/>
            </a:br>
            <a:endParaRPr lang="en-GB" sz="7200" dirty="0"/>
          </a:p>
        </p:txBody>
      </p:sp>
      <p:sp>
        <p:nvSpPr>
          <p:cNvPr id="3" name="Subtitle 2"/>
          <p:cNvSpPr>
            <a:spLocks noGrp="1"/>
          </p:cNvSpPr>
          <p:nvPr>
            <p:ph type="subTitle" idx="1"/>
          </p:nvPr>
        </p:nvSpPr>
        <p:spPr>
          <a:xfrm>
            <a:off x="1371600" y="3212976"/>
            <a:ext cx="6440760" cy="3645024"/>
          </a:xfrm>
        </p:spPr>
        <p:txBody>
          <a:bodyPr>
            <a:normAutofit fontScale="85000" lnSpcReduction="20000"/>
          </a:bodyPr>
          <a:lstStyle/>
          <a:p>
            <a:r>
              <a:rPr lang="en-GB" dirty="0" smtClean="0"/>
              <a:t>What examiners are looking for</a:t>
            </a:r>
          </a:p>
          <a:p>
            <a:r>
              <a:rPr lang="en-GB" dirty="0"/>
              <a:t>D</a:t>
            </a:r>
            <a:r>
              <a:rPr lang="en-GB" dirty="0" smtClean="0"/>
              <a:t>ifferent forms of writing</a:t>
            </a:r>
          </a:p>
          <a:p>
            <a:r>
              <a:rPr lang="en-GB" dirty="0" smtClean="0"/>
              <a:t>Breaking writing blocks </a:t>
            </a:r>
          </a:p>
          <a:p>
            <a:r>
              <a:rPr lang="en-GB" dirty="0" smtClean="0"/>
              <a:t>What next</a:t>
            </a:r>
          </a:p>
          <a:p>
            <a:endParaRPr lang="en-GB" dirty="0" smtClean="0"/>
          </a:p>
          <a:p>
            <a:r>
              <a:rPr lang="en-GB" dirty="0" smtClean="0"/>
              <a:t>UWE 2015</a:t>
            </a:r>
            <a:endParaRPr lang="en-GB" dirty="0"/>
          </a:p>
          <a:p>
            <a:endParaRPr lang="en-GB" dirty="0" smtClean="0"/>
          </a:p>
          <a:p>
            <a:endParaRPr lang="en-GB" dirty="0"/>
          </a:p>
          <a:p>
            <a:r>
              <a:rPr lang="en-GB" dirty="0" smtClean="0">
                <a:solidFill>
                  <a:schemeClr val="tx1"/>
                </a:solidFill>
              </a:rPr>
              <a:t>Gina </a:t>
            </a:r>
            <a:r>
              <a:rPr lang="en-GB" dirty="0" err="1" smtClean="0">
                <a:solidFill>
                  <a:schemeClr val="tx1"/>
                </a:solidFill>
              </a:rPr>
              <a:t>Wisker</a:t>
            </a:r>
            <a:r>
              <a:rPr lang="en-GB" dirty="0" smtClean="0">
                <a:solidFill>
                  <a:schemeClr val="tx1"/>
                </a:solidFill>
              </a:rPr>
              <a:t> </a:t>
            </a:r>
          </a:p>
          <a:p>
            <a:r>
              <a:rPr lang="en-GB" dirty="0" smtClean="0">
                <a:solidFill>
                  <a:schemeClr val="tx1"/>
                </a:solidFill>
              </a:rPr>
              <a:t>University of </a:t>
            </a:r>
            <a:r>
              <a:rPr lang="en-GB" dirty="0">
                <a:solidFill>
                  <a:schemeClr val="tx1"/>
                </a:solidFill>
              </a:rPr>
              <a:t>B</a:t>
            </a:r>
            <a:r>
              <a:rPr lang="en-GB" dirty="0" smtClean="0">
                <a:solidFill>
                  <a:schemeClr val="tx1"/>
                </a:solidFill>
              </a:rPr>
              <a:t>righton </a:t>
            </a:r>
          </a:p>
          <a:p>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1</a:t>
            </a:fld>
            <a:endParaRPr lang="en-GB"/>
          </a:p>
        </p:txBody>
      </p:sp>
    </p:spTree>
    <p:extLst>
      <p:ext uri="{BB962C8B-B14F-4D97-AF65-F5344CB8AC3E}">
        <p14:creationId xmlns:p14="http://schemas.microsoft.com/office/powerpoint/2010/main" val="4042896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idx="1"/>
          </p:nvPr>
        </p:nvSpPr>
        <p:spPr>
          <a:xfrm>
            <a:off x="0" y="228600"/>
            <a:ext cx="9144000" cy="6629400"/>
          </a:xfrm>
        </p:spPr>
        <p:txBody>
          <a:bodyPr/>
          <a:lstStyle/>
          <a:p>
            <a:r>
              <a:rPr lang="en-GB" altLang="en-US" b="1"/>
              <a:t>Example of creative imaginative analogy activity:Identifying research  questions, boundaries, conceptual framework</a:t>
            </a:r>
          </a:p>
          <a:p>
            <a:r>
              <a:rPr lang="en-GB" altLang="en-US" b="1"/>
              <a:t>‘Your  slice of the cake’-your research question, areas, data (others /you  research the rest later)</a:t>
            </a:r>
            <a:endParaRPr lang="en-GB" altLang="en-US"/>
          </a:p>
          <a:p>
            <a:endParaRPr lang="en-GB" altLang="en-US"/>
          </a:p>
        </p:txBody>
      </p:sp>
      <p:sp>
        <p:nvSpPr>
          <p:cNvPr id="16" name="Slide Number Placeholder 5"/>
          <p:cNvSpPr>
            <a:spLocks noGrp="1"/>
          </p:cNvSpPr>
          <p:nvPr>
            <p:ph type="sldNum" sz="quarter" idx="12"/>
          </p:nvPr>
        </p:nvSpPr>
        <p:spPr/>
        <p:txBody>
          <a:bodyPr/>
          <a:lstStyle/>
          <a:p>
            <a:fld id="{A51462ED-19DA-4FC5-868F-72B3D226FBEC}" type="slidenum">
              <a:rPr lang="en-US" altLang="en-US"/>
              <a:pPr/>
              <a:t>10</a:t>
            </a:fld>
            <a:endParaRPr lang="en-US" altLang="en-US"/>
          </a:p>
        </p:txBody>
      </p:sp>
      <p:sp>
        <p:nvSpPr>
          <p:cNvPr id="110594" name="Rectangle 2"/>
          <p:cNvSpPr>
            <a:spLocks noGrp="1" noChangeArrowheads="1"/>
          </p:cNvSpPr>
          <p:nvPr>
            <p:ph type="title"/>
          </p:nvPr>
        </p:nvSpPr>
        <p:spPr/>
        <p:txBody>
          <a:bodyPr/>
          <a:lstStyle/>
          <a:p>
            <a:endParaRPr lang="en-GB" altLang="en-US"/>
          </a:p>
        </p:txBody>
      </p:sp>
      <p:sp>
        <p:nvSpPr>
          <p:cNvPr id="110596" name="Oval 4"/>
          <p:cNvSpPr>
            <a:spLocks noChangeArrowheads="1"/>
          </p:cNvSpPr>
          <p:nvPr/>
        </p:nvSpPr>
        <p:spPr bwMode="auto">
          <a:xfrm>
            <a:off x="2895600" y="3581400"/>
            <a:ext cx="2468563" cy="2514600"/>
          </a:xfrm>
          <a:prstGeom prst="ellipse">
            <a:avLst/>
          </a:prstGeom>
          <a:solidFill>
            <a:srgbClr val="FFFFFF"/>
          </a:solidFill>
          <a:ln w="9525">
            <a:solidFill>
              <a:srgbClr val="000000"/>
            </a:solidFill>
            <a:round/>
            <a:headEnd/>
            <a:tailEnd/>
          </a:ln>
        </p:spPr>
        <p:txBody>
          <a:bodyPr/>
          <a:lstStyle/>
          <a:p>
            <a:endParaRPr lang="en-GB"/>
          </a:p>
        </p:txBody>
      </p:sp>
      <p:sp>
        <p:nvSpPr>
          <p:cNvPr id="110597" name="Line 5"/>
          <p:cNvSpPr>
            <a:spLocks noChangeShapeType="1"/>
          </p:cNvSpPr>
          <p:nvPr/>
        </p:nvSpPr>
        <p:spPr bwMode="auto">
          <a:xfrm>
            <a:off x="3276600" y="3886200"/>
            <a:ext cx="990600" cy="9906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598" name="Line 6"/>
          <p:cNvSpPr>
            <a:spLocks noChangeShapeType="1"/>
          </p:cNvSpPr>
          <p:nvPr/>
        </p:nvSpPr>
        <p:spPr bwMode="auto">
          <a:xfrm flipV="1">
            <a:off x="4267200" y="3810000"/>
            <a:ext cx="457200" cy="10668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599" name="Line 7"/>
          <p:cNvSpPr>
            <a:spLocks noChangeShapeType="1"/>
          </p:cNvSpPr>
          <p:nvPr/>
        </p:nvSpPr>
        <p:spPr bwMode="auto">
          <a:xfrm>
            <a:off x="4114800" y="3581400"/>
            <a:ext cx="457200" cy="5334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0" name="Line 8"/>
          <p:cNvSpPr>
            <a:spLocks noChangeShapeType="1"/>
          </p:cNvSpPr>
          <p:nvPr/>
        </p:nvSpPr>
        <p:spPr bwMode="auto">
          <a:xfrm>
            <a:off x="3810000" y="3657600"/>
            <a:ext cx="609600" cy="7620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1" name="Line 9"/>
          <p:cNvSpPr>
            <a:spLocks noChangeShapeType="1"/>
          </p:cNvSpPr>
          <p:nvPr/>
        </p:nvSpPr>
        <p:spPr bwMode="auto">
          <a:xfrm>
            <a:off x="3505200" y="3810000"/>
            <a:ext cx="838200" cy="9144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2" name="Line 10"/>
          <p:cNvSpPr>
            <a:spLocks noChangeShapeType="1"/>
          </p:cNvSpPr>
          <p:nvPr/>
        </p:nvSpPr>
        <p:spPr bwMode="auto">
          <a:xfrm flipV="1">
            <a:off x="5105400" y="4953000"/>
            <a:ext cx="1600200" cy="15240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3" name="Rectangle 11"/>
          <p:cNvSpPr>
            <a:spLocks noChangeArrowheads="1"/>
          </p:cNvSpPr>
          <p:nvPr/>
        </p:nvSpPr>
        <p:spPr bwMode="auto">
          <a:xfrm>
            <a:off x="7010400" y="4267200"/>
            <a:ext cx="2133600" cy="15240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Other questions </a:t>
            </a:r>
          </a:p>
          <a:p>
            <a:r>
              <a:rPr lang="en-GB" altLang="en-US" sz="1800"/>
              <a:t>theories methods,</a:t>
            </a:r>
          </a:p>
          <a:p>
            <a:r>
              <a:rPr lang="en-GB" altLang="en-US" sz="1800"/>
              <a:t>data,</a:t>
            </a:r>
            <a:endParaRPr lang="en-GB" altLang="en-US" sz="2400"/>
          </a:p>
        </p:txBody>
      </p:sp>
      <p:sp>
        <p:nvSpPr>
          <p:cNvPr id="110604" name="Line 12"/>
          <p:cNvSpPr>
            <a:spLocks noChangeShapeType="1"/>
          </p:cNvSpPr>
          <p:nvPr/>
        </p:nvSpPr>
        <p:spPr bwMode="auto">
          <a:xfrm flipH="1">
            <a:off x="1600200" y="4114800"/>
            <a:ext cx="2286000" cy="30480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5" name="Rectangle 13"/>
          <p:cNvSpPr>
            <a:spLocks noChangeArrowheads="1"/>
          </p:cNvSpPr>
          <p:nvPr/>
        </p:nvSpPr>
        <p:spPr bwMode="auto">
          <a:xfrm>
            <a:off x="0" y="4419600"/>
            <a:ext cx="2819400" cy="8382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Your slice-defend choice of </a:t>
            </a:r>
          </a:p>
          <a:p>
            <a:r>
              <a:rPr lang="en-GB" altLang="en-US" sz="1800"/>
              <a:t>subject question </a:t>
            </a:r>
          </a:p>
          <a:p>
            <a:r>
              <a:rPr lang="en-GB" altLang="en-US" sz="1800"/>
              <a:t>methods etc</a:t>
            </a:r>
            <a:endParaRPr lang="en-GB" altLang="en-US" sz="2400"/>
          </a:p>
        </p:txBody>
      </p:sp>
    </p:spTree>
    <p:extLst>
      <p:ext uri="{BB962C8B-B14F-4D97-AF65-F5344CB8AC3E}">
        <p14:creationId xmlns:p14="http://schemas.microsoft.com/office/powerpoint/2010/main" val="4133014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3"/>
          <p:cNvSpPr>
            <a:spLocks noGrp="1"/>
          </p:cNvSpPr>
          <p:nvPr>
            <p:ph type="sldNum" sz="quarter" idx="12"/>
          </p:nvPr>
        </p:nvSpPr>
        <p:spPr/>
        <p:txBody>
          <a:bodyPr/>
          <a:lstStyle/>
          <a:p>
            <a:fld id="{D311194E-B597-4571-9807-940C78129C74}" type="slidenum">
              <a:rPr lang="en-US" altLang="en-US"/>
              <a:pPr/>
              <a:t>11</a:t>
            </a:fld>
            <a:endParaRPr lang="en-US" altLang="en-US"/>
          </a:p>
        </p:txBody>
      </p:sp>
      <p:sp>
        <p:nvSpPr>
          <p:cNvPr id="111618" name="Rectangle 2"/>
          <p:cNvSpPr>
            <a:spLocks noChangeArrowheads="1"/>
          </p:cNvSpPr>
          <p:nvPr/>
        </p:nvSpPr>
        <p:spPr bwMode="auto">
          <a:xfrm>
            <a:off x="2667000" y="1524000"/>
            <a:ext cx="914400" cy="4648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19" name="Rectangle 3"/>
          <p:cNvSpPr>
            <a:spLocks noChangeArrowheads="1"/>
          </p:cNvSpPr>
          <p:nvPr/>
        </p:nvSpPr>
        <p:spPr bwMode="auto">
          <a:xfrm>
            <a:off x="5715000" y="1447800"/>
            <a:ext cx="990600" cy="4724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0" name="Line 4"/>
          <p:cNvSpPr>
            <a:spLocks noChangeShapeType="1"/>
          </p:cNvSpPr>
          <p:nvPr/>
        </p:nvSpPr>
        <p:spPr bwMode="auto">
          <a:xfrm>
            <a:off x="2209800" y="58674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1" name="Freeform 5"/>
          <p:cNvSpPr>
            <a:spLocks/>
          </p:cNvSpPr>
          <p:nvPr/>
        </p:nvSpPr>
        <p:spPr bwMode="auto">
          <a:xfrm>
            <a:off x="1600200" y="4724400"/>
            <a:ext cx="2274888" cy="1125538"/>
          </a:xfrm>
          <a:custGeom>
            <a:avLst/>
            <a:gdLst>
              <a:gd name="T0" fmla="*/ 515 w 1433"/>
              <a:gd name="T1" fmla="*/ 709 h 709"/>
              <a:gd name="T2" fmla="*/ 702 w 1433"/>
              <a:gd name="T3" fmla="*/ 610 h 709"/>
              <a:gd name="T4" fmla="*/ 1075 w 1433"/>
              <a:gd name="T5" fmla="*/ 571 h 709"/>
              <a:gd name="T6" fmla="*/ 1252 w 1433"/>
              <a:gd name="T7" fmla="*/ 551 h 709"/>
              <a:gd name="T8" fmla="*/ 1243 w 1433"/>
              <a:gd name="T9" fmla="*/ 463 h 709"/>
              <a:gd name="T10" fmla="*/ 1115 w 1433"/>
              <a:gd name="T11" fmla="*/ 394 h 709"/>
              <a:gd name="T12" fmla="*/ 947 w 1433"/>
              <a:gd name="T13" fmla="*/ 414 h 709"/>
              <a:gd name="T14" fmla="*/ 810 w 1433"/>
              <a:gd name="T15" fmla="*/ 512 h 709"/>
              <a:gd name="T16" fmla="*/ 515 w 1433"/>
              <a:gd name="T17" fmla="*/ 541 h 709"/>
              <a:gd name="T18" fmla="*/ 220 w 1433"/>
              <a:gd name="T19" fmla="*/ 571 h 709"/>
              <a:gd name="T20" fmla="*/ 23 w 1433"/>
              <a:gd name="T21" fmla="*/ 512 h 709"/>
              <a:gd name="T22" fmla="*/ 33 w 1433"/>
              <a:gd name="T23" fmla="*/ 394 h 709"/>
              <a:gd name="T24" fmla="*/ 357 w 1433"/>
              <a:gd name="T25" fmla="*/ 276 h 709"/>
              <a:gd name="T26" fmla="*/ 1134 w 1433"/>
              <a:gd name="T27" fmla="*/ 305 h 709"/>
              <a:gd name="T28" fmla="*/ 1429 w 1433"/>
              <a:gd name="T29" fmla="*/ 315 h 709"/>
              <a:gd name="T30" fmla="*/ 1420 w 1433"/>
              <a:gd name="T31" fmla="*/ 217 h 709"/>
              <a:gd name="T32" fmla="*/ 1361 w 1433"/>
              <a:gd name="T33" fmla="*/ 158 h 709"/>
              <a:gd name="T34" fmla="*/ 1262 w 1433"/>
              <a:gd name="T35" fmla="*/ 79 h 709"/>
              <a:gd name="T36" fmla="*/ 1095 w 1433"/>
              <a:gd name="T37" fmla="*/ 40 h 709"/>
              <a:gd name="T38" fmla="*/ 682 w 1433"/>
              <a:gd name="T39" fmla="*/ 59 h 709"/>
              <a:gd name="T40" fmla="*/ 554 w 1433"/>
              <a:gd name="T41" fmla="*/ 118 h 709"/>
              <a:gd name="T42" fmla="*/ 338 w 1433"/>
              <a:gd name="T43" fmla="*/ 168 h 709"/>
              <a:gd name="T44" fmla="*/ 180 w 1433"/>
              <a:gd name="T45" fmla="*/ 207 h 709"/>
              <a:gd name="T46" fmla="*/ 13 w 1433"/>
              <a:gd name="T47" fmla="*/ 197 h 709"/>
              <a:gd name="T48" fmla="*/ 3 w 1433"/>
              <a:gd name="T49" fmla="*/ 158 h 709"/>
              <a:gd name="T50" fmla="*/ 23 w 1433"/>
              <a:gd name="T51" fmla="*/ 59 h 709"/>
              <a:gd name="T52" fmla="*/ 102 w 1433"/>
              <a:gd name="T53" fmla="*/ 0 h 709"/>
              <a:gd name="T54" fmla="*/ 485 w 1433"/>
              <a:gd name="T55" fmla="*/ 10 h 709"/>
              <a:gd name="T56" fmla="*/ 544 w 1433"/>
              <a:gd name="T57" fmla="*/ 30 h 709"/>
              <a:gd name="T58" fmla="*/ 623 w 1433"/>
              <a:gd name="T59" fmla="*/ 30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33" h="709">
                <a:moveTo>
                  <a:pt x="515" y="709"/>
                </a:moveTo>
                <a:cubicBezTo>
                  <a:pt x="577" y="676"/>
                  <a:pt x="637" y="638"/>
                  <a:pt x="702" y="610"/>
                </a:cubicBezTo>
                <a:cubicBezTo>
                  <a:pt x="777" y="578"/>
                  <a:pt x="1027" y="573"/>
                  <a:pt x="1075" y="571"/>
                </a:cubicBezTo>
                <a:cubicBezTo>
                  <a:pt x="1134" y="564"/>
                  <a:pt x="1202" y="583"/>
                  <a:pt x="1252" y="551"/>
                </a:cubicBezTo>
                <a:cubicBezTo>
                  <a:pt x="1277" y="535"/>
                  <a:pt x="1250" y="492"/>
                  <a:pt x="1243" y="463"/>
                </a:cubicBezTo>
                <a:cubicBezTo>
                  <a:pt x="1233" y="420"/>
                  <a:pt x="1150" y="412"/>
                  <a:pt x="1115" y="394"/>
                </a:cubicBezTo>
                <a:cubicBezTo>
                  <a:pt x="1059" y="401"/>
                  <a:pt x="1002" y="401"/>
                  <a:pt x="947" y="414"/>
                </a:cubicBezTo>
                <a:cubicBezTo>
                  <a:pt x="894" y="427"/>
                  <a:pt x="869" y="501"/>
                  <a:pt x="810" y="512"/>
                </a:cubicBezTo>
                <a:cubicBezTo>
                  <a:pt x="719" y="529"/>
                  <a:pt x="607" y="534"/>
                  <a:pt x="515" y="541"/>
                </a:cubicBezTo>
                <a:cubicBezTo>
                  <a:pt x="366" y="579"/>
                  <a:pt x="463" y="560"/>
                  <a:pt x="220" y="571"/>
                </a:cubicBezTo>
                <a:cubicBezTo>
                  <a:pt x="107" y="563"/>
                  <a:pt x="76" y="589"/>
                  <a:pt x="23" y="512"/>
                </a:cubicBezTo>
                <a:cubicBezTo>
                  <a:pt x="26" y="473"/>
                  <a:pt x="23" y="432"/>
                  <a:pt x="33" y="394"/>
                </a:cubicBezTo>
                <a:cubicBezTo>
                  <a:pt x="60" y="285"/>
                  <a:pt x="288" y="281"/>
                  <a:pt x="357" y="276"/>
                </a:cubicBezTo>
                <a:cubicBezTo>
                  <a:pt x="622" y="282"/>
                  <a:pt x="871" y="296"/>
                  <a:pt x="1134" y="305"/>
                </a:cubicBezTo>
                <a:cubicBezTo>
                  <a:pt x="1243" y="332"/>
                  <a:pt x="1302" y="322"/>
                  <a:pt x="1429" y="315"/>
                </a:cubicBezTo>
                <a:cubicBezTo>
                  <a:pt x="1426" y="282"/>
                  <a:pt x="1433" y="247"/>
                  <a:pt x="1420" y="217"/>
                </a:cubicBezTo>
                <a:cubicBezTo>
                  <a:pt x="1409" y="191"/>
                  <a:pt x="1382" y="176"/>
                  <a:pt x="1361" y="158"/>
                </a:cubicBezTo>
                <a:cubicBezTo>
                  <a:pt x="1329" y="130"/>
                  <a:pt x="1299" y="100"/>
                  <a:pt x="1262" y="79"/>
                </a:cubicBezTo>
                <a:cubicBezTo>
                  <a:pt x="1227" y="59"/>
                  <a:pt x="1140" y="55"/>
                  <a:pt x="1095" y="40"/>
                </a:cubicBezTo>
                <a:cubicBezTo>
                  <a:pt x="957" y="44"/>
                  <a:pt x="813" y="16"/>
                  <a:pt x="682" y="59"/>
                </a:cubicBezTo>
                <a:cubicBezTo>
                  <a:pt x="624" y="78"/>
                  <a:pt x="630" y="106"/>
                  <a:pt x="554" y="118"/>
                </a:cubicBezTo>
                <a:cubicBezTo>
                  <a:pt x="482" y="142"/>
                  <a:pt x="414" y="158"/>
                  <a:pt x="338" y="168"/>
                </a:cubicBezTo>
                <a:cubicBezTo>
                  <a:pt x="285" y="185"/>
                  <a:pt x="233" y="194"/>
                  <a:pt x="180" y="207"/>
                </a:cubicBezTo>
                <a:cubicBezTo>
                  <a:pt x="124" y="204"/>
                  <a:pt x="67" y="212"/>
                  <a:pt x="13" y="197"/>
                </a:cubicBezTo>
                <a:cubicBezTo>
                  <a:pt x="0" y="193"/>
                  <a:pt x="2" y="171"/>
                  <a:pt x="3" y="158"/>
                </a:cubicBezTo>
                <a:cubicBezTo>
                  <a:pt x="5" y="124"/>
                  <a:pt x="5" y="88"/>
                  <a:pt x="23" y="59"/>
                </a:cubicBezTo>
                <a:cubicBezTo>
                  <a:pt x="40" y="31"/>
                  <a:pt x="102" y="0"/>
                  <a:pt x="102" y="0"/>
                </a:cubicBezTo>
                <a:cubicBezTo>
                  <a:pt x="230" y="3"/>
                  <a:pt x="358" y="1"/>
                  <a:pt x="485" y="10"/>
                </a:cubicBezTo>
                <a:cubicBezTo>
                  <a:pt x="506" y="11"/>
                  <a:pt x="523" y="30"/>
                  <a:pt x="544" y="30"/>
                </a:cubicBezTo>
                <a:cubicBezTo>
                  <a:pt x="570" y="30"/>
                  <a:pt x="597" y="30"/>
                  <a:pt x="623" y="3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2" name="Freeform 6"/>
          <p:cNvSpPr>
            <a:spLocks/>
          </p:cNvSpPr>
          <p:nvPr/>
        </p:nvSpPr>
        <p:spPr bwMode="auto">
          <a:xfrm>
            <a:off x="2482850" y="4606925"/>
            <a:ext cx="15875" cy="171450"/>
          </a:xfrm>
          <a:custGeom>
            <a:avLst/>
            <a:gdLst>
              <a:gd name="T0" fmla="*/ 0 w 10"/>
              <a:gd name="T1" fmla="*/ 108 h 108"/>
              <a:gd name="T2" fmla="*/ 10 w 10"/>
              <a:gd name="T3" fmla="*/ 0 h 108"/>
            </a:gdLst>
            <a:ahLst/>
            <a:cxnLst>
              <a:cxn ang="0">
                <a:pos x="T0" y="T1"/>
              </a:cxn>
              <a:cxn ang="0">
                <a:pos x="T2" y="T3"/>
              </a:cxn>
            </a:cxnLst>
            <a:rect l="0" t="0" r="r" b="b"/>
            <a:pathLst>
              <a:path w="10" h="108">
                <a:moveTo>
                  <a:pt x="0" y="108"/>
                </a:moveTo>
                <a:cubicBezTo>
                  <a:pt x="3" y="72"/>
                  <a:pt x="10" y="0"/>
                  <a:pt x="10"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3" name="Freeform 7"/>
          <p:cNvSpPr>
            <a:spLocks/>
          </p:cNvSpPr>
          <p:nvPr/>
        </p:nvSpPr>
        <p:spPr bwMode="auto">
          <a:xfrm>
            <a:off x="2514600" y="4495800"/>
            <a:ext cx="949325" cy="209550"/>
          </a:xfrm>
          <a:custGeom>
            <a:avLst/>
            <a:gdLst>
              <a:gd name="T0" fmla="*/ 1 w 598"/>
              <a:gd name="T1" fmla="*/ 68 h 132"/>
              <a:gd name="T2" fmla="*/ 11 w 598"/>
              <a:gd name="T3" fmla="*/ 9 h 132"/>
              <a:gd name="T4" fmla="*/ 21 w 598"/>
              <a:gd name="T5" fmla="*/ 39 h 132"/>
              <a:gd name="T6" fmla="*/ 50 w 598"/>
              <a:gd name="T7" fmla="*/ 49 h 132"/>
              <a:gd name="T8" fmla="*/ 60 w 598"/>
              <a:gd name="T9" fmla="*/ 78 h 132"/>
              <a:gd name="T10" fmla="*/ 70 w 598"/>
              <a:gd name="T11" fmla="*/ 49 h 132"/>
              <a:gd name="T12" fmla="*/ 109 w 598"/>
              <a:gd name="T13" fmla="*/ 108 h 132"/>
              <a:gd name="T14" fmla="*/ 119 w 598"/>
              <a:gd name="T15" fmla="*/ 78 h 132"/>
              <a:gd name="T16" fmla="*/ 149 w 598"/>
              <a:gd name="T17" fmla="*/ 88 h 132"/>
              <a:gd name="T18" fmla="*/ 158 w 598"/>
              <a:gd name="T19" fmla="*/ 59 h 132"/>
              <a:gd name="T20" fmla="*/ 188 w 598"/>
              <a:gd name="T21" fmla="*/ 59 h 132"/>
              <a:gd name="T22" fmla="*/ 217 w 598"/>
              <a:gd name="T23" fmla="*/ 78 h 132"/>
              <a:gd name="T24" fmla="*/ 227 w 598"/>
              <a:gd name="T25" fmla="*/ 49 h 132"/>
              <a:gd name="T26" fmla="*/ 276 w 598"/>
              <a:gd name="T27" fmla="*/ 88 h 132"/>
              <a:gd name="T28" fmla="*/ 316 w 598"/>
              <a:gd name="T29" fmla="*/ 98 h 132"/>
              <a:gd name="T30" fmla="*/ 355 w 598"/>
              <a:gd name="T31" fmla="*/ 59 h 132"/>
              <a:gd name="T32" fmla="*/ 365 w 598"/>
              <a:gd name="T33" fmla="*/ 88 h 132"/>
              <a:gd name="T34" fmla="*/ 375 w 598"/>
              <a:gd name="T35" fmla="*/ 49 h 132"/>
              <a:gd name="T36" fmla="*/ 444 w 598"/>
              <a:gd name="T37" fmla="*/ 78 h 132"/>
              <a:gd name="T38" fmla="*/ 454 w 598"/>
              <a:gd name="T39" fmla="*/ 49 h 132"/>
              <a:gd name="T40" fmla="*/ 503 w 598"/>
              <a:gd name="T41" fmla="*/ 88 h 132"/>
              <a:gd name="T42" fmla="*/ 532 w 598"/>
              <a:gd name="T43" fmla="*/ 98 h 132"/>
              <a:gd name="T44" fmla="*/ 562 w 598"/>
              <a:gd name="T45" fmla="*/ 88 h 132"/>
              <a:gd name="T46" fmla="*/ 591 w 598"/>
              <a:gd name="T47" fmla="*/ 59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98" h="132">
                <a:moveTo>
                  <a:pt x="1" y="68"/>
                </a:moveTo>
                <a:cubicBezTo>
                  <a:pt x="4" y="48"/>
                  <a:pt x="0" y="25"/>
                  <a:pt x="11" y="9"/>
                </a:cubicBezTo>
                <a:cubicBezTo>
                  <a:pt x="17" y="0"/>
                  <a:pt x="14" y="31"/>
                  <a:pt x="21" y="39"/>
                </a:cubicBezTo>
                <a:cubicBezTo>
                  <a:pt x="28" y="46"/>
                  <a:pt x="40" y="46"/>
                  <a:pt x="50" y="49"/>
                </a:cubicBezTo>
                <a:cubicBezTo>
                  <a:pt x="53" y="59"/>
                  <a:pt x="50" y="78"/>
                  <a:pt x="60" y="78"/>
                </a:cubicBezTo>
                <a:cubicBezTo>
                  <a:pt x="70" y="78"/>
                  <a:pt x="61" y="44"/>
                  <a:pt x="70" y="49"/>
                </a:cubicBezTo>
                <a:cubicBezTo>
                  <a:pt x="90" y="61"/>
                  <a:pt x="109" y="108"/>
                  <a:pt x="109" y="108"/>
                </a:cubicBezTo>
                <a:cubicBezTo>
                  <a:pt x="112" y="98"/>
                  <a:pt x="110" y="83"/>
                  <a:pt x="119" y="78"/>
                </a:cubicBezTo>
                <a:cubicBezTo>
                  <a:pt x="128" y="73"/>
                  <a:pt x="140" y="93"/>
                  <a:pt x="149" y="88"/>
                </a:cubicBezTo>
                <a:cubicBezTo>
                  <a:pt x="158" y="84"/>
                  <a:pt x="155" y="69"/>
                  <a:pt x="158" y="59"/>
                </a:cubicBezTo>
                <a:cubicBezTo>
                  <a:pt x="208" y="132"/>
                  <a:pt x="153" y="68"/>
                  <a:pt x="188" y="59"/>
                </a:cubicBezTo>
                <a:cubicBezTo>
                  <a:pt x="199" y="56"/>
                  <a:pt x="207" y="72"/>
                  <a:pt x="217" y="78"/>
                </a:cubicBezTo>
                <a:cubicBezTo>
                  <a:pt x="220" y="68"/>
                  <a:pt x="218" y="53"/>
                  <a:pt x="227" y="49"/>
                </a:cubicBezTo>
                <a:cubicBezTo>
                  <a:pt x="256" y="35"/>
                  <a:pt x="264" y="80"/>
                  <a:pt x="276" y="88"/>
                </a:cubicBezTo>
                <a:cubicBezTo>
                  <a:pt x="287" y="96"/>
                  <a:pt x="303" y="95"/>
                  <a:pt x="316" y="98"/>
                </a:cubicBezTo>
                <a:cubicBezTo>
                  <a:pt x="320" y="87"/>
                  <a:pt x="325" y="44"/>
                  <a:pt x="355" y="59"/>
                </a:cubicBezTo>
                <a:cubicBezTo>
                  <a:pt x="364" y="64"/>
                  <a:pt x="362" y="78"/>
                  <a:pt x="365" y="88"/>
                </a:cubicBezTo>
                <a:cubicBezTo>
                  <a:pt x="368" y="75"/>
                  <a:pt x="363" y="56"/>
                  <a:pt x="375" y="49"/>
                </a:cubicBezTo>
                <a:cubicBezTo>
                  <a:pt x="391" y="40"/>
                  <a:pt x="433" y="71"/>
                  <a:pt x="444" y="78"/>
                </a:cubicBezTo>
                <a:cubicBezTo>
                  <a:pt x="447" y="68"/>
                  <a:pt x="445" y="53"/>
                  <a:pt x="454" y="49"/>
                </a:cubicBezTo>
                <a:cubicBezTo>
                  <a:pt x="480" y="37"/>
                  <a:pt x="494" y="81"/>
                  <a:pt x="503" y="88"/>
                </a:cubicBezTo>
                <a:cubicBezTo>
                  <a:pt x="511" y="94"/>
                  <a:pt x="522" y="95"/>
                  <a:pt x="532" y="98"/>
                </a:cubicBezTo>
                <a:cubicBezTo>
                  <a:pt x="542" y="95"/>
                  <a:pt x="554" y="95"/>
                  <a:pt x="562" y="88"/>
                </a:cubicBezTo>
                <a:cubicBezTo>
                  <a:pt x="598" y="53"/>
                  <a:pt x="547" y="59"/>
                  <a:pt x="591" y="5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4" name="Freeform 8"/>
          <p:cNvSpPr>
            <a:spLocks/>
          </p:cNvSpPr>
          <p:nvPr/>
        </p:nvSpPr>
        <p:spPr bwMode="auto">
          <a:xfrm>
            <a:off x="3322638" y="4354513"/>
            <a:ext cx="252412" cy="246062"/>
          </a:xfrm>
          <a:custGeom>
            <a:avLst/>
            <a:gdLst>
              <a:gd name="T0" fmla="*/ 81 w 159"/>
              <a:gd name="T1" fmla="*/ 139 h 155"/>
              <a:gd name="T2" fmla="*/ 22 w 159"/>
              <a:gd name="T3" fmla="*/ 60 h 155"/>
              <a:gd name="T4" fmla="*/ 2 w 159"/>
              <a:gd name="T5" fmla="*/ 31 h 155"/>
              <a:gd name="T6" fmla="*/ 61 w 159"/>
              <a:gd name="T7" fmla="*/ 1 h 155"/>
              <a:gd name="T8" fmla="*/ 140 w 159"/>
              <a:gd name="T9" fmla="*/ 11 h 155"/>
              <a:gd name="T10" fmla="*/ 149 w 159"/>
              <a:gd name="T11" fmla="*/ 41 h 155"/>
              <a:gd name="T12" fmla="*/ 140 w 159"/>
              <a:gd name="T13" fmla="*/ 139 h 155"/>
              <a:gd name="T14" fmla="*/ 81 w 159"/>
              <a:gd name="T15" fmla="*/ 139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155">
                <a:moveTo>
                  <a:pt x="81" y="139"/>
                </a:moveTo>
                <a:cubicBezTo>
                  <a:pt x="68" y="101"/>
                  <a:pt x="56" y="83"/>
                  <a:pt x="22" y="60"/>
                </a:cubicBezTo>
                <a:cubicBezTo>
                  <a:pt x="15" y="50"/>
                  <a:pt x="0" y="43"/>
                  <a:pt x="2" y="31"/>
                </a:cubicBezTo>
                <a:cubicBezTo>
                  <a:pt x="5" y="17"/>
                  <a:pt x="51" y="4"/>
                  <a:pt x="61" y="1"/>
                </a:cubicBezTo>
                <a:cubicBezTo>
                  <a:pt x="87" y="4"/>
                  <a:pt x="116" y="0"/>
                  <a:pt x="140" y="11"/>
                </a:cubicBezTo>
                <a:cubicBezTo>
                  <a:pt x="150" y="15"/>
                  <a:pt x="149" y="31"/>
                  <a:pt x="149" y="41"/>
                </a:cubicBezTo>
                <a:cubicBezTo>
                  <a:pt x="149" y="74"/>
                  <a:pt x="159" y="112"/>
                  <a:pt x="140" y="139"/>
                </a:cubicBezTo>
                <a:cubicBezTo>
                  <a:pt x="129" y="155"/>
                  <a:pt x="101" y="139"/>
                  <a:pt x="81" y="139"/>
                </a:cubicBez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5" name="Freeform 9"/>
          <p:cNvSpPr>
            <a:spLocks/>
          </p:cNvSpPr>
          <p:nvPr/>
        </p:nvSpPr>
        <p:spPr bwMode="auto">
          <a:xfrm>
            <a:off x="1701800" y="3717925"/>
            <a:ext cx="2105025" cy="841375"/>
          </a:xfrm>
          <a:custGeom>
            <a:avLst/>
            <a:gdLst>
              <a:gd name="T0" fmla="*/ 1141 w 1326"/>
              <a:gd name="T1" fmla="*/ 530 h 530"/>
              <a:gd name="T2" fmla="*/ 1318 w 1326"/>
              <a:gd name="T3" fmla="*/ 393 h 530"/>
              <a:gd name="T4" fmla="*/ 1111 w 1326"/>
              <a:gd name="T5" fmla="*/ 334 h 530"/>
              <a:gd name="T6" fmla="*/ 1043 w 1326"/>
              <a:gd name="T7" fmla="*/ 324 h 530"/>
              <a:gd name="T8" fmla="*/ 679 w 1326"/>
              <a:gd name="T9" fmla="*/ 343 h 530"/>
              <a:gd name="T10" fmla="*/ 541 w 1326"/>
              <a:gd name="T11" fmla="*/ 373 h 530"/>
              <a:gd name="T12" fmla="*/ 167 w 1326"/>
              <a:gd name="T13" fmla="*/ 412 h 530"/>
              <a:gd name="T14" fmla="*/ 0 w 1326"/>
              <a:gd name="T15" fmla="*/ 373 h 530"/>
              <a:gd name="T16" fmla="*/ 59 w 1326"/>
              <a:gd name="T17" fmla="*/ 314 h 530"/>
              <a:gd name="T18" fmla="*/ 118 w 1326"/>
              <a:gd name="T19" fmla="*/ 294 h 530"/>
              <a:gd name="T20" fmla="*/ 226 w 1326"/>
              <a:gd name="T21" fmla="*/ 304 h 530"/>
              <a:gd name="T22" fmla="*/ 207 w 1326"/>
              <a:gd name="T23" fmla="*/ 166 h 530"/>
              <a:gd name="T24" fmla="*/ 187 w 1326"/>
              <a:gd name="T25" fmla="*/ 137 h 530"/>
              <a:gd name="T26" fmla="*/ 236 w 1326"/>
              <a:gd name="T27" fmla="*/ 255 h 530"/>
              <a:gd name="T28" fmla="*/ 246 w 1326"/>
              <a:gd name="T29" fmla="*/ 284 h 530"/>
              <a:gd name="T30" fmla="*/ 275 w 1326"/>
              <a:gd name="T31" fmla="*/ 294 h 530"/>
              <a:gd name="T32" fmla="*/ 315 w 1326"/>
              <a:gd name="T33" fmla="*/ 294 h 530"/>
              <a:gd name="T34" fmla="*/ 364 w 1326"/>
              <a:gd name="T35" fmla="*/ 284 h 530"/>
              <a:gd name="T36" fmla="*/ 354 w 1326"/>
              <a:gd name="T37" fmla="*/ 235 h 530"/>
              <a:gd name="T38" fmla="*/ 364 w 1326"/>
              <a:gd name="T39" fmla="*/ 304 h 530"/>
              <a:gd name="T40" fmla="*/ 452 w 1326"/>
              <a:gd name="T41" fmla="*/ 294 h 530"/>
              <a:gd name="T42" fmla="*/ 462 w 1326"/>
              <a:gd name="T43" fmla="*/ 275 h 530"/>
              <a:gd name="T44" fmla="*/ 472 w 1326"/>
              <a:gd name="T45" fmla="*/ 324 h 530"/>
              <a:gd name="T46" fmla="*/ 502 w 1326"/>
              <a:gd name="T47" fmla="*/ 343 h 530"/>
              <a:gd name="T48" fmla="*/ 541 w 1326"/>
              <a:gd name="T49" fmla="*/ 255 h 530"/>
              <a:gd name="T50" fmla="*/ 551 w 1326"/>
              <a:gd name="T51" fmla="*/ 284 h 530"/>
              <a:gd name="T52" fmla="*/ 570 w 1326"/>
              <a:gd name="T53" fmla="*/ 314 h 530"/>
              <a:gd name="T54" fmla="*/ 620 w 1326"/>
              <a:gd name="T55" fmla="*/ 235 h 530"/>
              <a:gd name="T56" fmla="*/ 728 w 1326"/>
              <a:gd name="T57" fmla="*/ 275 h 530"/>
              <a:gd name="T58" fmla="*/ 718 w 1326"/>
              <a:gd name="T59" fmla="*/ 216 h 530"/>
              <a:gd name="T60" fmla="*/ 708 w 1326"/>
              <a:gd name="T61" fmla="*/ 176 h 530"/>
              <a:gd name="T62" fmla="*/ 757 w 1326"/>
              <a:gd name="T63" fmla="*/ 255 h 530"/>
              <a:gd name="T64" fmla="*/ 787 w 1326"/>
              <a:gd name="T65" fmla="*/ 186 h 530"/>
              <a:gd name="T66" fmla="*/ 797 w 1326"/>
              <a:gd name="T67" fmla="*/ 255 h 530"/>
              <a:gd name="T68" fmla="*/ 885 w 1326"/>
              <a:gd name="T69" fmla="*/ 235 h 530"/>
              <a:gd name="T70" fmla="*/ 895 w 1326"/>
              <a:gd name="T71" fmla="*/ 206 h 530"/>
              <a:gd name="T72" fmla="*/ 905 w 1326"/>
              <a:gd name="T73" fmla="*/ 166 h 530"/>
              <a:gd name="T74" fmla="*/ 944 w 1326"/>
              <a:gd name="T75" fmla="*/ 225 h 530"/>
              <a:gd name="T76" fmla="*/ 964 w 1326"/>
              <a:gd name="T77" fmla="*/ 255 h 530"/>
              <a:gd name="T78" fmla="*/ 1013 w 1326"/>
              <a:gd name="T79" fmla="*/ 245 h 530"/>
              <a:gd name="T80" fmla="*/ 1033 w 1326"/>
              <a:gd name="T81" fmla="*/ 186 h 530"/>
              <a:gd name="T82" fmla="*/ 1082 w 1326"/>
              <a:gd name="T83" fmla="*/ 255 h 530"/>
              <a:gd name="T84" fmla="*/ 1141 w 1326"/>
              <a:gd name="T85" fmla="*/ 245 h 530"/>
              <a:gd name="T86" fmla="*/ 1131 w 1326"/>
              <a:gd name="T87" fmla="*/ 117 h 530"/>
              <a:gd name="T88" fmla="*/ 1121 w 1326"/>
              <a:gd name="T89" fmla="*/ 88 h 530"/>
              <a:gd name="T90" fmla="*/ 1151 w 1326"/>
              <a:gd name="T91" fmla="*/ 225 h 530"/>
              <a:gd name="T92" fmla="*/ 1180 w 1326"/>
              <a:gd name="T93" fmla="*/ 235 h 530"/>
              <a:gd name="T94" fmla="*/ 1200 w 1326"/>
              <a:gd name="T95" fmla="*/ 107 h 530"/>
              <a:gd name="T96" fmla="*/ 1210 w 1326"/>
              <a:gd name="T97" fmla="*/ 39 h 530"/>
              <a:gd name="T98" fmla="*/ 1259 w 1326"/>
              <a:gd name="T99" fmla="*/ 78 h 530"/>
              <a:gd name="T100" fmla="*/ 1259 w 1326"/>
              <a:gd name="T101" fmla="*/ 284 h 530"/>
              <a:gd name="T102" fmla="*/ 1288 w 1326"/>
              <a:gd name="T103" fmla="*/ 284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26" h="530">
                <a:moveTo>
                  <a:pt x="1141" y="530"/>
                </a:moveTo>
                <a:cubicBezTo>
                  <a:pt x="1225" y="515"/>
                  <a:pt x="1289" y="477"/>
                  <a:pt x="1318" y="393"/>
                </a:cubicBezTo>
                <a:cubicBezTo>
                  <a:pt x="1295" y="277"/>
                  <a:pt x="1326" y="349"/>
                  <a:pt x="1111" y="334"/>
                </a:cubicBezTo>
                <a:cubicBezTo>
                  <a:pt x="1088" y="332"/>
                  <a:pt x="1066" y="327"/>
                  <a:pt x="1043" y="324"/>
                </a:cubicBezTo>
                <a:cubicBezTo>
                  <a:pt x="1038" y="324"/>
                  <a:pt x="730" y="336"/>
                  <a:pt x="679" y="343"/>
                </a:cubicBezTo>
                <a:cubicBezTo>
                  <a:pt x="632" y="349"/>
                  <a:pt x="588" y="367"/>
                  <a:pt x="541" y="373"/>
                </a:cubicBezTo>
                <a:cubicBezTo>
                  <a:pt x="416" y="390"/>
                  <a:pt x="292" y="399"/>
                  <a:pt x="167" y="412"/>
                </a:cubicBezTo>
                <a:cubicBezTo>
                  <a:pt x="105" y="408"/>
                  <a:pt x="0" y="426"/>
                  <a:pt x="0" y="373"/>
                </a:cubicBezTo>
                <a:cubicBezTo>
                  <a:pt x="0" y="337"/>
                  <a:pt x="34" y="324"/>
                  <a:pt x="59" y="314"/>
                </a:cubicBezTo>
                <a:cubicBezTo>
                  <a:pt x="78" y="306"/>
                  <a:pt x="118" y="294"/>
                  <a:pt x="118" y="294"/>
                </a:cubicBezTo>
                <a:cubicBezTo>
                  <a:pt x="154" y="297"/>
                  <a:pt x="199" y="328"/>
                  <a:pt x="226" y="304"/>
                </a:cubicBezTo>
                <a:cubicBezTo>
                  <a:pt x="227" y="303"/>
                  <a:pt x="218" y="192"/>
                  <a:pt x="207" y="166"/>
                </a:cubicBezTo>
                <a:cubicBezTo>
                  <a:pt x="202" y="155"/>
                  <a:pt x="187" y="125"/>
                  <a:pt x="187" y="137"/>
                </a:cubicBezTo>
                <a:cubicBezTo>
                  <a:pt x="187" y="180"/>
                  <a:pt x="218" y="219"/>
                  <a:pt x="236" y="255"/>
                </a:cubicBezTo>
                <a:cubicBezTo>
                  <a:pt x="241" y="264"/>
                  <a:pt x="239" y="277"/>
                  <a:pt x="246" y="284"/>
                </a:cubicBezTo>
                <a:cubicBezTo>
                  <a:pt x="253" y="291"/>
                  <a:pt x="265" y="291"/>
                  <a:pt x="275" y="294"/>
                </a:cubicBezTo>
                <a:cubicBezTo>
                  <a:pt x="320" y="229"/>
                  <a:pt x="270" y="282"/>
                  <a:pt x="315" y="294"/>
                </a:cubicBezTo>
                <a:cubicBezTo>
                  <a:pt x="331" y="298"/>
                  <a:pt x="348" y="287"/>
                  <a:pt x="364" y="284"/>
                </a:cubicBezTo>
                <a:cubicBezTo>
                  <a:pt x="361" y="268"/>
                  <a:pt x="354" y="218"/>
                  <a:pt x="354" y="235"/>
                </a:cubicBezTo>
                <a:cubicBezTo>
                  <a:pt x="354" y="258"/>
                  <a:pt x="344" y="292"/>
                  <a:pt x="364" y="304"/>
                </a:cubicBezTo>
                <a:cubicBezTo>
                  <a:pt x="389" y="319"/>
                  <a:pt x="423" y="297"/>
                  <a:pt x="452" y="294"/>
                </a:cubicBezTo>
                <a:cubicBezTo>
                  <a:pt x="440" y="137"/>
                  <a:pt x="436" y="142"/>
                  <a:pt x="462" y="275"/>
                </a:cubicBezTo>
                <a:cubicBezTo>
                  <a:pt x="465" y="291"/>
                  <a:pt x="458" y="315"/>
                  <a:pt x="472" y="324"/>
                </a:cubicBezTo>
                <a:cubicBezTo>
                  <a:pt x="482" y="330"/>
                  <a:pt x="492" y="337"/>
                  <a:pt x="502" y="343"/>
                </a:cubicBezTo>
                <a:cubicBezTo>
                  <a:pt x="567" y="323"/>
                  <a:pt x="502" y="353"/>
                  <a:pt x="541" y="255"/>
                </a:cubicBezTo>
                <a:cubicBezTo>
                  <a:pt x="545" y="246"/>
                  <a:pt x="546" y="275"/>
                  <a:pt x="551" y="284"/>
                </a:cubicBezTo>
                <a:cubicBezTo>
                  <a:pt x="556" y="295"/>
                  <a:pt x="564" y="304"/>
                  <a:pt x="570" y="314"/>
                </a:cubicBezTo>
                <a:cubicBezTo>
                  <a:pt x="618" y="298"/>
                  <a:pt x="608" y="283"/>
                  <a:pt x="620" y="235"/>
                </a:cubicBezTo>
                <a:cubicBezTo>
                  <a:pt x="629" y="282"/>
                  <a:pt x="625" y="354"/>
                  <a:pt x="728" y="275"/>
                </a:cubicBezTo>
                <a:cubicBezTo>
                  <a:pt x="744" y="263"/>
                  <a:pt x="722" y="236"/>
                  <a:pt x="718" y="216"/>
                </a:cubicBezTo>
                <a:cubicBezTo>
                  <a:pt x="715" y="203"/>
                  <a:pt x="702" y="164"/>
                  <a:pt x="708" y="176"/>
                </a:cubicBezTo>
                <a:cubicBezTo>
                  <a:pt x="752" y="260"/>
                  <a:pt x="699" y="215"/>
                  <a:pt x="757" y="255"/>
                </a:cubicBezTo>
                <a:cubicBezTo>
                  <a:pt x="804" y="239"/>
                  <a:pt x="802" y="232"/>
                  <a:pt x="787" y="186"/>
                </a:cubicBezTo>
                <a:cubicBezTo>
                  <a:pt x="790" y="209"/>
                  <a:pt x="779" y="240"/>
                  <a:pt x="797" y="255"/>
                </a:cubicBezTo>
                <a:cubicBezTo>
                  <a:pt x="807" y="264"/>
                  <a:pt x="867" y="241"/>
                  <a:pt x="885" y="235"/>
                </a:cubicBezTo>
                <a:cubicBezTo>
                  <a:pt x="888" y="225"/>
                  <a:pt x="892" y="216"/>
                  <a:pt x="895" y="206"/>
                </a:cubicBezTo>
                <a:cubicBezTo>
                  <a:pt x="899" y="193"/>
                  <a:pt x="892" y="161"/>
                  <a:pt x="905" y="166"/>
                </a:cubicBezTo>
                <a:cubicBezTo>
                  <a:pt x="927" y="175"/>
                  <a:pt x="931" y="205"/>
                  <a:pt x="944" y="225"/>
                </a:cubicBezTo>
                <a:cubicBezTo>
                  <a:pt x="951" y="235"/>
                  <a:pt x="964" y="255"/>
                  <a:pt x="964" y="255"/>
                </a:cubicBezTo>
                <a:cubicBezTo>
                  <a:pt x="980" y="252"/>
                  <a:pt x="1001" y="257"/>
                  <a:pt x="1013" y="245"/>
                </a:cubicBezTo>
                <a:cubicBezTo>
                  <a:pt x="1028" y="230"/>
                  <a:pt x="1033" y="186"/>
                  <a:pt x="1033" y="186"/>
                </a:cubicBezTo>
                <a:cubicBezTo>
                  <a:pt x="1055" y="255"/>
                  <a:pt x="1032" y="238"/>
                  <a:pt x="1082" y="255"/>
                </a:cubicBezTo>
                <a:cubicBezTo>
                  <a:pt x="1102" y="252"/>
                  <a:pt x="1134" y="264"/>
                  <a:pt x="1141" y="245"/>
                </a:cubicBezTo>
                <a:cubicBezTo>
                  <a:pt x="1155" y="205"/>
                  <a:pt x="1136" y="159"/>
                  <a:pt x="1131" y="117"/>
                </a:cubicBezTo>
                <a:cubicBezTo>
                  <a:pt x="1130" y="107"/>
                  <a:pt x="1121" y="78"/>
                  <a:pt x="1121" y="88"/>
                </a:cubicBezTo>
                <a:cubicBezTo>
                  <a:pt x="1121" y="106"/>
                  <a:pt x="1142" y="213"/>
                  <a:pt x="1151" y="225"/>
                </a:cubicBezTo>
                <a:cubicBezTo>
                  <a:pt x="1157" y="233"/>
                  <a:pt x="1170" y="232"/>
                  <a:pt x="1180" y="235"/>
                </a:cubicBezTo>
                <a:cubicBezTo>
                  <a:pt x="1246" y="213"/>
                  <a:pt x="1218" y="162"/>
                  <a:pt x="1200" y="107"/>
                </a:cubicBezTo>
                <a:cubicBezTo>
                  <a:pt x="1203" y="84"/>
                  <a:pt x="1195" y="57"/>
                  <a:pt x="1210" y="39"/>
                </a:cubicBezTo>
                <a:cubicBezTo>
                  <a:pt x="1242" y="0"/>
                  <a:pt x="1258" y="75"/>
                  <a:pt x="1259" y="78"/>
                </a:cubicBezTo>
                <a:cubicBezTo>
                  <a:pt x="1248" y="188"/>
                  <a:pt x="1233" y="182"/>
                  <a:pt x="1259" y="284"/>
                </a:cubicBezTo>
                <a:cubicBezTo>
                  <a:pt x="1261" y="293"/>
                  <a:pt x="1278" y="284"/>
                  <a:pt x="1288" y="2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6" name="Freeform 10"/>
          <p:cNvSpPr>
            <a:spLocks/>
          </p:cNvSpPr>
          <p:nvPr/>
        </p:nvSpPr>
        <p:spPr bwMode="auto">
          <a:xfrm>
            <a:off x="2389188" y="3248025"/>
            <a:ext cx="1587" cy="234950"/>
          </a:xfrm>
          <a:custGeom>
            <a:avLst/>
            <a:gdLst>
              <a:gd name="T0" fmla="*/ 0 w 1"/>
              <a:gd name="T1" fmla="*/ 0 h 148"/>
              <a:gd name="T2" fmla="*/ 0 w 1"/>
              <a:gd name="T3" fmla="*/ 148 h 148"/>
            </a:gdLst>
            <a:ahLst/>
            <a:cxnLst>
              <a:cxn ang="0">
                <a:pos x="T0" y="T1"/>
              </a:cxn>
              <a:cxn ang="0">
                <a:pos x="T2" y="T3"/>
              </a:cxn>
            </a:cxnLst>
            <a:rect l="0" t="0" r="r" b="b"/>
            <a:pathLst>
              <a:path w="1" h="148">
                <a:moveTo>
                  <a:pt x="0" y="0"/>
                </a:moveTo>
                <a:cubicBezTo>
                  <a:pt x="0" y="49"/>
                  <a:pt x="0" y="99"/>
                  <a:pt x="0" y="14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7" name="Freeform 11"/>
          <p:cNvSpPr>
            <a:spLocks/>
          </p:cNvSpPr>
          <p:nvPr/>
        </p:nvSpPr>
        <p:spPr bwMode="auto">
          <a:xfrm>
            <a:off x="2654300" y="3248025"/>
            <a:ext cx="1588" cy="249238"/>
          </a:xfrm>
          <a:custGeom>
            <a:avLst/>
            <a:gdLst>
              <a:gd name="T0" fmla="*/ 0 w 1"/>
              <a:gd name="T1" fmla="*/ 0 h 157"/>
              <a:gd name="T2" fmla="*/ 0 w 1"/>
              <a:gd name="T3" fmla="*/ 157 h 157"/>
            </a:gdLst>
            <a:ahLst/>
            <a:cxnLst>
              <a:cxn ang="0">
                <a:pos x="T0" y="T1"/>
              </a:cxn>
              <a:cxn ang="0">
                <a:pos x="T2" y="T3"/>
              </a:cxn>
            </a:cxnLst>
            <a:rect l="0" t="0" r="r" b="b"/>
            <a:pathLst>
              <a:path w="1" h="157">
                <a:moveTo>
                  <a:pt x="0" y="0"/>
                </a:moveTo>
                <a:cubicBezTo>
                  <a:pt x="0" y="52"/>
                  <a:pt x="0" y="105"/>
                  <a:pt x="0" y="15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8" name="Freeform 12"/>
          <p:cNvSpPr>
            <a:spLocks/>
          </p:cNvSpPr>
          <p:nvPr/>
        </p:nvSpPr>
        <p:spPr bwMode="auto">
          <a:xfrm>
            <a:off x="2873375" y="3263900"/>
            <a:ext cx="1588" cy="219075"/>
          </a:xfrm>
          <a:custGeom>
            <a:avLst/>
            <a:gdLst>
              <a:gd name="T0" fmla="*/ 0 w 1"/>
              <a:gd name="T1" fmla="*/ 0 h 138"/>
              <a:gd name="T2" fmla="*/ 0 w 1"/>
              <a:gd name="T3" fmla="*/ 138 h 138"/>
            </a:gdLst>
            <a:ahLst/>
            <a:cxnLst>
              <a:cxn ang="0">
                <a:pos x="T0" y="T1"/>
              </a:cxn>
              <a:cxn ang="0">
                <a:pos x="T2" y="T3"/>
              </a:cxn>
            </a:cxnLst>
            <a:rect l="0" t="0" r="r" b="b"/>
            <a:pathLst>
              <a:path w="1" h="138">
                <a:moveTo>
                  <a:pt x="0" y="0"/>
                </a:moveTo>
                <a:cubicBezTo>
                  <a:pt x="0" y="46"/>
                  <a:pt x="0" y="92"/>
                  <a:pt x="0" y="13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9" name="Freeform 13"/>
          <p:cNvSpPr>
            <a:spLocks/>
          </p:cNvSpPr>
          <p:nvPr/>
        </p:nvSpPr>
        <p:spPr bwMode="auto">
          <a:xfrm>
            <a:off x="3060700" y="3295650"/>
            <a:ext cx="30163" cy="265113"/>
          </a:xfrm>
          <a:custGeom>
            <a:avLst/>
            <a:gdLst>
              <a:gd name="T0" fmla="*/ 0 w 19"/>
              <a:gd name="T1" fmla="*/ 0 h 167"/>
              <a:gd name="T2" fmla="*/ 9 w 19"/>
              <a:gd name="T3" fmla="*/ 118 h 167"/>
              <a:gd name="T4" fmla="*/ 19 w 19"/>
              <a:gd name="T5" fmla="*/ 167 h 167"/>
            </a:gdLst>
            <a:ahLst/>
            <a:cxnLst>
              <a:cxn ang="0">
                <a:pos x="T0" y="T1"/>
              </a:cxn>
              <a:cxn ang="0">
                <a:pos x="T2" y="T3"/>
              </a:cxn>
              <a:cxn ang="0">
                <a:pos x="T4" y="T5"/>
              </a:cxn>
            </a:cxnLst>
            <a:rect l="0" t="0" r="r" b="b"/>
            <a:pathLst>
              <a:path w="19" h="167">
                <a:moveTo>
                  <a:pt x="0" y="0"/>
                </a:moveTo>
                <a:cubicBezTo>
                  <a:pt x="3" y="39"/>
                  <a:pt x="5" y="79"/>
                  <a:pt x="9" y="118"/>
                </a:cubicBezTo>
                <a:cubicBezTo>
                  <a:pt x="11" y="135"/>
                  <a:pt x="19" y="167"/>
                  <a:pt x="19" y="16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0" name="Freeform 14"/>
          <p:cNvSpPr>
            <a:spLocks/>
          </p:cNvSpPr>
          <p:nvPr/>
        </p:nvSpPr>
        <p:spPr bwMode="auto">
          <a:xfrm>
            <a:off x="1524000" y="2514600"/>
            <a:ext cx="2659063" cy="612775"/>
          </a:xfrm>
          <a:custGeom>
            <a:avLst/>
            <a:gdLst>
              <a:gd name="T0" fmla="*/ 717 w 1675"/>
              <a:gd name="T1" fmla="*/ 315 h 386"/>
              <a:gd name="T2" fmla="*/ 1415 w 1675"/>
              <a:gd name="T3" fmla="*/ 355 h 386"/>
              <a:gd name="T4" fmla="*/ 1661 w 1675"/>
              <a:gd name="T5" fmla="*/ 296 h 386"/>
              <a:gd name="T6" fmla="*/ 1553 w 1675"/>
              <a:gd name="T7" fmla="*/ 99 h 386"/>
              <a:gd name="T8" fmla="*/ 1445 w 1675"/>
              <a:gd name="T9" fmla="*/ 109 h 386"/>
              <a:gd name="T10" fmla="*/ 1386 w 1675"/>
              <a:gd name="T11" fmla="*/ 138 h 386"/>
              <a:gd name="T12" fmla="*/ 1228 w 1675"/>
              <a:gd name="T13" fmla="*/ 177 h 386"/>
              <a:gd name="T14" fmla="*/ 609 w 1675"/>
              <a:gd name="T15" fmla="*/ 286 h 386"/>
              <a:gd name="T16" fmla="*/ 294 w 1675"/>
              <a:gd name="T17" fmla="*/ 276 h 386"/>
              <a:gd name="T18" fmla="*/ 137 w 1675"/>
              <a:gd name="T19" fmla="*/ 256 h 386"/>
              <a:gd name="T20" fmla="*/ 58 w 1675"/>
              <a:gd name="T21" fmla="*/ 246 h 386"/>
              <a:gd name="T22" fmla="*/ 18 w 1675"/>
              <a:gd name="T23" fmla="*/ 227 h 386"/>
              <a:gd name="T24" fmla="*/ 137 w 1675"/>
              <a:gd name="T25" fmla="*/ 138 h 386"/>
              <a:gd name="T26" fmla="*/ 432 w 1675"/>
              <a:gd name="T27" fmla="*/ 89 h 386"/>
              <a:gd name="T28" fmla="*/ 884 w 1675"/>
              <a:gd name="T29" fmla="*/ 99 h 386"/>
              <a:gd name="T30" fmla="*/ 953 w 1675"/>
              <a:gd name="T31" fmla="*/ 138 h 386"/>
              <a:gd name="T32" fmla="*/ 1091 w 1675"/>
              <a:gd name="T33" fmla="*/ 177 h 386"/>
              <a:gd name="T34" fmla="*/ 1228 w 1675"/>
              <a:gd name="T35" fmla="*/ 109 h 386"/>
              <a:gd name="T36" fmla="*/ 1120 w 1675"/>
              <a:gd name="T37" fmla="*/ 30 h 386"/>
              <a:gd name="T38" fmla="*/ 1150 w 1675"/>
              <a:gd name="T39" fmla="*/ 30 h 386"/>
              <a:gd name="T40" fmla="*/ 1218 w 1675"/>
              <a:gd name="T41" fmla="*/ 40 h 386"/>
              <a:gd name="T42" fmla="*/ 1189 w 1675"/>
              <a:gd name="T43" fmla="*/ 177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75" h="386">
                <a:moveTo>
                  <a:pt x="717" y="315"/>
                </a:moveTo>
                <a:cubicBezTo>
                  <a:pt x="949" y="341"/>
                  <a:pt x="1181" y="346"/>
                  <a:pt x="1415" y="355"/>
                </a:cubicBezTo>
                <a:cubicBezTo>
                  <a:pt x="1551" y="348"/>
                  <a:pt x="1599" y="386"/>
                  <a:pt x="1661" y="296"/>
                </a:cubicBezTo>
                <a:cubicBezTo>
                  <a:pt x="1651" y="151"/>
                  <a:pt x="1675" y="141"/>
                  <a:pt x="1553" y="99"/>
                </a:cubicBezTo>
                <a:cubicBezTo>
                  <a:pt x="1517" y="102"/>
                  <a:pt x="1481" y="104"/>
                  <a:pt x="1445" y="109"/>
                </a:cubicBezTo>
                <a:cubicBezTo>
                  <a:pt x="1401" y="115"/>
                  <a:pt x="1427" y="119"/>
                  <a:pt x="1386" y="138"/>
                </a:cubicBezTo>
                <a:cubicBezTo>
                  <a:pt x="1307" y="175"/>
                  <a:pt x="1312" y="167"/>
                  <a:pt x="1228" y="177"/>
                </a:cubicBezTo>
                <a:cubicBezTo>
                  <a:pt x="1026" y="246"/>
                  <a:pt x="818" y="251"/>
                  <a:pt x="609" y="286"/>
                </a:cubicBezTo>
                <a:cubicBezTo>
                  <a:pt x="504" y="283"/>
                  <a:pt x="399" y="283"/>
                  <a:pt x="294" y="276"/>
                </a:cubicBezTo>
                <a:cubicBezTo>
                  <a:pt x="241" y="273"/>
                  <a:pt x="189" y="263"/>
                  <a:pt x="137" y="256"/>
                </a:cubicBezTo>
                <a:cubicBezTo>
                  <a:pt x="111" y="253"/>
                  <a:pt x="58" y="246"/>
                  <a:pt x="58" y="246"/>
                </a:cubicBezTo>
                <a:cubicBezTo>
                  <a:pt x="45" y="240"/>
                  <a:pt x="22" y="241"/>
                  <a:pt x="18" y="227"/>
                </a:cubicBezTo>
                <a:cubicBezTo>
                  <a:pt x="0" y="165"/>
                  <a:pt x="123" y="143"/>
                  <a:pt x="137" y="138"/>
                </a:cubicBezTo>
                <a:cubicBezTo>
                  <a:pt x="231" y="107"/>
                  <a:pt x="334" y="106"/>
                  <a:pt x="432" y="89"/>
                </a:cubicBezTo>
                <a:cubicBezTo>
                  <a:pt x="583" y="92"/>
                  <a:pt x="734" y="90"/>
                  <a:pt x="884" y="99"/>
                </a:cubicBezTo>
                <a:cubicBezTo>
                  <a:pt x="910" y="101"/>
                  <a:pt x="928" y="129"/>
                  <a:pt x="953" y="138"/>
                </a:cubicBezTo>
                <a:cubicBezTo>
                  <a:pt x="1000" y="156"/>
                  <a:pt x="1041" y="170"/>
                  <a:pt x="1091" y="177"/>
                </a:cubicBezTo>
                <a:cubicBezTo>
                  <a:pt x="1174" y="169"/>
                  <a:pt x="1202" y="183"/>
                  <a:pt x="1228" y="109"/>
                </a:cubicBezTo>
                <a:cubicBezTo>
                  <a:pt x="1214" y="0"/>
                  <a:pt x="1226" y="15"/>
                  <a:pt x="1120" y="30"/>
                </a:cubicBezTo>
                <a:cubicBezTo>
                  <a:pt x="1143" y="96"/>
                  <a:pt x="1114" y="38"/>
                  <a:pt x="1150" y="30"/>
                </a:cubicBezTo>
                <a:cubicBezTo>
                  <a:pt x="1172" y="25"/>
                  <a:pt x="1195" y="37"/>
                  <a:pt x="1218" y="40"/>
                </a:cubicBezTo>
                <a:cubicBezTo>
                  <a:pt x="1201" y="114"/>
                  <a:pt x="1189" y="86"/>
                  <a:pt x="1189" y="17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1" name="Freeform 15"/>
          <p:cNvSpPr>
            <a:spLocks/>
          </p:cNvSpPr>
          <p:nvPr/>
        </p:nvSpPr>
        <p:spPr bwMode="auto">
          <a:xfrm>
            <a:off x="3590925" y="2519363"/>
            <a:ext cx="190500" cy="228600"/>
          </a:xfrm>
          <a:custGeom>
            <a:avLst/>
            <a:gdLst>
              <a:gd name="T0" fmla="*/ 0 w 120"/>
              <a:gd name="T1" fmla="*/ 36 h 144"/>
              <a:gd name="T2" fmla="*/ 20 w 120"/>
              <a:gd name="T3" fmla="*/ 7 h 144"/>
              <a:gd name="T4" fmla="*/ 108 w 120"/>
              <a:gd name="T5" fmla="*/ 16 h 144"/>
              <a:gd name="T6" fmla="*/ 98 w 120"/>
              <a:gd name="T7" fmla="*/ 56 h 144"/>
              <a:gd name="T8" fmla="*/ 69 w 120"/>
              <a:gd name="T9" fmla="*/ 66 h 144"/>
              <a:gd name="T10" fmla="*/ 49 w 120"/>
              <a:gd name="T11" fmla="*/ 144 h 144"/>
            </a:gdLst>
            <a:ahLst/>
            <a:cxnLst>
              <a:cxn ang="0">
                <a:pos x="T0" y="T1"/>
              </a:cxn>
              <a:cxn ang="0">
                <a:pos x="T2" y="T3"/>
              </a:cxn>
              <a:cxn ang="0">
                <a:pos x="T4" y="T5"/>
              </a:cxn>
              <a:cxn ang="0">
                <a:pos x="T6" y="T7"/>
              </a:cxn>
              <a:cxn ang="0">
                <a:pos x="T8" y="T9"/>
              </a:cxn>
              <a:cxn ang="0">
                <a:pos x="T10" y="T11"/>
              </a:cxn>
            </a:cxnLst>
            <a:rect l="0" t="0" r="r" b="b"/>
            <a:pathLst>
              <a:path w="120" h="144">
                <a:moveTo>
                  <a:pt x="0" y="36"/>
                </a:moveTo>
                <a:cubicBezTo>
                  <a:pt x="7" y="26"/>
                  <a:pt x="8" y="9"/>
                  <a:pt x="20" y="7"/>
                </a:cubicBezTo>
                <a:cubicBezTo>
                  <a:pt x="49" y="2"/>
                  <a:pt x="83" y="0"/>
                  <a:pt x="108" y="16"/>
                </a:cubicBezTo>
                <a:cubicBezTo>
                  <a:pt x="120" y="23"/>
                  <a:pt x="106" y="45"/>
                  <a:pt x="98" y="56"/>
                </a:cubicBezTo>
                <a:cubicBezTo>
                  <a:pt x="92" y="64"/>
                  <a:pt x="79" y="63"/>
                  <a:pt x="69" y="66"/>
                </a:cubicBezTo>
                <a:cubicBezTo>
                  <a:pt x="50" y="94"/>
                  <a:pt x="32" y="111"/>
                  <a:pt x="49" y="1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2" name="Freeform 16"/>
          <p:cNvSpPr>
            <a:spLocks/>
          </p:cNvSpPr>
          <p:nvPr/>
        </p:nvSpPr>
        <p:spPr bwMode="auto">
          <a:xfrm>
            <a:off x="3919538" y="2486025"/>
            <a:ext cx="228600" cy="339725"/>
          </a:xfrm>
          <a:custGeom>
            <a:avLst/>
            <a:gdLst>
              <a:gd name="T0" fmla="*/ 0 w 144"/>
              <a:gd name="T1" fmla="*/ 8 h 214"/>
              <a:gd name="T2" fmla="*/ 98 w 144"/>
              <a:gd name="T3" fmla="*/ 18 h 214"/>
              <a:gd name="T4" fmla="*/ 29 w 144"/>
              <a:gd name="T5" fmla="*/ 106 h 214"/>
              <a:gd name="T6" fmla="*/ 19 w 144"/>
              <a:gd name="T7" fmla="*/ 214 h 214"/>
            </a:gdLst>
            <a:ahLst/>
            <a:cxnLst>
              <a:cxn ang="0">
                <a:pos x="T0" y="T1"/>
              </a:cxn>
              <a:cxn ang="0">
                <a:pos x="T2" y="T3"/>
              </a:cxn>
              <a:cxn ang="0">
                <a:pos x="T4" y="T5"/>
              </a:cxn>
              <a:cxn ang="0">
                <a:pos x="T6" y="T7"/>
              </a:cxn>
            </a:cxnLst>
            <a:rect l="0" t="0" r="r" b="b"/>
            <a:pathLst>
              <a:path w="144" h="214">
                <a:moveTo>
                  <a:pt x="0" y="8"/>
                </a:moveTo>
                <a:cubicBezTo>
                  <a:pt x="33" y="11"/>
                  <a:pt x="71" y="0"/>
                  <a:pt x="98" y="18"/>
                </a:cubicBezTo>
                <a:cubicBezTo>
                  <a:pt x="144" y="49"/>
                  <a:pt x="42" y="102"/>
                  <a:pt x="29" y="106"/>
                </a:cubicBezTo>
                <a:cubicBezTo>
                  <a:pt x="11" y="161"/>
                  <a:pt x="19" y="125"/>
                  <a:pt x="19" y="21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3" name="Freeform 17"/>
          <p:cNvSpPr>
            <a:spLocks/>
          </p:cNvSpPr>
          <p:nvPr/>
        </p:nvSpPr>
        <p:spPr bwMode="auto">
          <a:xfrm>
            <a:off x="2592388" y="1576388"/>
            <a:ext cx="1260475" cy="946150"/>
          </a:xfrm>
          <a:custGeom>
            <a:avLst/>
            <a:gdLst>
              <a:gd name="T0" fmla="*/ 491 w 794"/>
              <a:gd name="T1" fmla="*/ 315 h 596"/>
              <a:gd name="T2" fmla="*/ 462 w 794"/>
              <a:gd name="T3" fmla="*/ 473 h 596"/>
              <a:gd name="T4" fmla="*/ 363 w 794"/>
              <a:gd name="T5" fmla="*/ 492 h 596"/>
              <a:gd name="T6" fmla="*/ 324 w 794"/>
              <a:gd name="T7" fmla="*/ 512 h 596"/>
              <a:gd name="T8" fmla="*/ 275 w 794"/>
              <a:gd name="T9" fmla="*/ 394 h 596"/>
              <a:gd name="T10" fmla="*/ 236 w 794"/>
              <a:gd name="T11" fmla="*/ 502 h 596"/>
              <a:gd name="T12" fmla="*/ 167 w 794"/>
              <a:gd name="T13" fmla="*/ 522 h 596"/>
              <a:gd name="T14" fmla="*/ 147 w 794"/>
              <a:gd name="T15" fmla="*/ 414 h 596"/>
              <a:gd name="T16" fmla="*/ 118 w 794"/>
              <a:gd name="T17" fmla="*/ 542 h 596"/>
              <a:gd name="T18" fmla="*/ 88 w 794"/>
              <a:gd name="T19" fmla="*/ 522 h 596"/>
              <a:gd name="T20" fmla="*/ 68 w 794"/>
              <a:gd name="T21" fmla="*/ 512 h 596"/>
              <a:gd name="T22" fmla="*/ 78 w 794"/>
              <a:gd name="T23" fmla="*/ 502 h 596"/>
              <a:gd name="T24" fmla="*/ 147 w 794"/>
              <a:gd name="T25" fmla="*/ 492 h 596"/>
              <a:gd name="T26" fmla="*/ 216 w 794"/>
              <a:gd name="T27" fmla="*/ 532 h 596"/>
              <a:gd name="T28" fmla="*/ 265 w 794"/>
              <a:gd name="T29" fmla="*/ 522 h 596"/>
              <a:gd name="T30" fmla="*/ 295 w 794"/>
              <a:gd name="T31" fmla="*/ 522 h 596"/>
              <a:gd name="T32" fmla="*/ 334 w 794"/>
              <a:gd name="T33" fmla="*/ 424 h 596"/>
              <a:gd name="T34" fmla="*/ 403 w 794"/>
              <a:gd name="T35" fmla="*/ 512 h 596"/>
              <a:gd name="T36" fmla="*/ 482 w 794"/>
              <a:gd name="T37" fmla="*/ 532 h 596"/>
              <a:gd name="T38" fmla="*/ 501 w 794"/>
              <a:gd name="T39" fmla="*/ 532 h 596"/>
              <a:gd name="T40" fmla="*/ 580 w 794"/>
              <a:gd name="T41" fmla="*/ 414 h 596"/>
              <a:gd name="T42" fmla="*/ 619 w 794"/>
              <a:gd name="T43" fmla="*/ 483 h 596"/>
              <a:gd name="T44" fmla="*/ 619 w 794"/>
              <a:gd name="T45" fmla="*/ 463 h 596"/>
              <a:gd name="T46" fmla="*/ 747 w 794"/>
              <a:gd name="T47" fmla="*/ 443 h 596"/>
              <a:gd name="T48" fmla="*/ 0 w 794"/>
              <a:gd name="T49" fmla="*/ 305 h 596"/>
              <a:gd name="T50" fmla="*/ 78 w 794"/>
              <a:gd name="T51" fmla="*/ 187 h 596"/>
              <a:gd name="T52" fmla="*/ 334 w 794"/>
              <a:gd name="T53" fmla="*/ 227 h 596"/>
              <a:gd name="T54" fmla="*/ 413 w 794"/>
              <a:gd name="T55" fmla="*/ 10 h 596"/>
              <a:gd name="T56" fmla="*/ 462 w 794"/>
              <a:gd name="T57" fmla="*/ 89 h 596"/>
              <a:gd name="T58" fmla="*/ 403 w 794"/>
              <a:gd name="T59" fmla="*/ 50 h 596"/>
              <a:gd name="T60" fmla="*/ 314 w 794"/>
              <a:gd name="T61" fmla="*/ 109 h 596"/>
              <a:gd name="T62" fmla="*/ 423 w 794"/>
              <a:gd name="T63" fmla="*/ 6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4" h="596">
                <a:moveTo>
                  <a:pt x="531" y="522"/>
                </a:moveTo>
                <a:cubicBezTo>
                  <a:pt x="508" y="454"/>
                  <a:pt x="503" y="385"/>
                  <a:pt x="491" y="315"/>
                </a:cubicBezTo>
                <a:cubicBezTo>
                  <a:pt x="488" y="331"/>
                  <a:pt x="482" y="347"/>
                  <a:pt x="482" y="364"/>
                </a:cubicBezTo>
                <a:cubicBezTo>
                  <a:pt x="482" y="506"/>
                  <a:pt x="527" y="538"/>
                  <a:pt x="462" y="473"/>
                </a:cubicBezTo>
                <a:cubicBezTo>
                  <a:pt x="445" y="556"/>
                  <a:pt x="457" y="513"/>
                  <a:pt x="393" y="492"/>
                </a:cubicBezTo>
                <a:cubicBezTo>
                  <a:pt x="348" y="427"/>
                  <a:pt x="394" y="476"/>
                  <a:pt x="363" y="492"/>
                </a:cubicBezTo>
                <a:cubicBezTo>
                  <a:pt x="354" y="497"/>
                  <a:pt x="344" y="486"/>
                  <a:pt x="334" y="483"/>
                </a:cubicBezTo>
                <a:cubicBezTo>
                  <a:pt x="331" y="493"/>
                  <a:pt x="334" y="512"/>
                  <a:pt x="324" y="512"/>
                </a:cubicBezTo>
                <a:cubicBezTo>
                  <a:pt x="312" y="512"/>
                  <a:pt x="308" y="494"/>
                  <a:pt x="304" y="483"/>
                </a:cubicBezTo>
                <a:cubicBezTo>
                  <a:pt x="268" y="375"/>
                  <a:pt x="321" y="463"/>
                  <a:pt x="275" y="394"/>
                </a:cubicBezTo>
                <a:cubicBezTo>
                  <a:pt x="268" y="440"/>
                  <a:pt x="271" y="488"/>
                  <a:pt x="255" y="532"/>
                </a:cubicBezTo>
                <a:cubicBezTo>
                  <a:pt x="251" y="543"/>
                  <a:pt x="247" y="497"/>
                  <a:pt x="236" y="502"/>
                </a:cubicBezTo>
                <a:cubicBezTo>
                  <a:pt x="220" y="510"/>
                  <a:pt x="223" y="535"/>
                  <a:pt x="216" y="551"/>
                </a:cubicBezTo>
                <a:cubicBezTo>
                  <a:pt x="171" y="483"/>
                  <a:pt x="184" y="470"/>
                  <a:pt x="167" y="522"/>
                </a:cubicBezTo>
                <a:cubicBezTo>
                  <a:pt x="164" y="499"/>
                  <a:pt x="161" y="476"/>
                  <a:pt x="157" y="453"/>
                </a:cubicBezTo>
                <a:cubicBezTo>
                  <a:pt x="155" y="440"/>
                  <a:pt x="147" y="401"/>
                  <a:pt x="147" y="414"/>
                </a:cubicBezTo>
                <a:cubicBezTo>
                  <a:pt x="147" y="517"/>
                  <a:pt x="171" y="488"/>
                  <a:pt x="127" y="424"/>
                </a:cubicBezTo>
                <a:cubicBezTo>
                  <a:pt x="124" y="463"/>
                  <a:pt x="130" y="505"/>
                  <a:pt x="118" y="542"/>
                </a:cubicBezTo>
                <a:cubicBezTo>
                  <a:pt x="114" y="553"/>
                  <a:pt x="107" y="504"/>
                  <a:pt x="98" y="512"/>
                </a:cubicBezTo>
                <a:cubicBezTo>
                  <a:pt x="85" y="524"/>
                  <a:pt x="139" y="596"/>
                  <a:pt x="88" y="522"/>
                </a:cubicBezTo>
                <a:cubicBezTo>
                  <a:pt x="85" y="509"/>
                  <a:pt x="90" y="489"/>
                  <a:pt x="78" y="483"/>
                </a:cubicBezTo>
                <a:cubicBezTo>
                  <a:pt x="69" y="478"/>
                  <a:pt x="78" y="512"/>
                  <a:pt x="68" y="512"/>
                </a:cubicBezTo>
                <a:cubicBezTo>
                  <a:pt x="56" y="512"/>
                  <a:pt x="55" y="493"/>
                  <a:pt x="49" y="483"/>
                </a:cubicBezTo>
                <a:cubicBezTo>
                  <a:pt x="31" y="534"/>
                  <a:pt x="33" y="502"/>
                  <a:pt x="78" y="502"/>
                </a:cubicBezTo>
                <a:cubicBezTo>
                  <a:pt x="89" y="502"/>
                  <a:pt x="98" y="509"/>
                  <a:pt x="108" y="512"/>
                </a:cubicBezTo>
                <a:cubicBezTo>
                  <a:pt x="188" y="567"/>
                  <a:pt x="88" y="512"/>
                  <a:pt x="147" y="492"/>
                </a:cubicBezTo>
                <a:cubicBezTo>
                  <a:pt x="158" y="488"/>
                  <a:pt x="175" y="547"/>
                  <a:pt x="177" y="551"/>
                </a:cubicBezTo>
                <a:cubicBezTo>
                  <a:pt x="198" y="439"/>
                  <a:pt x="167" y="532"/>
                  <a:pt x="216" y="532"/>
                </a:cubicBezTo>
                <a:cubicBezTo>
                  <a:pt x="228" y="532"/>
                  <a:pt x="229" y="512"/>
                  <a:pt x="236" y="502"/>
                </a:cubicBezTo>
                <a:cubicBezTo>
                  <a:pt x="246" y="509"/>
                  <a:pt x="257" y="513"/>
                  <a:pt x="265" y="522"/>
                </a:cubicBezTo>
                <a:cubicBezTo>
                  <a:pt x="274" y="533"/>
                  <a:pt x="270" y="561"/>
                  <a:pt x="285" y="561"/>
                </a:cubicBezTo>
                <a:cubicBezTo>
                  <a:pt x="298" y="561"/>
                  <a:pt x="293" y="535"/>
                  <a:pt x="295" y="522"/>
                </a:cubicBezTo>
                <a:cubicBezTo>
                  <a:pt x="299" y="499"/>
                  <a:pt x="301" y="476"/>
                  <a:pt x="304" y="453"/>
                </a:cubicBezTo>
                <a:cubicBezTo>
                  <a:pt x="351" y="524"/>
                  <a:pt x="295" y="454"/>
                  <a:pt x="334" y="424"/>
                </a:cubicBezTo>
                <a:cubicBezTo>
                  <a:pt x="345" y="416"/>
                  <a:pt x="353" y="443"/>
                  <a:pt x="363" y="453"/>
                </a:cubicBezTo>
                <a:cubicBezTo>
                  <a:pt x="368" y="469"/>
                  <a:pt x="378" y="512"/>
                  <a:pt x="403" y="512"/>
                </a:cubicBezTo>
                <a:cubicBezTo>
                  <a:pt x="415" y="512"/>
                  <a:pt x="416" y="493"/>
                  <a:pt x="423" y="483"/>
                </a:cubicBezTo>
                <a:cubicBezTo>
                  <a:pt x="426" y="486"/>
                  <a:pt x="471" y="535"/>
                  <a:pt x="482" y="532"/>
                </a:cubicBezTo>
                <a:cubicBezTo>
                  <a:pt x="492" y="529"/>
                  <a:pt x="488" y="512"/>
                  <a:pt x="491" y="502"/>
                </a:cubicBezTo>
                <a:cubicBezTo>
                  <a:pt x="494" y="512"/>
                  <a:pt x="494" y="525"/>
                  <a:pt x="501" y="532"/>
                </a:cubicBezTo>
                <a:cubicBezTo>
                  <a:pt x="548" y="579"/>
                  <a:pt x="547" y="470"/>
                  <a:pt x="550" y="453"/>
                </a:cubicBezTo>
                <a:cubicBezTo>
                  <a:pt x="581" y="543"/>
                  <a:pt x="568" y="533"/>
                  <a:pt x="580" y="414"/>
                </a:cubicBezTo>
                <a:cubicBezTo>
                  <a:pt x="587" y="427"/>
                  <a:pt x="593" y="440"/>
                  <a:pt x="600" y="453"/>
                </a:cubicBezTo>
                <a:cubicBezTo>
                  <a:pt x="606" y="463"/>
                  <a:pt x="614" y="494"/>
                  <a:pt x="619" y="483"/>
                </a:cubicBezTo>
                <a:cubicBezTo>
                  <a:pt x="626" y="468"/>
                  <a:pt x="609" y="450"/>
                  <a:pt x="609" y="433"/>
                </a:cubicBezTo>
                <a:cubicBezTo>
                  <a:pt x="609" y="422"/>
                  <a:pt x="612" y="456"/>
                  <a:pt x="619" y="463"/>
                </a:cubicBezTo>
                <a:cubicBezTo>
                  <a:pt x="626" y="470"/>
                  <a:pt x="639" y="470"/>
                  <a:pt x="649" y="473"/>
                </a:cubicBezTo>
                <a:cubicBezTo>
                  <a:pt x="681" y="462"/>
                  <a:pt x="715" y="454"/>
                  <a:pt x="747" y="443"/>
                </a:cubicBezTo>
                <a:cubicBezTo>
                  <a:pt x="757" y="413"/>
                  <a:pt x="794" y="323"/>
                  <a:pt x="737" y="315"/>
                </a:cubicBezTo>
                <a:cubicBezTo>
                  <a:pt x="494" y="280"/>
                  <a:pt x="246" y="308"/>
                  <a:pt x="0" y="305"/>
                </a:cubicBezTo>
                <a:cubicBezTo>
                  <a:pt x="14" y="284"/>
                  <a:pt x="42" y="242"/>
                  <a:pt x="59" y="217"/>
                </a:cubicBezTo>
                <a:cubicBezTo>
                  <a:pt x="66" y="207"/>
                  <a:pt x="78" y="187"/>
                  <a:pt x="78" y="187"/>
                </a:cubicBezTo>
                <a:cubicBezTo>
                  <a:pt x="131" y="190"/>
                  <a:pt x="183" y="192"/>
                  <a:pt x="236" y="197"/>
                </a:cubicBezTo>
                <a:cubicBezTo>
                  <a:pt x="270" y="200"/>
                  <a:pt x="334" y="227"/>
                  <a:pt x="334" y="227"/>
                </a:cubicBezTo>
                <a:cubicBezTo>
                  <a:pt x="477" y="212"/>
                  <a:pt x="427" y="242"/>
                  <a:pt x="403" y="148"/>
                </a:cubicBezTo>
                <a:cubicBezTo>
                  <a:pt x="406" y="102"/>
                  <a:pt x="420" y="56"/>
                  <a:pt x="413" y="10"/>
                </a:cubicBezTo>
                <a:cubicBezTo>
                  <a:pt x="411" y="0"/>
                  <a:pt x="383" y="20"/>
                  <a:pt x="383" y="20"/>
                </a:cubicBezTo>
                <a:cubicBezTo>
                  <a:pt x="416" y="69"/>
                  <a:pt x="393" y="44"/>
                  <a:pt x="462" y="89"/>
                </a:cubicBezTo>
                <a:cubicBezTo>
                  <a:pt x="472" y="96"/>
                  <a:pt x="442" y="76"/>
                  <a:pt x="432" y="69"/>
                </a:cubicBezTo>
                <a:cubicBezTo>
                  <a:pt x="422" y="63"/>
                  <a:pt x="403" y="50"/>
                  <a:pt x="403" y="50"/>
                </a:cubicBezTo>
                <a:cubicBezTo>
                  <a:pt x="383" y="63"/>
                  <a:pt x="364" y="76"/>
                  <a:pt x="344" y="89"/>
                </a:cubicBezTo>
                <a:lnTo>
                  <a:pt x="314" y="109"/>
                </a:lnTo>
                <a:cubicBezTo>
                  <a:pt x="314" y="109"/>
                  <a:pt x="344" y="89"/>
                  <a:pt x="344" y="89"/>
                </a:cubicBezTo>
                <a:cubicBezTo>
                  <a:pt x="373" y="44"/>
                  <a:pt x="374" y="27"/>
                  <a:pt x="423" y="60"/>
                </a:cubicBezTo>
                <a:cubicBezTo>
                  <a:pt x="447" y="97"/>
                  <a:pt x="434" y="81"/>
                  <a:pt x="462" y="10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4" name="Line 18"/>
          <p:cNvSpPr>
            <a:spLocks noChangeShapeType="1"/>
          </p:cNvSpPr>
          <p:nvPr/>
        </p:nvSpPr>
        <p:spPr bwMode="auto">
          <a:xfrm>
            <a:off x="5715000" y="5562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5" name="Line 19"/>
          <p:cNvSpPr>
            <a:spLocks noChangeShapeType="1"/>
          </p:cNvSpPr>
          <p:nvPr/>
        </p:nvSpPr>
        <p:spPr bwMode="auto">
          <a:xfrm>
            <a:off x="5638800" y="50292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6" name="Line 20"/>
          <p:cNvSpPr>
            <a:spLocks noChangeShapeType="1"/>
          </p:cNvSpPr>
          <p:nvPr/>
        </p:nvSpPr>
        <p:spPr bwMode="auto">
          <a:xfrm>
            <a:off x="5638800" y="4419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7" name="Line 21"/>
          <p:cNvSpPr>
            <a:spLocks noChangeShapeType="1"/>
          </p:cNvSpPr>
          <p:nvPr/>
        </p:nvSpPr>
        <p:spPr bwMode="auto">
          <a:xfrm>
            <a:off x="5638800" y="38100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8" name="Line 22"/>
          <p:cNvSpPr>
            <a:spLocks noChangeShapeType="1"/>
          </p:cNvSpPr>
          <p:nvPr/>
        </p:nvSpPr>
        <p:spPr bwMode="auto">
          <a:xfrm>
            <a:off x="5638800" y="3276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9" name="Line 23"/>
          <p:cNvSpPr>
            <a:spLocks noChangeShapeType="1"/>
          </p:cNvSpPr>
          <p:nvPr/>
        </p:nvSpPr>
        <p:spPr bwMode="auto">
          <a:xfrm>
            <a:off x="5638800" y="27432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0" name="Line 24"/>
          <p:cNvSpPr>
            <a:spLocks noChangeShapeType="1"/>
          </p:cNvSpPr>
          <p:nvPr/>
        </p:nvSpPr>
        <p:spPr bwMode="auto">
          <a:xfrm>
            <a:off x="5638800" y="22098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1" name="Rectangle 25"/>
          <p:cNvSpPr>
            <a:spLocks noChangeArrowheads="1"/>
          </p:cNvSpPr>
          <p:nvPr/>
        </p:nvSpPr>
        <p:spPr bwMode="auto">
          <a:xfrm>
            <a:off x="1676400" y="685800"/>
            <a:ext cx="2819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400"/>
              <a:t>Research is a journey</a:t>
            </a:r>
          </a:p>
        </p:txBody>
      </p:sp>
      <p:sp>
        <p:nvSpPr>
          <p:cNvPr id="111642" name="Line 26"/>
          <p:cNvSpPr>
            <a:spLocks noChangeShapeType="1"/>
          </p:cNvSpPr>
          <p:nvPr/>
        </p:nvSpPr>
        <p:spPr bwMode="auto">
          <a:xfrm>
            <a:off x="5638800" y="58674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3" name="Rectangle 27"/>
          <p:cNvSpPr>
            <a:spLocks noChangeArrowheads="1"/>
          </p:cNvSpPr>
          <p:nvPr/>
        </p:nvSpPr>
        <p:spPr bwMode="auto">
          <a:xfrm>
            <a:off x="4876800" y="0"/>
            <a:ext cx="42672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400"/>
              <a:t>A dissertation/thesis is a building</a:t>
            </a:r>
          </a:p>
        </p:txBody>
      </p:sp>
      <p:sp>
        <p:nvSpPr>
          <p:cNvPr id="111644" name="Rectangle 28"/>
          <p:cNvSpPr>
            <a:spLocks noChangeArrowheads="1"/>
          </p:cNvSpPr>
          <p:nvPr/>
        </p:nvSpPr>
        <p:spPr bwMode="auto">
          <a:xfrm>
            <a:off x="0" y="6324600"/>
            <a:ext cx="5334000" cy="533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It looks mapped but -risks, surprises,deviations</a:t>
            </a:r>
            <a:endParaRPr lang="en-GB" altLang="en-US" sz="2400"/>
          </a:p>
        </p:txBody>
      </p:sp>
      <p:sp>
        <p:nvSpPr>
          <p:cNvPr id="111645" name="Rectangle 29"/>
          <p:cNvSpPr>
            <a:spLocks noChangeArrowheads="1"/>
          </p:cNvSpPr>
          <p:nvPr/>
        </p:nvSpPr>
        <p:spPr bwMode="auto">
          <a:xfrm>
            <a:off x="5486400" y="6477000"/>
            <a:ext cx="3657600" cy="3810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000"/>
              <a:t>Ordered, coherent, organised, linked</a:t>
            </a:r>
            <a:endParaRPr lang="en-GB" altLang="en-US" sz="2400"/>
          </a:p>
        </p:txBody>
      </p:sp>
      <p:sp>
        <p:nvSpPr>
          <p:cNvPr id="111646" name="Freeform 30"/>
          <p:cNvSpPr>
            <a:spLocks/>
          </p:cNvSpPr>
          <p:nvPr/>
        </p:nvSpPr>
        <p:spPr bwMode="auto">
          <a:xfrm>
            <a:off x="5854700" y="1404938"/>
            <a:ext cx="266700" cy="5013325"/>
          </a:xfrm>
          <a:custGeom>
            <a:avLst/>
            <a:gdLst>
              <a:gd name="T0" fmla="*/ 0 w 168"/>
              <a:gd name="T1" fmla="*/ 0 h 3158"/>
              <a:gd name="T2" fmla="*/ 10 w 168"/>
              <a:gd name="T3" fmla="*/ 40 h 3158"/>
              <a:gd name="T4" fmla="*/ 30 w 168"/>
              <a:gd name="T5" fmla="*/ 69 h 3158"/>
              <a:gd name="T6" fmla="*/ 10 w 168"/>
              <a:gd name="T7" fmla="*/ 148 h 3158"/>
              <a:gd name="T8" fmla="*/ 49 w 168"/>
              <a:gd name="T9" fmla="*/ 197 h 3158"/>
              <a:gd name="T10" fmla="*/ 10 w 168"/>
              <a:gd name="T11" fmla="*/ 256 h 3158"/>
              <a:gd name="T12" fmla="*/ 20 w 168"/>
              <a:gd name="T13" fmla="*/ 286 h 3158"/>
              <a:gd name="T14" fmla="*/ 49 w 168"/>
              <a:gd name="T15" fmla="*/ 305 h 3158"/>
              <a:gd name="T16" fmla="*/ 30 w 168"/>
              <a:gd name="T17" fmla="*/ 394 h 3158"/>
              <a:gd name="T18" fmla="*/ 49 w 168"/>
              <a:gd name="T19" fmla="*/ 482 h 3158"/>
              <a:gd name="T20" fmla="*/ 30 w 168"/>
              <a:gd name="T21" fmla="*/ 541 h 3158"/>
              <a:gd name="T22" fmla="*/ 79 w 168"/>
              <a:gd name="T23" fmla="*/ 630 h 3158"/>
              <a:gd name="T24" fmla="*/ 49 w 168"/>
              <a:gd name="T25" fmla="*/ 954 h 3158"/>
              <a:gd name="T26" fmla="*/ 79 w 168"/>
              <a:gd name="T27" fmla="*/ 1200 h 3158"/>
              <a:gd name="T28" fmla="*/ 59 w 168"/>
              <a:gd name="T29" fmla="*/ 1289 h 3158"/>
              <a:gd name="T30" fmla="*/ 89 w 168"/>
              <a:gd name="T31" fmla="*/ 1358 h 3158"/>
              <a:gd name="T32" fmla="*/ 98 w 168"/>
              <a:gd name="T33" fmla="*/ 1407 h 3158"/>
              <a:gd name="T34" fmla="*/ 128 w 168"/>
              <a:gd name="T35" fmla="*/ 1417 h 3158"/>
              <a:gd name="T36" fmla="*/ 69 w 168"/>
              <a:gd name="T37" fmla="*/ 1476 h 3158"/>
              <a:gd name="T38" fmla="*/ 49 w 168"/>
              <a:gd name="T39" fmla="*/ 1535 h 3158"/>
              <a:gd name="T40" fmla="*/ 20 w 168"/>
              <a:gd name="T41" fmla="*/ 1574 h 3158"/>
              <a:gd name="T42" fmla="*/ 128 w 168"/>
              <a:gd name="T43" fmla="*/ 1692 h 3158"/>
              <a:gd name="T44" fmla="*/ 138 w 168"/>
              <a:gd name="T45" fmla="*/ 1820 h 3158"/>
              <a:gd name="T46" fmla="*/ 89 w 168"/>
              <a:gd name="T47" fmla="*/ 1928 h 3158"/>
              <a:gd name="T48" fmla="*/ 79 w 168"/>
              <a:gd name="T49" fmla="*/ 2125 h 3158"/>
              <a:gd name="T50" fmla="*/ 118 w 168"/>
              <a:gd name="T51" fmla="*/ 2184 h 3158"/>
              <a:gd name="T52" fmla="*/ 128 w 168"/>
              <a:gd name="T53" fmla="*/ 2214 h 3158"/>
              <a:gd name="T54" fmla="*/ 69 w 168"/>
              <a:gd name="T55" fmla="*/ 2273 h 3158"/>
              <a:gd name="T56" fmla="*/ 138 w 168"/>
              <a:gd name="T57" fmla="*/ 2440 h 3158"/>
              <a:gd name="T58" fmla="*/ 138 w 168"/>
              <a:gd name="T59" fmla="*/ 2568 h 3158"/>
              <a:gd name="T60" fmla="*/ 108 w 168"/>
              <a:gd name="T61" fmla="*/ 2774 h 3158"/>
              <a:gd name="T62" fmla="*/ 118 w 168"/>
              <a:gd name="T63" fmla="*/ 2863 h 3158"/>
              <a:gd name="T64" fmla="*/ 128 w 168"/>
              <a:gd name="T65" fmla="*/ 2892 h 3158"/>
              <a:gd name="T66" fmla="*/ 79 w 168"/>
              <a:gd name="T67" fmla="*/ 3069 h 3158"/>
              <a:gd name="T68" fmla="*/ 79 w 168"/>
              <a:gd name="T69" fmla="*/ 3158 h 3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8" h="3158">
                <a:moveTo>
                  <a:pt x="0" y="0"/>
                </a:moveTo>
                <a:cubicBezTo>
                  <a:pt x="3" y="13"/>
                  <a:pt x="5" y="27"/>
                  <a:pt x="10" y="40"/>
                </a:cubicBezTo>
                <a:cubicBezTo>
                  <a:pt x="15" y="51"/>
                  <a:pt x="29" y="57"/>
                  <a:pt x="30" y="69"/>
                </a:cubicBezTo>
                <a:cubicBezTo>
                  <a:pt x="32" y="86"/>
                  <a:pt x="16" y="129"/>
                  <a:pt x="10" y="148"/>
                </a:cubicBezTo>
                <a:cubicBezTo>
                  <a:pt x="22" y="156"/>
                  <a:pt x="57" y="172"/>
                  <a:pt x="49" y="197"/>
                </a:cubicBezTo>
                <a:cubicBezTo>
                  <a:pt x="42" y="219"/>
                  <a:pt x="10" y="256"/>
                  <a:pt x="10" y="256"/>
                </a:cubicBezTo>
                <a:cubicBezTo>
                  <a:pt x="13" y="266"/>
                  <a:pt x="13" y="278"/>
                  <a:pt x="20" y="286"/>
                </a:cubicBezTo>
                <a:cubicBezTo>
                  <a:pt x="27" y="295"/>
                  <a:pt x="46" y="294"/>
                  <a:pt x="49" y="305"/>
                </a:cubicBezTo>
                <a:cubicBezTo>
                  <a:pt x="53" y="322"/>
                  <a:pt x="36" y="372"/>
                  <a:pt x="30" y="394"/>
                </a:cubicBezTo>
                <a:cubicBezTo>
                  <a:pt x="70" y="434"/>
                  <a:pt x="66" y="414"/>
                  <a:pt x="49" y="482"/>
                </a:cubicBezTo>
                <a:cubicBezTo>
                  <a:pt x="44" y="502"/>
                  <a:pt x="30" y="541"/>
                  <a:pt x="30" y="541"/>
                </a:cubicBezTo>
                <a:cubicBezTo>
                  <a:pt x="41" y="579"/>
                  <a:pt x="67" y="593"/>
                  <a:pt x="79" y="630"/>
                </a:cubicBezTo>
                <a:cubicBezTo>
                  <a:pt x="71" y="746"/>
                  <a:pt x="86" y="845"/>
                  <a:pt x="49" y="954"/>
                </a:cubicBezTo>
                <a:cubicBezTo>
                  <a:pt x="39" y="1033"/>
                  <a:pt x="1" y="1151"/>
                  <a:pt x="79" y="1200"/>
                </a:cubicBezTo>
                <a:cubicBezTo>
                  <a:pt x="110" y="1249"/>
                  <a:pt x="98" y="1250"/>
                  <a:pt x="59" y="1289"/>
                </a:cubicBezTo>
                <a:cubicBezTo>
                  <a:pt x="109" y="1306"/>
                  <a:pt x="119" y="1311"/>
                  <a:pt x="89" y="1358"/>
                </a:cubicBezTo>
                <a:cubicBezTo>
                  <a:pt x="92" y="1374"/>
                  <a:pt x="89" y="1393"/>
                  <a:pt x="98" y="1407"/>
                </a:cubicBezTo>
                <a:cubicBezTo>
                  <a:pt x="104" y="1416"/>
                  <a:pt x="125" y="1407"/>
                  <a:pt x="128" y="1417"/>
                </a:cubicBezTo>
                <a:cubicBezTo>
                  <a:pt x="132" y="1434"/>
                  <a:pt x="70" y="1475"/>
                  <a:pt x="69" y="1476"/>
                </a:cubicBezTo>
                <a:cubicBezTo>
                  <a:pt x="62" y="1496"/>
                  <a:pt x="58" y="1516"/>
                  <a:pt x="49" y="1535"/>
                </a:cubicBezTo>
                <a:cubicBezTo>
                  <a:pt x="42" y="1549"/>
                  <a:pt x="22" y="1558"/>
                  <a:pt x="20" y="1574"/>
                </a:cubicBezTo>
                <a:cubicBezTo>
                  <a:pt x="15" y="1611"/>
                  <a:pt x="104" y="1669"/>
                  <a:pt x="128" y="1692"/>
                </a:cubicBezTo>
                <a:cubicBezTo>
                  <a:pt x="119" y="1748"/>
                  <a:pt x="120" y="1769"/>
                  <a:pt x="138" y="1820"/>
                </a:cubicBezTo>
                <a:cubicBezTo>
                  <a:pt x="115" y="1855"/>
                  <a:pt x="107" y="1890"/>
                  <a:pt x="89" y="1928"/>
                </a:cubicBezTo>
                <a:cubicBezTo>
                  <a:pt x="77" y="1998"/>
                  <a:pt x="56" y="2052"/>
                  <a:pt x="79" y="2125"/>
                </a:cubicBezTo>
                <a:cubicBezTo>
                  <a:pt x="86" y="2148"/>
                  <a:pt x="118" y="2184"/>
                  <a:pt x="118" y="2184"/>
                </a:cubicBezTo>
                <a:cubicBezTo>
                  <a:pt x="121" y="2194"/>
                  <a:pt x="133" y="2205"/>
                  <a:pt x="128" y="2214"/>
                </a:cubicBezTo>
                <a:cubicBezTo>
                  <a:pt x="115" y="2238"/>
                  <a:pt x="69" y="2273"/>
                  <a:pt x="69" y="2273"/>
                </a:cubicBezTo>
                <a:cubicBezTo>
                  <a:pt x="44" y="2369"/>
                  <a:pt x="68" y="2387"/>
                  <a:pt x="138" y="2440"/>
                </a:cubicBezTo>
                <a:cubicBezTo>
                  <a:pt x="168" y="2486"/>
                  <a:pt x="148" y="2518"/>
                  <a:pt x="138" y="2568"/>
                </a:cubicBezTo>
                <a:cubicBezTo>
                  <a:pt x="119" y="2660"/>
                  <a:pt x="118" y="2687"/>
                  <a:pt x="108" y="2774"/>
                </a:cubicBezTo>
                <a:cubicBezTo>
                  <a:pt x="111" y="2804"/>
                  <a:pt x="113" y="2834"/>
                  <a:pt x="118" y="2863"/>
                </a:cubicBezTo>
                <a:cubicBezTo>
                  <a:pt x="120" y="2873"/>
                  <a:pt x="128" y="2882"/>
                  <a:pt x="128" y="2892"/>
                </a:cubicBezTo>
                <a:cubicBezTo>
                  <a:pt x="128" y="2951"/>
                  <a:pt x="84" y="3011"/>
                  <a:pt x="79" y="3069"/>
                </a:cubicBezTo>
                <a:cubicBezTo>
                  <a:pt x="76" y="3099"/>
                  <a:pt x="79" y="3128"/>
                  <a:pt x="79" y="315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7" name="Freeform 31"/>
          <p:cNvSpPr>
            <a:spLocks/>
          </p:cNvSpPr>
          <p:nvPr/>
        </p:nvSpPr>
        <p:spPr bwMode="auto">
          <a:xfrm>
            <a:off x="6172200" y="1143000"/>
            <a:ext cx="252413" cy="5308600"/>
          </a:xfrm>
          <a:custGeom>
            <a:avLst/>
            <a:gdLst>
              <a:gd name="T0" fmla="*/ 0 w 159"/>
              <a:gd name="T1" fmla="*/ 0 h 3344"/>
              <a:gd name="T2" fmla="*/ 29 w 159"/>
              <a:gd name="T3" fmla="*/ 108 h 3344"/>
              <a:gd name="T4" fmla="*/ 0 w 159"/>
              <a:gd name="T5" fmla="*/ 285 h 3344"/>
              <a:gd name="T6" fmla="*/ 39 w 159"/>
              <a:gd name="T7" fmla="*/ 393 h 3344"/>
              <a:gd name="T8" fmla="*/ 69 w 159"/>
              <a:gd name="T9" fmla="*/ 551 h 3344"/>
              <a:gd name="T10" fmla="*/ 59 w 159"/>
              <a:gd name="T11" fmla="*/ 679 h 3344"/>
              <a:gd name="T12" fmla="*/ 69 w 159"/>
              <a:gd name="T13" fmla="*/ 787 h 3344"/>
              <a:gd name="T14" fmla="*/ 39 w 159"/>
              <a:gd name="T15" fmla="*/ 826 h 3344"/>
              <a:gd name="T16" fmla="*/ 29 w 159"/>
              <a:gd name="T17" fmla="*/ 983 h 3344"/>
              <a:gd name="T18" fmla="*/ 59 w 159"/>
              <a:gd name="T19" fmla="*/ 1013 h 3344"/>
              <a:gd name="T20" fmla="*/ 98 w 159"/>
              <a:gd name="T21" fmla="*/ 1072 h 3344"/>
              <a:gd name="T22" fmla="*/ 79 w 159"/>
              <a:gd name="T23" fmla="*/ 1259 h 3344"/>
              <a:gd name="T24" fmla="*/ 59 w 159"/>
              <a:gd name="T25" fmla="*/ 1534 h 3344"/>
              <a:gd name="T26" fmla="*/ 98 w 159"/>
              <a:gd name="T27" fmla="*/ 1613 h 3344"/>
              <a:gd name="T28" fmla="*/ 108 w 159"/>
              <a:gd name="T29" fmla="*/ 1957 h 3344"/>
              <a:gd name="T30" fmla="*/ 128 w 159"/>
              <a:gd name="T31" fmla="*/ 2459 h 3344"/>
              <a:gd name="T32" fmla="*/ 108 w 159"/>
              <a:gd name="T33" fmla="*/ 2793 h 3344"/>
              <a:gd name="T34" fmla="*/ 138 w 159"/>
              <a:gd name="T35" fmla="*/ 3010 h 3344"/>
              <a:gd name="T36" fmla="*/ 138 w 159"/>
              <a:gd name="T37" fmla="*/ 3079 h 3344"/>
              <a:gd name="T38" fmla="*/ 157 w 159"/>
              <a:gd name="T39" fmla="*/ 3207 h 3344"/>
              <a:gd name="T40" fmla="*/ 128 w 159"/>
              <a:gd name="T41" fmla="*/ 3344 h 3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9" h="3344">
                <a:moveTo>
                  <a:pt x="0" y="0"/>
                </a:moveTo>
                <a:cubicBezTo>
                  <a:pt x="60" y="21"/>
                  <a:pt x="38" y="48"/>
                  <a:pt x="29" y="108"/>
                </a:cubicBezTo>
                <a:cubicBezTo>
                  <a:pt x="45" y="203"/>
                  <a:pt x="27" y="206"/>
                  <a:pt x="0" y="285"/>
                </a:cubicBezTo>
                <a:cubicBezTo>
                  <a:pt x="9" y="328"/>
                  <a:pt x="25" y="353"/>
                  <a:pt x="39" y="393"/>
                </a:cubicBezTo>
                <a:cubicBezTo>
                  <a:pt x="28" y="466"/>
                  <a:pt x="14" y="496"/>
                  <a:pt x="69" y="551"/>
                </a:cubicBezTo>
                <a:cubicBezTo>
                  <a:pt x="66" y="594"/>
                  <a:pt x="59" y="636"/>
                  <a:pt x="59" y="679"/>
                </a:cubicBezTo>
                <a:cubicBezTo>
                  <a:pt x="59" y="715"/>
                  <a:pt x="74" y="751"/>
                  <a:pt x="69" y="787"/>
                </a:cubicBezTo>
                <a:cubicBezTo>
                  <a:pt x="67" y="803"/>
                  <a:pt x="49" y="813"/>
                  <a:pt x="39" y="826"/>
                </a:cubicBezTo>
                <a:cubicBezTo>
                  <a:pt x="25" y="880"/>
                  <a:pt x="8" y="926"/>
                  <a:pt x="29" y="983"/>
                </a:cubicBezTo>
                <a:cubicBezTo>
                  <a:pt x="34" y="996"/>
                  <a:pt x="50" y="1002"/>
                  <a:pt x="59" y="1013"/>
                </a:cubicBezTo>
                <a:cubicBezTo>
                  <a:pt x="73" y="1032"/>
                  <a:pt x="98" y="1072"/>
                  <a:pt x="98" y="1072"/>
                </a:cubicBezTo>
                <a:cubicBezTo>
                  <a:pt x="115" y="1138"/>
                  <a:pt x="109" y="1198"/>
                  <a:pt x="79" y="1259"/>
                </a:cubicBezTo>
                <a:cubicBezTo>
                  <a:pt x="59" y="1374"/>
                  <a:pt x="34" y="1428"/>
                  <a:pt x="59" y="1534"/>
                </a:cubicBezTo>
                <a:cubicBezTo>
                  <a:pt x="66" y="1563"/>
                  <a:pt x="87" y="1586"/>
                  <a:pt x="98" y="1613"/>
                </a:cubicBezTo>
                <a:cubicBezTo>
                  <a:pt x="101" y="1728"/>
                  <a:pt x="108" y="1842"/>
                  <a:pt x="108" y="1957"/>
                </a:cubicBezTo>
                <a:cubicBezTo>
                  <a:pt x="108" y="2122"/>
                  <a:pt x="74" y="2298"/>
                  <a:pt x="128" y="2459"/>
                </a:cubicBezTo>
                <a:cubicBezTo>
                  <a:pt x="118" y="2572"/>
                  <a:pt x="108" y="2677"/>
                  <a:pt x="108" y="2793"/>
                </a:cubicBezTo>
                <a:cubicBezTo>
                  <a:pt x="108" y="2976"/>
                  <a:pt x="85" y="2931"/>
                  <a:pt x="138" y="3010"/>
                </a:cubicBezTo>
                <a:cubicBezTo>
                  <a:pt x="159" y="3079"/>
                  <a:pt x="138" y="2993"/>
                  <a:pt x="138" y="3079"/>
                </a:cubicBezTo>
                <a:cubicBezTo>
                  <a:pt x="138" y="3158"/>
                  <a:pt x="140" y="3155"/>
                  <a:pt x="157" y="3207"/>
                </a:cubicBezTo>
                <a:cubicBezTo>
                  <a:pt x="141" y="3252"/>
                  <a:pt x="128" y="3296"/>
                  <a:pt x="128" y="33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8" name="Freeform 32"/>
          <p:cNvSpPr>
            <a:spLocks/>
          </p:cNvSpPr>
          <p:nvPr/>
        </p:nvSpPr>
        <p:spPr bwMode="auto">
          <a:xfrm>
            <a:off x="6408738" y="1249363"/>
            <a:ext cx="334962" cy="5543550"/>
          </a:xfrm>
          <a:custGeom>
            <a:avLst/>
            <a:gdLst>
              <a:gd name="T0" fmla="*/ 74 w 211"/>
              <a:gd name="T1" fmla="*/ 0 h 3492"/>
              <a:gd name="T2" fmla="*/ 94 w 211"/>
              <a:gd name="T3" fmla="*/ 59 h 3492"/>
              <a:gd name="T4" fmla="*/ 74 w 211"/>
              <a:gd name="T5" fmla="*/ 118 h 3492"/>
              <a:gd name="T6" fmla="*/ 64 w 211"/>
              <a:gd name="T7" fmla="*/ 147 h 3492"/>
              <a:gd name="T8" fmla="*/ 74 w 211"/>
              <a:gd name="T9" fmla="*/ 266 h 3492"/>
              <a:gd name="T10" fmla="*/ 15 w 211"/>
              <a:gd name="T11" fmla="*/ 325 h 3492"/>
              <a:gd name="T12" fmla="*/ 45 w 211"/>
              <a:gd name="T13" fmla="*/ 403 h 3492"/>
              <a:gd name="T14" fmla="*/ 64 w 211"/>
              <a:gd name="T15" fmla="*/ 443 h 3492"/>
              <a:gd name="T16" fmla="*/ 104 w 211"/>
              <a:gd name="T17" fmla="*/ 492 h 3492"/>
              <a:gd name="T18" fmla="*/ 54 w 211"/>
              <a:gd name="T19" fmla="*/ 649 h 3492"/>
              <a:gd name="T20" fmla="*/ 113 w 211"/>
              <a:gd name="T21" fmla="*/ 797 h 3492"/>
              <a:gd name="T22" fmla="*/ 104 w 211"/>
              <a:gd name="T23" fmla="*/ 1023 h 3492"/>
              <a:gd name="T24" fmla="*/ 74 w 211"/>
              <a:gd name="T25" fmla="*/ 1141 h 3492"/>
              <a:gd name="T26" fmla="*/ 143 w 211"/>
              <a:gd name="T27" fmla="*/ 1397 h 3492"/>
              <a:gd name="T28" fmla="*/ 123 w 211"/>
              <a:gd name="T29" fmla="*/ 1475 h 3492"/>
              <a:gd name="T30" fmla="*/ 94 w 211"/>
              <a:gd name="T31" fmla="*/ 1702 h 3492"/>
              <a:gd name="T32" fmla="*/ 94 w 211"/>
              <a:gd name="T33" fmla="*/ 2203 h 3492"/>
              <a:gd name="T34" fmla="*/ 133 w 211"/>
              <a:gd name="T35" fmla="*/ 2410 h 3492"/>
              <a:gd name="T36" fmla="*/ 84 w 211"/>
              <a:gd name="T37" fmla="*/ 2685 h 3492"/>
              <a:gd name="T38" fmla="*/ 153 w 211"/>
              <a:gd name="T39" fmla="*/ 2951 h 3492"/>
              <a:gd name="T40" fmla="*/ 163 w 211"/>
              <a:gd name="T41" fmla="*/ 3492 h 3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1" h="3492">
                <a:moveTo>
                  <a:pt x="74" y="0"/>
                </a:moveTo>
                <a:cubicBezTo>
                  <a:pt x="81" y="20"/>
                  <a:pt x="101" y="39"/>
                  <a:pt x="94" y="59"/>
                </a:cubicBezTo>
                <a:cubicBezTo>
                  <a:pt x="87" y="79"/>
                  <a:pt x="81" y="98"/>
                  <a:pt x="74" y="118"/>
                </a:cubicBezTo>
                <a:cubicBezTo>
                  <a:pt x="71" y="128"/>
                  <a:pt x="64" y="147"/>
                  <a:pt x="64" y="147"/>
                </a:cubicBezTo>
                <a:cubicBezTo>
                  <a:pt x="78" y="188"/>
                  <a:pt x="100" y="222"/>
                  <a:pt x="74" y="266"/>
                </a:cubicBezTo>
                <a:cubicBezTo>
                  <a:pt x="60" y="290"/>
                  <a:pt x="15" y="325"/>
                  <a:pt x="15" y="325"/>
                </a:cubicBezTo>
                <a:cubicBezTo>
                  <a:pt x="0" y="368"/>
                  <a:pt x="7" y="379"/>
                  <a:pt x="45" y="403"/>
                </a:cubicBezTo>
                <a:cubicBezTo>
                  <a:pt x="51" y="416"/>
                  <a:pt x="55" y="432"/>
                  <a:pt x="64" y="443"/>
                </a:cubicBezTo>
                <a:cubicBezTo>
                  <a:pt x="115" y="505"/>
                  <a:pt x="79" y="418"/>
                  <a:pt x="104" y="492"/>
                </a:cubicBezTo>
                <a:cubicBezTo>
                  <a:pt x="94" y="548"/>
                  <a:pt x="73" y="595"/>
                  <a:pt x="54" y="649"/>
                </a:cubicBezTo>
                <a:cubicBezTo>
                  <a:pt x="63" y="735"/>
                  <a:pt x="51" y="754"/>
                  <a:pt x="113" y="797"/>
                </a:cubicBezTo>
                <a:cubicBezTo>
                  <a:pt x="102" y="889"/>
                  <a:pt x="95" y="927"/>
                  <a:pt x="104" y="1023"/>
                </a:cubicBezTo>
                <a:cubicBezTo>
                  <a:pt x="96" y="1063"/>
                  <a:pt x="87" y="1102"/>
                  <a:pt x="74" y="1141"/>
                </a:cubicBezTo>
                <a:cubicBezTo>
                  <a:pt x="82" y="1314"/>
                  <a:pt x="24" y="1357"/>
                  <a:pt x="143" y="1397"/>
                </a:cubicBezTo>
                <a:cubicBezTo>
                  <a:pt x="174" y="1443"/>
                  <a:pt x="168" y="1446"/>
                  <a:pt x="123" y="1475"/>
                </a:cubicBezTo>
                <a:cubicBezTo>
                  <a:pt x="99" y="1546"/>
                  <a:pt x="103" y="1627"/>
                  <a:pt x="94" y="1702"/>
                </a:cubicBezTo>
                <a:cubicBezTo>
                  <a:pt x="82" y="1941"/>
                  <a:pt x="77" y="1924"/>
                  <a:pt x="94" y="2203"/>
                </a:cubicBezTo>
                <a:cubicBezTo>
                  <a:pt x="104" y="2377"/>
                  <a:pt x="82" y="2334"/>
                  <a:pt x="133" y="2410"/>
                </a:cubicBezTo>
                <a:cubicBezTo>
                  <a:pt x="109" y="2502"/>
                  <a:pt x="96" y="2590"/>
                  <a:pt x="84" y="2685"/>
                </a:cubicBezTo>
                <a:cubicBezTo>
                  <a:pt x="92" y="2863"/>
                  <a:pt x="31" y="2910"/>
                  <a:pt x="153" y="2951"/>
                </a:cubicBezTo>
                <a:cubicBezTo>
                  <a:pt x="211" y="3120"/>
                  <a:pt x="163" y="3316"/>
                  <a:pt x="163" y="349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1663785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357188" y="571500"/>
            <a:ext cx="8786812" cy="6286500"/>
          </a:xfrm>
        </p:spPr>
        <p:txBody>
          <a:bodyPr rtlCol="0">
            <a:normAutofit/>
          </a:bodyPr>
          <a:lstStyle/>
          <a:p>
            <a:pPr eaLnBrk="1" fontAlgn="auto" hangingPunct="1">
              <a:spcAft>
                <a:spcPts val="0"/>
              </a:spcAft>
              <a:defRPr/>
            </a:pPr>
            <a:r>
              <a:rPr lang="en-GB" dirty="0" smtClean="0"/>
              <a:t>While the research underpinning the work is </a:t>
            </a:r>
          </a:p>
          <a:p>
            <a:pPr eaLnBrk="1" fontAlgn="auto" hangingPunct="1">
              <a:spcAft>
                <a:spcPts val="0"/>
              </a:spcAft>
              <a:buFont typeface="Wingdings" pitchFamily="2" charset="2"/>
              <a:buNone/>
              <a:defRPr/>
            </a:pPr>
            <a:r>
              <a:rPr lang="en-GB" dirty="0" smtClean="0"/>
              <a:t>structured as a journey- with meanderings &amp;discoveries</a:t>
            </a:r>
          </a:p>
          <a:p>
            <a:pPr eaLnBrk="1" fontAlgn="auto" hangingPunct="1">
              <a:spcAft>
                <a:spcPts val="0"/>
              </a:spcAft>
              <a:defRPr/>
            </a:pPr>
            <a:r>
              <a:rPr lang="en-GB" dirty="0" smtClean="0"/>
              <a:t>The writing –  is structured like a piece of architecture with firm foundations, logic, coherence</a:t>
            </a:r>
          </a:p>
          <a:p>
            <a:pPr eaLnBrk="1" fontAlgn="auto" hangingPunct="1">
              <a:spcAft>
                <a:spcPts val="0"/>
              </a:spcAft>
              <a:defRPr/>
            </a:pPr>
            <a:r>
              <a:rPr lang="en-GB" dirty="0" smtClean="0"/>
              <a:t>It reds like an argument</a:t>
            </a:r>
          </a:p>
          <a:p>
            <a:pPr eaLnBrk="1" fontAlgn="auto" hangingPunct="1">
              <a:spcAft>
                <a:spcPts val="0"/>
              </a:spcAft>
              <a:defRPr/>
            </a:pPr>
            <a:r>
              <a:rPr lang="en-GB" dirty="0" smtClean="0"/>
              <a:t>And it tells a story</a:t>
            </a:r>
          </a:p>
          <a:p>
            <a:pPr eaLnBrk="1" fontAlgn="auto" hangingPunct="1">
              <a:spcAft>
                <a:spcPts val="0"/>
              </a:spcAft>
              <a:defRPr/>
            </a:pPr>
            <a:r>
              <a:rPr lang="en-GB" dirty="0" smtClean="0"/>
              <a:t>It is organised and coherent</a:t>
            </a:r>
          </a:p>
          <a:p>
            <a:pPr eaLnBrk="1" fontAlgn="auto" hangingPunct="1">
              <a:spcAft>
                <a:spcPts val="0"/>
              </a:spcAft>
              <a:defRPr/>
            </a:pPr>
            <a:r>
              <a:rPr lang="en-GB" dirty="0" smtClean="0"/>
              <a:t>It makes the contribution to knowledge   the ‘ what? ‘And ‘so what?’ clear from the start (abstract) throughout to the conclusions </a:t>
            </a:r>
          </a:p>
          <a:p>
            <a:pPr eaLnBrk="1" fontAlgn="auto" hangingPunct="1">
              <a:spcAft>
                <a:spcPts val="0"/>
              </a:spcAft>
              <a:defRPr/>
            </a:pPr>
            <a:endParaRPr lang="en-GB" dirty="0" smtClean="0"/>
          </a:p>
        </p:txBody>
      </p:sp>
      <p:sp>
        <p:nvSpPr>
          <p:cNvPr id="6" name="Slide Number Placeholder 5"/>
          <p:cNvSpPr>
            <a:spLocks noGrp="1"/>
          </p:cNvSpPr>
          <p:nvPr>
            <p:ph type="sldNum" sz="quarter" idx="12"/>
          </p:nvPr>
        </p:nvSpPr>
        <p:spPr/>
        <p:txBody>
          <a:bodyPr/>
          <a:lstStyle/>
          <a:p>
            <a:pPr>
              <a:defRPr/>
            </a:pPr>
            <a:fld id="{317841F6-9C39-4B77-9430-7D181922D89B}" type="slidenum">
              <a:rPr lang="en-US"/>
              <a:pPr>
                <a:defRPr/>
              </a:pPr>
              <a:t>12</a:t>
            </a:fld>
            <a:endParaRPr lang="en-US"/>
          </a:p>
        </p:txBody>
      </p:sp>
      <p:sp>
        <p:nvSpPr>
          <p:cNvPr id="25602" name="Rectangle 2"/>
          <p:cNvSpPr>
            <a:spLocks noGrp="1" noChangeArrowheads="1"/>
          </p:cNvSpPr>
          <p:nvPr>
            <p:ph type="title"/>
          </p:nvPr>
        </p:nvSpPr>
        <p:spPr>
          <a:xfrm>
            <a:off x="685800" y="381000"/>
            <a:ext cx="7772400" cy="228600"/>
          </a:xfrm>
        </p:spPr>
        <p:txBody>
          <a:bodyPr rtlCol="0">
            <a:normAutofit fontScale="90000"/>
          </a:bodyPr>
          <a:lstStyle/>
          <a:p>
            <a:pPr eaLnBrk="1" fontAlgn="auto" hangingPunct="1">
              <a:spcAft>
                <a:spcPts val="0"/>
              </a:spcAft>
              <a:defRPr/>
            </a:pPr>
            <a:r>
              <a:rPr lang="en-GB" dirty="0" smtClean="0"/>
              <a:t>Theses/ Articles /essays etc  </a:t>
            </a:r>
          </a:p>
        </p:txBody>
      </p:sp>
      <p:pic>
        <p:nvPicPr>
          <p:cNvPr id="5" name="Picture 4" descr="180px-Fountain-pen-nib.jpg"/>
          <p:cNvPicPr>
            <a:picLocks noChangeAspect="1"/>
          </p:cNvPicPr>
          <p:nvPr/>
        </p:nvPicPr>
        <p:blipFill>
          <a:blip r:embed="rId2"/>
          <a:stretch>
            <a:fillRect/>
          </a:stretch>
        </p:blipFill>
        <p:spPr>
          <a:xfrm>
            <a:off x="6444208" y="5860040"/>
            <a:ext cx="2699792" cy="997959"/>
          </a:xfrm>
          <a:prstGeom prst="rect">
            <a:avLst/>
          </a:prstGeom>
        </p:spPr>
      </p:pic>
    </p:spTree>
    <p:extLst>
      <p:ext uri="{BB962C8B-B14F-4D97-AF65-F5344CB8AC3E}">
        <p14:creationId xmlns:p14="http://schemas.microsoft.com/office/powerpoint/2010/main" val="1677909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457200" y="1124744"/>
            <a:ext cx="8229600" cy="5544616"/>
          </a:xfrm>
        </p:spPr>
        <p:txBody>
          <a:bodyPr>
            <a:normAutofit lnSpcReduction="10000"/>
          </a:bodyPr>
          <a:lstStyle/>
          <a:p>
            <a:pPr eaLnBrk="1" hangingPunct="1">
              <a:lnSpc>
                <a:spcPct val="90000"/>
              </a:lnSpc>
            </a:pPr>
            <a:r>
              <a:rPr lang="en-GB" altLang="en-US" sz="2400" dirty="0" smtClean="0"/>
              <a:t>Title</a:t>
            </a:r>
          </a:p>
          <a:p>
            <a:pPr eaLnBrk="1" hangingPunct="1">
              <a:lnSpc>
                <a:spcPct val="90000"/>
              </a:lnSpc>
            </a:pPr>
            <a:r>
              <a:rPr lang="en-GB" altLang="en-US" sz="2400" dirty="0" smtClean="0"/>
              <a:t>Abstract</a:t>
            </a:r>
          </a:p>
          <a:p>
            <a:pPr eaLnBrk="1" hangingPunct="1">
              <a:lnSpc>
                <a:spcPct val="90000"/>
              </a:lnSpc>
            </a:pPr>
            <a:r>
              <a:rPr lang="en-GB" altLang="en-US" sz="2400" dirty="0" smtClean="0"/>
              <a:t>Introduction</a:t>
            </a:r>
          </a:p>
          <a:p>
            <a:pPr eaLnBrk="1" hangingPunct="1">
              <a:lnSpc>
                <a:spcPct val="90000"/>
              </a:lnSpc>
            </a:pPr>
            <a:r>
              <a:rPr lang="en-GB" altLang="en-US" sz="2400" dirty="0" smtClean="0"/>
              <a:t>Theoretical perspectives/ literature review(in arts and humanities  the intro and </a:t>
            </a:r>
            <a:r>
              <a:rPr lang="en-GB" altLang="en-US" sz="2400" dirty="0" err="1" smtClean="0"/>
              <a:t>litreview</a:t>
            </a:r>
            <a:r>
              <a:rPr lang="en-GB" altLang="en-US" sz="2400" dirty="0" smtClean="0"/>
              <a:t> are often one piece) </a:t>
            </a:r>
          </a:p>
          <a:p>
            <a:pPr eaLnBrk="1" hangingPunct="1">
              <a:lnSpc>
                <a:spcPct val="90000"/>
              </a:lnSpc>
            </a:pPr>
            <a:r>
              <a:rPr lang="en-GB" altLang="en-US" sz="2400" dirty="0" smtClean="0"/>
              <a:t>Methodology and methods (not present usually in arts and humanities although the  theories underpinning the work might drive the way you conduct it- and in </a:t>
            </a:r>
            <a:r>
              <a:rPr lang="en-GB" altLang="en-US" sz="2400" dirty="0" err="1" smtClean="0"/>
              <a:t>eg</a:t>
            </a:r>
            <a:r>
              <a:rPr lang="en-GB" altLang="en-US" sz="2400" dirty="0" smtClean="0"/>
              <a:t> performance  there are methodologies and methods…)</a:t>
            </a:r>
          </a:p>
          <a:p>
            <a:pPr>
              <a:lnSpc>
                <a:spcPct val="90000"/>
              </a:lnSpc>
            </a:pPr>
            <a:r>
              <a:rPr lang="en-GB" altLang="en-US" sz="2400" dirty="0"/>
              <a:t>Data </a:t>
            </a:r>
            <a:r>
              <a:rPr lang="en-GB" altLang="en-US" sz="2400" dirty="0" smtClean="0"/>
              <a:t>, and your findings/drawn together in themes ,developing an argument (Results/data)</a:t>
            </a:r>
          </a:p>
          <a:p>
            <a:pPr eaLnBrk="1" hangingPunct="1">
              <a:lnSpc>
                <a:spcPct val="90000"/>
              </a:lnSpc>
            </a:pPr>
            <a:r>
              <a:rPr lang="en-GB" altLang="en-US" sz="2400" dirty="0" smtClean="0"/>
              <a:t>Conclusions/summary/(sometimes recommendations)</a:t>
            </a:r>
          </a:p>
          <a:p>
            <a:pPr eaLnBrk="1" hangingPunct="1">
              <a:lnSpc>
                <a:spcPct val="90000"/>
              </a:lnSpc>
            </a:pPr>
            <a:r>
              <a:rPr lang="en-GB" altLang="en-US" sz="2400" dirty="0" smtClean="0"/>
              <a:t>Appendices/statistics/illustrations</a:t>
            </a:r>
          </a:p>
          <a:p>
            <a:pPr eaLnBrk="1" hangingPunct="1">
              <a:lnSpc>
                <a:spcPct val="90000"/>
              </a:lnSpc>
            </a:pPr>
            <a:r>
              <a:rPr lang="en-GB" altLang="en-US" sz="2400" dirty="0" smtClean="0"/>
              <a:t>References and bibliography </a:t>
            </a:r>
          </a:p>
          <a:p>
            <a:pPr eaLnBrk="1" hangingPunct="1">
              <a:lnSpc>
                <a:spcPct val="90000"/>
              </a:lnSpc>
            </a:pPr>
            <a:endParaRPr lang="en-GB" altLang="en-US" sz="2400" dirty="0" smtClean="0"/>
          </a:p>
          <a:p>
            <a:pPr eaLnBrk="1" hangingPunct="1">
              <a:lnSpc>
                <a:spcPct val="90000"/>
              </a:lnSpc>
            </a:pPr>
            <a:endParaRPr lang="en-US" altLang="en-US" dirty="0" smtClean="0"/>
          </a:p>
        </p:txBody>
      </p:sp>
      <p:sp>
        <p:nvSpPr>
          <p:cNvPr id="47106" name="Rectangle 2"/>
          <p:cNvSpPr>
            <a:spLocks noGrp="1" noChangeArrowheads="1"/>
          </p:cNvSpPr>
          <p:nvPr>
            <p:ph type="title"/>
          </p:nvPr>
        </p:nvSpPr>
        <p:spPr/>
        <p:txBody>
          <a:bodyPr/>
          <a:lstStyle/>
          <a:p>
            <a:pPr eaLnBrk="1" hangingPunct="1"/>
            <a:r>
              <a:rPr lang="en-GB" altLang="en-US" smtClean="0"/>
              <a:t>Typical content</a:t>
            </a:r>
            <a:endParaRPr lang="en-US" altLang="en-US" smtClean="0"/>
          </a:p>
        </p:txBody>
      </p:sp>
      <p:pic>
        <p:nvPicPr>
          <p:cNvPr id="4" name="Picture 3" descr="180px-Fountain-pen-nib.jpg"/>
          <p:cNvPicPr>
            <a:picLocks noChangeAspect="1"/>
          </p:cNvPicPr>
          <p:nvPr/>
        </p:nvPicPr>
        <p:blipFill>
          <a:blip r:embed="rId3"/>
          <a:stretch>
            <a:fillRect/>
          </a:stretch>
        </p:blipFill>
        <p:spPr>
          <a:xfrm>
            <a:off x="5652120" y="97491"/>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13</a:t>
            </a:fld>
            <a:endParaRPr lang="en-GB"/>
          </a:p>
        </p:txBody>
      </p:sp>
    </p:spTree>
    <p:extLst>
      <p:ext uri="{BB962C8B-B14F-4D97-AF65-F5344CB8AC3E}">
        <p14:creationId xmlns:p14="http://schemas.microsoft.com/office/powerpoint/2010/main" val="4158138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214313" y="381000"/>
            <a:ext cx="9072562" cy="6477000"/>
          </a:xfrm>
        </p:spPr>
        <p:txBody>
          <a:bodyPr>
            <a:normAutofit/>
          </a:bodyPr>
          <a:lstStyle/>
          <a:p>
            <a:r>
              <a:rPr lang="en-GB" dirty="0"/>
              <a:t>question(s) underpinning the whole, conceptual framework identifying key concepts to be </a:t>
            </a:r>
            <a:r>
              <a:rPr lang="en-GB" dirty="0" err="1"/>
              <a:t>problematised</a:t>
            </a:r>
            <a:r>
              <a:rPr lang="en-GB" dirty="0"/>
              <a:t>- causes a </a:t>
            </a:r>
            <a:r>
              <a:rPr lang="en-GB" dirty="0" err="1"/>
              <a:t>problematising</a:t>
            </a:r>
            <a:r>
              <a:rPr lang="en-GB" dirty="0"/>
              <a:t> critical attitude - stops straightforward\descriptive statements, </a:t>
            </a:r>
          </a:p>
          <a:p>
            <a:pPr eaLnBrk="1" hangingPunct="1"/>
            <a:r>
              <a:rPr lang="en-GB" altLang="en-US" dirty="0" smtClean="0"/>
              <a:t>ensures claims about importance, meaning, interpretation are backed by appropriate evidence &amp; underpinned by the research question appropriately asked through the right methods/vehicles</a:t>
            </a:r>
          </a:p>
          <a:p>
            <a:pPr eaLnBrk="1" hangingPunct="1"/>
            <a:r>
              <a:rPr lang="en-GB" altLang="en-US" dirty="0" smtClean="0"/>
              <a:t>engagement with theories and experts in  critical dialogue to which your work contributes ‘Previous work by….. indicates…while the findings of ….seem to suggest that…..My work with ...argues that…and in so doing refutes….</a:t>
            </a:r>
          </a:p>
        </p:txBody>
      </p:sp>
      <p:sp>
        <p:nvSpPr>
          <p:cNvPr id="6" name="Slide Number Placeholder 5"/>
          <p:cNvSpPr>
            <a:spLocks noGrp="1"/>
          </p:cNvSpPr>
          <p:nvPr>
            <p:ph type="sldNum" sz="quarter" idx="12"/>
          </p:nvPr>
        </p:nvSpPr>
        <p:spPr/>
        <p:txBody>
          <a:bodyPr/>
          <a:lstStyle/>
          <a:p>
            <a:pPr>
              <a:defRPr/>
            </a:pPr>
            <a:fld id="{B588E49F-57E4-4623-A8DA-453636EEFBF4}" type="slidenum">
              <a:rPr lang="en-US"/>
              <a:pPr>
                <a:defRPr/>
              </a:pPr>
              <a:t>14</a:t>
            </a:fld>
            <a:endParaRPr lang="en-US"/>
          </a:p>
        </p:txBody>
      </p:sp>
      <p:sp>
        <p:nvSpPr>
          <p:cNvPr id="31746" name="Rectangle 2"/>
          <p:cNvSpPr>
            <a:spLocks noGrp="1" noChangeArrowheads="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24956932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Content Placeholder 3"/>
          <p:cNvSpPr>
            <a:spLocks noGrp="1"/>
          </p:cNvSpPr>
          <p:nvPr>
            <p:ph idx="1"/>
          </p:nvPr>
        </p:nvSpPr>
        <p:spPr>
          <a:xfrm>
            <a:off x="457200" y="1052513"/>
            <a:ext cx="8229600" cy="5078412"/>
          </a:xfrm>
        </p:spPr>
        <p:txBody>
          <a:bodyPr>
            <a:normAutofit/>
          </a:bodyPr>
          <a:lstStyle/>
          <a:p>
            <a:pPr eaLnBrk="1" hangingPunct="1"/>
            <a:r>
              <a:rPr lang="en-GB" altLang="en-US" smtClean="0"/>
              <a:t>Ask questions of and analyse each article exploring:</a:t>
            </a:r>
          </a:p>
          <a:p>
            <a:pPr eaLnBrk="1" hangingPunct="1"/>
            <a:r>
              <a:rPr lang="en-GB" altLang="en-US" smtClean="0"/>
              <a:t>How it establishes the reason for the work, and its importance and impact in the field and ongoing discussions in the field (</a:t>
            </a:r>
            <a:r>
              <a:rPr lang="en-GB" altLang="en-US" b="1" smtClean="0"/>
              <a:t>abstract</a:t>
            </a:r>
            <a:r>
              <a:rPr lang="en-GB" altLang="en-US" smtClean="0"/>
              <a:t>); </a:t>
            </a:r>
          </a:p>
          <a:p>
            <a:pPr eaLnBrk="1" hangingPunct="1"/>
            <a:r>
              <a:rPr lang="en-GB" altLang="en-US" smtClean="0"/>
              <a:t>How it introduces the context, the need for the work, where it fits in, and what credibility such as background, work, research, experience, the author has to write it (</a:t>
            </a:r>
            <a:r>
              <a:rPr lang="en-GB" altLang="en-US" b="1" smtClean="0"/>
              <a:t>introduction</a:t>
            </a:r>
            <a:r>
              <a:rPr lang="en-GB" altLang="en-US" smtClean="0"/>
              <a:t>); </a:t>
            </a:r>
          </a:p>
          <a:p>
            <a:pPr eaLnBrk="1" hangingPunct="1"/>
            <a:endParaRPr lang="en-GB" altLang="en-US" smtClean="0"/>
          </a:p>
        </p:txBody>
      </p:sp>
      <p:sp>
        <p:nvSpPr>
          <p:cNvPr id="2" name="Slide Number Placeholder 1"/>
          <p:cNvSpPr>
            <a:spLocks noGrp="1"/>
          </p:cNvSpPr>
          <p:nvPr>
            <p:ph type="sldNum" sz="quarter" idx="12"/>
          </p:nvPr>
        </p:nvSpPr>
        <p:spPr/>
        <p:txBody>
          <a:bodyPr/>
          <a:lstStyle/>
          <a:p>
            <a:pPr>
              <a:defRPr/>
            </a:pPr>
            <a:fld id="{89147B5F-7113-4C0F-8604-FFDC1A4F3C20}" type="slidenum">
              <a:rPr lang="en-GB"/>
              <a:pPr>
                <a:defRPr/>
              </a:pPr>
              <a:t>15</a:t>
            </a:fld>
            <a:endParaRPr lang="en-GB"/>
          </a:p>
        </p:txBody>
      </p:sp>
      <p:sp>
        <p:nvSpPr>
          <p:cNvPr id="60418" name="Title 2"/>
          <p:cNvSpPr>
            <a:spLocks noGrp="1"/>
          </p:cNvSpPr>
          <p:nvPr>
            <p:ph type="title"/>
          </p:nvPr>
        </p:nvSpPr>
        <p:spPr/>
        <p:txBody>
          <a:bodyPr>
            <a:normAutofit fontScale="90000"/>
          </a:bodyPr>
          <a:lstStyle/>
          <a:p>
            <a:pPr eaLnBrk="1" hangingPunct="1"/>
            <a:r>
              <a:rPr lang="en-GB" altLang="en-US" sz="2800" b="1" smtClean="0"/>
              <a:t>Activity - Structure-  Find two good interesting articles in your field</a:t>
            </a:r>
            <a:br>
              <a:rPr lang="en-GB" altLang="en-US" sz="2800" b="1" smtClean="0"/>
            </a:br>
            <a:endParaRPr lang="en-US" altLang="en-US" sz="2800" smtClean="0"/>
          </a:p>
        </p:txBody>
      </p:sp>
      <p:pic>
        <p:nvPicPr>
          <p:cNvPr id="5" name="Picture 4" descr="200px-Bookspine.jpg"/>
          <p:cNvPicPr>
            <a:picLocks noChangeAspect="1"/>
          </p:cNvPicPr>
          <p:nvPr/>
        </p:nvPicPr>
        <p:blipFill>
          <a:blip r:embed="rId2"/>
          <a:stretch>
            <a:fillRect/>
          </a:stretch>
        </p:blipFill>
        <p:spPr>
          <a:xfrm>
            <a:off x="0" y="6100762"/>
            <a:ext cx="9144000" cy="757238"/>
          </a:xfrm>
          <a:prstGeom prst="rect">
            <a:avLst/>
          </a:prstGeom>
        </p:spPr>
      </p:pic>
    </p:spTree>
    <p:extLst>
      <p:ext uri="{BB962C8B-B14F-4D97-AF65-F5344CB8AC3E}">
        <p14:creationId xmlns:p14="http://schemas.microsoft.com/office/powerpoint/2010/main" val="15302984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a:xfrm>
            <a:off x="457200" y="0"/>
            <a:ext cx="8229600" cy="6130925"/>
          </a:xfrm>
        </p:spPr>
        <p:txBody>
          <a:bodyPr/>
          <a:lstStyle/>
          <a:p>
            <a:pPr eaLnBrk="1" hangingPunct="1"/>
            <a:r>
              <a:rPr lang="en-GB" altLang="en-US" smtClean="0"/>
              <a:t>How it engages with the literature, both the established theories and the relatively recent critical work in the same areas, with the main arguments and concerns related to this area, this question, this work, and how it enters the dialogue with these previously written pieces and emphasises what it has to say that is a new contribution (</a:t>
            </a:r>
            <a:r>
              <a:rPr lang="en-GB" altLang="en-US" b="1" smtClean="0"/>
              <a:t>literature review</a:t>
            </a:r>
            <a:r>
              <a:rPr lang="en-GB" altLang="en-US" smtClean="0"/>
              <a:t>);</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FAA3886E-9417-46FC-9E96-007F298E4AE6}" type="slidenum">
              <a:rPr lang="en-GB"/>
              <a:pPr>
                <a:defRPr/>
              </a:pPr>
              <a:t>16</a:t>
            </a:fld>
            <a:endParaRPr lang="en-GB"/>
          </a:p>
        </p:txBody>
      </p:sp>
      <p:sp>
        <p:nvSpPr>
          <p:cNvPr id="61442"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39945762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p:txBody>
          <a:bodyPr/>
          <a:lstStyle/>
          <a:p>
            <a:pPr eaLnBrk="1" hangingPunct="1"/>
            <a:r>
              <a:rPr lang="en-GB" altLang="en-US" smtClean="0"/>
              <a:t>How it discusses, describes  and defends why the work was undertaken in the way it was, who or what with, in what ways and why not in others (</a:t>
            </a:r>
            <a:r>
              <a:rPr lang="en-GB" altLang="en-US" b="1" smtClean="0"/>
              <a:t>methodology and methods</a:t>
            </a:r>
            <a:r>
              <a:rPr lang="en-GB" altLang="en-US" smtClean="0"/>
              <a:t>); </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5C5561C4-DE0D-4D7A-8A67-F65545908E93}" type="slidenum">
              <a:rPr lang="en-GB"/>
              <a:pPr>
                <a:defRPr/>
              </a:pPr>
              <a:t>17</a:t>
            </a:fld>
            <a:endParaRPr lang="en-GB"/>
          </a:p>
        </p:txBody>
      </p:sp>
      <p:sp>
        <p:nvSpPr>
          <p:cNvPr id="62466"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39306925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Content Placeholder 2"/>
          <p:cNvSpPr>
            <a:spLocks noGrp="1"/>
          </p:cNvSpPr>
          <p:nvPr>
            <p:ph idx="1"/>
          </p:nvPr>
        </p:nvSpPr>
        <p:spPr>
          <a:xfrm>
            <a:off x="0" y="0"/>
            <a:ext cx="9144000" cy="6130925"/>
          </a:xfrm>
        </p:spPr>
        <p:txBody>
          <a:bodyPr>
            <a:normAutofit/>
          </a:bodyPr>
          <a:lstStyle/>
          <a:p>
            <a:pPr eaLnBrk="1" hangingPunct="1"/>
            <a:r>
              <a:rPr lang="en-GB" altLang="en-US" sz="2800" smtClean="0"/>
              <a:t>How it engages with the data produced; the evidence; the information found, ensuring that this is all related to the initial question (social sciences, humanities, related fields), or hypothesis (sciences and related fields); the statements about aims and intentions of the essay as expressed at the beginning; and shows how the evidence/data/findings do relate to the initial question or hypothesis etc. and to the theories which have helped to ask the question or hypothesis, which underpin the understanding and approach to the field and to the question or hypothesis</a:t>
            </a:r>
            <a:r>
              <a:rPr lang="en-GB" altLang="en-US" smtClean="0"/>
              <a:t>. </a:t>
            </a:r>
            <a:r>
              <a:rPr lang="en-GB" altLang="en-US" b="1" i="1" smtClean="0"/>
              <a:t>data analysis and discussion </a:t>
            </a:r>
          </a:p>
        </p:txBody>
      </p:sp>
      <p:sp>
        <p:nvSpPr>
          <p:cNvPr id="4" name="Slide Number Placeholder 3"/>
          <p:cNvSpPr>
            <a:spLocks noGrp="1"/>
          </p:cNvSpPr>
          <p:nvPr>
            <p:ph type="sldNum" sz="quarter" idx="12"/>
          </p:nvPr>
        </p:nvSpPr>
        <p:spPr/>
        <p:txBody>
          <a:bodyPr/>
          <a:lstStyle/>
          <a:p>
            <a:pPr>
              <a:defRPr/>
            </a:pPr>
            <a:fld id="{B760CB12-B184-4607-8BA0-59C30B4D2CAC}" type="slidenum">
              <a:rPr lang="en-GB"/>
              <a:pPr>
                <a:defRPr/>
              </a:pPr>
              <a:t>18</a:t>
            </a:fld>
            <a:endParaRPr lang="en-GB"/>
          </a:p>
        </p:txBody>
      </p:sp>
      <p:sp>
        <p:nvSpPr>
          <p:cNvPr id="63490"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4090297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Content Placeholder 2"/>
          <p:cNvSpPr>
            <a:spLocks noGrp="1"/>
          </p:cNvSpPr>
          <p:nvPr>
            <p:ph idx="1"/>
          </p:nvPr>
        </p:nvSpPr>
        <p:spPr>
          <a:xfrm>
            <a:off x="457200" y="188913"/>
            <a:ext cx="8229600" cy="5942012"/>
          </a:xfrm>
        </p:spPr>
        <p:txBody>
          <a:bodyPr/>
          <a:lstStyle/>
          <a:p>
            <a:pPr eaLnBrk="1" hangingPunct="1"/>
            <a:r>
              <a:rPr lang="en-GB" altLang="en-US" smtClean="0"/>
              <a:t>Look at how it makes claims and backs them up with some form of evidence and does </a:t>
            </a:r>
            <a:r>
              <a:rPr lang="en-GB" altLang="en-US" b="1" smtClean="0"/>
              <a:t>not </a:t>
            </a:r>
            <a:r>
              <a:rPr lang="en-GB" altLang="en-US" smtClean="0"/>
              <a:t>just overload with large amounts of undiscussed, unrelated information or data </a:t>
            </a:r>
            <a:r>
              <a:rPr lang="en-GB" altLang="en-US" i="1" smtClean="0"/>
              <a:t>(</a:t>
            </a:r>
            <a:r>
              <a:rPr lang="en-GB" altLang="en-US" b="1" i="1" smtClean="0"/>
              <a:t>data and discussion </a:t>
            </a:r>
            <a:r>
              <a:rPr lang="en-GB" altLang="en-US" b="1" smtClean="0"/>
              <a:t>)</a:t>
            </a:r>
            <a:r>
              <a:rPr lang="en-GB" altLang="en-US" smtClean="0"/>
              <a:t>;</a:t>
            </a:r>
          </a:p>
        </p:txBody>
      </p:sp>
      <p:sp>
        <p:nvSpPr>
          <p:cNvPr id="4" name="Slide Number Placeholder 3"/>
          <p:cNvSpPr>
            <a:spLocks noGrp="1"/>
          </p:cNvSpPr>
          <p:nvPr>
            <p:ph type="sldNum" sz="quarter" idx="12"/>
          </p:nvPr>
        </p:nvSpPr>
        <p:spPr/>
        <p:txBody>
          <a:bodyPr/>
          <a:lstStyle/>
          <a:p>
            <a:pPr>
              <a:defRPr/>
            </a:pPr>
            <a:fld id="{CF785549-5091-4259-B99C-7F900191C1A8}" type="slidenum">
              <a:rPr lang="en-GB"/>
              <a:pPr>
                <a:defRPr/>
              </a:pPr>
              <a:t>19</a:t>
            </a:fld>
            <a:endParaRPr lang="en-GB"/>
          </a:p>
        </p:txBody>
      </p:sp>
      <p:sp>
        <p:nvSpPr>
          <p:cNvPr id="64514"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4941168"/>
            <a:ext cx="9144000" cy="1514475"/>
          </a:xfrm>
          <a:prstGeom prst="rect">
            <a:avLst/>
          </a:prstGeom>
        </p:spPr>
      </p:pic>
    </p:spTree>
    <p:extLst>
      <p:ext uri="{BB962C8B-B14F-4D97-AF65-F5344CB8AC3E}">
        <p14:creationId xmlns:p14="http://schemas.microsoft.com/office/powerpoint/2010/main" val="165237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Content Placeholder 4" descr="untitled"/>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509837" y="1624806"/>
            <a:ext cx="4124325" cy="4238625"/>
          </a:xfrm>
        </p:spPr>
      </p:pic>
      <p:sp>
        <p:nvSpPr>
          <p:cNvPr id="4" name="Slide Number Placeholder 3"/>
          <p:cNvSpPr>
            <a:spLocks noGrp="1"/>
          </p:cNvSpPr>
          <p:nvPr>
            <p:ph type="sldNum" sz="quarter" idx="12"/>
          </p:nvPr>
        </p:nvSpPr>
        <p:spPr/>
        <p:txBody>
          <a:bodyPr/>
          <a:lstStyle/>
          <a:p>
            <a:pPr>
              <a:defRPr/>
            </a:pPr>
            <a:fld id="{6D0D085F-A257-4052-BB86-E7DDDF24822E}" type="slidenum">
              <a:rPr lang="en-GB" smtClean="0"/>
              <a:pPr>
                <a:defRPr/>
              </a:pPr>
              <a:t>2</a:t>
            </a:fld>
            <a:endParaRPr lang="en-GB"/>
          </a:p>
        </p:txBody>
      </p:sp>
      <p:sp>
        <p:nvSpPr>
          <p:cNvPr id="3076" name="Title 1"/>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4162834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a:xfrm>
            <a:off x="457200" y="188913"/>
            <a:ext cx="8229600" cy="5942012"/>
          </a:xfrm>
        </p:spPr>
        <p:txBody>
          <a:bodyPr/>
          <a:lstStyle/>
          <a:p>
            <a:pPr eaLnBrk="1" hangingPunct="1"/>
            <a:r>
              <a:rPr lang="en-GB" altLang="en-US" dirty="0" smtClean="0"/>
              <a:t>How it concludes. Is there a sense of exhaustion and repetition? Or does it draw the main findings, </a:t>
            </a:r>
            <a:r>
              <a:rPr lang="en-GB" altLang="en-US" b="1" dirty="0" smtClean="0"/>
              <a:t>factual and conceptual</a:t>
            </a:r>
            <a:r>
              <a:rPr lang="en-GB" altLang="en-US" dirty="0" smtClean="0"/>
              <a:t>, together and make a statement about main factual findings we can take away, and new conceptual understandings about the field and about meaning in the field in terms of areas explored in this work? Does it clearly signal the importance of the work? (</a:t>
            </a:r>
            <a:r>
              <a:rPr lang="en-GB" altLang="en-US" b="1" dirty="0" smtClean="0"/>
              <a:t>conclusions</a:t>
            </a:r>
            <a:r>
              <a:rPr lang="en-GB" altLang="en-US" dirty="0" smtClean="0"/>
              <a:t>) </a:t>
            </a:r>
          </a:p>
          <a:p>
            <a:pPr eaLnBrk="1" hangingPunct="1"/>
            <a:r>
              <a:rPr lang="en-GB" altLang="en-US" b="1" dirty="0" smtClean="0"/>
              <a:t>How comfortable do you feel with your own writing in these sections? Any  </a:t>
            </a:r>
            <a:r>
              <a:rPr lang="en-GB" altLang="en-US" b="1" dirty="0" err="1" smtClean="0"/>
              <a:t>stuckness</a:t>
            </a:r>
            <a:r>
              <a:rPr lang="en-GB" altLang="en-US" b="1" dirty="0" smtClean="0"/>
              <a:t>? </a:t>
            </a:r>
          </a:p>
          <a:p>
            <a:pPr eaLnBrk="1" hangingPunct="1"/>
            <a:endParaRPr lang="en-GB" altLang="en-US" b="1" dirty="0" smtClean="0"/>
          </a:p>
          <a:p>
            <a:pPr eaLnBrk="1" hangingPunct="1"/>
            <a:endParaRPr lang="en-GB" altLang="en-US" dirty="0" smtClean="0"/>
          </a:p>
        </p:txBody>
      </p:sp>
      <p:sp>
        <p:nvSpPr>
          <p:cNvPr id="4" name="Slide Number Placeholder 3"/>
          <p:cNvSpPr>
            <a:spLocks noGrp="1"/>
          </p:cNvSpPr>
          <p:nvPr>
            <p:ph type="sldNum" sz="quarter" idx="12"/>
          </p:nvPr>
        </p:nvSpPr>
        <p:spPr/>
        <p:txBody>
          <a:bodyPr/>
          <a:lstStyle/>
          <a:p>
            <a:pPr>
              <a:defRPr/>
            </a:pPr>
            <a:fld id="{BCEBAAF1-0649-4007-AF3B-CCE4309465F6}" type="slidenum">
              <a:rPr lang="en-GB"/>
              <a:pPr>
                <a:defRPr/>
              </a:pPr>
              <a:t>20</a:t>
            </a:fld>
            <a:endParaRPr lang="en-GB"/>
          </a:p>
        </p:txBody>
      </p:sp>
      <p:sp>
        <p:nvSpPr>
          <p:cNvPr id="65538"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31890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Content Placeholder 2"/>
          <p:cNvSpPr>
            <a:spLocks noGrp="1"/>
          </p:cNvSpPr>
          <p:nvPr>
            <p:ph idx="1"/>
          </p:nvPr>
        </p:nvSpPr>
        <p:spPr>
          <a:xfrm>
            <a:off x="457200" y="0"/>
            <a:ext cx="8229600" cy="6130925"/>
          </a:xfrm>
        </p:spPr>
        <p:txBody>
          <a:bodyPr>
            <a:normAutofit/>
          </a:bodyPr>
          <a:lstStyle/>
          <a:p>
            <a:pPr eaLnBrk="1" hangingPunct="1"/>
            <a:r>
              <a:rPr lang="en-GB" altLang="en-US" sz="2800" smtClean="0"/>
              <a:t>What state are the bibliography /references in? Are the books, articles, reports etc. referenced in the right format for the journal? Are there any here which do not appear in the main text, or vice versa? Are they thorough, with the essential texts referenced, and up to date, and with new important work in the field referenced where appropriate and not just for show (i.e. they have been used in the essay text to develop ideas and arguments, interpret findings, not just cosmetically added in a list)? (</a:t>
            </a:r>
            <a:r>
              <a:rPr lang="en-GB" altLang="en-US" sz="2800" b="1" i="1" smtClean="0"/>
              <a:t>bibliography and references</a:t>
            </a:r>
            <a:r>
              <a:rPr lang="en-GB" altLang="en-US" sz="2800" smtClean="0"/>
              <a:t>)</a:t>
            </a:r>
          </a:p>
        </p:txBody>
      </p:sp>
      <p:sp>
        <p:nvSpPr>
          <p:cNvPr id="4" name="Slide Number Placeholder 3"/>
          <p:cNvSpPr>
            <a:spLocks noGrp="1"/>
          </p:cNvSpPr>
          <p:nvPr>
            <p:ph type="sldNum" sz="quarter" idx="12"/>
          </p:nvPr>
        </p:nvSpPr>
        <p:spPr/>
        <p:txBody>
          <a:bodyPr/>
          <a:lstStyle/>
          <a:p>
            <a:pPr>
              <a:defRPr/>
            </a:pPr>
            <a:fld id="{3166D8FC-6855-432C-A888-4C0D19109D35}" type="slidenum">
              <a:rPr lang="en-GB"/>
              <a:pPr>
                <a:defRPr/>
              </a:pPr>
              <a:t>21</a:t>
            </a:fld>
            <a:endParaRPr lang="en-GB"/>
          </a:p>
        </p:txBody>
      </p:sp>
      <p:sp>
        <p:nvSpPr>
          <p:cNvPr id="66562"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19084351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Content Placeholder 2"/>
          <p:cNvSpPr>
            <a:spLocks noGrp="1"/>
          </p:cNvSpPr>
          <p:nvPr>
            <p:ph idx="1"/>
          </p:nvPr>
        </p:nvSpPr>
        <p:spPr>
          <a:xfrm>
            <a:off x="457200" y="0"/>
            <a:ext cx="8229600" cy="6130925"/>
          </a:xfrm>
        </p:spPr>
        <p:txBody>
          <a:bodyPr>
            <a:normAutofit/>
          </a:bodyPr>
          <a:lstStyle/>
          <a:p>
            <a:pPr eaLnBrk="1" hangingPunct="1"/>
            <a:r>
              <a:rPr lang="en-GB" altLang="en-US" sz="2400" smtClean="0"/>
              <a:t>A </a:t>
            </a:r>
            <a:r>
              <a:rPr lang="en-GB" altLang="en-US" sz="2400" b="1" smtClean="0"/>
              <a:t>bibliography</a:t>
            </a:r>
            <a:r>
              <a:rPr lang="en-GB" altLang="en-US" sz="2400" smtClean="0"/>
              <a:t> is the books, etc. (films, articles, reports, podcasts, websites), a list of what has been used in the essay, in alphabetical order. The </a:t>
            </a:r>
            <a:r>
              <a:rPr lang="en-GB" altLang="en-US" sz="2400" b="1" smtClean="0"/>
              <a:t>references</a:t>
            </a:r>
            <a:r>
              <a:rPr lang="en-GB" altLang="en-US" sz="2400" smtClean="0"/>
              <a:t> section actually is (a) often the same as and in place of the bibliography, or (b) often more like endnotes with elaborate discussion of certain items and references, people or texts probably because expanding this information in the main article would  remove from the sense of flow of the main argument..</a:t>
            </a:r>
          </a:p>
          <a:p>
            <a:pPr eaLnBrk="1" hangingPunct="1"/>
            <a:r>
              <a:rPr lang="en-GB" altLang="en-US" sz="2400" smtClean="0"/>
              <a:t>Do make sure you use the right conventions for your journal, when you write your own bibliography, references, end or footnotes. Do make sure you reference in the text and at the end in the forms this journal expects e.g. Harvard, MLA. </a:t>
            </a:r>
          </a:p>
          <a:p>
            <a:pPr eaLnBrk="1" hangingPunct="1"/>
            <a:endParaRPr lang="en-GB" altLang="en-US" smtClean="0"/>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16795E96-9BDE-4BB8-9FCB-0EACE3B5B5B9}" type="slidenum">
              <a:rPr lang="en-GB"/>
              <a:pPr>
                <a:defRPr/>
              </a:pPr>
              <a:t>22</a:t>
            </a:fld>
            <a:endParaRPr lang="en-GB"/>
          </a:p>
        </p:txBody>
      </p:sp>
      <p:sp>
        <p:nvSpPr>
          <p:cNvPr id="67586"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35347644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805264"/>
          </a:xfrm>
        </p:spPr>
        <p:txBody>
          <a:bodyPr>
            <a:normAutofit fontScale="77500" lnSpcReduction="20000"/>
          </a:bodyPr>
          <a:lstStyle/>
          <a:p>
            <a:r>
              <a:rPr lang="en-GB" i="1" dirty="0"/>
              <a:t>Ask yourself, when reading</a:t>
            </a:r>
            <a:r>
              <a:rPr lang="en-GB" dirty="0"/>
              <a:t>,</a:t>
            </a:r>
            <a:r>
              <a:rPr lang="en-GB" i="1" dirty="0"/>
              <a:t> </a:t>
            </a:r>
            <a:r>
              <a:rPr lang="en-GB" dirty="0"/>
              <a:t>how does the </a:t>
            </a:r>
            <a:r>
              <a:rPr lang="en-GB" b="1" i="1" dirty="0"/>
              <a:t>abstract</a:t>
            </a:r>
            <a:r>
              <a:rPr lang="en-GB" b="1" dirty="0"/>
              <a:t> </a:t>
            </a:r>
            <a:r>
              <a:rPr lang="en-GB" dirty="0"/>
              <a:t>establish the way in which this research contributes to work done in the field, fill a gap, offer a new view, how it does that, </a:t>
            </a:r>
            <a:r>
              <a:rPr lang="en-GB" dirty="0" smtClean="0"/>
              <a:t>why does it do it that way? and </a:t>
            </a:r>
            <a:r>
              <a:rPr lang="en-GB" dirty="0"/>
              <a:t>why does it matter? </a:t>
            </a:r>
            <a:endParaRPr lang="en-GB" dirty="0" smtClean="0"/>
          </a:p>
          <a:p>
            <a:r>
              <a:rPr lang="en-GB" dirty="0" smtClean="0"/>
              <a:t>How </a:t>
            </a:r>
            <a:r>
              <a:rPr lang="en-GB" dirty="0"/>
              <a:t>does the </a:t>
            </a:r>
            <a:r>
              <a:rPr lang="en-GB" i="1" dirty="0"/>
              <a:t>i</a:t>
            </a:r>
            <a:r>
              <a:rPr lang="en-GB" b="1" i="1" dirty="0"/>
              <a:t>ntroduction</a:t>
            </a:r>
            <a:r>
              <a:rPr lang="en-GB" b="1" dirty="0"/>
              <a:t> </a:t>
            </a:r>
            <a:r>
              <a:rPr lang="en-GB" dirty="0"/>
              <a:t>introduce the context, a relatively short indication that this work has an important contribution to make to ongoing dialogue and debate in the field, what its (sufficiently) unique approach or arguments are, and why the work needs not only to be carried out at this time, but also read and shared now. How does it make a case that others are going to benefit from reading it? </a:t>
            </a:r>
            <a:endParaRPr lang="en-GB" dirty="0" smtClean="0"/>
          </a:p>
          <a:p>
            <a:r>
              <a:rPr lang="en-GB" dirty="0" smtClean="0"/>
              <a:t>How </a:t>
            </a:r>
            <a:r>
              <a:rPr lang="en-GB" dirty="0"/>
              <a:t>do the</a:t>
            </a:r>
            <a:r>
              <a:rPr lang="en-GB" i="1" dirty="0"/>
              <a:t> </a:t>
            </a:r>
            <a:r>
              <a:rPr lang="en-GB" b="1" i="1" dirty="0"/>
              <a:t>literature review/theoretical perspectives</a:t>
            </a:r>
            <a:r>
              <a:rPr lang="en-GB" b="1" dirty="0"/>
              <a:t> </a:t>
            </a:r>
            <a:r>
              <a:rPr lang="en-GB" dirty="0"/>
              <a:t>in each paper or dissertation/thesis set out the main arguments, and main areas of theory, published work and ongoing research, then indicate how this piece of research draws on and engages with the areas of theory and contributes in a dialogue to the literature with which it fits, from which it grows, which it develops a new view on, and engages with</a:t>
            </a:r>
            <a:r>
              <a:rPr lang="en-GB" dirty="0" smtClean="0"/>
              <a:t>?</a:t>
            </a:r>
            <a:endParaRPr lang="en-GB" dirty="0"/>
          </a:p>
        </p:txBody>
      </p:sp>
      <p:sp>
        <p:nvSpPr>
          <p:cNvPr id="2" name="Title 1"/>
          <p:cNvSpPr>
            <a:spLocks noGrp="1"/>
          </p:cNvSpPr>
          <p:nvPr>
            <p:ph type="title"/>
          </p:nvPr>
        </p:nvSpPr>
        <p:spPr/>
        <p:txBody>
          <a:bodyPr>
            <a:normAutofit fontScale="90000"/>
          </a:bodyPr>
          <a:lstStyle/>
          <a:p>
            <a:r>
              <a:rPr lang="en-GB" dirty="0" smtClean="0"/>
              <a:t>Auditing another thesis or good article </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23</a:t>
            </a:fld>
            <a:endParaRPr lang="en-GB"/>
          </a:p>
        </p:txBody>
      </p:sp>
    </p:spTree>
    <p:extLst>
      <p:ext uri="{BB962C8B-B14F-4D97-AF65-F5344CB8AC3E}">
        <p14:creationId xmlns:p14="http://schemas.microsoft.com/office/powerpoint/2010/main" val="27769233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smtClean="0"/>
              <a:t>How does the </a:t>
            </a:r>
            <a:r>
              <a:rPr lang="en-GB" b="1" i="1" dirty="0" smtClean="0"/>
              <a:t>methodology and methods</a:t>
            </a:r>
            <a:r>
              <a:rPr lang="en-GB" b="1" dirty="0" smtClean="0"/>
              <a:t> </a:t>
            </a:r>
            <a:r>
              <a:rPr lang="en-GB" dirty="0" smtClean="0"/>
              <a:t>section or chapter define clearly the methodology and methods being used; how the methodology relates to the world view; the way the author recognises that knowledge is produced, constructed and tested; why  this methodology is being used and where it has been developed, who are the theorists behind it, and what are the limitations;   what methods are used and why, and why other methods are not used; the limitations of the methods used and any interesting combination of methods; and lastly, how this work is carried out with what sample or selection, if that is appropriate, and over what time, and why it is this sample over this time.</a:t>
            </a:r>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24</a:t>
            </a:fld>
            <a:endParaRPr lang="en-GB"/>
          </a:p>
        </p:txBody>
      </p:sp>
    </p:spTree>
    <p:extLst>
      <p:ext uri="{BB962C8B-B14F-4D97-AF65-F5344CB8AC3E}">
        <p14:creationId xmlns:p14="http://schemas.microsoft.com/office/powerpoint/2010/main" val="605544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fontScale="85000" lnSpcReduction="20000"/>
          </a:bodyPr>
          <a:lstStyle/>
          <a:p>
            <a:r>
              <a:rPr lang="en-GB" dirty="0" smtClean="0"/>
              <a:t>How effective are the </a:t>
            </a:r>
            <a:r>
              <a:rPr lang="en-GB" i="1" dirty="0" smtClean="0"/>
              <a:t>sections </a:t>
            </a:r>
            <a:r>
              <a:rPr lang="en-GB" b="1" i="1" dirty="0" smtClean="0"/>
              <a:t>on introducing and the data</a:t>
            </a:r>
            <a:r>
              <a:rPr lang="en-GB" dirty="0" smtClean="0"/>
              <a:t>? And </a:t>
            </a:r>
            <a:r>
              <a:rPr lang="en-GB" b="1" dirty="0" smtClean="0"/>
              <a:t>developing a discussion which uses it/grows from it?  </a:t>
            </a:r>
            <a:r>
              <a:rPr lang="en-GB" dirty="0" smtClean="0"/>
              <a:t>How effective and clear are the sections on explaining how the data was analysed and why it was analysed in this way? </a:t>
            </a:r>
            <a:r>
              <a:rPr lang="en-GB" b="1" dirty="0" smtClean="0"/>
              <a:t>These issues are rarely explained in humanities and arts </a:t>
            </a:r>
            <a:r>
              <a:rPr lang="en-GB" dirty="0" smtClean="0"/>
              <a:t>theses and dissertations, \(but are strong sections in the sciences and the social sciences, and related disciplines such as business and health professions, which more often use social science methods and methodology. Both science and social science explain how the data has been analysed  and why.  )</a:t>
            </a:r>
          </a:p>
          <a:p>
            <a:r>
              <a:rPr lang="en-GB" dirty="0" smtClean="0"/>
              <a:t>In Literary studies  Our managed and interpreted data   usually  is  critically informed  theorise d reading  of themes and issues which have emerged from our reading of the literature which is the focus of our study- quotation from theorists and critic are used to situate the merging themes and arguments , quotations for the texts  vehicle those themes and arguments (are not just illustrations of them but evidence, enactments) </a:t>
            </a:r>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25</a:t>
            </a:fld>
            <a:endParaRPr lang="en-GB"/>
          </a:p>
        </p:txBody>
      </p:sp>
    </p:spTree>
    <p:extLst>
      <p:ext uri="{BB962C8B-B14F-4D97-AF65-F5344CB8AC3E}">
        <p14:creationId xmlns:p14="http://schemas.microsoft.com/office/powerpoint/2010/main" val="17177843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The </a:t>
            </a:r>
            <a:r>
              <a:rPr lang="en-GB" b="1" dirty="0"/>
              <a:t>argument</a:t>
            </a:r>
            <a:r>
              <a:rPr lang="en-GB" dirty="0"/>
              <a:t> </a:t>
            </a:r>
            <a:r>
              <a:rPr lang="en-GB" dirty="0" smtClean="0"/>
              <a:t>wraps, vehicles  </a:t>
            </a:r>
            <a:r>
              <a:rPr lang="en-GB" dirty="0"/>
              <a:t>the discussion of the data in all disciplines. </a:t>
            </a:r>
            <a:endParaRPr lang="en-GB" dirty="0" smtClean="0"/>
          </a:p>
          <a:p>
            <a:r>
              <a:rPr lang="en-GB" dirty="0" smtClean="0"/>
              <a:t>In </a:t>
            </a:r>
            <a:r>
              <a:rPr lang="en-GB" dirty="0"/>
              <a:t>the arts and humanities, themes in the argument tend to underpin each chapter or section, with the data – quotations, </a:t>
            </a:r>
            <a:r>
              <a:rPr lang="en-GB" dirty="0" smtClean="0"/>
              <a:t>examples in action, records </a:t>
            </a:r>
            <a:r>
              <a:rPr lang="en-GB" dirty="0"/>
              <a:t>of artistic productions – forming both the evidence on which the argument is based and, in the case of creative work, often presenting the argument itself, which then needs to be explained with an accompanying theorised discussion.</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26</a:t>
            </a:fld>
            <a:endParaRPr lang="en-GB"/>
          </a:p>
        </p:txBody>
      </p:sp>
    </p:spTree>
    <p:extLst>
      <p:ext uri="{BB962C8B-B14F-4D97-AF65-F5344CB8AC3E}">
        <p14:creationId xmlns:p14="http://schemas.microsoft.com/office/powerpoint/2010/main" val="9286241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smtClean="0"/>
              <a:t>Finally, there will be a </a:t>
            </a:r>
            <a:r>
              <a:rPr lang="en-GB" b="1" i="1" dirty="0" smtClean="0"/>
              <a:t>conclusion</a:t>
            </a:r>
            <a:r>
              <a:rPr lang="en-GB" dirty="0" smtClean="0"/>
              <a:t> section, which does not merely repeat the introduction but instead draws together (</a:t>
            </a:r>
            <a:r>
              <a:rPr lang="en-GB" dirty="0" err="1" smtClean="0"/>
              <a:t>i</a:t>
            </a:r>
            <a:r>
              <a:rPr lang="en-GB" dirty="0" smtClean="0"/>
              <a:t>) factual conclusions – what was found, how many, how often and so on; and (ii) interpretative conclusions – that is, what this suggests, how the author has interpreted the facts and findings; and (iii) conceptual conclusions indicating how what the author has found has enhanced or developed human knowledge and understanding, and added to or enhanced meaning.</a:t>
            </a:r>
          </a:p>
          <a:p>
            <a:endParaRPr lang="en-GB" dirty="0" smtClean="0"/>
          </a:p>
          <a:p>
            <a:endParaRPr lang="en-GB" dirty="0" smtClean="0"/>
          </a:p>
          <a:p>
            <a:endParaRPr lang="en-GB" dirty="0" smtClean="0"/>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27</a:t>
            </a:fld>
            <a:endParaRPr lang="en-GB"/>
          </a:p>
        </p:txBody>
      </p:sp>
    </p:spTree>
    <p:extLst>
      <p:ext uri="{BB962C8B-B14F-4D97-AF65-F5344CB8AC3E}">
        <p14:creationId xmlns:p14="http://schemas.microsoft.com/office/powerpoint/2010/main" val="26110661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fontScale="92500" lnSpcReduction="10000"/>
          </a:bodyPr>
          <a:lstStyle/>
          <a:p>
            <a:r>
              <a:rPr lang="en-GB" b="1" dirty="0"/>
              <a:t>Topics to consider and discuss with others – peers and friends</a:t>
            </a:r>
            <a:endParaRPr lang="en-GB" dirty="0"/>
          </a:p>
          <a:p>
            <a:pPr marL="0" indent="0">
              <a:buNone/>
            </a:pPr>
            <a:endParaRPr lang="en-GB" dirty="0"/>
          </a:p>
          <a:p>
            <a:pPr lvl="0"/>
            <a:r>
              <a:rPr lang="en-GB" dirty="0"/>
              <a:t>How did they decide on their final title? </a:t>
            </a:r>
          </a:p>
          <a:p>
            <a:pPr lvl="0"/>
            <a:r>
              <a:rPr lang="en-GB" dirty="0"/>
              <a:t>How did they decide what was finally written in the abstract and when was that clear to them (it is often drafted first and written last)?</a:t>
            </a:r>
          </a:p>
          <a:p>
            <a:pPr lvl="0"/>
            <a:r>
              <a:rPr lang="en-GB" dirty="0"/>
              <a:t>How did they decide what the competing voices in the literature review were saying in terms of laying out the theories and the field, and then engaging in a discussion with what they were closely focused on?</a:t>
            </a:r>
          </a:p>
          <a:p>
            <a:pPr lvl="0"/>
            <a:r>
              <a:rPr lang="en-GB" dirty="0"/>
              <a:t>How and when did they really understand the methodology and methods they would use? Which ones did they work through? What were the implications? Why did they reject some approaches and choose others?</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28</a:t>
            </a:fld>
            <a:endParaRPr lang="en-GB"/>
          </a:p>
        </p:txBody>
      </p:sp>
    </p:spTree>
    <p:extLst>
      <p:ext uri="{BB962C8B-B14F-4D97-AF65-F5344CB8AC3E}">
        <p14:creationId xmlns:p14="http://schemas.microsoft.com/office/powerpoint/2010/main" val="20656857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r>
              <a:rPr lang="en-GB" dirty="0"/>
              <a:t>How and when did they decide on patterns and emerging trends in their data, their theorised understanding of these, which categories to focus on, and which threads to take from all this to enable an argument to emerge?</a:t>
            </a:r>
          </a:p>
          <a:p>
            <a:pPr lvl="0"/>
            <a:r>
              <a:rPr lang="en-GB" dirty="0"/>
              <a:t>How did they ensure that the claims are backed by evidence; that they didn’t include any extraneous data or discussion that was not part of the claim, the argument and the thread; and, in the conclusion, how did they decide,  what they had discovered, why it mattered, and how it changed people’s understanding as well as contributing to   knowledge?</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29</a:t>
            </a:fld>
            <a:endParaRPr lang="en-GB"/>
          </a:p>
        </p:txBody>
      </p:sp>
    </p:spTree>
    <p:extLst>
      <p:ext uri="{BB962C8B-B14F-4D97-AF65-F5344CB8AC3E}">
        <p14:creationId xmlns:p14="http://schemas.microsoft.com/office/powerpoint/2010/main" val="1091119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descr="357ODJ-0"/>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971600" y="1193835"/>
            <a:ext cx="7488832" cy="5304589"/>
          </a:xfrm>
        </p:spPr>
      </p:pic>
      <p:sp>
        <p:nvSpPr>
          <p:cNvPr id="5" name="Slide Number Placeholder 5"/>
          <p:cNvSpPr>
            <a:spLocks noGrp="1"/>
          </p:cNvSpPr>
          <p:nvPr>
            <p:ph type="sldNum" sz="quarter" idx="12"/>
          </p:nvPr>
        </p:nvSpPr>
        <p:spPr/>
        <p:txBody>
          <a:bodyPr/>
          <a:lstStyle/>
          <a:p>
            <a:pPr>
              <a:defRPr/>
            </a:pPr>
            <a:fld id="{0599D439-B723-4B95-BE8E-A24E0D356E8C}" type="slidenum">
              <a:rPr lang="en-US"/>
              <a:pPr>
                <a:defRPr/>
              </a:pPr>
              <a:t>3</a:t>
            </a:fld>
            <a:endParaRPr lang="en-US"/>
          </a:p>
        </p:txBody>
      </p:sp>
      <p:sp>
        <p:nvSpPr>
          <p:cNvPr id="4100" name="Rectangle 2"/>
          <p:cNvSpPr>
            <a:spLocks noGrp="1" noChangeArrowheads="1"/>
          </p:cNvSpPr>
          <p:nvPr>
            <p:ph type="title"/>
          </p:nvPr>
        </p:nvSpPr>
        <p:spPr/>
        <p:txBody>
          <a:bodyPr/>
          <a:lstStyle/>
          <a:p>
            <a:r>
              <a:rPr lang="en-GB" altLang="en-US" smtClean="0"/>
              <a:t>Brighton  Pier</a:t>
            </a:r>
          </a:p>
        </p:txBody>
      </p:sp>
    </p:spTree>
    <p:extLst>
      <p:ext uri="{BB962C8B-B14F-4D97-AF65-F5344CB8AC3E}">
        <p14:creationId xmlns:p14="http://schemas.microsoft.com/office/powerpoint/2010/main" val="6779124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85000" lnSpcReduction="20000"/>
          </a:bodyPr>
          <a:lstStyle/>
          <a:p>
            <a:r>
              <a:rPr lang="en-GB" i="1" dirty="0"/>
              <a:t>The abstract</a:t>
            </a:r>
            <a:r>
              <a:rPr lang="en-GB" dirty="0"/>
              <a:t> uses passive language, sets the background and highlights and raises contribution and importance. It does not go into detail, has no personal voice, would not use ‘I’, ‘we’ or ‘they’. Readers want to know, in short, what this piece contributes and how, and therefore why they might want to read it.</a:t>
            </a:r>
          </a:p>
          <a:p>
            <a:r>
              <a:rPr lang="en-GB" i="1" dirty="0"/>
              <a:t>The introduction</a:t>
            </a:r>
            <a:r>
              <a:rPr lang="en-GB" dirty="0"/>
              <a:t> is both accessible in tone – it is written in the researcher’s or writer’s voice – and asserts the credibility and right of the writer to produce the piece, so some of the language is of assertion and confidence; some is more informative about the current work, the context; and some develops the main argument briefly against that context. The introduction makes the case, and mentions some of the key work in the field and how this new work contributes to it. In a journal article and in work in the arts and humanities, the introduction tends to involve the literature review and theoretical perspectives; there are no separate chapters or sections for this purpose. </a:t>
            </a:r>
          </a:p>
          <a:p>
            <a:r>
              <a:rPr lang="en-GB" dirty="0" smtClean="0"/>
              <a:t> </a:t>
            </a:r>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30</a:t>
            </a:fld>
            <a:endParaRPr lang="en-GB"/>
          </a:p>
        </p:txBody>
      </p:sp>
    </p:spTree>
    <p:extLst>
      <p:ext uri="{BB962C8B-B14F-4D97-AF65-F5344CB8AC3E}">
        <p14:creationId xmlns:p14="http://schemas.microsoft.com/office/powerpoint/2010/main" val="17741817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08712"/>
          </a:xfrm>
        </p:spPr>
        <p:txBody>
          <a:bodyPr>
            <a:normAutofit fontScale="62500" lnSpcReduction="20000"/>
          </a:bodyPr>
          <a:lstStyle/>
          <a:p>
            <a:r>
              <a:rPr lang="en-GB" b="1" dirty="0" smtClean="0"/>
              <a:t>Examples </a:t>
            </a:r>
            <a:r>
              <a:rPr lang="en-GB" b="1" dirty="0"/>
              <a:t>of writing in a literature review</a:t>
            </a:r>
            <a:endParaRPr lang="en-GB" dirty="0"/>
          </a:p>
          <a:p>
            <a:r>
              <a:rPr lang="en-GB" dirty="0" smtClean="0"/>
              <a:t> </a:t>
            </a:r>
            <a:endParaRPr lang="en-GB" dirty="0"/>
          </a:p>
          <a:p>
            <a:r>
              <a:rPr lang="en-GB" i="1" dirty="0"/>
              <a:t>‘Theories of learning, such as </a:t>
            </a:r>
            <a:r>
              <a:rPr lang="en-GB" i="1" dirty="0" err="1"/>
              <a:t>Flavell’s</a:t>
            </a:r>
            <a:r>
              <a:rPr lang="en-GB" i="1" dirty="0"/>
              <a:t> (1979) theory of </a:t>
            </a:r>
            <a:r>
              <a:rPr lang="en-GB" i="1" dirty="0" err="1"/>
              <a:t>metalearning</a:t>
            </a:r>
            <a:r>
              <a:rPr lang="en-GB" i="1" dirty="0"/>
              <a:t> (being conscious of  one’s own learning, owning that learning ) and </a:t>
            </a:r>
            <a:r>
              <a:rPr lang="en-GB" i="1" dirty="0" err="1"/>
              <a:t>Vermunt’s</a:t>
            </a:r>
            <a:r>
              <a:rPr lang="en-GB" i="1" dirty="0"/>
              <a:t> theories  of variation (2004)  suggest that…’ (</a:t>
            </a:r>
            <a:r>
              <a:rPr lang="en-GB" dirty="0"/>
              <a:t>This establishes  major theorists and their theories</a:t>
            </a:r>
            <a:r>
              <a:rPr lang="en-GB" i="1" dirty="0"/>
              <a:t>)</a:t>
            </a:r>
            <a:endParaRPr lang="en-GB" dirty="0"/>
          </a:p>
          <a:p>
            <a:r>
              <a:rPr lang="en-GB" i="1" dirty="0"/>
              <a:t> </a:t>
            </a:r>
            <a:endParaRPr lang="en-GB" dirty="0"/>
          </a:p>
          <a:p>
            <a:r>
              <a:rPr lang="en-GB" i="1" dirty="0"/>
              <a:t>‘Research which further develops our understanding of the theories of student learning (</a:t>
            </a:r>
            <a:r>
              <a:rPr lang="en-GB" i="1" dirty="0" err="1"/>
              <a:t>Flavell</a:t>
            </a:r>
            <a:r>
              <a:rPr lang="en-GB" i="1" dirty="0"/>
              <a:t>, 1979; </a:t>
            </a:r>
            <a:r>
              <a:rPr lang="en-GB" i="1" dirty="0" err="1"/>
              <a:t>Vermunt</a:t>
            </a:r>
            <a:r>
              <a:rPr lang="en-GB" i="1" dirty="0"/>
              <a:t> , 2004 focusing on learning  the disciplines, includes that of Meyer and Land (2006, 2012), whose threshold concept theory suggests that …’(</a:t>
            </a:r>
            <a:r>
              <a:rPr lang="en-GB" dirty="0"/>
              <a:t>This establishes newer theorists who have built on that earlier work and taken it further – theirs are key theories, however, not just uses of theory in a research project.</a:t>
            </a:r>
            <a:r>
              <a:rPr lang="en-GB" i="1" dirty="0"/>
              <a:t>)</a:t>
            </a:r>
            <a:endParaRPr lang="en-GB" dirty="0"/>
          </a:p>
          <a:p>
            <a:r>
              <a:rPr lang="en-GB" i="1" dirty="0"/>
              <a:t> </a:t>
            </a:r>
            <a:endParaRPr lang="en-GB" dirty="0"/>
          </a:p>
          <a:p>
            <a:r>
              <a:rPr lang="en-GB" i="1" dirty="0"/>
              <a:t>‘Building on the work on threshold concepts in the disciplines (Meyer and Land 2006, 2012) , X and Y (2013, 2014)have explored ways in which students acquire and evidence threshold concepts in biology  and accounting </a:t>
            </a:r>
            <a:r>
              <a:rPr lang="en-GB" dirty="0"/>
              <a:t>…‘.This references the underpinning, important theories of Meyer and Land and then looks at how the researchers / writers  have used  those theories in their own research practice in  their work on learning in biology and accounting . It indicates how this new work is using the theory, then will go on to explore  the new work, arguing for the new  theory based,  knowledge which is created ).  .)</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31</a:t>
            </a:fld>
            <a:endParaRPr lang="en-GB"/>
          </a:p>
        </p:txBody>
      </p:sp>
    </p:spTree>
    <p:extLst>
      <p:ext uri="{BB962C8B-B14F-4D97-AF65-F5344CB8AC3E}">
        <p14:creationId xmlns:p14="http://schemas.microsoft.com/office/powerpoint/2010/main" val="10325452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p:txBody>
          <a:bodyPr/>
          <a:lstStyle/>
          <a:p>
            <a:pPr eaLnBrk="1" hangingPunct="1"/>
            <a:r>
              <a:rPr lang="en-GB" altLang="en-US" sz="2800" smtClean="0"/>
              <a:t> successful characteristics??</a:t>
            </a:r>
          </a:p>
          <a:p>
            <a:pPr eaLnBrk="1" hangingPunct="1"/>
            <a:endParaRPr lang="en-GB" altLang="en-US" sz="2800" smtClean="0"/>
          </a:p>
          <a:p>
            <a:pPr eaLnBrk="1" hangingPunct="1"/>
            <a:r>
              <a:rPr lang="en-GB" altLang="en-US" sz="2800" smtClean="0"/>
              <a:t>Context rules </a:t>
            </a:r>
          </a:p>
          <a:p>
            <a:pPr eaLnBrk="1" hangingPunct="1"/>
            <a:r>
              <a:rPr lang="en-GB" altLang="en-US" sz="2800" smtClean="0"/>
              <a:t>Discipline</a:t>
            </a:r>
          </a:p>
          <a:p>
            <a:pPr eaLnBrk="1" hangingPunct="1"/>
            <a:r>
              <a:rPr lang="en-GB" altLang="en-US" sz="2800" smtClean="0"/>
              <a:t>Your taste </a:t>
            </a:r>
          </a:p>
          <a:p>
            <a:pPr eaLnBrk="1" hangingPunct="1"/>
            <a:r>
              <a:rPr lang="en-GB" altLang="en-US" sz="2800" smtClean="0"/>
              <a:t>No quotes</a:t>
            </a:r>
          </a:p>
          <a:p>
            <a:pPr eaLnBrk="1" hangingPunct="1"/>
            <a:endParaRPr lang="en-GB" altLang="en-US" smtClean="0"/>
          </a:p>
        </p:txBody>
      </p:sp>
      <p:sp>
        <p:nvSpPr>
          <p:cNvPr id="49154" name="Rectangle 2"/>
          <p:cNvSpPr>
            <a:spLocks noGrp="1" noChangeArrowheads="1"/>
          </p:cNvSpPr>
          <p:nvPr>
            <p:ph type="title"/>
          </p:nvPr>
        </p:nvSpPr>
        <p:spPr/>
        <p:txBody>
          <a:bodyPr/>
          <a:lstStyle/>
          <a:p>
            <a:pPr eaLnBrk="1" hangingPunct="1"/>
            <a:r>
              <a:rPr lang="en-GB" altLang="en-US" smtClean="0"/>
              <a:t>Abstracts</a:t>
            </a:r>
          </a:p>
        </p:txBody>
      </p:sp>
      <p:sp>
        <p:nvSpPr>
          <p:cNvPr id="2" name="Slide Number Placeholder 1"/>
          <p:cNvSpPr>
            <a:spLocks noGrp="1"/>
          </p:cNvSpPr>
          <p:nvPr>
            <p:ph type="sldNum" sz="quarter" idx="12"/>
          </p:nvPr>
        </p:nvSpPr>
        <p:spPr/>
        <p:txBody>
          <a:bodyPr/>
          <a:lstStyle/>
          <a:p>
            <a:fld id="{91E53074-196C-4A35-815D-662A4466DC0C}" type="slidenum">
              <a:rPr lang="en-GB" smtClean="0"/>
              <a:t>32</a:t>
            </a:fld>
            <a:endParaRPr lang="en-GB"/>
          </a:p>
        </p:txBody>
      </p:sp>
    </p:spTree>
    <p:extLst>
      <p:ext uri="{BB962C8B-B14F-4D97-AF65-F5344CB8AC3E}">
        <p14:creationId xmlns:p14="http://schemas.microsoft.com/office/powerpoint/2010/main" val="21713998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6F08B3BC-14FA-4AAD-A5F8-7495C6014353}" type="slidenum">
              <a:rPr lang="en-US">
                <a:latin typeface="Times New Roman" pitchFamily="18" charset="0"/>
              </a:rPr>
              <a:pPr eaLnBrk="0" hangingPunct="0">
                <a:spcBef>
                  <a:spcPct val="50000"/>
                </a:spcBef>
                <a:defRPr/>
              </a:pPr>
              <a:t>33</a:t>
            </a:fld>
            <a:endParaRPr lang="en-US">
              <a:latin typeface="Times New Roman" pitchFamily="18" charset="0"/>
            </a:endParaRPr>
          </a:p>
        </p:txBody>
      </p:sp>
      <p:sp>
        <p:nvSpPr>
          <p:cNvPr id="50179" name="Content Placeholder 2"/>
          <p:cNvSpPr>
            <a:spLocks noGrp="1"/>
          </p:cNvSpPr>
          <p:nvPr>
            <p:ph idx="4294967295"/>
          </p:nvPr>
        </p:nvSpPr>
        <p:spPr>
          <a:xfrm>
            <a:off x="214313" y="2060575"/>
            <a:ext cx="8929687" cy="4035425"/>
          </a:xfrm>
        </p:spPr>
        <p:txBody>
          <a:bodyPr/>
          <a:lstStyle/>
          <a:p>
            <a:pPr eaLnBrk="1" hangingPunct="1"/>
            <a:r>
              <a:rPr lang="en-GB" altLang="en-US" sz="2800" smtClean="0"/>
              <a:t>‘Most research into students’ success in school in relation to gender has been conducted focusing on the learning of girls aged 14 to 18.  This research looks at reasons for success or failure among working-class boys 14 to 18 and argues that there is a relationship between their engagement, their identity in their peer group and their results.’</a:t>
            </a:r>
          </a:p>
          <a:p>
            <a:pPr eaLnBrk="1" hangingPunct="1"/>
            <a:endParaRPr lang="en-GB" altLang="en-US" sz="2800" smtClean="0"/>
          </a:p>
        </p:txBody>
      </p:sp>
    </p:spTree>
    <p:extLst>
      <p:ext uri="{BB962C8B-B14F-4D97-AF65-F5344CB8AC3E}">
        <p14:creationId xmlns:p14="http://schemas.microsoft.com/office/powerpoint/2010/main" val="23664259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lstStyle/>
          <a:p>
            <a:pPr eaLnBrk="1" hangingPunct="1"/>
            <a:r>
              <a:rPr lang="en-GB" altLang="en-US" smtClean="0"/>
              <a:t>The language of an abstract is very difficult to develop because it is distanced (third person passive), suggests an overview of the reasons for conducting research and why it was conducted in order to contribute to knowledge and understanding </a:t>
            </a:r>
          </a:p>
          <a:p>
            <a:pPr eaLnBrk="1" hangingPunct="1"/>
            <a:endParaRPr lang="en-US" altLang="en-US" smtClean="0"/>
          </a:p>
        </p:txBody>
      </p:sp>
      <p:sp>
        <p:nvSpPr>
          <p:cNvPr id="51202" name="Rectangle 2"/>
          <p:cNvSpPr>
            <a:spLocks noGrp="1" noChangeArrowheads="1"/>
          </p:cNvSpPr>
          <p:nvPr>
            <p:ph type="title"/>
          </p:nvPr>
        </p:nvSpPr>
        <p:spPr/>
        <p:txBody>
          <a:bodyPr/>
          <a:lstStyle/>
          <a:p>
            <a:pPr eaLnBrk="1" hangingPunct="1"/>
            <a:r>
              <a:rPr lang="en-GB" altLang="en-US" smtClean="0"/>
              <a:t>Language used</a:t>
            </a:r>
            <a:endParaRPr lang="en-US" altLang="en-US" smtClean="0"/>
          </a:p>
        </p:txBody>
      </p:sp>
      <p:sp>
        <p:nvSpPr>
          <p:cNvPr id="2" name="Slide Number Placeholder 1"/>
          <p:cNvSpPr>
            <a:spLocks noGrp="1"/>
          </p:cNvSpPr>
          <p:nvPr>
            <p:ph type="sldNum" sz="quarter" idx="12"/>
          </p:nvPr>
        </p:nvSpPr>
        <p:spPr/>
        <p:txBody>
          <a:bodyPr/>
          <a:lstStyle/>
          <a:p>
            <a:fld id="{91E53074-196C-4A35-815D-662A4466DC0C}" type="slidenum">
              <a:rPr lang="en-GB" smtClean="0"/>
              <a:t>34</a:t>
            </a:fld>
            <a:endParaRPr lang="en-GB"/>
          </a:p>
        </p:txBody>
      </p:sp>
    </p:spTree>
    <p:extLst>
      <p:ext uri="{BB962C8B-B14F-4D97-AF65-F5344CB8AC3E}">
        <p14:creationId xmlns:p14="http://schemas.microsoft.com/office/powerpoint/2010/main" val="33644341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6E42E1B0-36F6-49CC-92E0-39E355DEBDD6}" type="slidenum">
              <a:rPr lang="en-US">
                <a:latin typeface="Times New Roman" pitchFamily="18" charset="0"/>
              </a:rPr>
              <a:pPr eaLnBrk="0" hangingPunct="0">
                <a:spcBef>
                  <a:spcPct val="50000"/>
                </a:spcBef>
                <a:defRPr/>
              </a:pPr>
              <a:t>35</a:t>
            </a:fld>
            <a:endParaRPr lang="en-US">
              <a:latin typeface="Times New Roman" pitchFamily="18" charset="0"/>
            </a:endParaRPr>
          </a:p>
        </p:txBody>
      </p:sp>
      <p:sp>
        <p:nvSpPr>
          <p:cNvPr id="52227" name="Title 1"/>
          <p:cNvSpPr>
            <a:spLocks noGrp="1"/>
          </p:cNvSpPr>
          <p:nvPr>
            <p:ph type="title" idx="4294967295"/>
          </p:nvPr>
        </p:nvSpPr>
        <p:spPr>
          <a:xfrm>
            <a:off x="0" y="152400"/>
            <a:ext cx="6870700" cy="922338"/>
          </a:xfrm>
        </p:spPr>
        <p:txBody>
          <a:bodyPr/>
          <a:lstStyle/>
          <a:p>
            <a:pPr eaLnBrk="1" hangingPunct="1"/>
            <a:r>
              <a:rPr lang="en-GB" altLang="en-US" sz="3600" smtClean="0"/>
              <a:t>An abstract-  Key points</a:t>
            </a:r>
          </a:p>
        </p:txBody>
      </p:sp>
      <p:sp>
        <p:nvSpPr>
          <p:cNvPr id="52228" name="Content Placeholder 2"/>
          <p:cNvSpPr>
            <a:spLocks noGrp="1"/>
          </p:cNvSpPr>
          <p:nvPr>
            <p:ph idx="4294967295"/>
          </p:nvPr>
        </p:nvSpPr>
        <p:spPr>
          <a:xfrm>
            <a:off x="0" y="981075"/>
            <a:ext cx="7772400" cy="5400675"/>
          </a:xfrm>
        </p:spPr>
        <p:txBody>
          <a:bodyPr/>
          <a:lstStyle/>
          <a:p>
            <a:pPr eaLnBrk="1" hangingPunct="1"/>
            <a:r>
              <a:rPr lang="en-GB" altLang="en-US" sz="2400" smtClean="0"/>
              <a:t>What’s the problem /issue this work addresses?</a:t>
            </a:r>
          </a:p>
          <a:p>
            <a:pPr eaLnBrk="1" hangingPunct="1"/>
            <a:r>
              <a:rPr lang="en-GB" altLang="en-US" sz="2400" smtClean="0"/>
              <a:t>Why did you do this the way that you did?</a:t>
            </a:r>
          </a:p>
          <a:p>
            <a:pPr eaLnBrk="1" hangingPunct="1"/>
            <a:r>
              <a:rPr lang="en-GB" altLang="en-US" sz="2400" smtClean="0"/>
              <a:t>What does it contribute ?</a:t>
            </a:r>
          </a:p>
          <a:p>
            <a:pPr eaLnBrk="1" hangingPunct="1"/>
            <a:r>
              <a:rPr lang="en-GB" altLang="en-US" sz="2400" smtClean="0"/>
              <a:t>Why does this matter?</a:t>
            </a:r>
          </a:p>
          <a:p>
            <a:pPr eaLnBrk="1" hangingPunct="1"/>
            <a:endParaRPr lang="en-GB" altLang="en-US" smtClean="0"/>
          </a:p>
        </p:txBody>
      </p:sp>
    </p:spTree>
    <p:extLst>
      <p:ext uri="{BB962C8B-B14F-4D97-AF65-F5344CB8AC3E}">
        <p14:creationId xmlns:p14="http://schemas.microsoft.com/office/powerpoint/2010/main" val="32803452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3"/>
          <p:cNvSpPr>
            <a:spLocks noGrp="1"/>
          </p:cNvSpPr>
          <p:nvPr>
            <p:ph idx="1"/>
          </p:nvPr>
        </p:nvSpPr>
        <p:spPr/>
        <p:txBody>
          <a:bodyPr/>
          <a:lstStyle/>
          <a:p>
            <a:pPr eaLnBrk="1" hangingPunct="1"/>
            <a:r>
              <a:rPr lang="en-GB" altLang="en-US" smtClean="0"/>
              <a:t>So what- this is not about your interest in the topic –it is an assertion about  the importance of the findings to the field </a:t>
            </a:r>
          </a:p>
          <a:p>
            <a:pPr eaLnBrk="1" hangingPunct="1"/>
            <a:r>
              <a:rPr lang="en-GB" altLang="en-US" smtClean="0"/>
              <a:t>Style----No ‘I’, passive, completed, assertive</a:t>
            </a:r>
          </a:p>
          <a:p>
            <a:pPr eaLnBrk="1" hangingPunct="1"/>
            <a:r>
              <a:rPr lang="en-GB" altLang="en-US" smtClean="0"/>
              <a:t>No quotes</a:t>
            </a:r>
          </a:p>
          <a:p>
            <a:pPr eaLnBrk="1" hangingPunct="1"/>
            <a:r>
              <a:rPr lang="en-GB" altLang="en-US" smtClean="0"/>
              <a:t>Stand alone (include the conclusions and effect)</a:t>
            </a:r>
          </a:p>
          <a:p>
            <a:pPr eaLnBrk="1" hangingPunct="1"/>
            <a:r>
              <a:rPr lang="en-GB" altLang="en-US" smtClean="0"/>
              <a:t>‘This research explores ways in which….’</a:t>
            </a:r>
          </a:p>
          <a:p>
            <a:pPr eaLnBrk="1" hangingPunct="1"/>
            <a:endParaRPr lang="en-GB" altLang="en-US" smtClean="0"/>
          </a:p>
          <a:p>
            <a:pPr eaLnBrk="1" hangingPunct="1"/>
            <a:endParaRPr lang="en-GB" altLang="en-US" smtClean="0"/>
          </a:p>
          <a:p>
            <a:endParaRPr lang="en-GB" altLang="en-US" smtClean="0"/>
          </a:p>
        </p:txBody>
      </p:sp>
      <p:sp>
        <p:nvSpPr>
          <p:cNvPr id="2" name="Slide Number Placeholder 1"/>
          <p:cNvSpPr>
            <a:spLocks noGrp="1"/>
          </p:cNvSpPr>
          <p:nvPr>
            <p:ph type="sldNum" sz="quarter" idx="12"/>
          </p:nvPr>
        </p:nvSpPr>
        <p:spPr/>
        <p:txBody>
          <a:bodyPr/>
          <a:lstStyle/>
          <a:p>
            <a:pPr>
              <a:defRPr/>
            </a:pPr>
            <a:fld id="{3BFA5384-7151-4D74-BEE8-05EC0607A617}" type="slidenum">
              <a:rPr lang="en-GB" smtClean="0"/>
              <a:pPr>
                <a:defRPr/>
              </a:pPr>
              <a:t>36</a:t>
            </a:fld>
            <a:endParaRPr lang="en-GB"/>
          </a:p>
        </p:txBody>
      </p:sp>
      <p:sp>
        <p:nvSpPr>
          <p:cNvPr id="53250" name="Title 2"/>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13582344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125538"/>
            <a:ext cx="8229600" cy="5000625"/>
          </a:xfrm>
        </p:spPr>
        <p:txBody>
          <a:bodyPr>
            <a:normAutofit/>
          </a:bodyPr>
          <a:lstStyle/>
          <a:p>
            <a:pPr>
              <a:buFont typeface="Arial" charset="0"/>
              <a:buChar char="•"/>
              <a:defRPr/>
            </a:pPr>
            <a:r>
              <a:rPr lang="en-GB" dirty="0" smtClean="0"/>
              <a:t>Please have a go at an abstract 150- 300 words with or without headings </a:t>
            </a:r>
          </a:p>
          <a:p>
            <a:pPr marL="514350" indent="-514350">
              <a:buFont typeface="+mj-lt"/>
              <a:buAutoNum type="arabicPeriod"/>
              <a:defRPr/>
            </a:pPr>
            <a:r>
              <a:rPr lang="en-GB" dirty="0" smtClean="0"/>
              <a:t>Keep it tightly focused</a:t>
            </a:r>
          </a:p>
          <a:p>
            <a:pPr marL="514350" indent="-514350">
              <a:buFont typeface="+mj-lt"/>
              <a:buAutoNum type="arabicPeriod"/>
              <a:defRPr/>
            </a:pPr>
            <a:r>
              <a:rPr lang="en-GB" dirty="0" smtClean="0"/>
              <a:t>Say why needed to be done </a:t>
            </a:r>
          </a:p>
          <a:p>
            <a:pPr marL="514350" indent="-514350">
              <a:buFont typeface="+mj-lt"/>
              <a:buAutoNum type="arabicPeriod"/>
              <a:defRPr/>
            </a:pPr>
            <a:r>
              <a:rPr lang="en-GB" dirty="0" smtClean="0"/>
              <a:t>How done and why that way   (</a:t>
            </a:r>
            <a:r>
              <a:rPr lang="en-GB" i="1" dirty="0" smtClean="0"/>
              <a:t>arts often don’t say this they summarise the main argument and its contribution) </a:t>
            </a:r>
          </a:p>
          <a:p>
            <a:pPr marL="514350" indent="-514350">
              <a:buFont typeface="+mj-lt"/>
              <a:buAutoNum type="arabicPeriod"/>
              <a:defRPr/>
            </a:pPr>
            <a:r>
              <a:rPr lang="en-GB" dirty="0" smtClean="0"/>
              <a:t>What found</a:t>
            </a:r>
          </a:p>
          <a:p>
            <a:pPr marL="514350" indent="-514350">
              <a:buFont typeface="+mj-lt"/>
              <a:buAutoNum type="arabicPeriod"/>
              <a:defRPr/>
            </a:pPr>
            <a:r>
              <a:rPr lang="en-GB" dirty="0"/>
              <a:t> </a:t>
            </a:r>
            <a:r>
              <a:rPr lang="en-GB" dirty="0" smtClean="0"/>
              <a:t>why it matters</a:t>
            </a:r>
          </a:p>
          <a:p>
            <a:pPr marL="514350" indent="-514350">
              <a:buFont typeface="+mj-lt"/>
              <a:buAutoNum type="arabicPeriod"/>
              <a:defRPr/>
            </a:pPr>
            <a:r>
              <a:rPr lang="en-GB" dirty="0"/>
              <a:t> </a:t>
            </a:r>
            <a:r>
              <a:rPr lang="en-GB" dirty="0" smtClean="0"/>
              <a:t>use your discipline  language and norms </a:t>
            </a:r>
            <a:endParaRPr lang="en-GB" dirty="0"/>
          </a:p>
        </p:txBody>
      </p:sp>
      <p:sp>
        <p:nvSpPr>
          <p:cNvPr id="2" name="Slide Number Placeholder 1"/>
          <p:cNvSpPr>
            <a:spLocks noGrp="1"/>
          </p:cNvSpPr>
          <p:nvPr>
            <p:ph type="sldNum" sz="quarter" idx="12"/>
          </p:nvPr>
        </p:nvSpPr>
        <p:spPr/>
        <p:txBody>
          <a:bodyPr/>
          <a:lstStyle/>
          <a:p>
            <a:pPr>
              <a:defRPr/>
            </a:pPr>
            <a:fld id="{115A29B9-CEB8-4528-9853-DE58F78C9DE6}" type="slidenum">
              <a:rPr lang="en-GB" smtClean="0"/>
              <a:pPr>
                <a:defRPr/>
              </a:pPr>
              <a:t>37</a:t>
            </a:fld>
            <a:endParaRPr lang="en-GB"/>
          </a:p>
        </p:txBody>
      </p:sp>
      <p:sp>
        <p:nvSpPr>
          <p:cNvPr id="54274" name="Title 2"/>
          <p:cNvSpPr>
            <a:spLocks noGrp="1"/>
          </p:cNvSpPr>
          <p:nvPr>
            <p:ph type="title"/>
          </p:nvPr>
        </p:nvSpPr>
        <p:spPr/>
        <p:txBody>
          <a:bodyPr/>
          <a:lstStyle/>
          <a:p>
            <a:r>
              <a:rPr lang="en-GB" altLang="en-US" smtClean="0"/>
              <a:t>Abstract exercise</a:t>
            </a:r>
          </a:p>
        </p:txBody>
      </p:sp>
    </p:spTree>
    <p:extLst>
      <p:ext uri="{BB962C8B-B14F-4D97-AF65-F5344CB8AC3E}">
        <p14:creationId xmlns:p14="http://schemas.microsoft.com/office/powerpoint/2010/main" val="27025533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p:cNvSpPr>
            <a:spLocks noGrp="1"/>
          </p:cNvSpPr>
          <p:nvPr>
            <p:ph idx="1"/>
          </p:nvPr>
        </p:nvSpPr>
        <p:spPr/>
        <p:txBody>
          <a:bodyPr/>
          <a:lstStyle/>
          <a:p>
            <a:r>
              <a:rPr lang="en-GB" altLang="en-US" smtClean="0"/>
              <a:t>Pl swop </a:t>
            </a:r>
          </a:p>
          <a:p>
            <a:r>
              <a:rPr lang="en-GB" altLang="en-US" smtClean="0"/>
              <a:t> analyse and read it a bit</a:t>
            </a:r>
          </a:p>
          <a:p>
            <a:r>
              <a:rPr lang="en-GB" altLang="en-US" smtClean="0"/>
              <a:t>Then discuss each with each other   and congratulate and suggest improvements </a:t>
            </a:r>
          </a:p>
        </p:txBody>
      </p:sp>
      <p:sp>
        <p:nvSpPr>
          <p:cNvPr id="4" name="Slide Number Placeholder 3"/>
          <p:cNvSpPr>
            <a:spLocks noGrp="1"/>
          </p:cNvSpPr>
          <p:nvPr>
            <p:ph type="sldNum" sz="quarter" idx="12"/>
          </p:nvPr>
        </p:nvSpPr>
        <p:spPr/>
        <p:txBody>
          <a:bodyPr/>
          <a:lstStyle/>
          <a:p>
            <a:pPr>
              <a:defRPr/>
            </a:pPr>
            <a:fld id="{E30678B7-7394-4155-95EE-00BEF3C819C4}" type="slidenum">
              <a:rPr lang="en-GB" smtClean="0"/>
              <a:pPr>
                <a:defRPr/>
              </a:pPr>
              <a:t>38</a:t>
            </a:fld>
            <a:endParaRPr lang="en-GB"/>
          </a:p>
        </p:txBody>
      </p:sp>
      <p:sp>
        <p:nvSpPr>
          <p:cNvPr id="55298" name="Title 1"/>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25857967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692150"/>
            <a:ext cx="8229600" cy="5832475"/>
          </a:xfrm>
        </p:spPr>
        <p:txBody>
          <a:bodyPr rtlCol="0">
            <a:normAutofit/>
          </a:bodyPr>
          <a:lstStyle/>
          <a:p>
            <a:pPr eaLnBrk="1" fontAlgn="auto" hangingPunct="1">
              <a:spcAft>
                <a:spcPts val="0"/>
              </a:spcAft>
              <a:defRPr/>
            </a:pPr>
            <a:r>
              <a:rPr lang="en-GB" dirty="0" smtClean="0"/>
              <a:t>The writing</a:t>
            </a:r>
          </a:p>
          <a:p>
            <a:pPr eaLnBrk="1" fontAlgn="auto" hangingPunct="1">
              <a:spcAft>
                <a:spcPts val="0"/>
              </a:spcAft>
              <a:defRPr/>
            </a:pPr>
            <a:r>
              <a:rPr lang="en-GB" dirty="0" smtClean="0"/>
              <a:t> The sharing?</a:t>
            </a:r>
          </a:p>
          <a:p>
            <a:pPr eaLnBrk="1" fontAlgn="auto" hangingPunct="1">
              <a:spcAft>
                <a:spcPts val="0"/>
              </a:spcAft>
              <a:defRPr/>
            </a:pPr>
            <a:r>
              <a:rPr lang="en-GB" dirty="0" smtClean="0"/>
              <a:t>Overcoming the initial threats and fears</a:t>
            </a:r>
          </a:p>
          <a:p>
            <a:pPr eaLnBrk="1" fontAlgn="auto" hangingPunct="1">
              <a:spcAft>
                <a:spcPts val="0"/>
              </a:spcAft>
              <a:defRPr/>
            </a:pPr>
            <a:endParaRPr lang="en-GB" dirty="0" smtClean="0"/>
          </a:p>
          <a:p>
            <a:pPr marL="0" indent="0" eaLnBrk="1" fontAlgn="auto" hangingPunct="1">
              <a:spcAft>
                <a:spcPts val="0"/>
              </a:spcAft>
              <a:buFont typeface="Arial" pitchFamily="34" charset="0"/>
              <a:buNone/>
              <a:defRPr/>
            </a:pPr>
            <a:endParaRPr lang="en-GB" dirty="0" smtClean="0"/>
          </a:p>
          <a:p>
            <a:pPr marL="0" indent="0" eaLnBrk="1" fontAlgn="auto" hangingPunct="1">
              <a:spcAft>
                <a:spcPts val="0"/>
              </a:spcAft>
              <a:buFont typeface="Arial" pitchFamily="34" charset="0"/>
              <a:buNone/>
              <a:defRPr/>
            </a:pPr>
            <a:r>
              <a:rPr lang="en-GB" b="1" dirty="0" smtClean="0"/>
              <a:t>What did you gain from</a:t>
            </a:r>
          </a:p>
          <a:p>
            <a:pPr eaLnBrk="1" fontAlgn="auto" hangingPunct="1">
              <a:spcAft>
                <a:spcPts val="0"/>
              </a:spcAft>
              <a:defRPr/>
            </a:pPr>
            <a:r>
              <a:rPr lang="en-GB" dirty="0" smtClean="0"/>
              <a:t>Writing</a:t>
            </a:r>
          </a:p>
          <a:p>
            <a:pPr eaLnBrk="1" fontAlgn="auto" hangingPunct="1">
              <a:spcAft>
                <a:spcPts val="0"/>
              </a:spcAft>
              <a:defRPr/>
            </a:pPr>
            <a:r>
              <a:rPr lang="en-GB" dirty="0" smtClean="0"/>
              <a:t>Reading</a:t>
            </a:r>
          </a:p>
          <a:p>
            <a:pPr eaLnBrk="1" fontAlgn="auto" hangingPunct="1">
              <a:spcAft>
                <a:spcPts val="0"/>
              </a:spcAft>
              <a:defRPr/>
            </a:pPr>
            <a:r>
              <a:rPr lang="en-GB" dirty="0" smtClean="0"/>
              <a:t>Sharing</a:t>
            </a:r>
          </a:p>
          <a:p>
            <a:pPr eaLnBrk="1" fontAlgn="auto" hangingPunct="1">
              <a:spcAft>
                <a:spcPts val="0"/>
              </a:spcAft>
              <a:defRPr/>
            </a:pPr>
            <a:r>
              <a:rPr lang="en-GB" dirty="0" smtClean="0"/>
              <a:t>Reflecting </a:t>
            </a:r>
          </a:p>
          <a:p>
            <a:pPr eaLnBrk="1" fontAlgn="auto" hangingPunct="1">
              <a:spcAft>
                <a:spcPts val="0"/>
              </a:spcAft>
              <a:defRPr/>
            </a:pPr>
            <a:endParaRPr lang="en-GB" dirty="0" smtClean="0"/>
          </a:p>
        </p:txBody>
      </p:sp>
      <p:sp>
        <p:nvSpPr>
          <p:cNvPr id="2" name="Slide Number Placeholder 1"/>
          <p:cNvSpPr>
            <a:spLocks noGrp="1"/>
          </p:cNvSpPr>
          <p:nvPr>
            <p:ph type="sldNum" sz="quarter" idx="12"/>
          </p:nvPr>
        </p:nvSpPr>
        <p:spPr/>
        <p:txBody>
          <a:bodyPr/>
          <a:lstStyle/>
          <a:p>
            <a:pPr>
              <a:defRPr/>
            </a:pPr>
            <a:fld id="{B92AC0DB-626F-44A0-93CD-D864FC7A3B0C}" type="slidenum">
              <a:rPr lang="en-GB"/>
              <a:pPr>
                <a:defRPr/>
              </a:pPr>
              <a:t>39</a:t>
            </a:fld>
            <a:endParaRPr lang="en-GB"/>
          </a:p>
        </p:txBody>
      </p:sp>
      <p:sp>
        <p:nvSpPr>
          <p:cNvPr id="3" name="Title 2"/>
          <p:cNvSpPr>
            <a:spLocks noGrp="1"/>
          </p:cNvSpPr>
          <p:nvPr>
            <p:ph type="title"/>
          </p:nvPr>
        </p:nvSpPr>
        <p:spPr>
          <a:xfrm>
            <a:off x="457200" y="158750"/>
            <a:ext cx="8229600" cy="606425"/>
          </a:xfrm>
        </p:spPr>
        <p:txBody>
          <a:bodyPr rtlCol="0">
            <a:normAutofit fontScale="90000"/>
          </a:bodyPr>
          <a:lstStyle/>
          <a:p>
            <a:pPr eaLnBrk="1" fontAlgn="auto" hangingPunct="1">
              <a:spcAft>
                <a:spcPts val="0"/>
              </a:spcAft>
              <a:defRPr/>
            </a:pPr>
            <a:r>
              <a:rPr lang="en-GB" dirty="0" smtClean="0"/>
              <a:t>How did that work? </a:t>
            </a:r>
          </a:p>
        </p:txBody>
      </p:sp>
    </p:spTree>
    <p:extLst>
      <p:ext uri="{BB962C8B-B14F-4D97-AF65-F5344CB8AC3E}">
        <p14:creationId xmlns:p14="http://schemas.microsoft.com/office/powerpoint/2010/main" val="2991098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lide Number Placeholder 3"/>
          <p:cNvSpPr>
            <a:spLocks noGrp="1"/>
          </p:cNvSpPr>
          <p:nvPr>
            <p:ph type="sldNum" sz="quarter" idx="12"/>
          </p:nvPr>
        </p:nvSpPr>
        <p:spPr/>
        <p:txBody>
          <a:bodyPr/>
          <a:lstStyle/>
          <a:p>
            <a:pPr>
              <a:defRPr/>
            </a:pPr>
            <a:fld id="{D165A83D-DF83-4058-B227-F51E89C6DA19}" type="slidenum">
              <a:rPr lang="en-US"/>
              <a:pPr>
                <a:defRPr/>
              </a:pPr>
              <a:t>4</a:t>
            </a:fld>
            <a:endParaRPr lang="en-US"/>
          </a:p>
        </p:txBody>
      </p:sp>
      <p:sp>
        <p:nvSpPr>
          <p:cNvPr id="5123" name="Rectangle 2"/>
          <p:cNvSpPr>
            <a:spLocks noChangeArrowheads="1"/>
          </p:cNvSpPr>
          <p:nvPr/>
        </p:nvSpPr>
        <p:spPr bwMode="auto">
          <a:xfrm>
            <a:off x="2570163" y="-525463"/>
            <a:ext cx="3179762" cy="155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1800">
                <a:latin typeface="Arial" pitchFamily="34" charset="0"/>
                <a:cs typeface="Arial" pitchFamily="34" charset="0"/>
              </a:rPr>
              <a:t/>
            </a:r>
            <a:br>
              <a:rPr lang="en-US" altLang="en-US" sz="1800">
                <a:latin typeface="Arial" pitchFamily="34" charset="0"/>
                <a:cs typeface="Arial" pitchFamily="34" charset="0"/>
              </a:rPr>
            </a:br>
            <a:endParaRPr lang="en-US" altLang="en-US" sz="1800">
              <a:latin typeface="Verdana" pitchFamily="34" charset="0"/>
            </a:endParaRPr>
          </a:p>
          <a:p>
            <a:pPr algn="ctr" eaLnBrk="1" fontAlgn="ctr" hangingPunct="1">
              <a:spcBef>
                <a:spcPct val="0"/>
              </a:spcBef>
              <a:buFontTx/>
              <a:buNone/>
            </a:pPr>
            <a:r>
              <a:rPr lang="en-US" altLang="en-US" sz="1800">
                <a:latin typeface="Verdana" pitchFamily="34" charset="0"/>
                <a:hlinkClick r:id="rId2"/>
              </a:rPr>
              <a:t>  </a:t>
            </a:r>
            <a:r>
              <a:rPr lang="en-US" altLang="en-US" sz="1800">
                <a:latin typeface="Verdana" pitchFamily="34" charset="0"/>
              </a:rPr>
              <a:t>       </a:t>
            </a:r>
            <a:r>
              <a:rPr lang="en-US" altLang="en-US" sz="1800">
                <a:latin typeface="Verdana" pitchFamily="34" charset="0"/>
                <a:hlinkClick r:id="rId3"/>
              </a:rPr>
              <a:t>  </a:t>
            </a:r>
            <a:r>
              <a:rPr lang="en-US" altLang="en-US" sz="1800">
                <a:latin typeface="Verdana" pitchFamily="34" charset="0"/>
              </a:rPr>
              <a:t>       </a:t>
            </a:r>
            <a:r>
              <a:rPr lang="en-US" altLang="en-US" sz="1800">
                <a:latin typeface="Verdana" pitchFamily="34" charset="0"/>
                <a:hlinkClick r:id="rId4"/>
              </a:rPr>
              <a:t>  </a:t>
            </a:r>
            <a:r>
              <a:rPr lang="en-US" altLang="en-US" sz="1800">
                <a:latin typeface="Verdana" pitchFamily="34" charset="0"/>
              </a:rPr>
              <a:t>       </a:t>
            </a:r>
          </a:p>
          <a:p>
            <a:pPr algn="ctr" eaLnBrk="1" hangingPunct="1">
              <a:spcBef>
                <a:spcPct val="0"/>
              </a:spcBef>
              <a:buFontTx/>
              <a:buNone/>
            </a:pPr>
            <a:r>
              <a:rPr lang="en-US" altLang="en-US" sz="1800">
                <a:latin typeface="Arial" pitchFamily="34" charset="0"/>
                <a:cs typeface="Arial" pitchFamily="34" charset="0"/>
              </a:rPr>
              <a:t>King's College Chapel</a:t>
            </a:r>
            <a:endParaRPr lang="en-US" altLang="en-US" sz="1800">
              <a:latin typeface="Verdana" pitchFamily="34" charset="0"/>
            </a:endParaRPr>
          </a:p>
        </p:txBody>
      </p:sp>
      <p:graphicFrame>
        <p:nvGraphicFramePr>
          <p:cNvPr id="135171" name="Group 3"/>
          <p:cNvGraphicFramePr>
            <a:graphicFrameLocks noGrp="1"/>
          </p:cNvGraphicFramePr>
          <p:nvPr/>
        </p:nvGraphicFramePr>
        <p:xfrm>
          <a:off x="-411163" y="160338"/>
          <a:ext cx="9967913" cy="8091487"/>
        </p:xfrm>
        <a:graphic>
          <a:graphicData uri="http://schemas.openxmlformats.org/drawingml/2006/table">
            <a:tbl>
              <a:tblPr/>
              <a:tblGrid>
                <a:gridCol w="9967913"/>
              </a:tblGrid>
              <a:tr h="8091487">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endParaRPr kumimoji="1" lang="en-GB" sz="2800" b="0" i="0" u="none" strike="noStrike" cap="none" normalizeH="0" baseline="0" smtClean="0">
                        <a:ln>
                          <a:noFill/>
                        </a:ln>
                        <a:solidFill>
                          <a:schemeClr val="tx1"/>
                        </a:solidFill>
                        <a:effectLst/>
                        <a:latin typeface="Arial"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graphicFrame>
        <p:nvGraphicFramePr>
          <p:cNvPr id="135177" name="Group 9"/>
          <p:cNvGraphicFramePr>
            <a:graphicFrameLocks noGrp="1"/>
          </p:cNvGraphicFramePr>
          <p:nvPr/>
        </p:nvGraphicFramePr>
        <p:xfrm>
          <a:off x="-401638" y="-458788"/>
          <a:ext cx="9948863" cy="8713788"/>
        </p:xfrm>
        <a:graphic>
          <a:graphicData uri="http://schemas.openxmlformats.org/drawingml/2006/table">
            <a:tbl>
              <a:tblPr/>
              <a:tblGrid>
                <a:gridCol w="412751"/>
                <a:gridCol w="431800"/>
                <a:gridCol w="8259762"/>
                <a:gridCol w="431800"/>
                <a:gridCol w="412750"/>
              </a:tblGrid>
              <a:tr h="88423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600" b="0" i="0" u="none" strike="noStrike" cap="none" normalizeH="0" baseline="0" dirty="0" smtClean="0">
                          <a:ln>
                            <a:noFill/>
                          </a:ln>
                          <a:solidFill>
                            <a:schemeClr val="tx1"/>
                          </a:solidFill>
                          <a:effectLst/>
                          <a:latin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r>
                        <a:rPr kumimoji="0" lang="en-US"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cap="flat">
                      <a:noFill/>
                    </a:lnT>
                    <a:lnB>
                      <a:noFill/>
                    </a:lnB>
                    <a:lnTlToBr>
                      <a:noFill/>
                    </a:lnTlToBr>
                    <a:lnBlToTr>
                      <a:noFill/>
                    </a:lnBlToTr>
                    <a:noFill/>
                  </a:tcPr>
                </a:tc>
              </a:tr>
              <a:tr h="492125">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rowSpan="3" gridSpan="3">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360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rPr>
                        <a:t>                     C                                                                                                                                                                                   </a:t>
                      </a:r>
                    </a:p>
                  </a:txBody>
                  <a:tcPr anchor="ctr" horzOverflow="overflow">
                    <a:lnL>
                      <a:noFill/>
                    </a:lnL>
                    <a:lnR>
                      <a:noFill/>
                    </a:lnR>
                    <a:lnT>
                      <a:noFill/>
                    </a:lnT>
                    <a:lnB>
                      <a:noFill/>
                    </a:lnB>
                    <a:lnTlToBr>
                      <a:noFill/>
                    </a:lnTlToBr>
                    <a:lnBlToTr>
                      <a:noFill/>
                    </a:lnBlToTr>
                    <a:noFill/>
                  </a:tcPr>
                </a:tc>
                <a:tc rowSpan="3" hMerge="1">
                  <a:txBody>
                    <a:bodyPr/>
                    <a:lstStyle/>
                    <a:p>
                      <a:endParaRPr lang="en-GB"/>
                    </a:p>
                  </a:txBody>
                  <a:tcPr/>
                </a:tc>
                <a:tc rowSpan="3" h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635317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357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357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493713">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490538">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r>
                        <a:rPr kumimoji="0" lang="en-US"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cap="flat">
                      <a:noFill/>
                    </a:lnB>
                    <a:lnTlToBr>
                      <a:noFill/>
                    </a:lnTlToBr>
                    <a:lnBlToTr>
                      <a:noFill/>
                    </a:lnBlToTr>
                    <a:noFill/>
                  </a:tcPr>
                </a:tc>
              </a:tr>
            </a:tbl>
          </a:graphicData>
        </a:graphic>
      </p:graphicFrame>
      <p:pic>
        <p:nvPicPr>
          <p:cNvPr id="5144" name="Picture 31" descr="prev">
            <a:hlinkClick r:id="rId2"/>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32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5" name="Picture 32" descr="top">
            <a:hlinkClick r:id="rId3"/>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207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6" name="Picture 33" descr="next">
            <a:hlinkClick r:id="rId4"/>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882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7" name="Picture 34" descr="vi_a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363" y="5810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8" name="Picture 35" descr="vi_b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388"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9" name="Picture 37" descr="vi_d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70950"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0" name="Picture 38" descr="vi_e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02750"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1" name="Picture 39" descr="vi_a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3363" y="1036638"/>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2" name="Picture 40" descr="Kings's College Chapel"/>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836613"/>
            <a:ext cx="9144000" cy="602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3" name="Picture 41" descr="vi_e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02750" y="1036638"/>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4" name="Picture 42" descr="vi_a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3363" y="1485900"/>
            <a:ext cx="95250"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5" name="Picture 43" descr="vi_e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302750" y="1485900"/>
            <a:ext cx="95250"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6" name="Picture 44" descr="vi_a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3363" y="73755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7" name="Picture 45" descr="vi_e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302750" y="73755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8" name="Picture 46" descr="vi_a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33363"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9" name="Picture 47" descr="vi_b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9388"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0" name="Picture 48" descr="vi_c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1188" y="7832725"/>
            <a:ext cx="75723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1" name="Picture 49" descr="vi_d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870950"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62" name="Picture 50" descr="vi_e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302750"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52219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3"/>
          <p:cNvSpPr>
            <a:spLocks noGrp="1"/>
          </p:cNvSpPr>
          <p:nvPr>
            <p:ph idx="1"/>
          </p:nvPr>
        </p:nvSpPr>
        <p:spPr>
          <a:xfrm>
            <a:off x="457200" y="476250"/>
            <a:ext cx="8229600" cy="5654675"/>
          </a:xfrm>
        </p:spPr>
        <p:txBody>
          <a:bodyPr/>
          <a:lstStyle/>
          <a:p>
            <a:pPr eaLnBrk="1" hangingPunct="1"/>
            <a:r>
              <a:rPr lang="en-GB" altLang="en-US" dirty="0" smtClean="0"/>
              <a:t>What have you learned about your abstract through writing it?</a:t>
            </a:r>
          </a:p>
          <a:p>
            <a:pPr eaLnBrk="1" hangingPunct="1"/>
            <a:r>
              <a:rPr lang="en-GB" altLang="en-US" dirty="0" smtClean="0"/>
              <a:t>What have you learned about your thesis?</a:t>
            </a:r>
          </a:p>
          <a:p>
            <a:pPr eaLnBrk="1" hangingPunct="1"/>
            <a:r>
              <a:rPr lang="en-GB" altLang="en-US" dirty="0" smtClean="0"/>
              <a:t>What have you learned through talking about it </a:t>
            </a:r>
          </a:p>
          <a:p>
            <a:pPr eaLnBrk="1" hangingPunct="1"/>
            <a:r>
              <a:rPr lang="en-GB" altLang="en-US" dirty="0" smtClean="0"/>
              <a:t>And through looking at someone else’s and talking about it?</a:t>
            </a:r>
          </a:p>
          <a:p>
            <a:pPr eaLnBrk="1" hangingPunct="1"/>
            <a:r>
              <a:rPr lang="en-GB" altLang="en-US" dirty="0" smtClean="0"/>
              <a:t>What will you do?</a:t>
            </a:r>
          </a:p>
        </p:txBody>
      </p:sp>
      <p:sp>
        <p:nvSpPr>
          <p:cNvPr id="2" name="Slide Number Placeholder 1"/>
          <p:cNvSpPr>
            <a:spLocks noGrp="1"/>
          </p:cNvSpPr>
          <p:nvPr>
            <p:ph type="sldNum" sz="quarter" idx="12"/>
          </p:nvPr>
        </p:nvSpPr>
        <p:spPr/>
        <p:txBody>
          <a:bodyPr/>
          <a:lstStyle/>
          <a:p>
            <a:pPr>
              <a:defRPr/>
            </a:pPr>
            <a:fld id="{F0F8ED2A-4991-4FA7-8924-F787FAD79ADB}" type="slidenum">
              <a:rPr lang="en-GB"/>
              <a:pPr>
                <a:defRPr/>
              </a:pPr>
              <a:t>40</a:t>
            </a:fld>
            <a:endParaRPr lang="en-GB"/>
          </a:p>
        </p:txBody>
      </p:sp>
      <p:sp>
        <p:nvSpPr>
          <p:cNvPr id="3" name="Title 2"/>
          <p:cNvSpPr>
            <a:spLocks noGrp="1"/>
          </p:cNvSpPr>
          <p:nvPr>
            <p:ph type="title"/>
          </p:nvPr>
        </p:nvSpPr>
        <p:spPr>
          <a:xfrm>
            <a:off x="457200" y="158750"/>
            <a:ext cx="8229600" cy="390525"/>
          </a:xfrm>
        </p:spPr>
        <p:txBody>
          <a:bodyPr rtlCol="0">
            <a:normAutofit fontScale="90000"/>
          </a:bodyPr>
          <a:lstStyle/>
          <a:p>
            <a:pPr eaLnBrk="1" fontAlgn="auto" hangingPunct="1">
              <a:spcAft>
                <a:spcPts val="0"/>
              </a:spcAft>
              <a:defRPr/>
            </a:pPr>
            <a:r>
              <a:rPr lang="en-GB" dirty="0" smtClean="0"/>
              <a:t>reflection</a:t>
            </a:r>
            <a:endParaRPr lang="en-GB" dirty="0"/>
          </a:p>
        </p:txBody>
      </p:sp>
    </p:spTree>
    <p:extLst>
      <p:ext uri="{BB962C8B-B14F-4D97-AF65-F5344CB8AC3E}">
        <p14:creationId xmlns:p14="http://schemas.microsoft.com/office/powerpoint/2010/main" val="2254452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78089C75-11DA-46F6-AE37-0A41A46E6BFD}" type="slidenum">
              <a:rPr lang="en-US">
                <a:latin typeface="Times New Roman" pitchFamily="18" charset="0"/>
              </a:rPr>
              <a:pPr eaLnBrk="0" hangingPunct="0">
                <a:spcBef>
                  <a:spcPct val="50000"/>
                </a:spcBef>
                <a:defRPr/>
              </a:pPr>
              <a:t>41</a:t>
            </a:fld>
            <a:endParaRPr lang="en-US">
              <a:latin typeface="Times New Roman" pitchFamily="18" charset="0"/>
            </a:endParaRPr>
          </a:p>
        </p:txBody>
      </p:sp>
      <p:sp>
        <p:nvSpPr>
          <p:cNvPr id="32770" name="Title 1"/>
          <p:cNvSpPr>
            <a:spLocks noGrp="1"/>
          </p:cNvSpPr>
          <p:nvPr>
            <p:ph type="title" idx="4294967295"/>
          </p:nvPr>
        </p:nvSpPr>
        <p:spPr>
          <a:xfrm>
            <a:off x="0" y="0"/>
            <a:ext cx="7772400" cy="714375"/>
          </a:xfrm>
        </p:spPr>
        <p:txBody>
          <a:bodyPr rtlCol="0">
            <a:normAutofit fontScale="90000"/>
          </a:bodyPr>
          <a:lstStyle/>
          <a:p>
            <a:pPr eaLnBrk="1" fontAlgn="auto" hangingPunct="1">
              <a:spcAft>
                <a:spcPts val="0"/>
              </a:spcAft>
              <a:defRPr/>
            </a:pPr>
            <a:r>
              <a:rPr lang="en-GB" smtClean="0"/>
              <a:t>Writing schedule</a:t>
            </a:r>
          </a:p>
        </p:txBody>
      </p:sp>
      <p:sp>
        <p:nvSpPr>
          <p:cNvPr id="2" name="Content Placeholder 2"/>
          <p:cNvSpPr>
            <a:spLocks noGrp="1"/>
          </p:cNvSpPr>
          <p:nvPr>
            <p:ph idx="4294967295"/>
          </p:nvPr>
        </p:nvSpPr>
        <p:spPr>
          <a:xfrm>
            <a:off x="0" y="1052513"/>
            <a:ext cx="7772400" cy="5043487"/>
          </a:xfrm>
        </p:spPr>
        <p:txBody>
          <a:bodyPr>
            <a:normAutofit lnSpcReduction="10000"/>
          </a:bodyPr>
          <a:lstStyle/>
          <a:p>
            <a:pPr eaLnBrk="1" hangingPunct="1"/>
            <a:r>
              <a:rPr lang="en-GB" altLang="en-US" sz="2800" smtClean="0"/>
              <a:t>Select that piece which is exciting, current, doable </a:t>
            </a:r>
          </a:p>
          <a:p>
            <a:pPr eaLnBrk="1" hangingPunct="1"/>
            <a:r>
              <a:rPr lang="en-GB" altLang="en-US" sz="2800" smtClean="0"/>
              <a:t>Structure the time and the work to be done and when---from defining question, reading, theorising, writing as you go, methodology and methods and the research in action analysis interpretation</a:t>
            </a:r>
          </a:p>
          <a:p>
            <a:pPr eaLnBrk="1" hangingPunct="1"/>
            <a:r>
              <a:rPr lang="en-GB" altLang="en-US" sz="2800" smtClean="0"/>
              <a:t>Writing up and editing, sharing</a:t>
            </a:r>
          </a:p>
          <a:p>
            <a:pPr eaLnBrk="1" hangingPunct="1"/>
            <a:r>
              <a:rPr lang="en-GB" altLang="en-US" sz="2800" smtClean="0"/>
              <a:t>Structure the main issues, themes, topics,</a:t>
            </a:r>
          </a:p>
          <a:p>
            <a:pPr eaLnBrk="1" hangingPunct="1"/>
            <a:r>
              <a:rPr lang="en-GB" altLang="en-US" sz="2800" smtClean="0"/>
              <a:t>Find the time and get going</a:t>
            </a:r>
          </a:p>
        </p:txBody>
      </p:sp>
    </p:spTree>
    <p:extLst>
      <p:ext uri="{BB962C8B-B14F-4D97-AF65-F5344CB8AC3E}">
        <p14:creationId xmlns:p14="http://schemas.microsoft.com/office/powerpoint/2010/main" val="38022095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14488"/>
            <a:ext cx="7815290" cy="4643470"/>
          </a:xfrm>
        </p:spPr>
        <p:txBody>
          <a:bodyPr>
            <a:normAutofit fontScale="92500"/>
          </a:bodyPr>
          <a:lstStyle/>
          <a:p>
            <a:pPr lvl="0"/>
            <a:r>
              <a:rPr lang="en-GB" sz="2000" i="1" dirty="0" smtClean="0"/>
              <a:t>Busy work:</a:t>
            </a:r>
            <a:r>
              <a:rPr lang="en-GB" sz="2000" dirty="0" smtClean="0"/>
              <a:t> which substitutes for conceptual, focused ideas and completion </a:t>
            </a:r>
            <a:r>
              <a:rPr lang="en-GB" sz="2000" i="1" dirty="0" smtClean="0"/>
              <a:t>and</a:t>
            </a:r>
            <a:r>
              <a:rPr lang="en-GB" sz="2000" dirty="0" smtClean="0"/>
              <a:t> provides necessary stages and momentum</a:t>
            </a:r>
          </a:p>
          <a:p>
            <a:pPr lvl="0"/>
            <a:endParaRPr lang="en-GB" sz="2000" dirty="0" smtClean="0"/>
          </a:p>
          <a:p>
            <a:pPr lvl="0"/>
            <a:r>
              <a:rPr lang="en-GB" sz="2000" i="1" dirty="0" smtClean="0"/>
              <a:t>Reading to write: </a:t>
            </a:r>
            <a:r>
              <a:rPr lang="en-GB" sz="2000" dirty="0" smtClean="0"/>
              <a:t>using reading to underpin writing, and the importance of articulation in ‘writing through’ and finishing. </a:t>
            </a:r>
          </a:p>
          <a:p>
            <a:pPr lvl="0"/>
            <a:endParaRPr lang="en-GB" sz="2000" dirty="0" smtClean="0"/>
          </a:p>
          <a:p>
            <a:pPr lvl="0"/>
            <a:r>
              <a:rPr lang="en-GB" sz="2000" i="1" dirty="0" smtClean="0"/>
              <a:t>Mimicry</a:t>
            </a:r>
            <a:r>
              <a:rPr lang="en-GB" sz="2000" dirty="0" smtClean="0"/>
              <a:t> involves forms of expression initially lacking the writer’s understanding or ownership. May be a precursor to the </a:t>
            </a:r>
            <a:r>
              <a:rPr lang="en-GB" sz="2000" dirty="0" err="1" smtClean="0"/>
              <a:t>patchwriting</a:t>
            </a:r>
            <a:r>
              <a:rPr lang="en-GB" sz="2000" dirty="0" smtClean="0"/>
              <a:t> stage. </a:t>
            </a:r>
          </a:p>
          <a:p>
            <a:pPr lvl="0">
              <a:buNone/>
            </a:pPr>
            <a:endParaRPr lang="en-GB" sz="2000" dirty="0" smtClean="0"/>
          </a:p>
          <a:p>
            <a:pPr lvl="0"/>
            <a:r>
              <a:rPr lang="en-GB" sz="2000" i="1" dirty="0" err="1" smtClean="0"/>
              <a:t>Patchwriting</a:t>
            </a:r>
            <a:r>
              <a:rPr lang="en-GB" sz="2000" dirty="0" smtClean="0"/>
              <a:t> is the process of combining the work of others with one’s own and appears to be a phase through which writers progress on the way to developing a writer’s voice. </a:t>
            </a:r>
          </a:p>
          <a:p>
            <a:pPr>
              <a:buNone/>
            </a:pPr>
            <a:endParaRPr lang="en-GB" dirty="0" smtClean="0"/>
          </a:p>
          <a:p>
            <a:endParaRPr lang="en-GB" dirty="0"/>
          </a:p>
        </p:txBody>
      </p:sp>
      <p:sp>
        <p:nvSpPr>
          <p:cNvPr id="2" name="Title 1"/>
          <p:cNvSpPr>
            <a:spLocks noGrp="1"/>
          </p:cNvSpPr>
          <p:nvPr>
            <p:ph type="title"/>
          </p:nvPr>
        </p:nvSpPr>
        <p:spPr>
          <a:xfrm>
            <a:off x="714348" y="357166"/>
            <a:ext cx="7772400" cy="962012"/>
          </a:xfrm>
        </p:spPr>
        <p:txBody>
          <a:bodyPr/>
          <a:lstStyle/>
          <a:p>
            <a:r>
              <a:rPr lang="en-GB" sz="2800" dirty="0" smtClean="0"/>
              <a:t> moving from blocks to breakthroughs in writing </a:t>
            </a:r>
            <a:endParaRPr lang="en-GB" sz="2800" dirty="0"/>
          </a:p>
        </p:txBody>
      </p:sp>
      <p:sp>
        <p:nvSpPr>
          <p:cNvPr id="4" name="Slide Number Placeholder 3"/>
          <p:cNvSpPr>
            <a:spLocks noGrp="1"/>
          </p:cNvSpPr>
          <p:nvPr>
            <p:ph type="sldNum" sz="quarter" idx="12"/>
          </p:nvPr>
        </p:nvSpPr>
        <p:spPr/>
        <p:txBody>
          <a:bodyPr/>
          <a:lstStyle/>
          <a:p>
            <a:fld id="{91E53074-196C-4A35-815D-662A4466DC0C}" type="slidenum">
              <a:rPr lang="en-GB" smtClean="0"/>
              <a:t>42</a:t>
            </a:fld>
            <a:endParaRPr lang="en-GB"/>
          </a:p>
        </p:txBody>
      </p:sp>
    </p:spTree>
    <p:extLst>
      <p:ext uri="{BB962C8B-B14F-4D97-AF65-F5344CB8AC3E}">
        <p14:creationId xmlns:p14="http://schemas.microsoft.com/office/powerpoint/2010/main" val="143706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3600" dirty="0" smtClean="0"/>
              <a:t>Writing to write</a:t>
            </a:r>
          </a:p>
          <a:p>
            <a:r>
              <a:rPr lang="en-GB" sz="3600" dirty="0" smtClean="0"/>
              <a:t>Using critical friends</a:t>
            </a:r>
          </a:p>
          <a:p>
            <a:r>
              <a:rPr lang="en-GB" sz="3600" dirty="0" smtClean="0"/>
              <a:t>Planning to write </a:t>
            </a:r>
          </a:p>
          <a:p>
            <a:r>
              <a:rPr lang="en-GB" sz="3600" dirty="0" smtClean="0"/>
              <a:t>Managing the writing energy</a:t>
            </a:r>
          </a:p>
          <a:p>
            <a:r>
              <a:rPr lang="en-GB" sz="3600" dirty="0" smtClean="0"/>
              <a:t>Multi-tasking to release creativity</a:t>
            </a:r>
          </a:p>
          <a:p>
            <a:endParaRPr lang="en-GB" dirty="0" smtClean="0"/>
          </a:p>
          <a:p>
            <a:endParaRPr lang="en-GB" dirty="0"/>
          </a:p>
        </p:txBody>
      </p:sp>
      <p:sp>
        <p:nvSpPr>
          <p:cNvPr id="2" name="Title 1"/>
          <p:cNvSpPr>
            <a:spLocks noGrp="1"/>
          </p:cNvSpPr>
          <p:nvPr>
            <p:ph type="title"/>
          </p:nvPr>
        </p:nvSpPr>
        <p:spPr/>
        <p:txBody>
          <a:bodyPr/>
          <a:lstStyle/>
          <a:p>
            <a:r>
              <a:rPr lang="en-GB" dirty="0" smtClean="0"/>
              <a:t>Findings</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43</a:t>
            </a:fld>
            <a:endParaRPr lang="en-GB"/>
          </a:p>
        </p:txBody>
      </p:sp>
    </p:spTree>
    <p:extLst>
      <p:ext uri="{BB962C8B-B14F-4D97-AF65-F5344CB8AC3E}">
        <p14:creationId xmlns:p14="http://schemas.microsoft.com/office/powerpoint/2010/main" val="38028342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80px-Friedrich_Kellner_diary_Oct_6%2C_1939_p3.jpg"/>
          <p:cNvPicPr>
            <a:picLocks noGrp="1" noChangeAspect="1"/>
          </p:cNvPicPr>
          <p:nvPr>
            <p:ph idx="1"/>
          </p:nvPr>
        </p:nvPicPr>
        <p:blipFill>
          <a:blip r:embed="rId2"/>
          <a:stretch>
            <a:fillRect/>
          </a:stretch>
        </p:blipFill>
        <p:spPr>
          <a:xfrm>
            <a:off x="571472" y="3286124"/>
            <a:ext cx="2286000" cy="2451100"/>
          </a:xfrm>
        </p:spPr>
      </p:pic>
      <p:sp>
        <p:nvSpPr>
          <p:cNvPr id="2" name="Title 1"/>
          <p:cNvSpPr>
            <a:spLocks noGrp="1"/>
          </p:cNvSpPr>
          <p:nvPr>
            <p:ph type="title"/>
          </p:nvPr>
        </p:nvSpPr>
        <p:spPr>
          <a:xfrm>
            <a:off x="714348" y="214290"/>
            <a:ext cx="7772400" cy="819136"/>
          </a:xfrm>
        </p:spPr>
        <p:txBody>
          <a:bodyPr/>
          <a:lstStyle/>
          <a:p>
            <a:r>
              <a:rPr lang="en-GB" dirty="0" smtClean="0"/>
              <a:t>Writing to write</a:t>
            </a:r>
            <a:endParaRPr lang="en-GB" dirty="0"/>
          </a:p>
        </p:txBody>
      </p:sp>
      <p:sp>
        <p:nvSpPr>
          <p:cNvPr id="5" name="TextBox 4"/>
          <p:cNvSpPr txBox="1"/>
          <p:nvPr/>
        </p:nvSpPr>
        <p:spPr>
          <a:xfrm>
            <a:off x="571472" y="1428736"/>
            <a:ext cx="7929618" cy="5041380"/>
          </a:xfrm>
          <a:prstGeom prst="rect">
            <a:avLst/>
          </a:prstGeom>
          <a:noFill/>
        </p:spPr>
        <p:txBody>
          <a:bodyPr wrap="square" rtlCol="0">
            <a:spAutoFit/>
          </a:bodyPr>
          <a:lstStyle/>
          <a:p>
            <a:pPr>
              <a:buNone/>
            </a:pPr>
            <a:r>
              <a:rPr lang="en-GB" dirty="0" smtClean="0"/>
              <a:t>‘ . . . you can’t see how you are going to get out of this, you know you maybe need to write your way out of it or whatever, so that is to do with getting stuck I suppose.’ </a:t>
            </a:r>
          </a:p>
          <a:p>
            <a:pPr>
              <a:buNone/>
            </a:pPr>
            <a:endParaRPr lang="en-GB" dirty="0" smtClean="0"/>
          </a:p>
          <a:p>
            <a:pPr>
              <a:buNone/>
            </a:pPr>
            <a:r>
              <a:rPr lang="en-GB" dirty="0" smtClean="0"/>
              <a:t>			‘The biggest barrier, apart from 				being tired and not having the time, 			and therefore feeling frustrated that I 			am not going to get any where with 			this, is that I have to write myself into 			writing. I quite often don’t begin 				really well, I just do ‘stuff’ and I put 			things off – and I Hoover (which is 			the only time I Hoover!)’</a:t>
            </a:r>
          </a:p>
        </p:txBody>
      </p:sp>
      <p:sp>
        <p:nvSpPr>
          <p:cNvPr id="3" name="Slide Number Placeholder 2"/>
          <p:cNvSpPr>
            <a:spLocks noGrp="1"/>
          </p:cNvSpPr>
          <p:nvPr>
            <p:ph type="sldNum" sz="quarter" idx="12"/>
          </p:nvPr>
        </p:nvSpPr>
        <p:spPr/>
        <p:txBody>
          <a:bodyPr/>
          <a:lstStyle/>
          <a:p>
            <a:fld id="{91E53074-196C-4A35-815D-662A4466DC0C}" type="slidenum">
              <a:rPr lang="en-GB" smtClean="0"/>
              <a:t>44</a:t>
            </a:fld>
            <a:endParaRPr lang="en-GB"/>
          </a:p>
        </p:txBody>
      </p:sp>
    </p:spTree>
    <p:extLst>
      <p:ext uri="{BB962C8B-B14F-4D97-AF65-F5344CB8AC3E}">
        <p14:creationId xmlns:p14="http://schemas.microsoft.com/office/powerpoint/2010/main" val="31110987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300px-David_-_The_Death_of_Socrates.jpg"/>
          <p:cNvPicPr>
            <a:picLocks noGrp="1" noChangeAspect="1"/>
          </p:cNvPicPr>
          <p:nvPr>
            <p:ph idx="1"/>
          </p:nvPr>
        </p:nvPicPr>
        <p:blipFill>
          <a:blip r:embed="rId2"/>
          <a:stretch>
            <a:fillRect/>
          </a:stretch>
        </p:blipFill>
        <p:spPr>
          <a:xfrm>
            <a:off x="4343400" y="3595529"/>
            <a:ext cx="457200" cy="297180"/>
          </a:xfrm>
        </p:spPr>
      </p:pic>
      <p:sp>
        <p:nvSpPr>
          <p:cNvPr id="2" name="Title 1"/>
          <p:cNvSpPr>
            <a:spLocks noGrp="1"/>
          </p:cNvSpPr>
          <p:nvPr>
            <p:ph type="title"/>
          </p:nvPr>
        </p:nvSpPr>
        <p:spPr>
          <a:xfrm>
            <a:off x="714348" y="285728"/>
            <a:ext cx="7772400" cy="890574"/>
          </a:xfrm>
        </p:spPr>
        <p:txBody>
          <a:bodyPr/>
          <a:lstStyle/>
          <a:p>
            <a:r>
              <a:rPr lang="en-GB" dirty="0" smtClean="0"/>
              <a:t>Using critical friends</a:t>
            </a:r>
            <a:endParaRPr lang="en-GB" dirty="0"/>
          </a:p>
        </p:txBody>
      </p:sp>
      <p:sp>
        <p:nvSpPr>
          <p:cNvPr id="7" name="TextBox 6"/>
          <p:cNvSpPr txBox="1"/>
          <p:nvPr/>
        </p:nvSpPr>
        <p:spPr>
          <a:xfrm>
            <a:off x="714348" y="1357298"/>
            <a:ext cx="7786742" cy="2751522"/>
          </a:xfrm>
          <a:prstGeom prst="rect">
            <a:avLst/>
          </a:prstGeom>
          <a:noFill/>
        </p:spPr>
        <p:txBody>
          <a:bodyPr wrap="square" rtlCol="0">
            <a:spAutoFit/>
          </a:bodyPr>
          <a:lstStyle/>
          <a:p>
            <a:pPr>
              <a:buNone/>
            </a:pPr>
            <a:r>
              <a:rPr lang="en-GB" dirty="0" smtClean="0"/>
              <a:t>‘I think it is really useful to look at other peoples work . . . I saw how he constructed an argument  . . . and I hadn’t been able to learn from reading journal articles in the same way as learning from reading his, because he was close enough.  But that changed the way I wrote, properly.’</a:t>
            </a:r>
          </a:p>
          <a:p>
            <a:endParaRPr lang="en-GB" dirty="0"/>
          </a:p>
        </p:txBody>
      </p:sp>
      <p:sp>
        <p:nvSpPr>
          <p:cNvPr id="3" name="Slide Number Placeholder 2"/>
          <p:cNvSpPr>
            <a:spLocks noGrp="1"/>
          </p:cNvSpPr>
          <p:nvPr>
            <p:ph type="sldNum" sz="quarter" idx="12"/>
          </p:nvPr>
        </p:nvSpPr>
        <p:spPr/>
        <p:txBody>
          <a:bodyPr/>
          <a:lstStyle/>
          <a:p>
            <a:fld id="{91E53074-196C-4A35-815D-662A4466DC0C}" type="slidenum">
              <a:rPr lang="en-GB" smtClean="0"/>
              <a:t>45</a:t>
            </a:fld>
            <a:endParaRPr lang="en-GB"/>
          </a:p>
        </p:txBody>
      </p:sp>
    </p:spTree>
    <p:extLst>
      <p:ext uri="{BB962C8B-B14F-4D97-AF65-F5344CB8AC3E}">
        <p14:creationId xmlns:p14="http://schemas.microsoft.com/office/powerpoint/2010/main" val="15494562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180px-Puh213r1.jpg"/>
          <p:cNvPicPr>
            <a:picLocks noGrp="1" noChangeAspect="1"/>
          </p:cNvPicPr>
          <p:nvPr>
            <p:ph idx="1"/>
          </p:nvPr>
        </p:nvPicPr>
        <p:blipFill>
          <a:blip r:embed="rId2"/>
          <a:stretch>
            <a:fillRect/>
          </a:stretch>
        </p:blipFill>
        <p:spPr>
          <a:xfrm>
            <a:off x="928662" y="1928802"/>
            <a:ext cx="1714512" cy="1838338"/>
          </a:xfrm>
        </p:spPr>
      </p:pic>
      <p:sp>
        <p:nvSpPr>
          <p:cNvPr id="2" name="Title 1"/>
          <p:cNvSpPr>
            <a:spLocks noGrp="1"/>
          </p:cNvSpPr>
          <p:nvPr>
            <p:ph type="title"/>
          </p:nvPr>
        </p:nvSpPr>
        <p:spPr>
          <a:xfrm>
            <a:off x="714348" y="357166"/>
            <a:ext cx="7772400" cy="1143000"/>
          </a:xfrm>
        </p:spPr>
        <p:txBody>
          <a:bodyPr/>
          <a:lstStyle/>
          <a:p>
            <a:r>
              <a:rPr lang="en-GB" dirty="0" smtClean="0"/>
              <a:t>Planning to write </a:t>
            </a:r>
            <a:endParaRPr lang="en-GB" dirty="0"/>
          </a:p>
        </p:txBody>
      </p:sp>
      <p:sp>
        <p:nvSpPr>
          <p:cNvPr id="4" name="TextBox 3"/>
          <p:cNvSpPr txBox="1"/>
          <p:nvPr/>
        </p:nvSpPr>
        <p:spPr>
          <a:xfrm>
            <a:off x="3357554" y="1714488"/>
            <a:ext cx="5500726" cy="2308324"/>
          </a:xfrm>
          <a:prstGeom prst="rect">
            <a:avLst/>
          </a:prstGeom>
          <a:noFill/>
        </p:spPr>
        <p:txBody>
          <a:bodyPr wrap="square" rtlCol="0">
            <a:spAutoFit/>
          </a:bodyPr>
          <a:lstStyle/>
          <a:p>
            <a:pPr>
              <a:buNone/>
            </a:pPr>
            <a:r>
              <a:rPr lang="en-GB" dirty="0" smtClean="0"/>
              <a:t>‘I’d had planned at one stage to writing something like four thousand words a day and I found that I stopped at two and a half thousand but it didn’t feel like being stuck, it just felt like being emptied, you know,’ </a:t>
            </a:r>
            <a:endParaRPr lang="en-GB" dirty="0"/>
          </a:p>
        </p:txBody>
      </p:sp>
      <p:sp>
        <p:nvSpPr>
          <p:cNvPr id="3" name="Slide Number Placeholder 2"/>
          <p:cNvSpPr>
            <a:spLocks noGrp="1"/>
          </p:cNvSpPr>
          <p:nvPr>
            <p:ph type="sldNum" sz="quarter" idx="12"/>
          </p:nvPr>
        </p:nvSpPr>
        <p:spPr/>
        <p:txBody>
          <a:bodyPr/>
          <a:lstStyle/>
          <a:p>
            <a:fld id="{91E53074-196C-4A35-815D-662A4466DC0C}" type="slidenum">
              <a:rPr lang="en-GB" smtClean="0"/>
              <a:t>46</a:t>
            </a:fld>
            <a:endParaRPr lang="en-GB"/>
          </a:p>
        </p:txBody>
      </p:sp>
    </p:spTree>
    <p:extLst>
      <p:ext uri="{BB962C8B-B14F-4D97-AF65-F5344CB8AC3E}">
        <p14:creationId xmlns:p14="http://schemas.microsoft.com/office/powerpoint/2010/main" val="24436297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Placeholder 6" descr="124.jpg"/>
          <p:cNvPicPr>
            <a:picLocks noChangeAspect="1"/>
          </p:cNvPicPr>
          <p:nvPr/>
        </p:nvPicPr>
        <p:blipFill>
          <a:blip r:embed="rId2"/>
          <a:srcRect l="5417" r="5417"/>
          <a:stretch>
            <a:fillRect/>
          </a:stretch>
        </p:blipFill>
        <p:spPr bwMode="auto">
          <a:xfrm>
            <a:off x="0" y="0"/>
            <a:ext cx="9144000" cy="6858000"/>
          </a:xfrm>
          <a:prstGeom prst="rect">
            <a:avLst/>
          </a:prstGeom>
          <a:noFill/>
          <a:ln w="9525">
            <a:noFill/>
            <a:miter lim="800000"/>
            <a:headEnd/>
            <a:tailEnd/>
          </a:ln>
        </p:spPr>
      </p:pic>
      <p:sp>
        <p:nvSpPr>
          <p:cNvPr id="4" name="Text Placeholder 3"/>
          <p:cNvSpPr>
            <a:spLocks noGrp="1"/>
          </p:cNvSpPr>
          <p:nvPr>
            <p:ph type="body" sz="half" idx="2"/>
          </p:nvPr>
        </p:nvSpPr>
        <p:spPr>
          <a:xfrm>
            <a:off x="214282" y="500042"/>
            <a:ext cx="8429654" cy="1357324"/>
          </a:xfrm>
        </p:spPr>
        <p:txBody>
          <a:bodyPr rtlCol="0">
            <a:noAutofit/>
          </a:bodyPr>
          <a:lstStyle/>
          <a:p>
            <a:pPr algn="ctr" fontAlgn="auto">
              <a:spcAft>
                <a:spcPts val="0"/>
              </a:spcAft>
              <a:defRPr/>
            </a:pPr>
            <a:r>
              <a:rPr lang="en-GB" sz="3200" b="1" dirty="0" smtClean="0">
                <a:solidFill>
                  <a:schemeClr val="bg1"/>
                </a:solidFill>
              </a:rPr>
              <a:t>Managing the writing energy</a:t>
            </a:r>
          </a:p>
          <a:p>
            <a:pPr algn="ctr" fontAlgn="auto">
              <a:spcAft>
                <a:spcPts val="0"/>
              </a:spcAft>
              <a:defRPr/>
            </a:pPr>
            <a:endParaRPr lang="en-US" sz="2800" b="1" dirty="0" smtClean="0">
              <a:solidFill>
                <a:schemeClr val="bg1"/>
              </a:solidFill>
              <a:effectLst>
                <a:outerShdw blurRad="38100" dist="38100" dir="2700000" algn="tl">
                  <a:srgbClr val="000000">
                    <a:alpha val="43137"/>
                  </a:srgbClr>
                </a:outerShdw>
              </a:effectLst>
              <a:latin typeface="Dauphin" pitchFamily="18" charset="0"/>
            </a:endParaRPr>
          </a:p>
        </p:txBody>
      </p:sp>
      <p:sp>
        <p:nvSpPr>
          <p:cNvPr id="5" name="TextBox 4"/>
          <p:cNvSpPr txBox="1"/>
          <p:nvPr/>
        </p:nvSpPr>
        <p:spPr>
          <a:xfrm>
            <a:off x="4429124" y="1714488"/>
            <a:ext cx="4857752" cy="2012859"/>
          </a:xfrm>
          <a:prstGeom prst="rect">
            <a:avLst/>
          </a:prstGeom>
          <a:noFill/>
        </p:spPr>
        <p:txBody>
          <a:bodyPr wrap="square" rtlCol="0">
            <a:spAutoFit/>
          </a:bodyPr>
          <a:lstStyle/>
          <a:p>
            <a:pPr>
              <a:buNone/>
            </a:pPr>
            <a:r>
              <a:rPr lang="en-GB" b="1" dirty="0" smtClean="0"/>
              <a:t>‘I only have so much writing energy’ and it can be expended on internal bureaucratic documents and then its gone’</a:t>
            </a:r>
          </a:p>
          <a:p>
            <a:endParaRPr lang="en-GB" dirty="0"/>
          </a:p>
        </p:txBody>
      </p:sp>
      <p:sp>
        <p:nvSpPr>
          <p:cNvPr id="6" name="TextBox 5"/>
          <p:cNvSpPr txBox="1"/>
          <p:nvPr/>
        </p:nvSpPr>
        <p:spPr>
          <a:xfrm>
            <a:off x="428596" y="3214686"/>
            <a:ext cx="4857784" cy="1569660"/>
          </a:xfrm>
          <a:prstGeom prst="rect">
            <a:avLst/>
          </a:prstGeom>
          <a:noFill/>
        </p:spPr>
        <p:txBody>
          <a:bodyPr wrap="square" rtlCol="0">
            <a:spAutoFit/>
          </a:bodyPr>
          <a:lstStyle/>
          <a:p>
            <a:pPr>
              <a:buNone/>
            </a:pPr>
            <a:r>
              <a:rPr lang="en-GB" b="1" dirty="0" smtClean="0">
                <a:solidFill>
                  <a:schemeClr val="bg1"/>
                </a:solidFill>
              </a:rPr>
              <a:t>So it is those little surges of energy when I have made a realisation that make me want to write and that’s felt good </a:t>
            </a:r>
            <a:endParaRPr lang="en-GB" b="1" dirty="0">
              <a:solidFill>
                <a:schemeClr val="bg1"/>
              </a:solidFill>
            </a:endParaRPr>
          </a:p>
        </p:txBody>
      </p:sp>
      <p:sp>
        <p:nvSpPr>
          <p:cNvPr id="2" name="Slide Number Placeholder 1"/>
          <p:cNvSpPr>
            <a:spLocks noGrp="1"/>
          </p:cNvSpPr>
          <p:nvPr>
            <p:ph type="sldNum" sz="quarter" idx="12"/>
          </p:nvPr>
        </p:nvSpPr>
        <p:spPr/>
        <p:txBody>
          <a:bodyPr/>
          <a:lstStyle/>
          <a:p>
            <a:fld id="{91E53074-196C-4A35-815D-662A4466DC0C}" type="slidenum">
              <a:rPr lang="en-GB" smtClean="0"/>
              <a:t>47</a:t>
            </a:fld>
            <a:endParaRPr lang="en-GB"/>
          </a:p>
        </p:txBody>
      </p:sp>
    </p:spTree>
    <p:extLst>
      <p:ext uri="{BB962C8B-B14F-4D97-AF65-F5344CB8AC3E}">
        <p14:creationId xmlns:p14="http://schemas.microsoft.com/office/powerpoint/2010/main" val="1630820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sz="half" idx="2"/>
          </p:nvPr>
        </p:nvSpPr>
        <p:spPr>
          <a:xfrm>
            <a:off x="285720" y="214290"/>
            <a:ext cx="6858048" cy="1428760"/>
          </a:xfrm>
        </p:spPr>
        <p:txBody>
          <a:bodyPr/>
          <a:lstStyle/>
          <a:p>
            <a:r>
              <a:rPr lang="en-GB" sz="3200" dirty="0" smtClean="0">
                <a:solidFill>
                  <a:schemeClr val="bg1"/>
                </a:solidFill>
              </a:rPr>
              <a:t>Multi-tasking to release </a:t>
            </a:r>
          </a:p>
          <a:p>
            <a:r>
              <a:rPr lang="en-GB" sz="3200" dirty="0" smtClean="0">
                <a:solidFill>
                  <a:schemeClr val="bg1"/>
                </a:solidFill>
              </a:rPr>
              <a:t>creativity</a:t>
            </a:r>
          </a:p>
        </p:txBody>
      </p:sp>
      <p:pic>
        <p:nvPicPr>
          <p:cNvPr id="6146" name="Picture Placeholder 4" descr="pretty pic 25.jpg"/>
          <p:cNvPicPr>
            <a:picLocks noGrp="1" noChangeAspect="1"/>
          </p:cNvPicPr>
          <p:nvPr>
            <p:ph type="pic" idx="1"/>
          </p:nvPr>
        </p:nvPicPr>
        <p:blipFill>
          <a:blip r:embed="rId2"/>
          <a:srcRect t="16326" b="16326"/>
          <a:stretch>
            <a:fillRect/>
          </a:stretch>
        </p:blipFill>
        <p:spPr/>
      </p:pic>
      <p:sp>
        <p:nvSpPr>
          <p:cNvPr id="4" name="TextBox 3"/>
          <p:cNvSpPr txBox="1"/>
          <p:nvPr/>
        </p:nvSpPr>
        <p:spPr>
          <a:xfrm>
            <a:off x="6500826" y="5214950"/>
            <a:ext cx="2428892" cy="830997"/>
          </a:xfrm>
          <a:prstGeom prst="rect">
            <a:avLst/>
          </a:prstGeom>
          <a:noFill/>
        </p:spPr>
        <p:txBody>
          <a:bodyPr wrap="square" rtlCol="0">
            <a:spAutoFit/>
          </a:bodyPr>
          <a:lstStyle/>
          <a:p>
            <a:r>
              <a:rPr lang="en-GB" dirty="0" smtClean="0"/>
              <a:t>‘</a:t>
            </a:r>
            <a:r>
              <a:rPr lang="en-GB" dirty="0" smtClean="0">
                <a:solidFill>
                  <a:schemeClr val="bg1"/>
                </a:solidFill>
              </a:rPr>
              <a:t>I don’t believe in writer’s block</a:t>
            </a:r>
            <a:r>
              <a:rPr lang="en-GB" dirty="0" smtClean="0"/>
              <a:t>’</a:t>
            </a:r>
            <a:endParaRPr lang="en-GB" dirty="0"/>
          </a:p>
        </p:txBody>
      </p:sp>
      <p:sp>
        <p:nvSpPr>
          <p:cNvPr id="2" name="Slide Number Placeholder 1"/>
          <p:cNvSpPr>
            <a:spLocks noGrp="1"/>
          </p:cNvSpPr>
          <p:nvPr>
            <p:ph type="sldNum" sz="quarter" idx="12"/>
          </p:nvPr>
        </p:nvSpPr>
        <p:spPr/>
        <p:txBody>
          <a:bodyPr/>
          <a:lstStyle/>
          <a:p>
            <a:fld id="{91E53074-196C-4A35-815D-662A4466DC0C}" type="slidenum">
              <a:rPr lang="en-GB" smtClean="0"/>
              <a:t>48</a:t>
            </a:fld>
            <a:endParaRPr lang="en-GB"/>
          </a:p>
        </p:txBody>
      </p:sp>
    </p:spTree>
    <p:extLst>
      <p:ext uri="{BB962C8B-B14F-4D97-AF65-F5344CB8AC3E}">
        <p14:creationId xmlns:p14="http://schemas.microsoft.com/office/powerpoint/2010/main" val="2109441538"/>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571612"/>
            <a:ext cx="7958166" cy="4667264"/>
          </a:xfrm>
        </p:spPr>
        <p:txBody>
          <a:bodyPr>
            <a:normAutofit fontScale="92500"/>
          </a:bodyPr>
          <a:lstStyle/>
          <a:p>
            <a:r>
              <a:rPr lang="en-GB" sz="2400" dirty="0" smtClean="0"/>
              <a:t>it’s not necessarily a conscious thing, that I go for a walk, although I think sometimes it is actually, occasionally it is, to go for a walk actually, I used to sometimes find, well </a:t>
            </a:r>
            <a:r>
              <a:rPr lang="en-GB" sz="2400" dirty="0" err="1" smtClean="0"/>
              <a:t>well</a:t>
            </a:r>
            <a:r>
              <a:rPr lang="en-GB" sz="2400" dirty="0" smtClean="0"/>
              <a:t> anything that actually isn’t writing that shifts it...</a:t>
            </a:r>
          </a:p>
          <a:p>
            <a:r>
              <a:rPr lang="en-GB" sz="2400" dirty="0" smtClean="0"/>
              <a:t>….Cooking, listening to a play on the radio,  even going out with some people,  having a glass of wine, so but </a:t>
            </a:r>
            <a:r>
              <a:rPr lang="en-GB" sz="2400" dirty="0" err="1" smtClean="0"/>
              <a:t>but</a:t>
            </a:r>
            <a:r>
              <a:rPr lang="en-GB" sz="2400" dirty="0" smtClean="0"/>
              <a:t> anything that is relaxing, rejuvenating, um, can move it……that kind of image that I was having is that it’s like looking at a kaleidoscope you know and things go out of focus and suddenly they come back in again….and you can see the pattern.</a:t>
            </a:r>
          </a:p>
          <a:p>
            <a:r>
              <a:rPr lang="en-GB" sz="2400" dirty="0" smtClean="0"/>
              <a:t> </a:t>
            </a:r>
          </a:p>
          <a:p>
            <a:endParaRPr lang="en-GB" dirty="0"/>
          </a:p>
        </p:txBody>
      </p:sp>
      <p:sp>
        <p:nvSpPr>
          <p:cNvPr id="2" name="Title 1"/>
          <p:cNvSpPr>
            <a:spLocks noGrp="1"/>
          </p:cNvSpPr>
          <p:nvPr>
            <p:ph type="title"/>
          </p:nvPr>
        </p:nvSpPr>
        <p:spPr>
          <a:xfrm>
            <a:off x="685800" y="609600"/>
            <a:ext cx="7772400" cy="533384"/>
          </a:xfrm>
        </p:spPr>
        <p:txBody>
          <a:bodyPr>
            <a:normAutofit fontScale="90000"/>
          </a:bodyPr>
          <a:lstStyle/>
          <a:p>
            <a:r>
              <a:rPr lang="en-GB" dirty="0" smtClean="0"/>
              <a:t>Multitasking to release creativity </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49</a:t>
            </a:fld>
            <a:endParaRPr lang="en-GB"/>
          </a:p>
        </p:txBody>
      </p:sp>
    </p:spTree>
    <p:extLst>
      <p:ext uri="{BB962C8B-B14F-4D97-AF65-F5344CB8AC3E}">
        <p14:creationId xmlns:p14="http://schemas.microsoft.com/office/powerpoint/2010/main" val="3697080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892480" cy="6597352"/>
          </a:xfrm>
        </p:spPr>
        <p:txBody>
          <a:bodyPr>
            <a:normAutofit/>
          </a:bodyPr>
          <a:lstStyle/>
          <a:p>
            <a:r>
              <a:rPr lang="en-GB" b="1" dirty="0"/>
              <a:t>Writing the thesis .</a:t>
            </a:r>
            <a:endParaRPr lang="en-GB" dirty="0"/>
          </a:p>
          <a:p>
            <a:r>
              <a:rPr lang="en-GB" dirty="0"/>
              <a:t>This session focuses on the </a:t>
            </a:r>
            <a:r>
              <a:rPr lang="en-GB" i="1" dirty="0"/>
              <a:t>kinds of writing</a:t>
            </a:r>
            <a:r>
              <a:rPr lang="en-GB" dirty="0"/>
              <a:t> you might be expected to produce given the different functions of parts of a thesis, dissertation or article. </a:t>
            </a:r>
            <a:endParaRPr lang="en-GB" dirty="0" smtClean="0"/>
          </a:p>
          <a:p>
            <a:r>
              <a:rPr lang="en-GB" dirty="0" smtClean="0"/>
              <a:t>We start by considering what examiners are  looking for</a:t>
            </a:r>
          </a:p>
          <a:p>
            <a:r>
              <a:rPr lang="en-GB" dirty="0" smtClean="0"/>
              <a:t>Look at moving from the research journey to the thesis </a:t>
            </a:r>
          </a:p>
          <a:p>
            <a:r>
              <a:rPr lang="en-GB" dirty="0" smtClean="0"/>
              <a:t>Parts of the thesis </a:t>
            </a:r>
            <a:endParaRPr lang="en-GB" dirty="0"/>
          </a:p>
          <a:p>
            <a:r>
              <a:rPr lang="en-GB" dirty="0" smtClean="0"/>
              <a:t>a </a:t>
            </a:r>
            <a:r>
              <a:rPr lang="en-GB" dirty="0"/>
              <a:t>close look at the planning and structuring of your writing practices –</a:t>
            </a:r>
          </a:p>
          <a:p>
            <a:pPr lvl="0"/>
            <a:r>
              <a:rPr lang="en-GB" dirty="0"/>
              <a:t>planning the shape and format, </a:t>
            </a:r>
          </a:p>
          <a:p>
            <a:endParaRPr lang="en-GB" dirty="0"/>
          </a:p>
        </p:txBody>
      </p:sp>
      <p:sp>
        <p:nvSpPr>
          <p:cNvPr id="2" name="Title 1"/>
          <p:cNvSpPr>
            <a:spLocks noGrp="1"/>
          </p:cNvSpPr>
          <p:nvPr>
            <p:ph type="title"/>
          </p:nvPr>
        </p:nvSpPr>
        <p:spPr/>
        <p:txBody>
          <a:bodyPr/>
          <a:lstStyle/>
          <a:p>
            <a:endParaRPr lang="en-GB"/>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5</a:t>
            </a:fld>
            <a:endParaRPr lang="en-GB"/>
          </a:p>
        </p:txBody>
      </p:sp>
    </p:spTree>
    <p:extLst>
      <p:ext uri="{BB962C8B-B14F-4D97-AF65-F5344CB8AC3E}">
        <p14:creationId xmlns:p14="http://schemas.microsoft.com/office/powerpoint/2010/main" val="17996242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There is a feeling of excitement if the writing’s good because, and I want it, people to read it, I think this will be something that people want to read so...and feeling particularly that you have been creative perhaps, so there is a difference between you know, if you have to write a formal report that is just a compliance with something, it might be OK but dull - Kay</a:t>
            </a:r>
          </a:p>
          <a:p>
            <a:r>
              <a:rPr lang="en-GB" b="1" dirty="0" smtClean="0"/>
              <a:t> </a:t>
            </a:r>
            <a:endParaRPr lang="en-GB" dirty="0" smtClean="0"/>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50</a:t>
            </a:fld>
            <a:endParaRPr lang="en-GB"/>
          </a:p>
        </p:txBody>
      </p:sp>
    </p:spTree>
    <p:extLst>
      <p:ext uri="{BB962C8B-B14F-4D97-AF65-F5344CB8AC3E}">
        <p14:creationId xmlns:p14="http://schemas.microsoft.com/office/powerpoint/2010/main" val="42924913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p:txBody>
          <a:bodyPr>
            <a:normAutofit/>
          </a:bodyPr>
          <a:lstStyle/>
          <a:p>
            <a:pPr eaLnBrk="1" hangingPunct="1"/>
            <a:r>
              <a:rPr lang="en-GB" altLang="en-US" sz="2400" smtClean="0"/>
              <a:t>Put entries onto online calendar for writing</a:t>
            </a:r>
          </a:p>
          <a:p>
            <a:pPr eaLnBrk="1" hangingPunct="1"/>
            <a:r>
              <a:rPr lang="en-GB" altLang="en-US" sz="2400" smtClean="0"/>
              <a:t>Ask colleagues what they do</a:t>
            </a:r>
          </a:p>
          <a:p>
            <a:pPr eaLnBrk="1" hangingPunct="1"/>
            <a:r>
              <a:rPr lang="en-GB" altLang="en-US" sz="2400" smtClean="0"/>
              <a:t>Look at references in journals – to find similar field</a:t>
            </a:r>
          </a:p>
          <a:p>
            <a:pPr eaLnBrk="1" hangingPunct="1"/>
            <a:r>
              <a:rPr lang="en-GB" altLang="en-US" sz="2400" smtClean="0"/>
              <a:t>Look at journals on line – who publishes what you want to publish? Taylor and Francis and Sage good starting point in Teaching and Learning field.</a:t>
            </a:r>
          </a:p>
          <a:p>
            <a:pPr eaLnBrk="1" hangingPunct="1"/>
            <a:r>
              <a:rPr lang="en-GB" altLang="en-US" sz="2400" smtClean="0"/>
              <a:t>Offer to referee for a journal – builds confidence</a:t>
            </a:r>
          </a:p>
          <a:p>
            <a:pPr eaLnBrk="1" hangingPunct="1"/>
            <a:r>
              <a:rPr lang="en-GB" altLang="en-US" sz="2400" smtClean="0"/>
              <a:t>Analyse published articles to see how others did it</a:t>
            </a:r>
          </a:p>
          <a:p>
            <a:pPr eaLnBrk="1" hangingPunct="1"/>
            <a:endParaRPr lang="en-GB" altLang="en-US" smtClean="0"/>
          </a:p>
        </p:txBody>
      </p:sp>
      <p:sp>
        <p:nvSpPr>
          <p:cNvPr id="33794" name="Title 1"/>
          <p:cNvSpPr>
            <a:spLocks noGrp="1"/>
          </p:cNvSpPr>
          <p:nvPr>
            <p:ph type="title"/>
          </p:nvPr>
        </p:nvSpPr>
        <p:spPr/>
        <p:txBody>
          <a:bodyPr/>
          <a:lstStyle/>
          <a:p>
            <a:pPr eaLnBrk="1" hangingPunct="1"/>
            <a:r>
              <a:rPr lang="en-GB" altLang="en-US" smtClean="0"/>
              <a:t>What can you do?</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51</a:t>
            </a:fld>
            <a:endParaRPr lang="en-GB"/>
          </a:p>
        </p:txBody>
      </p:sp>
    </p:spTree>
    <p:extLst>
      <p:ext uri="{BB962C8B-B14F-4D97-AF65-F5344CB8AC3E}">
        <p14:creationId xmlns:p14="http://schemas.microsoft.com/office/powerpoint/2010/main" val="32189909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p:txBody>
          <a:bodyPr>
            <a:normAutofit/>
          </a:bodyPr>
          <a:lstStyle/>
          <a:p>
            <a:pPr eaLnBrk="1" hangingPunct="1"/>
            <a:r>
              <a:rPr lang="en-GB" altLang="en-US" sz="2400" dirty="0" smtClean="0"/>
              <a:t>Ask a critical friend to read your work.</a:t>
            </a:r>
          </a:p>
          <a:p>
            <a:pPr eaLnBrk="1" hangingPunct="1"/>
            <a:r>
              <a:rPr lang="en-GB" altLang="en-US" sz="2400" dirty="0" smtClean="0"/>
              <a:t>Keep up to date with publications in field – keep topical.</a:t>
            </a:r>
          </a:p>
          <a:p>
            <a:pPr eaLnBrk="1" hangingPunct="1"/>
            <a:r>
              <a:rPr lang="en-GB" altLang="en-US" sz="2400" dirty="0" smtClean="0"/>
              <a:t>Consider online publications.</a:t>
            </a:r>
          </a:p>
          <a:p>
            <a:pPr eaLnBrk="1" hangingPunct="1"/>
            <a:r>
              <a:rPr lang="en-GB" altLang="en-US" sz="2400" dirty="0" smtClean="0"/>
              <a:t>Use voice recognition s/w if find it easier than starting with writing. </a:t>
            </a:r>
            <a:r>
              <a:rPr lang="en-GB" altLang="en-US" sz="2400" dirty="0" err="1" smtClean="0"/>
              <a:t>Eg</a:t>
            </a:r>
            <a:r>
              <a:rPr lang="en-GB" altLang="en-US" sz="2400" dirty="0" smtClean="0"/>
              <a:t> Dragon</a:t>
            </a:r>
          </a:p>
          <a:p>
            <a:pPr eaLnBrk="1" hangingPunct="1"/>
            <a:r>
              <a:rPr lang="en-GB" altLang="en-US" sz="2400" dirty="0" smtClean="0"/>
              <a:t>Consult books about academic writing </a:t>
            </a:r>
            <a:r>
              <a:rPr lang="en-GB" altLang="en-US" sz="2400" dirty="0" err="1" smtClean="0"/>
              <a:t>eg</a:t>
            </a:r>
            <a:r>
              <a:rPr lang="en-GB" altLang="en-US" sz="2400" dirty="0" smtClean="0"/>
              <a:t> Rowena Murray ‘Writing for Academic Journals’.</a:t>
            </a:r>
          </a:p>
          <a:p>
            <a:pPr eaLnBrk="1" hangingPunct="1"/>
            <a:r>
              <a:rPr lang="en-GB" altLang="en-US" sz="2400" dirty="0" smtClean="0"/>
              <a:t>Gina </a:t>
            </a:r>
            <a:r>
              <a:rPr lang="en-GB" altLang="en-US" sz="2400" dirty="0" err="1"/>
              <a:t>W</a:t>
            </a:r>
            <a:r>
              <a:rPr lang="en-GB" altLang="en-US" sz="2400" dirty="0" err="1" smtClean="0"/>
              <a:t>isker</a:t>
            </a:r>
            <a:r>
              <a:rPr lang="en-GB" altLang="en-US" sz="2400" dirty="0" smtClean="0"/>
              <a:t> ‘Getting Published ‘</a:t>
            </a:r>
          </a:p>
          <a:p>
            <a:pPr eaLnBrk="1" hangingPunct="1"/>
            <a:r>
              <a:rPr lang="en-GB" altLang="en-US" sz="2400" dirty="0" smtClean="0"/>
              <a:t>Use techniques to break writer’s block</a:t>
            </a:r>
          </a:p>
        </p:txBody>
      </p:sp>
      <p:sp>
        <p:nvSpPr>
          <p:cNvPr id="34818" name="Title 1"/>
          <p:cNvSpPr>
            <a:spLocks noGrp="1"/>
          </p:cNvSpPr>
          <p:nvPr>
            <p:ph type="title"/>
          </p:nvPr>
        </p:nvSpPr>
        <p:spPr/>
        <p:txBody>
          <a:bodyPr>
            <a:normAutofit/>
          </a:bodyPr>
          <a:lstStyle/>
          <a:p>
            <a:pPr eaLnBrk="1" hangingPunct="1"/>
            <a:r>
              <a:rPr lang="en-GB" altLang="en-US" smtClean="0"/>
              <a:t>What will you do cont</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52</a:t>
            </a:fld>
            <a:endParaRPr lang="en-GB"/>
          </a:p>
        </p:txBody>
      </p:sp>
    </p:spTree>
    <p:extLst>
      <p:ext uri="{BB962C8B-B14F-4D97-AF65-F5344CB8AC3E}">
        <p14:creationId xmlns:p14="http://schemas.microsoft.com/office/powerpoint/2010/main" val="173079256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ontent Placeholder 2"/>
          <p:cNvSpPr>
            <a:spLocks noGrp="1"/>
          </p:cNvSpPr>
          <p:nvPr>
            <p:ph idx="1"/>
          </p:nvPr>
        </p:nvSpPr>
        <p:spPr>
          <a:xfrm>
            <a:off x="685800" y="1214438"/>
            <a:ext cx="7696200" cy="4271962"/>
          </a:xfrm>
        </p:spPr>
        <p:txBody>
          <a:bodyPr>
            <a:normAutofit/>
          </a:bodyPr>
          <a:lstStyle/>
          <a:p>
            <a:pPr eaLnBrk="1" hangingPunct="1"/>
            <a:r>
              <a:rPr lang="en-GB" altLang="en-US" sz="2400" smtClean="0"/>
              <a:t>Set deadlines for yourself</a:t>
            </a:r>
          </a:p>
          <a:p>
            <a:pPr eaLnBrk="1" hangingPunct="1"/>
            <a:r>
              <a:rPr lang="en-GB" altLang="en-US" sz="2400" smtClean="0"/>
              <a:t>Write with someone else</a:t>
            </a:r>
          </a:p>
          <a:p>
            <a:pPr eaLnBrk="1" hangingPunct="1"/>
            <a:r>
              <a:rPr lang="en-GB" altLang="en-US" sz="2400" smtClean="0"/>
              <a:t>Get critical friend to set deadlines</a:t>
            </a:r>
          </a:p>
          <a:p>
            <a:pPr eaLnBrk="1" hangingPunct="1"/>
            <a:r>
              <a:rPr lang="en-GB" altLang="en-US" sz="2400" smtClean="0"/>
              <a:t>Try changing font</a:t>
            </a:r>
          </a:p>
          <a:p>
            <a:pPr eaLnBrk="1" hangingPunct="1"/>
            <a:r>
              <a:rPr lang="en-GB" altLang="en-US" sz="2400" smtClean="0"/>
              <a:t>Take to another place and read what written so far</a:t>
            </a:r>
          </a:p>
          <a:p>
            <a:pPr eaLnBrk="1" hangingPunct="1"/>
            <a:r>
              <a:rPr lang="en-GB" altLang="en-US" sz="2400" smtClean="0"/>
              <a:t>Try not ending with a full stop, or mid paragraph, or bullet points for next section</a:t>
            </a:r>
          </a:p>
          <a:p>
            <a:pPr eaLnBrk="1" hangingPunct="1"/>
            <a:r>
              <a:rPr lang="en-GB" altLang="en-US" sz="2400" smtClean="0"/>
              <a:t>Keep notebook to hand to capture when muse strikes</a:t>
            </a:r>
          </a:p>
          <a:p>
            <a:pPr eaLnBrk="1" hangingPunct="1"/>
            <a:endParaRPr lang="en-GB" altLang="en-US" sz="2400" smtClean="0"/>
          </a:p>
        </p:txBody>
      </p:sp>
      <p:sp>
        <p:nvSpPr>
          <p:cNvPr id="35842" name="Title 1"/>
          <p:cNvSpPr>
            <a:spLocks noGrp="1"/>
          </p:cNvSpPr>
          <p:nvPr>
            <p:ph type="title"/>
          </p:nvPr>
        </p:nvSpPr>
        <p:spPr>
          <a:xfrm>
            <a:off x="685800" y="152400"/>
            <a:ext cx="6870700" cy="847725"/>
          </a:xfrm>
        </p:spPr>
        <p:txBody>
          <a:bodyPr/>
          <a:lstStyle/>
          <a:p>
            <a:pPr eaLnBrk="1" hangingPunct="1"/>
            <a:r>
              <a:rPr lang="en-GB" altLang="en-US" smtClean="0"/>
              <a:t>What will you do cont</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53</a:t>
            </a:fld>
            <a:endParaRPr lang="en-GB"/>
          </a:p>
        </p:txBody>
      </p:sp>
    </p:spTree>
    <p:extLst>
      <p:ext uri="{BB962C8B-B14F-4D97-AF65-F5344CB8AC3E}">
        <p14:creationId xmlns:p14="http://schemas.microsoft.com/office/powerpoint/2010/main" val="150803726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28600" y="457200"/>
            <a:ext cx="8915400" cy="5638800"/>
          </a:xfrm>
        </p:spPr>
        <p:txBody>
          <a:bodyPr/>
          <a:lstStyle/>
          <a:p>
            <a:pPr eaLnBrk="1" hangingPunct="1"/>
            <a:r>
              <a:rPr lang="en-GB" altLang="en-US" smtClean="0"/>
              <a:t>Voices- find yours among the others </a:t>
            </a:r>
          </a:p>
          <a:p>
            <a:pPr eaLnBrk="1" hangingPunct="1"/>
            <a:r>
              <a:rPr lang="en-GB" altLang="en-US" smtClean="0"/>
              <a:t>Who dunnit? I or we ? The researcher?it was discovered…</a:t>
            </a:r>
          </a:p>
          <a:p>
            <a:pPr eaLnBrk="1" hangingPunct="1"/>
            <a:r>
              <a:rPr lang="en-GB" altLang="en-US" smtClean="0"/>
              <a:t>explain your fascination , reasons for research</a:t>
            </a:r>
          </a:p>
          <a:p>
            <a:pPr eaLnBrk="1" hangingPunct="1"/>
            <a:r>
              <a:rPr lang="en-GB" altLang="en-US" smtClean="0"/>
              <a:t>explain and defend choices of methods, theories, analytical tools</a:t>
            </a:r>
          </a:p>
          <a:p>
            <a:pPr eaLnBrk="1" hangingPunct="1"/>
            <a:r>
              <a:rPr lang="en-GB" altLang="en-US" smtClean="0"/>
              <a:t>avoid ‘fog’ unnecessary lengthy technical or complex words -detracting from necessary technical clarity- unreadable, too elevated</a:t>
            </a:r>
          </a:p>
          <a:p>
            <a:pPr eaLnBrk="1" hangingPunct="1"/>
            <a:endParaRPr lang="en-GB" altLang="en-US" smtClean="0"/>
          </a:p>
        </p:txBody>
      </p:sp>
      <p:sp>
        <p:nvSpPr>
          <p:cNvPr id="6" name="Slide Number Placeholder 5"/>
          <p:cNvSpPr>
            <a:spLocks noGrp="1"/>
          </p:cNvSpPr>
          <p:nvPr>
            <p:ph type="sldNum" sz="quarter" idx="12"/>
          </p:nvPr>
        </p:nvSpPr>
        <p:spPr/>
        <p:txBody>
          <a:bodyPr/>
          <a:lstStyle/>
          <a:p>
            <a:pPr>
              <a:defRPr/>
            </a:pPr>
            <a:fld id="{928B5A55-2B54-44E1-9346-4DF30199F170}" type="slidenum">
              <a:rPr lang="en-US"/>
              <a:pPr>
                <a:defRPr/>
              </a:pPr>
              <a:t>54</a:t>
            </a:fld>
            <a:endParaRPr lang="en-US"/>
          </a:p>
        </p:txBody>
      </p:sp>
      <p:sp>
        <p:nvSpPr>
          <p:cNvPr id="26626" name="Rectangle 2"/>
          <p:cNvSpPr>
            <a:spLocks noGrp="1" noChangeArrowheads="1"/>
          </p:cNvSpPr>
          <p:nvPr>
            <p:ph type="title"/>
          </p:nvPr>
        </p:nvSpPr>
        <p:spPr>
          <a:xfrm>
            <a:off x="381000" y="0"/>
            <a:ext cx="8763000" cy="457200"/>
          </a:xfrm>
        </p:spPr>
        <p:txBody>
          <a:bodyPr rtlCol="0">
            <a:normAutofit fontScale="90000"/>
          </a:bodyPr>
          <a:lstStyle/>
          <a:p>
            <a:pPr eaLnBrk="1" fontAlgn="auto" hangingPunct="1">
              <a:spcAft>
                <a:spcPts val="0"/>
              </a:spcAft>
              <a:defRPr/>
            </a:pPr>
            <a:r>
              <a:rPr lang="en-GB" smtClean="0"/>
              <a:t>writing up </a:t>
            </a:r>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1686458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214313" y="304800"/>
            <a:ext cx="8929687" cy="6553200"/>
          </a:xfrm>
        </p:spPr>
        <p:txBody>
          <a:bodyPr/>
          <a:lstStyle/>
          <a:p>
            <a:pPr eaLnBrk="1" hangingPunct="1"/>
            <a:r>
              <a:rPr lang="en-GB" altLang="en-US" sz="2400" smtClean="0"/>
              <a:t>stick to the standard article/essay/thesis/chapter  shapes (or explain why this is inappropriate ) : </a:t>
            </a:r>
          </a:p>
          <a:p>
            <a:pPr lvl="1" eaLnBrk="1" hangingPunct="1"/>
            <a:r>
              <a:rPr lang="en-GB" altLang="en-US" sz="2400" smtClean="0"/>
              <a:t>abstract, </a:t>
            </a:r>
          </a:p>
          <a:p>
            <a:pPr lvl="1" eaLnBrk="1" hangingPunct="1"/>
            <a:r>
              <a:rPr lang="en-GB" altLang="en-US" sz="2400" smtClean="0"/>
              <a:t>introduction, </a:t>
            </a:r>
          </a:p>
          <a:p>
            <a:pPr lvl="1" eaLnBrk="1" hangingPunct="1"/>
            <a:r>
              <a:rPr lang="en-GB" altLang="en-US" sz="2400" smtClean="0"/>
              <a:t>theoretical perspectives, litreview</a:t>
            </a:r>
          </a:p>
          <a:p>
            <a:pPr lvl="1" eaLnBrk="1" hangingPunct="1"/>
            <a:r>
              <a:rPr lang="en-GB" altLang="en-US" sz="2400" smtClean="0"/>
              <a:t>methodology and methods, </a:t>
            </a:r>
          </a:p>
          <a:p>
            <a:pPr lvl="1" eaLnBrk="1" hangingPunct="1"/>
            <a:r>
              <a:rPr lang="en-GB" altLang="en-US" sz="2400" smtClean="0"/>
              <a:t>discussions of analysed findings,</a:t>
            </a:r>
          </a:p>
          <a:p>
            <a:pPr lvl="1" eaLnBrk="1" hangingPunct="1"/>
            <a:r>
              <a:rPr lang="en-GB" altLang="en-US" sz="2400" smtClean="0"/>
              <a:t>conclusions factual &amp; conceptual</a:t>
            </a:r>
          </a:p>
          <a:p>
            <a:pPr eaLnBrk="1" hangingPunct="1"/>
            <a:r>
              <a:rPr lang="en-GB" altLang="en-US" sz="2400" smtClean="0"/>
              <a:t>link between chapters with themes, theorists &amp; link paragraphs-  round off, refer back &amp;forward help your reader navigate around the argument, evidence, claim, proof, importance</a:t>
            </a:r>
          </a:p>
        </p:txBody>
      </p:sp>
      <p:sp>
        <p:nvSpPr>
          <p:cNvPr id="6" name="Slide Number Placeholder 5"/>
          <p:cNvSpPr>
            <a:spLocks noGrp="1"/>
          </p:cNvSpPr>
          <p:nvPr>
            <p:ph type="sldNum" sz="quarter" idx="12"/>
          </p:nvPr>
        </p:nvSpPr>
        <p:spPr/>
        <p:txBody>
          <a:bodyPr/>
          <a:lstStyle/>
          <a:p>
            <a:pPr>
              <a:defRPr/>
            </a:pPr>
            <a:fld id="{9A562CF8-A9CD-4ACF-8037-D0C402BF44DB}" type="slidenum">
              <a:rPr lang="en-US"/>
              <a:pPr>
                <a:defRPr/>
              </a:pPr>
              <a:t>55</a:t>
            </a:fld>
            <a:endParaRPr lang="en-US"/>
          </a:p>
        </p:txBody>
      </p:sp>
      <p:sp>
        <p:nvSpPr>
          <p:cNvPr id="37890" name="Rectangle 2"/>
          <p:cNvSpPr>
            <a:spLocks noGrp="1" noChangeArrowheads="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83167858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685800" y="381000"/>
            <a:ext cx="8458200" cy="5715000"/>
          </a:xfrm>
        </p:spPr>
        <p:txBody>
          <a:bodyPr/>
          <a:lstStyle/>
          <a:p>
            <a:pPr eaLnBrk="1" hangingPunct="1"/>
            <a:r>
              <a:rPr lang="en-GB" altLang="en-US" smtClean="0"/>
              <a:t>Are you working at a critical level?</a:t>
            </a:r>
          </a:p>
          <a:p>
            <a:pPr eaLnBrk="1" hangingPunct="1"/>
            <a:r>
              <a:rPr lang="en-GB" altLang="en-US" smtClean="0"/>
              <a:t>How does this show in your expression? Not merely descriptive???</a:t>
            </a:r>
          </a:p>
          <a:p>
            <a:pPr eaLnBrk="1" hangingPunct="1"/>
            <a:r>
              <a:rPr lang="en-GB" altLang="en-US" smtClean="0"/>
              <a:t>Is it theorised or merely stated?</a:t>
            </a:r>
          </a:p>
          <a:p>
            <a:pPr eaLnBrk="1" hangingPunct="1"/>
            <a:r>
              <a:rPr lang="en-GB" altLang="en-US" smtClean="0"/>
              <a:t>Are you working at a conceptual level showing the contribution to knowledge new ideas, new meaning, understanding of meaning</a:t>
            </a:r>
          </a:p>
          <a:p>
            <a:pPr eaLnBrk="1" hangingPunct="1"/>
            <a:r>
              <a:rPr lang="en-GB" altLang="en-US" smtClean="0"/>
              <a:t>how is this indicated in the choice of words, shape, links, claims?</a:t>
            </a:r>
          </a:p>
        </p:txBody>
      </p:sp>
      <p:sp>
        <p:nvSpPr>
          <p:cNvPr id="6" name="Slide Number Placeholder 5"/>
          <p:cNvSpPr>
            <a:spLocks noGrp="1"/>
          </p:cNvSpPr>
          <p:nvPr>
            <p:ph type="sldNum" sz="quarter" idx="12"/>
          </p:nvPr>
        </p:nvSpPr>
        <p:spPr/>
        <p:txBody>
          <a:bodyPr/>
          <a:lstStyle/>
          <a:p>
            <a:pPr>
              <a:defRPr/>
            </a:pPr>
            <a:fld id="{9631C7FC-9FF8-492D-87DD-CA4165D17161}" type="slidenum">
              <a:rPr lang="en-US"/>
              <a:pPr>
                <a:defRPr/>
              </a:pPr>
              <a:t>56</a:t>
            </a:fld>
            <a:endParaRPr lang="en-US"/>
          </a:p>
        </p:txBody>
      </p:sp>
      <p:sp>
        <p:nvSpPr>
          <p:cNvPr id="38914" name="Rectangle 2"/>
          <p:cNvSpPr>
            <a:spLocks noGrp="1" noChangeArrowheads="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234401426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xfrm>
            <a:off x="6553200" y="6248400"/>
            <a:ext cx="1905000" cy="457200"/>
          </a:xfrm>
        </p:spPr>
        <p:txBody>
          <a:bodyPr/>
          <a:lstStyle/>
          <a:p>
            <a:pPr eaLnBrk="0" hangingPunct="0">
              <a:spcBef>
                <a:spcPct val="50000"/>
              </a:spcBef>
              <a:defRPr/>
            </a:pPr>
            <a:fld id="{C4F96243-6541-479F-8D1C-EF836C797C80}" type="slidenum">
              <a:rPr lang="en-US">
                <a:latin typeface="Times New Roman" pitchFamily="18" charset="0"/>
              </a:rPr>
              <a:pPr eaLnBrk="0" hangingPunct="0">
                <a:spcBef>
                  <a:spcPct val="50000"/>
                </a:spcBef>
                <a:defRPr/>
              </a:pPr>
              <a:t>57</a:t>
            </a:fld>
            <a:endParaRPr lang="en-US">
              <a:latin typeface="Times New Roman" pitchFamily="18" charset="0"/>
            </a:endParaRPr>
          </a:p>
        </p:txBody>
      </p:sp>
      <p:sp>
        <p:nvSpPr>
          <p:cNvPr id="39939" name="Rectangle 3"/>
          <p:cNvSpPr>
            <a:spLocks noGrp="1" noChangeArrowheads="1"/>
          </p:cNvSpPr>
          <p:nvPr>
            <p:ph type="body" idx="4294967295"/>
          </p:nvPr>
        </p:nvSpPr>
        <p:spPr>
          <a:xfrm>
            <a:off x="1296988" y="260350"/>
            <a:ext cx="7847012" cy="6597650"/>
          </a:xfrm>
        </p:spPr>
        <p:txBody>
          <a:bodyPr/>
          <a:lstStyle/>
          <a:p>
            <a:pPr eaLnBrk="1" hangingPunct="1">
              <a:lnSpc>
                <a:spcPct val="90000"/>
              </a:lnSpc>
            </a:pPr>
            <a:r>
              <a:rPr lang="en-GB" altLang="en-US" sz="2400" b="1" smtClean="0"/>
              <a:t>Writing</a:t>
            </a:r>
          </a:p>
          <a:p>
            <a:pPr eaLnBrk="1" hangingPunct="1">
              <a:lnSpc>
                <a:spcPct val="90000"/>
              </a:lnSpc>
            </a:pPr>
            <a:r>
              <a:rPr lang="en-GB" altLang="en-US" sz="2400" smtClean="0"/>
              <a:t>Time planning and critical path analysis  </a:t>
            </a:r>
          </a:p>
          <a:p>
            <a:pPr eaLnBrk="1" hangingPunct="1">
              <a:lnSpc>
                <a:spcPct val="90000"/>
              </a:lnSpc>
              <a:buFont typeface="Symbol" pitchFamily="18" charset="2"/>
              <a:buChar char="·"/>
            </a:pPr>
            <a:r>
              <a:rPr lang="en-GB" altLang="en-US" sz="2400" smtClean="0"/>
              <a:t>Carry out research /revisit your research and previous writing</a:t>
            </a:r>
          </a:p>
          <a:p>
            <a:pPr eaLnBrk="1" hangingPunct="1">
              <a:lnSpc>
                <a:spcPct val="90000"/>
              </a:lnSpc>
              <a:buFont typeface="Symbol" pitchFamily="18" charset="2"/>
              <a:buChar char="·"/>
            </a:pPr>
            <a:r>
              <a:rPr lang="en-GB" altLang="en-US" sz="2400" smtClean="0"/>
              <a:t>start to draft in parts. </a:t>
            </a:r>
          </a:p>
          <a:p>
            <a:pPr eaLnBrk="1" hangingPunct="1">
              <a:lnSpc>
                <a:spcPct val="90000"/>
              </a:lnSpc>
              <a:buFont typeface="Symbol" pitchFamily="18" charset="2"/>
              <a:buChar char="·"/>
            </a:pPr>
            <a:r>
              <a:rPr lang="en-GB" altLang="en-US" sz="2400" smtClean="0"/>
              <a:t>Contact anyone whose information is needed in advance. </a:t>
            </a:r>
          </a:p>
          <a:p>
            <a:pPr eaLnBrk="1" hangingPunct="1">
              <a:lnSpc>
                <a:spcPct val="90000"/>
              </a:lnSpc>
              <a:buFont typeface="Symbol" pitchFamily="18" charset="2"/>
              <a:buChar char="·"/>
            </a:pPr>
            <a:r>
              <a:rPr lang="en-GB" altLang="en-US" sz="2400" smtClean="0"/>
              <a:t>Leave plenty of time for gathering information that is crucial but time consuming. </a:t>
            </a:r>
          </a:p>
          <a:p>
            <a:pPr eaLnBrk="1" hangingPunct="1">
              <a:lnSpc>
                <a:spcPct val="90000"/>
              </a:lnSpc>
              <a:buFont typeface="Symbol" pitchFamily="18" charset="2"/>
              <a:buChar char="·"/>
            </a:pPr>
            <a:r>
              <a:rPr lang="en-GB" altLang="en-US" sz="2400" smtClean="0"/>
              <a:t>Do you know the field very well?  Do you need to carry out a literature search and review or to update one you did earlier? </a:t>
            </a:r>
          </a:p>
          <a:p>
            <a:pPr eaLnBrk="1" hangingPunct="1">
              <a:lnSpc>
                <a:spcPct val="90000"/>
              </a:lnSpc>
              <a:buFont typeface="Symbol" pitchFamily="18" charset="2"/>
              <a:buChar char="·"/>
            </a:pPr>
            <a:r>
              <a:rPr lang="en-GB" altLang="en-US" sz="2400" smtClean="0"/>
              <a:t> Do you need any new skills or de-rusting/updating? </a:t>
            </a:r>
          </a:p>
          <a:p>
            <a:pPr eaLnBrk="1" hangingPunct="1">
              <a:lnSpc>
                <a:spcPct val="90000"/>
              </a:lnSpc>
              <a:buFont typeface="Symbol" pitchFamily="18" charset="2"/>
              <a:buChar char="·"/>
            </a:pPr>
            <a:endParaRPr lang="en-GB" altLang="en-US" sz="2400" smtClean="0"/>
          </a:p>
        </p:txBody>
      </p:sp>
    </p:spTree>
    <p:extLst>
      <p:ext uri="{BB962C8B-B14F-4D97-AF65-F5344CB8AC3E}">
        <p14:creationId xmlns:p14="http://schemas.microsoft.com/office/powerpoint/2010/main" val="180190245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normAutofit/>
          </a:bodyPr>
          <a:lstStyle/>
          <a:p>
            <a:pPr eaLnBrk="1" hangingPunct="1">
              <a:buFont typeface="Symbol" pitchFamily="18" charset="2"/>
              <a:buChar char="·"/>
            </a:pPr>
            <a:r>
              <a:rPr lang="en-GB" altLang="en-US" sz="2800" smtClean="0"/>
              <a:t>Writing directly onto a PC or typing up- will affect timing. </a:t>
            </a:r>
          </a:p>
          <a:p>
            <a:pPr eaLnBrk="1" hangingPunct="1">
              <a:buFont typeface="Symbol" pitchFamily="18" charset="2"/>
              <a:buChar char="·"/>
            </a:pPr>
            <a:r>
              <a:rPr lang="en-GB" altLang="en-US" sz="2800" smtClean="0"/>
              <a:t>Leave plenty of time for graphs, statistics, images  to be drawn up appropriately. </a:t>
            </a:r>
          </a:p>
          <a:p>
            <a:pPr eaLnBrk="1" hangingPunct="1">
              <a:buFont typeface="Symbol" pitchFamily="18" charset="2"/>
              <a:buChar char="·"/>
            </a:pPr>
            <a:r>
              <a:rPr lang="en-GB" altLang="en-US" sz="2800" smtClean="0"/>
              <a:t>Draft and re-draft. </a:t>
            </a:r>
          </a:p>
          <a:p>
            <a:pPr eaLnBrk="1" hangingPunct="1">
              <a:buFont typeface="Symbol" pitchFamily="18" charset="2"/>
              <a:buChar char="·"/>
            </a:pPr>
            <a:r>
              <a:rPr lang="en-GB" altLang="en-US" sz="2800" smtClean="0"/>
              <a:t>Test on a critical friend / colleague for sense and interest.</a:t>
            </a:r>
          </a:p>
        </p:txBody>
      </p:sp>
      <p:sp>
        <p:nvSpPr>
          <p:cNvPr id="40962" name="Rectangle 2"/>
          <p:cNvSpPr>
            <a:spLocks noGrp="1" noChangeArrowheads="1"/>
          </p:cNvSpPr>
          <p:nvPr>
            <p:ph type="title"/>
          </p:nvPr>
        </p:nvSpPr>
        <p:spPr/>
        <p:txBody>
          <a:bodyPr/>
          <a:lstStyle/>
          <a:p>
            <a:pPr eaLnBrk="1" hangingPunct="1"/>
            <a:r>
              <a:rPr lang="en-GB" altLang="en-US" smtClean="0"/>
              <a:t>Writing</a:t>
            </a:r>
          </a:p>
        </p:txBody>
      </p:sp>
      <p:sp>
        <p:nvSpPr>
          <p:cNvPr id="2" name="Slide Number Placeholder 1"/>
          <p:cNvSpPr>
            <a:spLocks noGrp="1"/>
          </p:cNvSpPr>
          <p:nvPr>
            <p:ph type="sldNum" sz="quarter" idx="12"/>
          </p:nvPr>
        </p:nvSpPr>
        <p:spPr/>
        <p:txBody>
          <a:bodyPr/>
          <a:lstStyle/>
          <a:p>
            <a:fld id="{91E53074-196C-4A35-815D-662A4466DC0C}" type="slidenum">
              <a:rPr lang="en-GB" smtClean="0"/>
              <a:t>58</a:t>
            </a:fld>
            <a:endParaRPr lang="en-GB"/>
          </a:p>
        </p:txBody>
      </p:sp>
    </p:spTree>
    <p:extLst>
      <p:ext uri="{BB962C8B-B14F-4D97-AF65-F5344CB8AC3E}">
        <p14:creationId xmlns:p14="http://schemas.microsoft.com/office/powerpoint/2010/main" val="227399398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normAutofit/>
          </a:bodyPr>
          <a:lstStyle/>
          <a:p>
            <a:pPr eaLnBrk="1" hangingPunct="1">
              <a:buFont typeface="Symbol" pitchFamily="18" charset="2"/>
              <a:buChar char="·"/>
            </a:pPr>
            <a:r>
              <a:rPr lang="en-GB" altLang="en-US" sz="2800" smtClean="0"/>
              <a:t>Test it against your market – colleagues and students for accessibility and interest. </a:t>
            </a:r>
          </a:p>
          <a:p>
            <a:pPr eaLnBrk="1" hangingPunct="1">
              <a:buFont typeface="Symbol" pitchFamily="18" charset="2"/>
              <a:buChar char="·"/>
            </a:pPr>
            <a:r>
              <a:rPr lang="en-GB" altLang="en-US" sz="2800" smtClean="0"/>
              <a:t>Ensure references all in the same format and layout is the same. </a:t>
            </a:r>
          </a:p>
          <a:p>
            <a:pPr eaLnBrk="1" hangingPunct="1">
              <a:buFont typeface="Symbol" pitchFamily="18" charset="2"/>
              <a:buChar char="·"/>
            </a:pPr>
            <a:r>
              <a:rPr lang="en-GB" altLang="en-US" sz="2800" smtClean="0"/>
              <a:t>Edit, edit and edit. </a:t>
            </a:r>
          </a:p>
          <a:p>
            <a:pPr eaLnBrk="1" hangingPunct="1">
              <a:buFont typeface="Symbol" pitchFamily="18" charset="2"/>
              <a:buChar char="·"/>
            </a:pPr>
            <a:r>
              <a:rPr lang="en-GB" altLang="en-US" sz="2800" smtClean="0"/>
              <a:t>Ensure it is well presented.</a:t>
            </a:r>
          </a:p>
        </p:txBody>
      </p:sp>
      <p:sp>
        <p:nvSpPr>
          <p:cNvPr id="41986" name="Rectangle 2"/>
          <p:cNvSpPr>
            <a:spLocks noGrp="1" noChangeArrowheads="1"/>
          </p:cNvSpPr>
          <p:nvPr>
            <p:ph type="title"/>
          </p:nvPr>
        </p:nvSpPr>
        <p:spPr/>
        <p:txBody>
          <a:bodyPr/>
          <a:lstStyle/>
          <a:p>
            <a:pPr eaLnBrk="1" hangingPunct="1"/>
            <a:r>
              <a:rPr lang="en-GB" altLang="en-US" smtClean="0"/>
              <a:t>Writing Continued…</a:t>
            </a:r>
          </a:p>
        </p:txBody>
      </p:sp>
      <p:sp>
        <p:nvSpPr>
          <p:cNvPr id="2" name="Slide Number Placeholder 1"/>
          <p:cNvSpPr>
            <a:spLocks noGrp="1"/>
          </p:cNvSpPr>
          <p:nvPr>
            <p:ph type="sldNum" sz="quarter" idx="12"/>
          </p:nvPr>
        </p:nvSpPr>
        <p:spPr/>
        <p:txBody>
          <a:bodyPr/>
          <a:lstStyle/>
          <a:p>
            <a:fld id="{91E53074-196C-4A35-815D-662A4466DC0C}" type="slidenum">
              <a:rPr lang="en-GB" smtClean="0"/>
              <a:t>59</a:t>
            </a:fld>
            <a:endParaRPr lang="en-GB"/>
          </a:p>
        </p:txBody>
      </p:sp>
    </p:spTree>
    <p:extLst>
      <p:ext uri="{BB962C8B-B14F-4D97-AF65-F5344CB8AC3E}">
        <p14:creationId xmlns:p14="http://schemas.microsoft.com/office/powerpoint/2010/main" val="3953446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dirty="0" smtClean="0"/>
              <a:t>The </a:t>
            </a:r>
            <a:r>
              <a:rPr lang="en-GB" dirty="0"/>
              <a:t>different </a:t>
            </a:r>
            <a:r>
              <a:rPr lang="en-GB" dirty="0" smtClean="0"/>
              <a:t>kinds </a:t>
            </a:r>
            <a:r>
              <a:rPr lang="en-GB" dirty="0"/>
              <a:t>of </a:t>
            </a:r>
            <a:r>
              <a:rPr lang="en-GB" dirty="0" smtClean="0"/>
              <a:t> </a:t>
            </a:r>
            <a:r>
              <a:rPr lang="en-GB" dirty="0"/>
              <a:t>writing and the sections of the work, through to completion. </a:t>
            </a:r>
          </a:p>
          <a:p>
            <a:r>
              <a:rPr lang="en-GB" dirty="0"/>
              <a:t>We consider structuring the work itself so that it is manageable to write, and can act as an appropriate  shape, a good vehicle for your ideas, interpretations and arguments. </a:t>
            </a:r>
          </a:p>
          <a:p>
            <a:r>
              <a:rPr lang="en-GB" dirty="0"/>
              <a:t>We  look at the writing processes, structure, style, form, argument and expression in different sections of a dissertation, thesis and journal article.</a:t>
            </a:r>
          </a:p>
          <a:p>
            <a:endParaRPr lang="en-GB" dirty="0"/>
          </a:p>
        </p:txBody>
      </p:sp>
      <p:sp>
        <p:nvSpPr>
          <p:cNvPr id="2" name="Title 1"/>
          <p:cNvSpPr>
            <a:spLocks noGrp="1"/>
          </p:cNvSpPr>
          <p:nvPr>
            <p:ph type="title"/>
          </p:nvPr>
        </p:nvSpPr>
        <p:spPr/>
        <p:txBody>
          <a:bodyPr/>
          <a:lstStyle/>
          <a:p>
            <a:endParaRPr lang="en-GB"/>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6</a:t>
            </a:fld>
            <a:endParaRPr lang="en-GB"/>
          </a:p>
        </p:txBody>
      </p:sp>
    </p:spTree>
    <p:extLst>
      <p:ext uri="{BB962C8B-B14F-4D97-AF65-F5344CB8AC3E}">
        <p14:creationId xmlns:p14="http://schemas.microsoft.com/office/powerpoint/2010/main" val="205801018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685800" y="1125538"/>
            <a:ext cx="7772400" cy="5732462"/>
          </a:xfrm>
        </p:spPr>
        <p:txBody>
          <a:bodyPr/>
          <a:lstStyle/>
          <a:p>
            <a:pPr eaLnBrk="1" hangingPunct="1">
              <a:lnSpc>
                <a:spcPct val="90000"/>
              </a:lnSpc>
            </a:pPr>
            <a:r>
              <a:rPr lang="en-GB" altLang="en-US" sz="2400" b="1" smtClean="0"/>
              <a:t>Why do you want to publish ? </a:t>
            </a:r>
          </a:p>
          <a:p>
            <a:pPr eaLnBrk="1" hangingPunct="1">
              <a:lnSpc>
                <a:spcPct val="90000"/>
              </a:lnSpc>
            </a:pPr>
            <a:r>
              <a:rPr lang="en-GB" altLang="en-US" sz="2400" b="1" smtClean="0"/>
              <a:t>For the first time, (again, regularly, obsessionally?)</a:t>
            </a:r>
          </a:p>
          <a:p>
            <a:pPr eaLnBrk="1" hangingPunct="1">
              <a:lnSpc>
                <a:spcPct val="90000"/>
              </a:lnSpc>
            </a:pPr>
            <a:r>
              <a:rPr lang="en-GB" altLang="en-US" sz="2400" b="1" smtClean="0"/>
              <a:t>Recognition in the field –credibility, status, part of the ongoing dialogues and debates in our subject area</a:t>
            </a:r>
          </a:p>
          <a:p>
            <a:pPr eaLnBrk="1" hangingPunct="1">
              <a:lnSpc>
                <a:spcPct val="90000"/>
              </a:lnSpc>
            </a:pPr>
            <a:r>
              <a:rPr lang="en-GB" altLang="en-US" sz="2400" b="1" smtClean="0"/>
              <a:t>An expected part of your academic role –</a:t>
            </a:r>
          </a:p>
          <a:p>
            <a:pPr eaLnBrk="1" hangingPunct="1">
              <a:lnSpc>
                <a:spcPct val="90000"/>
              </a:lnSpc>
            </a:pPr>
            <a:r>
              <a:rPr lang="en-GB" altLang="en-US" sz="2400" b="1" smtClean="0"/>
              <a:t>RAE/REF or similar</a:t>
            </a:r>
          </a:p>
          <a:p>
            <a:pPr eaLnBrk="1" hangingPunct="1">
              <a:lnSpc>
                <a:spcPct val="90000"/>
              </a:lnSpc>
            </a:pPr>
            <a:r>
              <a:rPr lang="en-GB" altLang="en-US" sz="2400" b="1" smtClean="0"/>
              <a:t>Contribution of important ideas and information, arguments, views</a:t>
            </a:r>
          </a:p>
          <a:p>
            <a:pPr eaLnBrk="1" hangingPunct="1">
              <a:lnSpc>
                <a:spcPct val="90000"/>
              </a:lnSpc>
            </a:pPr>
            <a:r>
              <a:rPr lang="en-GB" altLang="en-US" sz="2400" b="1" smtClean="0"/>
              <a:t>Your really enjoy writing and getting published </a:t>
            </a:r>
          </a:p>
          <a:p>
            <a:pPr eaLnBrk="1" hangingPunct="1">
              <a:lnSpc>
                <a:spcPct val="90000"/>
              </a:lnSpc>
            </a:pPr>
            <a:r>
              <a:rPr lang="en-GB" altLang="en-US" sz="2400" b="1" smtClean="0"/>
              <a:t>Promotion and the academic career</a:t>
            </a:r>
          </a:p>
          <a:p>
            <a:pPr eaLnBrk="1" hangingPunct="1">
              <a:lnSpc>
                <a:spcPct val="90000"/>
              </a:lnSpc>
            </a:pPr>
            <a:r>
              <a:rPr lang="en-GB" altLang="en-US" sz="2400" b="1" smtClean="0"/>
              <a:t>Money</a:t>
            </a:r>
          </a:p>
        </p:txBody>
      </p:sp>
      <p:sp>
        <p:nvSpPr>
          <p:cNvPr id="6" name="Slide Number Placeholder 5"/>
          <p:cNvSpPr>
            <a:spLocks noGrp="1"/>
          </p:cNvSpPr>
          <p:nvPr>
            <p:ph type="sldNum" sz="quarter" idx="12"/>
          </p:nvPr>
        </p:nvSpPr>
        <p:spPr/>
        <p:txBody>
          <a:bodyPr/>
          <a:lstStyle/>
          <a:p>
            <a:pPr>
              <a:defRPr/>
            </a:pPr>
            <a:fld id="{89D233FD-8FEC-4668-A900-D13D465FC0A0}" type="slidenum">
              <a:rPr lang="en-GB"/>
              <a:pPr>
                <a:defRPr/>
              </a:pPr>
              <a:t>60</a:t>
            </a:fld>
            <a:endParaRPr lang="en-GB"/>
          </a:p>
        </p:txBody>
      </p:sp>
      <p:sp>
        <p:nvSpPr>
          <p:cNvPr id="11266" name="Rectangle 2"/>
          <p:cNvSpPr>
            <a:spLocks noGrp="1" noChangeArrowheads="1"/>
          </p:cNvSpPr>
          <p:nvPr>
            <p:ph type="title"/>
          </p:nvPr>
        </p:nvSpPr>
        <p:spPr>
          <a:xfrm>
            <a:off x="685800" y="188913"/>
            <a:ext cx="7772400" cy="936625"/>
          </a:xfrm>
        </p:spPr>
        <p:txBody>
          <a:bodyPr/>
          <a:lstStyle/>
          <a:p>
            <a:pPr eaLnBrk="1" hangingPunct="1"/>
            <a:r>
              <a:rPr lang="en-GB" altLang="en-US" smtClean="0"/>
              <a:t>Reasons to publish</a:t>
            </a:r>
          </a:p>
        </p:txBody>
      </p:sp>
    </p:spTree>
    <p:extLst>
      <p:ext uri="{BB962C8B-B14F-4D97-AF65-F5344CB8AC3E}">
        <p14:creationId xmlns:p14="http://schemas.microsoft.com/office/powerpoint/2010/main" val="35539253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Content Placeholder 3"/>
          <p:cNvSpPr>
            <a:spLocks noGrp="1"/>
          </p:cNvSpPr>
          <p:nvPr>
            <p:ph idx="1"/>
          </p:nvPr>
        </p:nvSpPr>
        <p:spPr/>
        <p:txBody>
          <a:bodyPr/>
          <a:lstStyle/>
          <a:p>
            <a:pPr eaLnBrk="1" hangingPunct="1"/>
            <a:r>
              <a:rPr lang="en-GB" altLang="en-US" dirty="0" smtClean="0"/>
              <a:t>Oasis-for-learning.net</a:t>
            </a:r>
          </a:p>
          <a:p>
            <a:pPr eaLnBrk="1" hangingPunct="1"/>
            <a:endParaRPr lang="en-GB" altLang="en-US" dirty="0" smtClean="0"/>
          </a:p>
          <a:p>
            <a:pPr eaLnBrk="1" hangingPunct="1"/>
            <a:endParaRPr lang="en-GB" altLang="en-US" dirty="0" smtClean="0"/>
          </a:p>
          <a:p>
            <a:pPr eaLnBrk="1" hangingPunct="1"/>
            <a:r>
              <a:rPr lang="en-GB" altLang="en-US" dirty="0" err="1" smtClean="0"/>
              <a:t>doctoralwritingblog</a:t>
            </a:r>
            <a:endParaRPr lang="en-GB" altLang="en-US" dirty="0" smtClean="0"/>
          </a:p>
          <a:p>
            <a:pPr eaLnBrk="1" hangingPunct="1"/>
            <a:endParaRPr lang="en-GB" altLang="en-US" dirty="0" smtClean="0"/>
          </a:p>
          <a:p>
            <a:pPr eaLnBrk="1" hangingPunct="1"/>
            <a:r>
              <a:rPr lang="en-GB" altLang="en-US" dirty="0" smtClean="0">
                <a:hlinkClick r:id="rId2"/>
              </a:rPr>
              <a:t>G.wisker@brighton.ac.uk</a:t>
            </a:r>
          </a:p>
          <a:p>
            <a:pPr eaLnBrk="1" hangingPunct="1"/>
            <a:r>
              <a:rPr lang="en-GB" altLang="en-US" dirty="0" smtClean="0">
                <a:hlinkClick r:id="rId2"/>
              </a:rPr>
              <a:t>the</a:t>
            </a:r>
            <a:r>
              <a:rPr lang="en-GB" altLang="en-US" dirty="0" smtClean="0"/>
              <a:t> </a:t>
            </a:r>
            <a:r>
              <a:rPr lang="en-GB" altLang="en-US" smtClean="0"/>
              <a:t>thesis whisperer</a:t>
            </a:r>
            <a:endParaRPr lang="en-GB" altLang="en-US" dirty="0" smtClean="0"/>
          </a:p>
        </p:txBody>
      </p:sp>
      <p:sp>
        <p:nvSpPr>
          <p:cNvPr id="2" name="Slide Number Placeholder 1"/>
          <p:cNvSpPr>
            <a:spLocks noGrp="1"/>
          </p:cNvSpPr>
          <p:nvPr>
            <p:ph type="sldNum" sz="quarter" idx="12"/>
          </p:nvPr>
        </p:nvSpPr>
        <p:spPr/>
        <p:txBody>
          <a:bodyPr/>
          <a:lstStyle/>
          <a:p>
            <a:pPr>
              <a:defRPr/>
            </a:pPr>
            <a:fld id="{2B2CBBE1-DFC5-4B5D-B4D6-1FD5BD6793D8}" type="slidenum">
              <a:rPr lang="en-GB"/>
              <a:pPr>
                <a:defRPr/>
              </a:pPr>
              <a:t>61</a:t>
            </a:fld>
            <a:endParaRPr lang="en-GB"/>
          </a:p>
        </p:txBody>
      </p:sp>
      <p:sp>
        <p:nvSpPr>
          <p:cNvPr id="75778" name="Title 2"/>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2762236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We also think about managing your time to write differently in the </a:t>
            </a:r>
            <a:r>
              <a:rPr lang="en-GB" dirty="0" smtClean="0"/>
              <a:t>different </a:t>
            </a:r>
            <a:r>
              <a:rPr lang="en-GB" dirty="0"/>
              <a:t>sections of a thesis so that  you can keep writing thoughtfully, </a:t>
            </a:r>
            <a:r>
              <a:rPr lang="en-GB" dirty="0" smtClean="0"/>
              <a:t>productively </a:t>
            </a:r>
            <a:r>
              <a:rPr lang="en-GB" dirty="0"/>
              <a:t>and well   </a:t>
            </a:r>
          </a:p>
          <a:p>
            <a:r>
              <a:rPr lang="en-GB" dirty="0"/>
              <a:t>and overcome the blocks which happen to all of us.</a:t>
            </a:r>
          </a:p>
          <a:p>
            <a:endParaRPr lang="en-GB" dirty="0"/>
          </a:p>
        </p:txBody>
      </p:sp>
      <p:sp>
        <p:nvSpPr>
          <p:cNvPr id="2" name="Title 1"/>
          <p:cNvSpPr>
            <a:spLocks noGrp="1"/>
          </p:cNvSpPr>
          <p:nvPr>
            <p:ph type="title"/>
          </p:nvPr>
        </p:nvSpPr>
        <p:spPr/>
        <p:txBody>
          <a:bodyPr/>
          <a:lstStyle/>
          <a:p>
            <a:endParaRPr lang="en-GB" dirty="0"/>
          </a:p>
        </p:txBody>
      </p:sp>
      <p:pic>
        <p:nvPicPr>
          <p:cNvPr id="4" name="Picture 3" descr="180px-Fountain-pen-nib.jpg"/>
          <p:cNvPicPr>
            <a:picLocks noChangeAspect="1"/>
          </p:cNvPicPr>
          <p:nvPr/>
        </p:nvPicPr>
        <p:blipFill>
          <a:blip r:embed="rId2"/>
          <a:stretch>
            <a:fillRect/>
          </a:stretch>
        </p:blipFill>
        <p:spPr>
          <a:xfrm>
            <a:off x="3851920" y="5754811"/>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7</a:t>
            </a:fld>
            <a:endParaRPr lang="en-GB"/>
          </a:p>
        </p:txBody>
      </p:sp>
    </p:spTree>
    <p:extLst>
      <p:ext uri="{BB962C8B-B14F-4D97-AF65-F5344CB8AC3E}">
        <p14:creationId xmlns:p14="http://schemas.microsoft.com/office/powerpoint/2010/main" val="3286858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19200"/>
          <a:ext cx="8229600" cy="4648200"/>
        </p:xfrm>
        <a:graphic>
          <a:graphicData uri="http://schemas.openxmlformats.org/drawingml/2006/table">
            <a:tbl>
              <a:tblPr/>
              <a:tblGrid>
                <a:gridCol w="3962400"/>
                <a:gridCol w="4267200"/>
              </a:tblGrid>
              <a:tr h="464820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Arial Narrow" charset="0"/>
                          <a:ea typeface="ＭＳ Ｐゴシック" charset="-128"/>
                        </a:rPr>
                        <a:t>A ‘good’ thesis has…</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Critical analysis &amp; argument</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Confidence &amp; a rigorous, self-critical approach</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A contribution to knowledge</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Originality, creativity &amp; a degree of risk taking</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Comprehensiveness &amp; scholarly approach</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Sound presentation &amp; structure</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Sound methodology.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190500" marR="0" lvl="0" indent="-1905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Arial Narrow" charset="0"/>
                          <a:ea typeface="ＭＳ Ｐゴシック" charset="-128"/>
                        </a:rPr>
                        <a:t>A ‘less than ideal’ thesis has…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Too much detail with lack of analysis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confidence, energy &amp; engagement by the candidate </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argument and rigour</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Shoddy presentation (typos etc)</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critique of own analysis/ sweeping generalisations based on opinion rather than analysis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Inadequate or poorly expressed methodology &amp; scope.</a:t>
                      </a:r>
                      <a:endParaRPr kumimoji="0" lang="en-US" sz="2400" b="1" i="0" u="none" strike="noStrike" cap="none" normalizeH="0" baseline="0" smtClean="0">
                        <a:ln>
                          <a:noFill/>
                        </a:ln>
                        <a:solidFill>
                          <a:schemeClr val="bg1"/>
                        </a:solidFill>
                        <a:effectLst/>
                        <a:latin typeface="Arial Narrow"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3" name="Title 2"/>
          <p:cNvSpPr>
            <a:spLocks noGrp="1"/>
          </p:cNvSpPr>
          <p:nvPr>
            <p:ph type="title"/>
          </p:nvPr>
        </p:nvSpPr>
        <p:spPr/>
        <p:txBody>
          <a:bodyPr>
            <a:normAutofit/>
            <a:scene3d>
              <a:camera prst="orthographicFront"/>
              <a:lightRig rig="soft" dir="t"/>
            </a:scene3d>
            <a:sp3d prstMaterial="softEdge">
              <a:bevelT w="25400" h="25400"/>
            </a:sp3d>
          </a:bodyPr>
          <a:lstStyle/>
          <a:p>
            <a:pPr eaLnBrk="1" hangingPunct="1">
              <a:defRPr/>
            </a:pPr>
            <a:r>
              <a:rPr lang="en-US" dirty="0" smtClean="0"/>
              <a:t>What the reports say </a:t>
            </a:r>
            <a:r>
              <a:rPr lang="en-US" sz="1778" dirty="0" smtClean="0"/>
              <a:t>(Mullins &amp; Kiley, 2002)</a:t>
            </a:r>
            <a:endParaRPr lang="en-US" sz="1778" dirty="0"/>
          </a:p>
        </p:txBody>
      </p:sp>
      <p:sp>
        <p:nvSpPr>
          <p:cNvPr id="2" name="Slide Number Placeholder 1"/>
          <p:cNvSpPr>
            <a:spLocks noGrp="1"/>
          </p:cNvSpPr>
          <p:nvPr>
            <p:ph type="sldNum" sz="quarter" idx="12"/>
          </p:nvPr>
        </p:nvSpPr>
        <p:spPr/>
        <p:txBody>
          <a:bodyPr/>
          <a:lstStyle/>
          <a:p>
            <a:fld id="{91E53074-196C-4A35-815D-662A4466DC0C}" type="slidenum">
              <a:rPr lang="en-GB" smtClean="0"/>
              <a:t>8</a:t>
            </a:fld>
            <a:endParaRPr lang="en-GB"/>
          </a:p>
        </p:txBody>
      </p:sp>
    </p:spTree>
    <p:extLst>
      <p:ext uri="{BB962C8B-B14F-4D97-AF65-F5344CB8AC3E}">
        <p14:creationId xmlns:p14="http://schemas.microsoft.com/office/powerpoint/2010/main" val="4024923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481138"/>
            <a:ext cx="8229600" cy="4767262"/>
          </a:xfrm>
        </p:spPr>
        <p:txBody>
          <a:bodyPr>
            <a:normAutofit/>
          </a:bodyPr>
          <a:lstStyle/>
          <a:p>
            <a:pPr eaLnBrk="1" hangingPunct="1"/>
            <a:r>
              <a:rPr lang="en-AU" smtClean="0"/>
              <a:t>Its strength lay in the depths to which the candidate was able to pursue numerous disciplinary insights and the capacity demonstrated to keep these various insights focussed on his complex topic. (Sci 12)</a:t>
            </a:r>
          </a:p>
          <a:p>
            <a:pPr eaLnBrk="1" hangingPunct="1"/>
            <a:r>
              <a:rPr lang="en-AU" smtClean="0"/>
              <a:t>It shows an extensive knowledge of relevant literature, a comfort with conceptual development, an ease with qualitative research techniques, a talent for the analysis of data, and a facility for writing up results. (Soc Sci 55)</a:t>
            </a:r>
          </a:p>
        </p:txBody>
      </p:sp>
      <p:sp>
        <p:nvSpPr>
          <p:cNvPr id="3" name="Title 2"/>
          <p:cNvSpPr>
            <a:spLocks noGrp="1"/>
          </p:cNvSpPr>
          <p:nvPr>
            <p:ph type="title"/>
          </p:nvPr>
        </p:nvSpPr>
        <p:spPr/>
        <p:txBody>
          <a:bodyPr>
            <a:normAutofit fontScale="90000"/>
            <a:scene3d>
              <a:camera prst="orthographicFront"/>
              <a:lightRig rig="soft" dir="t"/>
            </a:scene3d>
            <a:sp3d prstMaterial="softEdge">
              <a:bevelT w="25400" h="25400"/>
            </a:sp3d>
          </a:bodyPr>
          <a:lstStyle/>
          <a:p>
            <a:pPr eaLnBrk="1" hangingPunct="1">
              <a:defRPr/>
            </a:pPr>
            <a:r>
              <a:rPr lang="en-US" dirty="0" smtClean="0"/>
              <a:t>A “good” thesis from the reports</a:t>
            </a:r>
            <a:endParaRPr lang="en-US" dirty="0"/>
          </a:p>
        </p:txBody>
      </p:sp>
      <p:sp>
        <p:nvSpPr>
          <p:cNvPr id="2" name="Slide Number Placeholder 1"/>
          <p:cNvSpPr>
            <a:spLocks noGrp="1"/>
          </p:cNvSpPr>
          <p:nvPr>
            <p:ph type="sldNum" sz="quarter" idx="12"/>
          </p:nvPr>
        </p:nvSpPr>
        <p:spPr/>
        <p:txBody>
          <a:bodyPr/>
          <a:lstStyle/>
          <a:p>
            <a:fld id="{91E53074-196C-4A35-815D-662A4466DC0C}" type="slidenum">
              <a:rPr lang="en-GB" smtClean="0"/>
              <a:t>9</a:t>
            </a:fld>
            <a:endParaRPr lang="en-GB"/>
          </a:p>
        </p:txBody>
      </p:sp>
    </p:spTree>
    <p:extLst>
      <p:ext uri="{BB962C8B-B14F-4D97-AF65-F5344CB8AC3E}">
        <p14:creationId xmlns:p14="http://schemas.microsoft.com/office/powerpoint/2010/main" val="14035378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730</TotalTime>
  <Words>4303</Words>
  <Application>Microsoft Office PowerPoint</Application>
  <PresentationFormat>On-screen Show (4:3)</PresentationFormat>
  <Paragraphs>378</Paragraphs>
  <Slides>61</Slides>
  <Notes>11</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Concourse</vt:lpstr>
      <vt:lpstr>Writing a  thesis </vt:lpstr>
      <vt:lpstr>PowerPoint Presentation</vt:lpstr>
      <vt:lpstr>Brighton  Pier</vt:lpstr>
      <vt:lpstr>PowerPoint Presentation</vt:lpstr>
      <vt:lpstr>PowerPoint Presentation</vt:lpstr>
      <vt:lpstr>PowerPoint Presentation</vt:lpstr>
      <vt:lpstr>PowerPoint Presentation</vt:lpstr>
      <vt:lpstr>What the reports say (Mullins &amp; Kiley, 2002)</vt:lpstr>
      <vt:lpstr>A “good” thesis from the reports</vt:lpstr>
      <vt:lpstr>PowerPoint Presentation</vt:lpstr>
      <vt:lpstr>PowerPoint Presentation</vt:lpstr>
      <vt:lpstr>Theses/ Articles /essays etc  </vt:lpstr>
      <vt:lpstr>Typical content</vt:lpstr>
      <vt:lpstr>PowerPoint Presentation</vt:lpstr>
      <vt:lpstr>Activity - Structure-  Find two good interesting articles in your field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Auditing another thesis or good article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Abstracts</vt:lpstr>
      <vt:lpstr>PowerPoint Presentation</vt:lpstr>
      <vt:lpstr>Language used</vt:lpstr>
      <vt:lpstr>An abstract-  Key points</vt:lpstr>
      <vt:lpstr>PowerPoint Presentation</vt:lpstr>
      <vt:lpstr>Abstract exercise</vt:lpstr>
      <vt:lpstr>PowerPoint Presentation</vt:lpstr>
      <vt:lpstr>How did that work? </vt:lpstr>
      <vt:lpstr>reflection</vt:lpstr>
      <vt:lpstr>Writing schedule</vt:lpstr>
      <vt:lpstr> moving from blocks to breakthroughs in writing </vt:lpstr>
      <vt:lpstr>Findings</vt:lpstr>
      <vt:lpstr>Writing to write</vt:lpstr>
      <vt:lpstr>Using critical friends</vt:lpstr>
      <vt:lpstr>Planning to write </vt:lpstr>
      <vt:lpstr>PowerPoint Presentation</vt:lpstr>
      <vt:lpstr>PowerPoint Presentation</vt:lpstr>
      <vt:lpstr>Multitasking to release creativity </vt:lpstr>
      <vt:lpstr>PowerPoint Presentation</vt:lpstr>
      <vt:lpstr>What can you do?</vt:lpstr>
      <vt:lpstr>What will you do cont</vt:lpstr>
      <vt:lpstr>What will you do cont</vt:lpstr>
      <vt:lpstr>writing up </vt:lpstr>
      <vt:lpstr>PowerPoint Presentation</vt:lpstr>
      <vt:lpstr>PowerPoint Presentation</vt:lpstr>
      <vt:lpstr>PowerPoint Presentation</vt:lpstr>
      <vt:lpstr>Writing</vt:lpstr>
      <vt:lpstr>Writing Continued…</vt:lpstr>
      <vt:lpstr>Reasons to publish</vt:lpstr>
      <vt:lpstr>PowerPoint Presentation</vt:lpstr>
    </vt:vector>
  </TitlesOfParts>
  <Company>University of Brighton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Wisker</dc:creator>
  <cp:lastModifiedBy>Andrew Spicer</cp:lastModifiedBy>
  <cp:revision>15</cp:revision>
  <dcterms:created xsi:type="dcterms:W3CDTF">2015-06-24T19:55:42Z</dcterms:created>
  <dcterms:modified xsi:type="dcterms:W3CDTF">2015-06-25T15:34:42Z</dcterms:modified>
</cp:coreProperties>
</file>