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7" r:id="rId3"/>
    <p:sldId id="257" r:id="rId4"/>
    <p:sldId id="263" r:id="rId5"/>
    <p:sldId id="264" r:id="rId6"/>
    <p:sldId id="285" r:id="rId7"/>
    <p:sldId id="259" r:id="rId8"/>
    <p:sldId id="265" r:id="rId9"/>
    <p:sldId id="260"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66" r:id="rId25"/>
    <p:sldId id="282" r:id="rId26"/>
    <p:sldId id="283" r:id="rId27"/>
    <p:sldId id="286" r:id="rId28"/>
    <p:sldId id="284" r:id="rId29"/>
    <p:sldId id="281" r:id="rId30"/>
    <p:sldId id="288" r:id="rId31"/>
    <p:sldId id="289" r:id="rId32"/>
    <p:sldId id="262"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4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8745C-132E-458C-806D-BCAAC5845FFF}" type="datetimeFigureOut">
              <a:rPr lang="en-GB" smtClean="0"/>
              <a:pPr/>
              <a:t>07/05/2015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25010-6990-43BE-BA65-7ADB76C0816F}" type="slidenum">
              <a:rPr lang="en-GB" smtClean="0"/>
              <a:pPr/>
              <a:t>‹#›</a:t>
            </a:fld>
            <a:endParaRPr lang="en-GB"/>
          </a:p>
        </p:txBody>
      </p:sp>
    </p:spTree>
    <p:extLst>
      <p:ext uri="{BB962C8B-B14F-4D97-AF65-F5344CB8AC3E}">
        <p14:creationId xmlns:p14="http://schemas.microsoft.com/office/powerpoint/2010/main" val="271098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D76C6A8D-846A-482B-B085-EA1BA4CB4690}"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B79D60B-7B80-4DF5-8C98-A20D8B711508}" type="datetimeFigureOut">
              <a:rPr lang="en-GB" smtClean="0"/>
              <a:pPr/>
              <a:t>07/05/2015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9984A5B-A102-46EB-B0B8-A81AEDA950F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9984A5B-A102-46EB-B0B8-A81AEDA950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9984A5B-A102-46EB-B0B8-A81AEDA950F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9984A5B-A102-46EB-B0B8-A81AEDA950FF}"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9984A5B-A102-46EB-B0B8-A81AEDA950FF}"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9984A5B-A102-46EB-B0B8-A81AEDA950FF}"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89984A5B-A102-46EB-B0B8-A81AEDA950F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9984A5B-A102-46EB-B0B8-A81AEDA950FF}"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79D60B-7B80-4DF5-8C98-A20D8B711508}" type="datetimeFigureOut">
              <a:rPr lang="en-GB" smtClean="0"/>
              <a:pPr/>
              <a:t>07/05/2015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89984A5B-A102-46EB-B0B8-A81AEDA950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79D60B-7B80-4DF5-8C98-A20D8B711508}" type="datetimeFigureOut">
              <a:rPr lang="en-GB" smtClean="0"/>
              <a:pPr/>
              <a:t>07/05/2015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9984A5B-A102-46EB-B0B8-A81AEDA950F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79D60B-7B80-4DF5-8C98-A20D8B711508}" type="datetimeFigureOut">
              <a:rPr lang="en-GB" smtClean="0"/>
              <a:pPr/>
              <a:t>07/05/2015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9984A5B-A102-46EB-B0B8-A81AEDA950FF}"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79D60B-7B80-4DF5-8C98-A20D8B711508}" type="datetimeFigureOut">
              <a:rPr lang="en-GB" smtClean="0"/>
              <a:pPr/>
              <a:t>07/05/2015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984A5B-A102-46EB-B0B8-A81AEDA950F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hyperlink" Target="https://www.sensepublisher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972543"/>
          </a:xfrm>
        </p:spPr>
        <p:txBody>
          <a:bodyPr>
            <a:normAutofit fontScale="90000"/>
          </a:bodyPr>
          <a:lstStyle/>
          <a:p>
            <a:r>
              <a:rPr lang="en-GB" b="1" dirty="0" smtClean="0"/>
              <a:t/>
            </a:r>
            <a:br>
              <a:rPr lang="en-GB" b="1" dirty="0" smtClean="0"/>
            </a:br>
            <a:r>
              <a:rPr lang="en-GB" dirty="0" smtClean="0"/>
              <a:t/>
            </a:r>
            <a:br>
              <a:rPr lang="en-GB" dirty="0" smtClean="0"/>
            </a:br>
            <a:r>
              <a:rPr lang="en-GB" sz="4000" b="1" dirty="0" smtClean="0"/>
              <a:t>What are examiners looking for? Supervisors and students learning from doctoral examining</a:t>
            </a:r>
            <a:br>
              <a:rPr lang="en-GB" sz="4000" b="1" dirty="0" smtClean="0"/>
            </a:br>
            <a:r>
              <a:rPr lang="en-GB" sz="4000" dirty="0" smtClean="0"/>
              <a:t>Postgraduate supervision conference</a:t>
            </a:r>
            <a:br>
              <a:rPr lang="en-GB" sz="4000" dirty="0" smtClean="0"/>
            </a:br>
            <a:r>
              <a:rPr lang="en-GB" sz="4000" dirty="0" smtClean="0"/>
              <a:t>Stellenbosch 2011</a:t>
            </a:r>
            <a:br>
              <a:rPr lang="en-GB" sz="4000" dirty="0" smtClean="0"/>
            </a:br>
            <a:endParaRPr lang="en-GB" sz="4000" dirty="0"/>
          </a:p>
        </p:txBody>
      </p:sp>
      <p:sp>
        <p:nvSpPr>
          <p:cNvPr id="3" name="Subtitle 2"/>
          <p:cNvSpPr>
            <a:spLocks noGrp="1"/>
          </p:cNvSpPr>
          <p:nvPr>
            <p:ph type="subTitle" idx="1"/>
          </p:nvPr>
        </p:nvSpPr>
        <p:spPr>
          <a:xfrm>
            <a:off x="0" y="4581128"/>
            <a:ext cx="6876256" cy="2088232"/>
          </a:xfrm>
        </p:spPr>
        <p:txBody>
          <a:bodyPr>
            <a:normAutofit fontScale="92500" lnSpcReduction="10000"/>
          </a:bodyPr>
          <a:lstStyle/>
          <a:p>
            <a:r>
              <a:rPr lang="en-GB" b="1" dirty="0" smtClean="0"/>
              <a:t>Gina </a:t>
            </a:r>
            <a:r>
              <a:rPr lang="en-GB" b="1" dirty="0" err="1" smtClean="0"/>
              <a:t>Wisker</a:t>
            </a:r>
            <a:r>
              <a:rPr lang="en-GB" b="1" dirty="0" smtClean="0"/>
              <a:t>    </a:t>
            </a:r>
            <a:br>
              <a:rPr lang="en-GB" b="1" dirty="0" smtClean="0"/>
            </a:br>
            <a:r>
              <a:rPr lang="en-GB" b="1" dirty="0" smtClean="0"/>
              <a:t>University of Brighton</a:t>
            </a:r>
          </a:p>
          <a:p>
            <a:r>
              <a:rPr lang="en-GB" b="1" dirty="0" smtClean="0"/>
              <a:t>Based on work with Margaret </a:t>
            </a:r>
            <a:r>
              <a:rPr lang="en-GB" b="1" dirty="0" err="1" smtClean="0"/>
              <a:t>Kiley</a:t>
            </a:r>
            <a:r>
              <a:rPr lang="en-GB" b="1" dirty="0" smtClean="0"/>
              <a:t>, </a:t>
            </a:r>
          </a:p>
          <a:p>
            <a:r>
              <a:rPr lang="en-GB" b="1" dirty="0" smtClean="0"/>
              <a:t>And Rachel </a:t>
            </a:r>
            <a:r>
              <a:rPr lang="en-GB" b="1" dirty="0" err="1" smtClean="0"/>
              <a:t>Masika</a:t>
            </a:r>
            <a:r>
              <a:rPr lang="en-GB" b="1" dirty="0" smtClean="0"/>
              <a:t> </a:t>
            </a:r>
            <a:br>
              <a:rPr lang="en-GB" b="1" dirty="0" smtClean="0"/>
            </a:b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597352"/>
          </a:xfrm>
        </p:spPr>
        <p:txBody>
          <a:bodyPr>
            <a:normAutofit/>
          </a:bodyPr>
          <a:lstStyle/>
          <a:p>
            <a:r>
              <a:rPr lang="en-GB" dirty="0" smtClean="0"/>
              <a:t>That indicates that the researcher/ writer is still in a developmental process. In contrast, a candidate who presents work that is </a:t>
            </a:r>
          </a:p>
          <a:p>
            <a:pPr lvl="1"/>
            <a:r>
              <a:rPr lang="en-GB" dirty="0" smtClean="0"/>
              <a:t>conceptually coherent and </a:t>
            </a:r>
          </a:p>
          <a:p>
            <a:pPr lvl="1"/>
            <a:r>
              <a:rPr lang="en-GB" dirty="0" smtClean="0"/>
              <a:t>intellectually rigorous </a:t>
            </a:r>
          </a:p>
          <a:p>
            <a:r>
              <a:rPr lang="en-GB" dirty="0" smtClean="0"/>
              <a:t>indicates they have crossed various conceptual thresholds in their learning. </a:t>
            </a:r>
          </a:p>
          <a:p>
            <a:r>
              <a:rPr lang="en-GB" dirty="0" smtClean="0"/>
              <a:t>They show in their work, written and in the viva, that they have undergone an ontological shift that has changed them as a researcher, and an epistemological shift evident in the articulated quality of their work and their contribution to knowledge. </a:t>
            </a:r>
          </a:p>
          <a:p>
            <a:endParaRPr lang="en-GB" dirty="0" smtClean="0"/>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4648200"/>
        </p:xfrm>
        <a:graphic>
          <a:graphicData uri="http://schemas.openxmlformats.org/drawingml/2006/table">
            <a:tbl>
              <a:tblPr/>
              <a:tblGrid>
                <a:gridCol w="3962400"/>
                <a:gridCol w="4267200"/>
              </a:tblGrid>
              <a:tr h="46482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Narrow" charset="0"/>
                          <a:ea typeface="ＭＳ Ｐゴシック" charset="-128"/>
                        </a:rPr>
                        <a:t>A ‘good’ thesis has…</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Critical analysis &amp; argument</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Confidence &amp; a rigorous, self-critical approach</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A contribution to knowledge</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Originality, creativity &amp; a degree of risk taking</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Comprehensiveness &amp; scholarly approach</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Sound presentation &amp; structure</a:t>
                      </a:r>
                    </a:p>
                    <a:p>
                      <a:pPr marL="382588" marR="0" lvl="1" indent="-192088" algn="l" defTabSz="914400" rtl="0" eaLnBrk="1" fontAlgn="base" latinLnBrk="0" hangingPunct="1">
                        <a:lnSpc>
                          <a:spcPct val="90000"/>
                        </a:lnSpc>
                        <a:spcBef>
                          <a:spcPct val="0"/>
                        </a:spcBef>
                        <a:spcAft>
                          <a:spcPct val="0"/>
                        </a:spcAft>
                        <a:buClrTx/>
                        <a:buSzTx/>
                        <a:buFont typeface="Arial"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Sound methodology.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Narrow" charset="0"/>
                          <a:ea typeface="ＭＳ Ｐゴシック" charset="-128"/>
                        </a:rPr>
                        <a:t>A ‘less than ideal’ thesis has…</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Too much detail with lack of analysis</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Lack of confidence, energy &amp; engagement by the candidate </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Lack of argument and rigour</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Shoddy presentation (typos etc)</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Lack of critique of own analysis/ sweeping generalisations based on opinion rather than analysis</a:t>
                      </a:r>
                    </a:p>
                    <a:p>
                      <a:pPr marL="190500" marR="0" lvl="0" indent="-190500" algn="l" defTabSz="914400" rtl="0" eaLnBrk="1" fontAlgn="base" latinLnBrk="0" hangingPunct="1">
                        <a:lnSpc>
                          <a:spcPct val="90000"/>
                        </a:lnSpc>
                        <a:spcBef>
                          <a:spcPct val="20000"/>
                        </a:spcBef>
                        <a:spcAft>
                          <a:spcPct val="0"/>
                        </a:spcAft>
                        <a:buClrTx/>
                        <a:buSzTx/>
                        <a:buFont typeface="Times" charset="0"/>
                        <a:buChar char="•"/>
                        <a:tabLst/>
                      </a:pPr>
                      <a:r>
                        <a:rPr kumimoji="0" lang="en-US" sz="2400" b="1" i="0" u="none" strike="noStrike" cap="none" normalizeH="0" baseline="0" smtClean="0">
                          <a:ln>
                            <a:noFill/>
                          </a:ln>
                          <a:solidFill>
                            <a:srgbClr val="FFFFFF"/>
                          </a:solidFill>
                          <a:effectLst/>
                          <a:latin typeface="Arial Narrow" charset="0"/>
                          <a:ea typeface="ＭＳ Ｐゴシック" charset="-128"/>
                        </a:rPr>
                        <a:t>Inadequate or poorly expressed methodology &amp; scope.</a:t>
                      </a:r>
                      <a:endParaRPr kumimoji="0" lang="en-US" sz="2400" b="1" i="0" u="none" strike="noStrike" cap="none" normalizeH="0" baseline="0" smtClean="0">
                        <a:ln>
                          <a:noFill/>
                        </a:ln>
                        <a:solidFill>
                          <a:schemeClr val="bg1"/>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What the reports say </a:t>
            </a:r>
            <a:r>
              <a:rPr lang="en-US" sz="1778" dirty="0" smtClean="0"/>
              <a:t>(Mullins &amp; Kiley, 2002)</a:t>
            </a:r>
            <a:endParaRPr lang="en-US" sz="1778"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481138"/>
            <a:ext cx="8229600" cy="4767262"/>
          </a:xfrm>
        </p:spPr>
        <p:txBody>
          <a:bodyPr>
            <a:normAutofit/>
          </a:bodyPr>
          <a:lstStyle/>
          <a:p>
            <a:pPr eaLnBrk="1" hangingPunct="1"/>
            <a:r>
              <a:rPr lang="en-AU" smtClean="0"/>
              <a:t>Its strength lay in the depths to which the candidate was able to pursue numerous disciplinary insights and the capacity demonstrated to keep these various insights focussed on his complex topic. (Sci 12)</a:t>
            </a:r>
          </a:p>
          <a:p>
            <a:pPr eaLnBrk="1" hangingPunct="1"/>
            <a:r>
              <a:rPr lang="en-AU" smtClean="0"/>
              <a:t>It shows an extensive knowledge of relevant literature, a comfort with conceptual development, an ease with qualitative research techniques, a talent for the analysis of data, and a facility for writing up results. (Soc Sci 55)</a:t>
            </a:r>
          </a:p>
        </p:txBody>
      </p:sp>
      <p:sp>
        <p:nvSpPr>
          <p:cNvPr id="3" name="Title 2"/>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hangingPunct="1">
              <a:defRPr/>
            </a:pPr>
            <a:r>
              <a:rPr lang="en-US" dirty="0" smtClean="0"/>
              <a:t>A “good” thesis from the reports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417638"/>
            <a:ext cx="8229600" cy="4525962"/>
          </a:xfrm>
        </p:spPr>
        <p:txBody>
          <a:bodyPr>
            <a:normAutofit/>
          </a:bodyPr>
          <a:lstStyle/>
          <a:p>
            <a:pPr eaLnBrk="1" hangingPunct="1"/>
            <a:r>
              <a:rPr lang="en-US" smtClean="0"/>
              <a:t>What he provides instead is a comprehensive historical/political description of...It is certainly a well-written account but it is also quite superficial. (Soc Sci 71)</a:t>
            </a:r>
          </a:p>
          <a:p>
            <a:pPr eaLnBrk="1" hangingPunct="1"/>
            <a:r>
              <a:rPr lang="en-US" smtClean="0"/>
              <a:t>The thesis requires a critical analysis of the method chosen</a:t>
            </a:r>
            <a:r>
              <a:rPr lang="en-AU" smtClean="0"/>
              <a:t> (Soc Sci 85)</a:t>
            </a:r>
          </a:p>
          <a:p>
            <a:pPr eaLnBrk="1" hangingPunct="1"/>
            <a:r>
              <a:rPr lang="en-US" smtClean="0"/>
              <a:t>It is clumsy and repetitious, and too much emphasis is given to trivial matters…and too little to the actual implications of the results (Sci 104)</a:t>
            </a:r>
            <a:endParaRPr lang="en-AU" smtClean="0"/>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t>A ‘less than ideal’ thesis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eaLnBrk="1" hangingPunct="1"/>
            <a:r>
              <a:rPr lang="en-US" smtClean="0"/>
              <a:t>Sound design, methodology in action</a:t>
            </a:r>
          </a:p>
          <a:p>
            <a:pPr eaLnBrk="1" hangingPunct="1"/>
            <a:r>
              <a:rPr lang="en-US" smtClean="0"/>
              <a:t>Good qualities and cohesion throughout  plus that extra ‘newness’ and ‘flourish’ which goes beyond the thesis</a:t>
            </a:r>
          </a:p>
          <a:p>
            <a:pPr eaLnBrk="1" hangingPunct="1"/>
            <a:r>
              <a:rPr lang="en-US" smtClean="0"/>
              <a:t>Engagement with the literature in dialogue</a:t>
            </a:r>
          </a:p>
          <a:p>
            <a:pPr eaLnBrk="1" hangingPunct="1"/>
            <a:r>
              <a:rPr lang="en-US" smtClean="0"/>
              <a:t>Real sense of mastery and adding something new</a:t>
            </a:r>
          </a:p>
          <a:p>
            <a:pPr eaLnBrk="1" hangingPunct="1"/>
            <a:r>
              <a:rPr lang="en-US" smtClean="0"/>
              <a:t>‘The magic ingredient’</a:t>
            </a:r>
          </a:p>
        </p:txBody>
      </p:sp>
      <p:sp>
        <p:nvSpPr>
          <p:cNvPr id="3" name="Title 2"/>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hangingPunct="1">
              <a:defRPr/>
            </a:pPr>
            <a:r>
              <a:rPr lang="en-US" dirty="0" smtClean="0"/>
              <a:t>What do interviewees say about a ‘good’ thesis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eaLnBrk="1" hangingPunct="1">
              <a:lnSpc>
                <a:spcPct val="90000"/>
              </a:lnSpc>
            </a:pPr>
            <a:r>
              <a:rPr lang="en-GB" sz="2300" smtClean="0"/>
              <a:t>I’m looking for somebody who really, really knows this subject so well that they’re able to step beyond the subject and go somewhere new with it. That for me is, it demonstrates their confidence, that they thoroughly comprehend where their subject is situated, that the theoretical underpinnings of it, but also the margins of the theory that they’re using, because then when they get to the margins of the theory and they’re challenging the theoretical underpinnings they’re then ready to move into a new realm and taking the methods of enquiry into that new realm to produce something, as an extension of the knowledge that they already had.      (1) </a:t>
            </a:r>
          </a:p>
          <a:p>
            <a:pPr eaLnBrk="1" hangingPunct="1">
              <a:lnSpc>
                <a:spcPct val="90000"/>
              </a:lnSpc>
            </a:pPr>
            <a:endParaRPr lang="en-GB" sz="2300" smtClean="0"/>
          </a:p>
        </p:txBody>
      </p:sp>
      <p:sp>
        <p:nvSpPr>
          <p:cNvPr id="2" name="Title 1"/>
          <p:cNvSpPr>
            <a:spLocks noGrp="1"/>
          </p:cNvSpPr>
          <p:nvPr>
            <p:ph type="title"/>
          </p:nvPr>
        </p:nvSpPr>
        <p:spPr/>
        <p:txBody>
          <a:bodyPr/>
          <a:lstStyle/>
          <a:p>
            <a:pPr eaLnBrk="1" hangingPunct="1">
              <a:defRPr/>
            </a:pPr>
            <a:endParaRPr lang="en-GB"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r>
              <a:rPr lang="en-GB" smtClean="0"/>
              <a:t>Too complex without order or focus ‘too many beads’</a:t>
            </a:r>
          </a:p>
          <a:p>
            <a:pPr eaLnBrk="1" hangingPunct="1"/>
            <a:r>
              <a:rPr lang="en-GB" smtClean="0"/>
              <a:t>Too mechanistic</a:t>
            </a: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A marginal thesis</a:t>
            </a:r>
            <a:endParaRPr lang="en-GB" dirty="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eaLnBrk="1" hangingPunct="1">
              <a:lnSpc>
                <a:spcPct val="90000"/>
              </a:lnSpc>
            </a:pPr>
            <a:r>
              <a:rPr lang="en-GB" sz="2500" smtClean="0"/>
              <a:t>If they’ve really significantly missed something (1)</a:t>
            </a:r>
          </a:p>
          <a:p>
            <a:pPr eaLnBrk="1" hangingPunct="1">
              <a:lnSpc>
                <a:spcPct val="90000"/>
              </a:lnSpc>
            </a:pPr>
            <a:r>
              <a:rPr lang="en-US" sz="2500" smtClean="0"/>
              <a:t>It’s</a:t>
            </a:r>
            <a:r>
              <a:rPr lang="en-GB" sz="2500" smtClean="0"/>
              <a:t> not illuminating, I want to see lights come on in what the person is saying and what they’ve achieved, if it’s flat, I’m using expressive language here, sorry. If it’s pedestrian and flat you know they can tick the boxes, they have done this, they have done this, and they have done that, then that’s the straightforward thesis work but something that’s moving on from that, the exception is where I see illuminated thinking coming through in the sections.(2)</a:t>
            </a:r>
          </a:p>
          <a:p>
            <a:pPr eaLnBrk="1" hangingPunct="1">
              <a:lnSpc>
                <a:spcPct val="90000"/>
              </a:lnSpc>
            </a:pPr>
            <a:endParaRPr lang="en-GB" sz="2500" smtClean="0"/>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Marginal </a:t>
            </a:r>
            <a:endParaRPr lang="en-GB" dirty="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143000"/>
            <a:ext cx="8229600" cy="4983163"/>
          </a:xfrm>
        </p:spPr>
        <p:txBody>
          <a:bodyPr/>
          <a:lstStyle/>
          <a:p>
            <a:pPr eaLnBrk="1" hangingPunct="1"/>
            <a:r>
              <a:rPr lang="en-GB" smtClean="0"/>
              <a:t>The odd PhD programmes in some of our best universities where the sciences you know, you come along you knock on the door and somebody says well the team’s down there, this is the actual metaphor that was used when I was first told this story, there’s a gang of people down there in the quarry we’ll give you a bucket and a pick and you can get down there and when your bucket’s full we’ll pull you up. (2)</a:t>
            </a:r>
          </a:p>
        </p:txBody>
      </p:sp>
      <p:sp>
        <p:nvSpPr>
          <p:cNvPr id="2" name="Title 1"/>
          <p:cNvSpPr>
            <a:spLocks noGrp="1"/>
          </p:cNvSpPr>
          <p:nvPr>
            <p:ph type="title"/>
          </p:nvPr>
        </p:nvSpPr>
        <p:spPr>
          <a:xfrm>
            <a:off x="457200" y="274638"/>
            <a:ext cx="8229600" cy="654032"/>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Workaday – OK?</a:t>
            </a:r>
            <a:endParaRPr lang="en-GB" dirty="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normAutofit/>
          </a:bodyPr>
          <a:lstStyle/>
          <a:p>
            <a:pPr eaLnBrk="1" hangingPunct="1"/>
            <a:r>
              <a:rPr lang="en-GB" smtClean="0"/>
              <a:t>The lack of cohesion of conceptual/critical level seems to be a result of poor supervision</a:t>
            </a:r>
          </a:p>
          <a:p>
            <a:pPr eaLnBrk="1" hangingPunct="1"/>
            <a:r>
              <a:rPr lang="en-GB" smtClean="0"/>
              <a:t>The student has been drawn into a research group and just carried out the workaday work</a:t>
            </a:r>
          </a:p>
          <a:p>
            <a:pPr eaLnBrk="1" hangingPunct="1"/>
            <a:r>
              <a:rPr lang="en-GB" smtClean="0"/>
              <a:t>It is competent enough but lacks the magic ingredient</a:t>
            </a:r>
          </a:p>
          <a:p>
            <a:pPr eaLnBrk="1" hangingPunct="1"/>
            <a:r>
              <a:rPr lang="en-GB" smtClean="0"/>
              <a:t>The cohesion and spark only emerge during the viva (and so what happens in systems without one?) </a:t>
            </a:r>
          </a:p>
        </p:txBody>
      </p:sp>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What do they say about poor theses?</a:t>
            </a:r>
            <a:endParaRPr lang="en-GB" dirty="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562DCA6A-5D98-4A79-B024-E3FDBFB74777}" type="slidenum">
              <a:rPr lang="en-US" smtClean="0"/>
              <a:pPr/>
              <a:t>2</a:t>
            </a:fld>
            <a:endParaRPr lang="en-US" smtClean="0"/>
          </a:p>
        </p:txBody>
      </p:sp>
      <p:sp>
        <p:nvSpPr>
          <p:cNvPr id="6147" name="Rectangle 2"/>
          <p:cNvSpPr>
            <a:spLocks noGrp="1" noChangeArrowheads="1"/>
          </p:cNvSpPr>
          <p:nvPr>
            <p:ph type="title"/>
          </p:nvPr>
        </p:nvSpPr>
        <p:spPr/>
        <p:txBody>
          <a:bodyPr/>
          <a:lstStyle/>
          <a:p>
            <a:r>
              <a:rPr lang="en-GB" smtClean="0"/>
              <a:t>Brighton Palace Pier</a:t>
            </a:r>
          </a:p>
        </p:txBody>
      </p:sp>
      <p:pic>
        <p:nvPicPr>
          <p:cNvPr id="6148" name="Picture 3" descr="357ODJ-0"/>
          <p:cNvPicPr>
            <a:picLocks noGrp="1" noChangeAspect="1" noChangeArrowheads="1"/>
          </p:cNvPicPr>
          <p:nvPr>
            <p:ph idx="1"/>
          </p:nvPr>
        </p:nvPicPr>
        <p:blipFill>
          <a:blip r:embed="rId2" cstate="print"/>
          <a:srcRect/>
          <a:stretch>
            <a:fillRect/>
          </a:stretch>
        </p:blipFill>
        <p:spPr>
          <a:xfrm>
            <a:off x="0" y="1341438"/>
            <a:ext cx="9144000" cy="551656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1417638"/>
            <a:ext cx="8229600" cy="4708525"/>
          </a:xfrm>
        </p:spPr>
        <p:txBody>
          <a:bodyPr/>
          <a:lstStyle/>
          <a:p>
            <a:pPr eaLnBrk="1" hangingPunct="1"/>
            <a:r>
              <a:rPr lang="en-GB" smtClean="0"/>
              <a:t>To be brutally honest his internal supervisors were not that hot, in terms of their knowledge of the subject area, kind of dumped on... one way or another he got dumped on them, they got dumped on him,(5)</a:t>
            </a:r>
          </a:p>
        </p:txBody>
      </p:sp>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Poor work and poorer supervision </a:t>
            </a:r>
            <a:endParaRPr lang="en-GB" dirty="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762000"/>
            <a:ext cx="8229600" cy="5364163"/>
          </a:xfrm>
        </p:spPr>
        <p:txBody>
          <a:bodyPr/>
          <a:lstStyle/>
          <a:p>
            <a:pPr eaLnBrk="1" hangingPunct="1">
              <a:lnSpc>
                <a:spcPct val="90000"/>
              </a:lnSpc>
            </a:pPr>
            <a:r>
              <a:rPr lang="en-GB" sz="2500" smtClean="0"/>
              <a:t>About four things wrong with it which are relevant to this discussion. One was that the hypotheses weren’t followed through, two was it wasn’t particularly up to date, with some quite old references, some key references and some key ideas hadn’t been explored, and the final thing, where you think at the end of the thing, things will come together into a nice coherent whole and in particular he was offering a model, which was a diagram, and the links between the components of what you call the model were lined in the diagram but were not explained, so it was a kind of conglomerate, (5)</a:t>
            </a:r>
          </a:p>
          <a:p>
            <a:pPr eaLnBrk="1" hangingPunct="1">
              <a:lnSpc>
                <a:spcPct val="90000"/>
              </a:lnSpc>
            </a:pPr>
            <a:r>
              <a:rPr lang="en-GB" sz="2500" smtClean="0"/>
              <a:t>Because he had about six hypotheses, some of which he dabbled with (5)</a:t>
            </a:r>
          </a:p>
        </p:txBody>
      </p:sp>
      <p:sp>
        <p:nvSpPr>
          <p:cNvPr id="2" name="Title 1"/>
          <p:cNvSpPr>
            <a:spLocks noGrp="1"/>
          </p:cNvSpPr>
          <p:nvPr>
            <p:ph type="title"/>
          </p:nvPr>
        </p:nvSpPr>
        <p:spPr>
          <a:xfrm>
            <a:off x="428596" y="214290"/>
            <a:ext cx="8229600" cy="35719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Too busy and unstructured</a:t>
            </a:r>
            <a:endParaRPr lang="en-GB" dirty="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1071563"/>
            <a:ext cx="8229600" cy="5054600"/>
          </a:xfrm>
        </p:spPr>
        <p:txBody>
          <a:bodyPr/>
          <a:lstStyle/>
          <a:p>
            <a:pPr eaLnBrk="1" hangingPunct="1"/>
            <a:r>
              <a:rPr lang="en-GB" smtClean="0"/>
              <a:t>To confirm the quality and enable a collegial dialogue</a:t>
            </a:r>
          </a:p>
          <a:p>
            <a:pPr eaLnBrk="1" hangingPunct="1"/>
            <a:r>
              <a:rPr lang="en-GB" smtClean="0"/>
              <a:t>Explore the decisions made </a:t>
            </a:r>
          </a:p>
          <a:p>
            <a:pPr eaLnBrk="1" hangingPunct="1"/>
            <a:r>
              <a:rPr lang="en-GB" smtClean="0"/>
              <a:t>Question certain errors and complexities Sometimes this enables students to make a more coherent form and argument – in person, in context –  move through the conceptual threshold on the viva  e.g.</a:t>
            </a:r>
          </a:p>
        </p:txBody>
      </p:sp>
      <p:sp>
        <p:nvSpPr>
          <p:cNvPr id="2" name="Title 1"/>
          <p:cNvSpPr>
            <a:spLocks noGrp="1"/>
          </p:cNvSpPr>
          <p:nvPr>
            <p:ph type="title"/>
          </p:nvPr>
        </p:nvSpPr>
        <p:spPr>
          <a:xfrm>
            <a:off x="457200" y="0"/>
            <a:ext cx="8229600" cy="785794"/>
          </a:xfrm>
        </p:spPr>
        <p:txBody>
          <a:bodyPr>
            <a:scene3d>
              <a:camera prst="orthographicFront"/>
              <a:lightRig rig="soft" dir="t"/>
            </a:scene3d>
            <a:sp3d prstMaterial="softEdge">
              <a:bevelT w="25400" h="25400"/>
            </a:sp3d>
          </a:bodyPr>
          <a:lstStyle/>
          <a:p>
            <a:pPr eaLnBrk="1" fontAlgn="auto" hangingPunct="1">
              <a:spcAft>
                <a:spcPts val="0"/>
              </a:spcAft>
              <a:defRPr/>
            </a:pPr>
            <a:r>
              <a:rPr lang="en-GB" dirty="0" smtClean="0">
                <a:ea typeface="+mj-ea"/>
                <a:cs typeface="+mj-cs"/>
              </a:rPr>
              <a:t>Role of the viva</a:t>
            </a:r>
            <a:endParaRPr lang="en-GB" dirty="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152400"/>
            <a:ext cx="8229600" cy="6019800"/>
          </a:xfrm>
        </p:spPr>
        <p:txBody>
          <a:bodyPr/>
          <a:lstStyle/>
          <a:p>
            <a:pPr eaLnBrk="1" hangingPunct="1">
              <a:lnSpc>
                <a:spcPct val="70000"/>
              </a:lnSpc>
            </a:pPr>
            <a:r>
              <a:rPr lang="en-GB" sz="2400" smtClean="0"/>
              <a:t>R (7): In the viva we were able to ask questions in such a way that he indicated that he had made some of the connections and so we said okay.</a:t>
            </a:r>
          </a:p>
          <a:p>
            <a:pPr eaLnBrk="1" hangingPunct="1">
              <a:lnSpc>
                <a:spcPct val="70000"/>
              </a:lnSpc>
            </a:pPr>
            <a:r>
              <a:rPr lang="en-GB" sz="2400" smtClean="0"/>
              <a:t>INT: So the viva added a conceptual level to the paperwork?</a:t>
            </a:r>
          </a:p>
          <a:p>
            <a:pPr eaLnBrk="1" hangingPunct="1">
              <a:lnSpc>
                <a:spcPct val="70000"/>
              </a:lnSpc>
            </a:pPr>
            <a:r>
              <a:rPr lang="en-GB" sz="2400" smtClean="0"/>
              <a:t>R: Yes. And that’s how I see it, I know there’s a whole range of different approaches but I think the viva is so important in that to establish a relationship .. with the student or candidate however we refer to them and to ask the kind of questions no-one will ever ask them again, to you know honour their work and take it seriously and ask pressing questions.</a:t>
            </a:r>
          </a:p>
          <a:p>
            <a:pPr eaLnBrk="1" hangingPunct="1">
              <a:lnSpc>
                <a:spcPct val="70000"/>
              </a:lnSpc>
            </a:pPr>
            <a:r>
              <a:rPr lang="en-GB" sz="2400" smtClean="0"/>
              <a:t>Those where there’s a leaning forward and they’re enjoying the conversation because you’re taking it seriously, and they often think that you’re there to catch them out.</a:t>
            </a:r>
          </a:p>
          <a:p>
            <a:pPr eaLnBrk="1" hangingPunct="1">
              <a:lnSpc>
                <a:spcPct val="70000"/>
              </a:lnSpc>
            </a:pPr>
            <a:r>
              <a:rPr lang="en-GB" sz="2400" smtClean="0"/>
              <a:t>My own viva I learned something in the viva, I understood something from the question they asked me and I thought ‘Ah oh I see yes’.</a:t>
            </a:r>
          </a:p>
          <a:p>
            <a:pPr eaLnBrk="1" hangingPunct="1">
              <a:lnSpc>
                <a:spcPct val="70000"/>
              </a:lnSpc>
            </a:pPr>
            <a:r>
              <a:rPr lang="en-GB" sz="2400" smtClean="0"/>
              <a:t>INT: You went through a conceptual threshold in the viva.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Some examiners report that they transfer learning from the examination process to their own supervision  practices   (</a:t>
            </a:r>
            <a:r>
              <a:rPr lang="en-GB" dirty="0" err="1" smtClean="0"/>
              <a:t>Wisker</a:t>
            </a:r>
            <a:r>
              <a:rPr lang="en-GB" dirty="0" smtClean="0"/>
              <a:t> and </a:t>
            </a:r>
            <a:r>
              <a:rPr lang="en-GB" dirty="0" err="1" smtClean="0"/>
              <a:t>Kiley</a:t>
            </a:r>
            <a:r>
              <a:rPr lang="en-GB" dirty="0" smtClean="0"/>
              <a:t>, 2011) </a:t>
            </a:r>
          </a:p>
          <a:p>
            <a:pPr>
              <a:buNone/>
            </a:pPr>
            <a:endParaRPr lang="en-GB" dirty="0" smtClean="0"/>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As </a:t>
            </a:r>
            <a:r>
              <a:rPr lang="en-GB" dirty="0" err="1"/>
              <a:t>Halse</a:t>
            </a:r>
            <a:r>
              <a:rPr lang="en-GB" dirty="0"/>
              <a:t> and </a:t>
            </a:r>
            <a:r>
              <a:rPr lang="en-GB" dirty="0" err="1"/>
              <a:t>Malfroy</a:t>
            </a:r>
            <a:r>
              <a:rPr lang="en-GB" dirty="0"/>
              <a:t> (2010, p. 89) express it: ‘doctoral supervision is a specific, specialized type of professional work’. Their research discovered that supervisors have seen a distinct shift in the ways in which they now conceptualise and practise doctoral supervision. This shift is towards increased </a:t>
            </a:r>
            <a:r>
              <a:rPr lang="en-GB" dirty="0" err="1"/>
              <a:t>professionalisation</a:t>
            </a:r>
            <a:r>
              <a:rPr lang="en-GB" dirty="0"/>
              <a:t>, the distance of personal relationships, and intervention in students’ work to ensure quality.  Supervisors are often isolated in their work, </a:t>
            </a:r>
          </a:p>
        </p:txBody>
      </p:sp>
      <p:sp>
        <p:nvSpPr>
          <p:cNvPr id="2" name="Title 1"/>
          <p:cNvSpPr>
            <a:spLocks noGrp="1"/>
          </p:cNvSpPr>
          <p:nvPr>
            <p:ph type="title"/>
          </p:nvPr>
        </p:nvSpPr>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We interviewed 7 very experienced examiners.</a:t>
            </a:r>
          </a:p>
          <a:p>
            <a:r>
              <a:rPr lang="en-GB" i="1" dirty="0"/>
              <a:t>The simple thing you learn is the rules of the game—they help you to prepare [your own] students  </a:t>
            </a:r>
            <a:r>
              <a:rPr lang="en-GB" dirty="0"/>
              <a:t>(Soc </a:t>
            </a:r>
            <a:r>
              <a:rPr lang="en-GB" dirty="0" err="1"/>
              <a:t>Sci</a:t>
            </a:r>
            <a:r>
              <a:rPr lang="en-GB" dirty="0"/>
              <a:t> Male A: Later study) </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smtClean="0"/>
              <a:t>a </a:t>
            </a:r>
            <a:r>
              <a:rPr lang="en-GB" dirty="0"/>
              <a:t>clearer understanding of how a candidate can effectively ‘defend their thesis’ either in the text of the oral examination. </a:t>
            </a:r>
            <a:endParaRPr lang="en-GB" dirty="0" smtClean="0"/>
          </a:p>
          <a:p>
            <a:r>
              <a:rPr lang="en-GB" dirty="0" smtClean="0"/>
              <a:t>knowing </a:t>
            </a:r>
            <a:r>
              <a:rPr lang="en-GB" dirty="0"/>
              <a:t>their own stance and also being aware of different opinions, opinions that might be held by one or more examiner. </a:t>
            </a:r>
            <a:r>
              <a:rPr lang="en-GB" dirty="0" smtClean="0"/>
              <a:t> </a:t>
            </a:r>
          </a:p>
          <a:p>
            <a:r>
              <a:rPr lang="en-GB" dirty="0" smtClean="0"/>
              <a:t>writing </a:t>
            </a:r>
            <a:r>
              <a:rPr lang="en-GB" dirty="0"/>
              <a:t>and the written text as a coherent document in argument and style as well being presented in a scholarly fashion. </a:t>
            </a:r>
            <a:endParaRPr lang="en-GB" dirty="0" smtClean="0"/>
          </a:p>
          <a:p>
            <a:r>
              <a:rPr lang="en-GB" dirty="0" smtClean="0"/>
              <a:t>‘</a:t>
            </a:r>
            <a:r>
              <a:rPr lang="en-GB" dirty="0"/>
              <a:t>rules’ around the doctorate, including format and approach. </a:t>
            </a:r>
            <a:endParaRPr lang="en-GB" dirty="0" smtClean="0"/>
          </a:p>
          <a:p>
            <a:r>
              <a:rPr lang="en-GB" dirty="0" smtClean="0"/>
              <a:t>an </a:t>
            </a:r>
            <a:r>
              <a:rPr lang="en-GB" dirty="0"/>
              <a:t>understanding of quality and standards, both in terms of Masters and PhD differences, </a:t>
            </a:r>
            <a:endParaRPr lang="en-GB" dirty="0" smtClean="0"/>
          </a:p>
          <a:p>
            <a:r>
              <a:rPr lang="en-GB" dirty="0" smtClean="0"/>
              <a:t>an </a:t>
            </a:r>
            <a:r>
              <a:rPr lang="en-GB" dirty="0"/>
              <a:t>appreciation of the significance of having up to date literature and analysis rather than description </a:t>
            </a:r>
            <a:endParaRPr lang="en-GB" dirty="0" smtClean="0"/>
          </a:p>
          <a:p>
            <a:r>
              <a:rPr lang="en-GB" dirty="0" smtClean="0"/>
              <a:t>how </a:t>
            </a:r>
            <a:r>
              <a:rPr lang="en-GB" dirty="0"/>
              <a:t>different examiners approach the assessment process.</a:t>
            </a:r>
          </a:p>
          <a:p>
            <a:endParaRPr lang="en-GB" dirty="0"/>
          </a:p>
        </p:txBody>
      </p:sp>
      <p:sp>
        <p:nvSpPr>
          <p:cNvPr id="2" name="Title 1"/>
          <p:cNvSpPr>
            <a:spLocks noGrp="1"/>
          </p:cNvSpPr>
          <p:nvPr>
            <p:ph type="title"/>
          </p:nvPr>
        </p:nvSpPr>
        <p:spPr/>
        <p:txBody>
          <a:bodyPr>
            <a:normAutofit fontScale="90000"/>
          </a:bodyPr>
          <a:lstStyle/>
          <a:p>
            <a:r>
              <a:rPr lang="en-GB" dirty="0" smtClean="0"/>
              <a:t> lessons  learned and passed on </a:t>
            </a:r>
            <a:br>
              <a:rPr lang="en-GB" dirty="0" smtClean="0"/>
            </a:b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a:t>Examining a doctoral thesis provides a valuable opportunity for professional learning for supervisors who learn firsthand of the examining processes and of the expected qualities of a thesis. Examiners in our study indicated how they took that learning directly back into their own supervisory practice. Demystifying the processes and practices of doctoral thesis examiners is a valuable outcome from research into the ways in which examiners approach, read and process doctoral theses, and the generic and discipline related quality indicators they seek in the passable thesis and the thesis of merit (Mullins and </a:t>
            </a:r>
            <a:r>
              <a:rPr lang="en-GB" dirty="0" err="1"/>
              <a:t>Kiley</a:t>
            </a:r>
            <a:r>
              <a:rPr lang="en-GB" dirty="0"/>
              <a:t>, 2002; Holbrook et al, </a:t>
            </a:r>
            <a:r>
              <a:rPr lang="en-GB" dirty="0" smtClean="0"/>
              <a:t>)</a:t>
            </a:r>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H</a:t>
            </a:r>
            <a:r>
              <a:rPr lang="en-GB" dirty="0" smtClean="0"/>
              <a:t>ow can we learn from this information about examiners’ processes and practices to inform our work as supervisors and students? </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r>
              <a:rPr lang="en-GB" dirty="0" smtClean="0"/>
              <a:t>How </a:t>
            </a:r>
            <a:r>
              <a:rPr lang="en-GB" dirty="0"/>
              <a:t>can supervisors advise students about what to expect in their doctoral examination and viva? What do examiners say they are looking for in successful PhD theses which make a contribution to knowledge? How do examiners go about their reading and examining a thesis? Do examiners cross conceptual thresholds when examining theses? Moments and stages where they recognise a thesis which evidences a sound contribution to knowledge, originality, coherence, and </a:t>
            </a:r>
            <a:r>
              <a:rPr lang="en-GB" dirty="0" err="1"/>
              <a:t>publishability</a:t>
            </a:r>
            <a:r>
              <a:rPr lang="en-GB" dirty="0"/>
              <a:t>?  </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DE91588D-F0BB-424B-979C-47D0ECA32F5D}" type="slidenum">
              <a:rPr lang="en-US" smtClean="0"/>
              <a:pPr/>
              <a:t>30</a:t>
            </a:fld>
            <a:endParaRPr lang="en-US" smtClean="0"/>
          </a:p>
        </p:txBody>
      </p:sp>
      <p:graphicFrame>
        <p:nvGraphicFramePr>
          <p:cNvPr id="1026" name="Object 2"/>
          <p:cNvGraphicFramePr>
            <a:graphicFrameLocks noChangeAspect="1"/>
          </p:cNvGraphicFramePr>
          <p:nvPr/>
        </p:nvGraphicFramePr>
        <p:xfrm>
          <a:off x="508000" y="0"/>
          <a:ext cx="8636000" cy="6858000"/>
        </p:xfrm>
        <a:graphic>
          <a:graphicData uri="http://schemas.openxmlformats.org/presentationml/2006/ole">
            <mc:AlternateContent xmlns:mc="http://schemas.openxmlformats.org/markup-compatibility/2006">
              <mc:Choice xmlns:v="urn:schemas-microsoft-com:vml" Requires="v">
                <p:oleObj spid="_x0000_s1027" name="Bitmap Image" r:id="rId3" imgW="9754445" imgH="7315834" progId="PBrush">
                  <p:embed/>
                </p:oleObj>
              </mc:Choice>
              <mc:Fallback>
                <p:oleObj name="Bitmap Image" r:id="rId3" imgW="9754445" imgH="731583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863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fld id="{E811815E-DAF7-4D38-AE83-E12B6109B0E3}" type="slidenum">
              <a:rPr lang="en-US" smtClean="0"/>
              <a:pPr/>
              <a:t>31</a:t>
            </a:fld>
            <a:endParaRPr lang="en-US" smtClean="0"/>
          </a:p>
        </p:txBody>
      </p:sp>
      <p:graphicFrame>
        <p:nvGraphicFramePr>
          <p:cNvPr id="2050" name="Object 2"/>
          <p:cNvGraphicFramePr>
            <a:graphicFrameLocks noChangeAspect="1"/>
          </p:cNvGraphicFramePr>
          <p:nvPr/>
        </p:nvGraphicFramePr>
        <p:xfrm>
          <a:off x="508000" y="0"/>
          <a:ext cx="8636000" cy="6858000"/>
        </p:xfrm>
        <a:graphic>
          <a:graphicData uri="http://schemas.openxmlformats.org/presentationml/2006/ole">
            <mc:AlternateContent xmlns:mc="http://schemas.openxmlformats.org/markup-compatibility/2006">
              <mc:Choice xmlns:v="urn:schemas-microsoft-com:vml" Requires="v">
                <p:oleObj spid="_x0000_s2051" name="Photo Editor Photo" r:id="rId3" imgW="9754445" imgH="7315834" progId="">
                  <p:embed/>
                </p:oleObj>
              </mc:Choice>
              <mc:Fallback>
                <p:oleObj name="Photo Editor Photo" r:id="rId3" imgW="9754445" imgH="7315834"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863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70000" lnSpcReduction="20000"/>
          </a:bodyPr>
          <a:lstStyle/>
          <a:p>
            <a:r>
              <a:rPr lang="en-GB" b="1" dirty="0" smtClean="0"/>
              <a:t>References</a:t>
            </a:r>
            <a:endParaRPr lang="en-GB" dirty="0" smtClean="0"/>
          </a:p>
          <a:p>
            <a:r>
              <a:rPr lang="en-GB" dirty="0" err="1" smtClean="0"/>
              <a:t>Kiley</a:t>
            </a:r>
            <a:r>
              <a:rPr lang="en-GB" dirty="0" smtClean="0"/>
              <a:t>, M. &amp; Mullins, G. P. &amp; University of Canberra (2002) Quality in Postgraduate Research Conference, &amp; The Centre for the Enhancement of Learning, Teaching and Scholarship. </a:t>
            </a:r>
            <a:r>
              <a:rPr lang="en-GB" i="1" dirty="0" smtClean="0"/>
              <a:t>Quality in postgraduate research [electronic resource] : integrating perspectives / edited by Margaret </a:t>
            </a:r>
            <a:r>
              <a:rPr lang="en-GB" i="1" dirty="0" err="1" smtClean="0"/>
              <a:t>Kiley</a:t>
            </a:r>
            <a:r>
              <a:rPr lang="en-GB" i="1" dirty="0" smtClean="0"/>
              <a:t> and Gerry Mullins</a:t>
            </a:r>
            <a:endParaRPr lang="en-GB" dirty="0" smtClean="0"/>
          </a:p>
          <a:p>
            <a:r>
              <a:rPr lang="en-GB" dirty="0" smtClean="0"/>
              <a:t> </a:t>
            </a:r>
            <a:r>
              <a:rPr lang="en-GB" dirty="0" err="1" smtClean="0"/>
              <a:t>Kiley</a:t>
            </a:r>
            <a:r>
              <a:rPr lang="en-GB" dirty="0" smtClean="0"/>
              <a:t>, M. and </a:t>
            </a:r>
            <a:r>
              <a:rPr lang="en-GB" dirty="0" err="1" smtClean="0"/>
              <a:t>Wisker</a:t>
            </a:r>
            <a:r>
              <a:rPr lang="en-GB" dirty="0" smtClean="0"/>
              <a:t>, G. (2010), </a:t>
            </a:r>
            <a:r>
              <a:rPr lang="en-GB" i="1" dirty="0" smtClean="0"/>
              <a:t>Learning To Be a Researcher: The Concepts and Crossings</a:t>
            </a:r>
            <a:r>
              <a:rPr lang="en-GB" dirty="0" smtClean="0"/>
              <a:t>, in Threshold Concepts and Transformational Learning, Land, R., Meyer, J.H.F. and Baillie, C., (</a:t>
            </a:r>
            <a:r>
              <a:rPr lang="en-GB" dirty="0" err="1" smtClean="0"/>
              <a:t>eds</a:t>
            </a:r>
            <a:r>
              <a:rPr lang="en-GB" dirty="0" smtClean="0"/>
              <a:t>), </a:t>
            </a:r>
            <a:r>
              <a:rPr lang="en-GB" u="sng" dirty="0" smtClean="0">
                <a:hlinkClick r:id="rId2"/>
              </a:rPr>
              <a:t>Sense Publishers</a:t>
            </a:r>
            <a:r>
              <a:rPr lang="en-GB" dirty="0" smtClean="0"/>
              <a:t>, Rotterdam, pp. 399−414</a:t>
            </a:r>
          </a:p>
          <a:p>
            <a:r>
              <a:rPr lang="en-GB" dirty="0" smtClean="0"/>
              <a:t>Trafford, V. &amp; </a:t>
            </a:r>
            <a:r>
              <a:rPr lang="en-GB" dirty="0" err="1" smtClean="0"/>
              <a:t>Leshem</a:t>
            </a:r>
            <a:r>
              <a:rPr lang="en-GB" dirty="0" smtClean="0"/>
              <a:t>, S. (2008) Stepping Stones to Achieving your Doctorate: By focusing on your viva from the start, Open University Press: Maidenhead.</a:t>
            </a:r>
          </a:p>
          <a:p>
            <a:r>
              <a:rPr lang="en-GB" dirty="0" err="1" smtClean="0"/>
              <a:t>Wisker</a:t>
            </a:r>
            <a:r>
              <a:rPr lang="en-GB" dirty="0" smtClean="0"/>
              <a:t>, G. &amp; </a:t>
            </a:r>
            <a:r>
              <a:rPr lang="en-GB" dirty="0" err="1" smtClean="0"/>
              <a:t>Kiley</a:t>
            </a:r>
            <a:r>
              <a:rPr lang="en-GB" dirty="0" smtClean="0"/>
              <a:t>, M. (2009). 'Threshold Concepts in Research Education and Evidence of Threshold Crossing'. In </a:t>
            </a:r>
            <a:r>
              <a:rPr lang="en-GB" i="1" dirty="0" smtClean="0"/>
              <a:t>Higher Education Research and Development.</a:t>
            </a:r>
          </a:p>
          <a:p>
            <a:r>
              <a:rPr lang="en-GB" dirty="0" err="1" smtClean="0"/>
              <a:t>Wisker.G</a:t>
            </a:r>
            <a:r>
              <a:rPr lang="en-GB" dirty="0" smtClean="0"/>
              <a:t> </a:t>
            </a:r>
            <a:r>
              <a:rPr lang="en-GB" i="1" dirty="0" smtClean="0"/>
              <a:t>(2005,2011 forthcoming) The Good Supervisor </a:t>
            </a:r>
            <a:r>
              <a:rPr lang="en-GB" dirty="0" smtClean="0"/>
              <a:t>Palgrave Macmillan</a:t>
            </a:r>
            <a:endParaRPr lang="en-GB" dirty="0"/>
          </a:p>
          <a:p>
            <a:r>
              <a:rPr lang="en-GB" dirty="0" err="1" smtClean="0"/>
              <a:t>Wisker</a:t>
            </a:r>
            <a:r>
              <a:rPr lang="en-GB" dirty="0" smtClean="0"/>
              <a:t>, G., </a:t>
            </a:r>
            <a:r>
              <a:rPr lang="en-GB" dirty="0" err="1" smtClean="0"/>
              <a:t>Kiley</a:t>
            </a:r>
            <a:r>
              <a:rPr lang="en-GB" dirty="0" smtClean="0"/>
              <a:t>, M  (2011 under consideration)</a:t>
            </a:r>
            <a:r>
              <a:rPr lang="en-GB" b="1" dirty="0" smtClean="0"/>
              <a:t> </a:t>
            </a:r>
            <a:r>
              <a:rPr lang="en-GB" i="1" dirty="0" smtClean="0"/>
              <a:t>Professional learning: lessons for supervision from doctoral examining.</a:t>
            </a:r>
            <a:r>
              <a:rPr lang="en-GB" dirty="0" smtClean="0"/>
              <a:t> IJAD</a:t>
            </a:r>
          </a:p>
          <a:p>
            <a:endParaRPr lang="en-GB" dirty="0"/>
          </a:p>
          <a:p>
            <a:r>
              <a:rPr lang="en-GB" dirty="0" smtClean="0"/>
              <a:t> </a:t>
            </a:r>
            <a:endParaRPr lang="en-GB" dirty="0"/>
          </a:p>
          <a:p>
            <a:endParaRPr lang="en-GB" dirty="0" smtClean="0"/>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buNone/>
            </a:pPr>
            <a:endParaRPr lang="en-US" dirty="0" smtClean="0"/>
          </a:p>
          <a:p>
            <a:pPr eaLnBrk="1" hangingPunct="1"/>
            <a:endParaRPr lang="en-US" dirty="0" smtClean="0"/>
          </a:p>
          <a:p>
            <a:pPr eaLnBrk="1" hangingPunct="1"/>
            <a:r>
              <a:rPr lang="en-US" dirty="0" smtClean="0"/>
              <a:t>Gina </a:t>
            </a:r>
            <a:r>
              <a:rPr lang="en-US" dirty="0" err="1" smtClean="0"/>
              <a:t>Wisker</a:t>
            </a:r>
            <a:endParaRPr lang="en-US" dirty="0" smtClean="0"/>
          </a:p>
          <a:p>
            <a:pPr eaLnBrk="1" hangingPunct="1"/>
            <a:r>
              <a:rPr lang="en-US" dirty="0" smtClean="0"/>
              <a:t>G.Wisker@brighton.ac.uk</a:t>
            </a:r>
          </a:p>
        </p:txBody>
      </p:sp>
      <p:sp>
        <p:nvSpPr>
          <p:cNvPr id="3" name="Title 2"/>
          <p:cNvSpPr>
            <a:spLocks noGrp="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b="1" dirty="0" smtClean="0"/>
              <a:t>Questions we addressed </a:t>
            </a:r>
            <a:endParaRPr lang="en-GB" dirty="0" smtClean="0"/>
          </a:p>
          <a:p>
            <a:pPr lvl="0"/>
            <a:r>
              <a:rPr lang="en-GB" dirty="0" smtClean="0"/>
              <a:t>How do examiners recognise and comment on doctoral level achievement? </a:t>
            </a:r>
          </a:p>
          <a:p>
            <a:pPr lvl="0"/>
            <a:r>
              <a:rPr lang="en-GB" dirty="0" smtClean="0"/>
              <a:t>How do they discuss theses considered marginal?</a:t>
            </a:r>
          </a:p>
          <a:p>
            <a:pPr lvl="0"/>
            <a:r>
              <a:rPr lang="en-GB" dirty="0" smtClean="0"/>
              <a:t>Characteristics of marginal theses  </a:t>
            </a:r>
          </a:p>
          <a:p>
            <a:pPr lvl="0"/>
            <a:r>
              <a:rPr lang="en-GB" dirty="0" smtClean="0"/>
              <a:t>Characteristics of doctoral level achievement and conceptual threshold crossing</a:t>
            </a:r>
          </a:p>
          <a:p>
            <a:pPr>
              <a:buNone/>
            </a:pPr>
            <a:endParaRPr lang="en-GB" dirty="0" smtClean="0"/>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‘It’s</a:t>
            </a:r>
            <a:r>
              <a:rPr lang="en-GB" dirty="0" smtClean="0"/>
              <a:t> not illuminating, I want to see lights come on in what the person is saying and what they’ve achieved, if it’s flat....... If it’s pedestrian and flat you know they can tick the boxes, they have done this, they have done this, and they have done that, then that’s the straightforward thesis work but something that’s moving on from that, the exception is where I see illuminated thinking coming through in the sections.’(Examiner interview)</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Examiners of doctoral theses effectively have no formal training for this role, instead they learn by doing. It could be useful for new examiners to reflect on the learning gained from the role to feed not only into their supervisor practice but their activities as examiners. </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r>
              <a:rPr lang="en-GB" dirty="0" smtClean="0"/>
              <a:t>This session builds on new research findings from the UK Higher education funded ‘doctoral learning journeys’ project and a parallel project (</a:t>
            </a:r>
            <a:r>
              <a:rPr lang="en-GB" dirty="0" err="1" smtClean="0"/>
              <a:t>Wisker</a:t>
            </a:r>
            <a:r>
              <a:rPr lang="en-GB" dirty="0" smtClean="0"/>
              <a:t> et al,2010; </a:t>
            </a:r>
            <a:r>
              <a:rPr lang="en-GB" dirty="0" err="1" smtClean="0"/>
              <a:t>Wisker</a:t>
            </a:r>
            <a:r>
              <a:rPr lang="en-GB" dirty="0" smtClean="0"/>
              <a:t> and </a:t>
            </a:r>
            <a:r>
              <a:rPr lang="en-GB" dirty="0" err="1" smtClean="0"/>
              <a:t>Kiley</a:t>
            </a:r>
            <a:r>
              <a:rPr lang="en-GB" dirty="0" smtClean="0"/>
              <a:t> 2010), both of which are informed by the work of Margaret </a:t>
            </a:r>
            <a:r>
              <a:rPr lang="en-GB" dirty="0" err="1" smtClean="0"/>
              <a:t>Kiley</a:t>
            </a:r>
            <a:r>
              <a:rPr lang="en-GB" dirty="0" smtClean="0"/>
              <a:t> and Gerry Mullins (2002) Vernon Trafford and </a:t>
            </a:r>
            <a:r>
              <a:rPr lang="en-GB" dirty="0" err="1" smtClean="0"/>
              <a:t>Shosh</a:t>
            </a:r>
            <a:r>
              <a:rPr lang="en-GB" dirty="0" smtClean="0"/>
              <a:t> </a:t>
            </a:r>
            <a:r>
              <a:rPr lang="en-GB" dirty="0" err="1" smtClean="0"/>
              <a:t>Leshem</a:t>
            </a:r>
            <a:r>
              <a:rPr lang="en-GB" dirty="0" smtClean="0"/>
              <a:t> (2008), on the PhD examining process. </a:t>
            </a:r>
          </a:p>
          <a:p>
            <a:r>
              <a:rPr lang="en-GB" dirty="0" smtClean="0"/>
              <a:t>It also builds on a paper delivered by Margaret </a:t>
            </a:r>
            <a:r>
              <a:rPr lang="en-GB" dirty="0" err="1" smtClean="0"/>
              <a:t>Kiley</a:t>
            </a:r>
            <a:r>
              <a:rPr lang="en-GB" dirty="0" smtClean="0"/>
              <a:t> and Gina </a:t>
            </a:r>
            <a:r>
              <a:rPr lang="en-GB" dirty="0" err="1"/>
              <a:t>W</a:t>
            </a:r>
            <a:r>
              <a:rPr lang="en-GB" dirty="0" err="1" smtClean="0"/>
              <a:t>isker</a:t>
            </a:r>
            <a:r>
              <a:rPr lang="en-GB" dirty="0" smtClean="0"/>
              <a:t> at QPR 2010</a:t>
            </a:r>
          </a:p>
        </p:txBody>
      </p:sp>
      <p:sp>
        <p:nvSpPr>
          <p:cNvPr id="2" name="Title 1"/>
          <p:cNvSpPr>
            <a:spLocks noGrp="1"/>
          </p:cNvSpPr>
          <p:nvPr>
            <p:ph type="title"/>
          </p:nvPr>
        </p:nvSpPr>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 Our new research explored whether it was possible to identify from thesis examiners comments how they recognised and commented on doctoral level achievement. We also sought to identify how the examiners discussed theses that were considered marginal. </a:t>
            </a:r>
          </a:p>
          <a:p>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GB" dirty="0" smtClean="0"/>
              <a:t>Examiners report on examining processes and specific examples of stages in the thesis and viva when students are clearly evidencing work of doctoral quality, have ownership of their project, are articulate and confident about its achievements and discuss its workings and effectiveness in a collegial manner. Examiners talk about going through ‘conceptual thresholds’ (</a:t>
            </a:r>
            <a:r>
              <a:rPr lang="en-GB" dirty="0" err="1" smtClean="0"/>
              <a:t>Kiley</a:t>
            </a:r>
            <a:r>
              <a:rPr lang="en-GB" dirty="0" smtClean="0"/>
              <a:t>, </a:t>
            </a:r>
            <a:r>
              <a:rPr lang="en-GB" dirty="0" err="1" smtClean="0"/>
              <a:t>Wisker</a:t>
            </a:r>
            <a:r>
              <a:rPr lang="en-GB" dirty="0" smtClean="0"/>
              <a:t> 2009, 2010) in their recognition of the quality of the work.</a:t>
            </a:r>
          </a:p>
          <a:p>
            <a:r>
              <a:rPr lang="en-GB" dirty="0" smtClean="0"/>
              <a:t>From the analysis we argue that a marginal doctoral thesis will be characterised by 'patchy' work </a:t>
            </a:r>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TotalTime>
  <Words>2141</Words>
  <Application>Microsoft Office PowerPoint</Application>
  <PresentationFormat>On-screen Show (4:3)</PresentationFormat>
  <Paragraphs>112</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Concourse</vt:lpstr>
      <vt:lpstr>Bitmap Image</vt:lpstr>
      <vt:lpstr>Photo Editor Photo</vt:lpstr>
      <vt:lpstr>  What are examiners looking for? Supervisors and students learning from doctoral examining Postgraduate supervision conference Stellenbosch 2011 </vt:lpstr>
      <vt:lpstr>Brighton Palace Pier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 reports say (Mullins &amp; Kiley, 2002)</vt:lpstr>
      <vt:lpstr>A “good” thesis from the reports</vt:lpstr>
      <vt:lpstr>A ‘less than ideal’ thesis </vt:lpstr>
      <vt:lpstr>What do interviewees say about a ‘good’ thesis</vt:lpstr>
      <vt:lpstr>PowerPoint Presentation</vt:lpstr>
      <vt:lpstr>A marginal thesis</vt:lpstr>
      <vt:lpstr>Marginal </vt:lpstr>
      <vt:lpstr>Workaday – OK?</vt:lpstr>
      <vt:lpstr>What do they say about poor theses?</vt:lpstr>
      <vt:lpstr>Poor work and poorer supervision </vt:lpstr>
      <vt:lpstr>Too busy and unstructured</vt:lpstr>
      <vt:lpstr>Role of the viva</vt:lpstr>
      <vt:lpstr>PowerPoint Presentation</vt:lpstr>
      <vt:lpstr>PowerPoint Presentation</vt:lpstr>
      <vt:lpstr>PowerPoint Presentation</vt:lpstr>
      <vt:lpstr>PowerPoint Presentation</vt:lpstr>
      <vt:lpstr> lessons  learned and passed on  </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examiners looking for? Supervisors and students learning from doctoral examining</dc:title>
  <dc:creator>Gina Wisker</dc:creator>
  <cp:lastModifiedBy>Gina Wisker</cp:lastModifiedBy>
  <cp:revision>5</cp:revision>
  <dcterms:created xsi:type="dcterms:W3CDTF">2011-04-11T11:34:33Z</dcterms:created>
  <dcterms:modified xsi:type="dcterms:W3CDTF">2015-05-07T07:53:50Z</dcterms:modified>
</cp:coreProperties>
</file>