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32" r:id="rId3"/>
    <p:sldId id="333" r:id="rId4"/>
    <p:sldId id="334" r:id="rId5"/>
    <p:sldId id="316" r:id="rId6"/>
    <p:sldId id="331" r:id="rId7"/>
    <p:sldId id="280" r:id="rId8"/>
    <p:sldId id="338" r:id="rId9"/>
    <p:sldId id="281" r:id="rId10"/>
    <p:sldId id="282" r:id="rId11"/>
    <p:sldId id="283" r:id="rId12"/>
    <p:sldId id="329" r:id="rId13"/>
    <p:sldId id="330" r:id="rId14"/>
    <p:sldId id="269" r:id="rId15"/>
    <p:sldId id="335" r:id="rId16"/>
    <p:sldId id="311" r:id="rId17"/>
    <p:sldId id="257" r:id="rId18"/>
    <p:sldId id="307" r:id="rId19"/>
    <p:sldId id="309" r:id="rId20"/>
    <p:sldId id="308" r:id="rId21"/>
    <p:sldId id="310" r:id="rId22"/>
    <p:sldId id="268" r:id="rId23"/>
    <p:sldId id="321" r:id="rId24"/>
    <p:sldId id="322" r:id="rId25"/>
    <p:sldId id="270" r:id="rId26"/>
    <p:sldId id="271" r:id="rId27"/>
    <p:sldId id="272" r:id="rId28"/>
    <p:sldId id="273" r:id="rId29"/>
    <p:sldId id="323" r:id="rId30"/>
    <p:sldId id="275" r:id="rId31"/>
    <p:sldId id="339" r:id="rId32"/>
    <p:sldId id="303" r:id="rId33"/>
    <p:sldId id="305" r:id="rId34"/>
    <p:sldId id="263" r:id="rId35"/>
    <p:sldId id="258" r:id="rId36"/>
    <p:sldId id="267" r:id="rId37"/>
    <p:sldId id="261" r:id="rId38"/>
    <p:sldId id="266" r:id="rId39"/>
    <p:sldId id="260" r:id="rId40"/>
    <p:sldId id="264" r:id="rId41"/>
    <p:sldId id="259" r:id="rId42"/>
    <p:sldId id="328" r:id="rId43"/>
    <p:sldId id="336" r:id="rId44"/>
    <p:sldId id="320" r:id="rId45"/>
    <p:sldId id="33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08" autoAdjust="0"/>
    <p:restoredTop sz="86492" autoAdjust="0"/>
  </p:normalViewPr>
  <p:slideViewPr>
    <p:cSldViewPr>
      <p:cViewPr varScale="1">
        <p:scale>
          <a:sx n="41" d="100"/>
          <a:sy n="41" d="100"/>
        </p:scale>
        <p:origin x="-1758" y="-96"/>
      </p:cViewPr>
      <p:guideLst>
        <p:guide orient="horz" pos="2160"/>
        <p:guide pos="2880"/>
      </p:guideLst>
    </p:cSldViewPr>
  </p:slideViewPr>
  <p:outlineViewPr>
    <p:cViewPr>
      <p:scale>
        <a:sx n="33" d="100"/>
        <a:sy n="33" d="100"/>
      </p:scale>
      <p:origin x="0" y="4218"/>
    </p:cViewPr>
  </p:outlineViewPr>
  <p:notesTextViewPr>
    <p:cViewPr>
      <p:scale>
        <a:sx n="1" d="1"/>
        <a:sy n="1" d="1"/>
      </p:scale>
      <p:origin x="0" y="0"/>
    </p:cViewPr>
  </p:notesTextViewPr>
  <p:sorterViewPr>
    <p:cViewPr>
      <p:scale>
        <a:sx n="100" d="100"/>
        <a:sy n="100" d="100"/>
      </p:scale>
      <p:origin x="0" y="133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EA7792-6953-423A-9A89-3D5177205CA5}" type="datetimeFigureOut">
              <a:rPr lang="en-GB" smtClean="0"/>
              <a:t>23/11/2015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9B5AB5-347F-4D4F-A633-0061A7D54084}" type="slidenum">
              <a:rPr lang="en-GB" smtClean="0"/>
              <a:t>‹#›</a:t>
            </a:fld>
            <a:endParaRPr lang="en-GB"/>
          </a:p>
        </p:txBody>
      </p:sp>
    </p:spTree>
    <p:extLst>
      <p:ext uri="{BB962C8B-B14F-4D97-AF65-F5344CB8AC3E}">
        <p14:creationId xmlns:p14="http://schemas.microsoft.com/office/powerpoint/2010/main" val="2246136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CE72E47-99B8-47A0-808B-D66A6DE60A92}" type="datetime1">
              <a:rPr lang="en-GB" smtClean="0"/>
              <a:t>23/11/2015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90785A-954E-441D-ADC6-10646973F4DA}" type="slidenum">
              <a:rPr lang="en-GB" smtClean="0"/>
              <a:t>‹#›</a:t>
            </a:fld>
            <a:endParaRPr lang="en-GB"/>
          </a:p>
        </p:txBody>
      </p:sp>
    </p:spTree>
    <p:extLst>
      <p:ext uri="{BB962C8B-B14F-4D97-AF65-F5344CB8AC3E}">
        <p14:creationId xmlns:p14="http://schemas.microsoft.com/office/powerpoint/2010/main" val="1719655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364156-4CBF-4308-BFE4-A73130B9EDEE}" type="datetime1">
              <a:rPr lang="en-GB" smtClean="0"/>
              <a:t>23/11/2015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90785A-954E-441D-ADC6-10646973F4DA}" type="slidenum">
              <a:rPr lang="en-GB" smtClean="0"/>
              <a:t>‹#›</a:t>
            </a:fld>
            <a:endParaRPr lang="en-GB"/>
          </a:p>
        </p:txBody>
      </p:sp>
    </p:spTree>
    <p:extLst>
      <p:ext uri="{BB962C8B-B14F-4D97-AF65-F5344CB8AC3E}">
        <p14:creationId xmlns:p14="http://schemas.microsoft.com/office/powerpoint/2010/main" val="2988213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0BBAC5-11D7-44A2-ABBE-F9161057916C}" type="datetime1">
              <a:rPr lang="en-GB" smtClean="0"/>
              <a:t>23/11/2015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90785A-954E-441D-ADC6-10646973F4DA}" type="slidenum">
              <a:rPr lang="en-GB" smtClean="0"/>
              <a:t>‹#›</a:t>
            </a:fld>
            <a:endParaRPr lang="en-GB"/>
          </a:p>
        </p:txBody>
      </p:sp>
    </p:spTree>
    <p:extLst>
      <p:ext uri="{BB962C8B-B14F-4D97-AF65-F5344CB8AC3E}">
        <p14:creationId xmlns:p14="http://schemas.microsoft.com/office/powerpoint/2010/main" val="3999431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FF495C-A2B3-45C9-9929-1E2F475443FE}" type="datetime1">
              <a:rPr lang="en-GB" smtClean="0"/>
              <a:t>23/11/2015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90785A-954E-441D-ADC6-10646973F4DA}" type="slidenum">
              <a:rPr lang="en-GB" smtClean="0"/>
              <a:t>‹#›</a:t>
            </a:fld>
            <a:endParaRPr lang="en-GB"/>
          </a:p>
        </p:txBody>
      </p:sp>
    </p:spTree>
    <p:extLst>
      <p:ext uri="{BB962C8B-B14F-4D97-AF65-F5344CB8AC3E}">
        <p14:creationId xmlns:p14="http://schemas.microsoft.com/office/powerpoint/2010/main" val="3846951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A73988-7070-4F8C-948F-7E4EBB92FA95}" type="datetime1">
              <a:rPr lang="en-GB" smtClean="0"/>
              <a:t>23/11/2015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90785A-954E-441D-ADC6-10646973F4DA}" type="slidenum">
              <a:rPr lang="en-GB" smtClean="0"/>
              <a:t>‹#›</a:t>
            </a:fld>
            <a:endParaRPr lang="en-GB"/>
          </a:p>
        </p:txBody>
      </p:sp>
    </p:spTree>
    <p:extLst>
      <p:ext uri="{BB962C8B-B14F-4D97-AF65-F5344CB8AC3E}">
        <p14:creationId xmlns:p14="http://schemas.microsoft.com/office/powerpoint/2010/main" val="1627715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86A55C8-8B91-4E98-9044-94253E092372}" type="datetime1">
              <a:rPr lang="en-GB" smtClean="0"/>
              <a:t>23/11/2015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90785A-954E-441D-ADC6-10646973F4DA}" type="slidenum">
              <a:rPr lang="en-GB" smtClean="0"/>
              <a:t>‹#›</a:t>
            </a:fld>
            <a:endParaRPr lang="en-GB"/>
          </a:p>
        </p:txBody>
      </p:sp>
    </p:spTree>
    <p:extLst>
      <p:ext uri="{BB962C8B-B14F-4D97-AF65-F5344CB8AC3E}">
        <p14:creationId xmlns:p14="http://schemas.microsoft.com/office/powerpoint/2010/main" val="2614430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AD64F65-FA90-4645-B750-6BAFFB5EEAF0}" type="datetime1">
              <a:rPr lang="en-GB" smtClean="0"/>
              <a:t>23/11/2015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990785A-954E-441D-ADC6-10646973F4DA}" type="slidenum">
              <a:rPr lang="en-GB" smtClean="0"/>
              <a:t>‹#›</a:t>
            </a:fld>
            <a:endParaRPr lang="en-GB"/>
          </a:p>
        </p:txBody>
      </p:sp>
    </p:spTree>
    <p:extLst>
      <p:ext uri="{BB962C8B-B14F-4D97-AF65-F5344CB8AC3E}">
        <p14:creationId xmlns:p14="http://schemas.microsoft.com/office/powerpoint/2010/main" val="145825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45BDB39-631E-4EF8-808A-8AA4C3D1CC30}" type="datetime1">
              <a:rPr lang="en-GB" smtClean="0"/>
              <a:t>23/11/2015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990785A-954E-441D-ADC6-10646973F4DA}" type="slidenum">
              <a:rPr lang="en-GB" smtClean="0"/>
              <a:t>‹#›</a:t>
            </a:fld>
            <a:endParaRPr lang="en-GB"/>
          </a:p>
        </p:txBody>
      </p:sp>
    </p:spTree>
    <p:extLst>
      <p:ext uri="{BB962C8B-B14F-4D97-AF65-F5344CB8AC3E}">
        <p14:creationId xmlns:p14="http://schemas.microsoft.com/office/powerpoint/2010/main" val="3653780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E100C9-7F4A-466C-8D25-11879EB13B87}" type="datetime1">
              <a:rPr lang="en-GB" smtClean="0"/>
              <a:t>23/11/2015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990785A-954E-441D-ADC6-10646973F4DA}" type="slidenum">
              <a:rPr lang="en-GB" smtClean="0"/>
              <a:t>‹#›</a:t>
            </a:fld>
            <a:endParaRPr lang="en-GB"/>
          </a:p>
        </p:txBody>
      </p:sp>
    </p:spTree>
    <p:extLst>
      <p:ext uri="{BB962C8B-B14F-4D97-AF65-F5344CB8AC3E}">
        <p14:creationId xmlns:p14="http://schemas.microsoft.com/office/powerpoint/2010/main" val="267178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0F5CFF-40D7-4087-8583-0F1FABB94595}" type="datetime1">
              <a:rPr lang="en-GB" smtClean="0"/>
              <a:t>23/11/2015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90785A-954E-441D-ADC6-10646973F4DA}" type="slidenum">
              <a:rPr lang="en-GB" smtClean="0"/>
              <a:t>‹#›</a:t>
            </a:fld>
            <a:endParaRPr lang="en-GB"/>
          </a:p>
        </p:txBody>
      </p:sp>
    </p:spTree>
    <p:extLst>
      <p:ext uri="{BB962C8B-B14F-4D97-AF65-F5344CB8AC3E}">
        <p14:creationId xmlns:p14="http://schemas.microsoft.com/office/powerpoint/2010/main" val="258370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2E1709-3054-44C4-B499-B1241DB2D1E8}" type="datetime1">
              <a:rPr lang="en-GB" smtClean="0"/>
              <a:t>23/11/2015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90785A-954E-441D-ADC6-10646973F4DA}" type="slidenum">
              <a:rPr lang="en-GB" smtClean="0"/>
              <a:t>‹#›</a:t>
            </a:fld>
            <a:endParaRPr lang="en-GB"/>
          </a:p>
        </p:txBody>
      </p:sp>
    </p:spTree>
    <p:extLst>
      <p:ext uri="{BB962C8B-B14F-4D97-AF65-F5344CB8AC3E}">
        <p14:creationId xmlns:p14="http://schemas.microsoft.com/office/powerpoint/2010/main" val="178682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DE12FC-300E-40BA-93B3-79994E97482F}" type="datetime1">
              <a:rPr lang="en-GB" smtClean="0"/>
              <a:t>23/11/2015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0785A-954E-441D-ADC6-10646973F4DA}" type="slidenum">
              <a:rPr lang="en-GB" smtClean="0"/>
              <a:t>‹#›</a:t>
            </a:fld>
            <a:endParaRPr lang="en-GB"/>
          </a:p>
        </p:txBody>
      </p:sp>
    </p:spTree>
    <p:extLst>
      <p:ext uri="{BB962C8B-B14F-4D97-AF65-F5344CB8AC3E}">
        <p14:creationId xmlns:p14="http://schemas.microsoft.com/office/powerpoint/2010/main" val="3206203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bing.com/images/search?q=The+Book+Thief+Library&amp;view=detailv2&amp;&amp;id=3413DE3556827D24B13DFDF79DEADF7B86C31A18&amp;selectedIndex=3&amp;ccid=6rKRCeN3&amp;simid=608028513474643235&amp;thid=JN.bWsqZJvlLmIT0dTMmPEP5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hyperlink" Target="http://www.guillier.org/cambridge/snowday/" TargetMode="External"/><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hyperlink" Target="http://www.guillier.org/common/view_image.php?img=/cambridge/snowday/p1314388.jpg" TargetMode="Externa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hyperlink" Target="http://www.guillier.org/common/view_image.php?img=/cambridge/snowday/p1314394.jpg" TargetMode="External"/><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Developing a writing career</a:t>
            </a:r>
            <a:endParaRPr lang="en-GB" dirty="0"/>
          </a:p>
        </p:txBody>
      </p:sp>
      <p:sp>
        <p:nvSpPr>
          <p:cNvPr id="3" name="Subtitle 2"/>
          <p:cNvSpPr>
            <a:spLocks noGrp="1"/>
          </p:cNvSpPr>
          <p:nvPr>
            <p:ph type="subTitle" idx="1"/>
          </p:nvPr>
        </p:nvSpPr>
        <p:spPr/>
        <p:txBody>
          <a:bodyPr/>
          <a:lstStyle/>
          <a:p>
            <a:r>
              <a:rPr lang="en-GB" dirty="0" smtClean="0"/>
              <a:t>Gina </a:t>
            </a:r>
            <a:r>
              <a:rPr lang="en-GB" dirty="0" err="1" smtClean="0"/>
              <a:t>Wisker</a:t>
            </a:r>
            <a:endParaRPr lang="en-GB" dirty="0" smtClean="0"/>
          </a:p>
          <a:p>
            <a:r>
              <a:rPr lang="en-GB" dirty="0" smtClean="0"/>
              <a:t>University of </a:t>
            </a:r>
            <a:r>
              <a:rPr lang="en-GB" dirty="0"/>
              <a:t>B</a:t>
            </a:r>
            <a:r>
              <a:rPr lang="en-GB" dirty="0" smtClean="0"/>
              <a:t>righton UK</a:t>
            </a:r>
          </a:p>
          <a:p>
            <a:r>
              <a:rPr lang="en-GB" dirty="0" smtClean="0"/>
              <a:t>HELTASA conference 2015</a:t>
            </a:r>
            <a:endParaRPr lang="en-GB" dirty="0"/>
          </a:p>
        </p:txBody>
      </p:sp>
      <p:sp>
        <p:nvSpPr>
          <p:cNvPr id="4" name="Slide Number Placeholder 3"/>
          <p:cNvSpPr>
            <a:spLocks noGrp="1"/>
          </p:cNvSpPr>
          <p:nvPr>
            <p:ph type="sldNum" sz="quarter" idx="12"/>
          </p:nvPr>
        </p:nvSpPr>
        <p:spPr/>
        <p:txBody>
          <a:bodyPr/>
          <a:lstStyle/>
          <a:p>
            <a:fld id="{D990785A-954E-441D-ADC6-10646973F4DA}" type="slidenum">
              <a:rPr lang="en-GB" smtClean="0"/>
              <a:t>1</a:t>
            </a:fld>
            <a:endParaRPr lang="en-GB"/>
          </a:p>
        </p:txBody>
      </p:sp>
    </p:spTree>
    <p:extLst>
      <p:ext uri="{BB962C8B-B14F-4D97-AF65-F5344CB8AC3E}">
        <p14:creationId xmlns:p14="http://schemas.microsoft.com/office/powerpoint/2010/main" val="2690820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268760"/>
            <a:ext cx="8425061" cy="4862164"/>
          </a:xfrm>
        </p:spPr>
        <p:txBody>
          <a:bodyPr>
            <a:normAutofit fontScale="92500" lnSpcReduction="10000"/>
          </a:bodyPr>
          <a:lstStyle/>
          <a:p>
            <a:pPr>
              <a:defRPr/>
            </a:pPr>
            <a:r>
              <a:rPr lang="en-GB" sz="2800" dirty="0" smtClean="0"/>
              <a:t>Shifting kinds of writing to academic writing </a:t>
            </a:r>
          </a:p>
          <a:p>
            <a:pPr>
              <a:defRPr/>
            </a:pPr>
            <a:r>
              <a:rPr lang="en-GB" sz="2800" dirty="0" smtClean="0"/>
              <a:t>Documenting innovative work properly</a:t>
            </a:r>
          </a:p>
          <a:p>
            <a:pPr>
              <a:defRPr/>
            </a:pPr>
            <a:r>
              <a:rPr lang="en-GB" sz="2800" dirty="0" smtClean="0"/>
              <a:t>I want it to be interesting as a story – good enough to eat-</a:t>
            </a:r>
          </a:p>
          <a:p>
            <a:pPr>
              <a:defRPr/>
            </a:pPr>
            <a:r>
              <a:rPr lang="en-GB" sz="2800" dirty="0" smtClean="0"/>
              <a:t>Now is the time to pounce build on confidence and voice I’ve developed </a:t>
            </a:r>
          </a:p>
          <a:p>
            <a:pPr>
              <a:defRPr/>
            </a:pPr>
            <a:r>
              <a:rPr lang="en-GB" sz="2800" dirty="0" smtClean="0"/>
              <a:t>Academic writing style – getting to the point clearly-</a:t>
            </a:r>
          </a:p>
          <a:p>
            <a:pPr>
              <a:defRPr/>
            </a:pPr>
            <a:r>
              <a:rPr lang="en-GB" sz="2800" dirty="0" smtClean="0"/>
              <a:t>Finding the right journal –niche – to take my work –</a:t>
            </a:r>
          </a:p>
          <a:p>
            <a:pPr>
              <a:defRPr/>
            </a:pPr>
            <a:r>
              <a:rPr lang="en-GB" sz="2800" dirty="0" smtClean="0"/>
              <a:t>Doing some solo authored </a:t>
            </a:r>
          </a:p>
          <a:p>
            <a:pPr>
              <a:defRPr/>
            </a:pPr>
            <a:r>
              <a:rPr lang="en-GB" sz="2800" dirty="0" smtClean="0"/>
              <a:t>The </a:t>
            </a:r>
            <a:r>
              <a:rPr lang="en-GB" sz="2800" dirty="0"/>
              <a:t>act of writing- discipline-grappling Learning from others </a:t>
            </a:r>
          </a:p>
          <a:p>
            <a:pPr>
              <a:defRPr/>
            </a:pPr>
            <a:r>
              <a:rPr lang="en-GB" sz="2800" dirty="0"/>
              <a:t>But not losing your voice</a:t>
            </a:r>
          </a:p>
          <a:p>
            <a:pPr>
              <a:defRPr/>
            </a:pPr>
            <a:endParaRPr lang="en-GB" sz="2800" dirty="0"/>
          </a:p>
          <a:p>
            <a:pPr>
              <a:defRPr/>
            </a:pPr>
            <a:endParaRPr lang="en-GB" sz="2800" dirty="0" smtClean="0"/>
          </a:p>
        </p:txBody>
      </p:sp>
      <p:sp>
        <p:nvSpPr>
          <p:cNvPr id="4" name="Slide Number Placeholder 3"/>
          <p:cNvSpPr>
            <a:spLocks noGrp="1"/>
          </p:cNvSpPr>
          <p:nvPr>
            <p:ph type="sldNum" sz="quarter" idx="12"/>
          </p:nvPr>
        </p:nvSpPr>
        <p:spPr/>
        <p:txBody>
          <a:bodyPr/>
          <a:lstStyle/>
          <a:p>
            <a:pPr>
              <a:defRPr/>
            </a:pPr>
            <a:fld id="{0E4952AA-827A-4076-9B16-F7553A994929}" type="slidenum">
              <a:rPr lang="en-GB" smtClean="0"/>
              <a:pPr>
                <a:defRPr/>
              </a:pPr>
              <a:t>10</a:t>
            </a:fld>
            <a:endParaRPr lang="en-GB"/>
          </a:p>
        </p:txBody>
      </p:sp>
      <p:sp>
        <p:nvSpPr>
          <p:cNvPr id="2" name="Title 1"/>
          <p:cNvSpPr>
            <a:spLocks noGrp="1"/>
          </p:cNvSpPr>
          <p:nvPr>
            <p:ph type="title"/>
          </p:nvPr>
        </p:nvSpPr>
        <p:spPr>
          <a:xfrm>
            <a:off x="457200" y="274638"/>
            <a:ext cx="8229600" cy="418058"/>
          </a:xfrm>
        </p:spPr>
        <p:txBody>
          <a:bodyPr>
            <a:normAutofit fontScale="90000"/>
          </a:bodyPr>
          <a:lstStyle/>
          <a:p>
            <a:pPr>
              <a:defRPr/>
            </a:pPr>
            <a:r>
              <a:rPr lang="en-GB" dirty="0" smtClean="0"/>
              <a:t>Some more responses strategic and positive-</a:t>
            </a:r>
            <a:endParaRPr lang="en-GB" dirty="0"/>
          </a:p>
        </p:txBody>
      </p:sp>
    </p:spTree>
    <p:extLst>
      <p:ext uri="{BB962C8B-B14F-4D97-AF65-F5344CB8AC3E}">
        <p14:creationId xmlns:p14="http://schemas.microsoft.com/office/powerpoint/2010/main" val="3467168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1268760"/>
            <a:ext cx="8229600" cy="4857403"/>
          </a:xfrm>
        </p:spPr>
        <p:txBody>
          <a:bodyPr/>
          <a:lstStyle/>
          <a:p>
            <a:pPr eaLnBrk="1" hangingPunct="1">
              <a:defRPr/>
            </a:pPr>
            <a:r>
              <a:rPr lang="en-GB" dirty="0" smtClean="0"/>
              <a:t>In academic terms/ in our roles as academics- teachers, researchers, facilitators of learning, managers etc </a:t>
            </a:r>
            <a:r>
              <a:rPr lang="en-GB" dirty="0" err="1" smtClean="0"/>
              <a:t>etc</a:t>
            </a:r>
            <a:r>
              <a:rPr lang="en-GB" dirty="0" smtClean="0"/>
              <a:t>  writing is: </a:t>
            </a:r>
          </a:p>
          <a:p>
            <a:pPr eaLnBrk="1" hangingPunct="1">
              <a:defRPr/>
            </a:pPr>
            <a:r>
              <a:rPr lang="en-GB" dirty="0" smtClean="0"/>
              <a:t>a method of communicating what you want to inform others about – knowledge, skills, values/attitudes/beliefs</a:t>
            </a:r>
          </a:p>
          <a:p>
            <a:pPr eaLnBrk="1" hangingPunct="1">
              <a:defRPr/>
            </a:pPr>
            <a:r>
              <a:rPr lang="en-GB" dirty="0" smtClean="0"/>
              <a:t>It can accompany other forms of communication</a:t>
            </a:r>
          </a:p>
        </p:txBody>
      </p:sp>
      <p:sp>
        <p:nvSpPr>
          <p:cNvPr id="6" name="Slide Number Placeholder 5"/>
          <p:cNvSpPr>
            <a:spLocks noGrp="1"/>
          </p:cNvSpPr>
          <p:nvPr>
            <p:ph type="sldNum" sz="quarter" idx="12"/>
          </p:nvPr>
        </p:nvSpPr>
        <p:spPr/>
        <p:txBody>
          <a:bodyPr/>
          <a:lstStyle/>
          <a:p>
            <a:pPr>
              <a:defRPr/>
            </a:pPr>
            <a:fld id="{F40EEF16-414F-4D61-BAFB-E994423287DA}" type="slidenum">
              <a:rPr lang="en-GB"/>
              <a:pPr>
                <a:defRPr/>
              </a:pPr>
              <a:t>11</a:t>
            </a:fld>
            <a:endParaRPr lang="en-GB"/>
          </a:p>
        </p:txBody>
      </p:sp>
      <p:sp>
        <p:nvSpPr>
          <p:cNvPr id="8194" name="Rectangle 2"/>
          <p:cNvSpPr>
            <a:spLocks noGrp="1" noChangeArrowheads="1"/>
          </p:cNvSpPr>
          <p:nvPr>
            <p:ph type="title"/>
          </p:nvPr>
        </p:nvSpPr>
        <p:spPr/>
        <p:txBody>
          <a:bodyPr/>
          <a:lstStyle/>
          <a:p>
            <a:pPr eaLnBrk="1" hangingPunct="1">
              <a:defRPr/>
            </a:pPr>
            <a:endParaRPr lang="en-US" dirty="0" smtClean="0"/>
          </a:p>
        </p:txBody>
      </p:sp>
    </p:spTree>
    <p:extLst>
      <p:ext uri="{BB962C8B-B14F-4D97-AF65-F5344CB8AC3E}">
        <p14:creationId xmlns:p14="http://schemas.microsoft.com/office/powerpoint/2010/main" val="2409028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Books  </a:t>
            </a:r>
            <a:r>
              <a:rPr lang="en-GB" sz="2200" dirty="0" smtClean="0"/>
              <a:t>(clips from film of ‘The Book Thief  ‘ Marcus Zusak</a:t>
            </a:r>
            <a:r>
              <a:rPr lang="en-GB" dirty="0" smtClean="0"/>
              <a:t>)</a:t>
            </a:r>
            <a:endParaRPr lang="en-GB"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pic>
        <p:nvPicPr>
          <p:cNvPr id="4" name="Picture 3" descr="http://thenypost.files.wordpress.com/2013/11/bookthie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6245" y="1517015"/>
            <a:ext cx="5731510" cy="3823970"/>
          </a:xfrm>
          <a:prstGeom prst="rect">
            <a:avLst/>
          </a:prstGeom>
          <a:noFill/>
          <a:ln>
            <a:noFill/>
          </a:ln>
        </p:spPr>
      </p:pic>
      <p:sp>
        <p:nvSpPr>
          <p:cNvPr id="5" name="Slide Number Placeholder 4"/>
          <p:cNvSpPr>
            <a:spLocks noGrp="1"/>
          </p:cNvSpPr>
          <p:nvPr>
            <p:ph type="sldNum" sz="quarter" idx="12"/>
          </p:nvPr>
        </p:nvSpPr>
        <p:spPr/>
        <p:txBody>
          <a:bodyPr/>
          <a:lstStyle/>
          <a:p>
            <a:fld id="{D990785A-954E-441D-ADC6-10646973F4DA}" type="slidenum">
              <a:rPr lang="en-GB" smtClean="0"/>
              <a:t>12</a:t>
            </a:fld>
            <a:endParaRPr lang="en-GB"/>
          </a:p>
        </p:txBody>
      </p:sp>
    </p:spTree>
    <p:extLst>
      <p:ext uri="{BB962C8B-B14F-4D97-AF65-F5344CB8AC3E}">
        <p14:creationId xmlns:p14="http://schemas.microsoft.com/office/powerpoint/2010/main" val="2144029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reading- are empowering </a:t>
            </a:r>
            <a:endParaRPr lang="en-GB" dirty="0"/>
          </a:p>
        </p:txBody>
      </p:sp>
      <p:pic>
        <p:nvPicPr>
          <p:cNvPr id="4" name="Content Placeholder 3" descr="http://tse1.mm.bing.net/th?&amp;id=JN.bWsqZJvlLmIT0dTMmPEP5A&amp;w=300&amp;h=300&amp;c=0&amp;pid=1.9&amp;rs=0&amp;p=0">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5616" y="1772816"/>
            <a:ext cx="4885134" cy="4176464"/>
          </a:xfrm>
          <a:prstGeom prst="rect">
            <a:avLst/>
          </a:prstGeom>
          <a:noFill/>
          <a:ln>
            <a:noFill/>
          </a:ln>
        </p:spPr>
      </p:pic>
      <p:sp>
        <p:nvSpPr>
          <p:cNvPr id="3" name="Slide Number Placeholder 2"/>
          <p:cNvSpPr>
            <a:spLocks noGrp="1"/>
          </p:cNvSpPr>
          <p:nvPr>
            <p:ph type="sldNum" sz="quarter" idx="12"/>
          </p:nvPr>
        </p:nvSpPr>
        <p:spPr/>
        <p:txBody>
          <a:bodyPr/>
          <a:lstStyle/>
          <a:p>
            <a:fld id="{D990785A-954E-441D-ADC6-10646973F4DA}" type="slidenum">
              <a:rPr lang="en-GB" smtClean="0"/>
              <a:t>13</a:t>
            </a:fld>
            <a:endParaRPr lang="en-GB"/>
          </a:p>
        </p:txBody>
      </p:sp>
    </p:spTree>
    <p:extLst>
      <p:ext uri="{BB962C8B-B14F-4D97-AF65-F5344CB8AC3E}">
        <p14:creationId xmlns:p14="http://schemas.microsoft.com/office/powerpoint/2010/main" val="3305231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a:t>
            </a:r>
            <a:r>
              <a:rPr lang="en-GB" dirty="0" smtClean="0"/>
              <a:t>I’ve </a:t>
            </a:r>
            <a:r>
              <a:rPr lang="en-GB" dirty="0"/>
              <a:t>done my 4 pieces for the REF so I don’t have to write any more.’(colleague)</a:t>
            </a:r>
          </a:p>
          <a:p>
            <a:r>
              <a:rPr lang="en-GB" dirty="0"/>
              <a:t>‘Writing is like life, you could go under’ (Toni Morrison)</a:t>
            </a:r>
          </a:p>
          <a:p>
            <a:endParaRPr lang="en-GB" dirty="0"/>
          </a:p>
        </p:txBody>
      </p:sp>
      <p:sp>
        <p:nvSpPr>
          <p:cNvPr id="2" name="Title 1"/>
          <p:cNvSpPr>
            <a:spLocks noGrp="1"/>
          </p:cNvSpPr>
          <p:nvPr>
            <p:ph type="title"/>
          </p:nvPr>
        </p:nvSpPr>
        <p:spPr/>
        <p:txBody>
          <a:bodyPr/>
          <a:lstStyle/>
          <a:p>
            <a:endParaRPr lang="en-GB" dirty="0"/>
          </a:p>
        </p:txBody>
      </p:sp>
      <p:pic>
        <p:nvPicPr>
          <p:cNvPr id="4" name="Picture 3" descr="180px-Fountain-pen-nib.jpg"/>
          <p:cNvPicPr>
            <a:picLocks noChangeAspect="1"/>
          </p:cNvPicPr>
          <p:nvPr/>
        </p:nvPicPr>
        <p:blipFill>
          <a:blip r:embed="rId2" cstate="print"/>
          <a:stretch>
            <a:fillRect/>
          </a:stretch>
        </p:blipFill>
        <p:spPr>
          <a:xfrm>
            <a:off x="2699792" y="5157192"/>
            <a:ext cx="4000528" cy="720080"/>
          </a:xfrm>
          <a:prstGeom prst="rect">
            <a:avLst/>
          </a:prstGeom>
        </p:spPr>
      </p:pic>
      <p:sp>
        <p:nvSpPr>
          <p:cNvPr id="5" name="Slide Number Placeholder 4"/>
          <p:cNvSpPr>
            <a:spLocks noGrp="1"/>
          </p:cNvSpPr>
          <p:nvPr>
            <p:ph type="sldNum" sz="quarter" idx="12"/>
          </p:nvPr>
        </p:nvSpPr>
        <p:spPr/>
        <p:txBody>
          <a:bodyPr/>
          <a:lstStyle/>
          <a:p>
            <a:fld id="{D990785A-954E-441D-ADC6-10646973F4DA}" type="slidenum">
              <a:rPr lang="en-GB" smtClean="0"/>
              <a:t>14</a:t>
            </a:fld>
            <a:endParaRPr lang="en-GB"/>
          </a:p>
        </p:txBody>
      </p:sp>
    </p:spTree>
    <p:extLst>
      <p:ext uri="{BB962C8B-B14F-4D97-AF65-F5344CB8AC3E}">
        <p14:creationId xmlns:p14="http://schemas.microsoft.com/office/powerpoint/2010/main" val="857714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88913"/>
            <a:ext cx="7772400" cy="503237"/>
          </a:xfrm>
        </p:spPr>
        <p:txBody>
          <a:bodyPr rtlCol="0">
            <a:normAutofit fontScale="90000"/>
          </a:bodyPr>
          <a:lstStyle/>
          <a:p>
            <a:pPr eaLnBrk="1" fontAlgn="auto" hangingPunct="1">
              <a:spcAft>
                <a:spcPts val="0"/>
              </a:spcAft>
              <a:defRPr/>
            </a:pPr>
            <a:r>
              <a:rPr lang="en-GB" sz="4000" smtClean="0"/>
              <a:t>credentials</a:t>
            </a:r>
          </a:p>
        </p:txBody>
      </p:sp>
      <p:sp>
        <p:nvSpPr>
          <p:cNvPr id="15363" name="Rectangle 3"/>
          <p:cNvSpPr>
            <a:spLocks noGrp="1" noChangeArrowheads="1"/>
          </p:cNvSpPr>
          <p:nvPr>
            <p:ph idx="1"/>
          </p:nvPr>
        </p:nvSpPr>
        <p:spPr>
          <a:xfrm>
            <a:off x="395288" y="836613"/>
            <a:ext cx="8748712" cy="6021387"/>
          </a:xfrm>
        </p:spPr>
        <p:txBody>
          <a:bodyPr/>
          <a:lstStyle/>
          <a:p>
            <a:pPr eaLnBrk="1" hangingPunct="1">
              <a:lnSpc>
                <a:spcPct val="80000"/>
              </a:lnSpc>
            </a:pPr>
            <a:r>
              <a:rPr lang="en-GB" altLang="en-US" sz="2000" b="1" smtClean="0"/>
              <a:t>Publishing actually provides some! Here’s some of mine   (what might  these suggest regarding-decisions made, range, usefulness, formats) </a:t>
            </a:r>
          </a:p>
          <a:p>
            <a:pPr eaLnBrk="1" hangingPunct="1">
              <a:lnSpc>
                <a:spcPct val="80000"/>
              </a:lnSpc>
            </a:pPr>
            <a:endParaRPr lang="en-GB" altLang="en-US" sz="2000" b="1" smtClean="0"/>
          </a:p>
          <a:p>
            <a:pPr eaLnBrk="1" hangingPunct="1">
              <a:lnSpc>
                <a:spcPct val="80000"/>
              </a:lnSpc>
            </a:pPr>
            <a:r>
              <a:rPr lang="en-GB" altLang="en-US" sz="2000" b="1" smtClean="0"/>
              <a:t>Journal Inno</a:t>
            </a:r>
            <a:r>
              <a:rPr lang="en-GB" altLang="en-US" sz="2000" b="1" i="1" smtClean="0"/>
              <a:t>vations in Educational &amp;Teaching International </a:t>
            </a:r>
            <a:r>
              <a:rPr lang="en-GB" altLang="en-US" sz="2000" b="1" smtClean="0"/>
              <a:t>co edit</a:t>
            </a:r>
          </a:p>
          <a:p>
            <a:pPr eaLnBrk="1" hangingPunct="1">
              <a:lnSpc>
                <a:spcPct val="80000"/>
              </a:lnSpc>
            </a:pPr>
            <a:r>
              <a:rPr lang="en-GB" altLang="en-US" sz="2000" b="1" smtClean="0"/>
              <a:t>Spokes poetry etc e-magazine co edit</a:t>
            </a:r>
          </a:p>
          <a:p>
            <a:pPr eaLnBrk="1" hangingPunct="1">
              <a:lnSpc>
                <a:spcPct val="80000"/>
              </a:lnSpc>
            </a:pPr>
            <a:r>
              <a:rPr lang="en-GB" altLang="en-US" sz="2000" b="1" smtClean="0"/>
              <a:t>Dissections horror e-journal</a:t>
            </a:r>
          </a:p>
          <a:p>
            <a:pPr eaLnBrk="1" hangingPunct="1">
              <a:lnSpc>
                <a:spcPct val="80000"/>
              </a:lnSpc>
            </a:pPr>
            <a:r>
              <a:rPr lang="en-GB" altLang="en-US" sz="2000" b="1" smtClean="0"/>
              <a:t>Special editions of Femspec, Diagesis</a:t>
            </a:r>
          </a:p>
          <a:p>
            <a:pPr eaLnBrk="1" hangingPunct="1">
              <a:lnSpc>
                <a:spcPct val="80000"/>
              </a:lnSpc>
            </a:pPr>
            <a:r>
              <a:rPr lang="en-GB" altLang="en-US" sz="2000" b="1" smtClean="0"/>
              <a:t>On board of Femspec (US), Diagesis(UK), Educational Research journal  </a:t>
            </a:r>
          </a:p>
          <a:p>
            <a:pPr eaLnBrk="1" hangingPunct="1">
              <a:lnSpc>
                <a:spcPct val="80000"/>
              </a:lnSpc>
            </a:pPr>
            <a:endParaRPr lang="en-GB" altLang="en-US" sz="2000" b="1" smtClean="0"/>
          </a:p>
          <a:p>
            <a:pPr eaLnBrk="1" hangingPunct="1">
              <a:lnSpc>
                <a:spcPct val="80000"/>
              </a:lnSpc>
            </a:pPr>
            <a:r>
              <a:rPr lang="en-GB" altLang="en-US" sz="2000" b="1" smtClean="0"/>
              <a:t>Review for Studies in Higher Education, HERD, Studies in Continuing Education,Compare, Femspec, Diagesis,Tulsa review,……Palgrave Macmillan books</a:t>
            </a:r>
          </a:p>
          <a:p>
            <a:pPr eaLnBrk="1" hangingPunct="1">
              <a:lnSpc>
                <a:spcPct val="80000"/>
              </a:lnSpc>
            </a:pPr>
            <a:r>
              <a:rPr lang="en-GB" altLang="en-US" sz="2000" b="1" smtClean="0"/>
              <a:t>Some books: The Postgraduate Research Handbook(2001, 2008),The Good Supervisor(2005, 2012 ),Postcolonial and African American Women’s Writing(2000),Horror Fiction (2005)Key Concepts in Postcolonial writing(2006)</a:t>
            </a:r>
          </a:p>
          <a:p>
            <a:pPr eaLnBrk="1" hangingPunct="1">
              <a:lnSpc>
                <a:spcPct val="80000"/>
              </a:lnSpc>
            </a:pPr>
            <a:r>
              <a:rPr lang="en-GB" altLang="en-US" sz="2000" b="1" smtClean="0"/>
              <a:t>Getting Published (2015),The Undergraduate research handbook (2009)</a:t>
            </a:r>
          </a:p>
        </p:txBody>
      </p:sp>
      <p:sp>
        <p:nvSpPr>
          <p:cNvPr id="1536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2509414C-0D3E-4A49-BCDD-D25BD1996A04}" type="slidenum">
              <a:rPr lang="en-GB" altLang="en-US" sz="1200">
                <a:solidFill>
                  <a:srgbClr val="898989"/>
                </a:solidFill>
                <a:latin typeface="Verdana" pitchFamily="34" charset="0"/>
              </a:rPr>
              <a:pPr>
                <a:spcBef>
                  <a:spcPct val="0"/>
                </a:spcBef>
                <a:buFontTx/>
                <a:buNone/>
              </a:pPr>
              <a:t>15</a:t>
            </a:fld>
            <a:endParaRPr lang="en-GB" altLang="en-US" sz="1200">
              <a:solidFill>
                <a:srgbClr val="898989"/>
              </a:solidFill>
              <a:latin typeface="Verdana" pitchFamily="34" charset="0"/>
            </a:endParaRPr>
          </a:p>
        </p:txBody>
      </p:sp>
    </p:spTree>
    <p:extLst>
      <p:ext uri="{BB962C8B-B14F-4D97-AF65-F5344CB8AC3E}">
        <p14:creationId xmlns:p14="http://schemas.microsoft.com/office/powerpoint/2010/main" val="3361011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Planning the career</a:t>
            </a:r>
            <a:endParaRPr lang="en-GB" dirty="0"/>
          </a:p>
        </p:txBody>
      </p:sp>
      <p:sp>
        <p:nvSpPr>
          <p:cNvPr id="3" name="Content Placeholder 2"/>
          <p:cNvSpPr>
            <a:spLocks noGrp="1"/>
          </p:cNvSpPr>
          <p:nvPr>
            <p:ph idx="1"/>
          </p:nvPr>
        </p:nvSpPr>
        <p:spPr>
          <a:xfrm>
            <a:off x="457200" y="1196752"/>
            <a:ext cx="8229600" cy="4929411"/>
          </a:xfrm>
        </p:spPr>
        <p:txBody>
          <a:bodyPr>
            <a:normAutofit fontScale="47500" lnSpcReduction="20000"/>
          </a:bodyPr>
          <a:lstStyle/>
          <a:p>
            <a:r>
              <a:rPr lang="en-GB" dirty="0" smtClean="0"/>
              <a:t>It might not seem like a career that is planned –</a:t>
            </a:r>
          </a:p>
          <a:p>
            <a:r>
              <a:rPr lang="en-GB" dirty="0" smtClean="0"/>
              <a:t>Qualifications</a:t>
            </a:r>
          </a:p>
          <a:p>
            <a:r>
              <a:rPr lang="en-GB" dirty="0" smtClean="0"/>
              <a:t>Presentations</a:t>
            </a:r>
          </a:p>
          <a:p>
            <a:r>
              <a:rPr lang="en-GB" dirty="0" smtClean="0"/>
              <a:t>Internal documents and lecture notes</a:t>
            </a:r>
          </a:p>
          <a:p>
            <a:r>
              <a:rPr lang="en-GB" dirty="0" smtClean="0"/>
              <a:t>Developing themes and concerns you are known for</a:t>
            </a:r>
          </a:p>
          <a:p>
            <a:r>
              <a:rPr lang="en-GB" dirty="0" smtClean="0"/>
              <a:t>Being a critical friend to others </a:t>
            </a:r>
          </a:p>
          <a:p>
            <a:r>
              <a:rPr lang="en-GB" dirty="0" smtClean="0"/>
              <a:t>Reviewing and refereeing</a:t>
            </a:r>
          </a:p>
          <a:p>
            <a:r>
              <a:rPr lang="en-GB" dirty="0" smtClean="0"/>
              <a:t>Editing</a:t>
            </a:r>
          </a:p>
          <a:p>
            <a:r>
              <a:rPr lang="en-GB" dirty="0" smtClean="0"/>
              <a:t>Journal articles </a:t>
            </a:r>
          </a:p>
          <a:p>
            <a:r>
              <a:rPr lang="en-GB" dirty="0" smtClean="0"/>
              <a:t>Chapters in edited collections</a:t>
            </a:r>
          </a:p>
          <a:p>
            <a:r>
              <a:rPr lang="en-GB" dirty="0" smtClean="0"/>
              <a:t>Editing a collection</a:t>
            </a:r>
          </a:p>
          <a:p>
            <a:r>
              <a:rPr lang="en-GB" dirty="0" smtClean="0"/>
              <a:t>Writing a monograph</a:t>
            </a:r>
          </a:p>
          <a:p>
            <a:r>
              <a:rPr lang="en-GB" dirty="0" smtClean="0"/>
              <a:t>Also – blogs, trade papers</a:t>
            </a:r>
          </a:p>
          <a:p>
            <a:r>
              <a:rPr lang="en-GB" dirty="0" smtClean="0"/>
              <a:t>Managing where it is published </a:t>
            </a:r>
          </a:p>
          <a:p>
            <a:r>
              <a:rPr lang="en-GB" dirty="0"/>
              <a:t> </a:t>
            </a:r>
            <a:r>
              <a:rPr lang="en-GB" dirty="0" smtClean="0"/>
              <a:t>seeking opportunities</a:t>
            </a:r>
          </a:p>
          <a:p>
            <a:r>
              <a:rPr lang="en-GB" dirty="0" smtClean="0"/>
              <a:t>Supporting and enabling others /so they support and enable you</a:t>
            </a:r>
          </a:p>
          <a:p>
            <a:r>
              <a:rPr lang="en-GB" dirty="0"/>
              <a:t> </a:t>
            </a:r>
            <a:r>
              <a:rPr lang="en-GB" dirty="0" smtClean="0"/>
              <a:t>not just writing anything</a:t>
            </a:r>
          </a:p>
          <a:p>
            <a:r>
              <a:rPr lang="en-GB" dirty="0" smtClean="0"/>
              <a:t>Develo</a:t>
            </a:r>
            <a:r>
              <a:rPr lang="en-GB" dirty="0"/>
              <a:t>p</a:t>
            </a:r>
            <a:r>
              <a:rPr lang="en-GB" dirty="0" smtClean="0"/>
              <a:t>ing your voice and varying it for the context and aim</a:t>
            </a:r>
          </a:p>
          <a:p>
            <a:endParaRPr lang="en-GB" dirty="0" smtClean="0"/>
          </a:p>
          <a:p>
            <a:endParaRPr lang="en-GB" dirty="0"/>
          </a:p>
        </p:txBody>
      </p:sp>
      <p:pic>
        <p:nvPicPr>
          <p:cNvPr id="4" name="Picture 3" descr="180px-Fountain-pen-nib.jpg"/>
          <p:cNvPicPr>
            <a:picLocks noChangeAspect="1"/>
          </p:cNvPicPr>
          <p:nvPr/>
        </p:nvPicPr>
        <p:blipFill>
          <a:blip r:embed="rId2" cstate="print"/>
          <a:stretch>
            <a:fillRect/>
          </a:stretch>
        </p:blipFill>
        <p:spPr>
          <a:xfrm flipV="1">
            <a:off x="5652120" y="6093296"/>
            <a:ext cx="3117032" cy="561054"/>
          </a:xfrm>
          <a:prstGeom prst="rect">
            <a:avLst/>
          </a:prstGeom>
        </p:spPr>
      </p:pic>
      <p:sp>
        <p:nvSpPr>
          <p:cNvPr id="5" name="Slide Number Placeholder 4"/>
          <p:cNvSpPr>
            <a:spLocks noGrp="1"/>
          </p:cNvSpPr>
          <p:nvPr>
            <p:ph type="sldNum" sz="quarter" idx="12"/>
          </p:nvPr>
        </p:nvSpPr>
        <p:spPr/>
        <p:txBody>
          <a:bodyPr/>
          <a:lstStyle/>
          <a:p>
            <a:fld id="{D990785A-954E-441D-ADC6-10646973F4DA}" type="slidenum">
              <a:rPr lang="en-GB" smtClean="0"/>
              <a:t>16</a:t>
            </a:fld>
            <a:endParaRPr lang="en-GB"/>
          </a:p>
        </p:txBody>
      </p:sp>
    </p:spTree>
    <p:extLst>
      <p:ext uri="{BB962C8B-B14F-4D97-AF65-F5344CB8AC3E}">
        <p14:creationId xmlns:p14="http://schemas.microsoft.com/office/powerpoint/2010/main" val="39745735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smtClean="0"/>
              <a:t>What writing milestones  have you had?</a:t>
            </a:r>
          </a:p>
          <a:p>
            <a:r>
              <a:rPr lang="en-GB" dirty="0" smtClean="0"/>
              <a:t>undergraduate and postgraduate courses</a:t>
            </a:r>
          </a:p>
          <a:p>
            <a:r>
              <a:rPr lang="en-GB" dirty="0" smtClean="0"/>
              <a:t>Internal  papers</a:t>
            </a:r>
          </a:p>
          <a:p>
            <a:r>
              <a:rPr lang="en-GB" dirty="0" smtClean="0"/>
              <a:t>Internal publications </a:t>
            </a:r>
          </a:p>
          <a:p>
            <a:r>
              <a:rPr lang="en-GB" dirty="0" smtClean="0"/>
              <a:t>External publications</a:t>
            </a:r>
          </a:p>
          <a:p>
            <a:r>
              <a:rPr lang="en-GB" dirty="0" smtClean="0"/>
              <a:t>A series of  publications </a:t>
            </a:r>
          </a:p>
          <a:p>
            <a:r>
              <a:rPr lang="en-GB" dirty="0" smtClean="0"/>
              <a:t>Supporting the writing of others- editing, peer reviewing, critical friend, mentoring </a:t>
            </a:r>
          </a:p>
        </p:txBody>
      </p:sp>
      <p:sp>
        <p:nvSpPr>
          <p:cNvPr id="4" name="Slide Number Placeholder 3"/>
          <p:cNvSpPr>
            <a:spLocks noGrp="1"/>
          </p:cNvSpPr>
          <p:nvPr>
            <p:ph type="sldNum" sz="quarter" idx="12"/>
          </p:nvPr>
        </p:nvSpPr>
        <p:spPr/>
        <p:txBody>
          <a:bodyPr/>
          <a:lstStyle/>
          <a:p>
            <a:fld id="{D990785A-954E-441D-ADC6-10646973F4DA}" type="slidenum">
              <a:rPr lang="en-GB" smtClean="0"/>
              <a:t>17</a:t>
            </a:fld>
            <a:endParaRPr lang="en-GB"/>
          </a:p>
        </p:txBody>
      </p:sp>
    </p:spTree>
    <p:extLst>
      <p:ext uri="{BB962C8B-B14F-4D97-AF65-F5344CB8AC3E}">
        <p14:creationId xmlns:p14="http://schemas.microsoft.com/office/powerpoint/2010/main" val="3261925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en-GB" dirty="0" smtClean="0"/>
              <a:t>Statements about journeys and processes </a:t>
            </a:r>
            <a:endParaRPr lang="en-GB" dirty="0"/>
          </a:p>
        </p:txBody>
      </p:sp>
      <p:sp>
        <p:nvSpPr>
          <p:cNvPr id="3" name="Content Placeholder 2"/>
          <p:cNvSpPr>
            <a:spLocks noGrp="1"/>
          </p:cNvSpPr>
          <p:nvPr>
            <p:ph idx="1"/>
          </p:nvPr>
        </p:nvSpPr>
        <p:spPr>
          <a:xfrm>
            <a:off x="457200" y="980728"/>
            <a:ext cx="8229600" cy="5145435"/>
          </a:xfrm>
        </p:spPr>
        <p:txBody>
          <a:bodyPr>
            <a:normAutofit fontScale="92500" lnSpcReduction="10000"/>
          </a:bodyPr>
          <a:lstStyle/>
          <a:p>
            <a:r>
              <a:rPr lang="en-GB" dirty="0" smtClean="0"/>
              <a:t>I have always written – since </a:t>
            </a:r>
            <a:r>
              <a:rPr lang="en-GB" dirty="0"/>
              <a:t>I</a:t>
            </a:r>
            <a:r>
              <a:rPr lang="en-GB" dirty="0" smtClean="0"/>
              <a:t> was 7</a:t>
            </a:r>
          </a:p>
          <a:p>
            <a:r>
              <a:rPr lang="en-GB" dirty="0" smtClean="0"/>
              <a:t>‘I write like a dream’</a:t>
            </a:r>
          </a:p>
          <a:p>
            <a:r>
              <a:rPr lang="en-GB" dirty="0" smtClean="0"/>
              <a:t>I find writing a struggle</a:t>
            </a:r>
          </a:p>
          <a:p>
            <a:r>
              <a:rPr lang="en-GB" dirty="0" smtClean="0"/>
              <a:t>I’m always wrestling with the words, and with the shape</a:t>
            </a:r>
          </a:p>
          <a:p>
            <a:r>
              <a:rPr lang="en-GB" dirty="0" smtClean="0"/>
              <a:t>I feel  have something important to say</a:t>
            </a:r>
          </a:p>
          <a:p>
            <a:r>
              <a:rPr lang="en-GB" dirty="0" smtClean="0"/>
              <a:t>I feel I have something to say which might be of use to others</a:t>
            </a:r>
          </a:p>
          <a:p>
            <a:r>
              <a:rPr lang="en-GB" dirty="0" smtClean="0"/>
              <a:t>I love writing</a:t>
            </a:r>
          </a:p>
          <a:p>
            <a:r>
              <a:rPr lang="en-GB" dirty="0" smtClean="0"/>
              <a:t>I hate writing </a:t>
            </a:r>
          </a:p>
          <a:p>
            <a:endParaRPr lang="en-GB" dirty="0"/>
          </a:p>
        </p:txBody>
      </p:sp>
      <p:sp>
        <p:nvSpPr>
          <p:cNvPr id="4" name="Slide Number Placeholder 3"/>
          <p:cNvSpPr>
            <a:spLocks noGrp="1"/>
          </p:cNvSpPr>
          <p:nvPr>
            <p:ph type="sldNum" sz="quarter" idx="12"/>
          </p:nvPr>
        </p:nvSpPr>
        <p:spPr/>
        <p:txBody>
          <a:bodyPr/>
          <a:lstStyle/>
          <a:p>
            <a:fld id="{D990785A-954E-441D-ADC6-10646973F4DA}" type="slidenum">
              <a:rPr lang="en-GB" smtClean="0"/>
              <a:t>18</a:t>
            </a:fld>
            <a:endParaRPr lang="en-GB"/>
          </a:p>
        </p:txBody>
      </p:sp>
    </p:spTree>
    <p:extLst>
      <p:ext uri="{BB962C8B-B14F-4D97-AF65-F5344CB8AC3E}">
        <p14:creationId xmlns:p14="http://schemas.microsoft.com/office/powerpoint/2010/main" val="1177566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07504" y="0"/>
            <a:ext cx="9036496" cy="6741368"/>
          </a:xfrm>
        </p:spPr>
        <p:txBody>
          <a:bodyPr>
            <a:normAutofit fontScale="85000" lnSpcReduction="20000"/>
          </a:bodyPr>
          <a:lstStyle/>
          <a:p>
            <a:r>
              <a:rPr lang="en-GB" dirty="0" smtClean="0"/>
              <a:t>Headmistress commended my story language (‘overturned’)</a:t>
            </a:r>
          </a:p>
          <a:p>
            <a:r>
              <a:rPr lang="en-GB" dirty="0" smtClean="0"/>
              <a:t>I got a letter published in a children’s magazine</a:t>
            </a:r>
          </a:p>
          <a:p>
            <a:r>
              <a:rPr lang="en-GB" dirty="0" smtClean="0"/>
              <a:t>I helped out with a journal and got an essay published  about women’s writing </a:t>
            </a:r>
          </a:p>
          <a:p>
            <a:r>
              <a:rPr lang="en-GB" dirty="0" smtClean="0"/>
              <a:t>I got my PhD (6 ½ </a:t>
            </a:r>
            <a:r>
              <a:rPr lang="en-GB" dirty="0" err="1" smtClean="0"/>
              <a:t>yrs</a:t>
            </a:r>
            <a:r>
              <a:rPr lang="en-GB" dirty="0" smtClean="0"/>
              <a:t>)</a:t>
            </a:r>
          </a:p>
          <a:p>
            <a:r>
              <a:rPr lang="en-GB" dirty="0" smtClean="0"/>
              <a:t>I stopped hiding my creative writing and got some of it rejected and some of it published </a:t>
            </a:r>
          </a:p>
          <a:p>
            <a:r>
              <a:rPr lang="en-GB" dirty="0" smtClean="0"/>
              <a:t> I’ve paid for other younger scholars  to get their work published</a:t>
            </a:r>
          </a:p>
          <a:p>
            <a:r>
              <a:rPr lang="en-GB" dirty="0" smtClean="0"/>
              <a:t>I edit  and review and publish other people’s work</a:t>
            </a:r>
          </a:p>
          <a:p>
            <a:r>
              <a:rPr lang="en-GB" dirty="0" smtClean="0"/>
              <a:t>I ran creative writing courses/I run academic writing courses  </a:t>
            </a:r>
          </a:p>
          <a:p>
            <a:r>
              <a:rPr lang="en-GB" dirty="0" smtClean="0"/>
              <a:t>I have had insulting reviews of book outlines, horribly critical  responses to whole books or essays, </a:t>
            </a:r>
          </a:p>
          <a:p>
            <a:r>
              <a:rPr lang="en-GB" dirty="0"/>
              <a:t>A writer friend called me a writer</a:t>
            </a:r>
          </a:p>
          <a:p>
            <a:r>
              <a:rPr lang="en-GB" dirty="0" smtClean="0"/>
              <a:t>I read some of my poems published in a magazine I admire</a:t>
            </a:r>
          </a:p>
          <a:p>
            <a:r>
              <a:rPr lang="en-GB" dirty="0" smtClean="0"/>
              <a:t>I published a book  called ‘getting published’</a:t>
            </a:r>
          </a:p>
          <a:p>
            <a:r>
              <a:rPr lang="en-GB" dirty="0" smtClean="0"/>
              <a:t>I like supporting other people’s writing </a:t>
            </a:r>
          </a:p>
          <a:p>
            <a:endParaRPr lang="en-GB" dirty="0"/>
          </a:p>
        </p:txBody>
      </p:sp>
      <p:sp>
        <p:nvSpPr>
          <p:cNvPr id="4" name="Slide Number Placeholder 3"/>
          <p:cNvSpPr>
            <a:spLocks noGrp="1"/>
          </p:cNvSpPr>
          <p:nvPr>
            <p:ph type="sldNum" sz="quarter" idx="12"/>
          </p:nvPr>
        </p:nvSpPr>
        <p:spPr/>
        <p:txBody>
          <a:bodyPr/>
          <a:lstStyle/>
          <a:p>
            <a:fld id="{D990785A-954E-441D-ADC6-10646973F4DA}" type="slidenum">
              <a:rPr lang="en-GB" smtClean="0"/>
              <a:t>19</a:t>
            </a:fld>
            <a:endParaRPr lang="en-GB"/>
          </a:p>
        </p:txBody>
      </p:sp>
    </p:spTree>
    <p:extLst>
      <p:ext uri="{BB962C8B-B14F-4D97-AF65-F5344CB8AC3E}">
        <p14:creationId xmlns:p14="http://schemas.microsoft.com/office/powerpoint/2010/main" val="3492554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4" descr="untitled"/>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0"/>
            <a:ext cx="6858000" cy="6643688"/>
          </a:xfrm>
        </p:spPr>
      </p:pic>
      <p:sp>
        <p:nvSpPr>
          <p:cNvPr id="40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75D6252C-9BBB-4AC0-B209-9ADB7864A7F4}" type="slidenum">
              <a:rPr lang="en-GB" altLang="en-US" sz="1200">
                <a:solidFill>
                  <a:srgbClr val="898989"/>
                </a:solidFill>
                <a:latin typeface="Verdana" pitchFamily="34" charset="0"/>
              </a:rPr>
              <a:pPr>
                <a:spcBef>
                  <a:spcPct val="0"/>
                </a:spcBef>
                <a:buFontTx/>
                <a:buNone/>
              </a:pPr>
              <a:t>2</a:t>
            </a:fld>
            <a:endParaRPr lang="en-GB" altLang="en-US" sz="1200">
              <a:solidFill>
                <a:srgbClr val="898989"/>
              </a:solidFill>
              <a:latin typeface="Verdana" pitchFamily="34" charset="0"/>
            </a:endParaRPr>
          </a:p>
        </p:txBody>
      </p:sp>
      <p:sp>
        <p:nvSpPr>
          <p:cNvPr id="4100" name="Title 1"/>
          <p:cNvSpPr>
            <a:spLocks noGrp="1"/>
          </p:cNvSpPr>
          <p:nvPr>
            <p:ph type="title"/>
          </p:nvPr>
        </p:nvSpPr>
        <p:spPr/>
        <p:txBody>
          <a:bodyPr/>
          <a:lstStyle/>
          <a:p>
            <a:endParaRPr lang="en-US" altLang="en-US" smtClean="0"/>
          </a:p>
        </p:txBody>
      </p:sp>
    </p:spTree>
    <p:extLst>
      <p:ext uri="{BB962C8B-B14F-4D97-AF65-F5344CB8AC3E}">
        <p14:creationId xmlns:p14="http://schemas.microsoft.com/office/powerpoint/2010/main" val="182923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Please discuss</a:t>
            </a:r>
            <a:endParaRPr lang="en-GB" dirty="0"/>
          </a:p>
        </p:txBody>
      </p:sp>
      <p:sp>
        <p:nvSpPr>
          <p:cNvPr id="3" name="Content Placeholder 2"/>
          <p:cNvSpPr>
            <a:spLocks noGrp="1"/>
          </p:cNvSpPr>
          <p:nvPr>
            <p:ph idx="1"/>
          </p:nvPr>
        </p:nvSpPr>
        <p:spPr/>
        <p:txBody>
          <a:bodyPr>
            <a:normAutofit/>
          </a:bodyPr>
          <a:lstStyle/>
          <a:p>
            <a:r>
              <a:rPr lang="en-GB" dirty="0"/>
              <a:t>How have you developed a writing identity and career so far?</a:t>
            </a:r>
          </a:p>
          <a:p>
            <a:r>
              <a:rPr lang="en-GB" dirty="0" smtClean="0"/>
              <a:t>What have been the  stepping stones in your writing career? </a:t>
            </a:r>
          </a:p>
          <a:p>
            <a:r>
              <a:rPr lang="en-GB" dirty="0" smtClean="0"/>
              <a:t>What have the stages been ?</a:t>
            </a:r>
          </a:p>
          <a:p>
            <a:r>
              <a:rPr lang="en-GB" dirty="0" smtClean="0"/>
              <a:t>What have the highlights of your writing career been so far?</a:t>
            </a:r>
          </a:p>
          <a:p>
            <a:r>
              <a:rPr lang="en-GB" dirty="0" smtClean="0"/>
              <a:t>Tell your story </a:t>
            </a:r>
          </a:p>
        </p:txBody>
      </p:sp>
      <p:pic>
        <p:nvPicPr>
          <p:cNvPr id="4" name="Picture 3" descr="180px-Fountain-pen-nib.jpg"/>
          <p:cNvPicPr>
            <a:picLocks noChangeAspect="1"/>
          </p:cNvPicPr>
          <p:nvPr/>
        </p:nvPicPr>
        <p:blipFill>
          <a:blip r:embed="rId2" cstate="print"/>
          <a:stretch>
            <a:fillRect/>
          </a:stretch>
        </p:blipFill>
        <p:spPr>
          <a:xfrm>
            <a:off x="4768624" y="5373216"/>
            <a:ext cx="4000528" cy="720080"/>
          </a:xfrm>
          <a:prstGeom prst="rect">
            <a:avLst/>
          </a:prstGeom>
        </p:spPr>
      </p:pic>
      <p:sp>
        <p:nvSpPr>
          <p:cNvPr id="5" name="Slide Number Placeholder 4"/>
          <p:cNvSpPr>
            <a:spLocks noGrp="1"/>
          </p:cNvSpPr>
          <p:nvPr>
            <p:ph type="sldNum" sz="quarter" idx="12"/>
          </p:nvPr>
        </p:nvSpPr>
        <p:spPr/>
        <p:txBody>
          <a:bodyPr/>
          <a:lstStyle/>
          <a:p>
            <a:fld id="{D990785A-954E-441D-ADC6-10646973F4DA}" type="slidenum">
              <a:rPr lang="en-GB" smtClean="0"/>
              <a:t>20</a:t>
            </a:fld>
            <a:endParaRPr lang="en-GB"/>
          </a:p>
        </p:txBody>
      </p:sp>
    </p:spTree>
    <p:extLst>
      <p:ext uri="{BB962C8B-B14F-4D97-AF65-F5344CB8AC3E}">
        <p14:creationId xmlns:p14="http://schemas.microsoft.com/office/powerpoint/2010/main" val="333035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How will you continue to develop a writing career?</a:t>
            </a:r>
          </a:p>
          <a:p>
            <a:r>
              <a:rPr lang="en-GB" dirty="0"/>
              <a:t>And a writing identity?</a:t>
            </a:r>
          </a:p>
          <a:p>
            <a:r>
              <a:rPr lang="en-GB" dirty="0" smtClean="0"/>
              <a:t>What </a:t>
            </a:r>
            <a:r>
              <a:rPr lang="en-GB" dirty="0"/>
              <a:t>do you really want out of your writing career for right now</a:t>
            </a:r>
          </a:p>
          <a:p>
            <a:r>
              <a:rPr lang="en-GB" dirty="0"/>
              <a:t>For the future?</a:t>
            </a:r>
          </a:p>
          <a:p>
            <a:endParaRPr lang="en-GB" dirty="0"/>
          </a:p>
        </p:txBody>
      </p:sp>
      <p:pic>
        <p:nvPicPr>
          <p:cNvPr id="4" name="Picture 3" descr="180px-Fountain-pen-nib.jpg"/>
          <p:cNvPicPr>
            <a:picLocks noChangeAspect="1"/>
          </p:cNvPicPr>
          <p:nvPr/>
        </p:nvPicPr>
        <p:blipFill>
          <a:blip r:embed="rId2" cstate="print"/>
          <a:stretch>
            <a:fillRect/>
          </a:stretch>
        </p:blipFill>
        <p:spPr>
          <a:xfrm>
            <a:off x="4768624" y="5373216"/>
            <a:ext cx="4000528" cy="720080"/>
          </a:xfrm>
          <a:prstGeom prst="rect">
            <a:avLst/>
          </a:prstGeom>
        </p:spPr>
      </p:pic>
      <p:sp>
        <p:nvSpPr>
          <p:cNvPr id="5" name="Slide Number Placeholder 4"/>
          <p:cNvSpPr>
            <a:spLocks noGrp="1"/>
          </p:cNvSpPr>
          <p:nvPr>
            <p:ph type="sldNum" sz="quarter" idx="12"/>
          </p:nvPr>
        </p:nvSpPr>
        <p:spPr/>
        <p:txBody>
          <a:bodyPr/>
          <a:lstStyle/>
          <a:p>
            <a:fld id="{D990785A-954E-441D-ADC6-10646973F4DA}" type="slidenum">
              <a:rPr lang="en-GB" smtClean="0"/>
              <a:t>21</a:t>
            </a:fld>
            <a:endParaRPr lang="en-GB"/>
          </a:p>
        </p:txBody>
      </p:sp>
    </p:spTree>
    <p:extLst>
      <p:ext uri="{BB962C8B-B14F-4D97-AF65-F5344CB8AC3E}">
        <p14:creationId xmlns:p14="http://schemas.microsoft.com/office/powerpoint/2010/main" val="3635533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Writing and you –</a:t>
            </a:r>
            <a:br>
              <a:rPr lang="en-GB" dirty="0" smtClean="0"/>
            </a:br>
            <a:r>
              <a:rPr lang="en-GB" dirty="0" smtClean="0"/>
              <a:t>Tangled up: Mixing personal and professional identities in academic writing for publication</a:t>
            </a:r>
            <a:endParaRPr lang="en-GB" dirty="0"/>
          </a:p>
        </p:txBody>
      </p:sp>
      <p:sp>
        <p:nvSpPr>
          <p:cNvPr id="3" name="Subtitle 2"/>
          <p:cNvSpPr>
            <a:spLocks noGrp="1"/>
          </p:cNvSpPr>
          <p:nvPr>
            <p:ph type="subTitle" idx="1"/>
          </p:nvPr>
        </p:nvSpPr>
        <p:spPr/>
        <p:txBody>
          <a:bodyPr>
            <a:normAutofit/>
          </a:bodyPr>
          <a:lstStyle/>
          <a:p>
            <a:r>
              <a:rPr lang="en-GB" dirty="0" smtClean="0"/>
              <a:t> </a:t>
            </a:r>
            <a:endParaRPr lang="en-GB" dirty="0"/>
          </a:p>
        </p:txBody>
      </p:sp>
      <p:sp>
        <p:nvSpPr>
          <p:cNvPr id="4" name="Slide Number Placeholder 3"/>
          <p:cNvSpPr>
            <a:spLocks noGrp="1"/>
          </p:cNvSpPr>
          <p:nvPr>
            <p:ph type="sldNum" sz="quarter" idx="12"/>
          </p:nvPr>
        </p:nvSpPr>
        <p:spPr/>
        <p:txBody>
          <a:bodyPr/>
          <a:lstStyle/>
          <a:p>
            <a:fld id="{D990785A-954E-441D-ADC6-10646973F4DA}" type="slidenum">
              <a:rPr lang="en-GB" smtClean="0"/>
              <a:t>22</a:t>
            </a:fld>
            <a:endParaRPr lang="en-GB"/>
          </a:p>
        </p:txBody>
      </p:sp>
    </p:spTree>
    <p:extLst>
      <p:ext uri="{BB962C8B-B14F-4D97-AF65-F5344CB8AC3E}">
        <p14:creationId xmlns:p14="http://schemas.microsoft.com/office/powerpoint/2010/main" val="6447301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For </a:t>
            </a:r>
            <a:r>
              <a:rPr lang="en-GB" dirty="0"/>
              <a:t>you are there any relationships between personal and professional identity and experience in terms of  writing for academic publication?</a:t>
            </a:r>
          </a:p>
          <a:p>
            <a:r>
              <a:rPr lang="en-GB" dirty="0"/>
              <a:t>tensions,</a:t>
            </a:r>
          </a:p>
          <a:p>
            <a:r>
              <a:rPr lang="en-GB" dirty="0"/>
              <a:t>mutual enrichments</a:t>
            </a:r>
          </a:p>
          <a:p>
            <a:r>
              <a:rPr lang="en-GB" dirty="0"/>
              <a:t>challenges</a:t>
            </a:r>
          </a:p>
          <a:p>
            <a:r>
              <a:rPr lang="en-GB" dirty="0"/>
              <a:t>balances </a:t>
            </a:r>
          </a:p>
          <a:p>
            <a:endParaRPr lang="en-GB" dirty="0"/>
          </a:p>
        </p:txBody>
      </p:sp>
      <p:sp>
        <p:nvSpPr>
          <p:cNvPr id="2" name="Title 1"/>
          <p:cNvSpPr>
            <a:spLocks noGrp="1"/>
          </p:cNvSpPr>
          <p:nvPr>
            <p:ph type="title"/>
          </p:nvPr>
        </p:nvSpPr>
        <p:spPr/>
        <p:txBody>
          <a:bodyPr>
            <a:normAutofit fontScale="90000"/>
          </a:bodyPr>
          <a:lstStyle/>
          <a:p>
            <a:r>
              <a:rPr lang="en-GB" b="1" dirty="0"/>
              <a:t>Question</a:t>
            </a:r>
            <a:r>
              <a:rPr lang="en-GB" dirty="0"/>
              <a:t>:</a:t>
            </a:r>
            <a:br>
              <a:rPr lang="en-GB" dirty="0"/>
            </a:br>
            <a:endParaRPr lang="en-GB" dirty="0"/>
          </a:p>
        </p:txBody>
      </p:sp>
      <p:pic>
        <p:nvPicPr>
          <p:cNvPr id="4" name="Picture 3" descr="180px-Fountain-pen-nib.jpg"/>
          <p:cNvPicPr>
            <a:picLocks noChangeAspect="1"/>
          </p:cNvPicPr>
          <p:nvPr/>
        </p:nvPicPr>
        <p:blipFill>
          <a:blip r:embed="rId2" cstate="print"/>
          <a:stretch>
            <a:fillRect/>
          </a:stretch>
        </p:blipFill>
        <p:spPr>
          <a:xfrm>
            <a:off x="4427984" y="5982245"/>
            <a:ext cx="4000528" cy="720080"/>
          </a:xfrm>
          <a:prstGeom prst="rect">
            <a:avLst/>
          </a:prstGeom>
        </p:spPr>
      </p:pic>
      <p:sp>
        <p:nvSpPr>
          <p:cNvPr id="5" name="Slide Number Placeholder 4"/>
          <p:cNvSpPr>
            <a:spLocks noGrp="1"/>
          </p:cNvSpPr>
          <p:nvPr>
            <p:ph type="sldNum" sz="quarter" idx="12"/>
          </p:nvPr>
        </p:nvSpPr>
        <p:spPr/>
        <p:txBody>
          <a:bodyPr/>
          <a:lstStyle/>
          <a:p>
            <a:fld id="{D990785A-954E-441D-ADC6-10646973F4DA}" type="slidenum">
              <a:rPr lang="en-GB" smtClean="0"/>
              <a:t>23</a:t>
            </a:fld>
            <a:endParaRPr lang="en-GB"/>
          </a:p>
        </p:txBody>
      </p:sp>
    </p:spTree>
    <p:extLst>
      <p:ext uri="{BB962C8B-B14F-4D97-AF65-F5344CB8AC3E}">
        <p14:creationId xmlns:p14="http://schemas.microsoft.com/office/powerpoint/2010/main" val="4158014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Some research into writing and academic identities- 2014-5</a:t>
            </a:r>
          </a:p>
          <a:p>
            <a:endParaRPr lang="en-GB" dirty="0"/>
          </a:p>
        </p:txBody>
      </p:sp>
      <p:sp>
        <p:nvSpPr>
          <p:cNvPr id="4" name="Slide Number Placeholder 3"/>
          <p:cNvSpPr>
            <a:spLocks noGrp="1"/>
          </p:cNvSpPr>
          <p:nvPr>
            <p:ph type="sldNum" sz="quarter" idx="12"/>
          </p:nvPr>
        </p:nvSpPr>
        <p:spPr/>
        <p:txBody>
          <a:bodyPr/>
          <a:lstStyle/>
          <a:p>
            <a:fld id="{D990785A-954E-441D-ADC6-10646973F4DA}" type="slidenum">
              <a:rPr lang="en-GB" smtClean="0"/>
              <a:t>24</a:t>
            </a:fld>
            <a:endParaRPr lang="en-GB"/>
          </a:p>
        </p:txBody>
      </p:sp>
    </p:spTree>
    <p:extLst>
      <p:ext uri="{BB962C8B-B14F-4D97-AF65-F5344CB8AC3E}">
        <p14:creationId xmlns:p14="http://schemas.microsoft.com/office/powerpoint/2010/main" val="42613256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a:t>The focus on tensions and synergies between personal and professional academic identities in writing for academic publication emerged from re-scrutinising earlier work, then from recent research. All research reported here is based on qualitative data gathered during face to face and email interviews from the </a:t>
            </a:r>
            <a:r>
              <a:rPr lang="en-GB" dirty="0" smtClean="0"/>
              <a:t>re-scrutinised </a:t>
            </a:r>
            <a:r>
              <a:rPr lang="en-GB" dirty="0"/>
              <a:t>projects and the new research</a:t>
            </a:r>
            <a:r>
              <a:rPr lang="en-GB" dirty="0" smtClean="0"/>
              <a:t>.</a:t>
            </a:r>
            <a:endParaRPr lang="en-GB" dirty="0"/>
          </a:p>
        </p:txBody>
      </p:sp>
      <p:sp>
        <p:nvSpPr>
          <p:cNvPr id="2" name="Title 1"/>
          <p:cNvSpPr>
            <a:spLocks noGrp="1"/>
          </p:cNvSpPr>
          <p:nvPr>
            <p:ph type="title"/>
          </p:nvPr>
        </p:nvSpPr>
        <p:spPr/>
        <p:txBody>
          <a:bodyPr/>
          <a:lstStyle/>
          <a:p>
            <a:endParaRPr lang="en-GB" dirty="0"/>
          </a:p>
        </p:txBody>
      </p:sp>
      <p:pic>
        <p:nvPicPr>
          <p:cNvPr id="4" name="Picture 3" descr="180px-Fountain-pen-nib.jpg"/>
          <p:cNvPicPr>
            <a:picLocks noChangeAspect="1"/>
          </p:cNvPicPr>
          <p:nvPr/>
        </p:nvPicPr>
        <p:blipFill>
          <a:blip r:embed="rId2" cstate="print"/>
          <a:stretch>
            <a:fillRect/>
          </a:stretch>
        </p:blipFill>
        <p:spPr>
          <a:xfrm>
            <a:off x="3635896" y="5932818"/>
            <a:ext cx="4000528" cy="720080"/>
          </a:xfrm>
          <a:prstGeom prst="rect">
            <a:avLst/>
          </a:prstGeom>
        </p:spPr>
      </p:pic>
      <p:sp>
        <p:nvSpPr>
          <p:cNvPr id="5" name="Slide Number Placeholder 4"/>
          <p:cNvSpPr>
            <a:spLocks noGrp="1"/>
          </p:cNvSpPr>
          <p:nvPr>
            <p:ph type="sldNum" sz="quarter" idx="12"/>
          </p:nvPr>
        </p:nvSpPr>
        <p:spPr/>
        <p:txBody>
          <a:bodyPr/>
          <a:lstStyle/>
          <a:p>
            <a:fld id="{D990785A-954E-441D-ADC6-10646973F4DA}" type="slidenum">
              <a:rPr lang="en-GB" smtClean="0"/>
              <a:t>25</a:t>
            </a:fld>
            <a:endParaRPr lang="en-GB"/>
          </a:p>
        </p:txBody>
      </p:sp>
    </p:spTree>
    <p:extLst>
      <p:ext uri="{BB962C8B-B14F-4D97-AF65-F5344CB8AC3E}">
        <p14:creationId xmlns:p14="http://schemas.microsoft.com/office/powerpoint/2010/main" val="22084751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264695"/>
          </a:xfrm>
        </p:spPr>
        <p:txBody>
          <a:bodyPr>
            <a:normAutofit fontScale="77500" lnSpcReduction="20000"/>
          </a:bodyPr>
          <a:lstStyle/>
          <a:p>
            <a:pPr marL="0" indent="0" algn="ctr">
              <a:buNone/>
            </a:pPr>
            <a:r>
              <a:rPr lang="en-GB" sz="4600" b="1" dirty="0" smtClean="0"/>
              <a:t>One participant notes that publication can have positive spin-offs</a:t>
            </a:r>
            <a:r>
              <a:rPr lang="en-GB" dirty="0" smtClean="0"/>
              <a:t>.</a:t>
            </a:r>
            <a:endParaRPr lang="en-GB" dirty="0"/>
          </a:p>
          <a:p>
            <a:pPr marL="0" indent="0">
              <a:buNone/>
            </a:pPr>
            <a:endParaRPr lang="en-GB" dirty="0" smtClean="0"/>
          </a:p>
          <a:p>
            <a:pPr marL="0" indent="0">
              <a:buNone/>
            </a:pPr>
            <a:r>
              <a:rPr lang="en-GB" dirty="0" smtClean="0"/>
              <a:t>‘I have seen academic staff ‘grow’ as they proudly announce a first publication during a staff meeting. Often the first publication serves as a catalyst to further work – I know I can! Similarly with doctoral candidates ...Their identity shifts to one of ‘now I am a researcher’. There is no doubt in my mind that publication is central to being an academic.’(S) </a:t>
            </a:r>
          </a:p>
          <a:p>
            <a:pPr marL="0" indent="0">
              <a:buNone/>
            </a:pPr>
            <a:endParaRPr lang="en-GB" dirty="0" smtClean="0"/>
          </a:p>
          <a:p>
            <a:pPr marL="0" indent="0">
              <a:buNone/>
            </a:pPr>
            <a:endParaRPr lang="en-GB" dirty="0"/>
          </a:p>
          <a:p>
            <a:pPr marL="0" indent="0">
              <a:buNone/>
            </a:pPr>
            <a:r>
              <a:rPr lang="en-GB" dirty="0" smtClean="0"/>
              <a:t>Stories participants tell in the academic writing context can be understood using a lens informed by academic identities theories, since being in the world , personal and professional identities intersect in writing – a managed form of expression of the research and theory-based reflection on experience, on enquiry, topical, established and new contested issues, in the academic context. </a:t>
            </a:r>
          </a:p>
          <a:p>
            <a:endParaRPr lang="en-GB" dirty="0"/>
          </a:p>
        </p:txBody>
      </p:sp>
      <p:sp>
        <p:nvSpPr>
          <p:cNvPr id="2" name="Title 1"/>
          <p:cNvSpPr>
            <a:spLocks noGrp="1"/>
          </p:cNvSpPr>
          <p:nvPr>
            <p:ph type="title"/>
          </p:nvPr>
        </p:nvSpPr>
        <p:spPr/>
        <p:txBody>
          <a:bodyPr/>
          <a:lstStyle/>
          <a:p>
            <a:endParaRPr lang="en-GB" dirty="0"/>
          </a:p>
        </p:txBody>
      </p:sp>
      <p:sp>
        <p:nvSpPr>
          <p:cNvPr id="4" name="Slide Number Placeholder 3"/>
          <p:cNvSpPr>
            <a:spLocks noGrp="1"/>
          </p:cNvSpPr>
          <p:nvPr>
            <p:ph type="sldNum" sz="quarter" idx="12"/>
          </p:nvPr>
        </p:nvSpPr>
        <p:spPr/>
        <p:txBody>
          <a:bodyPr/>
          <a:lstStyle/>
          <a:p>
            <a:fld id="{D990785A-954E-441D-ADC6-10646973F4DA}" type="slidenum">
              <a:rPr lang="en-GB" smtClean="0"/>
              <a:t>26</a:t>
            </a:fld>
            <a:endParaRPr lang="en-GB"/>
          </a:p>
        </p:txBody>
      </p:sp>
    </p:spTree>
    <p:extLst>
      <p:ext uri="{BB962C8B-B14F-4D97-AF65-F5344CB8AC3E}">
        <p14:creationId xmlns:p14="http://schemas.microsoft.com/office/powerpoint/2010/main" val="3939886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616624"/>
          </a:xfrm>
        </p:spPr>
        <p:txBody>
          <a:bodyPr>
            <a:normAutofit fontScale="62500" lnSpcReduction="20000"/>
          </a:bodyPr>
          <a:lstStyle/>
          <a:p>
            <a:r>
              <a:rPr lang="en-GB" dirty="0" smtClean="0"/>
              <a:t>Importance of writing to academic identity</a:t>
            </a:r>
          </a:p>
          <a:p>
            <a:endParaRPr lang="en-GB" dirty="0" smtClean="0"/>
          </a:p>
          <a:p>
            <a:r>
              <a:rPr lang="en-GB" dirty="0" smtClean="0"/>
              <a:t>Tensions in relation to time and identity - writing role, research role, teaching role, management etc. role</a:t>
            </a:r>
          </a:p>
          <a:p>
            <a:r>
              <a:rPr lang="en-GB" dirty="0" smtClean="0"/>
              <a:t>Immense involvement of personal time in the writing identity process somewhat at odds with </a:t>
            </a:r>
            <a:r>
              <a:rPr lang="en-GB" dirty="0" err="1" smtClean="0"/>
              <a:t>managerialist</a:t>
            </a:r>
            <a:r>
              <a:rPr lang="en-GB" dirty="0" smtClean="0"/>
              <a:t> workload planning models</a:t>
            </a:r>
          </a:p>
          <a:p>
            <a:r>
              <a:rPr lang="en-GB" dirty="0"/>
              <a:t>Lack of support for writing processes</a:t>
            </a:r>
          </a:p>
          <a:p>
            <a:r>
              <a:rPr lang="en-GB" dirty="0" smtClean="0"/>
              <a:t>Invisible nature of writing</a:t>
            </a:r>
          </a:p>
          <a:p>
            <a:r>
              <a:rPr lang="en-GB" dirty="0" smtClean="0"/>
              <a:t>Noticeable vs  absent recognition for writing success</a:t>
            </a:r>
          </a:p>
          <a:p>
            <a:pPr marL="0" indent="0">
              <a:buNone/>
            </a:pPr>
            <a:endParaRPr lang="en-GB" dirty="0" smtClean="0"/>
          </a:p>
          <a:p>
            <a:r>
              <a:rPr lang="en-GB" dirty="0" smtClean="0"/>
              <a:t>Kinds of writing  relating to each other </a:t>
            </a:r>
          </a:p>
          <a:p>
            <a:r>
              <a:rPr lang="en-GB" dirty="0"/>
              <a:t>Balancing of </a:t>
            </a:r>
            <a:r>
              <a:rPr lang="en-GB" b="1" dirty="0"/>
              <a:t>different writing practices and selves </a:t>
            </a:r>
          </a:p>
          <a:p>
            <a:pPr marL="0" indent="0">
              <a:buNone/>
            </a:pPr>
            <a:endParaRPr lang="en-GB" dirty="0" smtClean="0"/>
          </a:p>
          <a:p>
            <a:r>
              <a:rPr lang="en-GB" dirty="0" smtClean="0"/>
              <a:t>Evidence and excitement in development resulting from articulacy in writing</a:t>
            </a:r>
          </a:p>
          <a:p>
            <a:r>
              <a:rPr lang="en-GB" dirty="0" smtClean="0"/>
              <a:t>The writing identity as crucial, intrinsically rewarding  and </a:t>
            </a:r>
            <a:r>
              <a:rPr lang="en-GB" dirty="0" err="1" smtClean="0"/>
              <a:t>affirmatory</a:t>
            </a:r>
            <a:r>
              <a:rPr lang="en-GB" dirty="0" smtClean="0"/>
              <a:t> </a:t>
            </a:r>
          </a:p>
          <a:p>
            <a:endParaRPr lang="en-GB" dirty="0"/>
          </a:p>
        </p:txBody>
      </p:sp>
      <p:sp>
        <p:nvSpPr>
          <p:cNvPr id="2" name="Title 1"/>
          <p:cNvSpPr>
            <a:spLocks noGrp="1"/>
          </p:cNvSpPr>
          <p:nvPr>
            <p:ph type="title"/>
          </p:nvPr>
        </p:nvSpPr>
        <p:spPr/>
        <p:txBody>
          <a:bodyPr/>
          <a:lstStyle/>
          <a:p>
            <a:r>
              <a:rPr lang="en-GB" dirty="0" smtClean="0"/>
              <a:t>Emerging themes</a:t>
            </a:r>
            <a:endParaRPr lang="en-GB" dirty="0"/>
          </a:p>
        </p:txBody>
      </p:sp>
      <p:pic>
        <p:nvPicPr>
          <p:cNvPr id="4" name="Picture 3" descr="180px-Fountain-pen-nib.jpg"/>
          <p:cNvPicPr>
            <a:picLocks noChangeAspect="1"/>
          </p:cNvPicPr>
          <p:nvPr/>
        </p:nvPicPr>
        <p:blipFill>
          <a:blip r:embed="rId2" cstate="print"/>
          <a:stretch>
            <a:fillRect/>
          </a:stretch>
        </p:blipFill>
        <p:spPr>
          <a:xfrm>
            <a:off x="4283968" y="6206330"/>
            <a:ext cx="4000528" cy="720080"/>
          </a:xfrm>
          <a:prstGeom prst="rect">
            <a:avLst/>
          </a:prstGeom>
        </p:spPr>
      </p:pic>
      <p:sp>
        <p:nvSpPr>
          <p:cNvPr id="5" name="Slide Number Placeholder 4"/>
          <p:cNvSpPr>
            <a:spLocks noGrp="1"/>
          </p:cNvSpPr>
          <p:nvPr>
            <p:ph type="sldNum" sz="quarter" idx="12"/>
          </p:nvPr>
        </p:nvSpPr>
        <p:spPr/>
        <p:txBody>
          <a:bodyPr/>
          <a:lstStyle/>
          <a:p>
            <a:fld id="{D990785A-954E-441D-ADC6-10646973F4DA}" type="slidenum">
              <a:rPr lang="en-GB" smtClean="0"/>
              <a:t>27</a:t>
            </a:fld>
            <a:endParaRPr lang="en-GB"/>
          </a:p>
        </p:txBody>
      </p:sp>
    </p:spTree>
    <p:extLst>
      <p:ext uri="{BB962C8B-B14F-4D97-AF65-F5344CB8AC3E}">
        <p14:creationId xmlns:p14="http://schemas.microsoft.com/office/powerpoint/2010/main" val="33229428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616624"/>
          </a:xfrm>
        </p:spPr>
        <p:txBody>
          <a:bodyPr>
            <a:normAutofit/>
          </a:bodyPr>
          <a:lstStyle/>
          <a:p>
            <a:r>
              <a:rPr lang="en-GB" dirty="0" smtClean="0"/>
              <a:t>My previous </a:t>
            </a:r>
            <a:r>
              <a:rPr lang="en-GB" dirty="0"/>
              <a:t>work </a:t>
            </a:r>
            <a:r>
              <a:rPr lang="en-GB" dirty="0" smtClean="0"/>
              <a:t>(</a:t>
            </a:r>
            <a:r>
              <a:rPr lang="en-GB" dirty="0"/>
              <a:t>2009, 2013) suggests challenges , </a:t>
            </a:r>
            <a:r>
              <a:rPr lang="en-GB" dirty="0" err="1" smtClean="0"/>
              <a:t>richnesses</a:t>
            </a:r>
            <a:r>
              <a:rPr lang="en-GB" dirty="0" smtClean="0"/>
              <a:t>, </a:t>
            </a:r>
            <a:r>
              <a:rPr lang="en-GB" dirty="0"/>
              <a:t> conflicts, tensions and balances  in relation to  the personal and professional  in terms of writing for academic publication and academic identities.</a:t>
            </a:r>
          </a:p>
          <a:p>
            <a:endParaRPr lang="en-GB" dirty="0"/>
          </a:p>
          <a:p>
            <a:pPr marL="0" indent="0">
              <a:buNone/>
            </a:pPr>
            <a:r>
              <a:rPr lang="en-GB" dirty="0" smtClean="0">
                <a:solidFill>
                  <a:srgbClr val="FF0000"/>
                </a:solidFill>
              </a:rPr>
              <a:t> </a:t>
            </a:r>
            <a:endParaRPr lang="en-GB" dirty="0">
              <a:solidFill>
                <a:srgbClr val="FF0000"/>
              </a:solidFill>
            </a:endParaRPr>
          </a:p>
        </p:txBody>
      </p:sp>
      <p:sp>
        <p:nvSpPr>
          <p:cNvPr id="2" name="Title 1"/>
          <p:cNvSpPr>
            <a:spLocks noGrp="1"/>
          </p:cNvSpPr>
          <p:nvPr>
            <p:ph type="title"/>
          </p:nvPr>
        </p:nvSpPr>
        <p:spPr>
          <a:xfrm>
            <a:off x="457200" y="274638"/>
            <a:ext cx="8229600" cy="634082"/>
          </a:xfrm>
        </p:spPr>
        <p:txBody>
          <a:bodyPr>
            <a:normAutofit fontScale="90000"/>
          </a:bodyPr>
          <a:lstStyle/>
          <a:p>
            <a:r>
              <a:rPr lang="en-GB" dirty="0" smtClean="0"/>
              <a:t>Issues –from research and workshops</a:t>
            </a:r>
            <a:endParaRPr lang="en-GB" dirty="0"/>
          </a:p>
        </p:txBody>
      </p:sp>
      <p:pic>
        <p:nvPicPr>
          <p:cNvPr id="4" name="Picture 3" descr="180px-Fountain-pen-nib.jpg"/>
          <p:cNvPicPr>
            <a:picLocks noChangeAspect="1"/>
          </p:cNvPicPr>
          <p:nvPr/>
        </p:nvPicPr>
        <p:blipFill>
          <a:blip r:embed="rId2" cstate="print"/>
          <a:stretch>
            <a:fillRect/>
          </a:stretch>
        </p:blipFill>
        <p:spPr>
          <a:xfrm>
            <a:off x="5004048" y="6021288"/>
            <a:ext cx="4000528" cy="720080"/>
          </a:xfrm>
          <a:prstGeom prst="rect">
            <a:avLst/>
          </a:prstGeom>
        </p:spPr>
      </p:pic>
      <p:sp>
        <p:nvSpPr>
          <p:cNvPr id="5" name="Slide Number Placeholder 4"/>
          <p:cNvSpPr>
            <a:spLocks noGrp="1"/>
          </p:cNvSpPr>
          <p:nvPr>
            <p:ph type="sldNum" sz="quarter" idx="12"/>
          </p:nvPr>
        </p:nvSpPr>
        <p:spPr/>
        <p:txBody>
          <a:bodyPr/>
          <a:lstStyle/>
          <a:p>
            <a:fld id="{D990785A-954E-441D-ADC6-10646973F4DA}" type="slidenum">
              <a:rPr lang="en-GB" smtClean="0"/>
              <a:t>28</a:t>
            </a:fld>
            <a:endParaRPr lang="en-GB"/>
          </a:p>
        </p:txBody>
      </p:sp>
    </p:spTree>
    <p:extLst>
      <p:ext uri="{BB962C8B-B14F-4D97-AF65-F5344CB8AC3E}">
        <p14:creationId xmlns:p14="http://schemas.microsoft.com/office/powerpoint/2010/main" val="20903278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pPr marL="0" indent="0">
              <a:buNone/>
            </a:pPr>
            <a:r>
              <a:rPr lang="en-GB" b="1" dirty="0"/>
              <a:t>Colleagues have noted -</a:t>
            </a:r>
          </a:p>
          <a:p>
            <a:r>
              <a:rPr lang="en-GB" dirty="0"/>
              <a:t>university management expectations and pressures ,</a:t>
            </a:r>
          </a:p>
          <a:p>
            <a:r>
              <a:rPr lang="en-GB" dirty="0"/>
              <a:t>lack of real time /under costing of time causing tensions- it takes a lot of personal time, this is unrecognised;</a:t>
            </a:r>
          </a:p>
          <a:p>
            <a:r>
              <a:rPr lang="en-GB" dirty="0"/>
              <a:t>writing bound up with sense of self, creativity, self worth, personal history and life -so  not so easy to offer it for scrutiny, public view,   and evaluation in  league tables etc. related to  high impact journals and internal university ratings,</a:t>
            </a:r>
          </a:p>
          <a:p>
            <a:r>
              <a:rPr lang="en-GB" dirty="0"/>
              <a:t>heightening self worth/undermining  self worth in relation to publishing  your writing</a:t>
            </a:r>
          </a:p>
          <a:p>
            <a:r>
              <a:rPr lang="en-GB" dirty="0"/>
              <a:t>writing is your identity....</a:t>
            </a:r>
          </a:p>
          <a:p>
            <a:endParaRPr lang="en-GB" dirty="0"/>
          </a:p>
        </p:txBody>
      </p:sp>
      <p:sp>
        <p:nvSpPr>
          <p:cNvPr id="4" name="Slide Number Placeholder 3"/>
          <p:cNvSpPr>
            <a:spLocks noGrp="1"/>
          </p:cNvSpPr>
          <p:nvPr>
            <p:ph type="sldNum" sz="quarter" idx="12"/>
          </p:nvPr>
        </p:nvSpPr>
        <p:spPr/>
        <p:txBody>
          <a:bodyPr/>
          <a:lstStyle/>
          <a:p>
            <a:fld id="{D990785A-954E-441D-ADC6-10646973F4DA}" type="slidenum">
              <a:rPr lang="en-GB" smtClean="0"/>
              <a:t>29</a:t>
            </a:fld>
            <a:endParaRPr lang="en-GB"/>
          </a:p>
        </p:txBody>
      </p:sp>
    </p:spTree>
    <p:extLst>
      <p:ext uri="{BB962C8B-B14F-4D97-AF65-F5344CB8AC3E}">
        <p14:creationId xmlns:p14="http://schemas.microsoft.com/office/powerpoint/2010/main" val="3810414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357ODJ-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92275" y="1341438"/>
            <a:ext cx="6048375" cy="3743325"/>
          </a:xfrm>
        </p:spPr>
      </p:pic>
      <p:sp>
        <p:nvSpPr>
          <p:cNvPr id="512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C94EF5D0-DC2A-499F-9E26-DE99657114CE}" type="slidenum">
              <a:rPr lang="en-US" altLang="en-US" sz="1200">
                <a:solidFill>
                  <a:srgbClr val="898989"/>
                </a:solidFill>
                <a:latin typeface="Verdana" pitchFamily="34" charset="0"/>
              </a:rPr>
              <a:pPr>
                <a:spcBef>
                  <a:spcPct val="0"/>
                </a:spcBef>
                <a:buFontTx/>
                <a:buNone/>
              </a:pPr>
              <a:t>3</a:t>
            </a:fld>
            <a:endParaRPr lang="en-US" altLang="en-US" sz="1200">
              <a:solidFill>
                <a:srgbClr val="898989"/>
              </a:solidFill>
              <a:latin typeface="Verdana" pitchFamily="34" charset="0"/>
            </a:endParaRPr>
          </a:p>
        </p:txBody>
      </p:sp>
      <p:sp>
        <p:nvSpPr>
          <p:cNvPr id="5124" name="Rectangle 2"/>
          <p:cNvSpPr>
            <a:spLocks noGrp="1" noChangeArrowheads="1"/>
          </p:cNvSpPr>
          <p:nvPr>
            <p:ph type="title"/>
          </p:nvPr>
        </p:nvSpPr>
        <p:spPr/>
        <p:txBody>
          <a:bodyPr/>
          <a:lstStyle/>
          <a:p>
            <a:r>
              <a:rPr lang="en-GB" altLang="en-US" smtClean="0"/>
              <a:t>Brighton  Pier</a:t>
            </a:r>
          </a:p>
        </p:txBody>
      </p:sp>
    </p:spTree>
    <p:extLst>
      <p:ext uri="{BB962C8B-B14F-4D97-AF65-F5344CB8AC3E}">
        <p14:creationId xmlns:p14="http://schemas.microsoft.com/office/powerpoint/2010/main" val="41407566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lnSpcReduction="10000"/>
          </a:bodyPr>
          <a:lstStyle/>
          <a:p>
            <a:r>
              <a:rPr lang="en-GB" dirty="0" smtClean="0"/>
              <a:t>Although academic writing and publication are now expected parts of our roles  </a:t>
            </a:r>
          </a:p>
          <a:p>
            <a:r>
              <a:rPr lang="en-GB" dirty="0" smtClean="0"/>
              <a:t>There is often no time/ not enough time  allotted (un-representative of the time needed) </a:t>
            </a:r>
          </a:p>
          <a:p>
            <a:r>
              <a:rPr lang="en-GB" dirty="0" smtClean="0"/>
              <a:t>There is little  recognition of the ways in which our academic writing identity aligns with our overall sense of self-worth and identity in a way other roles do not</a:t>
            </a:r>
            <a:endParaRPr lang="en-GB" dirty="0"/>
          </a:p>
        </p:txBody>
      </p:sp>
      <p:sp>
        <p:nvSpPr>
          <p:cNvPr id="6" name="Title 5"/>
          <p:cNvSpPr>
            <a:spLocks noGrp="1"/>
          </p:cNvSpPr>
          <p:nvPr>
            <p:ph type="title"/>
          </p:nvPr>
        </p:nvSpPr>
        <p:spPr/>
        <p:txBody>
          <a:bodyPr/>
          <a:lstStyle/>
          <a:p>
            <a:r>
              <a:rPr lang="en-GB" dirty="0" smtClean="0"/>
              <a:t>Time </a:t>
            </a:r>
            <a:endParaRPr lang="en-GB" dirty="0"/>
          </a:p>
        </p:txBody>
      </p:sp>
      <p:pic>
        <p:nvPicPr>
          <p:cNvPr id="4" name="Picture 3" descr="180px-Fountain-pen-nib.jpg"/>
          <p:cNvPicPr>
            <a:picLocks noChangeAspect="1"/>
          </p:cNvPicPr>
          <p:nvPr/>
        </p:nvPicPr>
        <p:blipFill>
          <a:blip r:embed="rId2" cstate="print"/>
          <a:stretch>
            <a:fillRect/>
          </a:stretch>
        </p:blipFill>
        <p:spPr>
          <a:xfrm>
            <a:off x="4700056" y="5805264"/>
            <a:ext cx="4000528" cy="720080"/>
          </a:xfrm>
          <a:prstGeom prst="rect">
            <a:avLst/>
          </a:prstGeom>
        </p:spPr>
      </p:pic>
      <p:sp>
        <p:nvSpPr>
          <p:cNvPr id="2" name="Slide Number Placeholder 1"/>
          <p:cNvSpPr>
            <a:spLocks noGrp="1"/>
          </p:cNvSpPr>
          <p:nvPr>
            <p:ph type="sldNum" sz="quarter" idx="12"/>
          </p:nvPr>
        </p:nvSpPr>
        <p:spPr/>
        <p:txBody>
          <a:bodyPr/>
          <a:lstStyle/>
          <a:p>
            <a:fld id="{D990785A-954E-441D-ADC6-10646973F4DA}" type="slidenum">
              <a:rPr lang="en-GB" smtClean="0"/>
              <a:t>30</a:t>
            </a:fld>
            <a:endParaRPr lang="en-GB"/>
          </a:p>
        </p:txBody>
      </p:sp>
    </p:spTree>
    <p:extLst>
      <p:ext uri="{BB962C8B-B14F-4D97-AF65-F5344CB8AC3E}">
        <p14:creationId xmlns:p14="http://schemas.microsoft.com/office/powerpoint/2010/main" val="32459240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Exciting writing (what is that for you?) </a:t>
            </a:r>
            <a:endParaRPr lang="en-GB" dirty="0"/>
          </a:p>
        </p:txBody>
      </p:sp>
      <p:sp>
        <p:nvSpPr>
          <p:cNvPr id="3" name="Content Placeholder 2"/>
          <p:cNvSpPr>
            <a:spLocks noGrp="1"/>
          </p:cNvSpPr>
          <p:nvPr>
            <p:ph idx="1"/>
          </p:nvPr>
        </p:nvSpPr>
        <p:spPr/>
        <p:txBody>
          <a:bodyPr>
            <a:normAutofit/>
          </a:bodyPr>
          <a:lstStyle/>
          <a:p>
            <a:r>
              <a:rPr lang="en-GB" dirty="0" smtClean="0"/>
              <a:t>There is a feeling of excitement if the writing’s good because, and I want it, people to read it, I think this will be something that people want to read so...and feeling particularly that you have been creative perhaps, so there is a difference between you know, if you have to write a formal report that is just a compliance with something, it might be OK but dull – (K) </a:t>
            </a:r>
          </a:p>
          <a:p>
            <a:endParaRPr lang="en-GB" dirty="0" smtClean="0"/>
          </a:p>
          <a:p>
            <a:endParaRPr lang="en-GB" dirty="0"/>
          </a:p>
        </p:txBody>
      </p:sp>
      <p:pic>
        <p:nvPicPr>
          <p:cNvPr id="4" name="Picture 3" descr="180px-Fountain-pen-nib.jpg"/>
          <p:cNvPicPr>
            <a:picLocks noChangeAspect="1"/>
          </p:cNvPicPr>
          <p:nvPr/>
        </p:nvPicPr>
        <p:blipFill>
          <a:blip r:embed="rId2" cstate="print"/>
          <a:stretch>
            <a:fillRect/>
          </a:stretch>
        </p:blipFill>
        <p:spPr>
          <a:xfrm>
            <a:off x="5143472" y="6074324"/>
            <a:ext cx="4000528" cy="720080"/>
          </a:xfrm>
          <a:prstGeom prst="rect">
            <a:avLst/>
          </a:prstGeom>
        </p:spPr>
      </p:pic>
      <p:sp>
        <p:nvSpPr>
          <p:cNvPr id="5" name="Slide Number Placeholder 4"/>
          <p:cNvSpPr>
            <a:spLocks noGrp="1"/>
          </p:cNvSpPr>
          <p:nvPr>
            <p:ph type="sldNum" sz="quarter" idx="12"/>
          </p:nvPr>
        </p:nvSpPr>
        <p:spPr/>
        <p:txBody>
          <a:bodyPr/>
          <a:lstStyle/>
          <a:p>
            <a:fld id="{D990785A-954E-441D-ADC6-10646973F4DA}" type="slidenum">
              <a:rPr lang="en-GB" smtClean="0"/>
              <a:t>31</a:t>
            </a:fld>
            <a:endParaRPr lang="en-GB"/>
          </a:p>
        </p:txBody>
      </p:sp>
    </p:spTree>
    <p:extLst>
      <p:ext uri="{BB962C8B-B14F-4D97-AF65-F5344CB8AC3E}">
        <p14:creationId xmlns:p14="http://schemas.microsoft.com/office/powerpoint/2010/main" val="36232673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sz="2400" dirty="0" smtClean="0"/>
          </a:p>
          <a:p>
            <a:r>
              <a:rPr lang="en-GB" sz="2400" dirty="0" smtClean="0"/>
              <a:t>I’ve realised it’s about my voice and I know that sounds so, you know... of course it’s about my voice but I think I’ve relied more on having to speak through the literature and present my writing in a way that was academic enough and actually my most enjoyable time of writing is now just going with my thinking and my thoughts – (J)</a:t>
            </a:r>
          </a:p>
          <a:p>
            <a:pPr marL="0" indent="0">
              <a:buNone/>
            </a:pPr>
            <a:endParaRPr lang="en-GB" dirty="0"/>
          </a:p>
        </p:txBody>
      </p:sp>
      <p:sp>
        <p:nvSpPr>
          <p:cNvPr id="2" name="Title 1"/>
          <p:cNvSpPr>
            <a:spLocks noGrp="1"/>
          </p:cNvSpPr>
          <p:nvPr>
            <p:ph type="title"/>
          </p:nvPr>
        </p:nvSpPr>
        <p:spPr/>
        <p:txBody>
          <a:bodyPr>
            <a:normAutofit fontScale="90000"/>
          </a:bodyPr>
          <a:lstStyle/>
          <a:p>
            <a:r>
              <a:rPr lang="en-GB" dirty="0"/>
              <a:t>development of  a writer’s </a:t>
            </a:r>
            <a:r>
              <a:rPr lang="en-GB" dirty="0" smtClean="0"/>
              <a:t>voice(s).</a:t>
            </a:r>
            <a:r>
              <a:rPr lang="en-GB" dirty="0"/>
              <a:t/>
            </a:r>
            <a:br>
              <a:rPr lang="en-GB" dirty="0"/>
            </a:br>
            <a:endParaRPr lang="en-GB" dirty="0"/>
          </a:p>
        </p:txBody>
      </p:sp>
      <p:sp>
        <p:nvSpPr>
          <p:cNvPr id="4" name="Slide Number Placeholder 3"/>
          <p:cNvSpPr>
            <a:spLocks noGrp="1"/>
          </p:cNvSpPr>
          <p:nvPr>
            <p:ph type="sldNum" sz="quarter" idx="12"/>
          </p:nvPr>
        </p:nvSpPr>
        <p:spPr/>
        <p:txBody>
          <a:bodyPr/>
          <a:lstStyle/>
          <a:p>
            <a:fld id="{D990785A-954E-441D-ADC6-10646973F4DA}" type="slidenum">
              <a:rPr lang="en-GB" smtClean="0"/>
              <a:t>32</a:t>
            </a:fld>
            <a:endParaRPr lang="en-GB"/>
          </a:p>
        </p:txBody>
      </p:sp>
    </p:spTree>
    <p:extLst>
      <p:ext uri="{BB962C8B-B14F-4D97-AF65-F5344CB8AC3E}">
        <p14:creationId xmlns:p14="http://schemas.microsoft.com/office/powerpoint/2010/main" val="42342729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949280"/>
          </a:xfrm>
        </p:spPr>
        <p:txBody>
          <a:bodyPr>
            <a:normAutofit fontScale="70000" lnSpcReduction="20000"/>
          </a:bodyPr>
          <a:lstStyle/>
          <a:p>
            <a:r>
              <a:rPr lang="en-GB" dirty="0" smtClean="0"/>
              <a:t>Importance of recognising varying kinds  of academic writing as engaging the personal and professional</a:t>
            </a:r>
          </a:p>
          <a:p>
            <a:r>
              <a:rPr lang="en-GB" b="1" dirty="0" smtClean="0"/>
              <a:t>Issues of time </a:t>
            </a:r>
            <a:r>
              <a:rPr lang="en-GB" dirty="0" smtClean="0"/>
              <a:t>– academic writing is rarely offered enough time – time managers in institutions are often not writers, if it is your named role that can enable a sense of freedom to write and time to prioritise it, different stages in the academic professional journey enable that or not.</a:t>
            </a:r>
          </a:p>
          <a:p>
            <a:r>
              <a:rPr lang="en-GB" b="1" dirty="0" smtClean="0"/>
              <a:t>Recognition and reward </a:t>
            </a:r>
            <a:r>
              <a:rPr lang="en-GB" dirty="0" smtClean="0"/>
              <a:t>rarely match the time and energy put in but sense of achievement, grappling with it and articulating ideas, arguments and work, lasting importance of getting into print (or online) compensates or is more important for some</a:t>
            </a:r>
          </a:p>
          <a:p>
            <a:r>
              <a:rPr lang="en-GB" dirty="0" smtClean="0"/>
              <a:t>Writing several different kinds of writing –professional academic, reflective , creative  can help balance , release, support  -of the writing and of identity </a:t>
            </a:r>
          </a:p>
          <a:p>
            <a:r>
              <a:rPr lang="en-GB" b="1" dirty="0" smtClean="0"/>
              <a:t>Importance of an intrinsic as well as extrinsic motivation</a:t>
            </a:r>
          </a:p>
          <a:p>
            <a:r>
              <a:rPr lang="en-GB" b="1" dirty="0" smtClean="0"/>
              <a:t>Development of an academic writerly identity </a:t>
            </a:r>
            <a:r>
              <a:rPr lang="en-GB" dirty="0" smtClean="0"/>
              <a:t>in harmony with, different from, similar to, their other more private identities (whether this included writing or not)</a:t>
            </a:r>
          </a:p>
          <a:p>
            <a:r>
              <a:rPr lang="en-GB" dirty="0" smtClean="0"/>
              <a:t>Planning and managing a </a:t>
            </a:r>
            <a:r>
              <a:rPr lang="en-GB" dirty="0" err="1" smtClean="0"/>
              <a:t>writing’career</a:t>
            </a:r>
            <a:r>
              <a:rPr lang="en-GB" dirty="0" smtClean="0"/>
              <a:t>’</a:t>
            </a:r>
          </a:p>
        </p:txBody>
      </p:sp>
      <p:sp>
        <p:nvSpPr>
          <p:cNvPr id="2" name="Title 1"/>
          <p:cNvSpPr>
            <a:spLocks noGrp="1"/>
          </p:cNvSpPr>
          <p:nvPr>
            <p:ph type="title"/>
          </p:nvPr>
        </p:nvSpPr>
        <p:spPr/>
        <p:txBody>
          <a:bodyPr>
            <a:normAutofit fontScale="90000"/>
          </a:bodyPr>
          <a:lstStyle/>
          <a:p>
            <a:r>
              <a:rPr lang="en-GB" dirty="0" smtClean="0"/>
              <a:t>Issues </a:t>
            </a:r>
            <a:r>
              <a:rPr lang="en-GB" dirty="0"/>
              <a:t/>
            </a:r>
            <a:br>
              <a:rPr lang="en-GB" dirty="0"/>
            </a:br>
            <a:endParaRPr lang="en-GB" dirty="0"/>
          </a:p>
        </p:txBody>
      </p:sp>
      <p:sp>
        <p:nvSpPr>
          <p:cNvPr id="4" name="Slide Number Placeholder 3"/>
          <p:cNvSpPr>
            <a:spLocks noGrp="1"/>
          </p:cNvSpPr>
          <p:nvPr>
            <p:ph type="sldNum" sz="quarter" idx="12"/>
          </p:nvPr>
        </p:nvSpPr>
        <p:spPr/>
        <p:txBody>
          <a:bodyPr/>
          <a:lstStyle/>
          <a:p>
            <a:fld id="{D990785A-954E-441D-ADC6-10646973F4DA}" type="slidenum">
              <a:rPr lang="en-GB" smtClean="0"/>
              <a:t>33</a:t>
            </a:fld>
            <a:endParaRPr lang="en-GB"/>
          </a:p>
        </p:txBody>
      </p:sp>
    </p:spTree>
    <p:extLst>
      <p:ext uri="{BB962C8B-B14F-4D97-AF65-F5344CB8AC3E}">
        <p14:creationId xmlns:p14="http://schemas.microsoft.com/office/powerpoint/2010/main" val="36654549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332656"/>
            <a:ext cx="8229600" cy="5793507"/>
          </a:xfrm>
        </p:spPr>
        <p:txBody>
          <a:bodyPr/>
          <a:lstStyle/>
          <a:p>
            <a:r>
              <a:rPr lang="en-GB" dirty="0" smtClean="0"/>
              <a:t>Create an identity and reputation</a:t>
            </a:r>
          </a:p>
          <a:p>
            <a:r>
              <a:rPr lang="en-GB" dirty="0" smtClean="0"/>
              <a:t>Speciality</a:t>
            </a:r>
          </a:p>
          <a:p>
            <a:r>
              <a:rPr lang="en-GB" dirty="0" smtClean="0"/>
              <a:t>Remember the writing you’ve been doing  pull out the skills</a:t>
            </a:r>
          </a:p>
          <a:p>
            <a:r>
              <a:rPr lang="en-GB" dirty="0" smtClean="0"/>
              <a:t>Hone</a:t>
            </a:r>
          </a:p>
          <a:p>
            <a:r>
              <a:rPr lang="en-GB" dirty="0" smtClean="0"/>
              <a:t>And specialities what are your specialisms?</a:t>
            </a:r>
          </a:p>
          <a:p>
            <a:r>
              <a:rPr lang="en-GB" dirty="0" smtClean="0"/>
              <a:t>Community, sustainability, – readers  other writers, supporters</a:t>
            </a:r>
          </a:p>
          <a:p>
            <a:r>
              <a:rPr lang="en-GB" dirty="0" smtClean="0"/>
              <a:t>Make your choices</a:t>
            </a:r>
            <a:endParaRPr lang="en-GB" dirty="0"/>
          </a:p>
        </p:txBody>
      </p:sp>
      <p:sp>
        <p:nvSpPr>
          <p:cNvPr id="4" name="Slide Number Placeholder 3"/>
          <p:cNvSpPr>
            <a:spLocks noGrp="1"/>
          </p:cNvSpPr>
          <p:nvPr>
            <p:ph type="sldNum" sz="quarter" idx="12"/>
          </p:nvPr>
        </p:nvSpPr>
        <p:spPr/>
        <p:txBody>
          <a:bodyPr/>
          <a:lstStyle/>
          <a:p>
            <a:fld id="{D990785A-954E-441D-ADC6-10646973F4DA}" type="slidenum">
              <a:rPr lang="en-GB" smtClean="0"/>
              <a:t>34</a:t>
            </a:fld>
            <a:endParaRPr lang="en-GB"/>
          </a:p>
        </p:txBody>
      </p:sp>
    </p:spTree>
    <p:extLst>
      <p:ext uri="{BB962C8B-B14F-4D97-AF65-F5344CB8AC3E}">
        <p14:creationId xmlns:p14="http://schemas.microsoft.com/office/powerpoint/2010/main" val="42830579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07942" y="1052737"/>
            <a:ext cx="8229600" cy="5695468"/>
          </a:xfrm>
        </p:spPr>
        <p:txBody>
          <a:bodyPr/>
          <a:lstStyle/>
          <a:p>
            <a:r>
              <a:rPr lang="en-GB" dirty="0" smtClean="0"/>
              <a:t>What kind of  themes and forms  and outputs do you want to develop?</a:t>
            </a:r>
          </a:p>
          <a:p>
            <a:r>
              <a:rPr lang="en-GB" dirty="0" smtClean="0"/>
              <a:t>and be known for?</a:t>
            </a:r>
          </a:p>
          <a:p>
            <a:endParaRPr lang="en-GB" dirty="0"/>
          </a:p>
        </p:txBody>
      </p:sp>
      <p:pic>
        <p:nvPicPr>
          <p:cNvPr id="4" name="Picture 3" descr="180px-Fountain-pen-nib.jpg"/>
          <p:cNvPicPr>
            <a:picLocks noChangeAspect="1"/>
          </p:cNvPicPr>
          <p:nvPr/>
        </p:nvPicPr>
        <p:blipFill>
          <a:blip r:embed="rId2" cstate="print"/>
          <a:stretch>
            <a:fillRect/>
          </a:stretch>
        </p:blipFill>
        <p:spPr>
          <a:xfrm>
            <a:off x="4768624" y="5373216"/>
            <a:ext cx="4000528" cy="720080"/>
          </a:xfrm>
          <a:prstGeom prst="rect">
            <a:avLst/>
          </a:prstGeom>
        </p:spPr>
      </p:pic>
      <p:sp>
        <p:nvSpPr>
          <p:cNvPr id="5" name="Slide Number Placeholder 4"/>
          <p:cNvSpPr>
            <a:spLocks noGrp="1"/>
          </p:cNvSpPr>
          <p:nvPr>
            <p:ph type="sldNum" sz="quarter" idx="12"/>
          </p:nvPr>
        </p:nvSpPr>
        <p:spPr/>
        <p:txBody>
          <a:bodyPr/>
          <a:lstStyle/>
          <a:p>
            <a:fld id="{D990785A-954E-441D-ADC6-10646973F4DA}" type="slidenum">
              <a:rPr lang="en-GB" smtClean="0"/>
              <a:t>35</a:t>
            </a:fld>
            <a:endParaRPr lang="en-GB"/>
          </a:p>
        </p:txBody>
      </p:sp>
    </p:spTree>
    <p:extLst>
      <p:ext uri="{BB962C8B-B14F-4D97-AF65-F5344CB8AC3E}">
        <p14:creationId xmlns:p14="http://schemas.microsoft.com/office/powerpoint/2010/main" val="37482629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Planning</a:t>
            </a:r>
          </a:p>
          <a:p>
            <a:r>
              <a:rPr lang="en-US" dirty="0" smtClean="0"/>
              <a:t>Milestones</a:t>
            </a:r>
          </a:p>
          <a:p>
            <a:r>
              <a:rPr lang="en-US" dirty="0" smtClean="0"/>
              <a:t>Identifying that professional and researcher identity in advance and work  to support it with appropriate publications</a:t>
            </a:r>
            <a:endParaRPr lang="en-US" dirty="0"/>
          </a:p>
        </p:txBody>
      </p:sp>
      <p:pic>
        <p:nvPicPr>
          <p:cNvPr id="4" name="Picture 3" descr="180px-Fountain-pen-nib.jpg"/>
          <p:cNvPicPr>
            <a:picLocks noChangeAspect="1"/>
          </p:cNvPicPr>
          <p:nvPr/>
        </p:nvPicPr>
        <p:blipFill>
          <a:blip r:embed="rId2" cstate="print"/>
          <a:stretch>
            <a:fillRect/>
          </a:stretch>
        </p:blipFill>
        <p:spPr>
          <a:xfrm>
            <a:off x="4768624" y="5373216"/>
            <a:ext cx="4000528" cy="720080"/>
          </a:xfrm>
          <a:prstGeom prst="rect">
            <a:avLst/>
          </a:prstGeom>
        </p:spPr>
      </p:pic>
      <p:sp>
        <p:nvSpPr>
          <p:cNvPr id="5" name="Slide Number Placeholder 4"/>
          <p:cNvSpPr>
            <a:spLocks noGrp="1"/>
          </p:cNvSpPr>
          <p:nvPr>
            <p:ph type="sldNum" sz="quarter" idx="12"/>
          </p:nvPr>
        </p:nvSpPr>
        <p:spPr/>
        <p:txBody>
          <a:bodyPr/>
          <a:lstStyle/>
          <a:p>
            <a:fld id="{D990785A-954E-441D-ADC6-10646973F4DA}" type="slidenum">
              <a:rPr lang="en-GB" smtClean="0"/>
              <a:t>36</a:t>
            </a:fld>
            <a:endParaRPr lang="en-GB"/>
          </a:p>
        </p:txBody>
      </p:sp>
    </p:spTree>
    <p:extLst>
      <p:ext uri="{BB962C8B-B14F-4D97-AF65-F5344CB8AC3E}">
        <p14:creationId xmlns:p14="http://schemas.microsoft.com/office/powerpoint/2010/main" val="24043469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a:bodyPr>
          <a:lstStyle/>
          <a:p>
            <a:r>
              <a:rPr lang="en-GB" dirty="0" smtClean="0"/>
              <a:t>Pick the right things to write about</a:t>
            </a:r>
          </a:p>
          <a:p>
            <a:r>
              <a:rPr lang="en-GB" dirty="0" smtClean="0"/>
              <a:t>Don’t leave good conference work unpublished</a:t>
            </a:r>
          </a:p>
          <a:p>
            <a:r>
              <a:rPr lang="en-GB" dirty="0" smtClean="0"/>
              <a:t>Finish things off </a:t>
            </a:r>
          </a:p>
          <a:p>
            <a:r>
              <a:rPr lang="en-GB" dirty="0" smtClean="0"/>
              <a:t>Position where you send the range of your work</a:t>
            </a:r>
          </a:p>
          <a:p>
            <a:r>
              <a:rPr lang="en-GB" dirty="0" smtClean="0"/>
              <a:t>Develop a (shifting) </a:t>
            </a:r>
            <a:r>
              <a:rPr lang="en-GB" dirty="0" err="1" smtClean="0"/>
              <a:t>masterplan</a:t>
            </a:r>
            <a:r>
              <a:rPr lang="en-GB" dirty="0" smtClean="0"/>
              <a:t> internalise your  sense of achievement</a:t>
            </a:r>
          </a:p>
          <a:p>
            <a:r>
              <a:rPr lang="en-GB" dirty="0" smtClean="0"/>
              <a:t>Gain/join/create  a group who are interested in each others writing achievements </a:t>
            </a:r>
          </a:p>
          <a:p>
            <a:endParaRPr lang="en-GB" dirty="0"/>
          </a:p>
        </p:txBody>
      </p:sp>
      <p:sp>
        <p:nvSpPr>
          <p:cNvPr id="4" name="Slide Number Placeholder 3"/>
          <p:cNvSpPr>
            <a:spLocks noGrp="1"/>
          </p:cNvSpPr>
          <p:nvPr>
            <p:ph type="sldNum" sz="quarter" idx="12"/>
          </p:nvPr>
        </p:nvSpPr>
        <p:spPr/>
        <p:txBody>
          <a:bodyPr/>
          <a:lstStyle/>
          <a:p>
            <a:fld id="{D990785A-954E-441D-ADC6-10646973F4DA}" type="slidenum">
              <a:rPr lang="en-GB" smtClean="0"/>
              <a:t>37</a:t>
            </a:fld>
            <a:endParaRPr lang="en-GB"/>
          </a:p>
        </p:txBody>
      </p:sp>
    </p:spTree>
    <p:extLst>
      <p:ext uri="{BB962C8B-B14F-4D97-AF65-F5344CB8AC3E}">
        <p14:creationId xmlns:p14="http://schemas.microsoft.com/office/powerpoint/2010/main" val="504032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your work</a:t>
            </a:r>
            <a:endParaRPr lang="en-US" dirty="0"/>
          </a:p>
        </p:txBody>
      </p:sp>
      <p:sp>
        <p:nvSpPr>
          <p:cNvPr id="3" name="Content Placeholder 2"/>
          <p:cNvSpPr>
            <a:spLocks noGrp="1"/>
          </p:cNvSpPr>
          <p:nvPr>
            <p:ph idx="1"/>
          </p:nvPr>
        </p:nvSpPr>
        <p:spPr/>
        <p:txBody>
          <a:bodyPr/>
          <a:lstStyle/>
          <a:p>
            <a:r>
              <a:rPr lang="en-US" dirty="0" smtClean="0"/>
              <a:t>Research gate </a:t>
            </a:r>
          </a:p>
          <a:p>
            <a:r>
              <a:rPr lang="en-US" dirty="0" smtClean="0"/>
              <a:t>Academia</a:t>
            </a:r>
          </a:p>
          <a:p>
            <a:r>
              <a:rPr lang="en-US" dirty="0" smtClean="0"/>
              <a:t>blogs</a:t>
            </a:r>
          </a:p>
          <a:p>
            <a:r>
              <a:rPr lang="en-US" dirty="0" smtClean="0"/>
              <a:t>NRF/REF </a:t>
            </a:r>
          </a:p>
          <a:p>
            <a:endParaRPr lang="en-US" dirty="0"/>
          </a:p>
        </p:txBody>
      </p:sp>
      <p:sp>
        <p:nvSpPr>
          <p:cNvPr id="4" name="Slide Number Placeholder 3"/>
          <p:cNvSpPr>
            <a:spLocks noGrp="1"/>
          </p:cNvSpPr>
          <p:nvPr>
            <p:ph type="sldNum" sz="quarter" idx="12"/>
          </p:nvPr>
        </p:nvSpPr>
        <p:spPr/>
        <p:txBody>
          <a:bodyPr/>
          <a:lstStyle/>
          <a:p>
            <a:fld id="{D990785A-954E-441D-ADC6-10646973F4DA}" type="slidenum">
              <a:rPr lang="en-GB" smtClean="0"/>
              <a:t>38</a:t>
            </a:fld>
            <a:endParaRPr lang="en-GB"/>
          </a:p>
        </p:txBody>
      </p:sp>
    </p:spTree>
    <p:extLst>
      <p:ext uri="{BB962C8B-B14F-4D97-AF65-F5344CB8AC3E}">
        <p14:creationId xmlns:p14="http://schemas.microsoft.com/office/powerpoint/2010/main" val="565568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16632"/>
            <a:ext cx="8229600" cy="6624736"/>
          </a:xfrm>
        </p:spPr>
        <p:txBody>
          <a:bodyPr>
            <a:normAutofit fontScale="92500" lnSpcReduction="20000"/>
          </a:bodyPr>
          <a:lstStyle/>
          <a:p>
            <a:r>
              <a:rPr lang="en-GB" dirty="0" smtClean="0"/>
              <a:t>Developing writing communities</a:t>
            </a:r>
          </a:p>
          <a:p>
            <a:r>
              <a:rPr lang="en-GB" dirty="0" smtClean="0"/>
              <a:t>Use existing support mechanisms and structures  (centres, mentors)</a:t>
            </a:r>
          </a:p>
          <a:p>
            <a:r>
              <a:rPr lang="en-GB" dirty="0" smtClean="0"/>
              <a:t>Develop a (mutual) support team </a:t>
            </a:r>
          </a:p>
          <a:p>
            <a:r>
              <a:rPr lang="en-GB" dirty="0" smtClean="0"/>
              <a:t>Peer critical review and support</a:t>
            </a:r>
          </a:p>
          <a:p>
            <a:r>
              <a:rPr lang="en-GB" dirty="0" smtClean="0"/>
              <a:t>Identifying definitions of good writing  and working towards them</a:t>
            </a:r>
          </a:p>
          <a:p>
            <a:r>
              <a:rPr lang="en-GB" dirty="0" smtClean="0"/>
              <a:t>Establishing consistent writing habits which work for you </a:t>
            </a:r>
          </a:p>
          <a:p>
            <a:r>
              <a:rPr lang="en-GB" dirty="0" smtClean="0"/>
              <a:t>Creating </a:t>
            </a:r>
          </a:p>
          <a:p>
            <a:r>
              <a:rPr lang="en-GB" dirty="0" smtClean="0"/>
              <a:t>Seizing</a:t>
            </a:r>
          </a:p>
          <a:p>
            <a:r>
              <a:rPr lang="en-GB" dirty="0" smtClean="0"/>
              <a:t>Sharing opportunities</a:t>
            </a:r>
          </a:p>
          <a:p>
            <a:r>
              <a:rPr lang="en-GB" dirty="0" smtClean="0"/>
              <a:t>Mentoring others</a:t>
            </a:r>
          </a:p>
          <a:p>
            <a:r>
              <a:rPr lang="en-GB" dirty="0" smtClean="0"/>
              <a:t>Peer reviewing and editing </a:t>
            </a:r>
          </a:p>
          <a:p>
            <a:r>
              <a:rPr lang="en-GB" dirty="0" smtClean="0"/>
              <a:t>leading </a:t>
            </a:r>
            <a:endParaRPr lang="en-GB" dirty="0"/>
          </a:p>
        </p:txBody>
      </p:sp>
      <p:sp>
        <p:nvSpPr>
          <p:cNvPr id="4" name="Slide Number Placeholder 3"/>
          <p:cNvSpPr>
            <a:spLocks noGrp="1"/>
          </p:cNvSpPr>
          <p:nvPr>
            <p:ph type="sldNum" sz="quarter" idx="12"/>
          </p:nvPr>
        </p:nvSpPr>
        <p:spPr/>
        <p:txBody>
          <a:bodyPr/>
          <a:lstStyle/>
          <a:p>
            <a:fld id="{D990785A-954E-441D-ADC6-10646973F4DA}" type="slidenum">
              <a:rPr lang="en-GB" smtClean="0"/>
              <a:t>39</a:t>
            </a:fld>
            <a:endParaRPr lang="en-GB"/>
          </a:p>
        </p:txBody>
      </p:sp>
    </p:spTree>
    <p:extLst>
      <p:ext uri="{BB962C8B-B14F-4D97-AF65-F5344CB8AC3E}">
        <p14:creationId xmlns:p14="http://schemas.microsoft.com/office/powerpoint/2010/main" val="566812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A014A210-7D31-4ED4-B93C-D0EE56D61A4F}" type="slidenum">
              <a:rPr lang="en-US" altLang="en-US" sz="1200">
                <a:solidFill>
                  <a:srgbClr val="898989"/>
                </a:solidFill>
                <a:latin typeface="Verdana" pitchFamily="34" charset="0"/>
              </a:rPr>
              <a:pPr>
                <a:spcBef>
                  <a:spcPct val="0"/>
                </a:spcBef>
                <a:buFontTx/>
                <a:buNone/>
              </a:pPr>
              <a:t>4</a:t>
            </a:fld>
            <a:endParaRPr lang="en-US" altLang="en-US" sz="1200">
              <a:solidFill>
                <a:srgbClr val="898989"/>
              </a:solidFill>
              <a:latin typeface="Verdana" pitchFamily="34" charset="0"/>
            </a:endParaRPr>
          </a:p>
        </p:txBody>
      </p:sp>
      <p:sp>
        <p:nvSpPr>
          <p:cNvPr id="6147" name="Rectangle 2"/>
          <p:cNvSpPr>
            <a:spLocks noChangeArrowheads="1"/>
          </p:cNvSpPr>
          <p:nvPr/>
        </p:nvSpPr>
        <p:spPr bwMode="auto">
          <a:xfrm>
            <a:off x="2570163" y="-525463"/>
            <a:ext cx="3179762" cy="155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a:latin typeface="Arial" pitchFamily="34" charset="0"/>
                <a:cs typeface="Arial" pitchFamily="34" charset="0"/>
              </a:rPr>
              <a:t/>
            </a:r>
            <a:br>
              <a:rPr lang="en-US" altLang="en-US" sz="1800">
                <a:latin typeface="Arial" pitchFamily="34" charset="0"/>
                <a:cs typeface="Arial" pitchFamily="34" charset="0"/>
              </a:rPr>
            </a:br>
            <a:endParaRPr lang="en-US" altLang="en-US" sz="1800">
              <a:latin typeface="Verdana" pitchFamily="34" charset="0"/>
            </a:endParaRPr>
          </a:p>
          <a:p>
            <a:pPr algn="ctr" eaLnBrk="1" fontAlgn="ctr" hangingPunct="1">
              <a:spcBef>
                <a:spcPct val="0"/>
              </a:spcBef>
              <a:buFontTx/>
              <a:buNone/>
            </a:pPr>
            <a:r>
              <a:rPr lang="en-US" altLang="en-US" sz="1800">
                <a:latin typeface="Verdana" pitchFamily="34" charset="0"/>
                <a:hlinkClick r:id="rId2"/>
              </a:rPr>
              <a:t>  </a:t>
            </a:r>
            <a:r>
              <a:rPr lang="en-US" altLang="en-US" sz="1800">
                <a:latin typeface="Verdana" pitchFamily="34" charset="0"/>
              </a:rPr>
              <a:t>       </a:t>
            </a:r>
            <a:r>
              <a:rPr lang="en-US" altLang="en-US" sz="1800">
                <a:latin typeface="Verdana" pitchFamily="34" charset="0"/>
                <a:hlinkClick r:id="rId3"/>
              </a:rPr>
              <a:t>  </a:t>
            </a:r>
            <a:r>
              <a:rPr lang="en-US" altLang="en-US" sz="1800">
                <a:latin typeface="Verdana" pitchFamily="34" charset="0"/>
              </a:rPr>
              <a:t>       </a:t>
            </a:r>
            <a:r>
              <a:rPr lang="en-US" altLang="en-US" sz="1800">
                <a:latin typeface="Verdana" pitchFamily="34" charset="0"/>
                <a:hlinkClick r:id="rId4"/>
              </a:rPr>
              <a:t>  </a:t>
            </a:r>
            <a:r>
              <a:rPr lang="en-US" altLang="en-US" sz="1800">
                <a:latin typeface="Verdana" pitchFamily="34" charset="0"/>
              </a:rPr>
              <a:t>       </a:t>
            </a:r>
          </a:p>
          <a:p>
            <a:pPr algn="ctr" eaLnBrk="1" hangingPunct="1">
              <a:spcBef>
                <a:spcPct val="0"/>
              </a:spcBef>
              <a:buFontTx/>
              <a:buNone/>
            </a:pPr>
            <a:r>
              <a:rPr lang="en-US" altLang="en-US" sz="1800">
                <a:latin typeface="Arial" pitchFamily="34" charset="0"/>
                <a:cs typeface="Arial" pitchFamily="34" charset="0"/>
              </a:rPr>
              <a:t>King's College Chapel</a:t>
            </a:r>
            <a:endParaRPr lang="en-US" altLang="en-US" sz="1800">
              <a:latin typeface="Verdana" pitchFamily="34" charset="0"/>
            </a:endParaRPr>
          </a:p>
        </p:txBody>
      </p:sp>
      <p:graphicFrame>
        <p:nvGraphicFramePr>
          <p:cNvPr id="135171" name="Group 3"/>
          <p:cNvGraphicFramePr>
            <a:graphicFrameLocks noGrp="1"/>
          </p:cNvGraphicFramePr>
          <p:nvPr/>
        </p:nvGraphicFramePr>
        <p:xfrm>
          <a:off x="-411163" y="160338"/>
          <a:ext cx="9967913" cy="8091487"/>
        </p:xfrm>
        <a:graphic>
          <a:graphicData uri="http://schemas.openxmlformats.org/drawingml/2006/table">
            <a:tbl>
              <a:tblPr/>
              <a:tblGrid>
                <a:gridCol w="9967913"/>
              </a:tblGrid>
              <a:tr h="8091487">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endParaRPr kumimoji="1" lang="en-GB" sz="2800" b="0" i="0" u="none" strike="noStrike" cap="none" normalizeH="0" baseline="0" smtClean="0">
                        <a:ln>
                          <a:noFill/>
                        </a:ln>
                        <a:solidFill>
                          <a:schemeClr val="tx1"/>
                        </a:solidFill>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35177" name="Group 9"/>
          <p:cNvGraphicFramePr>
            <a:graphicFrameLocks noGrp="1"/>
          </p:cNvGraphicFramePr>
          <p:nvPr/>
        </p:nvGraphicFramePr>
        <p:xfrm>
          <a:off x="-401638" y="-458788"/>
          <a:ext cx="9948863" cy="8713788"/>
        </p:xfrm>
        <a:graphic>
          <a:graphicData uri="http://schemas.openxmlformats.org/drawingml/2006/table">
            <a:tbl>
              <a:tblPr/>
              <a:tblGrid>
                <a:gridCol w="412751"/>
                <a:gridCol w="431800"/>
                <a:gridCol w="8259762"/>
                <a:gridCol w="431800"/>
                <a:gridCol w="412750"/>
              </a:tblGrid>
              <a:tr h="884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a:t>
                      </a:r>
                      <a:r>
                        <a:rPr kumimoji="0" lang="en-US" sz="600" b="0" i="0" u="none" strike="noStrike" cap="none" normalizeH="0" baseline="0" dirty="0" smtClean="0">
                          <a:ln>
                            <a:noFill/>
                          </a:ln>
                          <a:solidFill>
                            <a:schemeClr val="tx1"/>
                          </a:solidFill>
                          <a:effectLst/>
                          <a:latin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a:t>
                      </a:r>
                      <a:r>
                        <a:rPr kumimoji="0" lang="en-US" sz="600" b="0" i="0" u="none" strike="noStrike" cap="none" normalizeH="0" baseline="0" smtClean="0">
                          <a:ln>
                            <a:noFill/>
                          </a:ln>
                          <a:solidFill>
                            <a:schemeClr val="tx1"/>
                          </a:solidFill>
                          <a:effectLst/>
                          <a:latin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a:t>
                      </a:r>
                      <a:r>
                        <a:rPr kumimoji="0" lang="en-US" sz="600" b="0" i="0" u="none" strike="noStrike" cap="none" normalizeH="0" baseline="0" smtClean="0">
                          <a:ln>
                            <a:noFill/>
                          </a:ln>
                          <a:solidFill>
                            <a:schemeClr val="tx1"/>
                          </a:solidFill>
                          <a:effectLst/>
                          <a:latin typeface="Times New Roman" pitchFamily="18" charset="0"/>
                        </a:rPr>
                        <a:t> </a:t>
                      </a:r>
                      <a:r>
                        <a:rPr kumimoji="0" lang="en-US" sz="2400" b="0" i="0" u="none" strike="noStrike" cap="none" normalizeH="0" baseline="0" smtClean="0">
                          <a:ln>
                            <a:noFill/>
                          </a:ln>
                          <a:solidFill>
                            <a:schemeClr val="tx1"/>
                          </a:solidFill>
                          <a:effectLst/>
                          <a:latin typeface="Times New Roman" pitchFamily="18" charset="0"/>
                        </a:rPr>
                        <a:t>                                                                                                  </a:t>
                      </a:r>
                    </a:p>
                  </a:txBody>
                  <a:tcPr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a:t>
                      </a:r>
                      <a:r>
                        <a:rPr kumimoji="0" lang="en-US" sz="600" b="0" i="0" u="none" strike="noStrike" cap="none" normalizeH="0" baseline="0" smtClean="0">
                          <a:ln>
                            <a:noFill/>
                          </a:ln>
                          <a:solidFill>
                            <a:schemeClr val="tx1"/>
                          </a:solidFill>
                          <a:effectLst/>
                          <a:latin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a:t>
                      </a:r>
                      <a:r>
                        <a:rPr kumimoji="0" lang="en-US" sz="600" b="0" i="0" u="none" strike="noStrike" cap="none" normalizeH="0" baseline="0" smtClean="0">
                          <a:ln>
                            <a:noFill/>
                          </a:ln>
                          <a:solidFill>
                            <a:schemeClr val="tx1"/>
                          </a:solidFill>
                          <a:effectLst/>
                          <a:latin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cap="flat">
                      <a:noFill/>
                    </a:lnT>
                    <a:lnB>
                      <a:noFill/>
                    </a:lnB>
                    <a:lnTlToBr>
                      <a:noFill/>
                    </a:lnTlToBr>
                    <a:lnBlToTr>
                      <a:noFill/>
                    </a:lnBlToTr>
                    <a:noFill/>
                  </a:tcPr>
                </a:tc>
              </a:tr>
              <a:tr h="49212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a:t>
                      </a:r>
                      <a:r>
                        <a:rPr kumimoji="0" lang="en-US" sz="600" b="0" i="0" u="none" strike="noStrike" cap="none" normalizeH="0" baseline="0" smtClean="0">
                          <a:ln>
                            <a:noFill/>
                          </a:ln>
                          <a:solidFill>
                            <a:schemeClr val="tx1"/>
                          </a:solidFill>
                          <a:effectLst/>
                          <a:latin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rowSpan="3" gridSpan="3">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a:t>
                      </a:r>
                      <a:r>
                        <a:rPr kumimoji="0" lang="en-US" sz="360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rPr>
                        <a:t>                     C                                                                                                                                                                                   </a:t>
                      </a:r>
                    </a:p>
                  </a:txBody>
                  <a:tcPr anchor="ctr" horzOverflow="overflow">
                    <a:lnL>
                      <a:noFill/>
                    </a:lnL>
                    <a:lnR>
                      <a:noFill/>
                    </a:lnR>
                    <a:lnT>
                      <a:noFill/>
                    </a:lnT>
                    <a:lnB>
                      <a:noFill/>
                    </a:lnB>
                    <a:lnTlToBr>
                      <a:noFill/>
                    </a:lnTlToBr>
                    <a:lnBlToTr>
                      <a:noFill/>
                    </a:lnBlToTr>
                    <a:noFill/>
                  </a:tcPr>
                </a:tc>
                <a:tc rowSpan="3" hMerge="1">
                  <a:txBody>
                    <a:bodyPr/>
                    <a:lstStyle/>
                    <a:p>
                      <a:endParaRPr lang="en-GB"/>
                    </a:p>
                  </a:txBody>
                  <a:tcPr/>
                </a:tc>
                <a:tc rowSpan="3" hMerge="1">
                  <a:txBody>
                    <a:bodyPr/>
                    <a:lstStyle/>
                    <a:p>
                      <a:endParaRPr lang="en-GB"/>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a:t>
                      </a:r>
                      <a:r>
                        <a:rPr kumimoji="0" lang="en-US" sz="600" b="0" i="0" u="none" strike="noStrike" cap="none" normalizeH="0" baseline="0" smtClean="0">
                          <a:ln>
                            <a:noFill/>
                          </a:ln>
                          <a:solidFill>
                            <a:schemeClr val="tx1"/>
                          </a:solidFill>
                          <a:effectLst/>
                          <a:latin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noFill/>
                  </a:tcPr>
                </a:tc>
              </a:tr>
              <a:tr h="6353174">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a:t>
                      </a:r>
                      <a:r>
                        <a:rPr kumimoji="0" lang="en-US" sz="35700" b="0" i="0" u="none" strike="noStrike" cap="none" normalizeH="0" baseline="0" smtClean="0">
                          <a:ln>
                            <a:noFill/>
                          </a:ln>
                          <a:solidFill>
                            <a:schemeClr val="tx1"/>
                          </a:solidFill>
                          <a:effectLst/>
                          <a:latin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a:t>
                      </a:r>
                      <a:r>
                        <a:rPr kumimoji="0" lang="en-US" sz="35700" b="0" i="0" u="none" strike="noStrike" cap="none" normalizeH="0" baseline="0" smtClean="0">
                          <a:ln>
                            <a:noFill/>
                          </a:ln>
                          <a:solidFill>
                            <a:schemeClr val="tx1"/>
                          </a:solidFill>
                          <a:effectLst/>
                          <a:latin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noFill/>
                  </a:tcPr>
                </a:tc>
              </a:tr>
              <a:tr h="493713">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a:t>
                      </a:r>
                      <a:r>
                        <a:rPr kumimoji="0" lang="en-US" sz="600" b="0" i="0" u="none" strike="noStrike" cap="none" normalizeH="0" baseline="0" smtClean="0">
                          <a:ln>
                            <a:noFill/>
                          </a:ln>
                          <a:solidFill>
                            <a:schemeClr val="tx1"/>
                          </a:solidFill>
                          <a:effectLst/>
                          <a:latin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a:t>
                      </a:r>
                      <a:r>
                        <a:rPr kumimoji="0" lang="en-US" sz="600" b="0" i="0" u="none" strike="noStrike" cap="none" normalizeH="0" baseline="0" smtClean="0">
                          <a:ln>
                            <a:noFill/>
                          </a:ln>
                          <a:solidFill>
                            <a:schemeClr val="tx1"/>
                          </a:solidFill>
                          <a:effectLst/>
                          <a:latin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noFill/>
                  </a:tcPr>
                </a:tc>
              </a:tr>
              <a:tr h="4905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a:t>
                      </a:r>
                      <a:r>
                        <a:rPr kumimoji="0" lang="en-US" sz="600" b="0" i="0" u="none" strike="noStrike" cap="none" normalizeH="0" baseline="0" smtClean="0">
                          <a:ln>
                            <a:noFill/>
                          </a:ln>
                          <a:solidFill>
                            <a:schemeClr val="tx1"/>
                          </a:solidFill>
                          <a:effectLst/>
                          <a:latin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a:t>
                      </a:r>
                      <a:r>
                        <a:rPr kumimoji="0" lang="en-US" sz="600" b="0" i="0" u="none" strike="noStrike" cap="none" normalizeH="0" baseline="0" smtClean="0">
                          <a:ln>
                            <a:noFill/>
                          </a:ln>
                          <a:solidFill>
                            <a:schemeClr val="tx1"/>
                          </a:solidFill>
                          <a:effectLst/>
                          <a:latin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a:t>
                      </a:r>
                      <a:r>
                        <a:rPr kumimoji="0" lang="en-US" sz="600" b="0" i="0" u="none" strike="noStrike" cap="none" normalizeH="0" baseline="0" smtClean="0">
                          <a:ln>
                            <a:noFill/>
                          </a:ln>
                          <a:solidFill>
                            <a:schemeClr val="tx1"/>
                          </a:solidFill>
                          <a:effectLst/>
                          <a:latin typeface="Times New Roman" pitchFamily="18" charset="0"/>
                        </a:rPr>
                        <a:t> </a:t>
                      </a:r>
                      <a:r>
                        <a:rPr kumimoji="0" lang="en-US" sz="2400" b="0" i="0" u="none" strike="noStrike" cap="none" normalizeH="0" baseline="0" smtClean="0">
                          <a:ln>
                            <a:noFill/>
                          </a:ln>
                          <a:solidFill>
                            <a:schemeClr val="tx1"/>
                          </a:solidFill>
                          <a:effectLst/>
                          <a:latin typeface="Times New Roman" pitchFamily="18" charset="0"/>
                        </a:rPr>
                        <a:t>                                                                                                  </a:t>
                      </a: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a:t>
                      </a:r>
                      <a:r>
                        <a:rPr kumimoji="0" lang="en-US" sz="600" b="0" i="0" u="none" strike="noStrike" cap="none" normalizeH="0" baseline="0" smtClean="0">
                          <a:ln>
                            <a:noFill/>
                          </a:ln>
                          <a:solidFill>
                            <a:schemeClr val="tx1"/>
                          </a:solidFill>
                          <a:effectLst/>
                          <a:latin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a:t>
                      </a:r>
                      <a:r>
                        <a:rPr kumimoji="0" lang="en-US" sz="600" b="0" i="0" u="none" strike="noStrike" cap="none" normalizeH="0" baseline="0" smtClean="0">
                          <a:ln>
                            <a:noFill/>
                          </a:ln>
                          <a:solidFill>
                            <a:schemeClr val="tx1"/>
                          </a:solidFill>
                          <a:effectLst/>
                          <a:latin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cap="flat">
                      <a:noFill/>
                    </a:lnB>
                    <a:lnTlToBr>
                      <a:noFill/>
                    </a:lnTlToBr>
                    <a:lnBlToTr>
                      <a:noFill/>
                    </a:lnBlToTr>
                    <a:noFill/>
                  </a:tcPr>
                </a:tc>
              </a:tr>
            </a:tbl>
          </a:graphicData>
        </a:graphic>
      </p:graphicFrame>
      <p:pic>
        <p:nvPicPr>
          <p:cNvPr id="6168" name="Picture 31" descr="prev">
            <a:hlinkClick r:id="rId2"/>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325" y="-615950"/>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Picture 32" descr="top">
            <a:hlinkClick r:id="rId3"/>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2075" y="-615950"/>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Picture 33" descr="next">
            <a:hlinkClick r:id="rId4"/>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8825" y="-615950"/>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1" name="Picture 34" descr="vi_a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363" y="581025"/>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2" name="Picture 35" descr="vi_b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88" y="396875"/>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3" name="Picture 37" descr="vi_d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70950" y="396875"/>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 name="Picture 38" descr="vi_e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02750" y="396875"/>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5" name="Picture 39" descr="vi_a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3363" y="1036638"/>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Picture 40" descr="Kings's College Chape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836613"/>
            <a:ext cx="9144000"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Picture 41" descr="vi_e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02750" y="1036638"/>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Picture 42" descr="vi_a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3363" y="1485900"/>
            <a:ext cx="9525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Picture 43" descr="vi_e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302750" y="1485900"/>
            <a:ext cx="9525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0" name="Picture 44" descr="vi_a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3363" y="7375525"/>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1" name="Picture 45" descr="vi_e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302750" y="7375525"/>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2" name="Picture 46" descr="vi_a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3363" y="7832725"/>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3" name="Picture 47" descr="vi_b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9388" y="7832725"/>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4" name="Picture 48" descr="vi_c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11188" y="7832725"/>
            <a:ext cx="757237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5" name="Picture 49" descr="vi_d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870950" y="7832725"/>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6" name="Picture 50" descr="vi_e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302750" y="7832725"/>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926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dirty="0" smtClean="0"/>
              <a:t>To do</a:t>
            </a:r>
            <a:endParaRPr lang="en-GB" dirty="0"/>
          </a:p>
        </p:txBody>
      </p:sp>
      <p:sp>
        <p:nvSpPr>
          <p:cNvPr id="3" name="Content Placeholder 2"/>
          <p:cNvSpPr>
            <a:spLocks noGrp="1"/>
          </p:cNvSpPr>
          <p:nvPr>
            <p:ph idx="1"/>
          </p:nvPr>
        </p:nvSpPr>
        <p:spPr>
          <a:xfrm>
            <a:off x="457200" y="692696"/>
            <a:ext cx="8229600" cy="5433467"/>
          </a:xfrm>
        </p:spPr>
        <p:txBody>
          <a:bodyPr>
            <a:normAutofit fontScale="85000" lnSpcReduction="20000"/>
          </a:bodyPr>
          <a:lstStyle/>
          <a:p>
            <a:r>
              <a:rPr lang="en-GB" dirty="0" smtClean="0"/>
              <a:t>Get strategic/selfish  say no to tings which take you away from the important writing and focus on own writing</a:t>
            </a:r>
          </a:p>
          <a:p>
            <a:r>
              <a:rPr lang="en-GB" dirty="0" smtClean="0"/>
              <a:t>Get taken seriously and start writing and publishing</a:t>
            </a:r>
          </a:p>
          <a:p>
            <a:r>
              <a:rPr lang="en-GB" dirty="0" smtClean="0"/>
              <a:t>Find others with similar interests</a:t>
            </a:r>
          </a:p>
          <a:p>
            <a:r>
              <a:rPr lang="en-GB" dirty="0" smtClean="0"/>
              <a:t>Formalise and lead or start a writing community-</a:t>
            </a:r>
            <a:r>
              <a:rPr lang="en-GB" dirty="0" err="1" smtClean="0"/>
              <a:t>shar</a:t>
            </a:r>
            <a:r>
              <a:rPr lang="en-GB" dirty="0" smtClean="0"/>
              <a:t> work and act as critical friends </a:t>
            </a:r>
          </a:p>
          <a:p>
            <a:r>
              <a:rPr lang="en-GB" dirty="0" smtClean="0"/>
              <a:t>Ask people to  suggest the best article they’ve ever read   and see how it is constructed, written, argued</a:t>
            </a:r>
          </a:p>
          <a:p>
            <a:r>
              <a:rPr lang="en-GB" dirty="0" smtClean="0"/>
              <a:t>No ‘graveyard articles ‘-  get them out  but some stuff will just be seed corn  for future work…</a:t>
            </a:r>
          </a:p>
          <a:p>
            <a:r>
              <a:rPr lang="en-GB" dirty="0" smtClean="0"/>
              <a:t>‘nothing you write is ever wasted…’ </a:t>
            </a:r>
            <a:r>
              <a:rPr lang="en-GB" dirty="0" err="1" smtClean="0"/>
              <a:t>clive</a:t>
            </a:r>
            <a:r>
              <a:rPr lang="en-GB" dirty="0" smtClean="0"/>
              <a:t> bloom  editor/publisher </a:t>
            </a:r>
          </a:p>
          <a:p>
            <a:r>
              <a:rPr lang="en-GB" dirty="0" smtClean="0"/>
              <a:t>Bounce the work off supportive creative people </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D990785A-954E-441D-ADC6-10646973F4DA}" type="slidenum">
              <a:rPr lang="en-GB" smtClean="0"/>
              <a:t>40</a:t>
            </a:fld>
            <a:endParaRPr lang="en-GB"/>
          </a:p>
        </p:txBody>
      </p:sp>
    </p:spTree>
    <p:extLst>
      <p:ext uri="{BB962C8B-B14F-4D97-AF65-F5344CB8AC3E}">
        <p14:creationId xmlns:p14="http://schemas.microsoft.com/office/powerpoint/2010/main" val="40627680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What are You going to do with your writing career NOW</a:t>
            </a:r>
          </a:p>
          <a:p>
            <a:endParaRPr lang="en-GB" dirty="0"/>
          </a:p>
          <a:p>
            <a:r>
              <a:rPr lang="en-GB" dirty="0" smtClean="0"/>
              <a:t>How can you continue to write and develop specialisms</a:t>
            </a:r>
          </a:p>
          <a:p>
            <a:r>
              <a:rPr lang="en-GB" dirty="0"/>
              <a:t> </a:t>
            </a:r>
            <a:r>
              <a:rPr lang="en-GB" dirty="0" smtClean="0"/>
              <a:t>diversity</a:t>
            </a:r>
          </a:p>
          <a:p>
            <a:r>
              <a:rPr lang="en-GB" dirty="0" smtClean="0"/>
              <a:t>And how can you improve?</a:t>
            </a:r>
          </a:p>
          <a:p>
            <a:r>
              <a:rPr lang="en-GB" dirty="0" smtClean="0"/>
              <a:t>Will that mean more focused writing</a:t>
            </a:r>
          </a:p>
          <a:p>
            <a:r>
              <a:rPr lang="en-GB" dirty="0" smtClean="0"/>
              <a:t>Better writing</a:t>
            </a:r>
          </a:p>
          <a:p>
            <a:r>
              <a:rPr lang="en-GB" dirty="0" smtClean="0"/>
              <a:t>More specialised writing</a:t>
            </a:r>
          </a:p>
          <a:p>
            <a:r>
              <a:rPr lang="en-GB" dirty="0"/>
              <a:t> </a:t>
            </a:r>
            <a:r>
              <a:rPr lang="en-GB" dirty="0" smtClean="0"/>
              <a:t>better outlets</a:t>
            </a:r>
          </a:p>
          <a:p>
            <a:r>
              <a:rPr lang="en-GB" dirty="0" smtClean="0"/>
              <a:t>More?</a:t>
            </a:r>
            <a:endParaRPr lang="en-GB" dirty="0"/>
          </a:p>
        </p:txBody>
      </p:sp>
      <p:pic>
        <p:nvPicPr>
          <p:cNvPr id="4" name="Picture 3" descr="180px-Fountain-pen-nib.jpg"/>
          <p:cNvPicPr>
            <a:picLocks noChangeAspect="1"/>
          </p:cNvPicPr>
          <p:nvPr/>
        </p:nvPicPr>
        <p:blipFill>
          <a:blip r:embed="rId2" cstate="print"/>
          <a:stretch>
            <a:fillRect/>
          </a:stretch>
        </p:blipFill>
        <p:spPr>
          <a:xfrm>
            <a:off x="5143472" y="6137920"/>
            <a:ext cx="4000528" cy="720080"/>
          </a:xfrm>
          <a:prstGeom prst="rect">
            <a:avLst/>
          </a:prstGeom>
        </p:spPr>
      </p:pic>
      <p:sp>
        <p:nvSpPr>
          <p:cNvPr id="5" name="Slide Number Placeholder 4"/>
          <p:cNvSpPr>
            <a:spLocks noGrp="1"/>
          </p:cNvSpPr>
          <p:nvPr>
            <p:ph type="sldNum" sz="quarter" idx="12"/>
          </p:nvPr>
        </p:nvSpPr>
        <p:spPr/>
        <p:txBody>
          <a:bodyPr/>
          <a:lstStyle/>
          <a:p>
            <a:fld id="{D990785A-954E-441D-ADC6-10646973F4DA}" type="slidenum">
              <a:rPr lang="en-GB" smtClean="0"/>
              <a:t>41</a:t>
            </a:fld>
            <a:endParaRPr lang="en-GB"/>
          </a:p>
        </p:txBody>
      </p:sp>
    </p:spTree>
    <p:extLst>
      <p:ext uri="{BB962C8B-B14F-4D97-AF65-F5344CB8AC3E}">
        <p14:creationId xmlns:p14="http://schemas.microsoft.com/office/powerpoint/2010/main" val="35087963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p:cNvPicPr>
            <a:picLocks noGrp="1" noChangeAspect="1" noChangeArrowheads="1"/>
          </p:cNvPicPr>
          <p:nvPr>
            <p:ph idx="1"/>
          </p:nvPr>
        </p:nvPicPr>
        <p:blipFill>
          <a:blip r:embed="rId2" cstate="print"/>
          <a:srcRect/>
          <a:stretch>
            <a:fillRect/>
          </a:stretch>
        </p:blipFill>
        <p:spPr bwMode="auto">
          <a:xfrm>
            <a:off x="1857356" y="0"/>
            <a:ext cx="5715040" cy="68580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C20314BC-B874-42A5-B5D0-0ECB9E13C50C}" type="slidenum">
              <a:rPr lang="en-GB" smtClean="0"/>
              <a:pPr/>
              <a:t>42</a:t>
            </a:fld>
            <a:endParaRPr lang="en-GB"/>
          </a:p>
        </p:txBody>
      </p:sp>
    </p:spTree>
    <p:extLst>
      <p:ext uri="{BB962C8B-B14F-4D97-AF65-F5344CB8AC3E}">
        <p14:creationId xmlns:p14="http://schemas.microsoft.com/office/powerpoint/2010/main" val="5715131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title"/>
          </p:nvPr>
        </p:nvSpPr>
        <p:spPr/>
        <p:txBody>
          <a:bodyPr/>
          <a:lstStyle/>
          <a:p>
            <a:pPr eaLnBrk="1" hangingPunct="1"/>
            <a:r>
              <a:rPr lang="en-US" altLang="en-US" dirty="0" smtClean="0"/>
              <a:t>Some websites and addresses</a:t>
            </a:r>
          </a:p>
        </p:txBody>
      </p:sp>
      <p:sp>
        <p:nvSpPr>
          <p:cNvPr id="107523" name="Content Placeholder 3"/>
          <p:cNvSpPr>
            <a:spLocks noGrp="1"/>
          </p:cNvSpPr>
          <p:nvPr>
            <p:ph idx="1"/>
          </p:nvPr>
        </p:nvSpPr>
        <p:spPr/>
        <p:txBody>
          <a:bodyPr>
            <a:normAutofit lnSpcReduction="10000"/>
          </a:bodyPr>
          <a:lstStyle/>
          <a:p>
            <a:pPr eaLnBrk="1" hangingPunct="1"/>
            <a:r>
              <a:rPr lang="en-GB" altLang="en-US" dirty="0" smtClean="0"/>
              <a:t>Oasis-for-learning.net</a:t>
            </a:r>
          </a:p>
          <a:p>
            <a:pPr eaLnBrk="1" hangingPunct="1"/>
            <a:endParaRPr lang="en-GB" altLang="en-US" dirty="0" smtClean="0"/>
          </a:p>
          <a:p>
            <a:pPr eaLnBrk="1" hangingPunct="1"/>
            <a:endParaRPr lang="en-GB" altLang="en-US" dirty="0" smtClean="0"/>
          </a:p>
          <a:p>
            <a:pPr eaLnBrk="1" hangingPunct="1"/>
            <a:r>
              <a:rPr lang="en-GB" altLang="en-US" dirty="0" err="1" smtClean="0"/>
              <a:t>Doctoralwritingsig</a:t>
            </a:r>
            <a:endParaRPr lang="en-GB" altLang="en-US" dirty="0" smtClean="0"/>
          </a:p>
          <a:p>
            <a:pPr eaLnBrk="1" hangingPunct="1"/>
            <a:r>
              <a:rPr lang="en-GB" altLang="en-US" dirty="0" smtClean="0"/>
              <a:t>The thesis whisperer</a:t>
            </a:r>
          </a:p>
          <a:p>
            <a:pPr eaLnBrk="1" hangingPunct="1"/>
            <a:r>
              <a:rPr lang="en-GB" altLang="en-US" dirty="0" smtClean="0"/>
              <a:t>Patter   pat </a:t>
            </a:r>
            <a:r>
              <a:rPr lang="en-GB" altLang="en-US" dirty="0" err="1" smtClean="0"/>
              <a:t>thomson</a:t>
            </a:r>
            <a:r>
              <a:rPr lang="en-GB" altLang="en-US" dirty="0" smtClean="0"/>
              <a:t> </a:t>
            </a:r>
          </a:p>
          <a:p>
            <a:pPr eaLnBrk="1" hangingPunct="1"/>
            <a:endParaRPr lang="en-GB" altLang="en-US" dirty="0" smtClean="0"/>
          </a:p>
          <a:p>
            <a:pPr eaLnBrk="1" hangingPunct="1"/>
            <a:r>
              <a:rPr lang="en-GB" altLang="en-US" dirty="0" smtClean="0"/>
              <a:t>G.wisker@brighton.ac.uk</a:t>
            </a:r>
          </a:p>
        </p:txBody>
      </p:sp>
      <p:sp>
        <p:nvSpPr>
          <p:cNvPr id="10752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29412049-5CAF-4D40-9F40-FFA6A880B630}" type="slidenum">
              <a:rPr lang="en-GB" altLang="en-US" sz="1200">
                <a:solidFill>
                  <a:srgbClr val="898989"/>
                </a:solidFill>
                <a:latin typeface="Verdana" pitchFamily="34" charset="0"/>
              </a:rPr>
              <a:pPr>
                <a:spcBef>
                  <a:spcPct val="0"/>
                </a:spcBef>
                <a:buFontTx/>
                <a:buNone/>
              </a:pPr>
              <a:t>43</a:t>
            </a:fld>
            <a:endParaRPr lang="en-GB" altLang="en-US" sz="1200">
              <a:solidFill>
                <a:srgbClr val="898989"/>
              </a:solidFill>
              <a:latin typeface="Verdana" pitchFamily="34" charset="0"/>
            </a:endParaRPr>
          </a:p>
        </p:txBody>
      </p:sp>
    </p:spTree>
    <p:extLst>
      <p:ext uri="{BB962C8B-B14F-4D97-AF65-F5344CB8AC3E}">
        <p14:creationId xmlns:p14="http://schemas.microsoft.com/office/powerpoint/2010/main" val="38418654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dirty="0" smtClean="0"/>
              <a:t>Some pubs </a:t>
            </a:r>
            <a:r>
              <a:rPr lang="en-GB" dirty="0" err="1" smtClean="0"/>
              <a:t>incl</a:t>
            </a:r>
            <a:r>
              <a:rPr lang="en-GB" dirty="0" smtClean="0"/>
              <a:t> mine </a:t>
            </a:r>
            <a:endParaRPr lang="en-GB" dirty="0"/>
          </a:p>
        </p:txBody>
      </p:sp>
      <p:sp>
        <p:nvSpPr>
          <p:cNvPr id="3" name="Content Placeholder 2"/>
          <p:cNvSpPr>
            <a:spLocks noGrp="1"/>
          </p:cNvSpPr>
          <p:nvPr>
            <p:ph idx="1"/>
          </p:nvPr>
        </p:nvSpPr>
        <p:spPr>
          <a:xfrm>
            <a:off x="457200" y="764704"/>
            <a:ext cx="8229600" cy="5760640"/>
          </a:xfrm>
        </p:spPr>
        <p:txBody>
          <a:bodyPr>
            <a:normAutofit fontScale="70000" lnSpcReduction="20000"/>
          </a:bodyPr>
          <a:lstStyle/>
          <a:p>
            <a:r>
              <a:rPr lang="en-GB" dirty="0"/>
              <a:t>Aitchison, C. (2009) </a:t>
            </a:r>
            <a:r>
              <a:rPr lang="en-GB" u="sng" dirty="0"/>
              <a:t>‘</a:t>
            </a:r>
            <a:r>
              <a:rPr lang="en-GB" dirty="0"/>
              <a:t>Writing Groups for Doctoral Education</a:t>
            </a:r>
            <a:r>
              <a:rPr lang="en-GB" u="sng" dirty="0"/>
              <a:t>’</a:t>
            </a:r>
            <a:r>
              <a:rPr lang="en-GB" dirty="0"/>
              <a:t>, </a:t>
            </a:r>
            <a:r>
              <a:rPr lang="en-GB" i="1" dirty="0"/>
              <a:t>Studies in Higher Education</a:t>
            </a:r>
            <a:r>
              <a:rPr lang="en-GB" u="sng" dirty="0"/>
              <a:t>,</a:t>
            </a:r>
            <a:r>
              <a:rPr lang="en-GB" dirty="0"/>
              <a:t> 34</a:t>
            </a:r>
            <a:r>
              <a:rPr lang="en-GB" strike="sngStrike" dirty="0"/>
              <a:t> </a:t>
            </a:r>
            <a:r>
              <a:rPr lang="en-GB" dirty="0"/>
              <a:t>(8), 905–16.</a:t>
            </a:r>
          </a:p>
          <a:p>
            <a:r>
              <a:rPr lang="en-GB" dirty="0" smtClean="0"/>
              <a:t>Murray</a:t>
            </a:r>
            <a:r>
              <a:rPr lang="en-GB" dirty="0"/>
              <a:t>, R. (2005) </a:t>
            </a:r>
            <a:r>
              <a:rPr lang="en-GB" i="1" dirty="0"/>
              <a:t>Writing for Academic Journals </a:t>
            </a:r>
            <a:r>
              <a:rPr lang="en-GB" dirty="0"/>
              <a:t>(Maidenhead: Open University Press), pp. 5, 31–2, 171</a:t>
            </a:r>
            <a:r>
              <a:rPr lang="en-GB" dirty="0" smtClean="0"/>
              <a:t>.</a:t>
            </a:r>
            <a:r>
              <a:rPr lang="en-GB" dirty="0"/>
              <a:t> </a:t>
            </a:r>
            <a:endParaRPr lang="en-GB" dirty="0" smtClean="0"/>
          </a:p>
          <a:p>
            <a:r>
              <a:rPr lang="en-GB" dirty="0" smtClean="0"/>
              <a:t>Sword</a:t>
            </a:r>
            <a:r>
              <a:rPr lang="en-GB" dirty="0"/>
              <a:t>, Helen  2013 Stylish academic </a:t>
            </a:r>
            <a:r>
              <a:rPr lang="en-GB" dirty="0" err="1" smtClean="0"/>
              <a:t>writing</a:t>
            </a:r>
            <a:r>
              <a:rPr lang="en-GB" dirty="0" err="1"/>
              <a:t>Wisker</a:t>
            </a:r>
            <a:r>
              <a:rPr lang="en-GB" dirty="0"/>
              <a:t>, </a:t>
            </a:r>
            <a:endParaRPr lang="en-GB" dirty="0" smtClean="0"/>
          </a:p>
          <a:p>
            <a:endParaRPr lang="en-GB" dirty="0"/>
          </a:p>
          <a:p>
            <a:r>
              <a:rPr lang="en-GB" dirty="0" err="1" smtClean="0"/>
              <a:t>Wisker</a:t>
            </a:r>
            <a:r>
              <a:rPr lang="en-GB" dirty="0" smtClean="0"/>
              <a:t>, G (2015</a:t>
            </a:r>
            <a:r>
              <a:rPr lang="en-GB" dirty="0"/>
              <a:t>) </a:t>
            </a:r>
            <a:r>
              <a:rPr lang="en-GB" u="sng" dirty="0"/>
              <a:t>Getting Published</a:t>
            </a:r>
            <a:r>
              <a:rPr lang="en-GB" dirty="0"/>
              <a:t> London: Palgrave Macmillan</a:t>
            </a:r>
          </a:p>
          <a:p>
            <a:r>
              <a:rPr lang="en-GB" dirty="0" err="1"/>
              <a:t>Wisker</a:t>
            </a:r>
            <a:r>
              <a:rPr lang="en-GB" dirty="0"/>
              <a:t> G  (2014) ‘Managing the writing energy ‘ </a:t>
            </a:r>
            <a:r>
              <a:rPr lang="en-GB" i="1" dirty="0"/>
              <a:t>doctoral writing blog</a:t>
            </a:r>
            <a:r>
              <a:rPr lang="en-GB" dirty="0"/>
              <a:t> http://doctoralwriting.wordpress.com/author/doc</a:t>
            </a:r>
          </a:p>
          <a:p>
            <a:r>
              <a:rPr lang="en-GB" dirty="0" err="1"/>
              <a:t>Wisker</a:t>
            </a:r>
            <a:r>
              <a:rPr lang="en-GB" dirty="0"/>
              <a:t>, G (2014) ‘Voice, vision and articulation: conceptual threshold crossing in academic writing  ‘  in  </a:t>
            </a:r>
            <a:r>
              <a:rPr lang="en-GB" dirty="0" err="1"/>
              <a:t>ed</a:t>
            </a:r>
            <a:r>
              <a:rPr lang="en-GB" dirty="0"/>
              <a:t> Catherine </a:t>
            </a:r>
            <a:r>
              <a:rPr lang="en-GB" dirty="0" err="1"/>
              <a:t>o’Mahony</a:t>
            </a:r>
            <a:r>
              <a:rPr lang="en-GB" dirty="0"/>
              <a:t>, Avril Buchanan, Mary</a:t>
            </a:r>
          </a:p>
          <a:p>
            <a:r>
              <a:rPr lang="en-GB" dirty="0" err="1"/>
              <a:t>o’Rourke</a:t>
            </a:r>
            <a:r>
              <a:rPr lang="en-GB" dirty="0"/>
              <a:t>, and Bettie Higgs  </a:t>
            </a:r>
            <a:r>
              <a:rPr lang="en-GB" u="sng" dirty="0"/>
              <a:t>Threshold </a:t>
            </a:r>
            <a:r>
              <a:rPr lang="en-GB" u="sng" dirty="0" err="1"/>
              <a:t>concepts:from</a:t>
            </a:r>
            <a:r>
              <a:rPr lang="en-GB" u="sng" dirty="0"/>
              <a:t> personal practice to communities of practice:  proceedings of the national academy’s sixth biennial conference and the fourth threshold concepts conference</a:t>
            </a:r>
            <a:r>
              <a:rPr lang="en-GB" b="1" dirty="0"/>
              <a:t> </a:t>
            </a:r>
            <a:r>
              <a:rPr lang="en-GB" dirty="0"/>
              <a:t>NAIRTL </a:t>
            </a:r>
            <a:r>
              <a:rPr lang="en-GB" dirty="0" err="1"/>
              <a:t>epub</a:t>
            </a:r>
            <a:r>
              <a:rPr lang="en-GB" dirty="0"/>
              <a:t> , </a:t>
            </a:r>
          </a:p>
          <a:p>
            <a:r>
              <a:rPr lang="en-GB" dirty="0" err="1"/>
              <a:t>Wisker</a:t>
            </a:r>
            <a:r>
              <a:rPr lang="en-GB" dirty="0"/>
              <a:t>, G (2013) ,Articulate – writing, editing and publishing our work in learning, teaching and educational development  ‘ in  </a:t>
            </a:r>
            <a:r>
              <a:rPr lang="en-GB" u="sng" dirty="0" err="1"/>
              <a:t>Innnovations</a:t>
            </a:r>
            <a:r>
              <a:rPr lang="en-GB" u="sng" dirty="0"/>
              <a:t> in Education and Teaching International</a:t>
            </a:r>
            <a:r>
              <a:rPr lang="en-GB" dirty="0"/>
              <a:t> Vol 50: 4</a:t>
            </a:r>
          </a:p>
          <a:p>
            <a:endParaRPr lang="en-GB" dirty="0"/>
          </a:p>
          <a:p>
            <a:endParaRPr lang="en-GB" dirty="0"/>
          </a:p>
          <a:p>
            <a:endParaRPr lang="en-GB" dirty="0"/>
          </a:p>
          <a:p>
            <a:endParaRPr lang="en-GB" dirty="0" smtClean="0"/>
          </a:p>
          <a:p>
            <a:endParaRPr lang="en-GB" dirty="0"/>
          </a:p>
        </p:txBody>
      </p:sp>
      <p:sp>
        <p:nvSpPr>
          <p:cNvPr id="4" name="Slide Number Placeholder 3"/>
          <p:cNvSpPr>
            <a:spLocks noGrp="1"/>
          </p:cNvSpPr>
          <p:nvPr>
            <p:ph type="sldNum" sz="quarter" idx="12"/>
          </p:nvPr>
        </p:nvSpPr>
        <p:spPr/>
        <p:txBody>
          <a:bodyPr/>
          <a:lstStyle/>
          <a:p>
            <a:fld id="{D990785A-954E-441D-ADC6-10646973F4DA}" type="slidenum">
              <a:rPr lang="en-GB" smtClean="0"/>
              <a:t>44</a:t>
            </a:fld>
            <a:endParaRPr lang="en-GB"/>
          </a:p>
        </p:txBody>
      </p:sp>
    </p:spTree>
    <p:extLst>
      <p:ext uri="{BB962C8B-B14F-4D97-AF65-F5344CB8AC3E}">
        <p14:creationId xmlns:p14="http://schemas.microsoft.com/office/powerpoint/2010/main" val="21262542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fld id="{D990785A-954E-441D-ADC6-10646973F4DA}" type="slidenum">
              <a:rPr lang="en-GB" smtClean="0"/>
              <a:t>45</a:t>
            </a:fld>
            <a:endParaRPr lang="en-GB"/>
          </a:p>
        </p:txBody>
      </p:sp>
      <p:pic>
        <p:nvPicPr>
          <p:cNvPr id="5" name="Content Placeholder 4" descr="C:\Users\gw10\Desktop\Dec\getting published pic.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3240360" cy="4968552"/>
          </a:xfrm>
          <a:prstGeom prst="rect">
            <a:avLst/>
          </a:prstGeom>
          <a:noFill/>
          <a:ln>
            <a:noFill/>
          </a:ln>
        </p:spPr>
      </p:pic>
    </p:spTree>
    <p:extLst>
      <p:ext uri="{BB962C8B-B14F-4D97-AF65-F5344CB8AC3E}">
        <p14:creationId xmlns:p14="http://schemas.microsoft.com/office/powerpoint/2010/main" val="200342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Burned book- Gillian Robinson </a:t>
            </a:r>
            <a:endParaRPr lang="en-GB" dirty="0"/>
          </a:p>
        </p:txBody>
      </p:sp>
      <p:sp>
        <p:nvSpPr>
          <p:cNvPr id="4" name="Slide Number Placeholder 3"/>
          <p:cNvSpPr>
            <a:spLocks noGrp="1"/>
          </p:cNvSpPr>
          <p:nvPr>
            <p:ph type="sldNum" sz="quarter" idx="12"/>
          </p:nvPr>
        </p:nvSpPr>
        <p:spPr/>
        <p:txBody>
          <a:bodyPr/>
          <a:lstStyle/>
          <a:p>
            <a:fld id="{D990785A-954E-441D-ADC6-10646973F4DA}" type="slidenum">
              <a:rPr lang="en-GB" smtClean="0"/>
              <a:t>5</a:t>
            </a:fld>
            <a:endParaRPr lang="en-GB"/>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5681" y="2148442"/>
            <a:ext cx="4572638" cy="3429479"/>
          </a:xfrm>
          <a:prstGeom prst="rect">
            <a:avLst/>
          </a:prstGeom>
          <a:noFill/>
        </p:spPr>
      </p:pic>
    </p:spTree>
    <p:extLst>
      <p:ext uri="{BB962C8B-B14F-4D97-AF65-F5344CB8AC3E}">
        <p14:creationId xmlns:p14="http://schemas.microsoft.com/office/powerpoint/2010/main" val="500988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smtClean="0"/>
              <a:t>Why you want to write and publish </a:t>
            </a:r>
          </a:p>
          <a:p>
            <a:r>
              <a:rPr lang="en-GB" dirty="0" smtClean="0"/>
              <a:t>Importance of writing, publishing, freedom to speak, reading </a:t>
            </a:r>
          </a:p>
          <a:p>
            <a:r>
              <a:rPr lang="en-GB" dirty="0" smtClean="0"/>
              <a:t>Writing careers </a:t>
            </a:r>
          </a:p>
          <a:p>
            <a:r>
              <a:rPr lang="en-GB" dirty="0" smtClean="0"/>
              <a:t>Identity and writing</a:t>
            </a:r>
          </a:p>
          <a:p>
            <a:r>
              <a:rPr lang="en-GB" dirty="0" smtClean="0"/>
              <a:t>Time and other constraints</a:t>
            </a:r>
          </a:p>
          <a:p>
            <a:r>
              <a:rPr lang="en-GB" dirty="0" smtClean="0"/>
              <a:t>Joys</a:t>
            </a:r>
          </a:p>
          <a:p>
            <a:r>
              <a:rPr lang="en-GB" smtClean="0"/>
              <a:t>Forward planning </a:t>
            </a:r>
            <a:endParaRPr lang="en-GB" dirty="0" smtClean="0"/>
          </a:p>
          <a:p>
            <a:endParaRPr lang="en-GB" dirty="0"/>
          </a:p>
        </p:txBody>
      </p:sp>
      <p:sp>
        <p:nvSpPr>
          <p:cNvPr id="4" name="Slide Number Placeholder 3"/>
          <p:cNvSpPr>
            <a:spLocks noGrp="1"/>
          </p:cNvSpPr>
          <p:nvPr>
            <p:ph type="sldNum" sz="quarter" idx="12"/>
          </p:nvPr>
        </p:nvSpPr>
        <p:spPr/>
        <p:txBody>
          <a:bodyPr/>
          <a:lstStyle/>
          <a:p>
            <a:fld id="{D990785A-954E-441D-ADC6-10646973F4DA}" type="slidenum">
              <a:rPr lang="en-GB" smtClean="0"/>
              <a:t>6</a:t>
            </a:fld>
            <a:endParaRPr lang="en-GB"/>
          </a:p>
        </p:txBody>
      </p:sp>
    </p:spTree>
    <p:extLst>
      <p:ext uri="{BB962C8B-B14F-4D97-AF65-F5344CB8AC3E}">
        <p14:creationId xmlns:p14="http://schemas.microsoft.com/office/powerpoint/2010/main" val="1837476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lstStyle/>
          <a:p>
            <a:pPr eaLnBrk="1" hangingPunct="1">
              <a:defRPr/>
            </a:pPr>
            <a:endParaRPr lang="en-GB" dirty="0" smtClean="0"/>
          </a:p>
          <a:p>
            <a:pPr eaLnBrk="1" hangingPunct="1">
              <a:defRPr/>
            </a:pPr>
            <a:r>
              <a:rPr lang="en-GB" dirty="0" smtClean="0"/>
              <a:t>Part of your role?</a:t>
            </a:r>
          </a:p>
          <a:p>
            <a:pPr eaLnBrk="1" hangingPunct="1">
              <a:defRPr/>
            </a:pPr>
            <a:r>
              <a:rPr lang="en-GB" dirty="0" smtClean="0"/>
              <a:t>Expectations?</a:t>
            </a:r>
          </a:p>
          <a:p>
            <a:pPr eaLnBrk="1" hangingPunct="1">
              <a:defRPr/>
            </a:pPr>
            <a:r>
              <a:rPr lang="en-GB" dirty="0" smtClean="0"/>
              <a:t>A personal need?</a:t>
            </a:r>
          </a:p>
          <a:p>
            <a:pPr eaLnBrk="1" hangingPunct="1">
              <a:defRPr/>
            </a:pPr>
            <a:r>
              <a:rPr lang="en-GB" dirty="0" smtClean="0"/>
              <a:t>Duty?</a:t>
            </a:r>
          </a:p>
          <a:p>
            <a:pPr eaLnBrk="1" hangingPunct="1">
              <a:defRPr/>
            </a:pPr>
            <a:endParaRPr lang="en-GB" dirty="0" smtClean="0"/>
          </a:p>
        </p:txBody>
      </p:sp>
      <p:sp>
        <p:nvSpPr>
          <p:cNvPr id="6" name="Slide Number Placeholder 5"/>
          <p:cNvSpPr>
            <a:spLocks noGrp="1"/>
          </p:cNvSpPr>
          <p:nvPr>
            <p:ph type="sldNum" sz="quarter" idx="12"/>
          </p:nvPr>
        </p:nvSpPr>
        <p:spPr/>
        <p:txBody>
          <a:bodyPr/>
          <a:lstStyle/>
          <a:p>
            <a:pPr>
              <a:defRPr/>
            </a:pPr>
            <a:fld id="{A0BE19DD-6BD9-412A-84FE-D30F10EB933A}" type="slidenum">
              <a:rPr lang="en-GB"/>
              <a:pPr>
                <a:defRPr/>
              </a:pPr>
              <a:t>7</a:t>
            </a:fld>
            <a:endParaRPr lang="en-GB"/>
          </a:p>
        </p:txBody>
      </p:sp>
      <p:sp>
        <p:nvSpPr>
          <p:cNvPr id="7170" name="Rectangle 2"/>
          <p:cNvSpPr>
            <a:spLocks noGrp="1" noChangeArrowheads="1"/>
          </p:cNvSpPr>
          <p:nvPr>
            <p:ph type="title"/>
          </p:nvPr>
        </p:nvSpPr>
        <p:spPr/>
        <p:txBody>
          <a:bodyPr>
            <a:normAutofit fontScale="90000"/>
          </a:bodyPr>
          <a:lstStyle/>
          <a:p>
            <a:pPr>
              <a:defRPr/>
            </a:pPr>
            <a:r>
              <a:rPr lang="en-GB" dirty="0" smtClean="0"/>
              <a:t>Why do you want to write</a:t>
            </a:r>
            <a:r>
              <a:rPr lang="en-GB" dirty="0"/>
              <a:t>? </a:t>
            </a:r>
            <a:r>
              <a:rPr lang="en-GB" dirty="0" smtClean="0"/>
              <a:t>and publish?      Please </a:t>
            </a:r>
            <a:r>
              <a:rPr lang="en-GB" dirty="0"/>
              <a:t>discuss</a:t>
            </a:r>
            <a:endParaRPr lang="en-GB" dirty="0" smtClean="0"/>
          </a:p>
        </p:txBody>
      </p:sp>
      <p:sp>
        <p:nvSpPr>
          <p:cNvPr id="5" name="Title 1"/>
          <p:cNvSpPr txBox="1">
            <a:spLocks/>
          </p:cNvSpPr>
          <p:nvPr/>
        </p:nvSpPr>
        <p:spPr>
          <a:xfrm>
            <a:off x="539552" y="116632"/>
            <a:ext cx="8229600" cy="576064"/>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 </a:t>
            </a:r>
            <a:endParaRPr lang="en-GB" dirty="0"/>
          </a:p>
        </p:txBody>
      </p:sp>
      <p:pic>
        <p:nvPicPr>
          <p:cNvPr id="7" name="Picture 6" descr="180px-Fountain-pen-nib.jpg"/>
          <p:cNvPicPr>
            <a:picLocks noChangeAspect="1"/>
          </p:cNvPicPr>
          <p:nvPr/>
        </p:nvPicPr>
        <p:blipFill>
          <a:blip r:embed="rId2" cstate="print"/>
          <a:stretch>
            <a:fillRect/>
          </a:stretch>
        </p:blipFill>
        <p:spPr>
          <a:xfrm>
            <a:off x="4768624" y="5373216"/>
            <a:ext cx="4000528" cy="720080"/>
          </a:xfrm>
          <a:prstGeom prst="rect">
            <a:avLst/>
          </a:prstGeom>
        </p:spPr>
      </p:pic>
    </p:spTree>
    <p:extLst>
      <p:ext uri="{BB962C8B-B14F-4D97-AF65-F5344CB8AC3E}">
        <p14:creationId xmlns:p14="http://schemas.microsoft.com/office/powerpoint/2010/main" val="1007294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ZA" dirty="0" smtClean="0"/>
              <a:t>HELTASA colleagues said---</a:t>
            </a:r>
            <a:endParaRPr lang="en-ZA" dirty="0"/>
          </a:p>
        </p:txBody>
      </p:sp>
      <p:sp>
        <p:nvSpPr>
          <p:cNvPr id="3" name="Content Placeholder 2"/>
          <p:cNvSpPr>
            <a:spLocks noGrp="1"/>
          </p:cNvSpPr>
          <p:nvPr>
            <p:ph idx="1"/>
          </p:nvPr>
        </p:nvSpPr>
        <p:spPr>
          <a:xfrm>
            <a:off x="457200" y="980728"/>
            <a:ext cx="8229600" cy="5145435"/>
          </a:xfrm>
        </p:spPr>
        <p:txBody>
          <a:bodyPr>
            <a:normAutofit fontScale="92500" lnSpcReduction="20000"/>
          </a:bodyPr>
          <a:lstStyle/>
          <a:p>
            <a:r>
              <a:rPr lang="en-US" dirty="0" smtClean="0"/>
              <a:t>Travelling</a:t>
            </a:r>
          </a:p>
          <a:p>
            <a:r>
              <a:rPr lang="en-US" dirty="0" smtClean="0"/>
              <a:t>Personal and professional development</a:t>
            </a:r>
          </a:p>
          <a:p>
            <a:r>
              <a:rPr lang="en-US" dirty="0" smtClean="0"/>
              <a:t>Career   scholarly  promotion teaching to </a:t>
            </a:r>
            <a:r>
              <a:rPr lang="en-US" dirty="0" smtClean="0"/>
              <a:t> </a:t>
            </a:r>
            <a:r>
              <a:rPr lang="en-US" dirty="0" smtClean="0"/>
              <a:t>write</a:t>
            </a:r>
          </a:p>
          <a:p>
            <a:r>
              <a:rPr lang="en-US" dirty="0" smtClean="0"/>
              <a:t>Job</a:t>
            </a:r>
            <a:endParaRPr lang="en-US" dirty="0" smtClean="0"/>
          </a:p>
          <a:p>
            <a:r>
              <a:rPr lang="en-US" dirty="0" smtClean="0"/>
              <a:t>Improve your own practice   </a:t>
            </a:r>
          </a:p>
          <a:p>
            <a:r>
              <a:rPr lang="en-US" dirty="0" smtClean="0"/>
              <a:t>Keeps </a:t>
            </a:r>
            <a:r>
              <a:rPr lang="en-US" dirty="0" smtClean="0"/>
              <a:t>you </a:t>
            </a:r>
            <a:r>
              <a:rPr lang="en-US" dirty="0" smtClean="0"/>
              <a:t>up to date  latest  as you read </a:t>
            </a:r>
          </a:p>
          <a:p>
            <a:r>
              <a:rPr lang="en-US" dirty="0" smtClean="0"/>
              <a:t>Interaction and reflection</a:t>
            </a:r>
          </a:p>
          <a:p>
            <a:r>
              <a:rPr lang="en-US" dirty="0" smtClean="0"/>
              <a:t>passion</a:t>
            </a:r>
            <a:endParaRPr lang="en-US" dirty="0"/>
          </a:p>
          <a:p>
            <a:r>
              <a:rPr lang="en-US" dirty="0" smtClean="0"/>
              <a:t>Recognition  </a:t>
            </a:r>
          </a:p>
          <a:p>
            <a:r>
              <a:rPr lang="en-US" dirty="0" smtClean="0"/>
              <a:t>Supplementing </a:t>
            </a:r>
            <a:r>
              <a:rPr lang="en-US" dirty="0" smtClean="0"/>
              <a:t>income</a:t>
            </a:r>
          </a:p>
          <a:p>
            <a:r>
              <a:rPr lang="en-US" dirty="0" smtClean="0"/>
              <a:t>Contributing your knowledge </a:t>
            </a:r>
            <a:endParaRPr lang="en-ZA" dirty="0"/>
          </a:p>
        </p:txBody>
      </p:sp>
      <p:sp>
        <p:nvSpPr>
          <p:cNvPr id="4" name="Slide Number Placeholder 3"/>
          <p:cNvSpPr>
            <a:spLocks noGrp="1"/>
          </p:cNvSpPr>
          <p:nvPr>
            <p:ph type="sldNum" sz="quarter" idx="12"/>
          </p:nvPr>
        </p:nvSpPr>
        <p:spPr/>
        <p:txBody>
          <a:bodyPr/>
          <a:lstStyle/>
          <a:p>
            <a:fld id="{D990785A-954E-441D-ADC6-10646973F4DA}" type="slidenum">
              <a:rPr lang="en-GB" smtClean="0"/>
              <a:t>8</a:t>
            </a:fld>
            <a:endParaRPr lang="en-GB"/>
          </a:p>
        </p:txBody>
      </p:sp>
    </p:spTree>
    <p:extLst>
      <p:ext uri="{BB962C8B-B14F-4D97-AF65-F5344CB8AC3E}">
        <p14:creationId xmlns:p14="http://schemas.microsoft.com/office/powerpoint/2010/main" val="2470311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328592"/>
          </a:xfrm>
        </p:spPr>
        <p:txBody>
          <a:bodyPr>
            <a:normAutofit fontScale="70000" lnSpcReduction="20000"/>
          </a:bodyPr>
          <a:lstStyle/>
          <a:p>
            <a:pPr>
              <a:defRPr/>
            </a:pPr>
            <a:r>
              <a:rPr lang="en-GB" sz="2000" dirty="0" smtClean="0"/>
              <a:t>Professional need to know about the info</a:t>
            </a:r>
          </a:p>
          <a:p>
            <a:pPr>
              <a:defRPr/>
            </a:pPr>
            <a:r>
              <a:rPr lang="en-GB" sz="2000" dirty="0" smtClean="0"/>
              <a:t>Get your name out</a:t>
            </a:r>
          </a:p>
          <a:p>
            <a:pPr>
              <a:defRPr/>
            </a:pPr>
            <a:r>
              <a:rPr lang="en-GB" sz="2000" dirty="0" smtClean="0"/>
              <a:t>Corporate marketing</a:t>
            </a:r>
          </a:p>
          <a:p>
            <a:pPr>
              <a:defRPr/>
            </a:pPr>
            <a:r>
              <a:rPr lang="en-GB" sz="2000" dirty="0" smtClean="0"/>
              <a:t>Validation of research</a:t>
            </a:r>
          </a:p>
          <a:p>
            <a:pPr>
              <a:defRPr/>
            </a:pPr>
            <a:r>
              <a:rPr lang="en-GB" sz="2000" dirty="0" smtClean="0"/>
              <a:t>Completion of the PhD</a:t>
            </a:r>
          </a:p>
          <a:p>
            <a:pPr>
              <a:defRPr/>
            </a:pPr>
            <a:r>
              <a:rPr lang="en-GB" sz="2000" dirty="0" smtClean="0"/>
              <a:t>Want to and it is interesting </a:t>
            </a:r>
          </a:p>
          <a:p>
            <a:pPr>
              <a:defRPr/>
            </a:pPr>
            <a:r>
              <a:rPr lang="en-GB" sz="2000" dirty="0" smtClean="0"/>
              <a:t>The  academic discipline of pulling your work into an academic format</a:t>
            </a:r>
          </a:p>
          <a:p>
            <a:pPr>
              <a:defRPr/>
            </a:pPr>
            <a:r>
              <a:rPr lang="en-GB" sz="2000" dirty="0" smtClean="0"/>
              <a:t>Process of review-</a:t>
            </a:r>
          </a:p>
          <a:p>
            <a:pPr>
              <a:defRPr/>
            </a:pPr>
            <a:r>
              <a:rPr lang="en-GB" sz="2000" dirty="0" smtClean="0"/>
              <a:t>When doing a PhD it validates the work</a:t>
            </a:r>
          </a:p>
          <a:p>
            <a:pPr>
              <a:defRPr/>
            </a:pPr>
            <a:r>
              <a:rPr lang="en-GB" sz="2000" dirty="0" smtClean="0"/>
              <a:t>Part </a:t>
            </a:r>
            <a:r>
              <a:rPr lang="en-GB" sz="2000" dirty="0"/>
              <a:t>of your role</a:t>
            </a:r>
          </a:p>
          <a:p>
            <a:pPr>
              <a:defRPr/>
            </a:pPr>
            <a:r>
              <a:rPr lang="en-GB" sz="2000" dirty="0"/>
              <a:t>Getting feedback</a:t>
            </a:r>
          </a:p>
          <a:p>
            <a:pPr>
              <a:defRPr/>
            </a:pPr>
            <a:r>
              <a:rPr lang="en-GB" sz="2000" dirty="0"/>
              <a:t>Influencing policy debates and society </a:t>
            </a:r>
            <a:endParaRPr lang="en-GB" sz="2000" dirty="0" smtClean="0"/>
          </a:p>
          <a:p>
            <a:pPr>
              <a:defRPr/>
            </a:pPr>
            <a:r>
              <a:rPr lang="en-GB" sz="2000" dirty="0" smtClean="0"/>
              <a:t>Managing </a:t>
            </a:r>
            <a:r>
              <a:rPr lang="en-GB" sz="2000" dirty="0"/>
              <a:t>the academic voice </a:t>
            </a:r>
          </a:p>
          <a:p>
            <a:pPr>
              <a:defRPr/>
            </a:pPr>
            <a:r>
              <a:rPr lang="en-GB" sz="2000" dirty="0"/>
              <a:t>Strategically</a:t>
            </a:r>
          </a:p>
          <a:p>
            <a:pPr>
              <a:defRPr/>
            </a:pPr>
            <a:r>
              <a:rPr lang="en-GB" sz="2000" dirty="0"/>
              <a:t>Adding to specific debates </a:t>
            </a:r>
            <a:r>
              <a:rPr lang="en-GB" sz="2000" dirty="0" smtClean="0"/>
              <a:t> </a:t>
            </a:r>
            <a:endParaRPr lang="en-GB" sz="2000" dirty="0"/>
          </a:p>
          <a:p>
            <a:pPr>
              <a:defRPr/>
            </a:pPr>
            <a:r>
              <a:rPr lang="en-GB" sz="2000" dirty="0"/>
              <a:t>Valuing self and experience</a:t>
            </a:r>
          </a:p>
          <a:p>
            <a:pPr>
              <a:defRPr/>
            </a:pPr>
            <a:r>
              <a:rPr lang="en-GB" sz="2000" dirty="0"/>
              <a:t>Share my research</a:t>
            </a:r>
          </a:p>
          <a:p>
            <a:pPr>
              <a:defRPr/>
            </a:pPr>
            <a:r>
              <a:rPr lang="en-GB" sz="2000" dirty="0"/>
              <a:t>Inform policy</a:t>
            </a:r>
          </a:p>
          <a:p>
            <a:pPr>
              <a:defRPr/>
            </a:pPr>
            <a:r>
              <a:rPr lang="en-GB" sz="2000" dirty="0"/>
              <a:t>Pub at an academic level</a:t>
            </a:r>
          </a:p>
          <a:p>
            <a:pPr>
              <a:defRPr/>
            </a:pPr>
            <a:r>
              <a:rPr lang="en-GB" sz="2000" dirty="0"/>
              <a:t>Progress career and publish</a:t>
            </a:r>
          </a:p>
          <a:p>
            <a:pPr>
              <a:defRPr/>
            </a:pPr>
            <a:r>
              <a:rPr lang="en-GB" sz="2000" dirty="0"/>
              <a:t>Enjoy it - especially </a:t>
            </a:r>
            <a:r>
              <a:rPr lang="en-GB" sz="2000" dirty="0" smtClean="0"/>
              <a:t>collaborative</a:t>
            </a:r>
          </a:p>
          <a:p>
            <a:pPr>
              <a:defRPr/>
            </a:pPr>
            <a:r>
              <a:rPr lang="en-GB" sz="2000" dirty="0" smtClean="0"/>
              <a:t>Benefitting </a:t>
            </a:r>
            <a:r>
              <a:rPr lang="en-GB" sz="2000" dirty="0"/>
              <a:t>from editing- can I do it on my own?</a:t>
            </a:r>
          </a:p>
          <a:p>
            <a:pPr>
              <a:defRPr/>
            </a:pPr>
            <a:r>
              <a:rPr lang="en-GB" sz="2000" dirty="0"/>
              <a:t>Grappling with academic language</a:t>
            </a:r>
          </a:p>
          <a:p>
            <a:pPr>
              <a:defRPr/>
            </a:pPr>
            <a:endParaRPr lang="en-GB" sz="2000" dirty="0"/>
          </a:p>
          <a:p>
            <a:pPr>
              <a:defRPr/>
            </a:pPr>
            <a:endParaRPr lang="en-GB" sz="2000" dirty="0"/>
          </a:p>
          <a:p>
            <a:pPr>
              <a:defRPr/>
            </a:pPr>
            <a:endParaRPr lang="en-GB" sz="2000" dirty="0"/>
          </a:p>
          <a:p>
            <a:pPr>
              <a:defRPr/>
            </a:pPr>
            <a:endParaRPr lang="en-GB" sz="2000" dirty="0"/>
          </a:p>
        </p:txBody>
      </p:sp>
      <p:sp>
        <p:nvSpPr>
          <p:cNvPr id="4" name="Slide Number Placeholder 3"/>
          <p:cNvSpPr>
            <a:spLocks noGrp="1"/>
          </p:cNvSpPr>
          <p:nvPr>
            <p:ph type="sldNum" sz="quarter" idx="12"/>
          </p:nvPr>
        </p:nvSpPr>
        <p:spPr/>
        <p:txBody>
          <a:bodyPr/>
          <a:lstStyle/>
          <a:p>
            <a:pPr>
              <a:defRPr/>
            </a:pPr>
            <a:fld id="{AF3411BD-260B-4DA7-B2E9-119B3F2331F1}" type="slidenum">
              <a:rPr lang="en-GB" smtClean="0"/>
              <a:pPr>
                <a:defRPr/>
              </a:pPr>
              <a:t>9</a:t>
            </a:fld>
            <a:endParaRPr lang="en-GB"/>
          </a:p>
        </p:txBody>
      </p:sp>
      <p:sp>
        <p:nvSpPr>
          <p:cNvPr id="2" name="Title 1"/>
          <p:cNvSpPr>
            <a:spLocks noGrp="1"/>
          </p:cNvSpPr>
          <p:nvPr>
            <p:ph type="title"/>
          </p:nvPr>
        </p:nvSpPr>
        <p:spPr>
          <a:xfrm>
            <a:off x="457200" y="274638"/>
            <a:ext cx="8229600" cy="490066"/>
          </a:xfrm>
        </p:spPr>
        <p:txBody>
          <a:bodyPr>
            <a:normAutofit fontScale="90000"/>
          </a:bodyPr>
          <a:lstStyle/>
          <a:p>
            <a:pPr>
              <a:defRPr/>
            </a:pPr>
            <a:r>
              <a:rPr lang="en-GB" dirty="0" smtClean="0"/>
              <a:t>Others said</a:t>
            </a:r>
            <a:endParaRPr lang="en-GB" dirty="0"/>
          </a:p>
        </p:txBody>
      </p:sp>
      <p:pic>
        <p:nvPicPr>
          <p:cNvPr id="5" name="Picture 4" descr="180px-Fountain-pen-nib.jpg"/>
          <p:cNvPicPr>
            <a:picLocks noChangeAspect="1"/>
          </p:cNvPicPr>
          <p:nvPr/>
        </p:nvPicPr>
        <p:blipFill>
          <a:blip r:embed="rId2" cstate="print"/>
          <a:stretch>
            <a:fillRect/>
          </a:stretch>
        </p:blipFill>
        <p:spPr>
          <a:xfrm>
            <a:off x="5436096" y="5733256"/>
            <a:ext cx="3096344" cy="720080"/>
          </a:xfrm>
          <a:prstGeom prst="rect">
            <a:avLst/>
          </a:prstGeom>
        </p:spPr>
      </p:pic>
    </p:spTree>
    <p:extLst>
      <p:ext uri="{BB962C8B-B14F-4D97-AF65-F5344CB8AC3E}">
        <p14:creationId xmlns:p14="http://schemas.microsoft.com/office/powerpoint/2010/main" val="265055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1347</TotalTime>
  <Words>2342</Words>
  <Application>Microsoft Office PowerPoint</Application>
  <PresentationFormat>On-screen Show (4:3)</PresentationFormat>
  <Paragraphs>345</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Developing a writing career</vt:lpstr>
      <vt:lpstr>PowerPoint Presentation</vt:lpstr>
      <vt:lpstr>Brighton  Pier</vt:lpstr>
      <vt:lpstr>PowerPoint Presentation</vt:lpstr>
      <vt:lpstr>Burned book- Gillian Robinson </vt:lpstr>
      <vt:lpstr>PowerPoint Presentation</vt:lpstr>
      <vt:lpstr>Why do you want to write? and publish?      Please discuss</vt:lpstr>
      <vt:lpstr>HELTASA colleagues said---</vt:lpstr>
      <vt:lpstr>Others said</vt:lpstr>
      <vt:lpstr>Some more responses strategic and positive-</vt:lpstr>
      <vt:lpstr>PowerPoint Presentation</vt:lpstr>
      <vt:lpstr>Books  (clips from film of ‘The Book Thief  ‘ Marcus Zusak)</vt:lpstr>
      <vt:lpstr>And reading- are empowering </vt:lpstr>
      <vt:lpstr>PowerPoint Presentation</vt:lpstr>
      <vt:lpstr>credentials</vt:lpstr>
      <vt:lpstr>Planning the career</vt:lpstr>
      <vt:lpstr>PowerPoint Presentation</vt:lpstr>
      <vt:lpstr>Statements about journeys and processes </vt:lpstr>
      <vt:lpstr>PowerPoint Presentation</vt:lpstr>
      <vt:lpstr>Please discuss</vt:lpstr>
      <vt:lpstr>PowerPoint Presentation</vt:lpstr>
      <vt:lpstr>Writing and you – Tangled up: Mixing personal and professional identities in academic writing for publication</vt:lpstr>
      <vt:lpstr>Question: </vt:lpstr>
      <vt:lpstr>PowerPoint Presentation</vt:lpstr>
      <vt:lpstr>PowerPoint Presentation</vt:lpstr>
      <vt:lpstr>PowerPoint Presentation</vt:lpstr>
      <vt:lpstr>Emerging themes</vt:lpstr>
      <vt:lpstr>Issues –from research and workshops</vt:lpstr>
      <vt:lpstr>PowerPoint Presentation</vt:lpstr>
      <vt:lpstr>Time </vt:lpstr>
      <vt:lpstr>Exciting writing (what is that for you?) </vt:lpstr>
      <vt:lpstr>development of  a writer’s voice(s). </vt:lpstr>
      <vt:lpstr>Issues  </vt:lpstr>
      <vt:lpstr>PowerPoint Presentation</vt:lpstr>
      <vt:lpstr>PowerPoint Presentation</vt:lpstr>
      <vt:lpstr>PowerPoint Presentation</vt:lpstr>
      <vt:lpstr>PowerPoint Presentation</vt:lpstr>
      <vt:lpstr>Market your work</vt:lpstr>
      <vt:lpstr>PowerPoint Presentation</vt:lpstr>
      <vt:lpstr>To do</vt:lpstr>
      <vt:lpstr>PowerPoint Presentation</vt:lpstr>
      <vt:lpstr>PowerPoint Presentation</vt:lpstr>
      <vt:lpstr>Some websites and addresses</vt:lpstr>
      <vt:lpstr>Some pubs incl mine </vt:lpstr>
      <vt:lpstr>PowerPoint Presentation</vt:lpstr>
    </vt:vector>
  </TitlesOfParts>
  <Company>University of Brighton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writing career</dc:title>
  <dc:creator>Gina Wisker</dc:creator>
  <cp:lastModifiedBy>Gina Wisker</cp:lastModifiedBy>
  <cp:revision>32</cp:revision>
  <dcterms:created xsi:type="dcterms:W3CDTF">2015-03-07T06:56:14Z</dcterms:created>
  <dcterms:modified xsi:type="dcterms:W3CDTF">2015-11-23T08:35:25Z</dcterms:modified>
</cp:coreProperties>
</file>