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19" r:id="rId3"/>
    <p:sldId id="304" r:id="rId4"/>
    <p:sldId id="257" r:id="rId5"/>
    <p:sldId id="305" r:id="rId6"/>
    <p:sldId id="306" r:id="rId7"/>
    <p:sldId id="259" r:id="rId8"/>
    <p:sldId id="260" r:id="rId9"/>
    <p:sldId id="325" r:id="rId10"/>
    <p:sldId id="261" r:id="rId11"/>
    <p:sldId id="273" r:id="rId12"/>
    <p:sldId id="307" r:id="rId13"/>
    <p:sldId id="321" r:id="rId14"/>
    <p:sldId id="317" r:id="rId15"/>
    <p:sldId id="274" r:id="rId16"/>
    <p:sldId id="315" r:id="rId17"/>
    <p:sldId id="308" r:id="rId18"/>
    <p:sldId id="313" r:id="rId19"/>
    <p:sldId id="314" r:id="rId20"/>
    <p:sldId id="295" r:id="rId21"/>
    <p:sldId id="297" r:id="rId22"/>
    <p:sldId id="298" r:id="rId23"/>
    <p:sldId id="326" r:id="rId24"/>
  </p:sldIdLst>
  <p:sldSz cx="9144000" cy="6858000" type="screen4x3"/>
  <p:notesSz cx="6858000" cy="97234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6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98A62-8001-40BA-B5DF-DE0B0C762940}" type="datetimeFigureOut">
              <a:rPr lang="en-GB" smtClean="0"/>
              <a:pPr/>
              <a:t>23/11/2015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D4445-0553-4A0D-9A98-A2729FD4B4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713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D1C25-90A3-4A9B-BE55-7456A248DFE8}" type="datetimeFigureOut">
              <a:rPr lang="en-GB" smtClean="0"/>
              <a:pPr/>
              <a:t>23/11/2015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8538" y="728663"/>
            <a:ext cx="4860925" cy="3646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18633"/>
            <a:ext cx="5486400" cy="4375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E6C43-1577-4AB9-8891-0EC7DF195C4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4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C6F246-2FE0-4CA4-AECA-FB330078B96C}" type="slidenum">
              <a:rPr lang="en-GB"/>
              <a:pPr/>
              <a:t>4</a:t>
            </a:fld>
            <a:endParaRPr lang="en-GB"/>
          </a:p>
        </p:txBody>
      </p:sp>
      <p:sp>
        <p:nvSpPr>
          <p:cNvPr id="66563" name="Rectangle 7"/>
          <p:cNvSpPr txBox="1">
            <a:spLocks noGrp="1" noChangeArrowheads="1"/>
          </p:cNvSpPr>
          <p:nvPr/>
        </p:nvSpPr>
        <p:spPr bwMode="auto">
          <a:xfrm>
            <a:off x="3886050" y="9237153"/>
            <a:ext cx="2971950" cy="48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5CC6441-E865-4161-8DC6-5696B41807FF}" type="slidenum">
              <a:rPr lang="en-GB" sz="1200"/>
              <a:pPr algn="r"/>
              <a:t>4</a:t>
            </a:fld>
            <a:endParaRPr lang="en-GB" sz="1200"/>
          </a:p>
        </p:txBody>
      </p:sp>
      <p:sp>
        <p:nvSpPr>
          <p:cNvPr id="665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8075"/>
          </a:xfrm>
          <a:ln/>
        </p:spPr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033866-6A9F-4982-8472-B490BC188AE3}" type="slidenum">
              <a:rPr lang="en-GB"/>
              <a:pPr/>
              <a:t>7</a:t>
            </a:fld>
            <a:endParaRPr lang="en-GB"/>
          </a:p>
        </p:txBody>
      </p:sp>
      <p:sp>
        <p:nvSpPr>
          <p:cNvPr id="68611" name="Rectangle 7"/>
          <p:cNvSpPr txBox="1">
            <a:spLocks noGrp="1" noChangeArrowheads="1"/>
          </p:cNvSpPr>
          <p:nvPr/>
        </p:nvSpPr>
        <p:spPr bwMode="auto">
          <a:xfrm>
            <a:off x="3886050" y="9237153"/>
            <a:ext cx="2971950" cy="48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62B478D-6C63-49F6-913E-E9E66853109B}" type="slidenum">
              <a:rPr lang="en-GB" sz="1200"/>
              <a:pPr algn="r"/>
              <a:t>7</a:t>
            </a:fld>
            <a:endParaRPr lang="en-GB" sz="1200"/>
          </a:p>
        </p:txBody>
      </p:sp>
      <p:sp>
        <p:nvSpPr>
          <p:cNvPr id="686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A5D110-DC8C-420E-84CC-0F546564414B}" type="slidenum">
              <a:rPr lang="en-GB"/>
              <a:pPr/>
              <a:t>8</a:t>
            </a:fld>
            <a:endParaRPr lang="en-GB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8075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911-2608-41F3-B0D2-18E1CC12AD9D}" type="datetime1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B73B-FAEA-48DF-861D-971279F4359D}" type="datetime1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6107-E919-46AA-9EE3-6C221B283BB0}" type="datetime1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2934-21C7-4CD9-B6E1-A410E619CFA2}" type="datetime1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C1DF0-CC25-461D-9C9C-AD0E915A3477}" type="datetime1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FCDB-912E-4E50-B33C-D28DCFEC2D04}" type="datetime1">
              <a:rPr lang="en-GB" smtClean="0"/>
              <a:t>23/11/2015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37FB-89A7-4B2F-8B1B-0F1DFA8AB911}" type="datetime1">
              <a:rPr lang="en-GB" smtClean="0"/>
              <a:t>23/11/2015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EB07-1995-407F-9099-AB9926BF9DE2}" type="datetime1">
              <a:rPr lang="en-GB" smtClean="0"/>
              <a:t>23/11/2015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29CF-572A-42A6-8D9D-ADB28A2813BA}" type="datetime1">
              <a:rPr lang="en-GB" smtClean="0"/>
              <a:t>23/11/2015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FAFA-0ED7-4A4D-BA09-5E202A16F336}" type="datetime1">
              <a:rPr lang="en-GB" smtClean="0"/>
              <a:t>23/11/2015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7CC6-B45C-4042-BCDA-E47531F7881A}" type="datetime1">
              <a:rPr lang="en-GB" smtClean="0"/>
              <a:t>23/11/2015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20EE2-96C3-4A88-8199-D36835B0632F}" type="datetime1">
              <a:rPr lang="en-GB" smtClean="0"/>
              <a:t>23/11/2015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05477-8E8C-4EC7-8A44-BF0DA8B12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‘Why do undergraduates need to develop as researchers and co-constructors of knowledge?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And </a:t>
            </a:r>
            <a:r>
              <a:rPr lang="en-GB" dirty="0"/>
              <a:t>how do we enable them to do so</a:t>
            </a:r>
            <a:r>
              <a:rPr lang="en-GB" i="1" dirty="0"/>
              <a:t>?</a:t>
            </a:r>
            <a:r>
              <a:rPr lang="en-GB" dirty="0"/>
              <a:t>’ </a:t>
            </a:r>
            <a:r>
              <a:rPr lang="en-GB" i="1" dirty="0" smtClean="0"/>
              <a:t> </a:t>
            </a:r>
            <a:endParaRPr lang="en-GB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108012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Gina </a:t>
            </a:r>
            <a:r>
              <a:rPr lang="en-GB" dirty="0" err="1" smtClean="0"/>
              <a:t>Wisker</a:t>
            </a:r>
            <a:endParaRPr lang="en-GB" dirty="0" smtClean="0"/>
          </a:p>
          <a:p>
            <a:r>
              <a:rPr lang="en-GB" dirty="0" smtClean="0"/>
              <a:t>University of Brighton   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2250"/>
            <a:ext cx="7772400" cy="1236663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Calibri" pitchFamily="34" charset="0"/>
              </a:rPr>
              <a:t>A </a:t>
            </a:r>
            <a:r>
              <a:rPr lang="en-GB" sz="4000" dirty="0">
                <a:latin typeface="Calibri" pitchFamily="34" charset="0"/>
              </a:rPr>
              <a:t>‘research active curriculum</a:t>
            </a:r>
            <a:r>
              <a:rPr lang="en-GB" sz="4000" dirty="0" smtClean="0">
                <a:latin typeface="Calibri" pitchFamily="34" charset="0"/>
              </a:rPr>
              <a:t>’ </a:t>
            </a:r>
            <a:r>
              <a:rPr lang="en-GB" sz="2000" dirty="0" smtClean="0">
                <a:latin typeface="Calibri" pitchFamily="34" charset="0"/>
              </a:rPr>
              <a:t>(after Healey and  Jenkins)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685925"/>
            <a:ext cx="8553450" cy="45132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i="1" dirty="0" smtClean="0"/>
              <a:t>All</a:t>
            </a:r>
            <a:r>
              <a:rPr lang="en-US" sz="2800" dirty="0" smtClean="0"/>
              <a:t> undergraduate students in </a:t>
            </a:r>
            <a:r>
              <a:rPr lang="en-US" sz="2800" i="1" dirty="0" smtClean="0"/>
              <a:t>all</a:t>
            </a:r>
            <a:r>
              <a:rPr lang="en-US" sz="2800" dirty="0" smtClean="0"/>
              <a:t> higher education institutions should experience learning through, and about, research and inquiry.</a:t>
            </a:r>
          </a:p>
          <a:p>
            <a:pPr>
              <a:lnSpc>
                <a:spcPct val="80000"/>
              </a:lnSpc>
            </a:pPr>
            <a:r>
              <a:rPr lang="en-US" sz="2800" i="1" dirty="0" smtClean="0"/>
              <a:t> Through a research-active curriculum</a:t>
            </a:r>
            <a:r>
              <a:rPr lang="en-US" sz="2800" dirty="0" smtClean="0"/>
              <a:t>. structured interventions at course team, departmental, institutional and national levels.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Embedding of research oriented  </a:t>
            </a:r>
            <a:r>
              <a:rPr lang="en-US" sz="2800" i="1" dirty="0" smtClean="0"/>
              <a:t>learning and teaching activities, and assessments</a:t>
            </a:r>
            <a:r>
              <a:rPr lang="en-US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n-US" sz="2800" i="1" dirty="0" smtClean="0"/>
              <a:t>Through focused support </a:t>
            </a:r>
            <a:r>
              <a:rPr lang="en-US" sz="2800" dirty="0" smtClean="0"/>
              <a:t>– developmental opportunities, models and materials  accessible to staff and to students when wanted and needed</a:t>
            </a:r>
            <a:r>
              <a:rPr lang="en-US" sz="2800" b="1" dirty="0" smtClean="0"/>
              <a:t>.</a:t>
            </a:r>
            <a:endParaRPr lang="en-GB" sz="28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Research as learning-stages and elements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Problem identification</a:t>
            </a:r>
          </a:p>
          <a:p>
            <a:r>
              <a:rPr lang="en-GB" dirty="0" smtClean="0"/>
              <a:t>Autonomy and group work</a:t>
            </a:r>
          </a:p>
          <a:p>
            <a:r>
              <a:rPr lang="en-GB" dirty="0" smtClean="0"/>
              <a:t>Problem solving</a:t>
            </a:r>
          </a:p>
          <a:p>
            <a:r>
              <a:rPr lang="en-GB" dirty="0" smtClean="0"/>
              <a:t>Information identification</a:t>
            </a:r>
          </a:p>
          <a:p>
            <a:r>
              <a:rPr lang="en-GB" dirty="0" smtClean="0"/>
              <a:t>Information acquisition and management</a:t>
            </a:r>
          </a:p>
          <a:p>
            <a:r>
              <a:rPr lang="en-GB" dirty="0" smtClean="0"/>
              <a:t>Project design and management </a:t>
            </a:r>
          </a:p>
          <a:p>
            <a:r>
              <a:rPr lang="en-GB" dirty="0" smtClean="0"/>
              <a:t>Ideas—action—completer finisher skills</a:t>
            </a:r>
          </a:p>
          <a:p>
            <a:r>
              <a:rPr lang="en-GB" dirty="0" smtClean="0"/>
              <a:t>Writing and presenting</a:t>
            </a:r>
          </a:p>
          <a:p>
            <a:r>
              <a:rPr lang="en-GB" dirty="0" smtClean="0"/>
              <a:t>Sharing, and acting on the work.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/>
              <a:t>I</a:t>
            </a:r>
            <a:r>
              <a:rPr lang="en-GB" dirty="0" smtClean="0"/>
              <a:t>nvolves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AU" dirty="0" smtClean="0"/>
              <a:t>Curriculum development to embed research/enquiry and critical thinking from the start- opportunities and support in teaching learning and assessment -</a:t>
            </a:r>
          </a:p>
          <a:p>
            <a:pPr>
              <a:lnSpc>
                <a:spcPct val="80000"/>
              </a:lnSpc>
            </a:pPr>
            <a:endParaRPr lang="en-AU" dirty="0" smtClean="0"/>
          </a:p>
          <a:p>
            <a:pPr>
              <a:lnSpc>
                <a:spcPct val="80000"/>
              </a:lnSpc>
            </a:pPr>
            <a:r>
              <a:rPr lang="en-AU" dirty="0" smtClean="0"/>
              <a:t>Thinking skills -creative </a:t>
            </a:r>
            <a:r>
              <a:rPr lang="en-AU" dirty="0" err="1" smtClean="0"/>
              <a:t>problematising</a:t>
            </a:r>
            <a:r>
              <a:rPr lang="en-AU" dirty="0" smtClean="0"/>
              <a:t>  &amp; problem solving, ideas generation, </a:t>
            </a:r>
          </a:p>
          <a:p>
            <a:pPr>
              <a:lnSpc>
                <a:spcPct val="80000"/>
              </a:lnSpc>
            </a:pPr>
            <a:endParaRPr lang="en-AU" dirty="0" smtClean="0"/>
          </a:p>
          <a:p>
            <a:pPr>
              <a:lnSpc>
                <a:spcPct val="80000"/>
              </a:lnSpc>
            </a:pPr>
            <a:r>
              <a:rPr lang="en-AU" dirty="0" smtClean="0"/>
              <a:t>Information identification, finding, gathering, processing, managing, using, making, sharing.</a:t>
            </a:r>
          </a:p>
          <a:p>
            <a:pPr>
              <a:lnSpc>
                <a:spcPct val="80000"/>
              </a:lnSpc>
            </a:pPr>
            <a:endParaRPr lang="en-AU" dirty="0" smtClean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AU" dirty="0"/>
              <a:t>Reflective awareness of and building on generic and subject specific research skills </a:t>
            </a:r>
            <a:endParaRPr lang="en-AU" dirty="0" smtClean="0"/>
          </a:p>
          <a:p>
            <a:pPr>
              <a:lnSpc>
                <a:spcPct val="80000"/>
              </a:lnSpc>
            </a:pPr>
            <a:endParaRPr lang="en-AU" dirty="0"/>
          </a:p>
          <a:p>
            <a:pPr>
              <a:lnSpc>
                <a:spcPct val="80000"/>
              </a:lnSpc>
            </a:pPr>
            <a:r>
              <a:rPr lang="en-AU" dirty="0"/>
              <a:t>Developing communication  in a variety of forms including presentations,  essays, projects, dissertations, </a:t>
            </a:r>
            <a:endParaRPr lang="en-AU" dirty="0" smtClean="0"/>
          </a:p>
          <a:p>
            <a:pPr>
              <a:lnSpc>
                <a:spcPct val="80000"/>
              </a:lnSpc>
            </a:pPr>
            <a:endParaRPr lang="en-AU" dirty="0"/>
          </a:p>
          <a:p>
            <a:pPr>
              <a:lnSpc>
                <a:spcPct val="80000"/>
              </a:lnSpc>
            </a:pPr>
            <a:r>
              <a:rPr lang="en-AU" dirty="0"/>
              <a:t>O</a:t>
            </a:r>
            <a:r>
              <a:rPr lang="en-AU" dirty="0" smtClean="0"/>
              <a:t>pportunities </a:t>
            </a:r>
            <a:r>
              <a:rPr lang="en-AU" dirty="0"/>
              <a:t>for evidencing growth, reflective learning, and independent learning, carrying students forward beyond degree </a:t>
            </a:r>
            <a:r>
              <a:rPr lang="en-AU" dirty="0" smtClean="0"/>
              <a:t>study –employability, further study, life.  </a:t>
            </a:r>
            <a:endParaRPr lang="en-AU" dirty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AU" sz="2000" dirty="0"/>
              <a:t> 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238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dirty="0"/>
              <a:t>Time, space,  constraints, values constructions of versions of knowledge the world and self all </a:t>
            </a:r>
            <a:r>
              <a:rPr lang="en-GB" dirty="0" err="1"/>
              <a:t>problematised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S</a:t>
            </a:r>
            <a:r>
              <a:rPr lang="en-GB" dirty="0" smtClean="0"/>
              <a:t>kills </a:t>
            </a:r>
            <a:r>
              <a:rPr lang="en-GB" dirty="0"/>
              <a:t>and learning behaviour development lead to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new  firmly based confidence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contributions </a:t>
            </a:r>
            <a:r>
              <a:rPr lang="en-GB" dirty="0"/>
              <a:t>to knowledge </a:t>
            </a:r>
            <a:r>
              <a:rPr lang="en-GB" dirty="0" smtClean="0"/>
              <a:t>, ownership </a:t>
            </a:r>
            <a:r>
              <a:rPr lang="en-GB" dirty="0"/>
              <a:t>of that knowledge and the processes, 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communication of that knowledge and those </a:t>
            </a:r>
            <a:r>
              <a:rPr lang="en-GB" dirty="0" smtClean="0"/>
              <a:t>processes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5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develop students as researchers? and co-researchers?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What are the skills and outcomes ?</a:t>
            </a:r>
          </a:p>
          <a:p>
            <a:r>
              <a:rPr lang="en-GB" dirty="0" smtClean="0"/>
              <a:t>What the benefits? </a:t>
            </a:r>
          </a:p>
          <a:p>
            <a:r>
              <a:rPr lang="en-GB" dirty="0" smtClean="0"/>
              <a:t>What is the transferability  and sustainability </a:t>
            </a:r>
          </a:p>
          <a:p>
            <a:r>
              <a:rPr lang="en-GB" dirty="0" smtClean="0"/>
              <a:t>Of research and enquiry skills ? </a:t>
            </a:r>
          </a:p>
          <a:p>
            <a:endParaRPr lang="en-GB" dirty="0"/>
          </a:p>
          <a:p>
            <a:r>
              <a:rPr lang="en-GB" dirty="0" smtClean="0"/>
              <a:t>Do you help develop your students as researchers? </a:t>
            </a:r>
          </a:p>
          <a:p>
            <a:r>
              <a:rPr lang="en-GB" dirty="0"/>
              <a:t> </a:t>
            </a:r>
            <a:r>
              <a:rPr lang="en-GB" dirty="0" smtClean="0"/>
              <a:t>and if so where? How?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Research learning  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048672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 smtClean="0"/>
              <a:t>Attitudes</a:t>
            </a:r>
            <a:r>
              <a:rPr lang="en-GB" dirty="0" smtClean="0"/>
              <a:t> – Enquiring, creating , sharing. </a:t>
            </a:r>
          </a:p>
          <a:p>
            <a:r>
              <a:rPr lang="en-GB" b="1" dirty="0" smtClean="0"/>
              <a:t>Understandings</a:t>
            </a:r>
            <a:r>
              <a:rPr lang="en-GB" dirty="0" smtClean="0"/>
              <a:t>- </a:t>
            </a:r>
            <a:r>
              <a:rPr lang="en-GB" dirty="0"/>
              <a:t>Critical thinking, </a:t>
            </a:r>
            <a:r>
              <a:rPr lang="en-GB" dirty="0" err="1"/>
              <a:t>problematising</a:t>
            </a:r>
            <a:r>
              <a:rPr lang="en-GB" dirty="0"/>
              <a:t> given arguments, </a:t>
            </a:r>
            <a:r>
              <a:rPr lang="en-GB" dirty="0" smtClean="0"/>
              <a:t>interpretations.</a:t>
            </a:r>
            <a:endParaRPr lang="en-GB" dirty="0"/>
          </a:p>
          <a:p>
            <a:r>
              <a:rPr lang="en-GB" dirty="0"/>
              <a:t>T</a:t>
            </a:r>
            <a:r>
              <a:rPr lang="en-GB" dirty="0" smtClean="0"/>
              <a:t>hreshold concepts (Meyer Land Cousins 2003)- different disciplines see the world and construct knowledge differently-understanding and mobilising that understanding is a key to research learning.</a:t>
            </a:r>
          </a:p>
          <a:p>
            <a:r>
              <a:rPr lang="en-GB" b="1" dirty="0" smtClean="0"/>
              <a:t>Skills </a:t>
            </a:r>
            <a:r>
              <a:rPr lang="en-GB" dirty="0" smtClean="0"/>
              <a:t>- </a:t>
            </a:r>
            <a:r>
              <a:rPr lang="en-GB" dirty="0"/>
              <a:t>focusing on issues and </a:t>
            </a:r>
            <a:r>
              <a:rPr lang="en-GB" dirty="0" smtClean="0"/>
              <a:t>problems, </a:t>
            </a:r>
            <a:r>
              <a:rPr lang="en-GB" dirty="0"/>
              <a:t>questioning , </a:t>
            </a:r>
            <a:r>
              <a:rPr lang="en-GB" dirty="0" smtClean="0"/>
              <a:t>knowing where to look, how to look, how to find, and what to do with what you find</a:t>
            </a:r>
            <a:r>
              <a:rPr lang="en-GB" dirty="0"/>
              <a:t>, </a:t>
            </a:r>
            <a:r>
              <a:rPr lang="en-GB" dirty="0" smtClean="0"/>
              <a:t>selecting </a:t>
            </a:r>
            <a:r>
              <a:rPr lang="en-GB" dirty="0"/>
              <a:t>and focusing, </a:t>
            </a:r>
            <a:r>
              <a:rPr lang="en-GB" dirty="0" smtClean="0"/>
              <a:t>theorising, conceptualising,</a:t>
            </a:r>
            <a:r>
              <a:rPr lang="en-GB" dirty="0"/>
              <a:t> </a:t>
            </a:r>
            <a:r>
              <a:rPr lang="en-GB" dirty="0" smtClean="0"/>
              <a:t>interpreting, managing, seeing the patterns and themes, finding and making something new. </a:t>
            </a:r>
          </a:p>
          <a:p>
            <a:r>
              <a:rPr lang="en-GB" dirty="0" smtClean="0"/>
              <a:t>Communicating  -being able to organise and  communicate  it to others.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856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Characteristics of critical thinking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Problem identification</a:t>
            </a:r>
          </a:p>
          <a:p>
            <a:r>
              <a:rPr lang="en-GB" dirty="0" smtClean="0"/>
              <a:t>Problem solving</a:t>
            </a:r>
          </a:p>
          <a:p>
            <a:r>
              <a:rPr lang="en-GB" dirty="0" smtClean="0"/>
              <a:t>Flexibility</a:t>
            </a:r>
          </a:p>
          <a:p>
            <a:r>
              <a:rPr lang="en-GB" dirty="0" smtClean="0"/>
              <a:t>Using research  reading and evidence base to identify difficulties and address problems </a:t>
            </a:r>
          </a:p>
          <a:p>
            <a:r>
              <a:rPr lang="en-GB" dirty="0" smtClean="0"/>
              <a:t>Group working</a:t>
            </a:r>
          </a:p>
          <a:p>
            <a:r>
              <a:rPr lang="en-GB" dirty="0" smtClean="0"/>
              <a:t>Autonomy and independence</a:t>
            </a:r>
          </a:p>
          <a:p>
            <a:r>
              <a:rPr lang="en-GB" dirty="0" smtClean="0"/>
              <a:t>Sustainability of skills  </a:t>
            </a:r>
          </a:p>
          <a:p>
            <a:r>
              <a:rPr lang="en-GB" dirty="0" smtClean="0"/>
              <a:t>Analysis</a:t>
            </a:r>
          </a:p>
          <a:p>
            <a:r>
              <a:rPr lang="en-GB" dirty="0" smtClean="0"/>
              <a:t>Reflection</a:t>
            </a:r>
          </a:p>
          <a:p>
            <a:r>
              <a:rPr lang="en-GB" dirty="0" smtClean="0"/>
              <a:t>Decision making</a:t>
            </a:r>
          </a:p>
          <a:p>
            <a:r>
              <a:rPr lang="en-GB" dirty="0" smtClean="0"/>
              <a:t>Deductive and inductive</a:t>
            </a:r>
          </a:p>
          <a:p>
            <a:r>
              <a:rPr lang="en-GB" dirty="0" smtClean="0"/>
              <a:t>Accepting others views/arguments</a:t>
            </a:r>
          </a:p>
          <a:p>
            <a:r>
              <a:rPr lang="en-GB" dirty="0" smtClean="0"/>
              <a:t>Knowledge creating</a:t>
            </a:r>
          </a:p>
          <a:p>
            <a:r>
              <a:rPr lang="en-GB" dirty="0" smtClean="0"/>
              <a:t>Accountability </a:t>
            </a:r>
          </a:p>
          <a:p>
            <a:r>
              <a:rPr lang="en-GB" dirty="0" smtClean="0"/>
              <a:t>Organisation</a:t>
            </a:r>
          </a:p>
          <a:p>
            <a:r>
              <a:rPr lang="en-GB" dirty="0" smtClean="0"/>
              <a:t>Selectivity of knowledge</a:t>
            </a:r>
          </a:p>
          <a:p>
            <a:r>
              <a:rPr lang="en-GB" dirty="0" smtClean="0"/>
              <a:t>creativity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D0529C-3581-489B-B9D6-F34334431242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457200"/>
            <a:ext cx="6480447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Strategies for building the relationship between teaching and research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77724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“Emphasize the construction of knowledge by students rather than the imparting of knowledge by instructors…. </a:t>
            </a:r>
          </a:p>
          <a:p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Ensure that students experience the process of artistic and scientific productivity.”</a:t>
            </a:r>
          </a:p>
          <a:p>
            <a:pPr>
              <a:buFont typeface="Monotype Sorts" pitchFamily="2" charset="2"/>
              <a:buNone/>
            </a:pPr>
            <a:r>
              <a:rPr lang="en-AU" dirty="0" smtClean="0"/>
              <a:t>  (Hattie and Marsh, 1996: 533).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8AC367-6D4D-4471-B48F-1EEB4E0FE53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09600"/>
            <a:ext cx="7646987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Strategies for Linking Teaching and Research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2800" smtClean="0"/>
              <a:t>Develop student understanding of the role of research in their discipline</a:t>
            </a:r>
          </a:p>
          <a:p>
            <a:pPr>
              <a:lnSpc>
                <a:spcPct val="90000"/>
              </a:lnSpc>
            </a:pPr>
            <a:endParaRPr lang="en-AU" sz="2800" smtClean="0"/>
          </a:p>
          <a:p>
            <a:pPr>
              <a:lnSpc>
                <a:spcPct val="90000"/>
              </a:lnSpc>
            </a:pPr>
            <a:r>
              <a:rPr lang="en-AU" sz="2800" smtClean="0"/>
              <a:t>Develop students’ abilities to carry out research in their discipline</a:t>
            </a:r>
          </a:p>
          <a:p>
            <a:pPr>
              <a:lnSpc>
                <a:spcPct val="90000"/>
              </a:lnSpc>
            </a:pPr>
            <a:endParaRPr lang="en-AU" sz="2800" smtClean="0"/>
          </a:p>
          <a:p>
            <a:pPr>
              <a:lnSpc>
                <a:spcPct val="90000"/>
              </a:lnSpc>
            </a:pPr>
            <a:r>
              <a:rPr lang="en-AU" sz="2800" smtClean="0"/>
              <a:t>Manage student experience of staff research. (Jenkins, 2001)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b="1" dirty="0" smtClean="0"/>
              <a:t>‘Research </a:t>
            </a:r>
            <a:r>
              <a:rPr lang="en-GB" sz="4400" b="1" dirty="0"/>
              <a:t>and Writing Skills for Dissertations and Projects: An </a:t>
            </a:r>
            <a:r>
              <a:rPr lang="en-GB" sz="4400" b="1" dirty="0" smtClean="0"/>
              <a:t>Introduction’</a:t>
            </a:r>
          </a:p>
          <a:p>
            <a:pPr marL="0" indent="0">
              <a:buNone/>
            </a:pPr>
            <a:endParaRPr lang="en-GB" sz="4400" b="1" dirty="0"/>
          </a:p>
          <a:p>
            <a:pPr marL="0" indent="0">
              <a:buNone/>
            </a:pPr>
            <a:r>
              <a:rPr lang="en-GB" sz="3600" dirty="0" smtClean="0"/>
              <a:t>Some thoughts underpinning our  programme </a:t>
            </a:r>
            <a:endParaRPr lang="en-GB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79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9A22F1-1F97-448E-9517-2F0960799893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777163" cy="1008063"/>
          </a:xfrm>
        </p:spPr>
        <p:txBody>
          <a:bodyPr>
            <a:normAutofit fontScale="90000"/>
          </a:bodyPr>
          <a:lstStyle/>
          <a:p>
            <a:r>
              <a:rPr lang="en-GB" sz="4000" smtClean="0"/>
              <a:t>How do we encourage students to become researchers?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r>
              <a:rPr lang="en-GB" sz="2800" smtClean="0"/>
              <a:t>Research oriented activities early in studies-</a:t>
            </a:r>
          </a:p>
          <a:p>
            <a:pPr lvl="1"/>
            <a:r>
              <a:rPr lang="en-GB" sz="2400" smtClean="0"/>
              <a:t>seeking information, </a:t>
            </a:r>
          </a:p>
          <a:p>
            <a:pPr lvl="1"/>
            <a:r>
              <a:rPr lang="en-GB" sz="2400" smtClean="0"/>
              <a:t>asking questions, </a:t>
            </a:r>
          </a:p>
          <a:p>
            <a:pPr lvl="1"/>
            <a:r>
              <a:rPr lang="en-GB" sz="2400" smtClean="0"/>
              <a:t>creating new knowledge, </a:t>
            </a:r>
          </a:p>
          <a:p>
            <a:pPr lvl="1"/>
            <a:r>
              <a:rPr lang="en-GB" sz="2400" smtClean="0"/>
              <a:t>underpinning work with theories and reading </a:t>
            </a:r>
          </a:p>
          <a:p>
            <a:pPr lvl="1"/>
            <a:r>
              <a:rPr lang="en-GB" sz="2400" smtClean="0"/>
              <a:t>building claims on evidence</a:t>
            </a:r>
          </a:p>
          <a:p>
            <a:r>
              <a:rPr lang="en-GB" sz="2800" smtClean="0"/>
              <a:t>Devising own questions &amp;proposals </a:t>
            </a:r>
          </a:p>
          <a:p>
            <a:r>
              <a:rPr lang="en-GB" sz="2800" smtClean="0"/>
              <a:t>Annotated bibliographies</a:t>
            </a:r>
          </a:p>
          <a:p>
            <a:r>
              <a:rPr lang="en-GB" sz="2800" smtClean="0"/>
              <a:t>Critical evaluation of models of research eg in essays , reports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0D07B-DC01-4F3F-A5D6-114968BF5B81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752600"/>
          </a:xfrm>
        </p:spPr>
        <p:txBody>
          <a:bodyPr/>
          <a:lstStyle/>
          <a:p>
            <a:r>
              <a:rPr lang="en-AU" smtClean="0"/>
              <a:t>Active membership in a community of scholars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mtClean="0"/>
              <a:t>Encourage students to feel part of the wider community of scholars - and not passive recipients of ‘knowledge’.</a:t>
            </a:r>
          </a:p>
          <a:p>
            <a:pPr>
              <a:lnSpc>
                <a:spcPct val="90000"/>
              </a:lnSpc>
            </a:pPr>
            <a:r>
              <a:rPr lang="en-AU" smtClean="0"/>
              <a:t>Encourage and assist students to develop, present and publish their work.</a:t>
            </a:r>
          </a:p>
          <a:p>
            <a:pPr>
              <a:lnSpc>
                <a:spcPct val="90000"/>
              </a:lnSpc>
            </a:pPr>
            <a:r>
              <a:rPr lang="en-AU" smtClean="0"/>
              <a:t>Present the resulting papers to current and prospective students as evidence of the active contributions that can potentially be made to the field.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23E19-4F40-4D06-A36E-D78435E32DEB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609600"/>
            <a:ext cx="6264994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 A synergistic system: </a:t>
            </a:r>
            <a:br>
              <a:rPr lang="en-AU" dirty="0" smtClean="0"/>
            </a:br>
            <a:r>
              <a:rPr lang="en-AU" dirty="0" smtClean="0"/>
              <a:t>Students as active participants, not passive recipients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77724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AU" sz="2800" smtClean="0"/>
          </a:p>
          <a:p>
            <a:pPr>
              <a:lnSpc>
                <a:spcPct val="90000"/>
              </a:lnSpc>
            </a:pPr>
            <a:r>
              <a:rPr lang="en-AU" sz="2800" smtClean="0"/>
              <a:t>Inquiry, investigation, and discovery are the heart of the enterprise, whether in funded research projects or in undergraduate classrooms … </a:t>
            </a:r>
          </a:p>
          <a:p>
            <a:pPr>
              <a:lnSpc>
                <a:spcPct val="90000"/>
              </a:lnSpc>
            </a:pPr>
            <a:endParaRPr lang="en-AU" sz="2800" smtClean="0"/>
          </a:p>
          <a:p>
            <a:pPr>
              <a:lnSpc>
                <a:spcPct val="90000"/>
              </a:lnSpc>
            </a:pPr>
            <a:r>
              <a:rPr lang="en-AU" sz="2800" smtClean="0"/>
              <a:t>The teaching responsibility of the university is to make all its students </a:t>
            </a:r>
            <a:r>
              <a:rPr lang="en-AU" sz="2800" b="1" smtClean="0"/>
              <a:t>participants</a:t>
            </a:r>
            <a:r>
              <a:rPr lang="en-AU" sz="2800" smtClean="0"/>
              <a:t> in this shared mission. (Boyd Commission, 2000)</a:t>
            </a:r>
          </a:p>
          <a:p>
            <a:pPr>
              <a:lnSpc>
                <a:spcPct val="90000"/>
              </a:lnSpc>
            </a:pPr>
            <a:endParaRPr lang="en-AU" sz="28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18058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Learning and teaching practices to underpin students developing as researchers 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lnSpcReduction="10000"/>
          </a:bodyPr>
          <a:lstStyle/>
          <a:p>
            <a:r>
              <a:rPr lang="en-GB" sz="2800" b="1" dirty="0" smtClean="0"/>
              <a:t>Interactive lectures- </a:t>
            </a:r>
            <a:r>
              <a:rPr lang="en-GB" sz="2800" dirty="0" smtClean="0"/>
              <a:t>short interactions – and tasks- handouts- break up the lecture </a:t>
            </a:r>
          </a:p>
          <a:p>
            <a:r>
              <a:rPr lang="en-GB" sz="2800" b="1" dirty="0" smtClean="0"/>
              <a:t>Online learning </a:t>
            </a:r>
            <a:r>
              <a:rPr lang="en-GB" sz="2800" dirty="0" smtClean="0"/>
              <a:t>with variety of materials, interactions reflections resources </a:t>
            </a:r>
          </a:p>
          <a:p>
            <a:r>
              <a:rPr lang="en-GB" sz="2800" b="1" dirty="0" smtClean="0"/>
              <a:t>Group tasks and interactions </a:t>
            </a:r>
            <a:r>
              <a:rPr lang="en-GB" sz="2800" dirty="0" smtClean="0"/>
              <a:t>in  large and small groups- encourage discussion engagement critical thinking, debates – argument using evidenc</a:t>
            </a:r>
            <a:r>
              <a:rPr lang="en-GB" sz="2800" dirty="0"/>
              <a:t>e</a:t>
            </a:r>
            <a:endParaRPr lang="en-GB" sz="2800" dirty="0" smtClean="0"/>
          </a:p>
          <a:p>
            <a:r>
              <a:rPr lang="en-GB" sz="2800" b="1" dirty="0" smtClean="0"/>
              <a:t>Students as researcher assessment formats including projects and dissertations  </a:t>
            </a:r>
            <a:r>
              <a:rPr lang="en-GB" sz="2800" dirty="0" smtClean="0"/>
              <a:t>– encourage problem identification, shared practices, problem solving, finding out and making knowledge-in the real world context. Encourage management of enquiry</a:t>
            </a:r>
            <a:r>
              <a:rPr lang="en-GB" sz="2800" dirty="0"/>
              <a:t>, </a:t>
            </a:r>
            <a:r>
              <a:rPr lang="en-GB" sz="2800" dirty="0" smtClean="0"/>
              <a:t> structure, </a:t>
            </a:r>
            <a:r>
              <a:rPr lang="en-GB" sz="2800" dirty="0"/>
              <a:t>data, </a:t>
            </a:r>
            <a:r>
              <a:rPr lang="en-GB" sz="2800" dirty="0" smtClean="0"/>
              <a:t>argument</a:t>
            </a:r>
            <a:r>
              <a:rPr lang="en-GB" sz="2800" dirty="0"/>
              <a:t>, </a:t>
            </a:r>
            <a:r>
              <a:rPr lang="en-GB" sz="2800" dirty="0" smtClean="0"/>
              <a:t>expression</a:t>
            </a:r>
          </a:p>
          <a:p>
            <a:endParaRPr lang="en-GB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1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D211-BFDE-4C63-9C8E-A3921F24195A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0"/>
            <a:ext cx="7772400" cy="620713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>Developing students as researchers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196752"/>
            <a:ext cx="7829947" cy="633593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AU" sz="3600" dirty="0" smtClean="0"/>
              <a:t>‘</a:t>
            </a:r>
            <a:r>
              <a:rPr lang="en-AU" sz="2800" dirty="0" smtClean="0"/>
              <a:t>Involving students in inquiry-in research-is a way of improving their learning, motivating them more.’(Brew, in Jenkins et al 2003)</a:t>
            </a:r>
          </a:p>
          <a:p>
            <a:pPr>
              <a:lnSpc>
                <a:spcPct val="80000"/>
              </a:lnSpc>
            </a:pPr>
            <a:endParaRPr lang="en-AU" sz="2800" dirty="0"/>
          </a:p>
          <a:p>
            <a:pPr marL="0" indent="0">
              <a:lnSpc>
                <a:spcPct val="80000"/>
              </a:lnSpc>
              <a:buNone/>
            </a:pPr>
            <a:endParaRPr lang="en-AU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AU" sz="2800" dirty="0" smtClean="0"/>
              <a:t>Identifying ways in which we work with our students to create, help seize and support learning opportunities to develop a range of generic and subject specific research orientations and skills.</a:t>
            </a:r>
          </a:p>
          <a:p>
            <a:pPr marL="0" indent="0">
              <a:lnSpc>
                <a:spcPct val="80000"/>
              </a:lnSpc>
              <a:buNone/>
            </a:pPr>
            <a:endParaRPr lang="en-AU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AU" sz="2800" dirty="0" smtClean="0"/>
              <a:t>Developing and providing the activities, materials, resources underpinned by expectations, recognition and reward.</a:t>
            </a:r>
          </a:p>
          <a:p>
            <a:pPr>
              <a:lnSpc>
                <a:spcPct val="80000"/>
              </a:lnSpc>
            </a:pPr>
            <a:endParaRPr lang="en-GB" sz="3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33413" y="347663"/>
            <a:ext cx="7877175" cy="615553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3400" b="1" dirty="0">
                <a:latin typeface="Calibri" pitchFamily="34" charset="0"/>
                <a:cs typeface="Times New Roman" pitchFamily="18" charset="0"/>
              </a:rPr>
              <a:t>Linking research and </a:t>
            </a:r>
            <a:r>
              <a:rPr lang="en-GB" sz="3400" b="1" dirty="0" smtClean="0">
                <a:latin typeface="Calibri" pitchFamily="34" charset="0"/>
                <a:cs typeface="Times New Roman" pitchFamily="18" charset="0"/>
              </a:rPr>
              <a:t>teaching</a:t>
            </a:r>
            <a:endParaRPr lang="en-GB" sz="3400" b="1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23863" y="1743075"/>
            <a:ext cx="8151812" cy="2751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5738" indent="-185738" eaLnBrk="0" hangingPunct="0">
              <a:spcBef>
                <a:spcPct val="10000"/>
              </a:spcBef>
            </a:pPr>
            <a:r>
              <a:rPr lang="en-GB" sz="2800" b="1" dirty="0">
                <a:cs typeface="Arial" charset="0"/>
              </a:rPr>
              <a:t>	</a:t>
            </a:r>
            <a:r>
              <a:rPr lang="en-GB" sz="2800" dirty="0">
                <a:cs typeface="Arial" charset="0"/>
              </a:rPr>
              <a:t>Information transfer / teacher focused approach</a:t>
            </a:r>
          </a:p>
          <a:p>
            <a:pPr marL="185738" indent="-185738" eaLnBrk="0" hangingPunct="0">
              <a:spcBef>
                <a:spcPct val="10000"/>
              </a:spcBef>
            </a:pPr>
            <a:endParaRPr lang="en-GB" sz="2800" dirty="0">
              <a:cs typeface="Arial" charset="0"/>
            </a:endParaRPr>
          </a:p>
          <a:p>
            <a:pPr marL="185738" indent="-185738" eaLnBrk="0" hangingPunct="0">
              <a:spcBef>
                <a:spcPct val="10000"/>
              </a:spcBef>
              <a:spcAft>
                <a:spcPct val="20000"/>
              </a:spcAft>
            </a:pPr>
            <a:r>
              <a:rPr lang="en-GB" sz="2800" dirty="0">
                <a:cs typeface="Arial" charset="0"/>
              </a:rPr>
              <a:t>	Conceptual change / student focused approach</a:t>
            </a:r>
          </a:p>
          <a:p>
            <a:pPr marL="185738" indent="-185738" algn="r" eaLnBrk="0" hangingPunct="0">
              <a:spcBef>
                <a:spcPct val="10000"/>
              </a:spcBef>
              <a:spcAft>
                <a:spcPct val="20000"/>
              </a:spcAft>
            </a:pPr>
            <a:r>
              <a:rPr lang="en-GB" b="1" dirty="0">
                <a:cs typeface="Arial" charset="0"/>
              </a:rPr>
              <a:t>Prosser and </a:t>
            </a:r>
            <a:r>
              <a:rPr lang="en-GB" b="1" dirty="0" err="1">
                <a:cs typeface="Arial" charset="0"/>
              </a:rPr>
              <a:t>Trigwell</a:t>
            </a:r>
            <a:r>
              <a:rPr lang="en-GB" b="1" dirty="0">
                <a:cs typeface="Arial" charset="0"/>
              </a:rPr>
              <a:t> (1999)</a:t>
            </a:r>
          </a:p>
          <a:p>
            <a:pPr marL="185738" indent="-185738" eaLnBrk="0" hangingPunct="0">
              <a:spcBef>
                <a:spcPct val="10000"/>
              </a:spcBef>
              <a:spcAft>
                <a:spcPct val="20000"/>
              </a:spcAft>
            </a:pPr>
            <a:endParaRPr lang="en-GB" b="1" dirty="0">
              <a:latin typeface="Arial" charset="0"/>
              <a:cs typeface="Arial" charset="0"/>
            </a:endParaRPr>
          </a:p>
          <a:p>
            <a:pPr marL="185738" indent="-185738" eaLnBrk="0" hangingPunct="0">
              <a:spcBef>
                <a:spcPct val="10000"/>
              </a:spcBef>
              <a:spcAft>
                <a:spcPct val="20000"/>
              </a:spcAft>
            </a:pPr>
            <a:r>
              <a:rPr lang="en-GB" sz="2800" b="1" dirty="0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78BA1-A88E-4AFA-85D4-844EA4D3146C}" type="slidenum">
              <a:rPr lang="en-US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2124075" y="260350"/>
          <a:ext cx="4824413" cy="633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2" name="Bitmap Image" r:id="rId3" imgW="2994920" imgH="4900085" progId="PBrush">
                  <p:embed/>
                </p:oleObj>
              </mc:Choice>
              <mc:Fallback>
                <p:oleObj name="Bitmap Image" r:id="rId3" imgW="2994920" imgH="4900085" progId="PBrus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60350"/>
                        <a:ext cx="4824413" cy="633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71515-9FB3-4D0A-A1A3-6C1D09588EE6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3" y="457200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Ways of perceiving ‘reality’, identity and knowledge (ontology and epistemology)are challenged &amp; changed</a:t>
            </a:r>
            <a:r>
              <a:rPr lang="en-GB" sz="4000" dirty="0" smtClean="0"/>
              <a:t> </a:t>
            </a:r>
            <a:r>
              <a:rPr lang="en-GB" sz="3200" dirty="0" smtClean="0"/>
              <a:t>(Barnett 2006</a:t>
            </a:r>
            <a:r>
              <a:rPr lang="en-GB" sz="4000" dirty="0" smtClean="0"/>
              <a:t>)</a:t>
            </a:r>
            <a:br>
              <a:rPr lang="en-GB" sz="4000" dirty="0" smtClean="0"/>
            </a:br>
            <a:endParaRPr lang="en-GB" sz="4000" dirty="0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8261350" cy="50133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800" dirty="0" smtClean="0"/>
              <a:t>Like the Tardis in </a:t>
            </a:r>
            <a:r>
              <a:rPr lang="en-GB" sz="2800" i="1" dirty="0" smtClean="0"/>
              <a:t>Dr Who,</a:t>
            </a:r>
            <a:r>
              <a:rPr lang="en-GB" sz="2800" dirty="0" smtClean="0"/>
              <a:t>  engagement in research offers more than it seems to –it fundamentally questions established ways of perceiving reality, treatment of ‘knowledge’(seen as an </a:t>
            </a:r>
            <a:r>
              <a:rPr lang="en-GB" sz="2800" dirty="0" err="1" smtClean="0"/>
              <a:t>ongoing</a:t>
            </a:r>
            <a:r>
              <a:rPr lang="en-GB" sz="2800" dirty="0" smtClean="0"/>
              <a:t> construction to which students contribute).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566863" y="3444875"/>
            <a:ext cx="5922962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4614863" y="1282700"/>
            <a:ext cx="1587" cy="39925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176463" y="528638"/>
            <a:ext cx="4856162" cy="9985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GB" sz="1400" b="1">
              <a:latin typeface="Arial" charset="0"/>
            </a:endParaRPr>
          </a:p>
          <a:p>
            <a:pPr algn="ctr"/>
            <a:r>
              <a:rPr lang="en-GB" sz="1800" b="1">
                <a:latin typeface="Arial" charset="0"/>
              </a:rPr>
              <a:t>STUDENTS ARE PARTICIPANTS</a:t>
            </a:r>
            <a:endParaRPr lang="en-GB" sz="400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0" y="3024188"/>
            <a:ext cx="2176463" cy="8318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800" b="1">
                <a:latin typeface="Arial" charset="0"/>
              </a:rPr>
              <a:t>EMPHASIS ON RESEARCH CONTENT</a:t>
            </a:r>
            <a:endParaRPr lang="en-GB" sz="4000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7489825" y="2779713"/>
            <a:ext cx="1654175" cy="14970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1800" b="1">
                <a:latin typeface="Arial" charset="0"/>
              </a:rPr>
              <a:t>EMPHASIS ON RESEARCH</a:t>
            </a:r>
            <a:r>
              <a:rPr lang="en-GB" sz="2000">
                <a:latin typeface="Arial" charset="0"/>
              </a:rPr>
              <a:t> </a:t>
            </a:r>
            <a:r>
              <a:rPr lang="en-GB" sz="1800" b="1">
                <a:latin typeface="Arial" charset="0"/>
              </a:rPr>
              <a:t>PROCESSES AND PROBLEMS</a:t>
            </a:r>
            <a:endParaRPr lang="en-GB" sz="40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995488" y="5186363"/>
            <a:ext cx="5254625" cy="8318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000" b="1">
                <a:latin typeface="Arial" charset="0"/>
              </a:rPr>
              <a:t> </a:t>
            </a:r>
          </a:p>
          <a:p>
            <a:pPr algn="ctr"/>
            <a:endParaRPr lang="en-GB" sz="1200" b="1">
              <a:latin typeface="Arial" charset="0"/>
            </a:endParaRPr>
          </a:p>
          <a:p>
            <a:pPr algn="ctr"/>
            <a:r>
              <a:rPr lang="en-GB" sz="1800" b="1">
                <a:latin typeface="Arial" charset="0"/>
              </a:rPr>
              <a:t>STUDENTS FREQUENTLY ARE AN AUDIENCE</a:t>
            </a:r>
            <a:endParaRPr lang="en-GB" sz="4000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230438" y="1606550"/>
            <a:ext cx="2324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Research-tutored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4775200" y="1581150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Research-based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189163" y="5041900"/>
            <a:ext cx="189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Research-led</a:t>
            </a:r>
            <a:r>
              <a:rPr lang="en-GB" sz="2000"/>
              <a:t> 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757738" y="5073650"/>
            <a:ext cx="2471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Research-oriented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0" y="6129338"/>
            <a:ext cx="9144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solidFill>
                  <a:schemeClr val="tx2"/>
                </a:solidFill>
                <a:latin typeface="Arial" charset="0"/>
              </a:rPr>
              <a:t>Curriculum design and the research-teaching nexus </a:t>
            </a:r>
          </a:p>
          <a:p>
            <a:pPr algn="r"/>
            <a:r>
              <a:rPr lang="en-GB" sz="1800">
                <a:latin typeface="Arial" charset="0"/>
              </a:rPr>
              <a:t>(based on Healey, 2005, 70)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3709988" y="2847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3705225" y="2800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3762375" y="2824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3805238" y="2805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7" name="Text Box 18"/>
          <p:cNvSpPr txBox="1">
            <a:spLocks noChangeArrowheads="1"/>
          </p:cNvSpPr>
          <p:nvPr/>
        </p:nvSpPr>
        <p:spPr bwMode="auto">
          <a:xfrm>
            <a:off x="2332038" y="2139950"/>
            <a:ext cx="21113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  <a:latin typeface="Arial" charset="0"/>
              </a:rPr>
              <a:t>Engaging in research discussions</a:t>
            </a:r>
          </a:p>
        </p:txBody>
      </p:sp>
      <p:sp>
        <p:nvSpPr>
          <p:cNvPr id="25618" name="Text Box 19"/>
          <p:cNvSpPr txBox="1">
            <a:spLocks noChangeArrowheads="1"/>
          </p:cNvSpPr>
          <p:nvPr/>
        </p:nvSpPr>
        <p:spPr bwMode="auto">
          <a:xfrm>
            <a:off x="4856163" y="2130425"/>
            <a:ext cx="20748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tx2"/>
                </a:solidFill>
                <a:latin typeface="Arial" charset="0"/>
              </a:rPr>
              <a:t>Undertaking research and inquiry</a:t>
            </a:r>
            <a:endParaRPr lang="en-US" sz="20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5619" name="Text Box 21"/>
          <p:cNvSpPr txBox="1">
            <a:spLocks noChangeArrowheads="1"/>
          </p:cNvSpPr>
          <p:nvPr/>
        </p:nvSpPr>
        <p:spPr bwMode="auto">
          <a:xfrm>
            <a:off x="2322513" y="3630613"/>
            <a:ext cx="19939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tx2"/>
                </a:solidFill>
                <a:latin typeface="Arial" charset="0"/>
              </a:rPr>
              <a:t>Learning about current research in the discipline</a:t>
            </a:r>
            <a:endParaRPr lang="en-US" sz="20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5620" name="Text Box 22"/>
          <p:cNvSpPr txBox="1">
            <a:spLocks noChangeArrowheads="1"/>
          </p:cNvSpPr>
          <p:nvPr/>
        </p:nvSpPr>
        <p:spPr bwMode="auto">
          <a:xfrm>
            <a:off x="4845050" y="3676650"/>
            <a:ext cx="23320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  <a:latin typeface="Arial" charset="0"/>
              </a:rPr>
              <a:t>Developing research and inquiry skills and techniques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 bwMode="auto">
          <a:xfrm>
            <a:off x="0" y="1016000"/>
            <a:ext cx="9144000" cy="5203825"/>
            <a:chOff x="2073" y="1354"/>
            <a:chExt cx="7560" cy="4752"/>
          </a:xfrm>
        </p:grpSpPr>
        <p:sp>
          <p:nvSpPr>
            <p:cNvPr id="26637" name="AutoShape 3"/>
            <p:cNvSpPr>
              <a:spLocks noChangeAspect="1" noChangeArrowheads="1"/>
            </p:cNvSpPr>
            <p:nvPr/>
          </p:nvSpPr>
          <p:spPr bwMode="auto">
            <a:xfrm>
              <a:off x="2073" y="1354"/>
              <a:ext cx="7560" cy="475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Line 4"/>
            <p:cNvSpPr>
              <a:spLocks noChangeShapeType="1"/>
            </p:cNvSpPr>
            <p:nvPr/>
          </p:nvSpPr>
          <p:spPr bwMode="auto">
            <a:xfrm>
              <a:off x="3369" y="3802"/>
              <a:ext cx="4896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639" name="Line 5"/>
            <p:cNvSpPr>
              <a:spLocks noChangeShapeType="1"/>
            </p:cNvSpPr>
            <p:nvPr/>
          </p:nvSpPr>
          <p:spPr bwMode="auto">
            <a:xfrm>
              <a:off x="5889" y="1930"/>
              <a:ext cx="1" cy="345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640" name="Text Box 6"/>
            <p:cNvSpPr txBox="1">
              <a:spLocks noChangeArrowheads="1"/>
            </p:cNvSpPr>
            <p:nvPr/>
          </p:nvSpPr>
          <p:spPr bwMode="auto">
            <a:xfrm>
              <a:off x="3873" y="1354"/>
              <a:ext cx="3960" cy="86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400" b="1">
                <a:latin typeface="Arial" charset="0"/>
              </a:endParaRPr>
            </a:p>
          </p:txBody>
        </p:sp>
        <p:sp>
          <p:nvSpPr>
            <p:cNvPr id="26641" name="Text Box 7"/>
            <p:cNvSpPr txBox="1">
              <a:spLocks noChangeArrowheads="1"/>
            </p:cNvSpPr>
            <p:nvPr/>
          </p:nvSpPr>
          <p:spPr bwMode="auto">
            <a:xfrm>
              <a:off x="2073" y="3514"/>
              <a:ext cx="1800" cy="7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Text Box 8"/>
            <p:cNvSpPr txBox="1">
              <a:spLocks noChangeArrowheads="1"/>
            </p:cNvSpPr>
            <p:nvPr/>
          </p:nvSpPr>
          <p:spPr bwMode="auto">
            <a:xfrm>
              <a:off x="8265" y="3226"/>
              <a:ext cx="1368" cy="129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b="1">
                <a:latin typeface="Arial" charset="0"/>
              </a:endParaRPr>
            </a:p>
          </p:txBody>
        </p:sp>
        <p:sp>
          <p:nvSpPr>
            <p:cNvPr id="26643" name="Text Box 9"/>
            <p:cNvSpPr txBox="1">
              <a:spLocks noChangeArrowheads="1"/>
            </p:cNvSpPr>
            <p:nvPr/>
          </p:nvSpPr>
          <p:spPr bwMode="auto">
            <a:xfrm>
              <a:off x="4593" y="5386"/>
              <a:ext cx="2592" cy="7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2000" b="1">
                  <a:latin typeface="Arial" charset="0"/>
                </a:rPr>
                <a:t> </a:t>
              </a:r>
            </a:p>
            <a:p>
              <a:pPr algn="ctr"/>
              <a:endParaRPr lang="en-GB" sz="4000"/>
            </a:p>
          </p:txBody>
        </p:sp>
      </p:grpSp>
      <p:sp>
        <p:nvSpPr>
          <p:cNvPr id="26627" name="Text Box 10"/>
          <p:cNvSpPr txBox="1">
            <a:spLocks noChangeArrowheads="1"/>
          </p:cNvSpPr>
          <p:nvPr/>
        </p:nvSpPr>
        <p:spPr bwMode="auto">
          <a:xfrm>
            <a:off x="0" y="3105150"/>
            <a:ext cx="29892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EXPLORING AND ACQUIRING EXISTING KNOWLEDGE</a:t>
            </a:r>
          </a:p>
        </p:txBody>
      </p:sp>
      <p:sp>
        <p:nvSpPr>
          <p:cNvPr id="26628" name="Text Box 11"/>
          <p:cNvSpPr txBox="1">
            <a:spLocks noChangeArrowheads="1"/>
          </p:cNvSpPr>
          <p:nvPr/>
        </p:nvSpPr>
        <p:spPr bwMode="auto">
          <a:xfrm>
            <a:off x="7178675" y="3076575"/>
            <a:ext cx="1965325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b="1">
                <a:latin typeface="Arial" charset="0"/>
              </a:rPr>
              <a:t>PARTICIPATING IN BUILDING KNOWLEDGE</a:t>
            </a:r>
          </a:p>
          <a:p>
            <a:pPr>
              <a:spcBef>
                <a:spcPct val="50000"/>
              </a:spcBef>
            </a:pPr>
            <a:endParaRPr lang="en-GB" sz="1800">
              <a:latin typeface="Arial" charset="0"/>
            </a:endParaRPr>
          </a:p>
        </p:txBody>
      </p:sp>
      <p:sp>
        <p:nvSpPr>
          <p:cNvPr id="26629" name="Text Box 12"/>
          <p:cNvSpPr txBox="1">
            <a:spLocks noChangeArrowheads="1"/>
          </p:cNvSpPr>
          <p:nvPr/>
        </p:nvSpPr>
        <p:spPr bwMode="auto">
          <a:xfrm>
            <a:off x="2360613" y="4838700"/>
            <a:ext cx="451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0" name="Text Box 13"/>
          <p:cNvSpPr txBox="1">
            <a:spLocks noChangeArrowheads="1"/>
          </p:cNvSpPr>
          <p:nvPr/>
        </p:nvSpPr>
        <p:spPr bwMode="auto">
          <a:xfrm>
            <a:off x="2779713" y="1069975"/>
            <a:ext cx="3646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STUDENT-LED</a:t>
            </a:r>
          </a:p>
        </p:txBody>
      </p:sp>
      <p:sp>
        <p:nvSpPr>
          <p:cNvPr id="26631" name="Text Box 14"/>
          <p:cNvSpPr txBox="1">
            <a:spLocks noChangeArrowheads="1"/>
          </p:cNvSpPr>
          <p:nvPr/>
        </p:nvSpPr>
        <p:spPr bwMode="auto">
          <a:xfrm>
            <a:off x="3324225" y="5613400"/>
            <a:ext cx="2595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STAFF-LED</a:t>
            </a:r>
          </a:p>
        </p:txBody>
      </p:sp>
      <p:sp>
        <p:nvSpPr>
          <p:cNvPr id="26632" name="Text Box 15"/>
          <p:cNvSpPr txBox="1">
            <a:spLocks noChangeArrowheads="1"/>
          </p:cNvSpPr>
          <p:nvPr/>
        </p:nvSpPr>
        <p:spPr bwMode="auto">
          <a:xfrm>
            <a:off x="1165225" y="2365375"/>
            <a:ext cx="3373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b="1">
                <a:latin typeface="Arial" charset="0"/>
              </a:rPr>
              <a:t> </a:t>
            </a:r>
            <a:r>
              <a:rPr lang="en-GB" sz="2000" b="1">
                <a:solidFill>
                  <a:schemeClr val="tx2"/>
                </a:solidFill>
                <a:latin typeface="Arial" charset="0"/>
              </a:rPr>
              <a:t>Pursuing</a:t>
            </a:r>
          </a:p>
          <a:p>
            <a:pPr algn="ctr"/>
            <a:r>
              <a:rPr lang="en-GB" sz="2000" b="1">
                <a:solidFill>
                  <a:schemeClr val="tx2"/>
                </a:solidFill>
                <a:latin typeface="Arial" charset="0"/>
              </a:rPr>
              <a:t>(information-active)</a:t>
            </a:r>
            <a:endParaRPr lang="en-GB" sz="20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6633" name="Text Box 16"/>
          <p:cNvSpPr txBox="1">
            <a:spLocks noChangeArrowheads="1"/>
          </p:cNvSpPr>
          <p:nvPr/>
        </p:nvSpPr>
        <p:spPr bwMode="auto">
          <a:xfrm>
            <a:off x="1235075" y="4464050"/>
            <a:ext cx="32877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b="1">
                <a:solidFill>
                  <a:schemeClr val="tx2"/>
                </a:solidFill>
                <a:latin typeface="Arial" charset="0"/>
              </a:rPr>
              <a:t>Identifying</a:t>
            </a:r>
          </a:p>
          <a:p>
            <a:pPr algn="ctr"/>
            <a:r>
              <a:rPr lang="en-GB" sz="2000" b="1">
                <a:solidFill>
                  <a:schemeClr val="tx2"/>
                </a:solidFill>
                <a:latin typeface="Arial" charset="0"/>
              </a:rPr>
              <a:t>(information-responsive)</a:t>
            </a:r>
            <a:endParaRPr lang="en-GB" sz="20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6634" name="Text Box 17"/>
          <p:cNvSpPr txBox="1">
            <a:spLocks noChangeArrowheads="1"/>
          </p:cNvSpPr>
          <p:nvPr/>
        </p:nvSpPr>
        <p:spPr bwMode="auto">
          <a:xfrm>
            <a:off x="4600575" y="2351088"/>
            <a:ext cx="3100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b="1">
                <a:solidFill>
                  <a:schemeClr val="tx2"/>
                </a:solidFill>
                <a:latin typeface="Arial" charset="0"/>
              </a:rPr>
              <a:t>Authoring </a:t>
            </a:r>
          </a:p>
          <a:p>
            <a:pPr algn="ctr"/>
            <a:r>
              <a:rPr lang="en-GB" sz="2000" b="1">
                <a:solidFill>
                  <a:schemeClr val="tx2"/>
                </a:solidFill>
                <a:latin typeface="Arial" charset="0"/>
              </a:rPr>
              <a:t>(discovery-active)</a:t>
            </a:r>
            <a:endParaRPr lang="en-GB" sz="20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6635" name="Text Box 18"/>
          <p:cNvSpPr txBox="1">
            <a:spLocks noChangeArrowheads="1"/>
          </p:cNvSpPr>
          <p:nvPr/>
        </p:nvSpPr>
        <p:spPr bwMode="auto">
          <a:xfrm>
            <a:off x="4586288" y="4476750"/>
            <a:ext cx="32797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b="1">
                <a:solidFill>
                  <a:schemeClr val="tx2"/>
                </a:solidFill>
                <a:latin typeface="Arial" charset="0"/>
              </a:rPr>
              <a:t>Producing </a:t>
            </a:r>
          </a:p>
          <a:p>
            <a:pPr algn="ctr"/>
            <a:r>
              <a:rPr lang="en-GB" sz="2000" b="1">
                <a:solidFill>
                  <a:schemeClr val="tx2"/>
                </a:solidFill>
                <a:latin typeface="Arial" charset="0"/>
              </a:rPr>
              <a:t>(discovery-responsive)</a:t>
            </a:r>
            <a:endParaRPr lang="en-GB" sz="20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6636" name="Text Box 19"/>
          <p:cNvSpPr txBox="1">
            <a:spLocks noChangeArrowheads="1"/>
          </p:cNvSpPr>
          <p:nvPr/>
        </p:nvSpPr>
        <p:spPr bwMode="auto">
          <a:xfrm>
            <a:off x="600075" y="6200775"/>
            <a:ext cx="785812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GB" b="1">
                <a:solidFill>
                  <a:schemeClr val="tx2"/>
                </a:solidFill>
                <a:latin typeface="Arial" charset="0"/>
                <a:cs typeface="Arial" charset="0"/>
              </a:rPr>
              <a:t>Inquiry</a:t>
            </a:r>
            <a:r>
              <a:rPr lang="en-GB" b="1">
                <a:solidFill>
                  <a:schemeClr val="tx2"/>
                </a:solidFill>
                <a:latin typeface="Arial" charset="0"/>
              </a:rPr>
              <a:t>-based learning: a conceptual framework</a:t>
            </a:r>
          </a:p>
          <a:p>
            <a:pPr algn="r">
              <a:lnSpc>
                <a:spcPct val="85000"/>
              </a:lnSpc>
            </a:pPr>
            <a:r>
              <a:rPr lang="en-GB" sz="1800">
                <a:latin typeface="Arial" charset="0"/>
                <a:cs typeface="Arial" charset="0"/>
              </a:rPr>
              <a:t>(Based on Levy, 2009)</a:t>
            </a:r>
            <a:endParaRPr lang="en-GB" sz="18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Developing students’ research learning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research active curriculum</a:t>
            </a:r>
          </a:p>
          <a:p>
            <a:r>
              <a:rPr lang="en-GB" dirty="0" smtClean="0"/>
              <a:t>Teaching learning and assessment which encourage research based practices, understandings and creations</a:t>
            </a:r>
          </a:p>
          <a:p>
            <a:r>
              <a:rPr lang="en-GB" dirty="0" smtClean="0"/>
              <a:t>Resources used interactively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5477-8E8C-4EC7-8A44-BF0DA8B1222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36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1159</Words>
  <Application>Microsoft Office PowerPoint</Application>
  <PresentationFormat>On-screen Show (4:3)</PresentationFormat>
  <Paragraphs>185</Paragraphs>
  <Slides>23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Bitmap Image</vt:lpstr>
      <vt:lpstr> ‘Why do undergraduates need to develop as researchers and co-constructors of knowledge?  And how do we enable them to do so?’  </vt:lpstr>
      <vt:lpstr>PowerPoint Presentation</vt:lpstr>
      <vt:lpstr>Developing students as researchers</vt:lpstr>
      <vt:lpstr>PowerPoint Presentation</vt:lpstr>
      <vt:lpstr>PowerPoint Presentation</vt:lpstr>
      <vt:lpstr>Ways of perceiving ‘reality’, identity and knowledge (ontology and epistemology)are challenged &amp; changed (Barnett 2006) </vt:lpstr>
      <vt:lpstr>PowerPoint Presentation</vt:lpstr>
      <vt:lpstr>PowerPoint Presentation</vt:lpstr>
      <vt:lpstr>Developing students’ research learning </vt:lpstr>
      <vt:lpstr>A ‘research active curriculum’ (after Healey and  Jenkins)</vt:lpstr>
      <vt:lpstr>Research as learning-stages and elements</vt:lpstr>
      <vt:lpstr>Involves</vt:lpstr>
      <vt:lpstr>PowerPoint Presentation</vt:lpstr>
      <vt:lpstr>PowerPoint Presentation</vt:lpstr>
      <vt:lpstr>Why develop students as researchers? and co-researchers? </vt:lpstr>
      <vt:lpstr>Research learning  -</vt:lpstr>
      <vt:lpstr>Characteristics of critical thinking </vt:lpstr>
      <vt:lpstr>Strategies for building the relationship between teaching and research</vt:lpstr>
      <vt:lpstr>Strategies for Linking Teaching and Research</vt:lpstr>
      <vt:lpstr>How do we encourage students to become researchers?</vt:lpstr>
      <vt:lpstr>Active membership in a community of scholars</vt:lpstr>
      <vt:lpstr> A synergistic system:  Students as active participants, not passive recipients</vt:lpstr>
      <vt:lpstr>Learning and teaching practices to underpin students developing as researchers </vt:lpstr>
    </vt:vector>
  </TitlesOfParts>
  <Company>University of Brighton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students as researchers- and critical thinkers</dc:title>
  <dc:creator>Gina Wisker</dc:creator>
  <cp:lastModifiedBy>Gina Wisker</cp:lastModifiedBy>
  <cp:revision>29</cp:revision>
  <dcterms:created xsi:type="dcterms:W3CDTF">2010-12-05T08:04:25Z</dcterms:created>
  <dcterms:modified xsi:type="dcterms:W3CDTF">2015-11-23T08:46:14Z</dcterms:modified>
</cp:coreProperties>
</file>