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6" r:id="rId2"/>
    <p:sldId id="432" r:id="rId3"/>
    <p:sldId id="398" r:id="rId4"/>
    <p:sldId id="276" r:id="rId5"/>
    <p:sldId id="406" r:id="rId6"/>
    <p:sldId id="429" r:id="rId7"/>
    <p:sldId id="430" r:id="rId8"/>
    <p:sldId id="431" r:id="rId9"/>
    <p:sldId id="349" r:id="rId10"/>
    <p:sldId id="274" r:id="rId11"/>
    <p:sldId id="273" r:id="rId12"/>
    <p:sldId id="463" r:id="rId13"/>
    <p:sldId id="456" r:id="rId14"/>
    <p:sldId id="277" r:id="rId15"/>
    <p:sldId id="418" r:id="rId16"/>
    <p:sldId id="416" r:id="rId17"/>
    <p:sldId id="417" r:id="rId18"/>
    <p:sldId id="415" r:id="rId19"/>
    <p:sldId id="464" r:id="rId20"/>
    <p:sldId id="414" r:id="rId21"/>
    <p:sldId id="465" r:id="rId22"/>
    <p:sldId id="419" r:id="rId23"/>
    <p:sldId id="421" r:id="rId24"/>
    <p:sldId id="422" r:id="rId25"/>
    <p:sldId id="423" r:id="rId26"/>
    <p:sldId id="424" r:id="rId27"/>
    <p:sldId id="433" r:id="rId28"/>
    <p:sldId id="442" r:id="rId29"/>
    <p:sldId id="443" r:id="rId30"/>
    <p:sldId id="466" r:id="rId31"/>
    <p:sldId id="444" r:id="rId32"/>
    <p:sldId id="446" r:id="rId33"/>
    <p:sldId id="447" r:id="rId34"/>
    <p:sldId id="448" r:id="rId35"/>
    <p:sldId id="467" r:id="rId36"/>
    <p:sldId id="449" r:id="rId37"/>
    <p:sldId id="451" r:id="rId38"/>
    <p:sldId id="452" r:id="rId39"/>
    <p:sldId id="280" r:id="rId40"/>
    <p:sldId id="281" r:id="rId41"/>
    <p:sldId id="459" r:id="rId42"/>
    <p:sldId id="460" r:id="rId43"/>
    <p:sldId id="458" r:id="rId44"/>
    <p:sldId id="282" r:id="rId45"/>
    <p:sldId id="283" r:id="rId46"/>
    <p:sldId id="284" r:id="rId47"/>
    <p:sldId id="285" r:id="rId48"/>
    <p:sldId id="286" r:id="rId49"/>
    <p:sldId id="288" r:id="rId50"/>
    <p:sldId id="289" r:id="rId51"/>
    <p:sldId id="457" r:id="rId52"/>
    <p:sldId id="293" r:id="rId53"/>
    <p:sldId id="295" r:id="rId54"/>
    <p:sldId id="305" r:id="rId55"/>
    <p:sldId id="306" r:id="rId56"/>
    <p:sldId id="307" r:id="rId57"/>
    <p:sldId id="310" r:id="rId58"/>
    <p:sldId id="314" r:id="rId59"/>
    <p:sldId id="461" r:id="rId60"/>
    <p:sldId id="462" r:id="rId61"/>
    <p:sldId id="317" r:id="rId62"/>
    <p:sldId id="318" r:id="rId63"/>
    <p:sldId id="319" r:id="rId64"/>
    <p:sldId id="320" r:id="rId65"/>
    <p:sldId id="321" r:id="rId66"/>
    <p:sldId id="322" r:id="rId67"/>
    <p:sldId id="324" r:id="rId68"/>
    <p:sldId id="325" r:id="rId69"/>
    <p:sldId id="468" r:id="rId70"/>
    <p:sldId id="326" r:id="rId71"/>
    <p:sldId id="327" r:id="rId72"/>
    <p:sldId id="331" r:id="rId73"/>
    <p:sldId id="332" r:id="rId74"/>
    <p:sldId id="333" r:id="rId75"/>
    <p:sldId id="339" r:id="rId76"/>
    <p:sldId id="341" r:id="rId77"/>
    <p:sldId id="342" r:id="rId78"/>
    <p:sldId id="345" r:id="rId79"/>
    <p:sldId id="376" r:id="rId80"/>
    <p:sldId id="377" r:id="rId81"/>
    <p:sldId id="343" r:id="rId82"/>
    <p:sldId id="344" r:id="rId83"/>
    <p:sldId id="394" r:id="rId84"/>
    <p:sldId id="347" r:id="rId85"/>
    <p:sldId id="469"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43" d="100"/>
          <a:sy n="43" d="100"/>
        </p:scale>
        <p:origin x="-1968" y="-90"/>
      </p:cViewPr>
      <p:guideLst>
        <p:guide orient="horz" pos="2160"/>
        <p:guide pos="2880"/>
      </p:guideLst>
    </p:cSldViewPr>
  </p:slideViewPr>
  <p:notesTextViewPr>
    <p:cViewPr>
      <p:scale>
        <a:sx n="1" d="1"/>
        <a:sy n="1" d="1"/>
      </p:scale>
      <p:origin x="0" y="0"/>
    </p:cViewPr>
  </p:notesTextViewPr>
  <p:sorterViewPr>
    <p:cViewPr>
      <p:scale>
        <a:sx n="100" d="100"/>
        <a:sy n="100" d="100"/>
      </p:scale>
      <p:origin x="0" y="263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A84E35-CB32-493D-9C30-9A692CD613C5}" type="datetimeFigureOut">
              <a:rPr lang="en-GB" smtClean="0"/>
              <a:t>23/11/2015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F831D6-10D5-400F-9644-74DA2FEDAC11}" type="slidenum">
              <a:rPr lang="en-GB" smtClean="0"/>
              <a:t>‹#›</a:t>
            </a:fld>
            <a:endParaRPr lang="en-GB"/>
          </a:p>
        </p:txBody>
      </p:sp>
    </p:spTree>
    <p:extLst>
      <p:ext uri="{BB962C8B-B14F-4D97-AF65-F5344CB8AC3E}">
        <p14:creationId xmlns:p14="http://schemas.microsoft.com/office/powerpoint/2010/main" val="1668164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D695FE-10D9-4553-BF46-120F1B76807F}" type="slidenum">
              <a:rPr lang="en-US" altLang="en-US"/>
              <a:pPr eaLnBrk="1" hangingPunct="1"/>
              <a:t>49</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305906" y="4344607"/>
            <a:ext cx="6246193" cy="41150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zh-CN" sz="2000" dirty="0" smtClean="0"/>
              <a:t>What is noticeable about these views of scholarship is that they all focus on scholarship as an activity or activities of some kind. However, there was another view of scholarship expressed and that is the idea of scholarship not as an activity, but rather as a quality of the way academic work is done. In the research there were two elements to this: one referred</a:t>
            </a:r>
            <a:r>
              <a:rPr lang="en-US" altLang="zh-CN" sz="2000" dirty="0" smtClean="0"/>
              <a:t> to the qualities of meticulousness and </a:t>
            </a:r>
            <a:r>
              <a:rPr lang="en-US" altLang="zh-CN" sz="2000" dirty="0" err="1" smtClean="0"/>
              <a:t>rigour</a:t>
            </a:r>
            <a:r>
              <a:rPr lang="en-US" altLang="zh-CN" sz="2000" dirty="0" smtClean="0"/>
              <a:t> associated with academic reporting. For example, making sure footnotes are accurate and that all statements can be substantiated. </a:t>
            </a:r>
            <a:endParaRPr lang="en-US" altLang="en-US" sz="2000" dirty="0" smtClean="0"/>
          </a:p>
          <a:p>
            <a:pPr eaLnBrk="1" hangingPunct="1"/>
            <a:endParaRPr lang="en-US" altLang="en-US" sz="24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8B846C4-6644-4EEF-9AC1-04E1CD48D677}" type="slidenum">
              <a:rPr lang="en-US" altLang="en-US"/>
              <a:pPr eaLnBrk="1" hangingPunct="1"/>
              <a:t>50</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329927" y="4344607"/>
            <a:ext cx="6268616" cy="41150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AU" altLang="en-US" sz="2000" smtClean="0"/>
              <a:t>And another said:</a:t>
            </a:r>
          </a:p>
          <a:p>
            <a:pPr eaLnBrk="1" hangingPunct="1">
              <a:lnSpc>
                <a:spcPct val="90000"/>
              </a:lnSpc>
            </a:pPr>
            <a:endParaRPr lang="en-AU" altLang="en-US" sz="2000" smtClean="0"/>
          </a:p>
          <a:p>
            <a:pPr eaLnBrk="1" hangingPunct="1">
              <a:lnSpc>
                <a:spcPct val="90000"/>
              </a:lnSpc>
            </a:pPr>
            <a:r>
              <a:rPr lang="en-AU" altLang="en-US" sz="2000" smtClean="0"/>
              <a:t>I want to suggest that it is this quality of academic professionalism that is key to moving beyond the divide to redefine the nature of academic practice. Let me explain.</a:t>
            </a:r>
          </a:p>
          <a:p>
            <a:pPr eaLnBrk="1" hangingPunct="1">
              <a:lnSpc>
                <a:spcPct val="90000"/>
              </a:lnSpc>
            </a:pPr>
            <a:endParaRPr lang="en-AU" altLang="en-US" sz="2000" smtClean="0"/>
          </a:p>
          <a:p>
            <a:pPr eaLnBrk="1" hangingPunct="1">
              <a:lnSpc>
                <a:spcPct val="90000"/>
              </a:lnSpc>
            </a:pPr>
            <a:endParaRPr lang="en-AU" altLang="en-US" sz="2000" smtClean="0"/>
          </a:p>
          <a:p>
            <a:pPr eaLnBrk="1" hangingPunct="1">
              <a:lnSpc>
                <a:spcPct val="90000"/>
              </a:lnSpc>
            </a:pPr>
            <a:r>
              <a:rPr lang="en-US" altLang="en-US" sz="2000" smtClean="0">
                <a:cs typeface="Times New Roman" pitchFamily="18" charset="0"/>
              </a:rPr>
              <a:t>Questions about the role of research and scholarship in relation to teaching are related to questions about the kinds of education appropriate for our students, and these in turn are bound up in questions of how we are to live in a society that is uncontrollable and unpredictable. </a:t>
            </a:r>
          </a:p>
          <a:p>
            <a:pPr eaLnBrk="1" hangingPunct="1">
              <a:lnSpc>
                <a:spcPct val="90000"/>
              </a:lnSpc>
            </a:pPr>
            <a:endParaRPr lang="en-US" altLang="en-US" sz="2400" smtClean="0"/>
          </a:p>
          <a:p>
            <a:pPr eaLnBrk="1" hangingPunct="1">
              <a:lnSpc>
                <a:spcPct val="90000"/>
              </a:lnSpc>
            </a:pPr>
            <a:endParaRPr lang="en-US" altLang="en-US" sz="20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9F93EFF-ABC3-46E8-8DDA-CDD37CBB90CC}" type="datetimeFigureOut">
              <a:rPr lang="en-GB" smtClean="0"/>
              <a:t>23/11/2015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BD24FD-C622-4974-A89C-B8ED0488ABA7}" type="slidenum">
              <a:rPr lang="en-GB" smtClean="0"/>
              <a:t>‹#›</a:t>
            </a:fld>
            <a:endParaRPr lang="en-GB"/>
          </a:p>
        </p:txBody>
      </p:sp>
    </p:spTree>
    <p:extLst>
      <p:ext uri="{BB962C8B-B14F-4D97-AF65-F5344CB8AC3E}">
        <p14:creationId xmlns:p14="http://schemas.microsoft.com/office/powerpoint/2010/main" val="137566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F93EFF-ABC3-46E8-8DDA-CDD37CBB90CC}" type="datetimeFigureOut">
              <a:rPr lang="en-GB" smtClean="0"/>
              <a:t>23/11/2015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BD24FD-C622-4974-A89C-B8ED0488ABA7}" type="slidenum">
              <a:rPr lang="en-GB" smtClean="0"/>
              <a:t>‹#›</a:t>
            </a:fld>
            <a:endParaRPr lang="en-GB"/>
          </a:p>
        </p:txBody>
      </p:sp>
    </p:spTree>
    <p:extLst>
      <p:ext uri="{BB962C8B-B14F-4D97-AF65-F5344CB8AC3E}">
        <p14:creationId xmlns:p14="http://schemas.microsoft.com/office/powerpoint/2010/main" val="1542144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F93EFF-ABC3-46E8-8DDA-CDD37CBB90CC}" type="datetimeFigureOut">
              <a:rPr lang="en-GB" smtClean="0"/>
              <a:t>23/11/2015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BD24FD-C622-4974-A89C-B8ED0488ABA7}" type="slidenum">
              <a:rPr lang="en-GB" smtClean="0"/>
              <a:t>‹#›</a:t>
            </a:fld>
            <a:endParaRPr lang="en-GB"/>
          </a:p>
        </p:txBody>
      </p:sp>
    </p:spTree>
    <p:extLst>
      <p:ext uri="{BB962C8B-B14F-4D97-AF65-F5344CB8AC3E}">
        <p14:creationId xmlns:p14="http://schemas.microsoft.com/office/powerpoint/2010/main" val="2862945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30725"/>
          </a:xfrm>
        </p:spPr>
        <p:txBody>
          <a:bodyPr/>
          <a:lstStyle/>
          <a:p>
            <a:pPr lvl="0"/>
            <a:endParaRPr lang="en-GB" noProof="0" smtClean="0"/>
          </a:p>
        </p:txBody>
      </p:sp>
      <p:sp>
        <p:nvSpPr>
          <p:cNvPr id="4" name="Rectangle 23"/>
          <p:cNvSpPr>
            <a:spLocks noGrp="1" noChangeArrowheads="1"/>
          </p:cNvSpPr>
          <p:nvPr>
            <p:ph type="dt" sz="half" idx="10"/>
          </p:nvPr>
        </p:nvSpPr>
        <p:spPr>
          <a:ln/>
        </p:spPr>
        <p:txBody>
          <a:bodyPr/>
          <a:lstStyle>
            <a:lvl1pPr>
              <a:defRPr/>
            </a:lvl1pPr>
          </a:lstStyle>
          <a:p>
            <a:pPr>
              <a:defRPr/>
            </a:pPr>
            <a:fld id="{984E32AA-7501-4FDF-9F39-2044EF9B7B0D}" type="datetime1">
              <a:rPr lang="en-US" smtClean="0"/>
              <a:t>11/23/2015</a:t>
            </a:fld>
            <a:endParaRPr lang="en-GB"/>
          </a:p>
        </p:txBody>
      </p:sp>
      <p:sp>
        <p:nvSpPr>
          <p:cNvPr id="5" name="Rectangle 24"/>
          <p:cNvSpPr>
            <a:spLocks noGrp="1" noChangeArrowheads="1"/>
          </p:cNvSpPr>
          <p:nvPr>
            <p:ph type="ftr" sz="quarter" idx="11"/>
          </p:nvPr>
        </p:nvSpPr>
        <p:spPr>
          <a:ln/>
        </p:spPr>
        <p:txBody>
          <a:bodyPr/>
          <a:lstStyle>
            <a:lvl1pPr>
              <a:defRPr/>
            </a:lvl1pPr>
          </a:lstStyle>
          <a:p>
            <a:pPr>
              <a:defRPr/>
            </a:pPr>
            <a:endParaRPr lang="en-GB"/>
          </a:p>
        </p:txBody>
      </p:sp>
      <p:sp>
        <p:nvSpPr>
          <p:cNvPr id="6" name="Rectangle 25"/>
          <p:cNvSpPr>
            <a:spLocks noGrp="1" noChangeArrowheads="1"/>
          </p:cNvSpPr>
          <p:nvPr>
            <p:ph type="sldNum" sz="quarter" idx="12"/>
          </p:nvPr>
        </p:nvSpPr>
        <p:spPr>
          <a:ln/>
        </p:spPr>
        <p:txBody>
          <a:bodyPr/>
          <a:lstStyle>
            <a:lvl1pPr>
              <a:defRPr/>
            </a:lvl1pPr>
          </a:lstStyle>
          <a:p>
            <a:pPr>
              <a:defRPr/>
            </a:pPr>
            <a:fld id="{88B1C921-6F20-4157-9985-1C73680ADF73}" type="slidenum">
              <a:rPr lang="en-GB"/>
              <a:pPr>
                <a:defRPr/>
              </a:pPr>
              <a:t>‹#›</a:t>
            </a:fld>
            <a:endParaRPr lang="en-GB"/>
          </a:p>
        </p:txBody>
      </p:sp>
    </p:spTree>
    <p:extLst>
      <p:ext uri="{BB962C8B-B14F-4D97-AF65-F5344CB8AC3E}">
        <p14:creationId xmlns:p14="http://schemas.microsoft.com/office/powerpoint/2010/main" val="427291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F93EFF-ABC3-46E8-8DDA-CDD37CBB90CC}" type="datetimeFigureOut">
              <a:rPr lang="en-GB" smtClean="0"/>
              <a:t>23/11/2015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BD24FD-C622-4974-A89C-B8ED0488ABA7}" type="slidenum">
              <a:rPr lang="en-GB" smtClean="0"/>
              <a:t>‹#›</a:t>
            </a:fld>
            <a:endParaRPr lang="en-GB"/>
          </a:p>
        </p:txBody>
      </p:sp>
    </p:spTree>
    <p:extLst>
      <p:ext uri="{BB962C8B-B14F-4D97-AF65-F5344CB8AC3E}">
        <p14:creationId xmlns:p14="http://schemas.microsoft.com/office/powerpoint/2010/main" val="1693866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F93EFF-ABC3-46E8-8DDA-CDD37CBB90CC}" type="datetimeFigureOut">
              <a:rPr lang="en-GB" smtClean="0"/>
              <a:t>23/11/2015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BD24FD-C622-4974-A89C-B8ED0488ABA7}" type="slidenum">
              <a:rPr lang="en-GB" smtClean="0"/>
              <a:t>‹#›</a:t>
            </a:fld>
            <a:endParaRPr lang="en-GB"/>
          </a:p>
        </p:txBody>
      </p:sp>
    </p:spTree>
    <p:extLst>
      <p:ext uri="{BB962C8B-B14F-4D97-AF65-F5344CB8AC3E}">
        <p14:creationId xmlns:p14="http://schemas.microsoft.com/office/powerpoint/2010/main" val="560205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9F93EFF-ABC3-46E8-8DDA-CDD37CBB90CC}" type="datetimeFigureOut">
              <a:rPr lang="en-GB" smtClean="0"/>
              <a:t>23/11/2015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BD24FD-C622-4974-A89C-B8ED0488ABA7}" type="slidenum">
              <a:rPr lang="en-GB" smtClean="0"/>
              <a:t>‹#›</a:t>
            </a:fld>
            <a:endParaRPr lang="en-GB"/>
          </a:p>
        </p:txBody>
      </p:sp>
    </p:spTree>
    <p:extLst>
      <p:ext uri="{BB962C8B-B14F-4D97-AF65-F5344CB8AC3E}">
        <p14:creationId xmlns:p14="http://schemas.microsoft.com/office/powerpoint/2010/main" val="2709696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9F93EFF-ABC3-46E8-8DDA-CDD37CBB90CC}" type="datetimeFigureOut">
              <a:rPr lang="en-GB" smtClean="0"/>
              <a:t>23/11/2015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BD24FD-C622-4974-A89C-B8ED0488ABA7}" type="slidenum">
              <a:rPr lang="en-GB" smtClean="0"/>
              <a:t>‹#›</a:t>
            </a:fld>
            <a:endParaRPr lang="en-GB"/>
          </a:p>
        </p:txBody>
      </p:sp>
    </p:spTree>
    <p:extLst>
      <p:ext uri="{BB962C8B-B14F-4D97-AF65-F5344CB8AC3E}">
        <p14:creationId xmlns:p14="http://schemas.microsoft.com/office/powerpoint/2010/main" val="267356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9F93EFF-ABC3-46E8-8DDA-CDD37CBB90CC}" type="datetimeFigureOut">
              <a:rPr lang="en-GB" smtClean="0"/>
              <a:t>23/11/2015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BD24FD-C622-4974-A89C-B8ED0488ABA7}" type="slidenum">
              <a:rPr lang="en-GB" smtClean="0"/>
              <a:t>‹#›</a:t>
            </a:fld>
            <a:endParaRPr lang="en-GB"/>
          </a:p>
        </p:txBody>
      </p:sp>
    </p:spTree>
    <p:extLst>
      <p:ext uri="{BB962C8B-B14F-4D97-AF65-F5344CB8AC3E}">
        <p14:creationId xmlns:p14="http://schemas.microsoft.com/office/powerpoint/2010/main" val="2075493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F93EFF-ABC3-46E8-8DDA-CDD37CBB90CC}" type="datetimeFigureOut">
              <a:rPr lang="en-GB" smtClean="0"/>
              <a:t>23/11/2015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BD24FD-C622-4974-A89C-B8ED0488ABA7}" type="slidenum">
              <a:rPr lang="en-GB" smtClean="0"/>
              <a:t>‹#›</a:t>
            </a:fld>
            <a:endParaRPr lang="en-GB"/>
          </a:p>
        </p:txBody>
      </p:sp>
    </p:spTree>
    <p:extLst>
      <p:ext uri="{BB962C8B-B14F-4D97-AF65-F5344CB8AC3E}">
        <p14:creationId xmlns:p14="http://schemas.microsoft.com/office/powerpoint/2010/main" val="3656779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F93EFF-ABC3-46E8-8DDA-CDD37CBB90CC}" type="datetimeFigureOut">
              <a:rPr lang="en-GB" smtClean="0"/>
              <a:t>23/11/2015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BD24FD-C622-4974-A89C-B8ED0488ABA7}" type="slidenum">
              <a:rPr lang="en-GB" smtClean="0"/>
              <a:t>‹#›</a:t>
            </a:fld>
            <a:endParaRPr lang="en-GB"/>
          </a:p>
        </p:txBody>
      </p:sp>
    </p:spTree>
    <p:extLst>
      <p:ext uri="{BB962C8B-B14F-4D97-AF65-F5344CB8AC3E}">
        <p14:creationId xmlns:p14="http://schemas.microsoft.com/office/powerpoint/2010/main" val="1819986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F93EFF-ABC3-46E8-8DDA-CDD37CBB90CC}" type="datetimeFigureOut">
              <a:rPr lang="en-GB" smtClean="0"/>
              <a:t>23/11/2015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BD24FD-C622-4974-A89C-B8ED0488ABA7}" type="slidenum">
              <a:rPr lang="en-GB" smtClean="0"/>
              <a:t>‹#›</a:t>
            </a:fld>
            <a:endParaRPr lang="en-GB"/>
          </a:p>
        </p:txBody>
      </p:sp>
    </p:spTree>
    <p:extLst>
      <p:ext uri="{BB962C8B-B14F-4D97-AF65-F5344CB8AC3E}">
        <p14:creationId xmlns:p14="http://schemas.microsoft.com/office/powerpoint/2010/main" val="1899120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F93EFF-ABC3-46E8-8DDA-CDD37CBB90CC}" type="datetimeFigureOut">
              <a:rPr lang="en-GB" smtClean="0"/>
              <a:t>23/11/2015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BD24FD-C622-4974-A89C-B8ED0488ABA7}" type="slidenum">
              <a:rPr lang="en-GB" smtClean="0"/>
              <a:t>‹#›</a:t>
            </a:fld>
            <a:endParaRPr lang="en-GB"/>
          </a:p>
        </p:txBody>
      </p:sp>
    </p:spTree>
    <p:extLst>
      <p:ext uri="{BB962C8B-B14F-4D97-AF65-F5344CB8AC3E}">
        <p14:creationId xmlns:p14="http://schemas.microsoft.com/office/powerpoint/2010/main" val="3102337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2.bin"/><Relationship Id="rId4" Type="http://schemas.openxmlformats.org/officeDocument/2006/relationships/image" Target="../media/image9.wmf"/></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11.jpeg"/><Relationship Id="rId4" Type="http://schemas.openxmlformats.org/officeDocument/2006/relationships/image" Target="../media/image10.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7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hyperlink" Target="http://about.brighton.ac.uk/clt/index.php/download_file/view/73/179/" TargetMode="External"/><Relationship Id="rId18" Type="http://schemas.openxmlformats.org/officeDocument/2006/relationships/image" Target="../media/image44.png"/><Relationship Id="rId3" Type="http://schemas.openxmlformats.org/officeDocument/2006/relationships/image" Target="../media/image35.png"/><Relationship Id="rId7" Type="http://schemas.openxmlformats.org/officeDocument/2006/relationships/hyperlink" Target="http://about.brighton.ac.uk/clt/index.php/download_file/view/70/179/" TargetMode="External"/><Relationship Id="rId12" Type="http://schemas.openxmlformats.org/officeDocument/2006/relationships/image" Target="../media/image40.png"/><Relationship Id="rId17" Type="http://schemas.openxmlformats.org/officeDocument/2006/relationships/image" Target="../media/image43.png"/><Relationship Id="rId2" Type="http://schemas.openxmlformats.org/officeDocument/2006/relationships/hyperlink" Target="http://about.brighton.ac.uk/clt/index.php/download_file/view/79/179/" TargetMode="External"/><Relationship Id="rId16"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37.jpeg"/><Relationship Id="rId11" Type="http://schemas.openxmlformats.org/officeDocument/2006/relationships/hyperlink" Target="http://about.brighton.ac.uk/clt/index.php/download_file/view/72/179/" TargetMode="External"/><Relationship Id="rId5" Type="http://schemas.openxmlformats.org/officeDocument/2006/relationships/hyperlink" Target="http://about.brighton.ac.uk/clt/index.php/download_file/view/106/179/" TargetMode="External"/><Relationship Id="rId15" Type="http://schemas.openxmlformats.org/officeDocument/2006/relationships/hyperlink" Target="http://about.brighton.ac.uk/clt/index.php/download_file/view/74/179/" TargetMode="External"/><Relationship Id="rId10" Type="http://schemas.openxmlformats.org/officeDocument/2006/relationships/image" Target="../media/image39.png"/><Relationship Id="rId4" Type="http://schemas.openxmlformats.org/officeDocument/2006/relationships/image" Target="../media/image36.jpeg"/><Relationship Id="rId9" Type="http://schemas.openxmlformats.org/officeDocument/2006/relationships/hyperlink" Target="http://about.brighton.ac.uk/clt/index.php/download_file/view/71/179/" TargetMode="External"/><Relationship Id="rId14" Type="http://schemas.openxmlformats.org/officeDocument/2006/relationships/image" Target="../media/image41.png"/></Relationships>
</file>

<file path=ppt/slides/_rels/slide8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 </a:t>
            </a:r>
            <a:br>
              <a:rPr lang="en-GB" dirty="0"/>
            </a:br>
            <a:r>
              <a:rPr lang="en-GB" dirty="0"/>
              <a:t>'Risk and Agency: Nurturing and valuing scholarship and research in  learning, teaching and educational development </a:t>
            </a:r>
            <a:r>
              <a:rPr lang="en-GB" dirty="0" smtClean="0"/>
              <a:t>.‘</a:t>
            </a:r>
            <a:br>
              <a:rPr lang="en-GB" dirty="0" smtClean="0"/>
            </a:br>
            <a:r>
              <a:rPr lang="en-GB" dirty="0"/>
              <a:t/>
            </a:r>
            <a:br>
              <a:rPr lang="en-GB" dirty="0"/>
            </a:br>
            <a:r>
              <a:rPr lang="en-GB" dirty="0"/>
              <a:t/>
            </a:r>
            <a:br>
              <a:rPr lang="en-GB" dirty="0"/>
            </a:br>
            <a:endParaRPr lang="en-GB" dirty="0"/>
          </a:p>
        </p:txBody>
      </p:sp>
      <p:sp>
        <p:nvSpPr>
          <p:cNvPr id="3" name="Subtitle 2"/>
          <p:cNvSpPr>
            <a:spLocks noGrp="1"/>
          </p:cNvSpPr>
          <p:nvPr>
            <p:ph type="subTitle" idx="1"/>
          </p:nvPr>
        </p:nvSpPr>
        <p:spPr/>
        <p:txBody>
          <a:bodyPr>
            <a:normAutofit fontScale="85000" lnSpcReduction="20000"/>
          </a:bodyPr>
          <a:lstStyle/>
          <a:p>
            <a:r>
              <a:rPr lang="en-GB" dirty="0" smtClean="0"/>
              <a:t>Gina </a:t>
            </a:r>
            <a:r>
              <a:rPr lang="en-GB" dirty="0" err="1" smtClean="0"/>
              <a:t>Wisker</a:t>
            </a:r>
            <a:endParaRPr lang="en-GB" dirty="0" smtClean="0"/>
          </a:p>
          <a:p>
            <a:r>
              <a:rPr lang="en-GB" dirty="0" smtClean="0"/>
              <a:t>University of </a:t>
            </a:r>
            <a:r>
              <a:rPr lang="en-GB" dirty="0"/>
              <a:t>B</a:t>
            </a:r>
            <a:r>
              <a:rPr lang="en-GB" dirty="0" smtClean="0"/>
              <a:t>righton</a:t>
            </a:r>
          </a:p>
          <a:p>
            <a:r>
              <a:rPr lang="en-GB" dirty="0" smtClean="0"/>
              <a:t>SEDA keynote </a:t>
            </a:r>
          </a:p>
          <a:p>
            <a:r>
              <a:rPr lang="en-GB" dirty="0" smtClean="0"/>
              <a:t>Cardiff 20  November 2015</a:t>
            </a:r>
            <a:endParaRPr lang="en-GB" dirty="0"/>
          </a:p>
        </p:txBody>
      </p:sp>
    </p:spTree>
    <p:extLst>
      <p:ext uri="{BB962C8B-B14F-4D97-AF65-F5344CB8AC3E}">
        <p14:creationId xmlns:p14="http://schemas.microsoft.com/office/powerpoint/2010/main" val="1118725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thoughts on </a:t>
            </a:r>
            <a:endParaRPr lang="en-GB" dirty="0"/>
          </a:p>
        </p:txBody>
      </p:sp>
      <p:sp>
        <p:nvSpPr>
          <p:cNvPr id="3" name="Content Placeholder 2"/>
          <p:cNvSpPr>
            <a:spLocks noGrp="1"/>
          </p:cNvSpPr>
          <p:nvPr>
            <p:ph idx="1"/>
          </p:nvPr>
        </p:nvSpPr>
        <p:spPr>
          <a:xfrm>
            <a:off x="457200" y="1196752"/>
            <a:ext cx="8229600" cy="5472608"/>
          </a:xfrm>
        </p:spPr>
        <p:txBody>
          <a:bodyPr>
            <a:normAutofit fontScale="77500" lnSpcReduction="20000"/>
          </a:bodyPr>
          <a:lstStyle/>
          <a:p>
            <a:r>
              <a:rPr lang="en-GB" dirty="0"/>
              <a:t>What are we defining as teaching excellence </a:t>
            </a:r>
            <a:r>
              <a:rPr lang="en-GB" dirty="0" smtClean="0"/>
              <a:t> ? </a:t>
            </a:r>
            <a:endParaRPr lang="en-GB" dirty="0"/>
          </a:p>
          <a:p>
            <a:r>
              <a:rPr lang="en-GB" dirty="0"/>
              <a:t>How do we  identify excellence?(mechanisms </a:t>
            </a:r>
            <a:r>
              <a:rPr lang="en-GB" dirty="0" err="1"/>
              <a:t>eg</a:t>
            </a:r>
            <a:r>
              <a:rPr lang="en-GB" dirty="0"/>
              <a:t> </a:t>
            </a:r>
            <a:r>
              <a:rPr lang="en-GB" dirty="0" smtClean="0"/>
              <a:t>teaching awards , </a:t>
            </a:r>
            <a:r>
              <a:rPr lang="en-GB" dirty="0"/>
              <a:t>SU awards, NTFS) </a:t>
            </a:r>
          </a:p>
          <a:p>
            <a:r>
              <a:rPr lang="en-GB" dirty="0"/>
              <a:t>How do we encourage, empower, recognise and reward it? (Scholarship of teaching and  </a:t>
            </a:r>
            <a:r>
              <a:rPr lang="en-GB" dirty="0" smtClean="0"/>
              <a:t>learning</a:t>
            </a:r>
            <a:r>
              <a:rPr lang="en-GB" dirty="0"/>
              <a:t>, professional development suite of courses, opportunities </a:t>
            </a:r>
            <a:r>
              <a:rPr lang="en-GB" dirty="0" err="1"/>
              <a:t>etc</a:t>
            </a:r>
            <a:r>
              <a:rPr lang="en-GB" dirty="0"/>
              <a:t>, embedding in SDRs and promotions criteria?)</a:t>
            </a:r>
          </a:p>
          <a:p>
            <a:r>
              <a:rPr lang="en-GB" dirty="0"/>
              <a:t>How do we engage with a more metrics oriented model for the TEF?</a:t>
            </a:r>
          </a:p>
          <a:p>
            <a:r>
              <a:rPr lang="en-GB" dirty="0"/>
              <a:t>What challenges do we perceive in relation to  measurement metrics, widening participation student engagement in learning, and </a:t>
            </a:r>
          </a:p>
          <a:p>
            <a:r>
              <a:rPr lang="en-GB" dirty="0"/>
              <a:t>The rich variety of ways in which teaching and learning take place in the different disciplines?</a:t>
            </a:r>
          </a:p>
          <a:p>
            <a:r>
              <a:rPr lang="en-GB" dirty="0"/>
              <a:t>TEF and REF balance? As </a:t>
            </a:r>
            <a:r>
              <a:rPr lang="en-GB" dirty="0" smtClean="0"/>
              <a:t>HEIs   </a:t>
            </a:r>
            <a:r>
              <a:rPr lang="en-GB" dirty="0"/>
              <a:t>how will we balance the expectations and cultures of teaching, </a:t>
            </a:r>
            <a:r>
              <a:rPr lang="en-GB" dirty="0" smtClean="0"/>
              <a:t>research </a:t>
            </a:r>
            <a:r>
              <a:rPr lang="en-GB" dirty="0" err="1" smtClean="0"/>
              <a:t>etc</a:t>
            </a:r>
            <a:r>
              <a:rPr lang="en-GB" dirty="0" smtClean="0"/>
              <a:t> ?</a:t>
            </a:r>
          </a:p>
          <a:p>
            <a:endParaRPr lang="en-GB" dirty="0"/>
          </a:p>
        </p:txBody>
      </p:sp>
      <p:sp>
        <p:nvSpPr>
          <p:cNvPr id="4" name="Slide Number Placeholder 3"/>
          <p:cNvSpPr>
            <a:spLocks noGrp="1"/>
          </p:cNvSpPr>
          <p:nvPr>
            <p:ph type="sldNum" sz="quarter" idx="12"/>
          </p:nvPr>
        </p:nvSpPr>
        <p:spPr/>
        <p:txBody>
          <a:bodyPr/>
          <a:lstStyle/>
          <a:p>
            <a:fld id="{69B20350-345E-4B5E-8A08-5D5FB0E34788}" type="slidenum">
              <a:rPr lang="en-GB" smtClean="0"/>
              <a:t>10</a:t>
            </a:fld>
            <a:endParaRPr lang="en-GB"/>
          </a:p>
        </p:txBody>
      </p:sp>
    </p:spTree>
    <p:extLst>
      <p:ext uri="{BB962C8B-B14F-4D97-AF65-F5344CB8AC3E}">
        <p14:creationId xmlns:p14="http://schemas.microsoft.com/office/powerpoint/2010/main" val="944456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normAutofit fontScale="90000"/>
          </a:bodyPr>
          <a:lstStyle/>
          <a:p>
            <a:r>
              <a:rPr lang="en-GB" dirty="0" smtClean="0"/>
              <a:t>A few questions for us </a:t>
            </a:r>
            <a:endParaRPr lang="en-GB" dirty="0"/>
          </a:p>
        </p:txBody>
      </p:sp>
      <p:sp>
        <p:nvSpPr>
          <p:cNvPr id="3" name="Content Placeholder 2"/>
          <p:cNvSpPr>
            <a:spLocks noGrp="1"/>
          </p:cNvSpPr>
          <p:nvPr>
            <p:ph idx="1"/>
          </p:nvPr>
        </p:nvSpPr>
        <p:spPr>
          <a:xfrm>
            <a:off x="457200" y="1066800"/>
            <a:ext cx="7239000" cy="5388936"/>
          </a:xfrm>
        </p:spPr>
        <p:txBody>
          <a:bodyPr>
            <a:normAutofit/>
          </a:bodyPr>
          <a:lstStyle/>
          <a:p>
            <a:r>
              <a:rPr lang="en-GB" dirty="0" smtClean="0"/>
              <a:t>What issues and concerns, challenges and opportunities are uppermost for you in considering  the TEF? And The Green paper’s/ Jo Johnson’s exploration of it ?</a:t>
            </a:r>
          </a:p>
          <a:p>
            <a:endParaRPr lang="en-GB" dirty="0" smtClean="0"/>
          </a:p>
          <a:p>
            <a:r>
              <a:rPr lang="en-GB" dirty="0" smtClean="0"/>
              <a:t>Your thoughts on -</a:t>
            </a:r>
            <a:r>
              <a:rPr lang="en-GB" b="1" dirty="0" smtClean="0"/>
              <a:t> </a:t>
            </a:r>
            <a:r>
              <a:rPr lang="en-GB" dirty="0" smtClean="0"/>
              <a:t>“</a:t>
            </a:r>
            <a:r>
              <a:rPr lang="en-GB" dirty="0"/>
              <a:t>teaching has been by far the weakest aspect of English higher education”. (David Willetts </a:t>
            </a:r>
            <a:r>
              <a:rPr lang="en-GB" dirty="0" smtClean="0"/>
              <a:t>) </a:t>
            </a:r>
          </a:p>
        </p:txBody>
      </p:sp>
      <p:sp>
        <p:nvSpPr>
          <p:cNvPr id="4" name="Slide Number Placeholder 3"/>
          <p:cNvSpPr>
            <a:spLocks noGrp="1"/>
          </p:cNvSpPr>
          <p:nvPr>
            <p:ph type="sldNum" sz="quarter" idx="12"/>
          </p:nvPr>
        </p:nvSpPr>
        <p:spPr/>
        <p:txBody>
          <a:bodyPr/>
          <a:lstStyle/>
          <a:p>
            <a:fld id="{69B20350-345E-4B5E-8A08-5D5FB0E34788}" type="slidenum">
              <a:rPr lang="en-GB" smtClean="0"/>
              <a:t>11</a:t>
            </a:fld>
            <a:endParaRPr lang="en-GB"/>
          </a:p>
        </p:txBody>
      </p:sp>
    </p:spTree>
    <p:extLst>
      <p:ext uri="{BB962C8B-B14F-4D97-AF65-F5344CB8AC3E}">
        <p14:creationId xmlns:p14="http://schemas.microsoft.com/office/powerpoint/2010/main" val="1615427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Values- Access, Development , Support </a:t>
            </a:r>
            <a:endParaRPr lang="en-GB" dirty="0"/>
          </a:p>
        </p:txBody>
      </p:sp>
      <p:pic>
        <p:nvPicPr>
          <p:cNvPr id="4" name="Content Placeholder 3" descr="C:\Users\gw10\Desktop\new camers\IMG_0021.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06187" y="1714341"/>
            <a:ext cx="5731625" cy="4297680"/>
          </a:xfrm>
          <a:prstGeom prst="rect">
            <a:avLst/>
          </a:prstGeom>
          <a:noFill/>
          <a:ln>
            <a:noFill/>
          </a:ln>
        </p:spPr>
      </p:pic>
      <p:sp>
        <p:nvSpPr>
          <p:cNvPr id="3" name="Slide Number Placeholder 2"/>
          <p:cNvSpPr>
            <a:spLocks noGrp="1"/>
          </p:cNvSpPr>
          <p:nvPr>
            <p:ph type="sldNum" sz="quarter" idx="12"/>
          </p:nvPr>
        </p:nvSpPr>
        <p:spPr/>
        <p:txBody>
          <a:bodyPr/>
          <a:lstStyle/>
          <a:p>
            <a:fld id="{1E666591-77AD-4CB6-B93F-52F54E26DFFB}" type="slidenum">
              <a:rPr lang="en-GB" smtClean="0"/>
              <a:t>12</a:t>
            </a:fld>
            <a:endParaRPr lang="en-GB"/>
          </a:p>
        </p:txBody>
      </p:sp>
    </p:spTree>
    <p:extLst>
      <p:ext uri="{BB962C8B-B14F-4D97-AF65-F5344CB8AC3E}">
        <p14:creationId xmlns:p14="http://schemas.microsoft.com/office/powerpoint/2010/main" val="2897456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Being on the alert for opportunities </a:t>
            </a:r>
            <a:endParaRPr lang="en-GB" dirty="0"/>
          </a:p>
        </p:txBody>
      </p:sp>
      <p:pic>
        <p:nvPicPr>
          <p:cNvPr id="4" name="Content Placeholder 3" descr="C:\Users\gw10\Desktop\new camers\IMG_0080.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06187" y="1714341"/>
            <a:ext cx="5731625" cy="4297680"/>
          </a:xfrm>
          <a:prstGeom prst="rect">
            <a:avLst/>
          </a:prstGeom>
          <a:noFill/>
          <a:ln>
            <a:noFill/>
          </a:ln>
        </p:spPr>
      </p:pic>
      <p:sp>
        <p:nvSpPr>
          <p:cNvPr id="3" name="Slide Number Placeholder 2"/>
          <p:cNvSpPr>
            <a:spLocks noGrp="1"/>
          </p:cNvSpPr>
          <p:nvPr>
            <p:ph type="sldNum" sz="quarter" idx="12"/>
          </p:nvPr>
        </p:nvSpPr>
        <p:spPr/>
        <p:txBody>
          <a:bodyPr/>
          <a:lstStyle/>
          <a:p>
            <a:fld id="{1E666591-77AD-4CB6-B93F-52F54E26DFFB}" type="slidenum">
              <a:rPr lang="en-GB" smtClean="0"/>
              <a:t>13</a:t>
            </a:fld>
            <a:endParaRPr lang="en-GB"/>
          </a:p>
        </p:txBody>
      </p:sp>
    </p:spTree>
    <p:extLst>
      <p:ext uri="{BB962C8B-B14F-4D97-AF65-F5344CB8AC3E}">
        <p14:creationId xmlns:p14="http://schemas.microsoft.com/office/powerpoint/2010/main" val="3643421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SOTL </a:t>
            </a:r>
            <a:endParaRPr lang="en-GB" dirty="0"/>
          </a:p>
        </p:txBody>
      </p:sp>
      <p:pic>
        <p:nvPicPr>
          <p:cNvPr id="4" name="Content Placeholder 3" descr="https://www.heacademy.ac.uk/sites/default/files/styles/medium/public/155x220xsotl-coverimage.jpg,qitok=Ewc1YVre.pagespeed.ic.gkWn8rNAiU.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1772816"/>
            <a:ext cx="3114451" cy="4392488"/>
          </a:xfrm>
          <a:prstGeom prst="rect">
            <a:avLst/>
          </a:prstGeom>
          <a:noFill/>
          <a:ln>
            <a:noFill/>
          </a:ln>
        </p:spPr>
      </p:pic>
    </p:spTree>
    <p:extLst>
      <p:ext uri="{BB962C8B-B14F-4D97-AF65-F5344CB8AC3E}">
        <p14:creationId xmlns:p14="http://schemas.microsoft.com/office/powerpoint/2010/main" val="1610193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SOTL  report </a:t>
            </a:r>
            <a:r>
              <a:rPr lang="en-GB" dirty="0"/>
              <a:t/>
            </a:r>
            <a:br>
              <a:rPr lang="en-GB" dirty="0"/>
            </a:br>
            <a:endParaRPr lang="en-GB" dirty="0"/>
          </a:p>
        </p:txBody>
      </p:sp>
      <p:sp>
        <p:nvSpPr>
          <p:cNvPr id="3" name="Content Placeholder 2"/>
          <p:cNvSpPr>
            <a:spLocks noGrp="1"/>
          </p:cNvSpPr>
          <p:nvPr>
            <p:ph idx="1"/>
          </p:nvPr>
        </p:nvSpPr>
        <p:spPr>
          <a:xfrm>
            <a:off x="457200" y="1600200"/>
            <a:ext cx="8229600" cy="5257800"/>
          </a:xfrm>
        </p:spPr>
        <p:txBody>
          <a:bodyPr>
            <a:normAutofit fontScale="85000" lnSpcReduction="10000"/>
          </a:bodyPr>
          <a:lstStyle/>
          <a:p>
            <a:r>
              <a:rPr lang="en-GB" dirty="0" smtClean="0"/>
              <a:t>From </a:t>
            </a:r>
            <a:r>
              <a:rPr lang="en-GB" dirty="0"/>
              <a:t>March to June 2015, a cross-university partnership conducted a qualitative study involving interviews with eight heads of academic development from universities from across the four nations: England, Wales, Scotland and Northern Ireland.  The study formed part of the overall HEA funded </a:t>
            </a:r>
            <a:r>
              <a:rPr lang="en-GB" b="1" i="1" dirty="0"/>
              <a:t>Defining and Supporting the Scholarship of Teaching and Learning: A Sector-wide Study.</a:t>
            </a:r>
            <a:r>
              <a:rPr lang="en-GB" b="1" dirty="0"/>
              <a:t>  </a:t>
            </a:r>
            <a:endParaRPr lang="en-GB" b="1" dirty="0" smtClean="0"/>
          </a:p>
          <a:p>
            <a:endParaRPr lang="en-GB" b="1" dirty="0"/>
          </a:p>
          <a:p>
            <a:r>
              <a:rPr lang="en-GB" dirty="0" smtClean="0"/>
              <a:t>Interviews </a:t>
            </a:r>
            <a:r>
              <a:rPr lang="en-GB" dirty="0"/>
              <a:t>were analysed thematically</a:t>
            </a:r>
            <a:r>
              <a:rPr lang="en-GB" dirty="0" smtClean="0"/>
              <a:t>. They </a:t>
            </a:r>
            <a:r>
              <a:rPr lang="en-GB" dirty="0"/>
              <a:t>were then drawn into case </a:t>
            </a:r>
            <a:r>
              <a:rPr lang="en-GB" dirty="0" smtClean="0"/>
              <a:t>studies </a:t>
            </a:r>
            <a:r>
              <a:rPr lang="en-GB" dirty="0"/>
              <a:t>which form part of the </a:t>
            </a:r>
            <a:r>
              <a:rPr lang="en-GB" dirty="0" smtClean="0"/>
              <a:t>findings </a:t>
            </a:r>
            <a:r>
              <a:rPr lang="en-GB" dirty="0"/>
              <a:t>in the exec report and  sent to the HEA. We are not sure when the full report will be made available </a:t>
            </a:r>
          </a:p>
          <a:p>
            <a:endParaRPr lang="en-GB" dirty="0"/>
          </a:p>
          <a:p>
            <a:endParaRPr lang="en-GB" dirty="0"/>
          </a:p>
        </p:txBody>
      </p:sp>
    </p:spTree>
    <p:extLst>
      <p:ext uri="{BB962C8B-B14F-4D97-AF65-F5344CB8AC3E}">
        <p14:creationId xmlns:p14="http://schemas.microsoft.com/office/powerpoint/2010/main" val="1209906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6" name="Content Placeholder 5"/>
          <p:cNvGraphicFramePr>
            <a:graphicFrameLocks noGrp="1"/>
          </p:cNvGraphicFramePr>
          <p:nvPr>
            <p:ph idx="1"/>
          </p:nvPr>
        </p:nvGraphicFramePr>
        <p:xfrm>
          <a:off x="2000430" y="1549750"/>
          <a:ext cx="5143140" cy="4626864"/>
        </p:xfrm>
        <a:graphic>
          <a:graphicData uri="http://schemas.openxmlformats.org/drawingml/2006/table">
            <a:tbl>
              <a:tblPr firstRow="1" firstCol="1" bandRow="1" bandCol="1">
                <a:tableStyleId>{5C22544A-7EE6-4342-B048-85BDC9FD1C3A}</a:tableStyleId>
              </a:tblPr>
              <a:tblGrid>
                <a:gridCol w="919678"/>
                <a:gridCol w="2891362"/>
                <a:gridCol w="703543"/>
                <a:gridCol w="628557"/>
              </a:tblGrid>
              <a:tr h="137150">
                <a:tc>
                  <a:txBody>
                    <a:bodyPr/>
                    <a:lstStyle/>
                    <a:p>
                      <a:pPr>
                        <a:lnSpc>
                          <a:spcPct val="115000"/>
                        </a:lnSpc>
                        <a:spcAft>
                          <a:spcPts val="0"/>
                        </a:spcAft>
                      </a:pPr>
                      <a:r>
                        <a:rPr lang="en-GB" sz="800">
                          <a:effectLst/>
                        </a:rPr>
                        <a:t>Participant</a:t>
                      </a:r>
                      <a:endParaRPr lang="en-GB" sz="1000">
                        <a:effectLst/>
                        <a:latin typeface="Calibri"/>
                        <a:ea typeface="Times New Roman"/>
                        <a:cs typeface="Times New Roman"/>
                      </a:endParaRPr>
                    </a:p>
                  </a:txBody>
                  <a:tcPr marL="59631" marR="59631" marT="0" marB="0"/>
                </a:tc>
                <a:tc>
                  <a:txBody>
                    <a:bodyPr/>
                    <a:lstStyle/>
                    <a:p>
                      <a:pPr>
                        <a:lnSpc>
                          <a:spcPct val="115000"/>
                        </a:lnSpc>
                        <a:spcAft>
                          <a:spcPts val="0"/>
                        </a:spcAft>
                      </a:pPr>
                      <a:r>
                        <a:rPr lang="en-GB" sz="800">
                          <a:effectLst/>
                        </a:rPr>
                        <a:t>Institution type and characteristics</a:t>
                      </a:r>
                      <a:endParaRPr lang="en-GB" sz="1000">
                        <a:effectLst/>
                        <a:latin typeface="Calibri"/>
                        <a:ea typeface="Times New Roman"/>
                        <a:cs typeface="Times New Roman"/>
                      </a:endParaRPr>
                    </a:p>
                  </a:txBody>
                  <a:tcPr marL="59631" marR="59631" marT="0" marB="0"/>
                </a:tc>
                <a:tc>
                  <a:txBody>
                    <a:bodyPr/>
                    <a:lstStyle/>
                    <a:p>
                      <a:pPr>
                        <a:lnSpc>
                          <a:spcPct val="115000"/>
                        </a:lnSpc>
                        <a:spcAft>
                          <a:spcPts val="0"/>
                        </a:spcAft>
                      </a:pPr>
                      <a:r>
                        <a:rPr lang="en-GB" sz="800">
                          <a:effectLst/>
                        </a:rPr>
                        <a:t>Gender</a:t>
                      </a:r>
                      <a:endParaRPr lang="en-GB" sz="1000">
                        <a:effectLst/>
                        <a:latin typeface="Calibri"/>
                        <a:ea typeface="Times New Roman"/>
                        <a:cs typeface="Times New Roman"/>
                      </a:endParaRPr>
                    </a:p>
                  </a:txBody>
                  <a:tcPr marL="59631" marR="59631" marT="0" marB="0"/>
                </a:tc>
                <a:tc>
                  <a:txBody>
                    <a:bodyPr/>
                    <a:lstStyle/>
                    <a:p>
                      <a:pPr>
                        <a:lnSpc>
                          <a:spcPct val="115000"/>
                        </a:lnSpc>
                        <a:spcAft>
                          <a:spcPts val="0"/>
                        </a:spcAft>
                      </a:pPr>
                      <a:r>
                        <a:rPr lang="en-GB" sz="800">
                          <a:effectLst/>
                        </a:rPr>
                        <a:t>Nation</a:t>
                      </a:r>
                      <a:endParaRPr lang="en-GB" sz="1000">
                        <a:effectLst/>
                        <a:latin typeface="Calibri"/>
                        <a:ea typeface="Times New Roman"/>
                        <a:cs typeface="Times New Roman"/>
                      </a:endParaRPr>
                    </a:p>
                  </a:txBody>
                  <a:tcPr marL="59631" marR="59631" marT="0" marB="0"/>
                </a:tc>
              </a:tr>
              <a:tr h="411451">
                <a:tc>
                  <a:txBody>
                    <a:bodyPr/>
                    <a:lstStyle/>
                    <a:p>
                      <a:pPr>
                        <a:lnSpc>
                          <a:spcPct val="115000"/>
                        </a:lnSpc>
                        <a:spcAft>
                          <a:spcPts val="0"/>
                        </a:spcAft>
                      </a:pPr>
                      <a:r>
                        <a:rPr lang="en-GB" sz="800">
                          <a:effectLst/>
                        </a:rPr>
                        <a:t>Respondent 1</a:t>
                      </a:r>
                      <a:endParaRPr lang="en-GB" sz="1000">
                        <a:effectLst/>
                      </a:endParaRPr>
                    </a:p>
                    <a:p>
                      <a:pPr>
                        <a:lnSpc>
                          <a:spcPct val="115000"/>
                        </a:lnSpc>
                        <a:spcAft>
                          <a:spcPts val="0"/>
                        </a:spcAft>
                      </a:pPr>
                      <a:r>
                        <a:rPr lang="en-GB" sz="800">
                          <a:effectLst/>
                        </a:rPr>
                        <a:t> </a:t>
                      </a:r>
                      <a:endParaRPr lang="en-GB" sz="1000">
                        <a:effectLst/>
                        <a:latin typeface="Calibri"/>
                        <a:ea typeface="Times New Roman"/>
                        <a:cs typeface="Times New Roman"/>
                      </a:endParaRPr>
                    </a:p>
                  </a:txBody>
                  <a:tcPr marL="59631" marR="59631" marT="0" marB="0"/>
                </a:tc>
                <a:tc>
                  <a:txBody>
                    <a:bodyPr/>
                    <a:lstStyle/>
                    <a:p>
                      <a:pP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800">
                          <a:effectLst/>
                        </a:rPr>
                        <a:t>Post 1992 university with approximately 21,000 students. Member of Million Plus mission group.</a:t>
                      </a:r>
                      <a:endParaRPr lang="en-GB" sz="1000">
                        <a:effectLst/>
                      </a:endParaRPr>
                    </a:p>
                    <a:p>
                      <a:pP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800">
                          <a:effectLst/>
                        </a:rPr>
                        <a:t> </a:t>
                      </a:r>
                      <a:endParaRPr lang="en-GB" sz="1000">
                        <a:effectLst/>
                        <a:latin typeface="Calibri"/>
                        <a:ea typeface="Times New Roman"/>
                        <a:cs typeface="Times New Roman"/>
                      </a:endParaRPr>
                    </a:p>
                  </a:txBody>
                  <a:tcPr marL="59631" marR="59631" marT="0" marB="0"/>
                </a:tc>
                <a:tc>
                  <a:txBody>
                    <a:bodyPr/>
                    <a:lstStyle/>
                    <a:p>
                      <a:pP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800">
                          <a:effectLst/>
                        </a:rPr>
                        <a:t>Female</a:t>
                      </a:r>
                      <a:endParaRPr lang="en-GB" sz="1000">
                        <a:effectLst/>
                        <a:latin typeface="Calibri"/>
                        <a:ea typeface="Times New Roman"/>
                        <a:cs typeface="Times New Roman"/>
                      </a:endParaRPr>
                    </a:p>
                  </a:txBody>
                  <a:tcPr marL="59631" marR="59631" marT="0" marB="0"/>
                </a:tc>
                <a:tc>
                  <a:txBody>
                    <a:bodyPr/>
                    <a:lstStyle/>
                    <a:p>
                      <a:pP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800">
                          <a:effectLst/>
                        </a:rPr>
                        <a:t>England</a:t>
                      </a:r>
                      <a:endParaRPr lang="en-GB" sz="1000">
                        <a:effectLst/>
                        <a:latin typeface="Calibri"/>
                        <a:ea typeface="Times New Roman"/>
                        <a:cs typeface="Times New Roman"/>
                      </a:endParaRPr>
                    </a:p>
                  </a:txBody>
                  <a:tcPr marL="59631" marR="59631" marT="0" marB="0"/>
                </a:tc>
              </a:tr>
              <a:tr h="548602">
                <a:tc>
                  <a:txBody>
                    <a:bodyPr/>
                    <a:lstStyle/>
                    <a:p>
                      <a:pPr>
                        <a:lnSpc>
                          <a:spcPct val="115000"/>
                        </a:lnSpc>
                        <a:spcAft>
                          <a:spcPts val="0"/>
                        </a:spcAft>
                      </a:pPr>
                      <a:r>
                        <a:rPr lang="en-GB" sz="800">
                          <a:effectLst/>
                        </a:rPr>
                        <a:t>Respondent 2</a:t>
                      </a:r>
                      <a:endParaRPr lang="en-GB" sz="1000">
                        <a:effectLst/>
                        <a:latin typeface="Calibri"/>
                        <a:ea typeface="Times New Roman"/>
                        <a:cs typeface="Times New Roman"/>
                      </a:endParaRPr>
                    </a:p>
                  </a:txBody>
                  <a:tcPr marL="59631" marR="59631" marT="0" marB="0"/>
                </a:tc>
                <a:tc>
                  <a:txBody>
                    <a:bodyPr/>
                    <a:lstStyle/>
                    <a:p>
                      <a:pP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800">
                          <a:effectLst/>
                        </a:rPr>
                        <a:t>Cathedral group university.  Small in size institution with Catholic ethos. About half of its provision is teacher education and the other half is human sciences and liberal arts</a:t>
                      </a:r>
                      <a:endParaRPr lang="en-GB" sz="1000">
                        <a:effectLst/>
                      </a:endParaRPr>
                    </a:p>
                    <a:p>
                      <a:pPr>
                        <a:lnSpc>
                          <a:spcPct val="115000"/>
                        </a:lnSpc>
                        <a:spcAft>
                          <a:spcPts val="0"/>
                        </a:spcAft>
                      </a:pPr>
                      <a:r>
                        <a:rPr lang="en-GB" sz="800">
                          <a:effectLst/>
                        </a:rPr>
                        <a:t> </a:t>
                      </a:r>
                      <a:endParaRPr lang="en-GB" sz="1000">
                        <a:effectLst/>
                        <a:latin typeface="Calibri"/>
                        <a:ea typeface="Times New Roman"/>
                        <a:cs typeface="Times New Roman"/>
                      </a:endParaRPr>
                    </a:p>
                  </a:txBody>
                  <a:tcPr marL="59631" marR="59631" marT="0" marB="0"/>
                </a:tc>
                <a:tc>
                  <a:txBody>
                    <a:bodyPr/>
                    <a:lstStyle/>
                    <a:p>
                      <a:pPr>
                        <a:lnSpc>
                          <a:spcPct val="115000"/>
                        </a:lnSpc>
                        <a:spcAft>
                          <a:spcPts val="0"/>
                        </a:spcAft>
                      </a:pPr>
                      <a:r>
                        <a:rPr lang="en-GB" sz="800">
                          <a:effectLst/>
                        </a:rPr>
                        <a:t>Male</a:t>
                      </a:r>
                      <a:endParaRPr lang="en-GB" sz="1000">
                        <a:effectLst/>
                        <a:latin typeface="Calibri"/>
                        <a:ea typeface="Times New Roman"/>
                        <a:cs typeface="Times New Roman"/>
                      </a:endParaRPr>
                    </a:p>
                  </a:txBody>
                  <a:tcPr marL="59631" marR="59631" marT="0" marB="0"/>
                </a:tc>
                <a:tc>
                  <a:txBody>
                    <a:bodyPr/>
                    <a:lstStyle/>
                    <a:p>
                      <a:pPr>
                        <a:lnSpc>
                          <a:spcPct val="115000"/>
                        </a:lnSpc>
                        <a:spcAft>
                          <a:spcPts val="0"/>
                        </a:spcAft>
                      </a:pPr>
                      <a:r>
                        <a:rPr lang="en-GB" sz="800">
                          <a:effectLst/>
                        </a:rPr>
                        <a:t>England</a:t>
                      </a:r>
                      <a:endParaRPr lang="en-GB" sz="1000">
                        <a:effectLst/>
                        <a:latin typeface="Calibri"/>
                        <a:ea typeface="Times New Roman"/>
                        <a:cs typeface="Times New Roman"/>
                      </a:endParaRPr>
                    </a:p>
                  </a:txBody>
                  <a:tcPr marL="59631" marR="59631" marT="0" marB="0"/>
                </a:tc>
              </a:tr>
              <a:tr h="411451">
                <a:tc>
                  <a:txBody>
                    <a:bodyPr/>
                    <a:lstStyle/>
                    <a:p>
                      <a:pPr>
                        <a:lnSpc>
                          <a:spcPct val="115000"/>
                        </a:lnSpc>
                        <a:spcAft>
                          <a:spcPts val="0"/>
                        </a:spcAft>
                      </a:pPr>
                      <a:r>
                        <a:rPr lang="en-GB" sz="800">
                          <a:effectLst/>
                        </a:rPr>
                        <a:t>Respondent 3</a:t>
                      </a:r>
                      <a:endParaRPr lang="en-GB" sz="1000">
                        <a:effectLst/>
                        <a:latin typeface="Calibri"/>
                        <a:ea typeface="Times New Roman"/>
                        <a:cs typeface="Times New Roman"/>
                      </a:endParaRPr>
                    </a:p>
                  </a:txBody>
                  <a:tcPr marL="59631" marR="59631" marT="0" marB="0"/>
                </a:tc>
                <a:tc>
                  <a:txBody>
                    <a:bodyPr/>
                    <a:lstStyle/>
                    <a:p>
                      <a:pP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800">
                          <a:effectLst/>
                        </a:rPr>
                        <a:t>A pre 1992 university with approximately 30,000 students with overseas centres. Research-intensive Collegiate system.</a:t>
                      </a:r>
                      <a:endParaRPr lang="en-GB" sz="1000">
                        <a:effectLst/>
                      </a:endParaRPr>
                    </a:p>
                    <a:p>
                      <a:pP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800">
                          <a:effectLst/>
                        </a:rPr>
                        <a:t> </a:t>
                      </a:r>
                      <a:endParaRPr lang="en-GB" sz="1000">
                        <a:effectLst/>
                        <a:latin typeface="Calibri"/>
                        <a:ea typeface="Times New Roman"/>
                        <a:cs typeface="Times New Roman"/>
                      </a:endParaRPr>
                    </a:p>
                  </a:txBody>
                  <a:tcPr marL="59631" marR="59631" marT="0" marB="0"/>
                </a:tc>
                <a:tc>
                  <a:txBody>
                    <a:bodyPr/>
                    <a:lstStyle/>
                    <a:p>
                      <a:pP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800">
                          <a:effectLst/>
                        </a:rPr>
                        <a:t>Female</a:t>
                      </a:r>
                      <a:endParaRPr lang="en-GB" sz="1000">
                        <a:effectLst/>
                        <a:latin typeface="Calibri"/>
                        <a:ea typeface="Times New Roman"/>
                        <a:cs typeface="Times New Roman"/>
                      </a:endParaRPr>
                    </a:p>
                  </a:txBody>
                  <a:tcPr marL="59631" marR="59631" marT="0" marB="0"/>
                </a:tc>
                <a:tc>
                  <a:txBody>
                    <a:bodyPr/>
                    <a:lstStyle/>
                    <a:p>
                      <a:pP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800">
                          <a:effectLst/>
                        </a:rPr>
                        <a:t>England</a:t>
                      </a:r>
                      <a:endParaRPr lang="en-GB" sz="1000">
                        <a:effectLst/>
                        <a:latin typeface="Calibri"/>
                        <a:ea typeface="Times New Roman"/>
                        <a:cs typeface="Times New Roman"/>
                      </a:endParaRPr>
                    </a:p>
                  </a:txBody>
                  <a:tcPr marL="59631" marR="59631" marT="0" marB="0"/>
                </a:tc>
              </a:tr>
              <a:tr h="685752">
                <a:tc>
                  <a:txBody>
                    <a:bodyPr/>
                    <a:lstStyle/>
                    <a:p>
                      <a:pPr>
                        <a:lnSpc>
                          <a:spcPct val="115000"/>
                        </a:lnSpc>
                        <a:spcAft>
                          <a:spcPts val="0"/>
                        </a:spcAft>
                      </a:pPr>
                      <a:r>
                        <a:rPr lang="en-GB" sz="800">
                          <a:effectLst/>
                        </a:rPr>
                        <a:t>Respondent 4</a:t>
                      </a:r>
                      <a:endParaRPr lang="en-GB" sz="1000">
                        <a:effectLst/>
                        <a:latin typeface="Calibri"/>
                        <a:ea typeface="Times New Roman"/>
                        <a:cs typeface="Times New Roman"/>
                      </a:endParaRPr>
                    </a:p>
                  </a:txBody>
                  <a:tcPr marL="59631" marR="59631" marT="0" marB="0"/>
                </a:tc>
                <a:tc>
                  <a:txBody>
                    <a:bodyPr/>
                    <a:lstStyle/>
                    <a:p>
                      <a:pP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800">
                          <a:effectLst/>
                        </a:rPr>
                        <a:t>Million plus as well as a relatively small modern post 92 institution delivering a  fairly focussed portfolio of vocational type education with a high number of our students as direct entrants from college, about 27 percent. </a:t>
                      </a:r>
                      <a:endParaRPr lang="en-GB" sz="1000">
                        <a:effectLst/>
                      </a:endParaRPr>
                    </a:p>
                    <a:p>
                      <a:pPr>
                        <a:lnSpc>
                          <a:spcPct val="115000"/>
                        </a:lnSpc>
                        <a:spcAft>
                          <a:spcPts val="0"/>
                        </a:spcAft>
                      </a:pPr>
                      <a:r>
                        <a:rPr lang="en-GB" sz="800">
                          <a:effectLst/>
                        </a:rPr>
                        <a:t> </a:t>
                      </a:r>
                      <a:endParaRPr lang="en-GB" sz="1000">
                        <a:effectLst/>
                        <a:latin typeface="Calibri"/>
                        <a:ea typeface="Times New Roman"/>
                        <a:cs typeface="Times New Roman"/>
                      </a:endParaRPr>
                    </a:p>
                  </a:txBody>
                  <a:tcPr marL="59631" marR="59631" marT="0" marB="0"/>
                </a:tc>
                <a:tc>
                  <a:txBody>
                    <a:bodyPr/>
                    <a:lstStyle/>
                    <a:p>
                      <a:pP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800">
                          <a:effectLst/>
                        </a:rPr>
                        <a:t>Male</a:t>
                      </a:r>
                      <a:endParaRPr lang="en-GB" sz="1000">
                        <a:effectLst/>
                        <a:latin typeface="Calibri"/>
                        <a:ea typeface="Times New Roman"/>
                        <a:cs typeface="Times New Roman"/>
                      </a:endParaRPr>
                    </a:p>
                  </a:txBody>
                  <a:tcPr marL="59631" marR="59631" marT="0" marB="0"/>
                </a:tc>
                <a:tc>
                  <a:txBody>
                    <a:bodyPr/>
                    <a:lstStyle/>
                    <a:p>
                      <a:pP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800">
                          <a:effectLst/>
                        </a:rPr>
                        <a:t>Scotland</a:t>
                      </a:r>
                      <a:endParaRPr lang="en-GB" sz="1000">
                        <a:effectLst/>
                        <a:latin typeface="Calibri"/>
                        <a:ea typeface="Times New Roman"/>
                        <a:cs typeface="Times New Roman"/>
                      </a:endParaRPr>
                    </a:p>
                  </a:txBody>
                  <a:tcPr marL="59631" marR="59631" marT="0" marB="0"/>
                </a:tc>
              </a:tr>
              <a:tr h="548602">
                <a:tc>
                  <a:txBody>
                    <a:bodyPr/>
                    <a:lstStyle/>
                    <a:p>
                      <a:pPr>
                        <a:lnSpc>
                          <a:spcPct val="115000"/>
                        </a:lnSpc>
                        <a:spcAft>
                          <a:spcPts val="0"/>
                        </a:spcAft>
                      </a:pPr>
                      <a:r>
                        <a:rPr lang="en-GB" sz="800">
                          <a:effectLst/>
                        </a:rPr>
                        <a:t>Respondent 5</a:t>
                      </a:r>
                      <a:endParaRPr lang="en-GB" sz="1000">
                        <a:effectLst/>
                        <a:latin typeface="Calibri"/>
                        <a:ea typeface="Times New Roman"/>
                        <a:cs typeface="Times New Roman"/>
                      </a:endParaRPr>
                    </a:p>
                  </a:txBody>
                  <a:tcPr marL="59631" marR="59631" marT="0" marB="0"/>
                </a:tc>
                <a:tc>
                  <a:txBody>
                    <a:bodyPr/>
                    <a:lstStyle/>
                    <a:p>
                      <a:pP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800">
                          <a:effectLst/>
                        </a:rPr>
                        <a:t>Post 92 and also university alliance so with approximately 27,000 students.  Has a research and teaching remit, and is increasingly known for research.  Has a long history of teaching excellence. </a:t>
                      </a:r>
                      <a:endParaRPr lang="en-GB" sz="1000">
                        <a:effectLst/>
                      </a:endParaRPr>
                    </a:p>
                    <a:p>
                      <a:pP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800">
                          <a:effectLst/>
                        </a:rPr>
                        <a:t> </a:t>
                      </a:r>
                      <a:endParaRPr lang="en-GB" sz="1000">
                        <a:effectLst/>
                        <a:latin typeface="Calibri"/>
                        <a:ea typeface="Times New Roman"/>
                        <a:cs typeface="Times New Roman"/>
                      </a:endParaRPr>
                    </a:p>
                  </a:txBody>
                  <a:tcPr marL="59631" marR="59631" marT="0" marB="0"/>
                </a:tc>
                <a:tc>
                  <a:txBody>
                    <a:bodyPr/>
                    <a:lstStyle/>
                    <a:p>
                      <a:pP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800">
                          <a:effectLst/>
                        </a:rPr>
                        <a:t>Female</a:t>
                      </a:r>
                      <a:endParaRPr lang="en-GB" sz="1000">
                        <a:effectLst/>
                        <a:latin typeface="Calibri"/>
                        <a:ea typeface="Times New Roman"/>
                        <a:cs typeface="Times New Roman"/>
                      </a:endParaRPr>
                    </a:p>
                  </a:txBody>
                  <a:tcPr marL="59631" marR="59631" marT="0" marB="0"/>
                </a:tc>
                <a:tc>
                  <a:txBody>
                    <a:bodyPr/>
                    <a:lstStyle/>
                    <a:p>
                      <a:pP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800">
                          <a:effectLst/>
                        </a:rPr>
                        <a:t>England</a:t>
                      </a:r>
                      <a:endParaRPr lang="en-GB" sz="1000">
                        <a:effectLst/>
                        <a:latin typeface="Calibri"/>
                        <a:ea typeface="Times New Roman"/>
                        <a:cs typeface="Times New Roman"/>
                      </a:endParaRPr>
                    </a:p>
                  </a:txBody>
                  <a:tcPr marL="59631" marR="59631" marT="0" marB="0"/>
                </a:tc>
              </a:tr>
              <a:tr h="274301">
                <a:tc>
                  <a:txBody>
                    <a:bodyPr/>
                    <a:lstStyle/>
                    <a:p>
                      <a:pPr>
                        <a:lnSpc>
                          <a:spcPct val="115000"/>
                        </a:lnSpc>
                        <a:spcAft>
                          <a:spcPts val="0"/>
                        </a:spcAft>
                      </a:pPr>
                      <a:r>
                        <a:rPr lang="en-GB" sz="800">
                          <a:effectLst/>
                        </a:rPr>
                        <a:t>Respondent 6</a:t>
                      </a:r>
                      <a:endParaRPr lang="en-GB" sz="1000">
                        <a:effectLst/>
                        <a:latin typeface="Calibri"/>
                        <a:ea typeface="Times New Roman"/>
                        <a:cs typeface="Times New Roman"/>
                      </a:endParaRPr>
                    </a:p>
                  </a:txBody>
                  <a:tcPr marL="59631" marR="59631" marT="0" marB="0"/>
                </a:tc>
                <a:tc>
                  <a:txBody>
                    <a:bodyPr/>
                    <a:lstStyle/>
                    <a:p>
                      <a:pP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800">
                          <a:effectLst/>
                        </a:rPr>
                        <a:t>Pre 1992 university with about 30,000 students</a:t>
                      </a:r>
                      <a:endParaRPr lang="en-GB" sz="1000">
                        <a:effectLst/>
                      </a:endParaRPr>
                    </a:p>
                    <a:p>
                      <a:pPr>
                        <a:lnSpc>
                          <a:spcPct val="115000"/>
                        </a:lnSpc>
                        <a:spcAft>
                          <a:spcPts val="0"/>
                        </a:spcAft>
                      </a:pPr>
                      <a:r>
                        <a:rPr lang="en-GB" sz="800">
                          <a:effectLst/>
                        </a:rPr>
                        <a:t> </a:t>
                      </a:r>
                      <a:endParaRPr lang="en-GB" sz="1000">
                        <a:effectLst/>
                        <a:latin typeface="Calibri"/>
                        <a:ea typeface="Times New Roman"/>
                        <a:cs typeface="Times New Roman"/>
                      </a:endParaRPr>
                    </a:p>
                  </a:txBody>
                  <a:tcPr marL="59631" marR="59631" marT="0" marB="0"/>
                </a:tc>
                <a:tc>
                  <a:txBody>
                    <a:bodyPr/>
                    <a:lstStyle/>
                    <a:p>
                      <a:pP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800">
                          <a:effectLst/>
                        </a:rPr>
                        <a:t>Male</a:t>
                      </a:r>
                      <a:endParaRPr lang="en-GB" sz="1000">
                        <a:effectLst/>
                      </a:endParaRPr>
                    </a:p>
                    <a:p>
                      <a:pPr>
                        <a:lnSpc>
                          <a:spcPct val="115000"/>
                        </a:lnSpc>
                        <a:spcAft>
                          <a:spcPts val="0"/>
                        </a:spcAft>
                      </a:pPr>
                      <a:r>
                        <a:rPr lang="en-GB" sz="800">
                          <a:effectLst/>
                        </a:rPr>
                        <a:t> </a:t>
                      </a:r>
                      <a:endParaRPr lang="en-GB" sz="1000">
                        <a:effectLst/>
                        <a:latin typeface="Calibri"/>
                        <a:ea typeface="Times New Roman"/>
                        <a:cs typeface="Times New Roman"/>
                      </a:endParaRPr>
                    </a:p>
                  </a:txBody>
                  <a:tcPr marL="59631" marR="59631" marT="0" marB="0"/>
                </a:tc>
                <a:tc>
                  <a:txBody>
                    <a:bodyPr/>
                    <a:lstStyle/>
                    <a:p>
                      <a:pP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800">
                          <a:effectLst/>
                        </a:rPr>
                        <a:t>Wales</a:t>
                      </a:r>
                      <a:endParaRPr lang="en-GB" sz="1000">
                        <a:effectLst/>
                        <a:latin typeface="Calibri"/>
                        <a:ea typeface="Times New Roman"/>
                        <a:cs typeface="Times New Roman"/>
                      </a:endParaRPr>
                    </a:p>
                  </a:txBody>
                  <a:tcPr marL="59631" marR="59631" marT="0" marB="0"/>
                </a:tc>
              </a:tr>
              <a:tr h="548602">
                <a:tc>
                  <a:txBody>
                    <a:bodyPr/>
                    <a:lstStyle/>
                    <a:p>
                      <a:pPr>
                        <a:lnSpc>
                          <a:spcPct val="115000"/>
                        </a:lnSpc>
                        <a:spcAft>
                          <a:spcPts val="0"/>
                        </a:spcAft>
                      </a:pPr>
                      <a:r>
                        <a:rPr lang="en-GB" sz="800">
                          <a:effectLst/>
                        </a:rPr>
                        <a:t>Respondent 7</a:t>
                      </a:r>
                      <a:endParaRPr lang="en-GB" sz="1000">
                        <a:effectLst/>
                        <a:latin typeface="Calibri"/>
                        <a:ea typeface="Times New Roman"/>
                        <a:cs typeface="Times New Roman"/>
                      </a:endParaRPr>
                    </a:p>
                  </a:txBody>
                  <a:tcPr marL="59631" marR="59631" marT="0" marB="0"/>
                </a:tc>
                <a:tc>
                  <a:txBody>
                    <a:bodyPr/>
                    <a:lstStyle/>
                    <a:p>
                      <a:pPr>
                        <a:lnSpc>
                          <a:spcPct val="115000"/>
                        </a:lnSpc>
                        <a:spcAft>
                          <a:spcPts val="0"/>
                        </a:spcAft>
                      </a:pPr>
                      <a:r>
                        <a:rPr lang="en-GB" sz="800">
                          <a:effectLst/>
                        </a:rPr>
                        <a:t>Pre 92 university status 1960s, converted from technology college. Former member of the now-disbanded 1994 group of smaller research intensive universities.  Approximately 16,000 students. </a:t>
                      </a:r>
                      <a:endParaRPr lang="en-GB" sz="1000">
                        <a:effectLst/>
                      </a:endParaRPr>
                    </a:p>
                    <a:p>
                      <a:pPr>
                        <a:lnSpc>
                          <a:spcPct val="115000"/>
                        </a:lnSpc>
                        <a:spcAft>
                          <a:spcPts val="0"/>
                        </a:spcAft>
                      </a:pPr>
                      <a:r>
                        <a:rPr lang="en-GB" sz="800">
                          <a:effectLst/>
                        </a:rPr>
                        <a:t> </a:t>
                      </a:r>
                      <a:endParaRPr lang="en-GB" sz="1000">
                        <a:effectLst/>
                        <a:latin typeface="Calibri"/>
                        <a:ea typeface="Times New Roman"/>
                        <a:cs typeface="Times New Roman"/>
                      </a:endParaRPr>
                    </a:p>
                  </a:txBody>
                  <a:tcPr marL="59631" marR="59631" marT="0" marB="0"/>
                </a:tc>
                <a:tc>
                  <a:txBody>
                    <a:bodyPr/>
                    <a:lstStyle/>
                    <a:p>
                      <a:pP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800">
                          <a:effectLst/>
                        </a:rPr>
                        <a:t>Male</a:t>
                      </a:r>
                      <a:endParaRPr lang="en-GB" sz="1000">
                        <a:effectLst/>
                      </a:endParaRPr>
                    </a:p>
                    <a:p>
                      <a:pP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800">
                          <a:effectLst/>
                        </a:rPr>
                        <a:t> </a:t>
                      </a:r>
                      <a:endParaRPr lang="en-GB" sz="1000">
                        <a:effectLst/>
                        <a:latin typeface="Calibri"/>
                        <a:ea typeface="Times New Roman"/>
                        <a:cs typeface="Times New Roman"/>
                      </a:endParaRPr>
                    </a:p>
                  </a:txBody>
                  <a:tcPr marL="59631" marR="59631" marT="0" marB="0"/>
                </a:tc>
                <a:tc>
                  <a:txBody>
                    <a:bodyPr/>
                    <a:lstStyle/>
                    <a:p>
                      <a:pP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800">
                          <a:effectLst/>
                        </a:rPr>
                        <a:t>England</a:t>
                      </a:r>
                      <a:endParaRPr lang="en-GB" sz="1000">
                        <a:effectLst/>
                        <a:latin typeface="Calibri"/>
                        <a:ea typeface="Times New Roman"/>
                        <a:cs typeface="Times New Roman"/>
                      </a:endParaRPr>
                    </a:p>
                  </a:txBody>
                  <a:tcPr marL="59631" marR="59631" marT="0" marB="0"/>
                </a:tc>
              </a:tr>
              <a:tr h="960053">
                <a:tc>
                  <a:txBody>
                    <a:bodyPr/>
                    <a:lstStyle/>
                    <a:p>
                      <a:pPr>
                        <a:lnSpc>
                          <a:spcPct val="115000"/>
                        </a:lnSpc>
                        <a:spcAft>
                          <a:spcPts val="0"/>
                        </a:spcAft>
                      </a:pPr>
                      <a:r>
                        <a:rPr lang="en-GB" sz="800">
                          <a:effectLst/>
                        </a:rPr>
                        <a:t>Respondent 8</a:t>
                      </a:r>
                      <a:endParaRPr lang="en-GB" sz="1000">
                        <a:effectLst/>
                        <a:latin typeface="Calibri"/>
                        <a:ea typeface="Times New Roman"/>
                        <a:cs typeface="Times New Roman"/>
                      </a:endParaRPr>
                    </a:p>
                  </a:txBody>
                  <a:tcPr marL="59631" marR="59631" marT="0" marB="0"/>
                </a:tc>
                <a:tc>
                  <a:txBody>
                    <a:bodyPr/>
                    <a:lstStyle/>
                    <a:p>
                      <a:pP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800">
                          <a:effectLst/>
                        </a:rPr>
                        <a:t>A pre 1992 university with a student population of about 27,000 with a very high and widening access agenda but a strong culture and history of learning and teaching core to delivery. Our goals are shifting in line with many other universities across the UK, in line with us being even more student centred, engaging students as part of our process and also ensuring that staff have a clear focus on their professional practice and quality enhancement.</a:t>
                      </a:r>
                      <a:endParaRPr lang="en-GB" sz="1000">
                        <a:effectLst/>
                        <a:latin typeface="Calibri"/>
                        <a:ea typeface="Times New Roman"/>
                        <a:cs typeface="Times New Roman"/>
                      </a:endParaRPr>
                    </a:p>
                  </a:txBody>
                  <a:tcPr marL="59631" marR="59631" marT="0" marB="0"/>
                </a:tc>
                <a:tc>
                  <a:txBody>
                    <a:bodyPr/>
                    <a:lstStyle/>
                    <a:p>
                      <a:pP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800">
                          <a:effectLst/>
                        </a:rPr>
                        <a:t>Female</a:t>
                      </a:r>
                      <a:endParaRPr lang="en-GB" sz="1000">
                        <a:effectLst/>
                      </a:endParaRPr>
                    </a:p>
                    <a:p>
                      <a:pP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800">
                          <a:effectLst/>
                        </a:rPr>
                        <a:t> </a:t>
                      </a:r>
                      <a:endParaRPr lang="en-GB" sz="1000">
                        <a:effectLst/>
                      </a:endParaRPr>
                    </a:p>
                    <a:p>
                      <a:pPr>
                        <a:lnSpc>
                          <a:spcPct val="115000"/>
                        </a:lnSpc>
                        <a:spcAft>
                          <a:spcPts val="0"/>
                        </a:spcAft>
                      </a:pPr>
                      <a:r>
                        <a:rPr lang="en-GB" sz="800">
                          <a:effectLst/>
                        </a:rPr>
                        <a:t> </a:t>
                      </a:r>
                      <a:endParaRPr lang="en-GB" sz="1000">
                        <a:effectLst/>
                        <a:latin typeface="Calibri"/>
                        <a:ea typeface="Times New Roman"/>
                        <a:cs typeface="Times New Roman"/>
                      </a:endParaRPr>
                    </a:p>
                  </a:txBody>
                  <a:tcPr marL="59631" marR="59631" marT="0" marB="0"/>
                </a:tc>
                <a:tc>
                  <a:txBody>
                    <a:bodyPr/>
                    <a:lstStyle/>
                    <a:p>
                      <a:pPr>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800" dirty="0">
                          <a:effectLst/>
                        </a:rPr>
                        <a:t>Ireland</a:t>
                      </a:r>
                      <a:endParaRPr lang="en-GB" sz="1000" dirty="0">
                        <a:effectLst/>
                        <a:latin typeface="Calibri"/>
                        <a:ea typeface="Times New Roman"/>
                        <a:cs typeface="Times New Roman"/>
                      </a:endParaRPr>
                    </a:p>
                  </a:txBody>
                  <a:tcPr marL="59631" marR="59631" marT="0" marB="0"/>
                </a:tc>
              </a:tr>
            </a:tbl>
          </a:graphicData>
        </a:graphic>
      </p:graphicFrame>
      <p:sp>
        <p:nvSpPr>
          <p:cNvPr id="7" name="Rectangle 2"/>
          <p:cNvSpPr>
            <a:spLocks noChangeArrowheads="1"/>
          </p:cNvSpPr>
          <p:nvPr/>
        </p:nvSpPr>
        <p:spPr bwMode="auto">
          <a:xfrm>
            <a:off x="2000250" y="1549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kumimoji="0" lang="en-GB" altLang="en-US" sz="900" b="1" i="0" u="none" strike="noStrike" cap="none" normalizeH="0" baseline="0" smtClean="0">
                <a:ln>
                  <a:noFill/>
                </a:ln>
                <a:solidFill>
                  <a:srgbClr val="4F81BD"/>
                </a:solidFill>
                <a:effectLst/>
                <a:latin typeface="Calibri" pitchFamily="34" charset="0"/>
                <a:ea typeface="Times New Roman" pitchFamily="18" charset="0"/>
                <a:cs typeface="Times New Roman" pitchFamily="18" charset="0"/>
              </a:rPr>
              <a:t>Table 1: Characteristics of participants</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46584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7500" lnSpcReduction="20000"/>
          </a:bodyPr>
          <a:lstStyle/>
          <a:p>
            <a:pPr marL="0" indent="0">
              <a:buNone/>
            </a:pPr>
            <a:r>
              <a:rPr lang="en-GB" dirty="0"/>
              <a:t> </a:t>
            </a:r>
          </a:p>
          <a:p>
            <a:r>
              <a:rPr lang="en-GB" dirty="0"/>
              <a:t>Interviews were transcribed and then analysed first inductively.  This involved open coding in NVivo10 then axial coding in Word.  The data was then categorised iteratively under key broad themes related to the questions which involved deductive analysis re-categorising subthemes within the key broad themes: definitional issues; positioning, institutionalisation and embedding; resources, advocacy and capacity building for supporting </a:t>
            </a:r>
            <a:r>
              <a:rPr lang="en-GB" dirty="0" err="1"/>
              <a:t>SoTL</a:t>
            </a:r>
            <a:r>
              <a:rPr lang="en-GB" dirty="0"/>
              <a:t> for professional development, recognition and reward; student engagement strategies and; evidence and impact.  The broad themes provided a heuristic device for presenting the subthemes emerging from the data. </a:t>
            </a:r>
          </a:p>
        </p:txBody>
      </p:sp>
    </p:spTree>
    <p:extLst>
      <p:ext uri="{BB962C8B-B14F-4D97-AF65-F5344CB8AC3E}">
        <p14:creationId xmlns:p14="http://schemas.microsoft.com/office/powerpoint/2010/main" val="751622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b="1" dirty="0"/>
              <a:t>The main findings are:</a:t>
            </a:r>
            <a:br>
              <a:rPr lang="en-GB" b="1" dirty="0"/>
            </a:br>
            <a:endParaRPr lang="en-GB" dirty="0"/>
          </a:p>
        </p:txBody>
      </p:sp>
      <p:sp>
        <p:nvSpPr>
          <p:cNvPr id="3" name="Content Placeholder 2"/>
          <p:cNvSpPr>
            <a:spLocks noGrp="1"/>
          </p:cNvSpPr>
          <p:nvPr>
            <p:ph idx="1"/>
          </p:nvPr>
        </p:nvSpPr>
        <p:spPr>
          <a:xfrm>
            <a:off x="179512" y="692696"/>
            <a:ext cx="8229600" cy="6381328"/>
          </a:xfrm>
        </p:spPr>
        <p:txBody>
          <a:bodyPr>
            <a:normAutofit fontScale="32500" lnSpcReduction="20000"/>
          </a:bodyPr>
          <a:lstStyle/>
          <a:p>
            <a:r>
              <a:rPr lang="en-GB" b="1" dirty="0"/>
              <a:t> </a:t>
            </a:r>
            <a:endParaRPr lang="en-GB" dirty="0"/>
          </a:p>
          <a:p>
            <a:pPr marL="0" lvl="0" indent="0">
              <a:buNone/>
            </a:pPr>
            <a:r>
              <a:rPr lang="en-GB" sz="5500" dirty="0"/>
              <a:t>Not all higher education providers (HEPs) have a clear shared understanding and meaning of the scholarship of learning and teaching (</a:t>
            </a:r>
            <a:r>
              <a:rPr lang="en-GB" sz="5500" dirty="0" err="1"/>
              <a:t>SoTL</a:t>
            </a:r>
            <a:r>
              <a:rPr lang="en-GB" sz="5500" dirty="0"/>
              <a:t>)</a:t>
            </a:r>
          </a:p>
          <a:p>
            <a:pPr marL="0" indent="0">
              <a:buNone/>
            </a:pPr>
            <a:r>
              <a:rPr lang="en-GB" sz="5500" b="1" dirty="0"/>
              <a:t> </a:t>
            </a:r>
            <a:endParaRPr lang="en-GB" sz="5500" dirty="0"/>
          </a:p>
          <a:p>
            <a:pPr marL="0" lvl="0" indent="0">
              <a:buNone/>
            </a:pPr>
            <a:r>
              <a:rPr lang="en-GB" sz="5500" dirty="0"/>
              <a:t>There is some agreement about the meanings and processes of </a:t>
            </a:r>
            <a:r>
              <a:rPr lang="en-GB" sz="5500" dirty="0" err="1"/>
              <a:t>SoTL</a:t>
            </a:r>
            <a:r>
              <a:rPr lang="en-GB" sz="5500" dirty="0"/>
              <a:t> amongst heads of education development</a:t>
            </a:r>
          </a:p>
          <a:p>
            <a:pPr marL="0" indent="0">
              <a:buNone/>
            </a:pPr>
            <a:r>
              <a:rPr lang="en-GB" sz="5500" dirty="0"/>
              <a:t> </a:t>
            </a:r>
          </a:p>
          <a:p>
            <a:pPr marL="0" lvl="0" indent="0">
              <a:buNone/>
            </a:pPr>
            <a:r>
              <a:rPr lang="en-GB" sz="5500" dirty="0"/>
              <a:t>Institutional strategies, policies, processes and activities are important for enabling and embedding </a:t>
            </a:r>
            <a:r>
              <a:rPr lang="en-GB" sz="5500" dirty="0" err="1"/>
              <a:t>SoTL</a:t>
            </a:r>
            <a:r>
              <a:rPr lang="en-GB" sz="5500" dirty="0"/>
              <a:t>. Attention to the most appropriate institutional loci, processes and activities for the institutional context of the HEP is important for introducing and embedding </a:t>
            </a:r>
            <a:r>
              <a:rPr lang="en-GB" sz="5500" dirty="0" err="1"/>
              <a:t>SoTL</a:t>
            </a:r>
            <a:r>
              <a:rPr lang="en-GB" sz="5500" dirty="0"/>
              <a:t> as is creating different matrices of engagement</a:t>
            </a:r>
          </a:p>
          <a:p>
            <a:pPr marL="0" indent="0">
              <a:buNone/>
            </a:pPr>
            <a:r>
              <a:rPr lang="en-GB" sz="5500" dirty="0"/>
              <a:t> </a:t>
            </a:r>
          </a:p>
          <a:p>
            <a:pPr marL="0" lvl="0" indent="0">
              <a:buNone/>
            </a:pPr>
            <a:r>
              <a:rPr lang="en-GB" sz="5500" dirty="0"/>
              <a:t>Staff engagement is still a challenge and it is important to involve a broad range of staff</a:t>
            </a:r>
          </a:p>
          <a:p>
            <a:pPr marL="0" indent="0">
              <a:buNone/>
            </a:pPr>
            <a:r>
              <a:rPr lang="en-GB" sz="5500" dirty="0"/>
              <a:t> </a:t>
            </a:r>
          </a:p>
          <a:p>
            <a:pPr marL="0" lvl="0" indent="0">
              <a:buNone/>
            </a:pPr>
            <a:r>
              <a:rPr lang="en-GB" sz="5500" dirty="0"/>
              <a:t>Institutional cultural change and clear signposting of </a:t>
            </a:r>
            <a:r>
              <a:rPr lang="en-GB" sz="5500" dirty="0" err="1"/>
              <a:t>SoTL</a:t>
            </a:r>
            <a:r>
              <a:rPr lang="en-GB" sz="5500" dirty="0"/>
              <a:t> are needed </a:t>
            </a:r>
          </a:p>
          <a:p>
            <a:pPr marL="0" indent="0">
              <a:buNone/>
            </a:pPr>
            <a:r>
              <a:rPr lang="en-GB" sz="5500" dirty="0"/>
              <a:t> </a:t>
            </a:r>
          </a:p>
          <a:p>
            <a:pPr marL="0" lvl="0" indent="0">
              <a:buNone/>
            </a:pPr>
            <a:r>
              <a:rPr lang="en-GB" sz="5500" dirty="0"/>
              <a:t>A transdisciplinary approach to </a:t>
            </a:r>
            <a:r>
              <a:rPr lang="en-GB" sz="5500" dirty="0" err="1"/>
              <a:t>SoTL</a:t>
            </a:r>
            <a:r>
              <a:rPr lang="en-GB" sz="5500" dirty="0"/>
              <a:t> has efficiency benefits but a discipline focus remains the preferred and most achievable route for embedding.  </a:t>
            </a:r>
            <a:r>
              <a:rPr lang="en-GB" sz="5500" dirty="0" err="1"/>
              <a:t>SoTL</a:t>
            </a:r>
            <a:r>
              <a:rPr lang="en-GB" sz="5500" dirty="0"/>
              <a:t> buy-in tends to reflect individuals’ interests and discipline alignment</a:t>
            </a:r>
          </a:p>
          <a:p>
            <a:pPr marL="0" indent="0">
              <a:buNone/>
            </a:pPr>
            <a:r>
              <a:rPr lang="en-GB" sz="5500" dirty="0"/>
              <a:t> </a:t>
            </a:r>
          </a:p>
          <a:p>
            <a:pPr marL="0" indent="0">
              <a:buNone/>
            </a:pPr>
            <a:endParaRPr lang="en-GB" sz="5500" dirty="0"/>
          </a:p>
        </p:txBody>
      </p:sp>
    </p:spTree>
    <p:extLst>
      <p:ext uri="{BB962C8B-B14F-4D97-AF65-F5344CB8AC3E}">
        <p14:creationId xmlns:p14="http://schemas.microsoft.com/office/powerpoint/2010/main" val="270884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548680"/>
            <a:ext cx="8229600" cy="6192688"/>
          </a:xfrm>
        </p:spPr>
        <p:txBody>
          <a:bodyPr>
            <a:normAutofit fontScale="62500" lnSpcReduction="20000"/>
          </a:bodyPr>
          <a:lstStyle/>
          <a:p>
            <a:pPr marL="0" lvl="0" indent="0">
              <a:buNone/>
            </a:pPr>
            <a:r>
              <a:rPr lang="en-GB" dirty="0"/>
              <a:t>Professional development and recognition schemes and frameworks such as UKPSF aid </a:t>
            </a:r>
            <a:r>
              <a:rPr lang="en-GB" dirty="0" err="1"/>
              <a:t>SoTL</a:t>
            </a:r>
            <a:r>
              <a:rPr lang="en-GB" dirty="0"/>
              <a:t> reflection and provide a structure for embedding</a:t>
            </a:r>
          </a:p>
          <a:p>
            <a:pPr marL="0" indent="0">
              <a:buNone/>
            </a:pPr>
            <a:r>
              <a:rPr lang="en-GB" dirty="0"/>
              <a:t> </a:t>
            </a:r>
          </a:p>
          <a:p>
            <a:pPr marL="0" lvl="0" indent="0">
              <a:buNone/>
            </a:pPr>
            <a:r>
              <a:rPr lang="en-GB" dirty="0"/>
              <a:t>Promotion criteria is key for the embedding of </a:t>
            </a:r>
            <a:r>
              <a:rPr lang="en-GB" dirty="0" err="1"/>
              <a:t>SoTL</a:t>
            </a:r>
            <a:r>
              <a:rPr lang="en-GB" dirty="0"/>
              <a:t> for professional development</a:t>
            </a:r>
          </a:p>
          <a:p>
            <a:pPr marL="0" indent="0">
              <a:buNone/>
            </a:pPr>
            <a:r>
              <a:rPr lang="en-GB" dirty="0"/>
              <a:t> </a:t>
            </a:r>
          </a:p>
          <a:p>
            <a:pPr marL="0" lvl="0" indent="0">
              <a:buNone/>
            </a:pPr>
            <a:r>
              <a:rPr lang="en-GB" dirty="0"/>
              <a:t>There is increasing willingness to engage with </a:t>
            </a:r>
            <a:r>
              <a:rPr lang="en-GB" dirty="0" err="1"/>
              <a:t>SoTL</a:t>
            </a:r>
            <a:r>
              <a:rPr lang="en-GB" dirty="0"/>
              <a:t> activity but time constraints, dwindling financial resources and tensions between REF and </a:t>
            </a:r>
            <a:r>
              <a:rPr lang="en-GB" dirty="0" err="1"/>
              <a:t>SoTL</a:t>
            </a:r>
            <a:r>
              <a:rPr lang="en-GB" dirty="0"/>
              <a:t> research prominence are challenges</a:t>
            </a:r>
          </a:p>
          <a:p>
            <a:pPr marL="0" indent="0">
              <a:buNone/>
            </a:pPr>
            <a:r>
              <a:rPr lang="en-GB" dirty="0"/>
              <a:t> </a:t>
            </a:r>
          </a:p>
          <a:p>
            <a:pPr marL="0" lvl="0" indent="0">
              <a:buNone/>
            </a:pPr>
            <a:r>
              <a:rPr lang="en-GB" dirty="0"/>
              <a:t>Student engagement in learning and teaching and </a:t>
            </a:r>
            <a:r>
              <a:rPr lang="en-GB" dirty="0" err="1"/>
              <a:t>SoTL</a:t>
            </a:r>
            <a:r>
              <a:rPr lang="en-GB" dirty="0"/>
              <a:t> is couched in terms of student partnership but more needs to be done</a:t>
            </a:r>
          </a:p>
          <a:p>
            <a:pPr marL="0" indent="0">
              <a:buNone/>
            </a:pPr>
            <a:r>
              <a:rPr lang="en-GB" dirty="0"/>
              <a:t> </a:t>
            </a:r>
          </a:p>
          <a:p>
            <a:pPr marL="0" lvl="0" indent="0">
              <a:buNone/>
            </a:pPr>
            <a:r>
              <a:rPr lang="en-GB" dirty="0"/>
              <a:t>Co-curriculum development provides opportunities for student engagement in </a:t>
            </a:r>
            <a:r>
              <a:rPr lang="en-GB" dirty="0" err="1"/>
              <a:t>SoTL</a:t>
            </a:r>
            <a:r>
              <a:rPr lang="en-GB" dirty="0"/>
              <a:t> activity</a:t>
            </a:r>
          </a:p>
          <a:p>
            <a:pPr marL="0" indent="0">
              <a:buNone/>
            </a:pPr>
            <a:r>
              <a:rPr lang="en-GB" dirty="0"/>
              <a:t> </a:t>
            </a:r>
          </a:p>
          <a:p>
            <a:pPr marL="0" lvl="0" indent="0">
              <a:buNone/>
            </a:pPr>
            <a:r>
              <a:rPr lang="en-GB" dirty="0"/>
              <a:t>A shift from a focus on outputs to </a:t>
            </a:r>
            <a:r>
              <a:rPr lang="en-GB" dirty="0" err="1"/>
              <a:t>SoTL</a:t>
            </a:r>
            <a:r>
              <a:rPr lang="en-GB" dirty="0"/>
              <a:t> impact is needed</a:t>
            </a:r>
          </a:p>
          <a:p>
            <a:pPr marL="0" indent="0">
              <a:buNone/>
            </a:pPr>
            <a:r>
              <a:rPr lang="en-GB" dirty="0"/>
              <a:t> </a:t>
            </a:r>
          </a:p>
          <a:p>
            <a:pPr marL="0" lvl="0" indent="0">
              <a:buNone/>
            </a:pPr>
            <a:r>
              <a:rPr lang="en-GB" dirty="0"/>
              <a:t>There are challenges in ascertaining effectiveness and impact and evidencing improvements and change</a:t>
            </a:r>
          </a:p>
          <a:p>
            <a:pPr marL="0" indent="0">
              <a:buNone/>
            </a:pPr>
            <a:r>
              <a:rPr lang="en-GB" dirty="0"/>
              <a:t> </a:t>
            </a:r>
          </a:p>
          <a:p>
            <a:endParaRPr lang="en-GB" dirty="0"/>
          </a:p>
        </p:txBody>
      </p:sp>
    </p:spTree>
    <p:extLst>
      <p:ext uri="{BB962C8B-B14F-4D97-AF65-F5344CB8AC3E}">
        <p14:creationId xmlns:p14="http://schemas.microsoft.com/office/powerpoint/2010/main" val="1790396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Picture of Brighton Pier, Sussex - Free Pictures - FreeFoto.com"/>
          <p:cNvPicPr>
            <a:picLocks noGrp="1"/>
          </p:cNvPicPr>
          <p:nvPr>
            <p:ph idx="1"/>
          </p:nvPr>
        </p:nvPicPr>
        <p:blipFill>
          <a:blip r:embed="rId2" cstate="print"/>
          <a:srcRect/>
          <a:stretch>
            <a:fillRect/>
          </a:stretch>
        </p:blipFill>
        <p:spPr bwMode="auto">
          <a:xfrm>
            <a:off x="1714500" y="1958181"/>
            <a:ext cx="5715000" cy="3810000"/>
          </a:xfrm>
          <a:prstGeom prst="rect">
            <a:avLst/>
          </a:prstGeom>
          <a:noFill/>
          <a:ln w="9525">
            <a:noFill/>
            <a:miter lim="800000"/>
            <a:headEnd/>
            <a:tailEnd/>
          </a:ln>
        </p:spPr>
      </p:pic>
    </p:spTree>
    <p:extLst>
      <p:ext uri="{BB962C8B-B14F-4D97-AF65-F5344CB8AC3E}">
        <p14:creationId xmlns:p14="http://schemas.microsoft.com/office/powerpoint/2010/main" val="897099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en-GB" b="1" dirty="0"/>
              <a:t>Some quotations :</a:t>
            </a:r>
            <a:r>
              <a:rPr lang="en-GB" dirty="0"/>
              <a:t/>
            </a:r>
            <a:br>
              <a:rPr lang="en-GB" dirty="0"/>
            </a:br>
            <a:endParaRPr lang="en-GB" dirty="0"/>
          </a:p>
        </p:txBody>
      </p:sp>
      <p:sp>
        <p:nvSpPr>
          <p:cNvPr id="3" name="Content Placeholder 2"/>
          <p:cNvSpPr>
            <a:spLocks noGrp="1"/>
          </p:cNvSpPr>
          <p:nvPr>
            <p:ph idx="1"/>
          </p:nvPr>
        </p:nvSpPr>
        <p:spPr>
          <a:xfrm>
            <a:off x="467544" y="692696"/>
            <a:ext cx="8229600" cy="6309320"/>
          </a:xfrm>
        </p:spPr>
        <p:txBody>
          <a:bodyPr>
            <a:normAutofit fontScale="70000" lnSpcReduction="20000"/>
          </a:bodyPr>
          <a:lstStyle/>
          <a:p>
            <a:pPr marL="0" indent="0">
              <a:buNone/>
            </a:pPr>
            <a:r>
              <a:rPr lang="en-GB" dirty="0"/>
              <a:t> </a:t>
            </a:r>
          </a:p>
          <a:p>
            <a:pPr marL="0" indent="0">
              <a:buNone/>
            </a:pPr>
            <a:r>
              <a:rPr lang="en-GB" dirty="0"/>
              <a:t> </a:t>
            </a:r>
          </a:p>
          <a:p>
            <a:pPr marL="0" indent="0">
              <a:buNone/>
            </a:pPr>
            <a:r>
              <a:rPr lang="en-GB" b="1" dirty="0" smtClean="0"/>
              <a:t> Perspectives </a:t>
            </a:r>
            <a:r>
              <a:rPr lang="en-GB" b="1" dirty="0"/>
              <a:t>on institutional definitions of </a:t>
            </a:r>
            <a:r>
              <a:rPr lang="en-GB" b="1" dirty="0" err="1"/>
              <a:t>SoTL</a:t>
            </a:r>
            <a:endParaRPr lang="en-GB" dirty="0"/>
          </a:p>
          <a:p>
            <a:pPr marL="0" indent="0">
              <a:buNone/>
            </a:pPr>
            <a:r>
              <a:rPr lang="en-GB" dirty="0"/>
              <a:t>‘…we have a very specific definition of that…we define that as scholarly activity that ensures that teaching is of the highest quality based on current good practice, reflects sound knowledge and evidenced that in some external way…’ (Respondent 6)</a:t>
            </a:r>
          </a:p>
          <a:p>
            <a:pPr marL="0" indent="0">
              <a:buNone/>
            </a:pPr>
            <a:r>
              <a:rPr lang="en-GB" dirty="0"/>
              <a:t> </a:t>
            </a:r>
          </a:p>
          <a:p>
            <a:pPr marL="0" indent="0">
              <a:buNone/>
            </a:pPr>
            <a:r>
              <a:rPr lang="en-GB" b="1" dirty="0"/>
              <a:t>Head of </a:t>
            </a:r>
            <a:r>
              <a:rPr lang="en-GB" b="1" dirty="0" err="1"/>
              <a:t>ed</a:t>
            </a:r>
            <a:r>
              <a:rPr lang="en-GB" b="1" dirty="0"/>
              <a:t> dev  definitions </a:t>
            </a:r>
          </a:p>
          <a:p>
            <a:pPr marL="0" indent="0">
              <a:buNone/>
            </a:pPr>
            <a:r>
              <a:rPr lang="en-GB" dirty="0"/>
              <a:t>‘I think that is about seeing learning and teaching in higher education particularly as being evidence led and evidence based, being research led and research based. Its moving learning and teaching away from top tip and a view that its merely a series of techniques, so that its seeing learning and teaching as more than competencies in a b-tech model, and much more about thinking and reflecting on the ways in which students learn and we facilitate their leaning through an evidence base’. (Respondent 7)</a:t>
            </a:r>
          </a:p>
          <a:p>
            <a:pPr marL="0" indent="0">
              <a:buNone/>
            </a:pPr>
            <a:r>
              <a:rPr lang="en-GB" dirty="0"/>
              <a:t> </a:t>
            </a:r>
          </a:p>
          <a:p>
            <a:pPr marL="0" indent="0">
              <a:buNone/>
            </a:pPr>
            <a:r>
              <a:rPr lang="en-GB" dirty="0" smtClean="0"/>
              <a:t>‘</a:t>
            </a:r>
            <a:endParaRPr lang="en-GB" dirty="0"/>
          </a:p>
        </p:txBody>
      </p:sp>
    </p:spTree>
    <p:extLst>
      <p:ext uri="{BB962C8B-B14F-4D97-AF65-F5344CB8AC3E}">
        <p14:creationId xmlns:p14="http://schemas.microsoft.com/office/powerpoint/2010/main" val="2225186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0000" lnSpcReduction="20000"/>
          </a:bodyPr>
          <a:lstStyle/>
          <a:p>
            <a:pPr marL="0" indent="0">
              <a:buNone/>
            </a:pPr>
            <a:r>
              <a:rPr lang="en-GB" dirty="0"/>
              <a:t>I think </a:t>
            </a:r>
            <a:r>
              <a:rPr lang="en-GB" dirty="0" err="1"/>
              <a:t>SoTL</a:t>
            </a:r>
            <a:r>
              <a:rPr lang="en-GB" dirty="0"/>
              <a:t> for me is linking of research and teaching it is a scholarly practice it is about evidence informed innovation and enhancement in one’s practice…</a:t>
            </a:r>
            <a:r>
              <a:rPr lang="en-GB" dirty="0" err="1"/>
              <a:t>SoTL</a:t>
            </a:r>
            <a:r>
              <a:rPr lang="en-GB" dirty="0"/>
              <a:t> is a spectrum so there’s everything from your reflective practice and taking more scholarly approach to your teaching straight through to, I’m applying for grants I wasn’t to have PhD students I want to have </a:t>
            </a:r>
            <a:r>
              <a:rPr lang="en-GB" dirty="0" err="1"/>
              <a:t>REFable</a:t>
            </a:r>
            <a:r>
              <a:rPr lang="en-GB" dirty="0"/>
              <a:t> publications’ (Respondent 4).</a:t>
            </a:r>
          </a:p>
          <a:p>
            <a:pPr marL="0" indent="0">
              <a:buNone/>
            </a:pPr>
            <a:r>
              <a:rPr lang="en-GB" dirty="0"/>
              <a:t> </a:t>
            </a:r>
          </a:p>
          <a:p>
            <a:pPr marL="0" indent="0">
              <a:buNone/>
            </a:pPr>
            <a:r>
              <a:rPr lang="en-GB" dirty="0"/>
              <a:t>‘Applying a theoretical understanding to practice on two levels, that’s both in terms of researching our practice to understand it better and also thereby to improve our own practice by thinking about that scholarship, that’s probably what it means to me in my context here’.  (Respondent 1)</a:t>
            </a:r>
          </a:p>
          <a:p>
            <a:pPr marL="0" indent="0">
              <a:buNone/>
            </a:pPr>
            <a:r>
              <a:rPr lang="en-GB" dirty="0"/>
              <a:t> </a:t>
            </a:r>
          </a:p>
          <a:p>
            <a:endParaRPr lang="en-GB" dirty="0"/>
          </a:p>
        </p:txBody>
      </p:sp>
    </p:spTree>
    <p:extLst>
      <p:ext uri="{BB962C8B-B14F-4D97-AF65-F5344CB8AC3E}">
        <p14:creationId xmlns:p14="http://schemas.microsoft.com/office/powerpoint/2010/main" val="3601287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a:t>The key recommendations are:</a:t>
            </a:r>
            <a:br>
              <a:rPr lang="en-GB" dirty="0"/>
            </a:br>
            <a:endParaRPr lang="en-GB" dirty="0"/>
          </a:p>
        </p:txBody>
      </p:sp>
      <p:sp>
        <p:nvSpPr>
          <p:cNvPr id="3" name="Content Placeholder 2"/>
          <p:cNvSpPr>
            <a:spLocks noGrp="1"/>
          </p:cNvSpPr>
          <p:nvPr>
            <p:ph idx="1"/>
          </p:nvPr>
        </p:nvSpPr>
        <p:spPr>
          <a:xfrm>
            <a:off x="457200" y="404664"/>
            <a:ext cx="8229600" cy="5721499"/>
          </a:xfrm>
        </p:spPr>
        <p:txBody>
          <a:bodyPr>
            <a:normAutofit fontScale="70000" lnSpcReduction="20000"/>
          </a:bodyPr>
          <a:lstStyle/>
          <a:p>
            <a:r>
              <a:rPr lang="en-GB" dirty="0"/>
              <a:t> </a:t>
            </a:r>
          </a:p>
          <a:p>
            <a:pPr marL="0" lvl="0" indent="0">
              <a:buNone/>
            </a:pPr>
            <a:r>
              <a:rPr lang="en-GB" dirty="0"/>
              <a:t>Develop clear definitions and descriptions of </a:t>
            </a:r>
            <a:r>
              <a:rPr lang="en-GB" dirty="0" err="1"/>
              <a:t>SoTL</a:t>
            </a:r>
            <a:r>
              <a:rPr lang="en-GB" dirty="0"/>
              <a:t> that can be integrated into policy and institutional strategies </a:t>
            </a:r>
          </a:p>
          <a:p>
            <a:pPr marL="0" indent="0">
              <a:buNone/>
            </a:pPr>
            <a:r>
              <a:rPr lang="en-GB" dirty="0"/>
              <a:t> </a:t>
            </a:r>
          </a:p>
          <a:p>
            <a:pPr marL="0" lvl="0" indent="0">
              <a:buNone/>
            </a:pPr>
            <a:r>
              <a:rPr lang="en-GB" dirty="0"/>
              <a:t>Support the dissemination of </a:t>
            </a:r>
            <a:r>
              <a:rPr lang="en-GB" dirty="0" err="1"/>
              <a:t>SoTL</a:t>
            </a:r>
            <a:r>
              <a:rPr lang="en-GB" dirty="0"/>
              <a:t> research   </a:t>
            </a:r>
          </a:p>
          <a:p>
            <a:pPr marL="0" indent="0">
              <a:buNone/>
            </a:pPr>
            <a:r>
              <a:rPr lang="en-GB" dirty="0"/>
              <a:t> </a:t>
            </a:r>
          </a:p>
          <a:p>
            <a:pPr marL="0" lvl="0" indent="0">
              <a:buNone/>
            </a:pPr>
            <a:r>
              <a:rPr lang="en-GB" dirty="0"/>
              <a:t>Engender communities of practice  and supportive networks</a:t>
            </a:r>
          </a:p>
          <a:p>
            <a:pPr marL="0" indent="0">
              <a:buNone/>
            </a:pPr>
            <a:r>
              <a:rPr lang="en-GB" dirty="0"/>
              <a:t> </a:t>
            </a:r>
          </a:p>
          <a:p>
            <a:pPr marL="0" lvl="0" indent="0">
              <a:buNone/>
            </a:pPr>
            <a:r>
              <a:rPr lang="en-GB" dirty="0"/>
              <a:t>Resource </a:t>
            </a:r>
            <a:r>
              <a:rPr lang="en-GB" dirty="0" err="1"/>
              <a:t>SoTL</a:t>
            </a:r>
            <a:r>
              <a:rPr lang="en-GB" dirty="0"/>
              <a:t> practice to demonstrate its value and counter the need to generate income</a:t>
            </a:r>
          </a:p>
          <a:p>
            <a:pPr marL="0" indent="0">
              <a:buNone/>
            </a:pPr>
            <a:r>
              <a:rPr lang="en-GB" dirty="0"/>
              <a:t> </a:t>
            </a:r>
          </a:p>
          <a:p>
            <a:pPr marL="0" lvl="0" indent="0">
              <a:buNone/>
            </a:pPr>
            <a:r>
              <a:rPr lang="en-GB" dirty="0"/>
              <a:t>Incentivise and encourage HEPs to allow more time for CPD in workload models   </a:t>
            </a:r>
          </a:p>
          <a:p>
            <a:pPr marL="0" indent="0">
              <a:buNone/>
            </a:pPr>
            <a:r>
              <a:rPr lang="en-GB" dirty="0"/>
              <a:t> </a:t>
            </a:r>
          </a:p>
          <a:p>
            <a:pPr marL="0" lvl="0" indent="0">
              <a:buNone/>
            </a:pPr>
            <a:r>
              <a:rPr lang="en-GB" dirty="0"/>
              <a:t>Support the development of tools and models to demonstrate impact.  </a:t>
            </a:r>
          </a:p>
          <a:p>
            <a:pPr marL="0" indent="0">
              <a:buNone/>
            </a:pPr>
            <a:r>
              <a:rPr lang="en-GB" dirty="0"/>
              <a:t> </a:t>
            </a:r>
          </a:p>
          <a:p>
            <a:pPr marL="0" indent="0">
              <a:buNone/>
            </a:pPr>
            <a:endParaRPr lang="en-GB" dirty="0"/>
          </a:p>
        </p:txBody>
      </p:sp>
    </p:spTree>
    <p:extLst>
      <p:ext uri="{BB962C8B-B14F-4D97-AF65-F5344CB8AC3E}">
        <p14:creationId xmlns:p14="http://schemas.microsoft.com/office/powerpoint/2010/main" val="4151950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0000" lnSpcReduction="20000"/>
          </a:bodyPr>
          <a:lstStyle/>
          <a:p>
            <a:r>
              <a:rPr lang="en-GB" dirty="0"/>
              <a:t>‘…you do sit and listen at various away days and bits and piece of colleagues actively briefing each other not to get involved in the learning and teaching because ultimately they’re not going to have time to deliver their research outputs that are requested of them, that’s anecdotal. I am surprised to hear it raised so vocally in the culture…that’s the cultural whisperings’ (Respondent 1)</a:t>
            </a:r>
          </a:p>
          <a:p>
            <a:pPr marL="0" indent="0">
              <a:buNone/>
            </a:pPr>
            <a:r>
              <a:rPr lang="en-GB" dirty="0"/>
              <a:t> </a:t>
            </a:r>
          </a:p>
          <a:p>
            <a:r>
              <a:rPr lang="en-GB" dirty="0"/>
              <a:t>A lack of clear-signposting of the value of </a:t>
            </a:r>
            <a:r>
              <a:rPr lang="en-GB" dirty="0" err="1"/>
              <a:t>SoTL</a:t>
            </a:r>
            <a:r>
              <a:rPr lang="en-GB" dirty="0"/>
              <a:t> is implied:</a:t>
            </a:r>
          </a:p>
          <a:p>
            <a:pPr marL="0" indent="0">
              <a:buNone/>
            </a:pPr>
            <a:r>
              <a:rPr lang="en-GB" dirty="0"/>
              <a:t> </a:t>
            </a:r>
          </a:p>
          <a:p>
            <a:r>
              <a:rPr lang="en-GB" dirty="0"/>
              <a:t>‘I think that’s one of the difficulties, staff don’t often have clear signposting as to what is valued and what’s not…heads of school and deans would not necessarily see </a:t>
            </a:r>
            <a:r>
              <a:rPr lang="en-GB" dirty="0" err="1"/>
              <a:t>sotl</a:t>
            </a:r>
            <a:r>
              <a:rPr lang="en-GB" dirty="0"/>
              <a:t> as a priority if its not income generating or its not directly part of the core business’ (Respondent 8)</a:t>
            </a:r>
          </a:p>
          <a:p>
            <a:endParaRPr lang="en-GB" dirty="0"/>
          </a:p>
        </p:txBody>
      </p:sp>
    </p:spTree>
    <p:extLst>
      <p:ext uri="{BB962C8B-B14F-4D97-AF65-F5344CB8AC3E}">
        <p14:creationId xmlns:p14="http://schemas.microsoft.com/office/powerpoint/2010/main" val="1944973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7500" lnSpcReduction="20000"/>
          </a:bodyPr>
          <a:lstStyle/>
          <a:p>
            <a:r>
              <a:rPr lang="en-GB" dirty="0"/>
              <a:t>‘we have more people wanting to come on our course, I think the growth, the change in our culture people really want to come on it…The uptake of the programmes the development and support for the development of the programmes so for example…I think that is a measure of the change in the culture’ (Respondent 3)</a:t>
            </a:r>
          </a:p>
          <a:p>
            <a:pPr marL="0" indent="0">
              <a:buNone/>
            </a:pPr>
            <a:r>
              <a:rPr lang="en-GB" dirty="0"/>
              <a:t> </a:t>
            </a:r>
          </a:p>
          <a:p>
            <a:r>
              <a:rPr lang="en-GB" dirty="0"/>
              <a:t>In relation to the tensions between research and teaching a challenge identified by interviewees is that staff do not always have clear signposting of what is valued and should be prioritised. Nevertheless, overall </a:t>
            </a:r>
            <a:r>
              <a:rPr lang="en-GB" dirty="0" err="1"/>
              <a:t>SoTL</a:t>
            </a:r>
            <a:r>
              <a:rPr lang="en-GB" dirty="0"/>
              <a:t> is generally seen in a positive light helping drive quality and enhancements.  .</a:t>
            </a:r>
          </a:p>
          <a:p>
            <a:endParaRPr lang="en-GB" dirty="0"/>
          </a:p>
        </p:txBody>
      </p:sp>
    </p:spTree>
    <p:extLst>
      <p:ext uri="{BB962C8B-B14F-4D97-AF65-F5344CB8AC3E}">
        <p14:creationId xmlns:p14="http://schemas.microsoft.com/office/powerpoint/2010/main" val="2126312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b="1" dirty="0"/>
              <a:t>Professional development and recognition schemes aid reflection on </a:t>
            </a:r>
            <a:r>
              <a:rPr lang="en-GB" sz="2000" b="1" dirty="0" err="1"/>
              <a:t>SoTL</a:t>
            </a:r>
            <a:r>
              <a:rPr lang="en-GB" sz="2000" b="1" dirty="0"/>
              <a:t/>
            </a:r>
            <a:br>
              <a:rPr lang="en-GB" sz="2000" b="1" dirty="0"/>
            </a:br>
            <a:endParaRPr lang="en-GB" sz="2000" dirty="0"/>
          </a:p>
        </p:txBody>
      </p:sp>
      <p:sp>
        <p:nvSpPr>
          <p:cNvPr id="3" name="Content Placeholder 2"/>
          <p:cNvSpPr>
            <a:spLocks noGrp="1"/>
          </p:cNvSpPr>
          <p:nvPr>
            <p:ph idx="1"/>
          </p:nvPr>
        </p:nvSpPr>
        <p:spPr>
          <a:xfrm>
            <a:off x="457200" y="980728"/>
            <a:ext cx="8229600" cy="5688632"/>
          </a:xfrm>
        </p:spPr>
        <p:txBody>
          <a:bodyPr>
            <a:normAutofit fontScale="62500" lnSpcReduction="20000"/>
          </a:bodyPr>
          <a:lstStyle/>
          <a:p>
            <a:pPr marL="0" indent="0">
              <a:buNone/>
            </a:pPr>
            <a:r>
              <a:rPr lang="en-GB" dirty="0"/>
              <a:t> </a:t>
            </a:r>
          </a:p>
          <a:p>
            <a:pPr marL="0" indent="0">
              <a:buNone/>
            </a:pPr>
            <a:r>
              <a:rPr lang="en-GB" dirty="0"/>
              <a:t>For some HEPs, the professional development and recognition scheme has provided a very strong basis for reflecting on </a:t>
            </a:r>
            <a:r>
              <a:rPr lang="en-GB" dirty="0" err="1"/>
              <a:t>SoTL</a:t>
            </a:r>
            <a:r>
              <a:rPr lang="en-GB" dirty="0"/>
              <a:t> across their institutions, identifying good practice and exploring processes that need to be embedded to develop to levels where the quality of the evidence begins to make an impact across the sector.  As one interviewee reported:</a:t>
            </a:r>
          </a:p>
          <a:p>
            <a:pPr marL="0" indent="0">
              <a:buNone/>
            </a:pPr>
            <a:r>
              <a:rPr lang="en-GB" dirty="0"/>
              <a:t> </a:t>
            </a:r>
          </a:p>
          <a:p>
            <a:r>
              <a:rPr lang="en-GB" dirty="0"/>
              <a:t>‘…I think the professional development and recognition scheme has been a very strong basis for us reflecting on our </a:t>
            </a:r>
            <a:r>
              <a:rPr lang="en-GB" dirty="0" err="1"/>
              <a:t>SoTL</a:t>
            </a:r>
            <a:r>
              <a:rPr lang="en-GB" dirty="0"/>
              <a:t> across the university, and identifying the good practice that’s there and processes that need to be embedded to really develop that to a level where the quality of the evidence begins to make an impact across the sector. The kind of activities and professional development and recognition scheme also working with our in house journal with colleagues there to begin to see where practice enhancements have informed the kind of critical reflection that allows a wider dialogue around the methods that are used to evaluate learning and practice I think that’s been very helpful and we need to develop that further to look at various, just to enhance pedagogic outputs across the institution.’ (Respondent 8)</a:t>
            </a:r>
          </a:p>
          <a:p>
            <a:endParaRPr lang="en-GB" dirty="0"/>
          </a:p>
        </p:txBody>
      </p:sp>
    </p:spTree>
    <p:extLst>
      <p:ext uri="{BB962C8B-B14F-4D97-AF65-F5344CB8AC3E}">
        <p14:creationId xmlns:p14="http://schemas.microsoft.com/office/powerpoint/2010/main" val="282138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Evidencing impact is also mentioned by another head of academic development:</a:t>
            </a:r>
            <a:br>
              <a:rPr lang="en-GB" sz="3200" dirty="0"/>
            </a:br>
            <a:endParaRPr lang="en-GB" sz="3200"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 </a:t>
            </a:r>
            <a:endParaRPr lang="en-GB" dirty="0"/>
          </a:p>
          <a:p>
            <a:pPr marL="0" indent="0">
              <a:buNone/>
            </a:pPr>
            <a:r>
              <a:rPr lang="en-GB" dirty="0"/>
              <a:t> </a:t>
            </a:r>
          </a:p>
          <a:p>
            <a:pPr marL="0" indent="0">
              <a:buNone/>
            </a:pPr>
            <a:r>
              <a:rPr lang="en-GB" dirty="0"/>
              <a:t> </a:t>
            </a:r>
          </a:p>
          <a:p>
            <a:pPr marL="0" indent="0">
              <a:buNone/>
            </a:pPr>
            <a:r>
              <a:rPr lang="en-GB" dirty="0"/>
              <a:t>So for us to evidence our processes I think is very important, increasingly we are benchmarking our processes not just in terms of the metrics but in terms of the quality enhancements and the impact’ (Respondent 8).</a:t>
            </a:r>
          </a:p>
          <a:p>
            <a:pPr marL="0" indent="0">
              <a:buNone/>
            </a:pPr>
            <a:r>
              <a:rPr lang="en-GB" dirty="0"/>
              <a:t> </a:t>
            </a:r>
          </a:p>
          <a:p>
            <a:endParaRPr lang="en-GB" dirty="0"/>
          </a:p>
        </p:txBody>
      </p:sp>
    </p:spTree>
    <p:extLst>
      <p:ext uri="{BB962C8B-B14F-4D97-AF65-F5344CB8AC3E}">
        <p14:creationId xmlns:p14="http://schemas.microsoft.com/office/powerpoint/2010/main" val="2791736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Internal research : </a:t>
            </a:r>
            <a:br>
              <a:rPr lang="en-GB" dirty="0" smtClean="0"/>
            </a:br>
            <a:r>
              <a:rPr lang="en-GB" dirty="0" smtClean="0"/>
              <a:t>Developing the Teaching Excellence Framework</a:t>
            </a:r>
            <a:endParaRPr lang="en-GB" dirty="0"/>
          </a:p>
        </p:txBody>
      </p:sp>
      <p:sp>
        <p:nvSpPr>
          <p:cNvPr id="3" name="Subtitle 2"/>
          <p:cNvSpPr>
            <a:spLocks noGrp="1"/>
          </p:cNvSpPr>
          <p:nvPr>
            <p:ph type="subTitle" idx="1"/>
          </p:nvPr>
        </p:nvSpPr>
        <p:spPr/>
        <p:txBody>
          <a:bodyPr/>
          <a:lstStyle/>
          <a:p>
            <a:r>
              <a:rPr lang="en-GB" dirty="0" smtClean="0"/>
              <a:t>University of Brighton</a:t>
            </a:r>
            <a:endParaRPr lang="en-GB" dirty="0"/>
          </a:p>
        </p:txBody>
      </p:sp>
      <p:sp>
        <p:nvSpPr>
          <p:cNvPr id="4" name="Slide Number Placeholder 3"/>
          <p:cNvSpPr>
            <a:spLocks noGrp="1"/>
          </p:cNvSpPr>
          <p:nvPr>
            <p:ph type="sldNum" sz="quarter" idx="12"/>
          </p:nvPr>
        </p:nvSpPr>
        <p:spPr/>
        <p:txBody>
          <a:bodyPr/>
          <a:lstStyle/>
          <a:p>
            <a:fld id="{69B20350-345E-4B5E-8A08-5D5FB0E34788}" type="slidenum">
              <a:rPr lang="en-GB" smtClean="0"/>
              <a:t>27</a:t>
            </a:fld>
            <a:endParaRPr lang="en-GB"/>
          </a:p>
        </p:txBody>
      </p:sp>
    </p:spTree>
    <p:extLst>
      <p:ext uri="{BB962C8B-B14F-4D97-AF65-F5344CB8AC3E}">
        <p14:creationId xmlns:p14="http://schemas.microsoft.com/office/powerpoint/2010/main" val="2106177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Definitions and Conceptions of teaching excellence</a:t>
            </a:r>
            <a:endParaRPr lang="en-GB" dirty="0"/>
          </a:p>
        </p:txBody>
      </p:sp>
      <p:sp>
        <p:nvSpPr>
          <p:cNvPr id="3" name="Content Placeholder 2"/>
          <p:cNvSpPr>
            <a:spLocks noGrp="1"/>
          </p:cNvSpPr>
          <p:nvPr>
            <p:ph idx="1"/>
          </p:nvPr>
        </p:nvSpPr>
        <p:spPr/>
        <p:txBody>
          <a:bodyPr/>
          <a:lstStyle/>
          <a:p>
            <a:r>
              <a:rPr lang="en-GB" dirty="0" smtClean="0"/>
              <a:t>No commonly agreed definition</a:t>
            </a:r>
          </a:p>
          <a:p>
            <a:r>
              <a:rPr lang="en-GB" dirty="0" smtClean="0"/>
              <a:t>Examples of definitions and conceptions distinguish between teaching excellence, the excellent teacher and excellent learning – in reality all part of teaching excellence</a:t>
            </a:r>
          </a:p>
          <a:p>
            <a:endParaRPr lang="en-GB" dirty="0"/>
          </a:p>
        </p:txBody>
      </p:sp>
      <p:sp>
        <p:nvSpPr>
          <p:cNvPr id="4" name="Slide Number Placeholder 3"/>
          <p:cNvSpPr>
            <a:spLocks noGrp="1"/>
          </p:cNvSpPr>
          <p:nvPr>
            <p:ph type="sldNum" sz="quarter" idx="12"/>
          </p:nvPr>
        </p:nvSpPr>
        <p:spPr/>
        <p:txBody>
          <a:bodyPr/>
          <a:lstStyle/>
          <a:p>
            <a:fld id="{69B20350-345E-4B5E-8A08-5D5FB0E34788}" type="slidenum">
              <a:rPr lang="en-GB" smtClean="0"/>
              <a:t>28</a:t>
            </a:fld>
            <a:endParaRPr lang="en-GB"/>
          </a:p>
        </p:txBody>
      </p:sp>
    </p:spTree>
    <p:extLst>
      <p:ext uri="{BB962C8B-B14F-4D97-AF65-F5344CB8AC3E}">
        <p14:creationId xmlns:p14="http://schemas.microsoft.com/office/powerpoint/2010/main" val="3541361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Definitions from literature  </a:t>
            </a:r>
            <a:endParaRPr lang="en-GB" dirty="0"/>
          </a:p>
        </p:txBody>
      </p:sp>
      <p:sp>
        <p:nvSpPr>
          <p:cNvPr id="3" name="Content Placeholder 2"/>
          <p:cNvSpPr>
            <a:spLocks noGrp="1"/>
          </p:cNvSpPr>
          <p:nvPr>
            <p:ph idx="1"/>
          </p:nvPr>
        </p:nvSpPr>
        <p:spPr>
          <a:xfrm>
            <a:off x="457200" y="1124744"/>
            <a:ext cx="8229600" cy="5544616"/>
          </a:xfrm>
        </p:spPr>
        <p:txBody>
          <a:bodyPr>
            <a:normAutofit fontScale="55000" lnSpcReduction="20000"/>
          </a:bodyPr>
          <a:lstStyle/>
          <a:p>
            <a:pPr marL="0" indent="0">
              <a:buNone/>
            </a:pPr>
            <a:r>
              <a:rPr lang="en-GB" b="1" dirty="0"/>
              <a:t>Table 1: Definitions and conceptions of teaching excellence have included:</a:t>
            </a:r>
            <a:endParaRPr lang="en-GB" dirty="0"/>
          </a:p>
          <a:p>
            <a:pPr marL="0" indent="0">
              <a:buNone/>
            </a:pPr>
            <a:r>
              <a:rPr lang="en-GB" dirty="0"/>
              <a:t> </a:t>
            </a:r>
          </a:p>
          <a:p>
            <a:pPr marL="0" indent="0">
              <a:buNone/>
            </a:pPr>
            <a:r>
              <a:rPr lang="en-GB" dirty="0"/>
              <a:t>Emerging from their literature review Gunn and Fisk (2013) provisionally define teaching excellence as overall, system-wide conceptions of excellence (with the systems relating to sector, institutions and disciplines. And that it is important to distinguish this from teacher excellence (conceptions of excellence related to individual philosophies and practices rewarded and recognised) and from excellent learning (levels of understanding and meaning-making from abstract, contextual and situational forms of knowledge).</a:t>
            </a:r>
          </a:p>
          <a:p>
            <a:pPr marL="0" indent="0">
              <a:buNone/>
            </a:pPr>
            <a:r>
              <a:rPr lang="en-GB" dirty="0"/>
              <a:t> </a:t>
            </a:r>
          </a:p>
          <a:p>
            <a:pPr marL="0" indent="0">
              <a:buNone/>
            </a:pPr>
            <a:r>
              <a:rPr lang="en-GB" dirty="0"/>
              <a:t>Teaching excellence may be perceived as a balance in statements around teaching excellence between: content and process which foster maturity in disciplinary ways of thinking and doing; teaching process which foster maturity in disciplinary ways of thinking and doing as well developing attributes for future use; developing professional; providing and environment of ways of being, doing and acting linked to wider career opportunities and economic, financial, socio-cultural and ethical attitudes (Gunn and Fisk, 2013).</a:t>
            </a:r>
          </a:p>
          <a:p>
            <a:pPr marL="0" indent="0">
              <a:buNone/>
            </a:pPr>
            <a:r>
              <a:rPr lang="en-GB" dirty="0"/>
              <a:t> </a:t>
            </a:r>
          </a:p>
          <a:p>
            <a:pPr marL="0" indent="0">
              <a:buNone/>
            </a:pPr>
            <a:r>
              <a:rPr lang="en-GB" dirty="0"/>
              <a:t> </a:t>
            </a:r>
          </a:p>
          <a:p>
            <a:endParaRPr lang="en-GB" dirty="0"/>
          </a:p>
        </p:txBody>
      </p:sp>
    </p:spTree>
    <p:extLst>
      <p:ext uri="{BB962C8B-B14F-4D97-AF65-F5344CB8AC3E}">
        <p14:creationId xmlns:p14="http://schemas.microsoft.com/office/powerpoint/2010/main" val="4199994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Things aren’t what they seem to be </a:t>
            </a:r>
            <a:endParaRPr lang="en-GB" dirty="0"/>
          </a:p>
        </p:txBody>
      </p:sp>
      <p:pic>
        <p:nvPicPr>
          <p:cNvPr id="4" name="Content Placeholder 3" descr="C:\Users\gw10\Desktop\new camers\IMG_0101.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06187" y="1714341"/>
            <a:ext cx="5731625" cy="4297680"/>
          </a:xfrm>
          <a:prstGeom prst="rect">
            <a:avLst/>
          </a:prstGeom>
          <a:noFill/>
          <a:ln>
            <a:noFill/>
          </a:ln>
        </p:spPr>
      </p:pic>
      <p:sp>
        <p:nvSpPr>
          <p:cNvPr id="3" name="Slide Number Placeholder 2"/>
          <p:cNvSpPr>
            <a:spLocks noGrp="1"/>
          </p:cNvSpPr>
          <p:nvPr>
            <p:ph type="sldNum" sz="quarter" idx="12"/>
          </p:nvPr>
        </p:nvSpPr>
        <p:spPr/>
        <p:txBody>
          <a:bodyPr/>
          <a:lstStyle/>
          <a:p>
            <a:fld id="{1E666591-77AD-4CB6-B93F-52F54E26DFFB}" type="slidenum">
              <a:rPr lang="en-GB" smtClean="0"/>
              <a:t>3</a:t>
            </a:fld>
            <a:endParaRPr lang="en-GB"/>
          </a:p>
        </p:txBody>
      </p:sp>
    </p:spTree>
    <p:extLst>
      <p:ext uri="{BB962C8B-B14F-4D97-AF65-F5344CB8AC3E}">
        <p14:creationId xmlns:p14="http://schemas.microsoft.com/office/powerpoint/2010/main" val="499024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7500" lnSpcReduction="20000"/>
          </a:bodyPr>
          <a:lstStyle/>
          <a:p>
            <a:pPr marL="0" indent="0">
              <a:buNone/>
            </a:pPr>
            <a:r>
              <a:rPr lang="en-GB" dirty="0"/>
              <a:t>In an effort to make teaching excellence explicit and to subject it to public scrutiny, Skelton recently outlined four ‘ideal type’ understandings, calling these: traditional; performative; psychologized and critical (see Skelton, 2005: 21–37 cited by Skelton, 2007).</a:t>
            </a:r>
          </a:p>
          <a:p>
            <a:pPr marL="0" indent="0">
              <a:buNone/>
            </a:pPr>
            <a:r>
              <a:rPr lang="en-GB" dirty="0"/>
              <a:t> </a:t>
            </a:r>
          </a:p>
          <a:p>
            <a:pPr marL="0" indent="0">
              <a:buNone/>
            </a:pPr>
            <a:r>
              <a:rPr lang="en-GB" dirty="0"/>
              <a:t>At Penn State, teaching excellence is viewed at: an academic process by which students are motivated to learn in ways that make a sustained, substantial, and positive influence on how they think, act, and feel; a process that elevates students to a level where they learn deeply and remarkably because of teacher attributes – subject matter and pedagogical expert, excellent communicator, student centred mentor, and systematic and continual assessor (Penn State, </a:t>
            </a:r>
            <a:r>
              <a:rPr lang="en-GB" dirty="0" err="1"/>
              <a:t>nd</a:t>
            </a:r>
            <a:r>
              <a:rPr lang="en-GB" dirty="0"/>
              <a:t>).</a:t>
            </a:r>
          </a:p>
          <a:p>
            <a:endParaRPr lang="en-GB" dirty="0"/>
          </a:p>
        </p:txBody>
      </p:sp>
    </p:spTree>
    <p:extLst>
      <p:ext uri="{BB962C8B-B14F-4D97-AF65-F5344CB8AC3E}">
        <p14:creationId xmlns:p14="http://schemas.microsoft.com/office/powerpoint/2010/main" val="2661131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Response from internal research 2011 2015</a:t>
            </a:r>
            <a:endParaRPr lang="en-GB" dirty="0"/>
          </a:p>
        </p:txBody>
      </p:sp>
      <p:sp>
        <p:nvSpPr>
          <p:cNvPr id="3" name="Content Placeholder 2"/>
          <p:cNvSpPr>
            <a:spLocks noGrp="1"/>
          </p:cNvSpPr>
          <p:nvPr>
            <p:ph idx="1"/>
          </p:nvPr>
        </p:nvSpPr>
        <p:spPr/>
        <p:txBody>
          <a:bodyPr>
            <a:normAutofit fontScale="92500" lnSpcReduction="20000"/>
          </a:bodyPr>
          <a:lstStyle/>
          <a:p>
            <a:r>
              <a:rPr lang="en-GB" dirty="0"/>
              <a:t>‘Very inspiring, enthusiastic and extremely current in her subject area, and always responsive to students requests for support with their study. Her knowledge and facilitation skills have made a huge impact...’ (EFEL, 2011) </a:t>
            </a:r>
          </a:p>
          <a:p>
            <a:r>
              <a:rPr lang="en-GB" dirty="0"/>
              <a:t> </a:t>
            </a:r>
          </a:p>
          <a:p>
            <a:r>
              <a:rPr lang="en-GB" dirty="0"/>
              <a:t>‘Always inspirational multi-media presentations, His inaugural lecture was fantastic and he is always involved in L&amp;T conference with new ideas. Pushing forward pedagogic research and </a:t>
            </a:r>
            <a:r>
              <a:rPr lang="en-GB" b="1" dirty="0"/>
              <a:t>xxx </a:t>
            </a:r>
            <a:r>
              <a:rPr lang="en-GB" dirty="0"/>
              <a:t>research in tandem’ (EFEL, 2011) </a:t>
            </a:r>
          </a:p>
          <a:p>
            <a:endParaRPr lang="en-GB" dirty="0"/>
          </a:p>
        </p:txBody>
      </p:sp>
    </p:spTree>
    <p:extLst>
      <p:ext uri="{BB962C8B-B14F-4D97-AF65-F5344CB8AC3E}">
        <p14:creationId xmlns:p14="http://schemas.microsoft.com/office/powerpoint/2010/main" val="3351662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dirty="0"/>
              <a:t>‘imparts a thorough understanding of his modules and their significance in the bigger picture of </a:t>
            </a:r>
            <a:r>
              <a:rPr lang="en-GB" b="1" dirty="0"/>
              <a:t>xxx</a:t>
            </a:r>
            <a:r>
              <a:rPr lang="en-GB" dirty="0"/>
              <a:t>...his passion and enthusiasm are infectious; his subject knowledge both detailed and broad. On top of this he sparks original thinking, takes any contribution you make in class seriously and considers where your idea may have come from.</a:t>
            </a:r>
            <a:r>
              <a:rPr lang="en-GB" b="1" dirty="0"/>
              <a:t>’ </a:t>
            </a:r>
            <a:r>
              <a:rPr lang="en-GB" dirty="0"/>
              <a:t>(STEA, 2011) </a:t>
            </a:r>
          </a:p>
          <a:p>
            <a:pPr marL="0" indent="0">
              <a:buNone/>
            </a:pPr>
            <a:r>
              <a:rPr lang="en-GB" dirty="0"/>
              <a:t> </a:t>
            </a:r>
          </a:p>
          <a:p>
            <a:endParaRPr lang="en-GB" dirty="0"/>
          </a:p>
        </p:txBody>
      </p:sp>
    </p:spTree>
    <p:extLst>
      <p:ext uri="{BB962C8B-B14F-4D97-AF65-F5344CB8AC3E}">
        <p14:creationId xmlns:p14="http://schemas.microsoft.com/office/powerpoint/2010/main" val="420177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0"/>
            <a:ext cx="8229600" cy="6858000"/>
          </a:xfrm>
        </p:spPr>
        <p:txBody>
          <a:bodyPr>
            <a:normAutofit fontScale="55000" lnSpcReduction="20000"/>
          </a:bodyPr>
          <a:lstStyle/>
          <a:p>
            <a:r>
              <a:rPr lang="en-GB" dirty="0"/>
              <a:t>‘The general teaching of my course in both my subject areas has been fantastic. The assignments have been challenging but very engaging and enjoyable and have related very well to the topic as a whole. Support has been there when needed with prompt responses to queries via email or arranging of tutorials.’ (NSS, 2015)</a:t>
            </a:r>
          </a:p>
          <a:p>
            <a:pPr marL="0" indent="0">
              <a:buNone/>
            </a:pPr>
            <a:r>
              <a:rPr lang="en-GB" dirty="0"/>
              <a:t> </a:t>
            </a:r>
          </a:p>
          <a:p>
            <a:r>
              <a:rPr lang="en-GB" b="1" dirty="0"/>
              <a:t>Two comments on same lecturer</a:t>
            </a:r>
            <a:r>
              <a:rPr lang="en-GB" dirty="0"/>
              <a:t>. ‘The lecturer is like a friend to all the students and at the same time provides us with an experiential learning, which is the most effective especially in Travel and tourism course. The lecturer is inspiring, motivating and definitely made the course interesting to study and gave an ability to continue the project after graduating </a:t>
            </a:r>
            <a:r>
              <a:rPr lang="en-GB" dirty="0" err="1"/>
              <a:t>uni</a:t>
            </a:r>
            <a:r>
              <a:rPr lang="en-GB" dirty="0"/>
              <a:t>’ </a:t>
            </a:r>
            <a:r>
              <a:rPr lang="en-GB" b="1" dirty="0"/>
              <a:t>and </a:t>
            </a:r>
            <a:r>
              <a:rPr lang="en-GB" dirty="0"/>
              <a:t>‘Rarely have I ever had a lecturer who has as much passion about a topic in which they teach. I think that Dr </a:t>
            </a:r>
            <a:r>
              <a:rPr lang="en-GB" dirty="0" err="1"/>
              <a:t>xxx's</a:t>
            </a:r>
            <a:r>
              <a:rPr lang="en-GB" dirty="0"/>
              <a:t> module is one that has made the most impression on me in all my years at this university. I thank her and all the lectures that were involved in a special module’. (EFEL, 2015)</a:t>
            </a:r>
          </a:p>
          <a:p>
            <a:r>
              <a:rPr lang="en-GB" dirty="0"/>
              <a:t> </a:t>
            </a:r>
          </a:p>
          <a:p>
            <a:r>
              <a:rPr lang="en-GB" dirty="0"/>
              <a:t>‘xxx has played a key role in my academic experience at university. He has helped me immensely with not only content related issues I have had regarding pieces of work, but also in structure and style of my written work. He always makes time for debate and discussion, and has raised my confidence in my work hugely. Lastly he is committed to reviewing and improving the modules that he has taught us. He is always interested on our thoughts and opinions of lecture we have had and module we have taken. It is of great encouragement and support to know that a busy lecturer still makes time to personally find out the feedback of students and I have seen first hand the changes he has made after hearing our feedback. He is a fantastic asset to school of sport and service management and not recognise his excellence would be an oversight’. (EFEL, 2015)</a:t>
            </a:r>
          </a:p>
          <a:p>
            <a:r>
              <a:rPr lang="en-GB" dirty="0"/>
              <a:t> </a:t>
            </a:r>
          </a:p>
          <a:p>
            <a:endParaRPr lang="en-GB" dirty="0"/>
          </a:p>
        </p:txBody>
      </p:sp>
    </p:spTree>
    <p:extLst>
      <p:ext uri="{BB962C8B-B14F-4D97-AF65-F5344CB8AC3E}">
        <p14:creationId xmlns:p14="http://schemas.microsoft.com/office/powerpoint/2010/main" val="439067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47500" lnSpcReduction="20000"/>
          </a:bodyPr>
          <a:lstStyle/>
          <a:p>
            <a:r>
              <a:rPr lang="en-GB" b="1" dirty="0"/>
              <a:t>Teaching Excellence at the University of Brighton- some thoughts for consideration</a:t>
            </a:r>
          </a:p>
          <a:p>
            <a:pPr lvl="0"/>
            <a:r>
              <a:rPr lang="en-GB" dirty="0"/>
              <a:t>An analysis of UOB student comments in 2011 suggested that teaching excellence was perceived as inspiring, accessible, imaginative and responsive.  Students’ comments on an excellent teacher (CLT, 2012) reflected multiple attributes and behaviours</a:t>
            </a:r>
          </a:p>
          <a:p>
            <a:pPr lvl="0"/>
            <a:r>
              <a:rPr lang="en-GB" dirty="0"/>
              <a:t>Excellent teachers combined different, multiple pedagogical roles and attributes to enable learning as appropriate for their respective course and field as well as proactivity in terms of ‘going the extra mile’.</a:t>
            </a:r>
          </a:p>
          <a:p>
            <a:pPr lvl="0"/>
            <a:r>
              <a:rPr lang="en-GB" dirty="0"/>
              <a:t>Teaching excellence at the University of Brighton was(2011) and is (2015) depicted by students responding to the NSS and nominating excellent teachers (SU awards, Excellence in Facilitating and empowering Learning awards admin by CLT) as encompassing values, behaviours, reflective practice and continued professional development.</a:t>
            </a:r>
          </a:p>
          <a:p>
            <a:pPr lvl="0"/>
            <a:r>
              <a:rPr lang="en-GB" dirty="0"/>
              <a:t>The literature discussing teaching excellence , and our students’ responses indicate that there is value in having flexible definitions and perceptions of teaching excellence and </a:t>
            </a:r>
          </a:p>
          <a:p>
            <a:r>
              <a:rPr lang="en-GB" dirty="0"/>
              <a:t>in taking note of other evidence that provides a much richer and more exhaustive characterization of the impact teachers have on their students.</a:t>
            </a:r>
          </a:p>
          <a:p>
            <a:endParaRPr lang="en-GB" dirty="0"/>
          </a:p>
        </p:txBody>
      </p:sp>
    </p:spTree>
    <p:extLst>
      <p:ext uri="{BB962C8B-B14F-4D97-AF65-F5344CB8AC3E}">
        <p14:creationId xmlns:p14="http://schemas.microsoft.com/office/powerpoint/2010/main" val="4109167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0000" lnSpcReduction="20000"/>
          </a:bodyPr>
          <a:lstStyle/>
          <a:p>
            <a:r>
              <a:rPr lang="en-GB" dirty="0"/>
              <a:t>‘There has not been a single lecture or seminar of </a:t>
            </a:r>
            <a:r>
              <a:rPr lang="en-GB" b="1" dirty="0" err="1"/>
              <a:t>xxx</a:t>
            </a:r>
            <a:r>
              <a:rPr lang="en-GB" dirty="0" err="1"/>
              <a:t>'s</a:t>
            </a:r>
            <a:r>
              <a:rPr lang="en-GB" dirty="0"/>
              <a:t> that has made me wish I'd stayed in bed; which says a lot coming from a first year student. No matter how heavy the night before I always drag myself to </a:t>
            </a:r>
            <a:r>
              <a:rPr lang="en-GB" b="1" dirty="0"/>
              <a:t>xxx </a:t>
            </a:r>
            <a:r>
              <a:rPr lang="en-GB" dirty="0"/>
              <a:t>to hear </a:t>
            </a:r>
            <a:r>
              <a:rPr lang="en-GB" b="1" dirty="0"/>
              <a:t>xxx </a:t>
            </a:r>
            <a:r>
              <a:rPr lang="en-GB" dirty="0"/>
              <a:t>as I know everything he says is worth listening to. </a:t>
            </a:r>
            <a:r>
              <a:rPr lang="en-GB" b="1" dirty="0"/>
              <a:t>xxx </a:t>
            </a:r>
            <a:r>
              <a:rPr lang="en-GB" dirty="0"/>
              <a:t>has inspired me to look into so many sides of </a:t>
            </a:r>
            <a:r>
              <a:rPr lang="en-GB" b="1" dirty="0"/>
              <a:t>xxx </a:t>
            </a:r>
            <a:r>
              <a:rPr lang="en-GB" dirty="0"/>
              <a:t>that I had not even considered before. The sheer amount of knowledge that seems to just evaporate from him has encouraged me to work so much harder and it is </a:t>
            </a:r>
            <a:r>
              <a:rPr lang="en-GB" b="1" dirty="0" err="1"/>
              <a:t>xxx</a:t>
            </a:r>
            <a:r>
              <a:rPr lang="en-GB" dirty="0" err="1"/>
              <a:t>'s</a:t>
            </a:r>
            <a:r>
              <a:rPr lang="en-GB" dirty="0"/>
              <a:t> own enthusiasm and passion for the subject that has really inspired me to delve deep into the world of </a:t>
            </a:r>
            <a:r>
              <a:rPr lang="en-GB" b="1" dirty="0"/>
              <a:t>xxx</a:t>
            </a:r>
            <a:r>
              <a:rPr lang="en-GB" dirty="0"/>
              <a:t>. </a:t>
            </a:r>
            <a:r>
              <a:rPr lang="en-GB" b="1" dirty="0"/>
              <a:t>xxx </a:t>
            </a:r>
            <a:r>
              <a:rPr lang="en-GB" dirty="0"/>
              <a:t>is also very caring about his students (despite asking me my name every week!) and regularly asks us if we found the lecture okay and easy enough to follow when we go into complex matters. (STEA, 2011) </a:t>
            </a:r>
          </a:p>
          <a:p>
            <a:endParaRPr lang="en-GB" dirty="0"/>
          </a:p>
        </p:txBody>
      </p:sp>
    </p:spTree>
    <p:extLst>
      <p:ext uri="{BB962C8B-B14F-4D97-AF65-F5344CB8AC3E}">
        <p14:creationId xmlns:p14="http://schemas.microsoft.com/office/powerpoint/2010/main" val="2921090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Some essential thoughts and conversations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What is the relationship between the TEF (teaching excellence framework), and teaching excellence?</a:t>
            </a:r>
          </a:p>
          <a:p>
            <a:r>
              <a:rPr lang="en-GB" dirty="0" smtClean="0"/>
              <a:t>definitions of teaching excellence-</a:t>
            </a:r>
          </a:p>
          <a:p>
            <a:r>
              <a:rPr lang="en-GB" dirty="0" smtClean="0"/>
              <a:t>excellence</a:t>
            </a:r>
            <a:r>
              <a:rPr lang="en-GB" dirty="0"/>
              <a:t>, in relation to </a:t>
            </a:r>
            <a:r>
              <a:rPr lang="en-GB" dirty="0" smtClean="0"/>
              <a:t>competence</a:t>
            </a:r>
          </a:p>
          <a:p>
            <a:r>
              <a:rPr lang="en-GB" dirty="0" smtClean="0"/>
              <a:t>Identification of the values at the heart of excellent teaching underpinning excellent learning:  </a:t>
            </a:r>
          </a:p>
          <a:p>
            <a:r>
              <a:rPr lang="en-GB" dirty="0" smtClean="0"/>
              <a:t>empowering, enabling, reward and recognition system;</a:t>
            </a:r>
          </a:p>
          <a:p>
            <a:r>
              <a:rPr lang="en-GB" dirty="0" smtClean="0"/>
              <a:t>based on? causality between qualifications and quality; based on student valuation and survey responses ; based on matrices of value for money </a:t>
            </a:r>
            <a:r>
              <a:rPr lang="en-GB" dirty="0" err="1" smtClean="0"/>
              <a:t>throughput,employability,surveys</a:t>
            </a:r>
            <a:r>
              <a:rPr lang="en-GB" dirty="0" smtClean="0"/>
              <a:t>…</a:t>
            </a:r>
          </a:p>
          <a:p>
            <a:endParaRPr lang="en-GB" dirty="0" smtClean="0"/>
          </a:p>
        </p:txBody>
      </p:sp>
      <p:sp>
        <p:nvSpPr>
          <p:cNvPr id="4" name="Slide Number Placeholder 3"/>
          <p:cNvSpPr>
            <a:spLocks noGrp="1"/>
          </p:cNvSpPr>
          <p:nvPr>
            <p:ph type="sldNum" sz="quarter" idx="12"/>
          </p:nvPr>
        </p:nvSpPr>
        <p:spPr/>
        <p:txBody>
          <a:bodyPr/>
          <a:lstStyle/>
          <a:p>
            <a:fld id="{69B20350-345E-4B5E-8A08-5D5FB0E34788}" type="slidenum">
              <a:rPr lang="en-GB" smtClean="0"/>
              <a:t>36</a:t>
            </a:fld>
            <a:endParaRPr lang="en-GB"/>
          </a:p>
        </p:txBody>
      </p:sp>
    </p:spTree>
    <p:extLst>
      <p:ext uri="{BB962C8B-B14F-4D97-AF65-F5344CB8AC3E}">
        <p14:creationId xmlns:p14="http://schemas.microsoft.com/office/powerpoint/2010/main" val="495898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Teaching Excellence at the University of Brighton</a:t>
            </a:r>
            <a:endParaRPr lang="en-GB" dirty="0"/>
          </a:p>
        </p:txBody>
      </p:sp>
      <p:sp>
        <p:nvSpPr>
          <p:cNvPr id="3" name="Content Placeholder 2"/>
          <p:cNvSpPr>
            <a:spLocks noGrp="1"/>
          </p:cNvSpPr>
          <p:nvPr>
            <p:ph idx="1"/>
          </p:nvPr>
        </p:nvSpPr>
        <p:spPr/>
        <p:txBody>
          <a:bodyPr>
            <a:normAutofit fontScale="92500" lnSpcReduction="20000"/>
          </a:bodyPr>
          <a:lstStyle/>
          <a:p>
            <a:r>
              <a:rPr lang="en-GB" dirty="0"/>
              <a:t>An analysis of UOB student comments in 2011 suggested that teaching excellence was perceived as inspiring, accessible, imaginative and responsive.  Students’ comments on an excellent teacher (CLT, 2012) reflected multiple attributes and </a:t>
            </a:r>
            <a:r>
              <a:rPr lang="en-GB" dirty="0" smtClean="0"/>
              <a:t>behaviours</a:t>
            </a:r>
          </a:p>
          <a:p>
            <a:r>
              <a:rPr lang="en-GB" dirty="0"/>
              <a:t>E</a:t>
            </a:r>
            <a:r>
              <a:rPr lang="en-GB" dirty="0" smtClean="0"/>
              <a:t>xcellent teachers </a:t>
            </a:r>
            <a:r>
              <a:rPr lang="en-GB" dirty="0"/>
              <a:t>combined different, multiple pedagogical roles and attributes to enable learning as appropriate for their respective course and field as well as proactivity in terms of ‘going the extra mile</a:t>
            </a:r>
            <a:r>
              <a:rPr lang="en-GB" dirty="0" smtClean="0"/>
              <a:t>’.</a:t>
            </a:r>
          </a:p>
        </p:txBody>
      </p:sp>
      <p:sp>
        <p:nvSpPr>
          <p:cNvPr id="4" name="Slide Number Placeholder 3"/>
          <p:cNvSpPr>
            <a:spLocks noGrp="1"/>
          </p:cNvSpPr>
          <p:nvPr>
            <p:ph type="sldNum" sz="quarter" idx="12"/>
          </p:nvPr>
        </p:nvSpPr>
        <p:spPr/>
        <p:txBody>
          <a:bodyPr/>
          <a:lstStyle/>
          <a:p>
            <a:fld id="{69B20350-345E-4B5E-8A08-5D5FB0E34788}" type="slidenum">
              <a:rPr lang="en-GB" smtClean="0"/>
              <a:t>37</a:t>
            </a:fld>
            <a:endParaRPr lang="en-GB"/>
          </a:p>
        </p:txBody>
      </p:sp>
    </p:spTree>
    <p:extLst>
      <p:ext uri="{BB962C8B-B14F-4D97-AF65-F5344CB8AC3E}">
        <p14:creationId xmlns:p14="http://schemas.microsoft.com/office/powerpoint/2010/main" val="39026937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609416"/>
            <a:ext cx="7239000" cy="5248584"/>
          </a:xfrm>
        </p:spPr>
        <p:txBody>
          <a:bodyPr>
            <a:normAutofit fontScale="77500" lnSpcReduction="20000"/>
          </a:bodyPr>
          <a:lstStyle/>
          <a:p>
            <a:r>
              <a:rPr lang="en-GB" dirty="0"/>
              <a:t>Teaching excellence at the University of Brighton </a:t>
            </a:r>
            <a:r>
              <a:rPr lang="en-GB" dirty="0" smtClean="0"/>
              <a:t>was(2011) and is (2015) </a:t>
            </a:r>
            <a:r>
              <a:rPr lang="en-GB" dirty="0"/>
              <a:t>depicted by students responding to the NSS and nominating excellent teachers (SU awards</a:t>
            </a:r>
            <a:r>
              <a:rPr lang="en-GB" dirty="0" smtClean="0"/>
              <a:t>, </a:t>
            </a:r>
            <a:r>
              <a:rPr lang="en-GB" dirty="0"/>
              <a:t>Excellence in Facilitating and empowering Learning awards admin by CLT) as encompassing values, behaviours, reflective practice and continued professional </a:t>
            </a:r>
            <a:r>
              <a:rPr lang="en-GB" dirty="0" smtClean="0"/>
              <a:t>development.</a:t>
            </a:r>
          </a:p>
          <a:p>
            <a:endParaRPr lang="en-GB" dirty="0"/>
          </a:p>
          <a:p>
            <a:r>
              <a:rPr lang="en-GB" dirty="0" smtClean="0"/>
              <a:t>The literature discussing teaching excellence , and our students’ responses indicate that there is </a:t>
            </a:r>
          </a:p>
          <a:p>
            <a:r>
              <a:rPr lang="en-GB" dirty="0" smtClean="0"/>
              <a:t>(</a:t>
            </a:r>
            <a:r>
              <a:rPr lang="en-GB" dirty="0" err="1" smtClean="0"/>
              <a:t>i</a:t>
            </a:r>
            <a:r>
              <a:rPr lang="en-GB" dirty="0" smtClean="0"/>
              <a:t>) value </a:t>
            </a:r>
            <a:r>
              <a:rPr lang="en-GB" dirty="0"/>
              <a:t>in </a:t>
            </a:r>
            <a:r>
              <a:rPr lang="en-GB" dirty="0" smtClean="0"/>
              <a:t>having flexible </a:t>
            </a:r>
            <a:r>
              <a:rPr lang="en-GB" dirty="0"/>
              <a:t>definitions </a:t>
            </a:r>
            <a:r>
              <a:rPr lang="en-GB" dirty="0" smtClean="0"/>
              <a:t>and perceptions </a:t>
            </a:r>
            <a:r>
              <a:rPr lang="en-GB" dirty="0"/>
              <a:t>of teaching excellence and </a:t>
            </a:r>
            <a:endParaRPr lang="en-GB" dirty="0" smtClean="0"/>
          </a:p>
          <a:p>
            <a:r>
              <a:rPr lang="en-GB" dirty="0" smtClean="0"/>
              <a:t>(</a:t>
            </a:r>
            <a:r>
              <a:rPr lang="en-GB" dirty="0"/>
              <a:t>ii) </a:t>
            </a:r>
            <a:r>
              <a:rPr lang="en-GB" dirty="0" smtClean="0"/>
              <a:t>in taking note of other </a:t>
            </a:r>
            <a:r>
              <a:rPr lang="en-GB" dirty="0"/>
              <a:t>evidence that provides a much richer and more exhaustive characterization of the impact teachers have on their students</a:t>
            </a:r>
          </a:p>
          <a:p>
            <a:endParaRPr lang="en-GB" dirty="0"/>
          </a:p>
        </p:txBody>
      </p:sp>
      <p:sp>
        <p:nvSpPr>
          <p:cNvPr id="4" name="Slide Number Placeholder 3"/>
          <p:cNvSpPr>
            <a:spLocks noGrp="1"/>
          </p:cNvSpPr>
          <p:nvPr>
            <p:ph type="sldNum" sz="quarter" idx="12"/>
          </p:nvPr>
        </p:nvSpPr>
        <p:spPr/>
        <p:txBody>
          <a:bodyPr/>
          <a:lstStyle/>
          <a:p>
            <a:fld id="{69B20350-345E-4B5E-8A08-5D5FB0E34788}" type="slidenum">
              <a:rPr lang="en-GB" smtClean="0"/>
              <a:t>38</a:t>
            </a:fld>
            <a:endParaRPr lang="en-GB"/>
          </a:p>
        </p:txBody>
      </p:sp>
    </p:spTree>
    <p:extLst>
      <p:ext uri="{BB962C8B-B14F-4D97-AF65-F5344CB8AC3E}">
        <p14:creationId xmlns:p14="http://schemas.microsoft.com/office/powerpoint/2010/main" val="26092822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Communities : Building and nurturing  scholarship and research across the academic role  </a:t>
            </a:r>
            <a:br>
              <a:rPr lang="en-GB" dirty="0" smtClean="0"/>
            </a:br>
            <a:endParaRPr lang="en-GB" dirty="0"/>
          </a:p>
        </p:txBody>
      </p:sp>
      <p:sp>
        <p:nvSpPr>
          <p:cNvPr id="3" name="Subtitle 2"/>
          <p:cNvSpPr>
            <a:spLocks noGrp="1"/>
          </p:cNvSpPr>
          <p:nvPr>
            <p:ph type="subTitle" idx="1"/>
          </p:nvPr>
        </p:nvSpPr>
        <p:spPr/>
        <p:txBody>
          <a:bodyPr>
            <a:normAutofit/>
          </a:bodyPr>
          <a:lstStyle/>
          <a:p>
            <a:r>
              <a:rPr lang="en-GB" dirty="0" smtClean="0"/>
              <a:t> </a:t>
            </a:r>
            <a:endParaRPr lang="en-GB" dirty="0"/>
          </a:p>
        </p:txBody>
      </p:sp>
      <p:sp>
        <p:nvSpPr>
          <p:cNvPr id="4" name="Slide Number Placeholder 3"/>
          <p:cNvSpPr>
            <a:spLocks noGrp="1"/>
          </p:cNvSpPr>
          <p:nvPr>
            <p:ph type="sldNum" sz="quarter" idx="12"/>
          </p:nvPr>
        </p:nvSpPr>
        <p:spPr/>
        <p:txBody>
          <a:bodyPr/>
          <a:lstStyle/>
          <a:p>
            <a:fld id="{2CB5B26D-2F19-4976-9380-B7BA905DA2A1}" type="slidenum">
              <a:rPr lang="en-GB" smtClean="0"/>
              <a:pPr/>
              <a:t>39</a:t>
            </a:fld>
            <a:endParaRPr lang="en-GB"/>
          </a:p>
        </p:txBody>
      </p:sp>
    </p:spTree>
    <p:extLst>
      <p:ext uri="{BB962C8B-B14F-4D97-AF65-F5344CB8AC3E}">
        <p14:creationId xmlns:p14="http://schemas.microsoft.com/office/powerpoint/2010/main" val="2404449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dirty="0" smtClean="0"/>
              <a:t>Way through </a:t>
            </a:r>
            <a:endParaRPr lang="en-GB" dirty="0"/>
          </a:p>
        </p:txBody>
      </p:sp>
      <p:sp>
        <p:nvSpPr>
          <p:cNvPr id="3" name="Content Placeholder 2"/>
          <p:cNvSpPr>
            <a:spLocks noGrp="1"/>
          </p:cNvSpPr>
          <p:nvPr>
            <p:ph idx="1"/>
          </p:nvPr>
        </p:nvSpPr>
        <p:spPr>
          <a:xfrm>
            <a:off x="457200" y="1268760"/>
            <a:ext cx="8229600" cy="5589240"/>
          </a:xfrm>
        </p:spPr>
        <p:txBody>
          <a:bodyPr>
            <a:normAutofit fontScale="92500"/>
          </a:bodyPr>
          <a:lstStyle/>
          <a:p>
            <a:pPr lvl="0"/>
            <a:r>
              <a:rPr lang="en-GB" b="1" dirty="0"/>
              <a:t>Context and </a:t>
            </a:r>
            <a:r>
              <a:rPr lang="en-GB" b="1" dirty="0" smtClean="0"/>
              <a:t>research </a:t>
            </a:r>
            <a:r>
              <a:rPr lang="en-GB" b="1" dirty="0"/>
              <a:t>and scholarship in learning teaching and educational development practice  </a:t>
            </a:r>
            <a:r>
              <a:rPr lang="en-GB" b="1" dirty="0" smtClean="0"/>
              <a:t> </a:t>
            </a:r>
            <a:endParaRPr lang="en-GB" dirty="0"/>
          </a:p>
          <a:p>
            <a:pPr lvl="0"/>
            <a:r>
              <a:rPr lang="en-GB" b="1" dirty="0"/>
              <a:t>TEF </a:t>
            </a:r>
            <a:endParaRPr lang="en-GB" dirty="0"/>
          </a:p>
          <a:p>
            <a:pPr lvl="0"/>
            <a:r>
              <a:rPr lang="en-GB" b="1" dirty="0" err="1"/>
              <a:t>SoTL</a:t>
            </a:r>
            <a:r>
              <a:rPr lang="en-GB" b="1" dirty="0"/>
              <a:t> report –   National project research based </a:t>
            </a:r>
            <a:r>
              <a:rPr lang="en-GB" b="1" dirty="0" smtClean="0"/>
              <a:t>exec summary</a:t>
            </a:r>
            <a:endParaRPr lang="en-GB" dirty="0"/>
          </a:p>
          <a:p>
            <a:pPr lvl="0"/>
            <a:r>
              <a:rPr lang="en-GB" b="1" dirty="0"/>
              <a:t>Excellence locally –research based </a:t>
            </a:r>
            <a:endParaRPr lang="en-GB" dirty="0"/>
          </a:p>
          <a:p>
            <a:pPr lvl="0"/>
            <a:r>
              <a:rPr lang="en-GB" b="1" dirty="0"/>
              <a:t>Examples    using our community to share good research and experience based practice (SEDA and </a:t>
            </a:r>
            <a:r>
              <a:rPr lang="en-GB" b="1" dirty="0" smtClean="0"/>
              <a:t>HEDG </a:t>
            </a:r>
            <a:r>
              <a:rPr lang="en-GB" b="1" dirty="0"/>
              <a:t>on the TEF)</a:t>
            </a:r>
            <a:endParaRPr lang="en-GB" dirty="0"/>
          </a:p>
          <a:p>
            <a:pPr lvl="0"/>
            <a:r>
              <a:rPr lang="en-GB" b="1" dirty="0" smtClean="0"/>
              <a:t>Examples in practice </a:t>
            </a:r>
            <a:r>
              <a:rPr lang="en-GB" b="1" dirty="0"/>
              <a:t>c</a:t>
            </a:r>
            <a:r>
              <a:rPr lang="en-GB" b="1" dirty="0" smtClean="0"/>
              <a:t>ommunities</a:t>
            </a:r>
            <a:r>
              <a:rPr lang="en-GB" b="1" dirty="0"/>
              <a:t>, prof practice courses </a:t>
            </a:r>
            <a:r>
              <a:rPr lang="en-GB" b="1" dirty="0" err="1"/>
              <a:t>etc</a:t>
            </a:r>
            <a:r>
              <a:rPr lang="en-GB" b="1" dirty="0"/>
              <a:t> </a:t>
            </a:r>
            <a:r>
              <a:rPr lang="en-GB" b="1" dirty="0" smtClean="0"/>
              <a:t> </a:t>
            </a:r>
            <a:endParaRPr lang="en-GB" dirty="0"/>
          </a:p>
        </p:txBody>
      </p:sp>
    </p:spTree>
    <p:extLst>
      <p:ext uri="{BB962C8B-B14F-4D97-AF65-F5344CB8AC3E}">
        <p14:creationId xmlns:p14="http://schemas.microsoft.com/office/powerpoint/2010/main" val="20302123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lstStyle/>
          <a:p>
            <a:r>
              <a:rPr lang="en-GB" dirty="0"/>
              <a:t>R</a:t>
            </a:r>
            <a:r>
              <a:rPr lang="en-GB" dirty="0" smtClean="0"/>
              <a:t>oute through</a:t>
            </a:r>
            <a:endParaRPr lang="en-GB" dirty="0"/>
          </a:p>
        </p:txBody>
      </p:sp>
      <p:sp>
        <p:nvSpPr>
          <p:cNvPr id="3" name="Content Placeholder 2"/>
          <p:cNvSpPr>
            <a:spLocks noGrp="1"/>
          </p:cNvSpPr>
          <p:nvPr>
            <p:ph idx="1"/>
          </p:nvPr>
        </p:nvSpPr>
        <p:spPr>
          <a:xfrm>
            <a:off x="457200" y="1071546"/>
            <a:ext cx="8229600" cy="5786454"/>
          </a:xfrm>
        </p:spPr>
        <p:txBody>
          <a:bodyPr>
            <a:normAutofit fontScale="92500" lnSpcReduction="20000"/>
          </a:bodyPr>
          <a:lstStyle/>
          <a:p>
            <a:r>
              <a:rPr lang="en-GB" dirty="0"/>
              <a:t>W</a:t>
            </a:r>
            <a:r>
              <a:rPr lang="en-GB" dirty="0" smtClean="0"/>
              <a:t>hy research into teaching/using research to explore and enhance teaching ?</a:t>
            </a:r>
          </a:p>
          <a:p>
            <a:r>
              <a:rPr lang="en-GB" dirty="0" smtClean="0"/>
              <a:t>History –Boyer, Healey, and current context, SOTL project, your context</a:t>
            </a:r>
          </a:p>
          <a:p>
            <a:r>
              <a:rPr lang="en-GB" dirty="0"/>
              <a:t>R</a:t>
            </a:r>
            <a:r>
              <a:rPr lang="en-GB" dirty="0" smtClean="0"/>
              <a:t>esearch and teaching links and tensions</a:t>
            </a:r>
          </a:p>
          <a:p>
            <a:r>
              <a:rPr lang="en-GB" dirty="0" smtClean="0"/>
              <a:t>Threshold </a:t>
            </a:r>
            <a:r>
              <a:rPr lang="en-GB" dirty="0"/>
              <a:t>concepts as a way in</a:t>
            </a:r>
          </a:p>
          <a:p>
            <a:r>
              <a:rPr lang="en-GB" dirty="0"/>
              <a:t>Strategies and internal support and facilitation modes </a:t>
            </a:r>
          </a:p>
          <a:p>
            <a:r>
              <a:rPr lang="en-GB" dirty="0" smtClean="0"/>
              <a:t>Exploring the challenges ,  successes and nurturing of professional developments – fellowships, projects communities of practice, UKPSF</a:t>
            </a:r>
          </a:p>
          <a:p>
            <a:r>
              <a:rPr lang="en-GB" dirty="0"/>
              <a:t>E</a:t>
            </a:r>
            <a:r>
              <a:rPr lang="en-GB" dirty="0" smtClean="0"/>
              <a:t>ffecting enhancement and sustainable, positive change. Ways forward?</a:t>
            </a:r>
          </a:p>
          <a:p>
            <a:endParaRPr lang="en-GB" dirty="0" smtClean="0"/>
          </a:p>
          <a:p>
            <a:endParaRPr lang="en-GB" dirty="0"/>
          </a:p>
        </p:txBody>
      </p:sp>
      <p:sp>
        <p:nvSpPr>
          <p:cNvPr id="4" name="Slide Number Placeholder 3"/>
          <p:cNvSpPr>
            <a:spLocks noGrp="1"/>
          </p:cNvSpPr>
          <p:nvPr>
            <p:ph type="sldNum" sz="quarter" idx="12"/>
          </p:nvPr>
        </p:nvSpPr>
        <p:spPr/>
        <p:txBody>
          <a:bodyPr/>
          <a:lstStyle/>
          <a:p>
            <a:fld id="{2CB5B26D-2F19-4976-9380-B7BA905DA2A1}" type="slidenum">
              <a:rPr lang="en-GB" smtClean="0"/>
              <a:pPr/>
              <a:t>40</a:t>
            </a:fld>
            <a:endParaRPr lang="en-GB"/>
          </a:p>
        </p:txBody>
      </p:sp>
    </p:spTree>
    <p:extLst>
      <p:ext uri="{BB962C8B-B14F-4D97-AF65-F5344CB8AC3E}">
        <p14:creationId xmlns:p14="http://schemas.microsoft.com/office/powerpoint/2010/main" val="41835893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Preconceptions?</a:t>
            </a:r>
            <a:endParaRPr lang="en-GB" dirty="0"/>
          </a:p>
        </p:txBody>
      </p:sp>
      <p:pic>
        <p:nvPicPr>
          <p:cNvPr id="4" name="Content Placeholder 3" descr="C:\Users\gw10\Desktop\new camers\IMG_0164.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196752"/>
            <a:ext cx="7920880" cy="5256584"/>
          </a:xfrm>
          <a:prstGeom prst="rect">
            <a:avLst/>
          </a:prstGeom>
          <a:noFill/>
          <a:ln>
            <a:noFill/>
          </a:ln>
        </p:spPr>
      </p:pic>
      <p:sp>
        <p:nvSpPr>
          <p:cNvPr id="3" name="Slide Number Placeholder 2"/>
          <p:cNvSpPr>
            <a:spLocks noGrp="1"/>
          </p:cNvSpPr>
          <p:nvPr>
            <p:ph type="sldNum" sz="quarter" idx="12"/>
          </p:nvPr>
        </p:nvSpPr>
        <p:spPr/>
        <p:txBody>
          <a:bodyPr/>
          <a:lstStyle/>
          <a:p>
            <a:fld id="{1E666591-77AD-4CB6-B93F-52F54E26DFFB}" type="slidenum">
              <a:rPr lang="en-GB" smtClean="0"/>
              <a:t>41</a:t>
            </a:fld>
            <a:endParaRPr lang="en-GB"/>
          </a:p>
        </p:txBody>
      </p:sp>
    </p:spTree>
    <p:extLst>
      <p:ext uri="{BB962C8B-B14F-4D97-AF65-F5344CB8AC3E}">
        <p14:creationId xmlns:p14="http://schemas.microsoft.com/office/powerpoint/2010/main" val="1247658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GB" dirty="0" smtClean="0"/>
              <a:t>An uphill task?(but essential and rewarding ) </a:t>
            </a:r>
            <a:endParaRPr lang="en-GB" dirty="0"/>
          </a:p>
        </p:txBody>
      </p:sp>
      <p:pic>
        <p:nvPicPr>
          <p:cNvPr id="4" name="Content Placeholder 3" descr="C:\Users\gw10\Desktop\new camers\IMG_0196.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196752"/>
            <a:ext cx="7992888" cy="5328592"/>
          </a:xfrm>
          <a:prstGeom prst="rect">
            <a:avLst/>
          </a:prstGeom>
          <a:noFill/>
          <a:ln>
            <a:noFill/>
          </a:ln>
        </p:spPr>
      </p:pic>
      <p:sp>
        <p:nvSpPr>
          <p:cNvPr id="3" name="Slide Number Placeholder 2"/>
          <p:cNvSpPr>
            <a:spLocks noGrp="1"/>
          </p:cNvSpPr>
          <p:nvPr>
            <p:ph type="sldNum" sz="quarter" idx="12"/>
          </p:nvPr>
        </p:nvSpPr>
        <p:spPr/>
        <p:txBody>
          <a:bodyPr/>
          <a:lstStyle/>
          <a:p>
            <a:fld id="{1E666591-77AD-4CB6-B93F-52F54E26DFFB}" type="slidenum">
              <a:rPr lang="en-GB" smtClean="0"/>
              <a:t>42</a:t>
            </a:fld>
            <a:endParaRPr lang="en-GB"/>
          </a:p>
        </p:txBody>
      </p:sp>
    </p:spTree>
    <p:extLst>
      <p:ext uri="{BB962C8B-B14F-4D97-AF65-F5344CB8AC3E}">
        <p14:creationId xmlns:p14="http://schemas.microsoft.com/office/powerpoint/2010/main" val="1722140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229600" cy="582594"/>
          </a:xfrm>
        </p:spPr>
        <p:txBody>
          <a:bodyPr>
            <a:normAutofit fontScale="90000"/>
          </a:bodyPr>
          <a:lstStyle/>
          <a:p>
            <a:r>
              <a:rPr lang="en-GB" dirty="0" smtClean="0"/>
              <a:t>The research and teaching nexus</a:t>
            </a:r>
            <a:br>
              <a:rPr lang="en-GB" dirty="0" smtClean="0"/>
            </a:br>
            <a:endParaRPr lang="en-US" dirty="0"/>
          </a:p>
        </p:txBody>
      </p:sp>
      <p:sp>
        <p:nvSpPr>
          <p:cNvPr id="33795" name="Rectangle 3"/>
          <p:cNvSpPr>
            <a:spLocks noGrp="1" noChangeArrowheads="1"/>
          </p:cNvSpPr>
          <p:nvPr>
            <p:ph type="body" idx="1"/>
          </p:nvPr>
        </p:nvSpPr>
        <p:spPr>
          <a:xfrm>
            <a:off x="381000" y="1571612"/>
            <a:ext cx="8763000" cy="4524388"/>
          </a:xfrm>
        </p:spPr>
        <p:txBody>
          <a:bodyPr>
            <a:normAutofit/>
          </a:bodyPr>
          <a:lstStyle/>
          <a:p>
            <a:r>
              <a:rPr lang="en-GB" dirty="0" smtClean="0"/>
              <a:t>Ernest </a:t>
            </a:r>
            <a:r>
              <a:rPr lang="en-GB" dirty="0"/>
              <a:t>Boyer (1990)</a:t>
            </a:r>
            <a:r>
              <a:rPr lang="en-GB" i="1" dirty="0"/>
              <a:t>Scholarship </a:t>
            </a:r>
            <a:r>
              <a:rPr lang="en-GB" i="1" dirty="0" smtClean="0"/>
              <a:t>Reconsidered: </a:t>
            </a:r>
            <a:r>
              <a:rPr lang="en-GB" i="1" dirty="0"/>
              <a:t>“</a:t>
            </a:r>
            <a:r>
              <a:rPr lang="en-GB" sz="2800" i="1" dirty="0"/>
              <a:t>the most important obligation now confronting the nation’s colleges and universities is to  break out of the tired old teaching versus research debate and define in more creative ways</a:t>
            </a:r>
            <a:r>
              <a:rPr lang="en-GB" sz="2800" i="1" dirty="0" smtClean="0"/>
              <a:t>, what </a:t>
            </a:r>
            <a:r>
              <a:rPr lang="en-GB" sz="2800" i="1" dirty="0"/>
              <a:t>it means to be a scholar</a:t>
            </a:r>
            <a:r>
              <a:rPr lang="en-GB" sz="2800" i="1" dirty="0" smtClean="0"/>
              <a:t>” </a:t>
            </a:r>
            <a:endParaRPr lang="en-GB" dirty="0"/>
          </a:p>
          <a:p>
            <a:endParaRPr lang="en-GB" dirty="0"/>
          </a:p>
          <a:p>
            <a:endParaRPr lang="en-GB" dirty="0"/>
          </a:p>
        </p:txBody>
      </p:sp>
      <p:graphicFrame>
        <p:nvGraphicFramePr>
          <p:cNvPr id="33796" name="Object 4"/>
          <p:cNvGraphicFramePr>
            <a:graphicFrameLocks noChangeAspect="1"/>
          </p:cNvGraphicFramePr>
          <p:nvPr/>
        </p:nvGraphicFramePr>
        <p:xfrm>
          <a:off x="0" y="428604"/>
          <a:ext cx="1752600" cy="1174750"/>
        </p:xfrm>
        <a:graphic>
          <a:graphicData uri="http://schemas.openxmlformats.org/presentationml/2006/ole">
            <mc:AlternateContent xmlns:mc="http://schemas.openxmlformats.org/markup-compatibility/2006">
              <mc:Choice xmlns:v="urn:schemas-microsoft-com:vml" Requires="v">
                <p:oleObj spid="_x0000_s9230" name="Clip" r:id="rId3" imgW="3838320" imgH="2571480" progId="">
                  <p:embed/>
                </p:oleObj>
              </mc:Choice>
              <mc:Fallback>
                <p:oleObj name="Clip" r:id="rId3" imgW="3838320" imgH="25714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8604"/>
                        <a:ext cx="1752600" cy="1174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7" name="Object 5"/>
          <p:cNvGraphicFramePr>
            <a:graphicFrameLocks noChangeAspect="1"/>
          </p:cNvGraphicFramePr>
          <p:nvPr/>
        </p:nvGraphicFramePr>
        <p:xfrm flipH="1">
          <a:off x="7848600" y="5954713"/>
          <a:ext cx="1295400" cy="903287"/>
        </p:xfrm>
        <a:graphic>
          <a:graphicData uri="http://schemas.openxmlformats.org/presentationml/2006/ole">
            <mc:AlternateContent xmlns:mc="http://schemas.openxmlformats.org/markup-compatibility/2006">
              <mc:Choice xmlns:v="urn:schemas-microsoft-com:vml" Requires="v">
                <p:oleObj spid="_x0000_s9231" name="Clip" r:id="rId5" imgW="9734400" imgH="6781680" progId="">
                  <p:embed/>
                </p:oleObj>
              </mc:Choice>
              <mc:Fallback>
                <p:oleObj name="Clip" r:id="rId5" imgW="9734400" imgH="678168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7848600" y="5954713"/>
                        <a:ext cx="1295400" cy="903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2CB5B26D-2F19-4976-9380-B7BA905DA2A1}" type="slidenum">
              <a:rPr lang="en-GB" smtClean="0"/>
              <a:pPr/>
              <a:t>43</a:t>
            </a:fld>
            <a:endParaRPr lang="en-GB"/>
          </a:p>
        </p:txBody>
      </p:sp>
    </p:spTree>
    <p:extLst>
      <p:ext uri="{BB962C8B-B14F-4D97-AF65-F5344CB8AC3E}">
        <p14:creationId xmlns:p14="http://schemas.microsoft.com/office/powerpoint/2010/main" val="12182794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74638"/>
            <a:ext cx="8229600" cy="796908"/>
          </a:xfrm>
        </p:spPr>
        <p:txBody>
          <a:bodyPr>
            <a:normAutofit fontScale="90000"/>
          </a:bodyPr>
          <a:lstStyle/>
          <a:p>
            <a:r>
              <a:rPr lang="en-GB" dirty="0" smtClean="0"/>
              <a:t>Why research ? </a:t>
            </a:r>
            <a:br>
              <a:rPr lang="en-GB" dirty="0" smtClean="0"/>
            </a:br>
            <a:endParaRPr lang="en-US" dirty="0"/>
          </a:p>
        </p:txBody>
      </p:sp>
      <p:sp>
        <p:nvSpPr>
          <p:cNvPr id="53251" name="Rectangle 3"/>
          <p:cNvSpPr>
            <a:spLocks noGrp="1" noChangeArrowheads="1"/>
          </p:cNvSpPr>
          <p:nvPr>
            <p:ph type="body" idx="1"/>
          </p:nvPr>
        </p:nvSpPr>
        <p:spPr>
          <a:xfrm>
            <a:off x="357158" y="571481"/>
            <a:ext cx="8319298" cy="5809848"/>
          </a:xfrm>
        </p:spPr>
        <p:txBody>
          <a:bodyPr>
            <a:normAutofit fontScale="92500" lnSpcReduction="10000"/>
          </a:bodyPr>
          <a:lstStyle/>
          <a:p>
            <a:pPr>
              <a:buNone/>
            </a:pPr>
            <a:endParaRPr lang="en-GB" dirty="0"/>
          </a:p>
          <a:p>
            <a:r>
              <a:rPr lang="en-GB" dirty="0" smtClean="0"/>
              <a:t>Research </a:t>
            </a:r>
            <a:r>
              <a:rPr lang="en-GB" dirty="0"/>
              <a:t>is </a:t>
            </a:r>
            <a:r>
              <a:rPr lang="en-GB" i="1" dirty="0"/>
              <a:t>the</a:t>
            </a:r>
            <a:r>
              <a:rPr lang="en-GB" dirty="0"/>
              <a:t> fundamental human learning activity -involving enquiry, problem solving, diversity, flexibility and decision making.</a:t>
            </a:r>
          </a:p>
          <a:p>
            <a:r>
              <a:rPr lang="en-GB" dirty="0"/>
              <a:t>Lifelong learning, learning organisations</a:t>
            </a:r>
          </a:p>
          <a:p>
            <a:r>
              <a:rPr lang="en-GB" dirty="0"/>
              <a:t>Research led teaching/learning </a:t>
            </a:r>
            <a:r>
              <a:rPr lang="en-GB" dirty="0" smtClean="0"/>
              <a:t>facilitation - far </a:t>
            </a:r>
            <a:r>
              <a:rPr lang="en-GB" dirty="0"/>
              <a:t>superior to </a:t>
            </a:r>
            <a:r>
              <a:rPr lang="en-GB" dirty="0" smtClean="0"/>
              <a:t>training - </a:t>
            </a:r>
            <a:r>
              <a:rPr lang="en-GB" dirty="0"/>
              <a:t>encourages, enables &amp; empowers learning involving enquiry, problem solving, diversity, flexibility &amp; decision making</a:t>
            </a:r>
            <a:r>
              <a:rPr lang="en-GB" dirty="0" smtClean="0"/>
              <a:t>.</a:t>
            </a:r>
          </a:p>
          <a:p>
            <a:r>
              <a:rPr lang="en-GB" dirty="0" smtClean="0"/>
              <a:t>’</a:t>
            </a:r>
            <a:r>
              <a:rPr lang="en-GB" dirty="0" err="1" smtClean="0"/>
              <a:t>Graduateness</a:t>
            </a:r>
            <a:r>
              <a:rPr lang="en-GB" dirty="0" smtClean="0"/>
              <a:t>’ and employability skills are developed by encouraging enquiry and research in our students .  </a:t>
            </a:r>
            <a:endParaRPr lang="en-GB" dirty="0"/>
          </a:p>
          <a:p>
            <a:endParaRPr lang="en-GB" dirty="0"/>
          </a:p>
          <a:p>
            <a:endParaRPr lang="en-GB" dirty="0"/>
          </a:p>
        </p:txBody>
      </p:sp>
      <p:sp>
        <p:nvSpPr>
          <p:cNvPr id="2" name="Slide Number Placeholder 1"/>
          <p:cNvSpPr>
            <a:spLocks noGrp="1"/>
          </p:cNvSpPr>
          <p:nvPr>
            <p:ph type="sldNum" sz="quarter" idx="12"/>
          </p:nvPr>
        </p:nvSpPr>
        <p:spPr/>
        <p:txBody>
          <a:bodyPr/>
          <a:lstStyle/>
          <a:p>
            <a:fld id="{2CB5B26D-2F19-4976-9380-B7BA905DA2A1}" type="slidenum">
              <a:rPr lang="en-GB" smtClean="0"/>
              <a:pPr/>
              <a:t>44</a:t>
            </a:fld>
            <a:endParaRPr lang="en-GB"/>
          </a:p>
        </p:txBody>
      </p:sp>
      <p:pic>
        <p:nvPicPr>
          <p:cNvPr id="5" name="Picture 5" descr="creativity-com_479f8882bf3f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6980" y="0"/>
            <a:ext cx="1242301" cy="1551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80275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Context changes:</a:t>
            </a:r>
            <a:endParaRPr lang="en-GB" dirty="0"/>
          </a:p>
        </p:txBody>
      </p:sp>
      <p:sp>
        <p:nvSpPr>
          <p:cNvPr id="3" name="Content Placeholder 2"/>
          <p:cNvSpPr>
            <a:spLocks noGrp="1"/>
          </p:cNvSpPr>
          <p:nvPr>
            <p:ph idx="1"/>
          </p:nvPr>
        </p:nvSpPr>
        <p:spPr>
          <a:xfrm>
            <a:off x="539552" y="1412776"/>
            <a:ext cx="8229600" cy="4768865"/>
          </a:xfrm>
        </p:spPr>
        <p:txBody>
          <a:bodyPr>
            <a:normAutofit/>
          </a:bodyPr>
          <a:lstStyle/>
          <a:p>
            <a:r>
              <a:rPr lang="en-GB" b="1" dirty="0"/>
              <a:t>Research</a:t>
            </a:r>
          </a:p>
          <a:p>
            <a:pPr>
              <a:buNone/>
            </a:pPr>
            <a:r>
              <a:rPr lang="en-GB" dirty="0" smtClean="0"/>
              <a:t> A strong research </a:t>
            </a:r>
            <a:r>
              <a:rPr lang="en-GB" dirty="0"/>
              <a:t>base is </a:t>
            </a:r>
            <a:r>
              <a:rPr lang="en-GB" dirty="0" smtClean="0"/>
              <a:t>vital for </a:t>
            </a:r>
            <a:r>
              <a:rPr lang="en-GB" dirty="0"/>
              <a:t>our future in a global knowledge economy </a:t>
            </a:r>
            <a:r>
              <a:rPr lang="en-GB" dirty="0" smtClean="0"/>
              <a:t>.... </a:t>
            </a:r>
            <a:r>
              <a:rPr lang="en-GB" dirty="0"/>
              <a:t>strong in both </a:t>
            </a:r>
            <a:r>
              <a:rPr lang="en-GB" dirty="0" smtClean="0"/>
              <a:t>fundamental, curiosity-driven </a:t>
            </a:r>
            <a:r>
              <a:rPr lang="en-GB" dirty="0"/>
              <a:t>research and research applied to the challenges facing businesses and public </a:t>
            </a:r>
            <a:r>
              <a:rPr lang="en-GB" dirty="0" smtClean="0"/>
              <a:t>services. (UUK </a:t>
            </a:r>
            <a:r>
              <a:rPr lang="en-GB" dirty="0"/>
              <a:t>conference </a:t>
            </a:r>
            <a:r>
              <a:rPr lang="en-GB" dirty="0" smtClean="0"/>
              <a:t>David </a:t>
            </a:r>
            <a:r>
              <a:rPr lang="en-GB" dirty="0"/>
              <a:t>Willets </a:t>
            </a:r>
            <a:r>
              <a:rPr lang="en-GB" dirty="0" smtClean="0"/>
              <a:t>2010)</a:t>
            </a:r>
            <a:endParaRPr lang="en-GB" dirty="0"/>
          </a:p>
        </p:txBody>
      </p:sp>
      <p:sp>
        <p:nvSpPr>
          <p:cNvPr id="4" name="Slide Number Placeholder 3"/>
          <p:cNvSpPr>
            <a:spLocks noGrp="1"/>
          </p:cNvSpPr>
          <p:nvPr>
            <p:ph type="sldNum" sz="quarter" idx="12"/>
          </p:nvPr>
        </p:nvSpPr>
        <p:spPr/>
        <p:txBody>
          <a:bodyPr/>
          <a:lstStyle/>
          <a:p>
            <a:fld id="{2CB5B26D-2F19-4976-9380-B7BA905DA2A1}" type="slidenum">
              <a:rPr lang="en-GB" smtClean="0"/>
              <a:pPr/>
              <a:t>45</a:t>
            </a:fld>
            <a:endParaRPr lang="en-GB"/>
          </a:p>
        </p:txBody>
      </p:sp>
      <p:pic>
        <p:nvPicPr>
          <p:cNvPr id="5" name="Picture 5" descr="creativity-com_479f8882bf3f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88640"/>
            <a:ext cx="1242301" cy="1551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VA-Leonardo-da-Vinci-notebo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73216"/>
            <a:ext cx="2195736" cy="148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69832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GB" dirty="0"/>
              <a:t>Some thoughts about the </a:t>
            </a:r>
            <a:r>
              <a:rPr lang="en-GB" dirty="0" smtClean="0"/>
              <a:t>links between research and teaching  </a:t>
            </a:r>
            <a:endParaRPr lang="en-GB" dirty="0"/>
          </a:p>
        </p:txBody>
      </p:sp>
      <p:sp>
        <p:nvSpPr>
          <p:cNvPr id="47107" name="Rectangle 3"/>
          <p:cNvSpPr>
            <a:spLocks noGrp="1" noChangeArrowheads="1"/>
          </p:cNvSpPr>
          <p:nvPr>
            <p:ph type="body" idx="1"/>
          </p:nvPr>
        </p:nvSpPr>
        <p:spPr>
          <a:xfrm>
            <a:off x="457200" y="1600200"/>
            <a:ext cx="8229600" cy="4565104"/>
          </a:xfrm>
        </p:spPr>
        <p:txBody>
          <a:bodyPr>
            <a:normAutofit fontScale="92500" lnSpcReduction="10000"/>
          </a:bodyPr>
          <a:lstStyle/>
          <a:p>
            <a:r>
              <a:rPr lang="en-GB" dirty="0"/>
              <a:t>Research </a:t>
            </a:r>
            <a:r>
              <a:rPr lang="en-GB" dirty="0" smtClean="0"/>
              <a:t>in our discipline and interdisciplinary areas is  informing and underpinning our teaching</a:t>
            </a:r>
            <a:endParaRPr lang="en-GB" dirty="0"/>
          </a:p>
          <a:p>
            <a:pPr lvl="1"/>
            <a:r>
              <a:rPr lang="en-GB" dirty="0" smtClean="0"/>
              <a:t> our own</a:t>
            </a:r>
          </a:p>
          <a:p>
            <a:pPr lvl="1"/>
            <a:r>
              <a:rPr lang="en-GB" dirty="0" smtClean="0"/>
              <a:t>others’ (usually referred to as scholarship)</a:t>
            </a:r>
          </a:p>
          <a:p>
            <a:r>
              <a:rPr lang="en-GB" dirty="0" smtClean="0"/>
              <a:t>Research into learning and teaching</a:t>
            </a:r>
          </a:p>
          <a:p>
            <a:pPr lvl="1"/>
            <a:r>
              <a:rPr lang="en-GB" dirty="0" smtClean="0"/>
              <a:t>our own </a:t>
            </a:r>
          </a:p>
          <a:p>
            <a:pPr lvl="1"/>
            <a:r>
              <a:rPr lang="en-GB" dirty="0" smtClean="0"/>
              <a:t>others’(usually referred to as scholarship)</a:t>
            </a:r>
            <a:endParaRPr lang="en-GB" dirty="0"/>
          </a:p>
          <a:p>
            <a:r>
              <a:rPr lang="en-GB" dirty="0" smtClean="0"/>
              <a:t>Encouraging  and enabling students </a:t>
            </a:r>
            <a:r>
              <a:rPr lang="en-GB" dirty="0"/>
              <a:t>as researchers </a:t>
            </a:r>
            <a:r>
              <a:rPr lang="en-GB" dirty="0" smtClean="0"/>
              <a:t>– the skills, and the discipline specific work creating knowledge</a:t>
            </a:r>
            <a:endParaRPr lang="en-GB" dirty="0"/>
          </a:p>
        </p:txBody>
      </p:sp>
      <p:sp>
        <p:nvSpPr>
          <p:cNvPr id="2" name="Slide Number Placeholder 1"/>
          <p:cNvSpPr>
            <a:spLocks noGrp="1"/>
          </p:cNvSpPr>
          <p:nvPr>
            <p:ph type="sldNum" sz="quarter" idx="12"/>
          </p:nvPr>
        </p:nvSpPr>
        <p:spPr/>
        <p:txBody>
          <a:bodyPr/>
          <a:lstStyle/>
          <a:p>
            <a:fld id="{2CB5B26D-2F19-4976-9380-B7BA905DA2A1}" type="slidenum">
              <a:rPr lang="en-GB" smtClean="0"/>
              <a:pPr/>
              <a:t>46</a:t>
            </a:fld>
            <a:endParaRPr lang="en-GB"/>
          </a:p>
        </p:txBody>
      </p:sp>
      <p:pic>
        <p:nvPicPr>
          <p:cNvPr id="5" name="Picture 5" descr="histo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3360034"/>
            <a:ext cx="2123728" cy="143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27477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b="1" dirty="0"/>
              <a:t>We are all researchers now </a:t>
            </a:r>
            <a:r>
              <a:rPr lang="en-GB" b="1" dirty="0" smtClean="0"/>
              <a:t>. </a:t>
            </a:r>
            <a:r>
              <a:rPr lang="en-GB" dirty="0"/>
              <a:t>Teaching and research are becoming ever more intimately related </a:t>
            </a:r>
            <a:r>
              <a:rPr lang="en-GB" dirty="0" smtClean="0"/>
              <a:t>.</a:t>
            </a:r>
            <a:r>
              <a:rPr lang="en-GB" dirty="0"/>
              <a:t>  In a </a:t>
            </a:r>
            <a:r>
              <a:rPr lang="en-GB" dirty="0" smtClean="0"/>
              <a:t>knowledge society </a:t>
            </a:r>
            <a:r>
              <a:rPr lang="en-GB" dirty="0"/>
              <a:t>all students </a:t>
            </a:r>
            <a:r>
              <a:rPr lang="en-GB" dirty="0" smtClean="0"/>
              <a:t> </a:t>
            </a:r>
            <a:r>
              <a:rPr lang="en-GB" dirty="0"/>
              <a:t>certainly all graduates </a:t>
            </a:r>
            <a:r>
              <a:rPr lang="en-GB" dirty="0" smtClean="0"/>
              <a:t> </a:t>
            </a:r>
            <a:r>
              <a:rPr lang="en-GB" dirty="0"/>
              <a:t>have to be researchers.  Not only are they engaged in the production of knowledge; they must also be educated to cope with the risks and uncertainties generated by the advance of science</a:t>
            </a:r>
            <a:r>
              <a:rPr lang="en-GB" dirty="0" smtClean="0"/>
              <a:t>.(</a:t>
            </a:r>
            <a:r>
              <a:rPr lang="en-GB" dirty="0"/>
              <a:t>Scott 2002, 13)</a:t>
            </a:r>
          </a:p>
        </p:txBody>
      </p:sp>
      <p:sp>
        <p:nvSpPr>
          <p:cNvPr id="4" name="Slide Number Placeholder 3"/>
          <p:cNvSpPr>
            <a:spLocks noGrp="1"/>
          </p:cNvSpPr>
          <p:nvPr>
            <p:ph type="sldNum" sz="quarter" idx="12"/>
          </p:nvPr>
        </p:nvSpPr>
        <p:spPr/>
        <p:txBody>
          <a:bodyPr/>
          <a:lstStyle/>
          <a:p>
            <a:fld id="{2CB5B26D-2F19-4976-9380-B7BA905DA2A1}" type="slidenum">
              <a:rPr lang="en-GB" smtClean="0"/>
              <a:pPr/>
              <a:t>47</a:t>
            </a:fld>
            <a:endParaRPr lang="en-GB"/>
          </a:p>
        </p:txBody>
      </p:sp>
      <p:pic>
        <p:nvPicPr>
          <p:cNvPr id="5" name="Picture 5" descr="creativity-com_479f8882bf3f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0"/>
            <a:ext cx="1242301" cy="1551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21089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endParaRPr lang="en-US" dirty="0"/>
          </a:p>
        </p:txBody>
      </p:sp>
      <p:sp>
        <p:nvSpPr>
          <p:cNvPr id="35843" name="Rectangle 3"/>
          <p:cNvSpPr>
            <a:spLocks noGrp="1" noChangeArrowheads="1"/>
          </p:cNvSpPr>
          <p:nvPr>
            <p:ph type="body" idx="1"/>
          </p:nvPr>
        </p:nvSpPr>
        <p:spPr>
          <a:xfrm>
            <a:off x="304800" y="908720"/>
            <a:ext cx="8839200" cy="5187280"/>
          </a:xfrm>
        </p:spPr>
        <p:txBody>
          <a:bodyPr/>
          <a:lstStyle/>
          <a:p>
            <a:r>
              <a:rPr lang="en-GB" dirty="0"/>
              <a:t>Crucial in universities for energy, motivation, creativity, </a:t>
            </a:r>
          </a:p>
          <a:p>
            <a:r>
              <a:rPr lang="en-GB" dirty="0"/>
              <a:t>linking theory &amp; practice for colleagues &amp; students, </a:t>
            </a:r>
          </a:p>
          <a:p>
            <a:r>
              <a:rPr lang="en-GB" dirty="0"/>
              <a:t>establishing informed habit &amp; skills for continuing to ask questions, seek information &amp; answers, in context, throughout life</a:t>
            </a:r>
          </a:p>
          <a:p>
            <a:r>
              <a:rPr lang="en-GB" dirty="0"/>
              <a:t>Research capacity building to inform society</a:t>
            </a:r>
          </a:p>
          <a:p>
            <a:endParaRPr lang="en-GB" dirty="0"/>
          </a:p>
          <a:p>
            <a:endParaRPr lang="en-GB" dirty="0"/>
          </a:p>
        </p:txBody>
      </p:sp>
      <p:graphicFrame>
        <p:nvGraphicFramePr>
          <p:cNvPr id="35845" name="Object 5"/>
          <p:cNvGraphicFramePr>
            <a:graphicFrameLocks noChangeAspect="1"/>
          </p:cNvGraphicFramePr>
          <p:nvPr>
            <p:extLst>
              <p:ext uri="{D42A27DB-BD31-4B8C-83A1-F6EECF244321}">
                <p14:modId xmlns:p14="http://schemas.microsoft.com/office/powerpoint/2010/main" val="2396919914"/>
              </p:ext>
            </p:extLst>
          </p:nvPr>
        </p:nvGraphicFramePr>
        <p:xfrm flipH="1">
          <a:off x="7488238" y="5013176"/>
          <a:ext cx="1655762" cy="1154113"/>
        </p:xfrm>
        <a:graphic>
          <a:graphicData uri="http://schemas.openxmlformats.org/presentationml/2006/ole">
            <mc:AlternateContent xmlns:mc="http://schemas.openxmlformats.org/markup-compatibility/2006">
              <mc:Choice xmlns:v="urn:schemas-microsoft-com:vml" Requires="v">
                <p:oleObj spid="_x0000_s1050" name="Clip" r:id="rId3" imgW="9734400" imgH="6781680" progId="">
                  <p:embed/>
                </p:oleObj>
              </mc:Choice>
              <mc:Fallback>
                <p:oleObj name="Clip" r:id="rId3" imgW="9734400" imgH="67816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488238" y="5013176"/>
                        <a:ext cx="1655762" cy="1154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2CB5B26D-2F19-4976-9380-B7BA905DA2A1}" type="slidenum">
              <a:rPr lang="en-GB" smtClean="0"/>
              <a:pPr/>
              <a:t>48</a:t>
            </a:fld>
            <a:endParaRPr lang="en-GB"/>
          </a:p>
        </p:txBody>
      </p:sp>
    </p:spTree>
    <p:extLst>
      <p:ext uri="{BB962C8B-B14F-4D97-AF65-F5344CB8AC3E}">
        <p14:creationId xmlns:p14="http://schemas.microsoft.com/office/powerpoint/2010/main" val="26748269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p:txBody>
          <a:bodyPr/>
          <a:lstStyle/>
          <a:p>
            <a:pPr eaLnBrk="1" hangingPunct="1"/>
            <a:endParaRPr lang="en-AU" altLang="en-US" dirty="0" smtClean="0"/>
          </a:p>
        </p:txBody>
      </p:sp>
      <p:sp>
        <p:nvSpPr>
          <p:cNvPr id="260099" name="Oval 3"/>
          <p:cNvSpPr>
            <a:spLocks noChangeArrowheads="1"/>
          </p:cNvSpPr>
          <p:nvPr/>
        </p:nvSpPr>
        <p:spPr bwMode="auto">
          <a:xfrm>
            <a:off x="827088" y="1052513"/>
            <a:ext cx="7458075" cy="5610225"/>
          </a:xfrm>
          <a:prstGeom prst="ellipse">
            <a:avLst/>
          </a:prstGeom>
          <a:solidFill>
            <a:srgbClr val="000099"/>
          </a:solidFill>
          <a:ln w="9525">
            <a:solidFill>
              <a:srgbClr val="000099"/>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p>
        </p:txBody>
      </p:sp>
      <p:sp>
        <p:nvSpPr>
          <p:cNvPr id="7172" name="Rectangle 4"/>
          <p:cNvSpPr>
            <a:spLocks noChangeArrowheads="1"/>
          </p:cNvSpPr>
          <p:nvPr/>
        </p:nvSpPr>
        <p:spPr bwMode="auto">
          <a:xfrm>
            <a:off x="2322513" y="2492375"/>
            <a:ext cx="4573587" cy="2917825"/>
          </a:xfrm>
          <a:prstGeom prst="rect">
            <a:avLst/>
          </a:prstGeom>
          <a:solidFill>
            <a:schemeClr val="bg1"/>
          </a:solidFill>
          <a:ln w="9525">
            <a:solidFill>
              <a:srgbClr val="0000CC"/>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AU" altLang="en-US" sz="2800">
              <a:solidFill>
                <a:schemeClr val="bg2"/>
              </a:solidFill>
              <a:latin typeface="Times New Roman" pitchFamily="18" charset="0"/>
            </a:endParaRPr>
          </a:p>
        </p:txBody>
      </p:sp>
      <p:sp>
        <p:nvSpPr>
          <p:cNvPr id="7173" name="Rectangle 5"/>
          <p:cNvSpPr>
            <a:spLocks noChangeArrowheads="1"/>
          </p:cNvSpPr>
          <p:nvPr/>
        </p:nvSpPr>
        <p:spPr bwMode="auto">
          <a:xfrm>
            <a:off x="2603500" y="3048000"/>
            <a:ext cx="3870325" cy="1752600"/>
          </a:xfrm>
          <a:prstGeom prst="rect">
            <a:avLst/>
          </a:prstGeom>
          <a:solidFill>
            <a:schemeClr val="bg1"/>
          </a:solidFill>
          <a:ln w="9525">
            <a:solidFill>
              <a:srgbClr val="0000CC"/>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p>
        </p:txBody>
      </p:sp>
      <p:sp>
        <p:nvSpPr>
          <p:cNvPr id="7174" name="Rectangle 6"/>
          <p:cNvSpPr>
            <a:spLocks noChangeArrowheads="1"/>
          </p:cNvSpPr>
          <p:nvPr/>
        </p:nvSpPr>
        <p:spPr bwMode="auto">
          <a:xfrm>
            <a:off x="2462213" y="4926013"/>
            <a:ext cx="4414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a:solidFill>
                  <a:srgbClr val="0000CC"/>
                </a:solidFill>
              </a:rPr>
              <a:t>Integrating &amp; disseminating</a:t>
            </a:r>
          </a:p>
        </p:txBody>
      </p:sp>
      <p:sp>
        <p:nvSpPr>
          <p:cNvPr id="7175" name="Rectangle 7"/>
          <p:cNvSpPr>
            <a:spLocks noChangeArrowheads="1"/>
          </p:cNvSpPr>
          <p:nvPr/>
        </p:nvSpPr>
        <p:spPr bwMode="auto">
          <a:xfrm>
            <a:off x="3025775" y="3429000"/>
            <a:ext cx="2954338" cy="838200"/>
          </a:xfrm>
          <a:prstGeom prst="rect">
            <a:avLst/>
          </a:prstGeom>
          <a:solidFill>
            <a:schemeClr val="bg1"/>
          </a:solidFill>
          <a:ln w="9525">
            <a:solidFill>
              <a:srgbClr val="0000CC"/>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a:solidFill>
                  <a:srgbClr val="0000CC"/>
                </a:solidFill>
              </a:rPr>
              <a:t>Preparation</a:t>
            </a:r>
          </a:p>
        </p:txBody>
      </p:sp>
      <p:sp>
        <p:nvSpPr>
          <p:cNvPr id="260104" name="Text Box 8"/>
          <p:cNvSpPr txBox="1">
            <a:spLocks noChangeArrowheads="1"/>
          </p:cNvSpPr>
          <p:nvPr/>
        </p:nvSpPr>
        <p:spPr bwMode="auto">
          <a:xfrm>
            <a:off x="2339975" y="1700213"/>
            <a:ext cx="4259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800" b="1">
                <a:solidFill>
                  <a:schemeClr val="bg1"/>
                </a:solidFill>
              </a:rPr>
              <a:t>Scholarship as a quality</a:t>
            </a:r>
          </a:p>
        </p:txBody>
      </p:sp>
      <p:sp>
        <p:nvSpPr>
          <p:cNvPr id="7177" name="Rectangle 9"/>
          <p:cNvSpPr>
            <a:spLocks noChangeArrowheads="1"/>
          </p:cNvSpPr>
          <p:nvPr/>
        </p:nvSpPr>
        <p:spPr bwMode="auto">
          <a:xfrm>
            <a:off x="2673350" y="4316413"/>
            <a:ext cx="3770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a:solidFill>
                  <a:srgbClr val="0000CC"/>
                </a:solidFill>
              </a:rPr>
              <a:t>Creating new knowledge</a:t>
            </a:r>
          </a:p>
        </p:txBody>
      </p:sp>
      <p:sp>
        <p:nvSpPr>
          <p:cNvPr id="7178" name="Rectangle 10"/>
          <p:cNvSpPr>
            <a:spLocks noGrp="1" noChangeArrowheads="1"/>
          </p:cNvSpPr>
          <p:nvPr>
            <p:ph type="title"/>
          </p:nvPr>
        </p:nvSpPr>
        <p:spPr>
          <a:xfrm>
            <a:off x="352425" y="228600"/>
            <a:ext cx="8396288" cy="1066800"/>
          </a:xfrm>
        </p:spPr>
        <p:txBody>
          <a:bodyPr/>
          <a:lstStyle/>
          <a:p>
            <a:pPr eaLnBrk="1" hangingPunct="1"/>
            <a:r>
              <a:rPr lang="en-US" altLang="en-US" smtClean="0"/>
              <a:t>The nature of scholarly work</a:t>
            </a:r>
          </a:p>
        </p:txBody>
      </p:sp>
      <p:sp>
        <p:nvSpPr>
          <p:cNvPr id="260107" name="Text Box 11"/>
          <p:cNvSpPr txBox="1">
            <a:spLocks noChangeArrowheads="1"/>
          </p:cNvSpPr>
          <p:nvPr/>
        </p:nvSpPr>
        <p:spPr bwMode="auto">
          <a:xfrm>
            <a:off x="2339975" y="2565400"/>
            <a:ext cx="446405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400" b="1">
                <a:solidFill>
                  <a:srgbClr val="0000CC"/>
                </a:solidFill>
              </a:rPr>
              <a:t>Scholarship as an activity</a:t>
            </a:r>
          </a:p>
          <a:p>
            <a:pPr eaLnBrk="1" hangingPunct="1">
              <a:spcBef>
                <a:spcPct val="50000"/>
              </a:spcBef>
            </a:pPr>
            <a:endParaRPr lang="en-US" altLang="en-US" sz="2400">
              <a:solidFill>
                <a:srgbClr val="0000CC"/>
              </a:solidFill>
            </a:endParaRPr>
          </a:p>
        </p:txBody>
      </p:sp>
      <p:sp>
        <p:nvSpPr>
          <p:cNvPr id="2" name="Rectangle 1"/>
          <p:cNvSpPr/>
          <p:nvPr/>
        </p:nvSpPr>
        <p:spPr>
          <a:xfrm>
            <a:off x="812800" y="902842"/>
            <a:ext cx="2286000" cy="584775"/>
          </a:xfrm>
          <a:prstGeom prst="rect">
            <a:avLst/>
          </a:prstGeom>
        </p:spPr>
        <p:txBody>
          <a:bodyPr>
            <a:spAutoFit/>
          </a:bodyPr>
          <a:lstStyle/>
          <a:p>
            <a:pPr lvl="0">
              <a:spcBef>
                <a:spcPct val="20000"/>
              </a:spcBef>
            </a:pPr>
            <a:r>
              <a:rPr lang="en-AU" altLang="en-US" sz="3200" dirty="0">
                <a:solidFill>
                  <a:prstClr val="black"/>
                </a:solidFill>
              </a:rPr>
              <a:t>Angela Brew </a:t>
            </a:r>
          </a:p>
        </p:txBody>
      </p:sp>
      <p:sp>
        <p:nvSpPr>
          <p:cNvPr id="3" name="Slide Number Placeholder 2"/>
          <p:cNvSpPr>
            <a:spLocks noGrp="1"/>
          </p:cNvSpPr>
          <p:nvPr>
            <p:ph type="sldNum" sz="quarter" idx="12"/>
          </p:nvPr>
        </p:nvSpPr>
        <p:spPr/>
        <p:txBody>
          <a:bodyPr/>
          <a:lstStyle/>
          <a:p>
            <a:fld id="{2CB5B26D-2F19-4976-9380-B7BA905DA2A1}" type="slidenum">
              <a:rPr lang="en-GB" smtClean="0"/>
              <a:pPr/>
              <a:t>49</a:t>
            </a:fld>
            <a:endParaRPr lang="en-GB"/>
          </a:p>
        </p:txBody>
      </p:sp>
    </p:spTree>
    <p:extLst>
      <p:ext uri="{BB962C8B-B14F-4D97-AF65-F5344CB8AC3E}">
        <p14:creationId xmlns:p14="http://schemas.microsoft.com/office/powerpoint/2010/main" val="3494197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Threats ? </a:t>
            </a:r>
            <a:endParaRPr lang="en-GB" dirty="0"/>
          </a:p>
        </p:txBody>
      </p:sp>
      <p:pic>
        <p:nvPicPr>
          <p:cNvPr id="4" name="Content Placeholder 3" descr="C:\Users\gw10\AppData\Local\Microsoft\Windows\Temporary Internet Files\Content.Word\IMG_0029.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708265" y="1714341"/>
            <a:ext cx="5727469" cy="4297680"/>
          </a:xfrm>
          <a:prstGeom prst="rect">
            <a:avLst/>
          </a:prstGeom>
          <a:noFill/>
          <a:ln>
            <a:noFill/>
          </a:ln>
        </p:spPr>
      </p:pic>
    </p:spTree>
    <p:extLst>
      <p:ext uri="{BB962C8B-B14F-4D97-AF65-F5344CB8AC3E}">
        <p14:creationId xmlns:p14="http://schemas.microsoft.com/office/powerpoint/2010/main" val="3551526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AU" altLang="en-US" smtClean="0"/>
          </a:p>
        </p:txBody>
      </p:sp>
      <p:sp>
        <p:nvSpPr>
          <p:cNvPr id="10243" name="Rectangle 3"/>
          <p:cNvSpPr>
            <a:spLocks noGrp="1" noChangeArrowheads="1"/>
          </p:cNvSpPr>
          <p:nvPr>
            <p:ph type="body" idx="1"/>
          </p:nvPr>
        </p:nvSpPr>
        <p:spPr>
          <a:xfrm>
            <a:off x="323850" y="1412875"/>
            <a:ext cx="8353425" cy="5865813"/>
          </a:xfrm>
        </p:spPr>
        <p:txBody>
          <a:bodyPr/>
          <a:lstStyle/>
          <a:p>
            <a:pPr marL="200025" lvl="1" indent="-20638" algn="ctr" eaLnBrk="1" hangingPunct="1">
              <a:lnSpc>
                <a:spcPct val="85000"/>
              </a:lnSpc>
              <a:buFontTx/>
              <a:buNone/>
            </a:pPr>
            <a:r>
              <a:rPr lang="en-US" altLang="en-US" sz="3200" dirty="0" smtClean="0"/>
              <a:t>“It’s really the difference between amateurism and professionalism. That’s the only way I can describe it. Being scholarly is being professional. It’s treating your work professionally. Thinking about it as something that needs to be done well, that needs to stand up to the scrutiny of other scholars.”</a:t>
            </a:r>
          </a:p>
          <a:p>
            <a:pPr marL="200025" lvl="1" indent="-20638" algn="ctr" eaLnBrk="1" hangingPunct="1">
              <a:lnSpc>
                <a:spcPct val="85000"/>
              </a:lnSpc>
              <a:buFontTx/>
              <a:buNone/>
            </a:pPr>
            <a:r>
              <a:rPr lang="en-US" altLang="en-US" sz="3200" dirty="0" smtClean="0"/>
              <a:t>From Angela Brew’s research </a:t>
            </a:r>
          </a:p>
        </p:txBody>
      </p:sp>
      <p:sp>
        <p:nvSpPr>
          <p:cNvPr id="10244" name="AutoShape 6"/>
          <p:cNvSpPr>
            <a:spLocks noChangeArrowheads="1"/>
          </p:cNvSpPr>
          <p:nvPr/>
        </p:nvSpPr>
        <p:spPr bwMode="auto">
          <a:xfrm>
            <a:off x="539750" y="1268413"/>
            <a:ext cx="8135938" cy="3529012"/>
          </a:xfrm>
          <a:prstGeom prst="wedgeRoundRectCallout">
            <a:avLst>
              <a:gd name="adj1" fmla="val -41259"/>
              <a:gd name="adj2" fmla="val 70019"/>
              <a:gd name="adj3" fmla="val 16667"/>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AU" altLang="en-US"/>
          </a:p>
        </p:txBody>
      </p:sp>
      <p:sp>
        <p:nvSpPr>
          <p:cNvPr id="2" name="Slide Number Placeholder 1"/>
          <p:cNvSpPr>
            <a:spLocks noGrp="1"/>
          </p:cNvSpPr>
          <p:nvPr>
            <p:ph type="sldNum" sz="quarter" idx="12"/>
          </p:nvPr>
        </p:nvSpPr>
        <p:spPr/>
        <p:txBody>
          <a:bodyPr/>
          <a:lstStyle/>
          <a:p>
            <a:fld id="{2CB5B26D-2F19-4976-9380-B7BA905DA2A1}" type="slidenum">
              <a:rPr lang="en-GB" smtClean="0"/>
              <a:pPr/>
              <a:t>50</a:t>
            </a:fld>
            <a:endParaRPr lang="en-GB"/>
          </a:p>
        </p:txBody>
      </p:sp>
      <p:pic>
        <p:nvPicPr>
          <p:cNvPr id="6" name="Picture 5" descr="VA-Leonardo-da-Vinci-notebo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5157192"/>
            <a:ext cx="2771800" cy="170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91555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Some of what we do as educational developers is submerged…not obvious</a:t>
            </a:r>
            <a:endParaRPr lang="en-GB" dirty="0"/>
          </a:p>
        </p:txBody>
      </p:sp>
      <p:pic>
        <p:nvPicPr>
          <p:cNvPr id="4" name="Content Placeholder 3" descr="C:\Users\gw10\Desktop\new camers\IMG_0076.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1628800"/>
            <a:ext cx="7632848" cy="4680519"/>
          </a:xfrm>
          <a:prstGeom prst="rect">
            <a:avLst/>
          </a:prstGeom>
          <a:noFill/>
          <a:ln>
            <a:noFill/>
          </a:ln>
        </p:spPr>
      </p:pic>
      <p:sp>
        <p:nvSpPr>
          <p:cNvPr id="3" name="Slide Number Placeholder 2"/>
          <p:cNvSpPr>
            <a:spLocks noGrp="1"/>
          </p:cNvSpPr>
          <p:nvPr>
            <p:ph type="sldNum" sz="quarter" idx="12"/>
          </p:nvPr>
        </p:nvSpPr>
        <p:spPr/>
        <p:txBody>
          <a:bodyPr/>
          <a:lstStyle/>
          <a:p>
            <a:fld id="{1E666591-77AD-4CB6-B93F-52F54E26DFFB}" type="slidenum">
              <a:rPr lang="en-GB" smtClean="0"/>
              <a:t>51</a:t>
            </a:fld>
            <a:endParaRPr lang="en-GB"/>
          </a:p>
        </p:txBody>
      </p:sp>
    </p:spTree>
    <p:extLst>
      <p:ext uri="{BB962C8B-B14F-4D97-AF65-F5344CB8AC3E}">
        <p14:creationId xmlns:p14="http://schemas.microsoft.com/office/powerpoint/2010/main" val="23817938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692696"/>
            <a:ext cx="8229600" cy="5904656"/>
          </a:xfrm>
        </p:spPr>
        <p:txBody>
          <a:bodyPr>
            <a:normAutofit fontScale="92500" lnSpcReduction="20000"/>
          </a:bodyPr>
          <a:lstStyle/>
          <a:p>
            <a:pPr marL="0" indent="0">
              <a:buNone/>
            </a:pPr>
            <a:r>
              <a:rPr lang="en-US" altLang="en-US" b="1" dirty="0" smtClean="0"/>
              <a:t>Our </a:t>
            </a:r>
            <a:r>
              <a:rPr lang="en-US" altLang="en-US" b="1" dirty="0"/>
              <a:t>scholarship based learning and teaching research </a:t>
            </a:r>
            <a:endParaRPr lang="en-US" altLang="en-US" b="1" dirty="0" smtClean="0"/>
          </a:p>
          <a:p>
            <a:r>
              <a:rPr lang="en-US" altLang="en-US" dirty="0" smtClean="0"/>
              <a:t>helps </a:t>
            </a:r>
            <a:r>
              <a:rPr lang="en-US" altLang="en-US" dirty="0"/>
              <a:t>inquire about student learning, </a:t>
            </a:r>
            <a:endParaRPr lang="en-US" altLang="en-US" dirty="0" smtClean="0"/>
          </a:p>
          <a:p>
            <a:r>
              <a:rPr lang="en-US" altLang="en-US" dirty="0" smtClean="0"/>
              <a:t>identify </a:t>
            </a:r>
            <a:r>
              <a:rPr lang="en-US" altLang="en-US" dirty="0"/>
              <a:t>and deal with problems, </a:t>
            </a:r>
            <a:endParaRPr lang="en-US" altLang="en-US" dirty="0" smtClean="0"/>
          </a:p>
          <a:p>
            <a:r>
              <a:rPr lang="en-US" altLang="en-US" dirty="0" smtClean="0"/>
              <a:t>advance </a:t>
            </a:r>
            <a:r>
              <a:rPr lang="en-US" altLang="en-US" dirty="0"/>
              <a:t>innovation, </a:t>
            </a:r>
            <a:endParaRPr lang="en-US" altLang="en-US" dirty="0" smtClean="0"/>
          </a:p>
          <a:p>
            <a:r>
              <a:rPr lang="en-US" altLang="en-US" dirty="0" smtClean="0"/>
              <a:t>and evaluate. </a:t>
            </a:r>
          </a:p>
          <a:p>
            <a:r>
              <a:rPr lang="en-US" altLang="en-US" dirty="0" smtClean="0"/>
              <a:t>It </a:t>
            </a:r>
            <a:r>
              <a:rPr lang="en-US" altLang="en-US" dirty="0"/>
              <a:t>feeds into curriculum and practice </a:t>
            </a:r>
            <a:r>
              <a:rPr lang="en-US" altLang="en-US" dirty="0" smtClean="0"/>
              <a:t>change,</a:t>
            </a:r>
          </a:p>
          <a:p>
            <a:r>
              <a:rPr lang="en-US" altLang="en-US" dirty="0" smtClean="0"/>
              <a:t>developing  colleagues and with  them students as inquiring learners/researchers/co–constructors of knowledge , and </a:t>
            </a:r>
          </a:p>
          <a:p>
            <a:r>
              <a:rPr lang="en-US" altLang="en-US" dirty="0" smtClean="0"/>
              <a:t>into continuous </a:t>
            </a:r>
            <a:r>
              <a:rPr lang="en-US" altLang="en-US" dirty="0"/>
              <a:t>improvement based on </a:t>
            </a:r>
            <a:r>
              <a:rPr lang="en-US" altLang="en-US" dirty="0" err="1"/>
              <a:t>theorising</a:t>
            </a:r>
            <a:r>
              <a:rPr lang="en-US" altLang="en-US" dirty="0"/>
              <a:t>, reflection,  planning,  and an  evidence base.</a:t>
            </a:r>
          </a:p>
          <a:p>
            <a:endParaRPr lang="en-GB" dirty="0"/>
          </a:p>
        </p:txBody>
      </p:sp>
      <p:sp>
        <p:nvSpPr>
          <p:cNvPr id="4" name="Slide Number Placeholder 3"/>
          <p:cNvSpPr>
            <a:spLocks noGrp="1"/>
          </p:cNvSpPr>
          <p:nvPr>
            <p:ph type="sldNum" sz="quarter" idx="12"/>
          </p:nvPr>
        </p:nvSpPr>
        <p:spPr/>
        <p:txBody>
          <a:bodyPr/>
          <a:lstStyle/>
          <a:p>
            <a:fld id="{2CB5B26D-2F19-4976-9380-B7BA905DA2A1}" type="slidenum">
              <a:rPr lang="en-GB" smtClean="0"/>
              <a:pPr/>
              <a:t>52</a:t>
            </a:fld>
            <a:endParaRPr lang="en-GB"/>
          </a:p>
        </p:txBody>
      </p:sp>
      <p:pic>
        <p:nvPicPr>
          <p:cNvPr id="5" name="Picture 5" descr="histo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1196752"/>
            <a:ext cx="2588407" cy="1747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9550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r>
              <a:rPr lang="en-US" dirty="0" smtClean="0"/>
              <a:t>Question : Please think and discuss </a:t>
            </a:r>
            <a:br>
              <a:rPr lang="en-US" dirty="0" smtClean="0"/>
            </a:br>
            <a:endParaRPr lang="en-US" dirty="0"/>
          </a:p>
        </p:txBody>
      </p:sp>
      <p:sp>
        <p:nvSpPr>
          <p:cNvPr id="58371" name="Rectangle 3"/>
          <p:cNvSpPr>
            <a:spLocks noGrp="1" noChangeArrowheads="1"/>
          </p:cNvSpPr>
          <p:nvPr>
            <p:ph type="body" idx="1"/>
          </p:nvPr>
        </p:nvSpPr>
        <p:spPr>
          <a:xfrm>
            <a:off x="457200" y="1600200"/>
            <a:ext cx="8229600" cy="4925144"/>
          </a:xfrm>
        </p:spPr>
        <p:txBody>
          <a:bodyPr/>
          <a:lstStyle/>
          <a:p>
            <a:r>
              <a:rPr lang="en-US" dirty="0" smtClean="0"/>
              <a:t>What</a:t>
            </a:r>
            <a:r>
              <a:rPr lang="en-GB" dirty="0" smtClean="0"/>
              <a:t> have </a:t>
            </a:r>
            <a:r>
              <a:rPr lang="en-GB" dirty="0"/>
              <a:t>you done </a:t>
            </a:r>
          </a:p>
          <a:p>
            <a:r>
              <a:rPr lang="en-GB" dirty="0"/>
              <a:t>Or what could you do </a:t>
            </a:r>
          </a:p>
          <a:p>
            <a:r>
              <a:rPr lang="en-GB" dirty="0" smtClean="0"/>
              <a:t>By way of research into your </a:t>
            </a:r>
            <a:r>
              <a:rPr lang="en-GB" dirty="0"/>
              <a:t>own students’ learning and your  own </a:t>
            </a:r>
            <a:r>
              <a:rPr lang="en-GB" dirty="0" smtClean="0"/>
              <a:t>teaching </a:t>
            </a:r>
          </a:p>
          <a:p>
            <a:r>
              <a:rPr lang="en-GB" dirty="0" smtClean="0"/>
              <a:t>or your own practice of educational development? </a:t>
            </a:r>
          </a:p>
          <a:p>
            <a:r>
              <a:rPr lang="en-GB" dirty="0"/>
              <a:t>W</a:t>
            </a:r>
            <a:r>
              <a:rPr lang="en-GB" dirty="0" smtClean="0"/>
              <a:t>hat is appropriate for you and your community of practice? Your discipline area?</a:t>
            </a:r>
            <a:endParaRPr lang="en-GB" dirty="0"/>
          </a:p>
          <a:p>
            <a:endParaRPr lang="en-GB" dirty="0"/>
          </a:p>
        </p:txBody>
      </p:sp>
      <p:sp>
        <p:nvSpPr>
          <p:cNvPr id="2" name="Slide Number Placeholder 1"/>
          <p:cNvSpPr>
            <a:spLocks noGrp="1"/>
          </p:cNvSpPr>
          <p:nvPr>
            <p:ph type="sldNum" sz="quarter" idx="12"/>
          </p:nvPr>
        </p:nvSpPr>
        <p:spPr/>
        <p:txBody>
          <a:bodyPr/>
          <a:lstStyle/>
          <a:p>
            <a:fld id="{2CB5B26D-2F19-4976-9380-B7BA905DA2A1}" type="slidenum">
              <a:rPr lang="en-GB" smtClean="0"/>
              <a:pPr/>
              <a:t>53</a:t>
            </a:fld>
            <a:endParaRPr lang="en-GB"/>
          </a:p>
        </p:txBody>
      </p:sp>
    </p:spTree>
    <p:extLst>
      <p:ext uri="{BB962C8B-B14F-4D97-AF65-F5344CB8AC3E}">
        <p14:creationId xmlns:p14="http://schemas.microsoft.com/office/powerpoint/2010/main" val="12601866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7E7FA4BB-52EF-4B6E-A7C4-4EFB725EC9A1}" type="slidenum">
              <a:rPr lang="en-GB"/>
              <a:pPr/>
              <a:t>54</a:t>
            </a:fld>
            <a:endParaRPr lang="en-GB"/>
          </a:p>
        </p:txBody>
      </p:sp>
      <p:sp>
        <p:nvSpPr>
          <p:cNvPr id="22531" name="Rectangle 2"/>
          <p:cNvSpPr>
            <a:spLocks noGrp="1" noChangeArrowheads="1"/>
          </p:cNvSpPr>
          <p:nvPr>
            <p:ph type="ctrTitle" idx="4294967295"/>
          </p:nvPr>
        </p:nvSpPr>
        <p:spPr>
          <a:xfrm>
            <a:off x="685800" y="2130425"/>
            <a:ext cx="7772400" cy="1470025"/>
          </a:xfrm>
        </p:spPr>
        <p:txBody>
          <a:bodyPr/>
          <a:lstStyle/>
          <a:p>
            <a:pPr eaLnBrk="1" hangingPunct="1"/>
            <a:endParaRPr lang="en-US" smtClean="0"/>
          </a:p>
        </p:txBody>
      </p:sp>
      <p:sp>
        <p:nvSpPr>
          <p:cNvPr id="22532" name="Rectangle 3"/>
          <p:cNvSpPr>
            <a:spLocks noGrp="1" noChangeArrowheads="1"/>
          </p:cNvSpPr>
          <p:nvPr>
            <p:ph type="subTitle" idx="4294967295"/>
          </p:nvPr>
        </p:nvSpPr>
        <p:spPr>
          <a:xfrm>
            <a:off x="1371600" y="3886200"/>
            <a:ext cx="6400800" cy="1752600"/>
          </a:xfrm>
        </p:spPr>
        <p:txBody>
          <a:bodyPr/>
          <a:lstStyle/>
          <a:p>
            <a:pPr marL="0" indent="0" algn="ctr" eaLnBrk="1" hangingPunct="1">
              <a:buFontTx/>
              <a:buNone/>
            </a:pPr>
            <a:endParaRPr lang="en-US" smtClean="0"/>
          </a:p>
        </p:txBody>
      </p:sp>
      <p:pic>
        <p:nvPicPr>
          <p:cNvPr id="22533" name="Picture 4" descr="Troodos-track"/>
          <p:cNvPicPr>
            <a:picLocks noChangeAspect="1" noChangeArrowheads="1"/>
          </p:cNvPicPr>
          <p:nvPr/>
        </p:nvPicPr>
        <p:blipFill>
          <a:blip r:embed="rId2" cstate="print"/>
          <a:srcRect/>
          <a:stretch>
            <a:fillRect/>
          </a:stretch>
        </p:blipFill>
        <p:spPr bwMode="auto">
          <a:xfrm>
            <a:off x="0" y="692150"/>
            <a:ext cx="9144000" cy="6165850"/>
          </a:xfrm>
          <a:prstGeom prst="rect">
            <a:avLst/>
          </a:prstGeom>
          <a:noFill/>
          <a:ln w="9525">
            <a:noFill/>
            <a:miter lim="800000"/>
            <a:headEnd/>
            <a:tailEnd/>
          </a:ln>
        </p:spPr>
      </p:pic>
      <p:sp>
        <p:nvSpPr>
          <p:cNvPr id="22534" name="Rectangle 7"/>
          <p:cNvSpPr>
            <a:spLocks noChangeArrowheads="1"/>
          </p:cNvSpPr>
          <p:nvPr/>
        </p:nvSpPr>
        <p:spPr bwMode="auto">
          <a:xfrm>
            <a:off x="0" y="-21230"/>
            <a:ext cx="9144000" cy="735586"/>
          </a:xfrm>
          <a:prstGeom prst="rect">
            <a:avLst/>
          </a:prstGeom>
          <a:noFill/>
          <a:ln w="9525">
            <a:noFill/>
            <a:miter lim="800000"/>
            <a:headEnd/>
            <a:tailEnd/>
          </a:ln>
        </p:spPr>
        <p:txBody>
          <a:bodyPr wrap="square">
            <a:spAutoFit/>
          </a:bodyPr>
          <a:lstStyle/>
          <a:p>
            <a:pPr algn="ctr">
              <a:spcBef>
                <a:spcPct val="20000"/>
              </a:spcBef>
            </a:pPr>
            <a:r>
              <a:rPr lang="en-GB" sz="1900" b="1" dirty="0" smtClean="0"/>
              <a:t> </a:t>
            </a:r>
            <a:endParaRPr lang="en-GB" sz="1900" b="1" dirty="0"/>
          </a:p>
          <a:p>
            <a:pPr algn="ctr">
              <a:spcBef>
                <a:spcPct val="20000"/>
              </a:spcBef>
            </a:pPr>
            <a:r>
              <a:rPr lang="en-GB" sz="1900" b="1" dirty="0"/>
              <a:t> seeing the wood for the </a:t>
            </a:r>
            <a:r>
              <a:rPr lang="en-GB" sz="1900" b="1" dirty="0" smtClean="0"/>
              <a:t>trees, a route through – </a:t>
            </a:r>
            <a:r>
              <a:rPr lang="en-GB" sz="1900" b="1" dirty="0"/>
              <a:t>(</a:t>
            </a:r>
            <a:r>
              <a:rPr lang="en-GB" sz="1900" b="1" dirty="0" err="1" smtClean="0"/>
              <a:t>Troodos</a:t>
            </a:r>
            <a:r>
              <a:rPr lang="en-GB" sz="1900" b="1" dirty="0" smtClean="0"/>
              <a:t> Cyprus)  </a:t>
            </a:r>
            <a:endParaRPr lang="en-GB" sz="1900" b="1" dirty="0"/>
          </a:p>
        </p:txBody>
      </p:sp>
    </p:spTree>
    <p:extLst>
      <p:ext uri="{BB962C8B-B14F-4D97-AF65-F5344CB8AC3E}">
        <p14:creationId xmlns:p14="http://schemas.microsoft.com/office/powerpoint/2010/main" val="1211843548"/>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14202"/>
          </a:xfrm>
        </p:spPr>
        <p:txBody>
          <a:bodyPr>
            <a:normAutofit fontScale="90000"/>
          </a:bodyPr>
          <a:lstStyle/>
          <a:p>
            <a:r>
              <a:rPr lang="en-GB" dirty="0" smtClean="0"/>
              <a:t>Threshold concepts as a way in to engaging colleague wit research in their disciplines in relation to teaching </a:t>
            </a:r>
            <a:endParaRPr lang="en-GB" dirty="0"/>
          </a:p>
        </p:txBody>
      </p:sp>
      <p:sp>
        <p:nvSpPr>
          <p:cNvPr id="3" name="Content Placeholder 2"/>
          <p:cNvSpPr>
            <a:spLocks noGrp="1"/>
          </p:cNvSpPr>
          <p:nvPr>
            <p:ph idx="1"/>
          </p:nvPr>
        </p:nvSpPr>
        <p:spPr>
          <a:xfrm>
            <a:off x="457200" y="2348880"/>
            <a:ext cx="8229600" cy="3777283"/>
          </a:xfrm>
        </p:spPr>
        <p:txBody>
          <a:bodyPr>
            <a:normAutofit/>
          </a:bodyPr>
          <a:lstStyle/>
          <a:p>
            <a:r>
              <a:rPr lang="en-GB" dirty="0" smtClean="0"/>
              <a:t>Threshold concepts, theories and practice enable this – </a:t>
            </a:r>
          </a:p>
          <a:p>
            <a:r>
              <a:rPr lang="en-GB" dirty="0" smtClean="0"/>
              <a:t>In understanding how your discipline constructs knowledge in the world, sees the world, you are already splicing between research pedagogy and your discipline –threshold concepts </a:t>
            </a:r>
            <a:endParaRPr lang="en-GB" dirty="0"/>
          </a:p>
        </p:txBody>
      </p:sp>
      <p:sp>
        <p:nvSpPr>
          <p:cNvPr id="4" name="Slide Number Placeholder 3"/>
          <p:cNvSpPr>
            <a:spLocks noGrp="1"/>
          </p:cNvSpPr>
          <p:nvPr>
            <p:ph type="sldNum" sz="quarter" idx="12"/>
          </p:nvPr>
        </p:nvSpPr>
        <p:spPr/>
        <p:txBody>
          <a:bodyPr/>
          <a:lstStyle/>
          <a:p>
            <a:fld id="{2CB5B26D-2F19-4976-9380-B7BA905DA2A1}" type="slidenum">
              <a:rPr lang="en-GB" smtClean="0"/>
              <a:pPr/>
              <a:t>55</a:t>
            </a:fld>
            <a:endParaRPr lang="en-GB"/>
          </a:p>
        </p:txBody>
      </p:sp>
    </p:spTree>
    <p:extLst>
      <p:ext uri="{BB962C8B-B14F-4D97-AF65-F5344CB8AC3E}">
        <p14:creationId xmlns:p14="http://schemas.microsoft.com/office/powerpoint/2010/main" val="42644005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rmAutofit/>
          </a:bodyPr>
          <a:lstStyle/>
          <a:p>
            <a:r>
              <a:rPr lang="en-GB" dirty="0" smtClean="0"/>
              <a:t>Threshold concepts:</a:t>
            </a:r>
            <a:endParaRPr lang="en-GB" dirty="0"/>
          </a:p>
        </p:txBody>
      </p:sp>
      <p:sp>
        <p:nvSpPr>
          <p:cNvPr id="3" name="Content Placeholder 2"/>
          <p:cNvSpPr>
            <a:spLocks noGrp="1"/>
          </p:cNvSpPr>
          <p:nvPr>
            <p:ph idx="1"/>
          </p:nvPr>
        </p:nvSpPr>
        <p:spPr>
          <a:xfrm>
            <a:off x="457200" y="1196752"/>
            <a:ext cx="8229600" cy="4929411"/>
          </a:xfrm>
        </p:spPr>
        <p:txBody>
          <a:bodyPr>
            <a:normAutofit fontScale="85000" lnSpcReduction="10000"/>
          </a:bodyPr>
          <a:lstStyle/>
          <a:p>
            <a:r>
              <a:rPr lang="en-GB" dirty="0"/>
              <a:t>A theory and practice based approach many have found useful </a:t>
            </a:r>
            <a:endParaRPr lang="en-GB" dirty="0" smtClean="0"/>
          </a:p>
          <a:p>
            <a:r>
              <a:rPr lang="en-GB" dirty="0" smtClean="0"/>
              <a:t>Identifies essential concepts-ideas, ways of seeing the world and constructing knowledge – in different disciplines</a:t>
            </a:r>
          </a:p>
          <a:p>
            <a:r>
              <a:rPr lang="en-GB" dirty="0" smtClean="0"/>
              <a:t>Highlights problems in learning behaviours and approaches –and is a foundation for positive developments-</a:t>
            </a:r>
          </a:p>
          <a:p>
            <a:r>
              <a:rPr lang="en-GB" dirty="0" smtClean="0"/>
              <a:t>Has led to many teachers exploring ways of ensuring students understand the concepts, in practice </a:t>
            </a:r>
          </a:p>
          <a:p>
            <a:r>
              <a:rPr lang="en-GB" dirty="0" smtClean="0"/>
              <a:t>Researching ways  to enable this, and to show how effective it is </a:t>
            </a:r>
            <a:endParaRPr lang="en-GB" dirty="0"/>
          </a:p>
        </p:txBody>
      </p:sp>
      <p:sp>
        <p:nvSpPr>
          <p:cNvPr id="4" name="Slide Number Placeholder 3"/>
          <p:cNvSpPr>
            <a:spLocks noGrp="1"/>
          </p:cNvSpPr>
          <p:nvPr>
            <p:ph type="sldNum" sz="quarter" idx="12"/>
          </p:nvPr>
        </p:nvSpPr>
        <p:spPr/>
        <p:txBody>
          <a:bodyPr/>
          <a:lstStyle/>
          <a:p>
            <a:fld id="{2CB5B26D-2F19-4976-9380-B7BA905DA2A1}" type="slidenum">
              <a:rPr lang="en-GB" smtClean="0"/>
              <a:pPr/>
              <a:t>56</a:t>
            </a:fld>
            <a:endParaRPr lang="en-GB"/>
          </a:p>
        </p:txBody>
      </p:sp>
    </p:spTree>
    <p:extLst>
      <p:ext uri="{BB962C8B-B14F-4D97-AF65-F5344CB8AC3E}">
        <p14:creationId xmlns:p14="http://schemas.microsoft.com/office/powerpoint/2010/main" val="35176328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 ask….</a:t>
            </a:r>
            <a:endParaRPr lang="en-GB" dirty="0"/>
          </a:p>
        </p:txBody>
      </p:sp>
      <p:sp>
        <p:nvSpPr>
          <p:cNvPr id="3" name="Content Placeholder 2"/>
          <p:cNvSpPr>
            <a:spLocks noGrp="1"/>
          </p:cNvSpPr>
          <p:nvPr>
            <p:ph idx="1"/>
          </p:nvPr>
        </p:nvSpPr>
        <p:spPr/>
        <p:txBody>
          <a:bodyPr>
            <a:normAutofit lnSpcReduction="10000"/>
          </a:bodyPr>
          <a:lstStyle/>
          <a:p>
            <a:r>
              <a:rPr lang="en-GB" dirty="0" smtClean="0"/>
              <a:t>What threshold concepts are there in your discipline? </a:t>
            </a:r>
            <a:r>
              <a:rPr lang="en-GB" dirty="0" err="1" smtClean="0"/>
              <a:t>Ie</a:t>
            </a:r>
            <a:r>
              <a:rPr lang="en-GB" dirty="0" smtClean="0"/>
              <a:t> what have students  got to understand about how the  discipline sees the world? How knowledge is constructed  ? </a:t>
            </a:r>
            <a:r>
              <a:rPr lang="en-GB" dirty="0" err="1" smtClean="0"/>
              <a:t>Eg</a:t>
            </a:r>
            <a:r>
              <a:rPr lang="en-GB" dirty="0" smtClean="0"/>
              <a:t> representation, interpretation</a:t>
            </a:r>
          </a:p>
          <a:p>
            <a:r>
              <a:rPr lang="en-GB" dirty="0" smtClean="0"/>
              <a:t>How might knowing this – and finding out about  how it can be learned and used in practice – feed into your own pedagogical research with  students?</a:t>
            </a:r>
            <a:endParaRPr lang="en-GB" dirty="0"/>
          </a:p>
        </p:txBody>
      </p:sp>
      <p:sp>
        <p:nvSpPr>
          <p:cNvPr id="4" name="Slide Number Placeholder 3"/>
          <p:cNvSpPr>
            <a:spLocks noGrp="1"/>
          </p:cNvSpPr>
          <p:nvPr>
            <p:ph type="sldNum" sz="quarter" idx="12"/>
          </p:nvPr>
        </p:nvSpPr>
        <p:spPr/>
        <p:txBody>
          <a:bodyPr/>
          <a:lstStyle/>
          <a:p>
            <a:fld id="{2CB5B26D-2F19-4976-9380-B7BA905DA2A1}" type="slidenum">
              <a:rPr lang="en-GB" smtClean="0"/>
              <a:pPr/>
              <a:t>57</a:t>
            </a:fld>
            <a:endParaRPr lang="en-GB"/>
          </a:p>
        </p:txBody>
      </p:sp>
    </p:spTree>
    <p:extLst>
      <p:ext uri="{BB962C8B-B14F-4D97-AF65-F5344CB8AC3E}">
        <p14:creationId xmlns:p14="http://schemas.microsoft.com/office/powerpoint/2010/main" val="23273801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Placeholder 3"/>
          <p:cNvSpPr>
            <a:spLocks noGrp="1"/>
          </p:cNvSpPr>
          <p:nvPr>
            <p:ph type="body" sz="half" idx="2"/>
          </p:nvPr>
        </p:nvSpPr>
        <p:spPr>
          <a:xfrm>
            <a:off x="285750" y="214313"/>
            <a:ext cx="7886650" cy="694407"/>
          </a:xfrm>
        </p:spPr>
        <p:txBody>
          <a:bodyPr>
            <a:normAutofit/>
          </a:bodyPr>
          <a:lstStyle/>
          <a:p>
            <a:pPr>
              <a:defRPr/>
            </a:pPr>
            <a:r>
              <a:rPr lang="en-GB" sz="3200" dirty="0" smtClean="0">
                <a:solidFill>
                  <a:schemeClr val="bg1"/>
                </a:solidFill>
              </a:rPr>
              <a:t> </a:t>
            </a:r>
            <a:r>
              <a:rPr lang="en-GB" sz="3200" dirty="0" smtClean="0"/>
              <a:t>learning moments </a:t>
            </a:r>
          </a:p>
        </p:txBody>
      </p:sp>
      <p:pic>
        <p:nvPicPr>
          <p:cNvPr id="26626" name="Picture Placeholder 4" descr="pretty pic 25.jpg"/>
          <p:cNvPicPr>
            <a:picLocks noGrp="1" noChangeAspect="1"/>
          </p:cNvPicPr>
          <p:nvPr>
            <p:ph type="pic" idx="1"/>
          </p:nvPr>
        </p:nvPicPr>
        <p:blipFill>
          <a:blip r:embed="rId2" cstate="print"/>
          <a:srcRect l="5942" r="5942"/>
          <a:stretch>
            <a:fillRect/>
          </a:stretch>
        </p:blipFill>
        <p:spPr>
          <a:xfrm rot="420000">
            <a:off x="1459231" y="1250972"/>
            <a:ext cx="7169773" cy="5410555"/>
          </a:xfrm>
        </p:spPr>
      </p:pic>
      <p:sp>
        <p:nvSpPr>
          <p:cNvPr id="26628" name="TextBox 3"/>
          <p:cNvSpPr txBox="1">
            <a:spLocks noChangeArrowheads="1"/>
          </p:cNvSpPr>
          <p:nvPr/>
        </p:nvSpPr>
        <p:spPr bwMode="auto">
          <a:xfrm>
            <a:off x="6500813" y="5214938"/>
            <a:ext cx="2428875" cy="369887"/>
          </a:xfrm>
          <a:prstGeom prst="rect">
            <a:avLst/>
          </a:prstGeom>
          <a:noFill/>
          <a:ln w="9525">
            <a:noFill/>
            <a:miter lim="800000"/>
            <a:headEnd/>
            <a:tailEnd/>
          </a:ln>
        </p:spPr>
        <p:txBody>
          <a:bodyPr>
            <a:spAutoFit/>
          </a:bodyPr>
          <a:lstStyle/>
          <a:p>
            <a:r>
              <a:rPr lang="en-GB"/>
              <a:t>‘</a:t>
            </a:r>
            <a:r>
              <a:rPr lang="en-GB">
                <a:solidFill>
                  <a:schemeClr val="bg1"/>
                </a:solidFill>
              </a:rPr>
              <a:t> </a:t>
            </a:r>
            <a:r>
              <a:rPr lang="en-GB"/>
              <a:t>’</a:t>
            </a:r>
          </a:p>
        </p:txBody>
      </p:sp>
      <p:sp>
        <p:nvSpPr>
          <p:cNvPr id="2" name="Slide Number Placeholder 1"/>
          <p:cNvSpPr>
            <a:spLocks noGrp="1"/>
          </p:cNvSpPr>
          <p:nvPr>
            <p:ph type="sldNum" sz="quarter" idx="12"/>
          </p:nvPr>
        </p:nvSpPr>
        <p:spPr/>
        <p:txBody>
          <a:bodyPr/>
          <a:lstStyle/>
          <a:p>
            <a:fld id="{2CB5B26D-2F19-4976-9380-B7BA905DA2A1}" type="slidenum">
              <a:rPr lang="en-GB" smtClean="0"/>
              <a:pPr/>
              <a:t>58</a:t>
            </a:fld>
            <a:endParaRPr lang="en-GB"/>
          </a:p>
        </p:txBody>
      </p:sp>
    </p:spTree>
    <p:extLst>
      <p:ext uri="{BB962C8B-B14F-4D97-AF65-F5344CB8AC3E}">
        <p14:creationId xmlns:p14="http://schemas.microsoft.com/office/powerpoint/2010/main" val="1500004082"/>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Critical professionalism- communities </a:t>
            </a:r>
            <a:endParaRPr lang="en-GB" dirty="0"/>
          </a:p>
        </p:txBody>
      </p:sp>
      <p:pic>
        <p:nvPicPr>
          <p:cNvPr id="4" name="Content Placeholder 3" descr="C:\Users\gw10\Desktop\new camers\IMG_0146.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268760"/>
            <a:ext cx="8208911" cy="5328592"/>
          </a:xfrm>
          <a:prstGeom prst="rect">
            <a:avLst/>
          </a:prstGeom>
          <a:noFill/>
          <a:ln>
            <a:noFill/>
          </a:ln>
        </p:spPr>
      </p:pic>
      <p:sp>
        <p:nvSpPr>
          <p:cNvPr id="3" name="Slide Number Placeholder 2"/>
          <p:cNvSpPr>
            <a:spLocks noGrp="1"/>
          </p:cNvSpPr>
          <p:nvPr>
            <p:ph type="sldNum" sz="quarter" idx="12"/>
          </p:nvPr>
        </p:nvSpPr>
        <p:spPr/>
        <p:txBody>
          <a:bodyPr/>
          <a:lstStyle/>
          <a:p>
            <a:fld id="{1E666591-77AD-4CB6-B93F-52F54E26DFFB}" type="slidenum">
              <a:rPr lang="en-GB" smtClean="0"/>
              <a:t>59</a:t>
            </a:fld>
            <a:endParaRPr lang="en-GB"/>
          </a:p>
        </p:txBody>
      </p:sp>
    </p:spTree>
    <p:extLst>
      <p:ext uri="{BB962C8B-B14F-4D97-AF65-F5344CB8AC3E}">
        <p14:creationId xmlns:p14="http://schemas.microsoft.com/office/powerpoint/2010/main" val="1752400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TEF</a:t>
            </a:r>
            <a:endParaRPr lang="en-GB" dirty="0"/>
          </a:p>
        </p:txBody>
      </p:sp>
      <p:sp>
        <p:nvSpPr>
          <p:cNvPr id="3" name="Content Placeholder 2"/>
          <p:cNvSpPr>
            <a:spLocks noGrp="1"/>
          </p:cNvSpPr>
          <p:nvPr>
            <p:ph idx="1"/>
          </p:nvPr>
        </p:nvSpPr>
        <p:spPr/>
        <p:txBody>
          <a:bodyPr>
            <a:normAutofit/>
          </a:bodyPr>
          <a:lstStyle/>
          <a:p>
            <a:r>
              <a:rPr lang="en-GB" dirty="0" smtClean="0"/>
              <a:t>The TEF promises to put teaching excellence into a comparable place as research excellence- in the guise of enhancing teaching quality it substitutes flawed research methodology and methods results seen as measures and calculated as metrics  </a:t>
            </a:r>
            <a:r>
              <a:rPr lang="en-GB" dirty="0" err="1" smtClean="0"/>
              <a:t>decontextualised</a:t>
            </a:r>
            <a:r>
              <a:rPr lang="en-GB" dirty="0" smtClean="0"/>
              <a:t>  to differentiate between universities and to raise fees.</a:t>
            </a:r>
          </a:p>
        </p:txBody>
      </p:sp>
    </p:spTree>
    <p:extLst>
      <p:ext uri="{BB962C8B-B14F-4D97-AF65-F5344CB8AC3E}">
        <p14:creationId xmlns:p14="http://schemas.microsoft.com/office/powerpoint/2010/main" val="24805843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 lone bulls </a:t>
            </a:r>
            <a:endParaRPr lang="en-GB" dirty="0"/>
          </a:p>
        </p:txBody>
      </p:sp>
      <p:pic>
        <p:nvPicPr>
          <p:cNvPr id="4" name="Content Placeholder 3" descr="C:\Users\gw10\Desktop\new camers\IMG_0118.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3" y="1268760"/>
            <a:ext cx="8136904" cy="5256584"/>
          </a:xfrm>
          <a:prstGeom prst="rect">
            <a:avLst/>
          </a:prstGeom>
          <a:noFill/>
          <a:ln>
            <a:noFill/>
          </a:ln>
        </p:spPr>
      </p:pic>
      <p:sp>
        <p:nvSpPr>
          <p:cNvPr id="3" name="Slide Number Placeholder 2"/>
          <p:cNvSpPr>
            <a:spLocks noGrp="1"/>
          </p:cNvSpPr>
          <p:nvPr>
            <p:ph type="sldNum" sz="quarter" idx="12"/>
          </p:nvPr>
        </p:nvSpPr>
        <p:spPr/>
        <p:txBody>
          <a:bodyPr/>
          <a:lstStyle/>
          <a:p>
            <a:fld id="{1E666591-77AD-4CB6-B93F-52F54E26DFFB}" type="slidenum">
              <a:rPr lang="en-GB" smtClean="0"/>
              <a:t>60</a:t>
            </a:fld>
            <a:endParaRPr lang="en-GB"/>
          </a:p>
        </p:txBody>
      </p:sp>
    </p:spTree>
    <p:extLst>
      <p:ext uri="{BB962C8B-B14F-4D97-AF65-F5344CB8AC3E}">
        <p14:creationId xmlns:p14="http://schemas.microsoft.com/office/powerpoint/2010/main" val="39726191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720080"/>
          </a:xfrm>
        </p:spPr>
        <p:txBody>
          <a:bodyPr>
            <a:normAutofit fontScale="90000"/>
          </a:bodyPr>
          <a:lstStyle/>
          <a:p>
            <a:r>
              <a:rPr lang="en-GB" dirty="0"/>
              <a:t>C</a:t>
            </a:r>
            <a:r>
              <a:rPr lang="en-GB" dirty="0" smtClean="0"/>
              <a:t>ommunities and professional development which support our research</a:t>
            </a:r>
            <a:endParaRPr lang="en-GB" dirty="0"/>
          </a:p>
        </p:txBody>
      </p:sp>
      <p:sp>
        <p:nvSpPr>
          <p:cNvPr id="3" name="Content Placeholder 2"/>
          <p:cNvSpPr>
            <a:spLocks noGrp="1"/>
          </p:cNvSpPr>
          <p:nvPr>
            <p:ph idx="1"/>
          </p:nvPr>
        </p:nvSpPr>
        <p:spPr>
          <a:xfrm>
            <a:off x="700118" y="2132856"/>
            <a:ext cx="8229600" cy="3998069"/>
          </a:xfrm>
        </p:spPr>
        <p:txBody>
          <a:bodyPr>
            <a:normAutofit fontScale="85000" lnSpcReduction="20000"/>
          </a:bodyPr>
          <a:lstStyle/>
          <a:p>
            <a:r>
              <a:rPr lang="en-GB" dirty="0" smtClean="0"/>
              <a:t>More than ever a need for the professional development of learning communities which nurture, recognise, reward and embed the successes of academics as professionals </a:t>
            </a:r>
          </a:p>
          <a:p>
            <a:r>
              <a:rPr lang="en-GB" dirty="0" smtClean="0"/>
              <a:t>CPD</a:t>
            </a:r>
          </a:p>
          <a:p>
            <a:r>
              <a:rPr lang="en-GB" dirty="0" smtClean="0"/>
              <a:t>Fellowships/scholarships/projects </a:t>
            </a:r>
          </a:p>
          <a:p>
            <a:r>
              <a:rPr lang="en-GB" dirty="0" smtClean="0"/>
              <a:t>Teaching excellence</a:t>
            </a:r>
          </a:p>
          <a:p>
            <a:r>
              <a:rPr lang="en-GB" dirty="0" smtClean="0"/>
              <a:t>A range of institutionally supported opportunities to make informed change </a:t>
            </a:r>
          </a:p>
          <a:p>
            <a:r>
              <a:rPr lang="en-GB" dirty="0" smtClean="0"/>
              <a:t>Recognition and ‘reward’ processes </a:t>
            </a:r>
            <a:endParaRPr lang="en-GB" dirty="0"/>
          </a:p>
        </p:txBody>
      </p:sp>
      <p:sp>
        <p:nvSpPr>
          <p:cNvPr id="4" name="Slide Number Placeholder 3"/>
          <p:cNvSpPr>
            <a:spLocks noGrp="1"/>
          </p:cNvSpPr>
          <p:nvPr>
            <p:ph type="sldNum" sz="quarter" idx="12"/>
          </p:nvPr>
        </p:nvSpPr>
        <p:spPr/>
        <p:txBody>
          <a:bodyPr/>
          <a:lstStyle/>
          <a:p>
            <a:fld id="{2CB5B26D-2F19-4976-9380-B7BA905DA2A1}" type="slidenum">
              <a:rPr lang="en-GB" smtClean="0"/>
              <a:pPr/>
              <a:t>61</a:t>
            </a:fld>
            <a:endParaRPr lang="en-GB"/>
          </a:p>
        </p:txBody>
      </p:sp>
    </p:spTree>
    <p:extLst>
      <p:ext uri="{BB962C8B-B14F-4D97-AF65-F5344CB8AC3E}">
        <p14:creationId xmlns:p14="http://schemas.microsoft.com/office/powerpoint/2010/main" val="17034429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95288" y="-71454"/>
            <a:ext cx="8229600" cy="1143000"/>
          </a:xfrm>
        </p:spPr>
        <p:txBody>
          <a:bodyPr/>
          <a:lstStyle/>
          <a:p>
            <a:pPr eaLnBrk="1" hangingPunct="1"/>
            <a:r>
              <a:rPr lang="en-GB" dirty="0" smtClean="0"/>
              <a:t>Ways through</a:t>
            </a:r>
          </a:p>
        </p:txBody>
      </p:sp>
      <p:sp>
        <p:nvSpPr>
          <p:cNvPr id="18435" name="Rectangle 3"/>
          <p:cNvSpPr>
            <a:spLocks noGrp="1" noChangeArrowheads="1"/>
          </p:cNvSpPr>
          <p:nvPr>
            <p:ph type="body" idx="1"/>
          </p:nvPr>
        </p:nvSpPr>
        <p:spPr>
          <a:xfrm>
            <a:off x="142844" y="857233"/>
            <a:ext cx="8858280" cy="5596104"/>
          </a:xfrm>
        </p:spPr>
        <p:txBody>
          <a:bodyPr>
            <a:normAutofit/>
          </a:bodyPr>
          <a:lstStyle/>
          <a:p>
            <a:pPr eaLnBrk="1" hangingPunct="1"/>
            <a:r>
              <a:rPr lang="en-GB" sz="2600" dirty="0" smtClean="0"/>
              <a:t>membership of an academic </a:t>
            </a:r>
            <a:r>
              <a:rPr lang="en-GB" sz="2600" i="1" dirty="0" smtClean="0"/>
              <a:t>community of practice</a:t>
            </a:r>
            <a:r>
              <a:rPr lang="en-GB" sz="2600" dirty="0" smtClean="0"/>
              <a:t>, giving  greater cohesive voice and power, and creating a vital professional network:</a:t>
            </a:r>
          </a:p>
          <a:p>
            <a:pPr lvl="1" eaLnBrk="1" hangingPunct="1">
              <a:buNone/>
            </a:pPr>
            <a:r>
              <a:rPr lang="en-GB" sz="2200" i="1" dirty="0" smtClean="0"/>
              <a:t>	“The creation of a sense of community and a willingness to examine values openly are not, by this reckoning, some kind of optional extra.  They are the necessary conditions for constructing a context within which questions relating to ‘quality’ can be taken seriously.”</a:t>
            </a:r>
          </a:p>
          <a:p>
            <a:pPr lvl="1" algn="r" eaLnBrk="1" hangingPunct="1">
              <a:buNone/>
            </a:pPr>
            <a:r>
              <a:rPr lang="en-GB" sz="2200" dirty="0" smtClean="0"/>
              <a:t>(Nixon, 1996)</a:t>
            </a:r>
          </a:p>
          <a:p>
            <a:pPr eaLnBrk="1" hangingPunct="1"/>
            <a:r>
              <a:rPr lang="en-GB" sz="2600" dirty="0" smtClean="0"/>
              <a:t>It is also proposed that the integration of teaching and research, again helps to reaffirm the identity of academic as both teacher and researcher (Nixon, 1996).  </a:t>
            </a:r>
          </a:p>
        </p:txBody>
      </p:sp>
      <p:sp>
        <p:nvSpPr>
          <p:cNvPr id="2" name="Slide Number Placeholder 1"/>
          <p:cNvSpPr>
            <a:spLocks noGrp="1"/>
          </p:cNvSpPr>
          <p:nvPr>
            <p:ph type="sldNum" sz="quarter" idx="12"/>
          </p:nvPr>
        </p:nvSpPr>
        <p:spPr/>
        <p:txBody>
          <a:bodyPr/>
          <a:lstStyle/>
          <a:p>
            <a:fld id="{2CB5B26D-2F19-4976-9380-B7BA905DA2A1}" type="slidenum">
              <a:rPr lang="en-GB" smtClean="0"/>
              <a:pPr/>
              <a:t>62</a:t>
            </a:fld>
            <a:endParaRPr lang="en-GB"/>
          </a:p>
        </p:txBody>
      </p:sp>
      <p:pic>
        <p:nvPicPr>
          <p:cNvPr id="5" name="Picture 5" descr="creativity-com_479f8882bf3f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2692" y="4941168"/>
            <a:ext cx="1011308" cy="1263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47798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endParaRPr lang="en-US" smtClean="0"/>
          </a:p>
        </p:txBody>
      </p:sp>
      <p:sp>
        <p:nvSpPr>
          <p:cNvPr id="44035" name="Rectangle 3"/>
          <p:cNvSpPr>
            <a:spLocks noGrp="1" noChangeArrowheads="1"/>
          </p:cNvSpPr>
          <p:nvPr>
            <p:ph type="body" idx="1"/>
          </p:nvPr>
        </p:nvSpPr>
        <p:spPr/>
        <p:txBody>
          <a:bodyPr/>
          <a:lstStyle/>
          <a:p>
            <a:pPr eaLnBrk="1" hangingPunct="1"/>
            <a:endParaRPr lang="en-US" smtClean="0"/>
          </a:p>
        </p:txBody>
      </p:sp>
      <p:pic>
        <p:nvPicPr>
          <p:cNvPr id="44036" name="Picture 5"/>
          <p:cNvPicPr>
            <a:picLocks noChangeAspect="1" noChangeArrowheads="1"/>
          </p:cNvPicPr>
          <p:nvPr/>
        </p:nvPicPr>
        <p:blipFill>
          <a:blip r:embed="rId2" cstate="print"/>
          <a:srcRect/>
          <a:stretch>
            <a:fillRect/>
          </a:stretch>
        </p:blipFill>
        <p:spPr bwMode="auto">
          <a:xfrm>
            <a:off x="1403350" y="0"/>
            <a:ext cx="5976938" cy="6858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2CB5B26D-2F19-4976-9380-B7BA905DA2A1}" type="slidenum">
              <a:rPr lang="en-GB" smtClean="0"/>
              <a:pPr/>
              <a:t>63</a:t>
            </a:fld>
            <a:endParaRPr lang="en-GB"/>
          </a:p>
        </p:txBody>
      </p:sp>
    </p:spTree>
    <p:extLst>
      <p:ext uri="{BB962C8B-B14F-4D97-AF65-F5344CB8AC3E}">
        <p14:creationId xmlns:p14="http://schemas.microsoft.com/office/powerpoint/2010/main" val="2362310201"/>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074AB3F-894F-43D7-A2AF-7101AAB8B4AD}" type="slidenum">
              <a:rPr lang="en-GB"/>
              <a:pPr>
                <a:defRPr/>
              </a:pPr>
              <a:t>64</a:t>
            </a:fld>
            <a:endParaRPr lang="en-GB"/>
          </a:p>
        </p:txBody>
      </p:sp>
      <p:sp>
        <p:nvSpPr>
          <p:cNvPr id="163842" name="Rectangle 2"/>
          <p:cNvSpPr>
            <a:spLocks noGrp="1" noChangeArrowheads="1"/>
          </p:cNvSpPr>
          <p:nvPr>
            <p:ph type="title"/>
          </p:nvPr>
        </p:nvSpPr>
        <p:spPr>
          <a:xfrm>
            <a:off x="457200" y="142852"/>
            <a:ext cx="8229600" cy="1143000"/>
          </a:xfrm>
        </p:spPr>
        <p:txBody>
          <a:bodyPr/>
          <a:lstStyle/>
          <a:p>
            <a:pPr eaLnBrk="1" hangingPunct="1">
              <a:defRPr/>
            </a:pPr>
            <a:r>
              <a:rPr lang="en-GB" sz="4200" dirty="0" smtClean="0"/>
              <a:t>Communities of practice </a:t>
            </a:r>
          </a:p>
        </p:txBody>
      </p:sp>
      <p:graphicFrame>
        <p:nvGraphicFramePr>
          <p:cNvPr id="1026" name="Object 3"/>
          <p:cNvGraphicFramePr>
            <a:graphicFrameLocks noGrp="1" noChangeAspect="1"/>
          </p:cNvGraphicFramePr>
          <p:nvPr>
            <p:ph type="tbl" idx="1"/>
            <p:extLst>
              <p:ext uri="{D42A27DB-BD31-4B8C-83A1-F6EECF244321}">
                <p14:modId xmlns:p14="http://schemas.microsoft.com/office/powerpoint/2010/main" val="1369475778"/>
              </p:ext>
            </p:extLst>
          </p:nvPr>
        </p:nvGraphicFramePr>
        <p:xfrm>
          <a:off x="7213279" y="4797152"/>
          <a:ext cx="1907704" cy="1768797"/>
        </p:xfrm>
        <a:graphic>
          <a:graphicData uri="http://schemas.openxmlformats.org/presentationml/2006/ole">
            <mc:AlternateContent xmlns:mc="http://schemas.openxmlformats.org/markup-compatibility/2006">
              <mc:Choice xmlns:v="urn:schemas-microsoft-com:vml" Requires="v">
                <p:oleObj spid="_x0000_s7194" name="Clip" r:id="rId3" imgW="9734400" imgH="6781680" progId="">
                  <p:embed/>
                </p:oleObj>
              </mc:Choice>
              <mc:Fallback>
                <p:oleObj name="Clip" r:id="rId3" imgW="9734400" imgH="67816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3279" y="4797152"/>
                        <a:ext cx="1907704" cy="1768797"/>
                      </a:xfrm>
                      <a:prstGeom prst="rect">
                        <a:avLst/>
                      </a:prstGeom>
                      <a:noFill/>
                      <a:extLst/>
                    </p:spPr>
                  </p:pic>
                </p:oleObj>
              </mc:Fallback>
            </mc:AlternateContent>
          </a:graphicData>
        </a:graphic>
      </p:graphicFrame>
      <p:sp>
        <p:nvSpPr>
          <p:cNvPr id="163844" name="Rectangle 4"/>
          <p:cNvSpPr>
            <a:spLocks noGrp="1" noChangeArrowheads="1"/>
          </p:cNvSpPr>
          <p:nvPr>
            <p:ph type="body" sz="half" idx="4294967295"/>
          </p:nvPr>
        </p:nvSpPr>
        <p:spPr>
          <a:xfrm>
            <a:off x="714349" y="1428736"/>
            <a:ext cx="7059640" cy="4972072"/>
          </a:xfrm>
        </p:spPr>
        <p:txBody>
          <a:bodyPr/>
          <a:lstStyle/>
          <a:p>
            <a:pPr eaLnBrk="1" hangingPunct="1">
              <a:lnSpc>
                <a:spcPct val="90000"/>
              </a:lnSpc>
              <a:defRPr/>
            </a:pPr>
            <a:r>
              <a:rPr lang="en-GB" sz="2800" dirty="0" smtClean="0"/>
              <a:t>‘A theory of learning that starts with the assumption that engagement in social practice is the fundamental principle by which we learn and so become who we are’ (Lave, 1998).</a:t>
            </a:r>
          </a:p>
          <a:p>
            <a:pPr eaLnBrk="1" hangingPunct="1">
              <a:lnSpc>
                <a:spcPct val="90000"/>
              </a:lnSpc>
              <a:defRPr/>
            </a:pPr>
            <a:endParaRPr lang="en-GB" sz="2800" dirty="0" smtClean="0"/>
          </a:p>
          <a:p>
            <a:pPr eaLnBrk="1" hangingPunct="1">
              <a:lnSpc>
                <a:spcPct val="90000"/>
              </a:lnSpc>
              <a:defRPr/>
            </a:pPr>
            <a:r>
              <a:rPr lang="en-GB" sz="2800" dirty="0" smtClean="0"/>
              <a:t>Over time, this collective learning results in practices that reflect both the pursuit of our enterprises and the attendant social relations. These practices are thus the property of a kind of community created over time (Wenger, 1998). </a:t>
            </a:r>
          </a:p>
          <a:p>
            <a:pPr eaLnBrk="1" hangingPunct="1">
              <a:lnSpc>
                <a:spcPct val="90000"/>
              </a:lnSpc>
              <a:defRPr/>
            </a:pPr>
            <a:endParaRPr lang="en-GB" dirty="0" smtClean="0"/>
          </a:p>
        </p:txBody>
      </p:sp>
      <p:pic>
        <p:nvPicPr>
          <p:cNvPr id="7" name="Picture 5" descr="creativity-com_479f8882bf3f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242301" cy="1551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17184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E70357-D865-4D0A-8D11-F4C97FE003E0}" type="slidenum">
              <a:rPr lang="en-GB"/>
              <a:pPr/>
              <a:t>65</a:t>
            </a:fld>
            <a:endParaRPr lang="en-GB"/>
          </a:p>
        </p:txBody>
      </p:sp>
      <p:sp>
        <p:nvSpPr>
          <p:cNvPr id="7170" name="Rectangle 2"/>
          <p:cNvSpPr>
            <a:spLocks noGrp="1" noChangeArrowheads="1"/>
          </p:cNvSpPr>
          <p:nvPr>
            <p:ph type="title"/>
          </p:nvPr>
        </p:nvSpPr>
        <p:spPr>
          <a:xfrm>
            <a:off x="0" y="274638"/>
            <a:ext cx="9144000" cy="1143000"/>
          </a:xfrm>
        </p:spPr>
        <p:txBody>
          <a:bodyPr>
            <a:normAutofit fontScale="90000"/>
          </a:bodyPr>
          <a:lstStyle/>
          <a:p>
            <a:r>
              <a:rPr lang="en-GB" dirty="0" smtClean="0"/>
              <a:t>Communities and practices which nurture research and research/ teaching links  </a:t>
            </a:r>
            <a:endParaRPr lang="en-GB" dirty="0"/>
          </a:p>
        </p:txBody>
      </p:sp>
      <p:sp>
        <p:nvSpPr>
          <p:cNvPr id="7171" name="Rectangle 3"/>
          <p:cNvSpPr>
            <a:spLocks noGrp="1" noChangeArrowheads="1"/>
          </p:cNvSpPr>
          <p:nvPr>
            <p:ph type="body" idx="1"/>
          </p:nvPr>
        </p:nvSpPr>
        <p:spPr>
          <a:xfrm>
            <a:off x="457200" y="1600200"/>
            <a:ext cx="8229600" cy="5069160"/>
          </a:xfrm>
        </p:spPr>
        <p:txBody>
          <a:bodyPr>
            <a:normAutofit/>
          </a:bodyPr>
          <a:lstStyle/>
          <a:p>
            <a:pPr marL="0" indent="0">
              <a:lnSpc>
                <a:spcPct val="80000"/>
              </a:lnSpc>
              <a:buNone/>
            </a:pPr>
            <a:r>
              <a:rPr lang="en-GB" sz="2800" dirty="0" smtClean="0"/>
              <a:t>using </a:t>
            </a:r>
            <a:r>
              <a:rPr lang="en-GB" sz="2800" dirty="0"/>
              <a:t>various modes of engagement and </a:t>
            </a:r>
            <a:r>
              <a:rPr lang="en-GB" sz="2800" dirty="0" smtClean="0"/>
              <a:t>projects at central national or university local levels </a:t>
            </a:r>
            <a:endParaRPr lang="en-GB" sz="2800" dirty="0"/>
          </a:p>
          <a:p>
            <a:pPr>
              <a:lnSpc>
                <a:spcPct val="80000"/>
              </a:lnSpc>
            </a:pPr>
            <a:r>
              <a:rPr lang="en-GB" sz="2800" dirty="0" smtClean="0"/>
              <a:t>Scholarships/Fellowships/projects </a:t>
            </a:r>
            <a:endParaRPr lang="en-GB" sz="2800" dirty="0"/>
          </a:p>
          <a:p>
            <a:pPr>
              <a:lnSpc>
                <a:spcPct val="80000"/>
              </a:lnSpc>
            </a:pPr>
            <a:r>
              <a:rPr lang="en-GB" sz="2800" dirty="0"/>
              <a:t>Teaching excellence awards</a:t>
            </a:r>
          </a:p>
          <a:p>
            <a:pPr>
              <a:lnSpc>
                <a:spcPct val="80000"/>
              </a:lnSpc>
            </a:pPr>
            <a:r>
              <a:rPr lang="en-GB" sz="2800" dirty="0"/>
              <a:t>Interest groups</a:t>
            </a:r>
          </a:p>
          <a:p>
            <a:pPr>
              <a:lnSpc>
                <a:spcPct val="80000"/>
              </a:lnSpc>
            </a:pPr>
            <a:r>
              <a:rPr lang="en-GB" sz="2800" dirty="0" err="1"/>
              <a:t>PGCert</a:t>
            </a:r>
            <a:r>
              <a:rPr lang="en-GB" sz="2800" dirty="0"/>
              <a:t> </a:t>
            </a:r>
            <a:r>
              <a:rPr lang="en-GB" sz="2800" dirty="0" smtClean="0"/>
              <a:t>Masters </a:t>
            </a:r>
            <a:r>
              <a:rPr lang="en-GB" sz="2800" dirty="0" err="1"/>
              <a:t>E</a:t>
            </a:r>
            <a:r>
              <a:rPr lang="en-GB" sz="2800" dirty="0" err="1" smtClean="0"/>
              <a:t>dD</a:t>
            </a:r>
            <a:r>
              <a:rPr lang="en-GB" sz="2800" dirty="0" smtClean="0"/>
              <a:t> PhD with elements focusing on researching our practice </a:t>
            </a:r>
          </a:p>
          <a:p>
            <a:pPr>
              <a:lnSpc>
                <a:spcPct val="80000"/>
              </a:lnSpc>
            </a:pPr>
            <a:r>
              <a:rPr lang="en-GB" sz="2800" dirty="0" smtClean="0"/>
              <a:t>Professional Standards Framework based PRD</a:t>
            </a:r>
          </a:p>
          <a:p>
            <a:pPr>
              <a:lnSpc>
                <a:spcPct val="80000"/>
              </a:lnSpc>
            </a:pPr>
            <a:r>
              <a:rPr lang="en-GB" sz="2800" dirty="0" smtClean="0"/>
              <a:t>Writing </a:t>
            </a:r>
            <a:r>
              <a:rPr lang="en-GB" sz="2800" dirty="0"/>
              <a:t>groups and programmes</a:t>
            </a:r>
          </a:p>
          <a:p>
            <a:pPr>
              <a:lnSpc>
                <a:spcPct val="80000"/>
              </a:lnSpc>
            </a:pPr>
            <a:r>
              <a:rPr lang="en-GB" sz="2800" dirty="0"/>
              <a:t>Workshops on grant funding, bid writing, project management</a:t>
            </a:r>
            <a:r>
              <a:rPr lang="en-GB" sz="2800" dirty="0" smtClean="0"/>
              <a:t>, </a:t>
            </a:r>
            <a:r>
              <a:rPr lang="en-GB" sz="2800" dirty="0"/>
              <a:t>conference presentations, </a:t>
            </a:r>
            <a:r>
              <a:rPr lang="en-GB" sz="2800" dirty="0" smtClean="0"/>
              <a:t>publications </a:t>
            </a:r>
            <a:endParaRPr lang="en-GB" sz="2800" dirty="0"/>
          </a:p>
          <a:p>
            <a:pPr>
              <a:lnSpc>
                <a:spcPct val="80000"/>
              </a:lnSpc>
            </a:pPr>
            <a:endParaRPr lang="en-GB" sz="2800" dirty="0"/>
          </a:p>
        </p:txBody>
      </p:sp>
    </p:spTree>
    <p:extLst>
      <p:ext uri="{BB962C8B-B14F-4D97-AF65-F5344CB8AC3E}">
        <p14:creationId xmlns:p14="http://schemas.microsoft.com/office/powerpoint/2010/main" val="7480317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A718AAFC-9ACD-45B2-B0B7-DCB5C2802016}" type="slidenum">
              <a:rPr lang="en-GB"/>
              <a:pPr>
                <a:defRPr/>
              </a:pPr>
              <a:t>66</a:t>
            </a:fld>
            <a:endParaRPr lang="en-GB"/>
          </a:p>
        </p:txBody>
      </p:sp>
      <p:sp>
        <p:nvSpPr>
          <p:cNvPr id="123906" name="Rectangle 2"/>
          <p:cNvSpPr>
            <a:spLocks noGrp="1" noChangeArrowheads="1"/>
          </p:cNvSpPr>
          <p:nvPr>
            <p:ph type="title"/>
          </p:nvPr>
        </p:nvSpPr>
        <p:spPr>
          <a:xfrm>
            <a:off x="357158" y="420673"/>
            <a:ext cx="8429684" cy="936625"/>
          </a:xfrm>
        </p:spPr>
        <p:txBody>
          <a:bodyPr>
            <a:noAutofit/>
          </a:bodyPr>
          <a:lstStyle/>
          <a:p>
            <a:pPr eaLnBrk="1" hangingPunct="1">
              <a:defRPr/>
            </a:pPr>
            <a:r>
              <a:rPr lang="en-GB" sz="3000" dirty="0" smtClean="0"/>
              <a:t>Developing good practice - building a people culture: fellowships as learning conversations in communities of practice</a:t>
            </a:r>
          </a:p>
        </p:txBody>
      </p:sp>
      <p:sp>
        <p:nvSpPr>
          <p:cNvPr id="123907" name="Rectangle 3"/>
          <p:cNvSpPr>
            <a:spLocks noGrp="1" noChangeArrowheads="1"/>
          </p:cNvSpPr>
          <p:nvPr>
            <p:ph type="body" idx="1"/>
          </p:nvPr>
        </p:nvSpPr>
        <p:spPr>
          <a:xfrm>
            <a:off x="357158" y="1700213"/>
            <a:ext cx="8501122" cy="4657745"/>
          </a:xfrm>
        </p:spPr>
        <p:txBody>
          <a:bodyPr>
            <a:normAutofit fontScale="85000" lnSpcReduction="10000"/>
          </a:bodyPr>
          <a:lstStyle/>
          <a:p>
            <a:pPr eaLnBrk="1" hangingPunct="1">
              <a:lnSpc>
                <a:spcPct val="110000"/>
              </a:lnSpc>
              <a:defRPr/>
            </a:pPr>
            <a:r>
              <a:rPr lang="en-GB" dirty="0" smtClean="0"/>
              <a:t>Working with/through the enthusiasm of those facilitating learning - encouraging the work of others</a:t>
            </a:r>
          </a:p>
          <a:p>
            <a:pPr eaLnBrk="1" hangingPunct="1">
              <a:lnSpc>
                <a:spcPct val="110000"/>
              </a:lnSpc>
              <a:defRPr/>
            </a:pPr>
            <a:r>
              <a:rPr lang="en-GB" dirty="0" smtClean="0"/>
              <a:t>Development &amp; support for/of those facilitating learning across the university and partnerships</a:t>
            </a:r>
          </a:p>
          <a:p>
            <a:pPr eaLnBrk="1" hangingPunct="1">
              <a:lnSpc>
                <a:spcPct val="110000"/>
              </a:lnSpc>
              <a:defRPr/>
            </a:pPr>
            <a:r>
              <a:rPr lang="en-GB" dirty="0" smtClean="0"/>
              <a:t>Encouraging, supporting, sharing &amp; embedding successful learning &amp; teaching practices </a:t>
            </a:r>
          </a:p>
          <a:p>
            <a:pPr lvl="1" eaLnBrk="1" hangingPunct="1">
              <a:lnSpc>
                <a:spcPct val="110000"/>
              </a:lnSpc>
              <a:defRPr/>
            </a:pPr>
            <a:r>
              <a:rPr lang="en-GB" dirty="0" smtClean="0"/>
              <a:t>traditional &amp; innovative, </a:t>
            </a:r>
          </a:p>
          <a:p>
            <a:pPr lvl="1" eaLnBrk="1" hangingPunct="1">
              <a:lnSpc>
                <a:spcPct val="110000"/>
              </a:lnSpc>
              <a:defRPr/>
            </a:pPr>
            <a:r>
              <a:rPr lang="en-GB" dirty="0" smtClean="0"/>
              <a:t>student-centred, flexible, </a:t>
            </a:r>
          </a:p>
          <a:p>
            <a:pPr lvl="1" eaLnBrk="1" hangingPunct="1">
              <a:lnSpc>
                <a:spcPct val="110000"/>
              </a:lnSpc>
              <a:defRPr/>
            </a:pPr>
            <a:r>
              <a:rPr lang="en-GB" dirty="0" smtClean="0"/>
              <a:t>learning outcome &amp; process related</a:t>
            </a:r>
          </a:p>
          <a:p>
            <a:pPr lvl="1" eaLnBrk="1" hangingPunct="1">
              <a:lnSpc>
                <a:spcPct val="110000"/>
              </a:lnSpc>
              <a:defRPr/>
            </a:pPr>
            <a:r>
              <a:rPr lang="en-GB" dirty="0" smtClean="0"/>
              <a:t>research informed</a:t>
            </a:r>
          </a:p>
          <a:p>
            <a:pPr eaLnBrk="1" hangingPunct="1">
              <a:lnSpc>
                <a:spcPct val="110000"/>
              </a:lnSpc>
              <a:defRPr/>
            </a:pPr>
            <a:endParaRPr lang="en-GB" dirty="0" smtClean="0"/>
          </a:p>
        </p:txBody>
      </p:sp>
      <p:pic>
        <p:nvPicPr>
          <p:cNvPr id="6" name="Picture 5" descr="creativity-com_479f8882bf3f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5424" y="4725144"/>
            <a:ext cx="1242301" cy="1551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27944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Specific activities at </a:t>
            </a:r>
            <a:r>
              <a:rPr lang="en-GB" dirty="0" err="1" smtClean="0"/>
              <a:t>UofB</a:t>
            </a:r>
            <a:endParaRPr lang="en-GB" dirty="0"/>
          </a:p>
        </p:txBody>
      </p:sp>
      <p:sp>
        <p:nvSpPr>
          <p:cNvPr id="3" name="Content Placeholder 2"/>
          <p:cNvSpPr>
            <a:spLocks noGrp="1"/>
          </p:cNvSpPr>
          <p:nvPr>
            <p:ph idx="1"/>
          </p:nvPr>
        </p:nvSpPr>
        <p:spPr>
          <a:xfrm>
            <a:off x="457200" y="1124744"/>
            <a:ext cx="8229600" cy="5616624"/>
          </a:xfrm>
        </p:spPr>
        <p:txBody>
          <a:bodyPr>
            <a:normAutofit fontScale="85000" lnSpcReduction="10000"/>
          </a:bodyPr>
          <a:lstStyle/>
          <a:p>
            <a:r>
              <a:rPr lang="en-GB" b="1" dirty="0" smtClean="0"/>
              <a:t>Funded learning </a:t>
            </a:r>
            <a:r>
              <a:rPr lang="en-GB" b="1" dirty="0"/>
              <a:t>and teaching  </a:t>
            </a:r>
            <a:r>
              <a:rPr lang="en-GB" b="1" dirty="0" smtClean="0"/>
              <a:t>‘scholarship’ projects </a:t>
            </a:r>
            <a:r>
              <a:rPr lang="en-GB" dirty="0" smtClean="0"/>
              <a:t>and unfunded projects  which incorporate subject and area specialists as well as Learning and Teaching colleagues based around developments in the disciplines and focus on learning teaching assessment student engagement etc </a:t>
            </a:r>
          </a:p>
          <a:p>
            <a:r>
              <a:rPr lang="en-GB" b="1" dirty="0" smtClean="0"/>
              <a:t>Bringing groups together to share </a:t>
            </a:r>
            <a:r>
              <a:rPr lang="en-GB" dirty="0" smtClean="0"/>
              <a:t>current thinking and research e.g. Supervisor forums, teaching excellence winners forum</a:t>
            </a:r>
          </a:p>
          <a:p>
            <a:r>
              <a:rPr lang="en-GB" b="1" dirty="0" smtClean="0"/>
              <a:t>Professional standards framework based PRD scheme </a:t>
            </a:r>
            <a:r>
              <a:rPr lang="en-GB" dirty="0" smtClean="0"/>
              <a:t>encouraging reflection, and reflective evidence based theorised  submissions- for recognition.</a:t>
            </a:r>
          </a:p>
          <a:p>
            <a:r>
              <a:rPr lang="en-GB" b="1" dirty="0" smtClean="0"/>
              <a:t>Developing reward and promotion systems.</a:t>
            </a:r>
            <a:endParaRPr lang="en-GB" b="1" dirty="0"/>
          </a:p>
        </p:txBody>
      </p:sp>
      <p:sp>
        <p:nvSpPr>
          <p:cNvPr id="4" name="Slide Number Placeholder 3"/>
          <p:cNvSpPr>
            <a:spLocks noGrp="1"/>
          </p:cNvSpPr>
          <p:nvPr>
            <p:ph type="sldNum" sz="quarter" idx="12"/>
          </p:nvPr>
        </p:nvSpPr>
        <p:spPr/>
        <p:txBody>
          <a:bodyPr/>
          <a:lstStyle/>
          <a:p>
            <a:fld id="{2CB5B26D-2F19-4976-9380-B7BA905DA2A1}" type="slidenum">
              <a:rPr lang="en-GB" smtClean="0"/>
              <a:pPr/>
              <a:t>67</a:t>
            </a:fld>
            <a:endParaRPr lang="en-GB"/>
          </a:p>
        </p:txBody>
      </p:sp>
      <p:pic>
        <p:nvPicPr>
          <p:cNvPr id="5" name="Picture 5" descr="creativity-com_479f8882bf3f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5301208"/>
            <a:ext cx="899592" cy="112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02455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2A934B06-B63F-4B9A-84EE-9064FC2F5844}" type="slidenum">
              <a:rPr lang="en-GB"/>
              <a:pPr>
                <a:defRPr/>
              </a:pPr>
              <a:t>68</a:t>
            </a:fld>
            <a:endParaRPr lang="en-GB"/>
          </a:p>
        </p:txBody>
      </p:sp>
      <p:sp>
        <p:nvSpPr>
          <p:cNvPr id="223234" name="Rectangle 2"/>
          <p:cNvSpPr>
            <a:spLocks noGrp="1" noChangeArrowheads="1"/>
          </p:cNvSpPr>
          <p:nvPr>
            <p:ph type="title"/>
          </p:nvPr>
        </p:nvSpPr>
        <p:spPr>
          <a:xfrm>
            <a:off x="457200" y="142852"/>
            <a:ext cx="8229600" cy="1143000"/>
          </a:xfrm>
        </p:spPr>
        <p:txBody>
          <a:bodyPr>
            <a:normAutofit fontScale="90000"/>
          </a:bodyPr>
          <a:lstStyle/>
          <a:p>
            <a:pPr eaLnBrk="1" hangingPunct="1">
              <a:defRPr/>
            </a:pPr>
            <a:r>
              <a:rPr lang="en-GB" dirty="0" smtClean="0"/>
              <a:t>Internal research communities support at U of B</a:t>
            </a:r>
          </a:p>
        </p:txBody>
      </p:sp>
      <p:sp>
        <p:nvSpPr>
          <p:cNvPr id="223235" name="Rectangle 3"/>
          <p:cNvSpPr>
            <a:spLocks noGrp="1" noChangeArrowheads="1"/>
          </p:cNvSpPr>
          <p:nvPr>
            <p:ph type="body" idx="1"/>
          </p:nvPr>
        </p:nvSpPr>
        <p:spPr>
          <a:xfrm>
            <a:off x="457200" y="1285860"/>
            <a:ext cx="8229600" cy="5257800"/>
          </a:xfrm>
        </p:spPr>
        <p:txBody>
          <a:bodyPr>
            <a:normAutofit/>
          </a:bodyPr>
          <a:lstStyle/>
          <a:p>
            <a:pPr>
              <a:lnSpc>
                <a:spcPct val="90000"/>
              </a:lnSpc>
              <a:defRPr/>
            </a:pPr>
            <a:r>
              <a:rPr lang="en-GB" sz="2400" dirty="0"/>
              <a:t>Fellowships </a:t>
            </a:r>
            <a:r>
              <a:rPr lang="en-GB" sz="2400" dirty="0" smtClean="0"/>
              <a:t>/ now scholarships have </a:t>
            </a:r>
            <a:r>
              <a:rPr lang="en-GB" sz="2400" dirty="0"/>
              <a:t>been a way of involving and supporting the energies and innovations of colleagues at U of B </a:t>
            </a:r>
            <a:r>
              <a:rPr lang="en-GB" sz="2400" dirty="0" smtClean="0"/>
              <a:t>since 2006, </a:t>
            </a:r>
            <a:r>
              <a:rPr lang="en-GB" sz="2400" dirty="0"/>
              <a:t>building on a history of varied other involvements</a:t>
            </a:r>
          </a:p>
          <a:p>
            <a:pPr eaLnBrk="1" hangingPunct="1">
              <a:lnSpc>
                <a:spcPct val="90000"/>
              </a:lnSpc>
              <a:defRPr/>
            </a:pPr>
            <a:r>
              <a:rPr lang="en-GB" sz="2400" dirty="0" smtClean="0"/>
              <a:t>£20,000 a year, funding several projects for one or more colleagues across the university and its partner institutions, bid for (with support) twice yearly </a:t>
            </a:r>
          </a:p>
          <a:p>
            <a:pPr eaLnBrk="1" hangingPunct="1">
              <a:lnSpc>
                <a:spcPct val="90000"/>
              </a:lnSpc>
              <a:defRPr/>
            </a:pPr>
            <a:r>
              <a:rPr lang="en-GB" sz="2400" dirty="0" smtClean="0"/>
              <a:t>Meetings termly for new fellows, all fellows, established fellows - development activities e.g. project planning, ethics, conference presentations</a:t>
            </a:r>
          </a:p>
          <a:p>
            <a:pPr>
              <a:lnSpc>
                <a:spcPct val="90000"/>
              </a:lnSpc>
              <a:defRPr/>
            </a:pPr>
            <a:r>
              <a:rPr lang="en-GB" sz="2400" dirty="0" smtClean="0"/>
              <a:t>Topics include – ethical tourism; student learning quiz; transitions; </a:t>
            </a:r>
          </a:p>
          <a:p>
            <a:pPr>
              <a:lnSpc>
                <a:spcPct val="90000"/>
              </a:lnSpc>
              <a:defRPr/>
            </a:pPr>
            <a:r>
              <a:rPr lang="en-GB" sz="2400" dirty="0" smtClean="0"/>
              <a:t>Research </a:t>
            </a:r>
            <a:r>
              <a:rPr lang="en-GB" sz="2400" dirty="0"/>
              <a:t>developed to explore the experience and quality enhancement of the fellowship programme in practice</a:t>
            </a:r>
          </a:p>
          <a:p>
            <a:pPr eaLnBrk="1" hangingPunct="1">
              <a:lnSpc>
                <a:spcPct val="90000"/>
              </a:lnSpc>
              <a:defRPr/>
            </a:pPr>
            <a:endParaRPr lang="en-GB" sz="2400" dirty="0" smtClean="0"/>
          </a:p>
        </p:txBody>
      </p:sp>
      <p:pic>
        <p:nvPicPr>
          <p:cNvPr id="6" name="Picture 5" descr="creativity-com_479f8882bf3f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2441" y="4365104"/>
            <a:ext cx="1051559" cy="129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39437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GB" dirty="0" smtClean="0"/>
              <a:t>Research projects with internal or external funding- a selection </a:t>
            </a:r>
            <a:endParaRPr lang="en-GB" dirty="0"/>
          </a:p>
        </p:txBody>
      </p:sp>
      <p:sp>
        <p:nvSpPr>
          <p:cNvPr id="3" name="Content Placeholder 2"/>
          <p:cNvSpPr>
            <a:spLocks noGrp="1"/>
          </p:cNvSpPr>
          <p:nvPr>
            <p:ph idx="1"/>
          </p:nvPr>
        </p:nvSpPr>
        <p:spPr>
          <a:xfrm>
            <a:off x="457200" y="1556792"/>
            <a:ext cx="8229600" cy="4569371"/>
          </a:xfrm>
        </p:spPr>
        <p:txBody>
          <a:bodyPr>
            <a:normAutofit fontScale="85000" lnSpcReduction="20000"/>
          </a:bodyPr>
          <a:lstStyle/>
          <a:p>
            <a:r>
              <a:rPr lang="en-GB" dirty="0" smtClean="0"/>
              <a:t>HEA funded SOTL project</a:t>
            </a:r>
          </a:p>
          <a:p>
            <a:r>
              <a:rPr lang="en-GB" dirty="0" smtClean="0"/>
              <a:t>‘What works’ HEA retention and success</a:t>
            </a:r>
          </a:p>
          <a:p>
            <a:r>
              <a:rPr lang="en-GB" dirty="0" err="1" smtClean="0"/>
              <a:t>PGCertHE</a:t>
            </a:r>
            <a:r>
              <a:rPr lang="en-GB" dirty="0" smtClean="0"/>
              <a:t>  and the workgroup </a:t>
            </a:r>
          </a:p>
          <a:p>
            <a:r>
              <a:rPr lang="en-GB" dirty="0" smtClean="0"/>
              <a:t>UBIC international students and transitions</a:t>
            </a:r>
          </a:p>
          <a:p>
            <a:r>
              <a:rPr lang="en-GB" dirty="0" smtClean="0"/>
              <a:t>Postgraduate student  learning </a:t>
            </a:r>
          </a:p>
          <a:p>
            <a:r>
              <a:rPr lang="en-GB" dirty="0" smtClean="0"/>
              <a:t>Doctoral supervision</a:t>
            </a:r>
          </a:p>
          <a:p>
            <a:r>
              <a:rPr lang="en-GB" dirty="0" smtClean="0"/>
              <a:t>Social justice practices transfer</a:t>
            </a:r>
          </a:p>
          <a:p>
            <a:r>
              <a:rPr lang="en-GB" dirty="0" smtClean="0"/>
              <a:t>Ed Development units and student interns/involvement</a:t>
            </a:r>
          </a:p>
          <a:p>
            <a:r>
              <a:rPr lang="en-GB" dirty="0" smtClean="0"/>
              <a:t>Higher education e-learning survey</a:t>
            </a:r>
          </a:p>
          <a:p>
            <a:r>
              <a:rPr lang="en-GB" dirty="0" smtClean="0"/>
              <a:t>HE scholarship of  teaching and learning  support reward and recognition</a:t>
            </a:r>
          </a:p>
          <a:p>
            <a:endParaRPr lang="en-GB" dirty="0" smtClean="0"/>
          </a:p>
          <a:p>
            <a:endParaRPr lang="en-GB" dirty="0"/>
          </a:p>
        </p:txBody>
      </p:sp>
      <p:sp>
        <p:nvSpPr>
          <p:cNvPr id="4" name="Slide Number Placeholder 3"/>
          <p:cNvSpPr>
            <a:spLocks noGrp="1"/>
          </p:cNvSpPr>
          <p:nvPr>
            <p:ph type="sldNum" sz="quarter" idx="12"/>
          </p:nvPr>
        </p:nvSpPr>
        <p:spPr/>
        <p:txBody>
          <a:bodyPr/>
          <a:lstStyle/>
          <a:p>
            <a:fld id="{2CB5B26D-2F19-4976-9380-B7BA905DA2A1}" type="slidenum">
              <a:rPr lang="en-GB" smtClean="0"/>
              <a:pPr/>
              <a:t>69</a:t>
            </a:fld>
            <a:endParaRPr lang="en-GB"/>
          </a:p>
        </p:txBody>
      </p:sp>
    </p:spTree>
    <p:extLst>
      <p:ext uri="{BB962C8B-B14F-4D97-AF65-F5344CB8AC3E}">
        <p14:creationId xmlns:p14="http://schemas.microsoft.com/office/powerpoint/2010/main" val="1156948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Help and insights from our community </a:t>
            </a:r>
            <a:endParaRPr lang="en-GB" dirty="0"/>
          </a:p>
        </p:txBody>
      </p:sp>
      <p:sp>
        <p:nvSpPr>
          <p:cNvPr id="3" name="Content Placeholder 2"/>
          <p:cNvSpPr>
            <a:spLocks noGrp="1"/>
          </p:cNvSpPr>
          <p:nvPr>
            <p:ph idx="1"/>
          </p:nvPr>
        </p:nvSpPr>
        <p:spPr/>
        <p:txBody>
          <a:bodyPr>
            <a:normAutofit lnSpcReduction="10000"/>
          </a:bodyPr>
          <a:lstStyle/>
          <a:p>
            <a:pPr lvl="0"/>
            <a:r>
              <a:rPr lang="en-GB" dirty="0" err="1" smtClean="0"/>
              <a:t>Corony</a:t>
            </a:r>
            <a:r>
              <a:rPr lang="en-GB" dirty="0" smtClean="0"/>
              <a:t> Edwards sums up the TEF aims, structure , future  - the metrics (level 2 and above)</a:t>
            </a:r>
            <a:r>
              <a:rPr lang="en-GB" b="1" dirty="0"/>
              <a:t> </a:t>
            </a:r>
            <a:r>
              <a:rPr lang="en-GB" b="1" dirty="0" smtClean="0"/>
              <a:t> </a:t>
            </a:r>
            <a:endParaRPr lang="en-GB" sz="3600" dirty="0"/>
          </a:p>
          <a:p>
            <a:pPr lvl="1"/>
            <a:r>
              <a:rPr lang="en-GB" b="1" dirty="0"/>
              <a:t>Destination of Leavers from Higher Education Surveys (outcomes);</a:t>
            </a:r>
            <a:endParaRPr lang="en-GB" sz="3200" dirty="0"/>
          </a:p>
          <a:p>
            <a:pPr lvl="1"/>
            <a:r>
              <a:rPr lang="en-GB" b="1" dirty="0"/>
              <a:t>Retention/continuation data from the UK Performance Indicators published by Higher Education Statistics Agency (HESA);  </a:t>
            </a:r>
            <a:endParaRPr lang="en-GB" sz="3200" dirty="0"/>
          </a:p>
          <a:p>
            <a:pPr lvl="1"/>
            <a:r>
              <a:rPr lang="en-GB" b="1" dirty="0"/>
              <a:t>National Student Survey teaching quality and learning environment questions</a:t>
            </a:r>
            <a:r>
              <a:rPr lang="en-GB" b="1" dirty="0" smtClean="0"/>
              <a:t>.</a:t>
            </a:r>
            <a:endParaRPr lang="en-GB" sz="3200" dirty="0"/>
          </a:p>
        </p:txBody>
      </p:sp>
    </p:spTree>
    <p:extLst>
      <p:ext uri="{BB962C8B-B14F-4D97-AF65-F5344CB8AC3E}">
        <p14:creationId xmlns:p14="http://schemas.microsoft.com/office/powerpoint/2010/main" val="13405675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C6756CC4-F7EE-4F94-A502-4F4A9E364C4F}" type="slidenum">
              <a:rPr lang="en-GB"/>
              <a:pPr>
                <a:defRPr/>
              </a:pPr>
              <a:t>70</a:t>
            </a:fld>
            <a:endParaRPr lang="en-GB"/>
          </a:p>
        </p:txBody>
      </p:sp>
      <p:sp>
        <p:nvSpPr>
          <p:cNvPr id="3" name="Content Placeholder 2"/>
          <p:cNvSpPr>
            <a:spLocks noGrp="1"/>
          </p:cNvSpPr>
          <p:nvPr>
            <p:ph idx="4294967295"/>
          </p:nvPr>
        </p:nvSpPr>
        <p:spPr>
          <a:xfrm>
            <a:off x="357158" y="428604"/>
            <a:ext cx="8229600" cy="5952724"/>
          </a:xfrm>
        </p:spPr>
        <p:txBody>
          <a:bodyPr>
            <a:normAutofit lnSpcReduction="10000"/>
          </a:bodyPr>
          <a:lstStyle/>
          <a:p>
            <a:pPr eaLnBrk="1" hangingPunct="1">
              <a:lnSpc>
                <a:spcPct val="80000"/>
              </a:lnSpc>
              <a:defRPr/>
            </a:pPr>
            <a:r>
              <a:rPr lang="en-GB" sz="3600" i="1" dirty="0" smtClean="0"/>
              <a:t>Comments from the research into the fellows </a:t>
            </a:r>
          </a:p>
          <a:p>
            <a:pPr eaLnBrk="1" hangingPunct="1">
              <a:lnSpc>
                <a:spcPct val="80000"/>
              </a:lnSpc>
              <a:defRPr/>
            </a:pPr>
            <a:endParaRPr lang="en-GB" sz="2000" i="1" dirty="0" smtClean="0"/>
          </a:p>
          <a:p>
            <a:pPr algn="just" eaLnBrk="1" hangingPunct="1">
              <a:lnSpc>
                <a:spcPct val="80000"/>
              </a:lnSpc>
              <a:buFont typeface="Wingdings" pitchFamily="2" charset="2"/>
              <a:buNone/>
              <a:defRPr/>
            </a:pPr>
            <a:r>
              <a:rPr lang="en-GB" sz="2000" i="1" dirty="0" smtClean="0"/>
              <a:t>	</a:t>
            </a:r>
            <a:r>
              <a:rPr lang="en-GB" sz="2300" i="1" dirty="0" smtClean="0"/>
              <a:t>“</a:t>
            </a:r>
            <a:r>
              <a:rPr lang="en-GB" sz="2300" b="1" i="1" dirty="0" smtClean="0"/>
              <a:t>This project has given me professional confidence, for although it’s not much money, it’s enough for my school to release some time for me to work on this project. Presenting the paper at a renowned international conference and receiving positive feedback from the audience was also great</a:t>
            </a:r>
            <a:r>
              <a:rPr lang="en-GB" sz="2300" i="1" dirty="0" smtClean="0"/>
              <a:t>.” </a:t>
            </a:r>
            <a:r>
              <a:rPr lang="en-GB" sz="2300" dirty="0" smtClean="0"/>
              <a:t>(Interview 3)</a:t>
            </a:r>
          </a:p>
          <a:p>
            <a:pPr algn="just" eaLnBrk="1" hangingPunct="1">
              <a:lnSpc>
                <a:spcPct val="80000"/>
              </a:lnSpc>
              <a:buFont typeface="Wingdings" pitchFamily="2" charset="2"/>
              <a:buNone/>
              <a:defRPr/>
            </a:pPr>
            <a:endParaRPr lang="en-GB" sz="2300" i="1" dirty="0" smtClean="0"/>
          </a:p>
          <a:p>
            <a:pPr algn="just" eaLnBrk="1" hangingPunct="1">
              <a:lnSpc>
                <a:spcPct val="80000"/>
              </a:lnSpc>
              <a:buFont typeface="Wingdings" pitchFamily="2" charset="2"/>
              <a:buNone/>
              <a:defRPr/>
            </a:pPr>
            <a:r>
              <a:rPr lang="en-GB" sz="2300" i="1" dirty="0" smtClean="0"/>
              <a:t>	“As a result of presenting the outcomes of the fellowship project at the Learning and Teaching Conference, we were able to </a:t>
            </a:r>
            <a:r>
              <a:rPr lang="en-GB" sz="2300" b="1" i="1" dirty="0" smtClean="0"/>
              <a:t>network </a:t>
            </a:r>
            <a:r>
              <a:rPr lang="en-GB" sz="2300" i="1" dirty="0" smtClean="0"/>
              <a:t>with someone and do a project with them. It’s a good idea for fellows to feed back...increasing possibilities for networking and cross-fertilisation.” </a:t>
            </a:r>
            <a:r>
              <a:rPr lang="en-GB" sz="2300" dirty="0" smtClean="0"/>
              <a:t>(Interview 5)</a:t>
            </a:r>
          </a:p>
          <a:p>
            <a:pPr algn="just" eaLnBrk="1" hangingPunct="1">
              <a:lnSpc>
                <a:spcPct val="80000"/>
              </a:lnSpc>
              <a:buFont typeface="Wingdings" pitchFamily="2" charset="2"/>
              <a:buNone/>
              <a:defRPr/>
            </a:pPr>
            <a:r>
              <a:rPr lang="en-GB" sz="2300" dirty="0" smtClean="0"/>
              <a:t> </a:t>
            </a:r>
          </a:p>
          <a:p>
            <a:pPr algn="just" eaLnBrk="1" hangingPunct="1">
              <a:lnSpc>
                <a:spcPct val="80000"/>
              </a:lnSpc>
              <a:buFont typeface="Wingdings" pitchFamily="2" charset="2"/>
              <a:buNone/>
              <a:defRPr/>
            </a:pPr>
            <a:r>
              <a:rPr lang="en-GB" sz="2300" i="1" dirty="0" smtClean="0"/>
              <a:t>  “It’s early to say what impact this fellowship will have on colleagues’ professional development, but once we have disseminated it through the official staff development process, it might be </a:t>
            </a:r>
            <a:r>
              <a:rPr lang="en-GB" sz="2300" b="1" i="1" dirty="0" smtClean="0"/>
              <a:t>a catalyst for change</a:t>
            </a:r>
            <a:r>
              <a:rPr lang="en-GB" sz="2300" i="1" dirty="0" smtClean="0"/>
              <a:t>.” </a:t>
            </a:r>
            <a:r>
              <a:rPr lang="en-GB" sz="2300" dirty="0" smtClean="0"/>
              <a:t> (Interview 5)</a:t>
            </a:r>
            <a:r>
              <a:rPr lang="en-GB" sz="2300" i="1" dirty="0" smtClean="0"/>
              <a:t> </a:t>
            </a:r>
            <a:endParaRPr lang="en-GB" sz="2300" dirty="0" smtClean="0"/>
          </a:p>
          <a:p>
            <a:pPr algn="just" eaLnBrk="1" hangingPunct="1">
              <a:lnSpc>
                <a:spcPct val="80000"/>
              </a:lnSpc>
              <a:defRPr/>
            </a:pPr>
            <a:endParaRPr lang="en-GB" sz="2000" dirty="0" smtClean="0"/>
          </a:p>
          <a:p>
            <a:pPr eaLnBrk="1" hangingPunct="1">
              <a:lnSpc>
                <a:spcPct val="80000"/>
              </a:lnSpc>
              <a:defRPr/>
            </a:pPr>
            <a:endParaRPr lang="en-GB" sz="1800" dirty="0" smtClean="0"/>
          </a:p>
        </p:txBody>
      </p:sp>
    </p:spTree>
    <p:extLst>
      <p:ext uri="{BB962C8B-B14F-4D97-AF65-F5344CB8AC3E}">
        <p14:creationId xmlns:p14="http://schemas.microsoft.com/office/powerpoint/2010/main" val="23597799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67175429-8628-4D93-B650-BDBF5C722859}" type="slidenum">
              <a:rPr lang="en-GB"/>
              <a:pPr>
                <a:defRPr/>
              </a:pPr>
              <a:t>71</a:t>
            </a:fld>
            <a:endParaRPr lang="en-GB"/>
          </a:p>
        </p:txBody>
      </p:sp>
      <p:sp>
        <p:nvSpPr>
          <p:cNvPr id="212994" name="Title 1"/>
          <p:cNvSpPr>
            <a:spLocks noGrp="1"/>
          </p:cNvSpPr>
          <p:nvPr>
            <p:ph type="title" idx="4294967295"/>
          </p:nvPr>
        </p:nvSpPr>
        <p:spPr/>
        <p:txBody>
          <a:bodyPr>
            <a:normAutofit fontScale="90000"/>
          </a:bodyPr>
          <a:lstStyle/>
          <a:p>
            <a:pPr eaLnBrk="1" hangingPunct="1">
              <a:defRPr/>
            </a:pPr>
            <a:r>
              <a:rPr lang="en-GB" sz="2800" dirty="0" smtClean="0"/>
              <a:t>Determination to disseminate fellowship findings through articles and journal publications</a:t>
            </a:r>
            <a:r>
              <a:rPr lang="en-GB" sz="2400" dirty="0" smtClean="0"/>
              <a:t/>
            </a:r>
            <a:br>
              <a:rPr lang="en-GB" sz="2400" dirty="0" smtClean="0"/>
            </a:br>
            <a:endParaRPr lang="en-GB" sz="2400" dirty="0" smtClean="0"/>
          </a:p>
        </p:txBody>
      </p:sp>
      <p:sp>
        <p:nvSpPr>
          <p:cNvPr id="3" name="Content Placeholder 2"/>
          <p:cNvSpPr>
            <a:spLocks noGrp="1"/>
          </p:cNvSpPr>
          <p:nvPr>
            <p:ph idx="4294967295"/>
          </p:nvPr>
        </p:nvSpPr>
        <p:spPr/>
        <p:txBody>
          <a:bodyPr>
            <a:normAutofit/>
          </a:bodyPr>
          <a:lstStyle/>
          <a:p>
            <a:pPr algn="just" eaLnBrk="1" hangingPunct="1">
              <a:lnSpc>
                <a:spcPct val="80000"/>
              </a:lnSpc>
              <a:buFont typeface="Wingdings" pitchFamily="2" charset="2"/>
              <a:buNone/>
              <a:defRPr/>
            </a:pPr>
            <a:r>
              <a:rPr lang="en-GB" sz="2800" i="1" dirty="0" smtClean="0"/>
              <a:t>	“I’m now </a:t>
            </a:r>
            <a:r>
              <a:rPr lang="en-GB" sz="2800" b="1" i="1" dirty="0" smtClean="0"/>
              <a:t>writing a journal article </a:t>
            </a:r>
            <a:r>
              <a:rPr lang="en-GB" sz="2800" i="1" dirty="0" smtClean="0"/>
              <a:t>based on the conference articles that I have written. That’s the next step, and I’m hoping my publications will grow as I do more research in this area.”</a:t>
            </a:r>
          </a:p>
          <a:p>
            <a:pPr algn="just" eaLnBrk="1" hangingPunct="1">
              <a:lnSpc>
                <a:spcPct val="80000"/>
              </a:lnSpc>
              <a:buFont typeface="Wingdings" pitchFamily="2" charset="2"/>
              <a:buNone/>
              <a:defRPr/>
            </a:pPr>
            <a:r>
              <a:rPr lang="en-GB" sz="2800" dirty="0" smtClean="0"/>
              <a:t>	(Interview 4)</a:t>
            </a:r>
          </a:p>
          <a:p>
            <a:pPr algn="just" eaLnBrk="1" hangingPunct="1">
              <a:lnSpc>
                <a:spcPct val="80000"/>
              </a:lnSpc>
              <a:buFont typeface="Wingdings" pitchFamily="2" charset="2"/>
              <a:buNone/>
              <a:defRPr/>
            </a:pPr>
            <a:endParaRPr lang="en-GB" sz="2800" dirty="0" smtClean="0"/>
          </a:p>
          <a:p>
            <a:pPr algn="just" eaLnBrk="1" hangingPunct="1">
              <a:lnSpc>
                <a:spcPct val="80000"/>
              </a:lnSpc>
              <a:buFont typeface="Wingdings" pitchFamily="2" charset="2"/>
              <a:buNone/>
              <a:defRPr/>
            </a:pPr>
            <a:r>
              <a:rPr lang="en-GB" sz="2800" i="1" dirty="0" smtClean="0"/>
              <a:t>	 </a:t>
            </a:r>
            <a:endParaRPr lang="en-GB" sz="2800" dirty="0" smtClean="0"/>
          </a:p>
          <a:p>
            <a:pPr eaLnBrk="1" hangingPunct="1">
              <a:lnSpc>
                <a:spcPct val="80000"/>
              </a:lnSpc>
              <a:buFont typeface="Wingdings" pitchFamily="2" charset="2"/>
              <a:buNone/>
              <a:defRPr/>
            </a:pPr>
            <a:endParaRPr lang="en-GB" sz="3000" dirty="0" smtClean="0"/>
          </a:p>
        </p:txBody>
      </p:sp>
    </p:spTree>
    <p:extLst>
      <p:ext uri="{BB962C8B-B14F-4D97-AF65-F5344CB8AC3E}">
        <p14:creationId xmlns:p14="http://schemas.microsoft.com/office/powerpoint/2010/main" val="5106246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76672"/>
            <a:ext cx="8229600" cy="936104"/>
          </a:xfrm>
        </p:spPr>
        <p:txBody>
          <a:bodyPr>
            <a:normAutofit fontScale="90000"/>
          </a:bodyPr>
          <a:lstStyle/>
          <a:p>
            <a:r>
              <a:rPr lang="en-GB" dirty="0" smtClean="0"/>
              <a:t>Some  dissemination activities at Brighton </a:t>
            </a:r>
            <a:endParaRPr lang="en-GB" dirty="0"/>
          </a:p>
        </p:txBody>
      </p:sp>
      <p:sp>
        <p:nvSpPr>
          <p:cNvPr id="3" name="Content Placeholder 2"/>
          <p:cNvSpPr>
            <a:spLocks noGrp="1"/>
          </p:cNvSpPr>
          <p:nvPr>
            <p:ph idx="1"/>
          </p:nvPr>
        </p:nvSpPr>
        <p:spPr>
          <a:xfrm>
            <a:off x="457200" y="1000108"/>
            <a:ext cx="8229600" cy="5126055"/>
          </a:xfrm>
        </p:spPr>
        <p:txBody>
          <a:bodyPr>
            <a:normAutofit/>
          </a:bodyPr>
          <a:lstStyle/>
          <a:p>
            <a:pPr marL="0" indent="0">
              <a:buNone/>
            </a:pPr>
            <a:r>
              <a:rPr lang="en-GB" dirty="0" smtClean="0"/>
              <a:t> </a:t>
            </a:r>
          </a:p>
          <a:p>
            <a:r>
              <a:rPr lang="en-GB" dirty="0" smtClean="0"/>
              <a:t>Writing for Academic publication module (and workshops)</a:t>
            </a:r>
          </a:p>
          <a:p>
            <a:r>
              <a:rPr lang="en-GB" dirty="0" smtClean="0"/>
              <a:t>Internal opportunities to publish </a:t>
            </a:r>
          </a:p>
          <a:p>
            <a:pPr lvl="1"/>
            <a:r>
              <a:rPr lang="en-GB" dirty="0" smtClean="0"/>
              <a:t>Post conference publication</a:t>
            </a:r>
          </a:p>
          <a:p>
            <a:pPr lvl="1"/>
            <a:r>
              <a:rPr lang="en-GB" dirty="0" smtClean="0"/>
              <a:t>Website – </a:t>
            </a:r>
          </a:p>
          <a:p>
            <a:pPr lvl="1"/>
            <a:r>
              <a:rPr lang="en-GB" dirty="0" smtClean="0"/>
              <a:t>blogs</a:t>
            </a:r>
          </a:p>
          <a:p>
            <a:r>
              <a:rPr lang="en-GB" dirty="0" smtClean="0"/>
              <a:t>Books and journal articles</a:t>
            </a:r>
          </a:p>
          <a:p>
            <a:endParaRPr lang="en-GB" dirty="0" smtClean="0"/>
          </a:p>
        </p:txBody>
      </p:sp>
      <p:sp>
        <p:nvSpPr>
          <p:cNvPr id="4" name="Slide Number Placeholder 3"/>
          <p:cNvSpPr>
            <a:spLocks noGrp="1"/>
          </p:cNvSpPr>
          <p:nvPr>
            <p:ph type="sldNum" sz="quarter" idx="12"/>
          </p:nvPr>
        </p:nvSpPr>
        <p:spPr/>
        <p:txBody>
          <a:bodyPr/>
          <a:lstStyle/>
          <a:p>
            <a:fld id="{2CB5B26D-2F19-4976-9380-B7BA905DA2A1}" type="slidenum">
              <a:rPr lang="en-GB" smtClean="0"/>
              <a:pPr/>
              <a:t>72</a:t>
            </a:fld>
            <a:endParaRPr lang="en-GB"/>
          </a:p>
        </p:txBody>
      </p:sp>
    </p:spTree>
    <p:extLst>
      <p:ext uri="{BB962C8B-B14F-4D97-AF65-F5344CB8AC3E}">
        <p14:creationId xmlns:p14="http://schemas.microsoft.com/office/powerpoint/2010/main" val="18254456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Challenges? </a:t>
            </a:r>
            <a:br>
              <a:rPr lang="en-GB" dirty="0"/>
            </a:br>
            <a:endParaRPr lang="en-GB" dirty="0"/>
          </a:p>
        </p:txBody>
      </p:sp>
      <p:sp>
        <p:nvSpPr>
          <p:cNvPr id="3" name="Content Placeholder 2"/>
          <p:cNvSpPr>
            <a:spLocks noGrp="1"/>
          </p:cNvSpPr>
          <p:nvPr>
            <p:ph idx="1"/>
          </p:nvPr>
        </p:nvSpPr>
        <p:spPr>
          <a:xfrm>
            <a:off x="457200" y="1052736"/>
            <a:ext cx="8229600" cy="5073427"/>
          </a:xfrm>
        </p:spPr>
        <p:txBody>
          <a:bodyPr>
            <a:normAutofit fontScale="92500"/>
          </a:bodyPr>
          <a:lstStyle/>
          <a:p>
            <a:r>
              <a:rPr lang="en-GB" dirty="0" smtClean="0"/>
              <a:t>Its doing the teaching and also adding pedagogical research onto it</a:t>
            </a:r>
          </a:p>
          <a:p>
            <a:r>
              <a:rPr lang="en-GB" dirty="0" smtClean="0"/>
              <a:t>But it enthuses motivates and offers insights and also could improve your work and that of the students</a:t>
            </a:r>
          </a:p>
          <a:p>
            <a:r>
              <a:rPr lang="en-GB" dirty="0" smtClean="0"/>
              <a:t>We are entering a research and discipline world which has its own language – the discourse and the theories are impenetrable, how can we see the world this way? and enable others to enter and feel articulate and confident </a:t>
            </a:r>
            <a:r>
              <a:rPr lang="en-GB" dirty="0"/>
              <a:t>i</a:t>
            </a:r>
            <a:r>
              <a:rPr lang="en-GB" dirty="0" smtClean="0"/>
              <a:t>n it?</a:t>
            </a:r>
          </a:p>
          <a:p>
            <a:endParaRPr lang="en-GB" dirty="0"/>
          </a:p>
        </p:txBody>
      </p:sp>
      <p:sp>
        <p:nvSpPr>
          <p:cNvPr id="4" name="Slide Number Placeholder 3"/>
          <p:cNvSpPr>
            <a:spLocks noGrp="1"/>
          </p:cNvSpPr>
          <p:nvPr>
            <p:ph type="sldNum" sz="quarter" idx="12"/>
          </p:nvPr>
        </p:nvSpPr>
        <p:spPr/>
        <p:txBody>
          <a:bodyPr/>
          <a:lstStyle/>
          <a:p>
            <a:fld id="{2CB5B26D-2F19-4976-9380-B7BA905DA2A1}" type="slidenum">
              <a:rPr lang="en-GB" smtClean="0"/>
              <a:pPr/>
              <a:t>73</a:t>
            </a:fld>
            <a:endParaRPr lang="en-GB"/>
          </a:p>
        </p:txBody>
      </p:sp>
    </p:spTree>
    <p:extLst>
      <p:ext uri="{BB962C8B-B14F-4D97-AF65-F5344CB8AC3E}">
        <p14:creationId xmlns:p14="http://schemas.microsoft.com/office/powerpoint/2010/main" val="107986868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smtClean="0"/>
              <a:t>How to splice the discipline research and practical in with the pedagogical work? Two discourses and two ways of seeing the world at least</a:t>
            </a:r>
          </a:p>
          <a:p>
            <a:r>
              <a:rPr lang="en-GB" dirty="0" smtClean="0"/>
              <a:t>Linking research into your teaching and your own discipline issues and practices – what are the steps? And what the benefits? What is already in place? What could be developed?</a:t>
            </a:r>
          </a:p>
        </p:txBody>
      </p:sp>
      <p:sp>
        <p:nvSpPr>
          <p:cNvPr id="4" name="Slide Number Placeholder 3"/>
          <p:cNvSpPr>
            <a:spLocks noGrp="1"/>
          </p:cNvSpPr>
          <p:nvPr>
            <p:ph type="sldNum" sz="quarter" idx="12"/>
          </p:nvPr>
        </p:nvSpPr>
        <p:spPr/>
        <p:txBody>
          <a:bodyPr/>
          <a:lstStyle/>
          <a:p>
            <a:fld id="{2CB5B26D-2F19-4976-9380-B7BA905DA2A1}" type="slidenum">
              <a:rPr lang="en-GB" smtClean="0"/>
              <a:pPr/>
              <a:t>74</a:t>
            </a:fld>
            <a:endParaRPr lang="en-GB"/>
          </a:p>
        </p:txBody>
      </p:sp>
    </p:spTree>
    <p:extLst>
      <p:ext uri="{BB962C8B-B14F-4D97-AF65-F5344CB8AC3E}">
        <p14:creationId xmlns:p14="http://schemas.microsoft.com/office/powerpoint/2010/main" val="112788516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International research links  last 3 </a:t>
            </a:r>
            <a:r>
              <a:rPr lang="en-GB" dirty="0" err="1" smtClean="0"/>
              <a:t>yrs</a:t>
            </a:r>
            <a:r>
              <a:rPr lang="en-GB" dirty="0" smtClean="0"/>
              <a:t> </a:t>
            </a:r>
            <a:endParaRPr lang="en-GB" dirty="0"/>
          </a:p>
        </p:txBody>
      </p:sp>
      <p:pic>
        <p:nvPicPr>
          <p:cNvPr id="4" name="Content Placeholder 3" descr="http://btckstorage.blob.core.windows.net/site1191/world-map-1200.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412776"/>
            <a:ext cx="7776864" cy="4713387"/>
          </a:xfrm>
          <a:prstGeom prst="rect">
            <a:avLst/>
          </a:prstGeom>
          <a:noFill/>
          <a:ln>
            <a:noFill/>
          </a:ln>
        </p:spPr>
      </p:pic>
      <p:cxnSp>
        <p:nvCxnSpPr>
          <p:cNvPr id="6" name="Straight Arrow Connector 5"/>
          <p:cNvCxnSpPr/>
          <p:nvPr/>
        </p:nvCxnSpPr>
        <p:spPr>
          <a:xfrm flipV="1">
            <a:off x="8100392" y="3573016"/>
            <a:ext cx="1008112"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7524328" y="3212976"/>
            <a:ext cx="1224136"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804248" y="2420888"/>
            <a:ext cx="1944216"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2411760" y="1196752"/>
            <a:ext cx="360040" cy="19082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251520" y="2564904"/>
            <a:ext cx="151216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251520" y="2060848"/>
            <a:ext cx="187220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251520" y="1412776"/>
            <a:ext cx="2340260" cy="1440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4644008" y="1196752"/>
            <a:ext cx="648072" cy="22322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292080" y="1196752"/>
            <a:ext cx="1728192" cy="2016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3995936" y="1196752"/>
            <a:ext cx="648072"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644008" y="1196752"/>
            <a:ext cx="936104"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3275856" y="1196752"/>
            <a:ext cx="1044116"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968044" y="4365104"/>
            <a:ext cx="3924436" cy="2016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2CB5B26D-2F19-4976-9380-B7BA905DA2A1}" type="slidenum">
              <a:rPr lang="en-GB" smtClean="0"/>
              <a:pPr/>
              <a:t>75</a:t>
            </a:fld>
            <a:endParaRPr lang="en-GB"/>
          </a:p>
        </p:txBody>
      </p:sp>
    </p:spTree>
    <p:extLst>
      <p:ext uri="{BB962C8B-B14F-4D97-AF65-F5344CB8AC3E}">
        <p14:creationId xmlns:p14="http://schemas.microsoft.com/office/powerpoint/2010/main" val="425094759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Dissemination-conferences</a:t>
            </a:r>
            <a:endParaRPr lang="en-GB"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9792" y="1196753"/>
            <a:ext cx="4162784" cy="5184576"/>
          </a:xfrm>
          <a:prstGeom prst="rect">
            <a:avLst/>
          </a:prstGeom>
          <a:noFill/>
          <a:ln>
            <a:noFill/>
          </a:ln>
        </p:spPr>
      </p:pic>
      <p:sp>
        <p:nvSpPr>
          <p:cNvPr id="3" name="Slide Number Placeholder 2"/>
          <p:cNvSpPr>
            <a:spLocks noGrp="1"/>
          </p:cNvSpPr>
          <p:nvPr>
            <p:ph type="sldNum" sz="quarter" idx="12"/>
          </p:nvPr>
        </p:nvSpPr>
        <p:spPr/>
        <p:txBody>
          <a:bodyPr/>
          <a:lstStyle/>
          <a:p>
            <a:fld id="{2CB5B26D-2F19-4976-9380-B7BA905DA2A1}" type="slidenum">
              <a:rPr lang="en-GB" smtClean="0"/>
              <a:pPr/>
              <a:t>76</a:t>
            </a:fld>
            <a:endParaRPr lang="en-GB"/>
          </a:p>
        </p:txBody>
      </p:sp>
    </p:spTree>
    <p:extLst>
      <p:ext uri="{BB962C8B-B14F-4D97-AF65-F5344CB8AC3E}">
        <p14:creationId xmlns:p14="http://schemas.microsoft.com/office/powerpoint/2010/main" val="419535874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2474"/>
            <a:ext cx="8229600" cy="360462"/>
          </a:xfrm>
        </p:spPr>
        <p:txBody>
          <a:bodyPr>
            <a:normAutofit fontScale="90000"/>
          </a:bodyPr>
          <a:lstStyle/>
          <a:p>
            <a:r>
              <a:rPr lang="en-GB" dirty="0" smtClean="0"/>
              <a:t>            some of our keynotes</a:t>
            </a:r>
            <a:endParaRPr lang="en-GB" dirty="0"/>
          </a:p>
        </p:txBody>
      </p:sp>
      <p:pic>
        <p:nvPicPr>
          <p:cNvPr id="4" name="Content Placeholder 3" descr="http://essexsociologyalumni.files.wordpress.com/2013/08/liz-beaty-300x450.jpg?w=200&amp;h=30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692696"/>
            <a:ext cx="2072456" cy="3117304"/>
          </a:xfrm>
          <a:prstGeom prst="rect">
            <a:avLst/>
          </a:prstGeom>
          <a:noFill/>
          <a:ln>
            <a:noFill/>
          </a:ln>
        </p:spPr>
      </p:pic>
      <p:pic>
        <p:nvPicPr>
          <p:cNvPr id="5" name="Picture 4" descr="http://www.ioe.ac.uk/about/images/About_Staff/RonBarnett.jpg"/>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32656"/>
            <a:ext cx="1944216" cy="2159818"/>
          </a:xfrm>
          <a:prstGeom prst="rect">
            <a:avLst/>
          </a:prstGeom>
          <a:noFill/>
          <a:ln>
            <a:noFill/>
          </a:ln>
        </p:spPr>
      </p:pic>
      <p:pic>
        <p:nvPicPr>
          <p:cNvPr id="6" name="Picture 5" descr="http://www.ece.salford.ac.uk/images/sueclegg.jpg"/>
          <p:cNvPicPr/>
          <p:nvPr/>
        </p:nvPicPr>
        <p:blipFill>
          <a:blip r:embed="rId4">
            <a:extLst>
              <a:ext uri="{28A0092B-C50C-407E-A947-70E740481C1C}">
                <a14:useLocalDpi xmlns:a14="http://schemas.microsoft.com/office/drawing/2010/main" val="0"/>
              </a:ext>
            </a:extLst>
          </a:blip>
          <a:srcRect/>
          <a:stretch>
            <a:fillRect/>
          </a:stretch>
        </p:blipFill>
        <p:spPr bwMode="auto">
          <a:xfrm>
            <a:off x="6588224" y="3501008"/>
            <a:ext cx="2160240" cy="2664296"/>
          </a:xfrm>
          <a:prstGeom prst="rect">
            <a:avLst/>
          </a:prstGeom>
          <a:noFill/>
          <a:ln>
            <a:noFill/>
          </a:ln>
        </p:spPr>
      </p:pic>
      <p:pic>
        <p:nvPicPr>
          <p:cNvPr id="7" name="Picture 6" descr="http://www.oxfordipla2014.org/wp-content/uploads/2013/11/Mick-Healey.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5775" y="2996952"/>
            <a:ext cx="3312369" cy="3563525"/>
          </a:xfrm>
          <a:prstGeom prst="rect">
            <a:avLst/>
          </a:prstGeom>
          <a:noFill/>
          <a:ln>
            <a:noFill/>
          </a:ln>
        </p:spPr>
      </p:pic>
      <p:sp>
        <p:nvSpPr>
          <p:cNvPr id="9" name="TextBox 8"/>
          <p:cNvSpPr txBox="1"/>
          <p:nvPr/>
        </p:nvSpPr>
        <p:spPr>
          <a:xfrm>
            <a:off x="179512" y="4365104"/>
            <a:ext cx="1296144" cy="369332"/>
          </a:xfrm>
          <a:prstGeom prst="rect">
            <a:avLst/>
          </a:prstGeom>
          <a:noFill/>
        </p:spPr>
        <p:txBody>
          <a:bodyPr wrap="square" rtlCol="0">
            <a:spAutoFit/>
          </a:bodyPr>
          <a:lstStyle/>
          <a:p>
            <a:r>
              <a:rPr lang="en-GB" dirty="0" smtClean="0"/>
              <a:t>Liz </a:t>
            </a:r>
            <a:r>
              <a:rPr lang="en-GB" dirty="0" err="1" smtClean="0"/>
              <a:t>Beaty</a:t>
            </a:r>
            <a:endParaRPr lang="en-GB" dirty="0"/>
          </a:p>
        </p:txBody>
      </p:sp>
      <p:sp>
        <p:nvSpPr>
          <p:cNvPr id="10" name="TextBox 9"/>
          <p:cNvSpPr txBox="1"/>
          <p:nvPr/>
        </p:nvSpPr>
        <p:spPr>
          <a:xfrm>
            <a:off x="6156176" y="1052736"/>
            <a:ext cx="1296144" cy="369332"/>
          </a:xfrm>
          <a:prstGeom prst="rect">
            <a:avLst/>
          </a:prstGeom>
          <a:noFill/>
        </p:spPr>
        <p:txBody>
          <a:bodyPr wrap="square" rtlCol="0">
            <a:spAutoFit/>
          </a:bodyPr>
          <a:lstStyle/>
          <a:p>
            <a:r>
              <a:rPr lang="en-GB" dirty="0" smtClean="0"/>
              <a:t>Ron Barnett</a:t>
            </a:r>
            <a:endParaRPr lang="en-GB" dirty="0"/>
          </a:p>
        </p:txBody>
      </p:sp>
      <p:sp>
        <p:nvSpPr>
          <p:cNvPr id="11" name="TextBox 10"/>
          <p:cNvSpPr txBox="1"/>
          <p:nvPr/>
        </p:nvSpPr>
        <p:spPr>
          <a:xfrm>
            <a:off x="1475656" y="6237312"/>
            <a:ext cx="976819" cy="646331"/>
          </a:xfrm>
          <a:prstGeom prst="rect">
            <a:avLst/>
          </a:prstGeom>
          <a:noFill/>
        </p:spPr>
        <p:txBody>
          <a:bodyPr wrap="square" rtlCol="0">
            <a:spAutoFit/>
          </a:bodyPr>
          <a:lstStyle/>
          <a:p>
            <a:r>
              <a:rPr lang="en-GB" dirty="0" smtClean="0"/>
              <a:t>Mick Healey</a:t>
            </a:r>
            <a:endParaRPr lang="en-GB" dirty="0"/>
          </a:p>
        </p:txBody>
      </p:sp>
      <p:sp>
        <p:nvSpPr>
          <p:cNvPr id="12" name="TextBox 11"/>
          <p:cNvSpPr txBox="1"/>
          <p:nvPr/>
        </p:nvSpPr>
        <p:spPr>
          <a:xfrm>
            <a:off x="6804248" y="6237312"/>
            <a:ext cx="1440160" cy="369332"/>
          </a:xfrm>
          <a:prstGeom prst="rect">
            <a:avLst/>
          </a:prstGeom>
          <a:noFill/>
        </p:spPr>
        <p:txBody>
          <a:bodyPr wrap="square" rtlCol="0">
            <a:spAutoFit/>
          </a:bodyPr>
          <a:lstStyle/>
          <a:p>
            <a:r>
              <a:rPr lang="en-GB" dirty="0" smtClean="0"/>
              <a:t>Sue Clegg</a:t>
            </a:r>
            <a:endParaRPr lang="en-GB" dirty="0"/>
          </a:p>
        </p:txBody>
      </p:sp>
      <p:sp>
        <p:nvSpPr>
          <p:cNvPr id="3" name="Slide Number Placeholder 2"/>
          <p:cNvSpPr>
            <a:spLocks noGrp="1"/>
          </p:cNvSpPr>
          <p:nvPr>
            <p:ph type="sldNum" sz="quarter" idx="12"/>
          </p:nvPr>
        </p:nvSpPr>
        <p:spPr/>
        <p:txBody>
          <a:bodyPr/>
          <a:lstStyle/>
          <a:p>
            <a:fld id="{2CB5B26D-2F19-4976-9380-B7BA905DA2A1}" type="slidenum">
              <a:rPr lang="en-GB" smtClean="0"/>
              <a:pPr/>
              <a:t>77</a:t>
            </a:fld>
            <a:endParaRPr lang="en-GB"/>
          </a:p>
        </p:txBody>
      </p:sp>
    </p:spTree>
    <p:extLst>
      <p:ext uri="{BB962C8B-B14F-4D97-AF65-F5344CB8AC3E}">
        <p14:creationId xmlns:p14="http://schemas.microsoft.com/office/powerpoint/2010/main" val="12645119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77757"/>
          </a:xfrm>
        </p:spPr>
        <p:txBody>
          <a:bodyPr>
            <a:noAutofit/>
          </a:bodyPr>
          <a:lstStyle/>
          <a:p>
            <a:r>
              <a:rPr lang="en-GB" sz="1600" dirty="0" smtClean="0"/>
              <a:t>Some of our Excellence in Facilitating and Empowering Learning award winners taken at the Learning and </a:t>
            </a:r>
            <a:r>
              <a:rPr lang="en-GB" sz="1600" smtClean="0"/>
              <a:t>Teaching Conferences</a:t>
            </a:r>
            <a:endParaRPr lang="en-GB" sz="1600" dirty="0"/>
          </a:p>
        </p:txBody>
      </p:sp>
      <p:sp>
        <p:nvSpPr>
          <p:cNvPr id="4" name="Content Placeholder 3"/>
          <p:cNvSpPr>
            <a:spLocks noGrp="1"/>
          </p:cNvSpPr>
          <p:nvPr>
            <p:ph idx="1"/>
          </p:nvPr>
        </p:nvSpPr>
        <p:spPr/>
        <p:txBody>
          <a:bodyPr/>
          <a:lstStyle/>
          <a:p>
            <a:endParaRPr lang="en-GB" dirty="0"/>
          </a:p>
        </p:txBody>
      </p:sp>
      <p:pic>
        <p:nvPicPr>
          <p:cNvPr id="20482" name="Picture 2" descr="C:\Users\ajc35\AppData\Local\Microsoft\Windows\Temporary Internet Files\Content.Outlook\9XNZWIDK\EFEL winners Conf 20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4773" y="836712"/>
            <a:ext cx="4064535" cy="2704597"/>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descr="C:\Users\ajc35\AppData\Local\Microsoft\Windows\Temporary Internet Files\Content.Outlook\9XNZWIDK\Conf '13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675" y="3789040"/>
            <a:ext cx="3776315" cy="252028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C:\Users\ajc35\AppData\Local\Microsoft\Windows\Temporary Internet Files\Content.Outlook\9XNZWIDK\EFEL award winners Conf 2010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5" y="1052736"/>
            <a:ext cx="3412447" cy="2592288"/>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descr="C:\Users\ajc35\AppData\Local\Microsoft\Windows\Temporary Internet Files\Content.Outlook\9XNZWIDK\EFEl winners Conf 2009 (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8" y="3645024"/>
            <a:ext cx="3785175" cy="25202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2CB5B26D-2F19-4976-9380-B7BA905DA2A1}" type="slidenum">
              <a:rPr lang="en-GB" smtClean="0"/>
              <a:pPr/>
              <a:t>78</a:t>
            </a:fld>
            <a:endParaRPr lang="en-GB"/>
          </a:p>
        </p:txBody>
      </p:sp>
    </p:spTree>
    <p:extLst>
      <p:ext uri="{BB962C8B-B14F-4D97-AF65-F5344CB8AC3E}">
        <p14:creationId xmlns:p14="http://schemas.microsoft.com/office/powerpoint/2010/main" val="287153754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‘I will be eternally grateful to those unknown reviewers who gave me a chance early in my publishing career by offering so much constructive feedback and guidance.’ ( H) </a:t>
            </a:r>
          </a:p>
          <a:p>
            <a:endParaRPr lang="en-GB" dirty="0"/>
          </a:p>
        </p:txBody>
      </p:sp>
      <p:sp>
        <p:nvSpPr>
          <p:cNvPr id="4" name="Slide Number Placeholder 3"/>
          <p:cNvSpPr>
            <a:spLocks noGrp="1"/>
          </p:cNvSpPr>
          <p:nvPr>
            <p:ph type="sldNum" sz="quarter" idx="12"/>
          </p:nvPr>
        </p:nvSpPr>
        <p:spPr/>
        <p:txBody>
          <a:bodyPr/>
          <a:lstStyle/>
          <a:p>
            <a:fld id="{7B933B1D-9BF7-4FCF-8581-E269BF5E5E7F}" type="slidenum">
              <a:rPr lang="en-GB" smtClean="0"/>
              <a:pPr/>
              <a:t>79</a:t>
            </a:fld>
            <a:endParaRPr lang="en-GB"/>
          </a:p>
        </p:txBody>
      </p:sp>
    </p:spTree>
    <p:extLst>
      <p:ext uri="{BB962C8B-B14F-4D97-AF65-F5344CB8AC3E}">
        <p14:creationId xmlns:p14="http://schemas.microsoft.com/office/powerpoint/2010/main" val="3838992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 to forget </a:t>
            </a:r>
            <a:endParaRPr lang="en-GB" dirty="0"/>
          </a:p>
        </p:txBody>
      </p:sp>
      <p:sp>
        <p:nvSpPr>
          <p:cNvPr id="3" name="Content Placeholder 2"/>
          <p:cNvSpPr>
            <a:spLocks noGrp="1"/>
          </p:cNvSpPr>
          <p:nvPr>
            <p:ph idx="1"/>
          </p:nvPr>
        </p:nvSpPr>
        <p:spPr/>
        <p:txBody>
          <a:bodyPr/>
          <a:lstStyle/>
          <a:p>
            <a:r>
              <a:rPr lang="en-GB" dirty="0" smtClean="0"/>
              <a:t>Values (SEDA)</a:t>
            </a:r>
          </a:p>
          <a:p>
            <a:endParaRPr lang="en-GB" dirty="0" smtClean="0"/>
          </a:p>
          <a:p>
            <a:r>
              <a:rPr lang="en-GB" dirty="0" smtClean="0"/>
              <a:t>Stru</a:t>
            </a:r>
            <a:r>
              <a:rPr lang="en-GB" dirty="0"/>
              <a:t>c</a:t>
            </a:r>
            <a:r>
              <a:rPr lang="en-GB" dirty="0" smtClean="0"/>
              <a:t>ture –strategies, infrastructure</a:t>
            </a:r>
          </a:p>
          <a:p>
            <a:r>
              <a:rPr lang="en-GB" dirty="0" smtClean="0"/>
              <a:t>Culture –context ,interpreting differently </a:t>
            </a:r>
          </a:p>
          <a:p>
            <a:r>
              <a:rPr lang="en-GB" dirty="0" smtClean="0"/>
              <a:t>Agency- our own empowered roles and those of others  (Margaret Archer’s framework)</a:t>
            </a:r>
            <a:endParaRPr lang="en-GB" dirty="0"/>
          </a:p>
        </p:txBody>
      </p:sp>
    </p:spTree>
    <p:extLst>
      <p:ext uri="{BB962C8B-B14F-4D97-AF65-F5344CB8AC3E}">
        <p14:creationId xmlns:p14="http://schemas.microsoft.com/office/powerpoint/2010/main" val="1954982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Reviewing as learning about writing and publication</a:t>
            </a:r>
            <a:endParaRPr lang="en-GB" dirty="0"/>
          </a:p>
        </p:txBody>
      </p:sp>
      <p:sp>
        <p:nvSpPr>
          <p:cNvPr id="3" name="Content Placeholder 2"/>
          <p:cNvSpPr>
            <a:spLocks noGrp="1"/>
          </p:cNvSpPr>
          <p:nvPr>
            <p:ph idx="1"/>
          </p:nvPr>
        </p:nvSpPr>
        <p:spPr/>
        <p:txBody>
          <a:bodyPr/>
          <a:lstStyle/>
          <a:p>
            <a:r>
              <a:rPr lang="en-GB" dirty="0"/>
              <a:t>‘As an educational developer, academic publishing is key for me in terms of credibility. I peer review because I consider it part of the academic role and essential to ensure continuation of publishing activity. I also like to keep up to date by reading new papers. However, there are few intrinsic benefits, so to some extent it is an altruistic role.’ (  A)</a:t>
            </a:r>
          </a:p>
          <a:p>
            <a:endParaRPr lang="en-GB" dirty="0"/>
          </a:p>
        </p:txBody>
      </p:sp>
      <p:sp>
        <p:nvSpPr>
          <p:cNvPr id="4" name="Slide Number Placeholder 3"/>
          <p:cNvSpPr>
            <a:spLocks noGrp="1"/>
          </p:cNvSpPr>
          <p:nvPr>
            <p:ph type="sldNum" sz="quarter" idx="12"/>
          </p:nvPr>
        </p:nvSpPr>
        <p:spPr/>
        <p:txBody>
          <a:bodyPr/>
          <a:lstStyle/>
          <a:p>
            <a:fld id="{7B933B1D-9BF7-4FCF-8581-E269BF5E5E7F}" type="slidenum">
              <a:rPr lang="en-GB" smtClean="0"/>
              <a:pPr/>
              <a:t>80</a:t>
            </a:fld>
            <a:endParaRPr lang="en-GB"/>
          </a:p>
        </p:txBody>
      </p:sp>
    </p:spTree>
    <p:extLst>
      <p:ext uri="{BB962C8B-B14F-4D97-AF65-F5344CB8AC3E}">
        <p14:creationId xmlns:p14="http://schemas.microsoft.com/office/powerpoint/2010/main" val="24998261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GB" dirty="0" smtClean="0"/>
              <a:t>Some research and practice publication  outputs</a:t>
            </a:r>
            <a:endParaRPr lang="en-GB" dirty="0"/>
          </a:p>
        </p:txBody>
      </p:sp>
      <p:graphicFrame>
        <p:nvGraphicFramePr>
          <p:cNvPr id="4" name="Content Placeholder 3"/>
          <p:cNvGraphicFramePr>
            <a:graphicFrameLocks noGrp="1"/>
          </p:cNvGraphicFramePr>
          <p:nvPr>
            <p:ph idx="1"/>
          </p:nvPr>
        </p:nvGraphicFramePr>
        <p:xfrm>
          <a:off x="2699033" y="3629247"/>
          <a:ext cx="3745933" cy="467868"/>
        </p:xfrm>
        <a:graphic>
          <a:graphicData uri="http://schemas.openxmlformats.org/drawingml/2006/table">
            <a:tbl>
              <a:tblPr firstRow="1" firstCol="1" bandRow="1">
                <a:tableStyleId>{5C22544A-7EE6-4342-B048-85BDC9FD1C3A}</a:tableStyleId>
              </a:tblPr>
              <a:tblGrid>
                <a:gridCol w="1171575"/>
                <a:gridCol w="57802"/>
                <a:gridCol w="57802"/>
                <a:gridCol w="1171575"/>
                <a:gridCol w="57802"/>
                <a:gridCol w="57802"/>
                <a:gridCol w="1171575"/>
              </a:tblGrid>
              <a:tr h="0">
                <a:tc gridSpan="2">
                  <a:txBody>
                    <a:bodyPr/>
                    <a:lstStyle/>
                    <a:p>
                      <a:pPr>
                        <a:lnSpc>
                          <a:spcPct val="115000"/>
                        </a:lnSpc>
                        <a:spcAft>
                          <a:spcPts val="0"/>
                        </a:spcAft>
                      </a:pPr>
                      <a:endParaRPr lang="en-GB" sz="900" dirty="0">
                        <a:solidFill>
                          <a:srgbClr val="666666"/>
                        </a:solidFill>
                        <a:effectLst/>
                        <a:latin typeface="Arial"/>
                        <a:ea typeface="Times New Roman"/>
                        <a:cs typeface="Times New Roman"/>
                      </a:endParaRPr>
                    </a:p>
                  </a:txBody>
                  <a:tcPr marL="0" marR="0" marT="38100" marB="38100"/>
                </a:tc>
                <a:tc hMerge="1">
                  <a:txBody>
                    <a:bodyPr/>
                    <a:lstStyle/>
                    <a:p>
                      <a:endParaRPr lang="en-GB"/>
                    </a:p>
                  </a:txBody>
                  <a:tcPr/>
                </a:tc>
                <a:tc gridSpan="3">
                  <a:txBody>
                    <a:bodyPr/>
                    <a:lstStyle/>
                    <a:p>
                      <a:pPr>
                        <a:lnSpc>
                          <a:spcPct val="115000"/>
                        </a:lnSpc>
                        <a:spcAft>
                          <a:spcPts val="0"/>
                        </a:spcAft>
                      </a:pPr>
                      <a:endParaRPr lang="en-GB" sz="900">
                        <a:solidFill>
                          <a:srgbClr val="666666"/>
                        </a:solidFill>
                        <a:effectLst/>
                        <a:latin typeface="Arial"/>
                        <a:ea typeface="Times New Roman"/>
                        <a:cs typeface="Times New Roman"/>
                      </a:endParaRPr>
                    </a:p>
                  </a:txBody>
                  <a:tcPr marL="0" marR="0" marT="38100" marB="38100"/>
                </a:tc>
                <a:tc hMerge="1">
                  <a:txBody>
                    <a:bodyPr/>
                    <a:lstStyle/>
                    <a:p>
                      <a:endParaRPr lang="en-GB"/>
                    </a:p>
                  </a:txBody>
                  <a:tcPr/>
                </a:tc>
                <a:tc hMerge="1">
                  <a:txBody>
                    <a:bodyPr/>
                    <a:lstStyle/>
                    <a:p>
                      <a:endParaRPr lang="en-GB"/>
                    </a:p>
                  </a:txBody>
                  <a:tcPr/>
                </a:tc>
                <a:tc gridSpan="2">
                  <a:txBody>
                    <a:bodyPr/>
                    <a:lstStyle/>
                    <a:p>
                      <a:pPr>
                        <a:lnSpc>
                          <a:spcPct val="115000"/>
                        </a:lnSpc>
                        <a:spcAft>
                          <a:spcPts val="0"/>
                        </a:spcAft>
                      </a:pPr>
                      <a:endParaRPr lang="en-GB" sz="900" dirty="0">
                        <a:solidFill>
                          <a:srgbClr val="666666"/>
                        </a:solidFill>
                        <a:effectLst/>
                        <a:latin typeface="Arial"/>
                        <a:ea typeface="Times New Roman"/>
                        <a:cs typeface="Times New Roman"/>
                      </a:endParaRPr>
                    </a:p>
                  </a:txBody>
                  <a:tcPr marL="0" marR="0" marT="38100" marB="38100"/>
                </a:tc>
                <a:tc hMerge="1">
                  <a:txBody>
                    <a:bodyPr/>
                    <a:lstStyle/>
                    <a:p>
                      <a:endParaRPr lang="en-GB"/>
                    </a:p>
                  </a:txBody>
                  <a:tcPr/>
                </a:tc>
              </a:tr>
              <a:tr h="0">
                <a:tc>
                  <a:txBody>
                    <a:bodyPr/>
                    <a:lstStyle/>
                    <a:p>
                      <a:pPr>
                        <a:lnSpc>
                          <a:spcPct val="115000"/>
                        </a:lnSpc>
                        <a:spcAft>
                          <a:spcPts val="0"/>
                        </a:spcAft>
                      </a:pPr>
                      <a:endParaRPr lang="en-GB" sz="900">
                        <a:solidFill>
                          <a:srgbClr val="666666"/>
                        </a:solidFill>
                        <a:effectLst/>
                        <a:latin typeface="Arial"/>
                        <a:ea typeface="Times New Roman"/>
                        <a:cs typeface="Times New Roman"/>
                      </a:endParaRPr>
                    </a:p>
                  </a:txBody>
                  <a:tcPr marL="0" marR="0" marT="38100" marB="38100"/>
                </a:tc>
                <a:tc gridSpan="2">
                  <a:txBody>
                    <a:bodyPr/>
                    <a:lstStyle/>
                    <a:p>
                      <a:pPr>
                        <a:lnSpc>
                          <a:spcPct val="115000"/>
                        </a:lnSpc>
                        <a:spcAft>
                          <a:spcPts val="0"/>
                        </a:spcAft>
                      </a:pPr>
                      <a:endParaRPr lang="en-GB" sz="900">
                        <a:solidFill>
                          <a:srgbClr val="666666"/>
                        </a:solidFill>
                        <a:effectLst/>
                        <a:latin typeface="Arial"/>
                        <a:ea typeface="Times New Roman"/>
                        <a:cs typeface="Times New Roman"/>
                      </a:endParaRPr>
                    </a:p>
                  </a:txBody>
                  <a:tcPr marL="0" marR="0" marT="38100" marB="38100"/>
                </a:tc>
                <a:tc hMerge="1">
                  <a:txBody>
                    <a:bodyPr/>
                    <a:lstStyle/>
                    <a:p>
                      <a:endParaRPr lang="en-GB"/>
                    </a:p>
                  </a:txBody>
                  <a:tcPr/>
                </a:tc>
                <a:tc>
                  <a:txBody>
                    <a:bodyPr/>
                    <a:lstStyle/>
                    <a:p>
                      <a:pPr>
                        <a:lnSpc>
                          <a:spcPct val="115000"/>
                        </a:lnSpc>
                        <a:spcAft>
                          <a:spcPts val="0"/>
                        </a:spcAft>
                      </a:pPr>
                      <a:endParaRPr lang="en-GB" sz="900">
                        <a:solidFill>
                          <a:srgbClr val="666666"/>
                        </a:solidFill>
                        <a:effectLst/>
                        <a:latin typeface="Arial"/>
                        <a:ea typeface="Times New Roman"/>
                        <a:cs typeface="Times New Roman"/>
                      </a:endParaRPr>
                    </a:p>
                  </a:txBody>
                  <a:tcPr marL="0" marR="0" marT="38100" marB="38100"/>
                </a:tc>
                <a:tc gridSpan="2">
                  <a:txBody>
                    <a:bodyPr/>
                    <a:lstStyle/>
                    <a:p>
                      <a:pPr>
                        <a:lnSpc>
                          <a:spcPct val="115000"/>
                        </a:lnSpc>
                        <a:spcAft>
                          <a:spcPts val="0"/>
                        </a:spcAft>
                      </a:pPr>
                      <a:endParaRPr lang="en-GB" sz="900">
                        <a:solidFill>
                          <a:srgbClr val="666666"/>
                        </a:solidFill>
                        <a:effectLst/>
                        <a:latin typeface="Arial"/>
                        <a:ea typeface="Times New Roman"/>
                        <a:cs typeface="Times New Roman"/>
                      </a:endParaRPr>
                    </a:p>
                  </a:txBody>
                  <a:tcPr marL="0" marR="0" marT="38100" marB="38100"/>
                </a:tc>
                <a:tc hMerge="1">
                  <a:txBody>
                    <a:bodyPr/>
                    <a:lstStyle/>
                    <a:p>
                      <a:endParaRPr lang="en-GB"/>
                    </a:p>
                  </a:txBody>
                  <a:tcPr/>
                </a:tc>
                <a:tc>
                  <a:txBody>
                    <a:bodyPr/>
                    <a:lstStyle/>
                    <a:p>
                      <a:pPr>
                        <a:lnSpc>
                          <a:spcPct val="115000"/>
                        </a:lnSpc>
                        <a:spcAft>
                          <a:spcPts val="0"/>
                        </a:spcAft>
                      </a:pPr>
                      <a:endParaRPr lang="en-GB" sz="900" dirty="0">
                        <a:solidFill>
                          <a:srgbClr val="666666"/>
                        </a:solidFill>
                        <a:effectLst/>
                        <a:latin typeface="Arial"/>
                        <a:ea typeface="Times New Roman"/>
                        <a:cs typeface="Times New Roman"/>
                      </a:endParaRPr>
                    </a:p>
                  </a:txBody>
                  <a:tcPr marL="0" marR="0" marT="38100" marB="38100"/>
                </a:tc>
              </a:tr>
            </a:tbl>
          </a:graphicData>
        </a:graphic>
      </p:graphicFrame>
      <p:pic>
        <p:nvPicPr>
          <p:cNvPr id="1032" name="Picture 12" descr="http://about.brighton.ac.uk/clt/files/2513/0564/8453/Wellbeing_cover.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6737" y="1628800"/>
            <a:ext cx="2085975" cy="29908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11" descr="http://about.brighton.ac.uk/clt/files/4413/2811/9121/Cover_image_0809.jpg">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1315626"/>
            <a:ext cx="2085975" cy="2990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10" descr="http://about.brighton.ac.uk/clt/files/3813/2811/9081/cover_image_0708.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001" y="1556792"/>
            <a:ext cx="2085975" cy="29908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9" descr="http://about.brighton.ac.uk/clt/files/8013/2812/0734/AP1_cover.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7944" y="4941168"/>
            <a:ext cx="952500" cy="1381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8" descr="http://about.brighton.ac.uk/clt/files/7113/2812/0763/AP2_cover.pn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83768" y="4867438"/>
            <a:ext cx="962025" cy="13620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7" descr="http://about.brighton.ac.uk/clt/files/2613/2812/0789/AP3_cover.pn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23435" y="5301208"/>
            <a:ext cx="952500"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6" descr="http://about.brighton.ac.uk/clt/files/3813/2812/0809/AP4_cover.png">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02476" y="5301208"/>
            <a:ext cx="952500" cy="13620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5" descr="http://about.brighton.ac.uk/clt/files/4813/2812/0834/AP5_cover.png">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43608" y="4867438"/>
            <a:ext cx="962025" cy="1362075"/>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04248" y="1315626"/>
            <a:ext cx="2036763"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96136" y="3258236"/>
            <a:ext cx="2016224" cy="2971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2CB5B26D-2F19-4976-9380-B7BA905DA2A1}" type="slidenum">
              <a:rPr lang="en-GB" smtClean="0"/>
              <a:pPr/>
              <a:t>81</a:t>
            </a:fld>
            <a:endParaRPr lang="en-GB"/>
          </a:p>
        </p:txBody>
      </p:sp>
    </p:spTree>
    <p:extLst>
      <p:ext uri="{BB962C8B-B14F-4D97-AF65-F5344CB8AC3E}">
        <p14:creationId xmlns:p14="http://schemas.microsoft.com/office/powerpoint/2010/main" val="244686114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more</a:t>
            </a:r>
            <a:endParaRPr lang="en-GB" dirty="0"/>
          </a:p>
        </p:txBody>
      </p:sp>
      <p:pic>
        <p:nvPicPr>
          <p:cNvPr id="4" name="Content Placeholder 3" descr="http://ecx.images-amazon.com/images/I/41FSeuuZWNL.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1" y="1628801"/>
            <a:ext cx="2880320" cy="4104456"/>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899548"/>
            <a:ext cx="2811780" cy="3787140"/>
          </a:xfrm>
          <a:prstGeom prst="rect">
            <a:avLst/>
          </a:prstGeom>
          <a:noFill/>
          <a:ln>
            <a:noFill/>
          </a:ln>
        </p:spPr>
      </p:pic>
      <p:sp>
        <p:nvSpPr>
          <p:cNvPr id="3" name="Slide Number Placeholder 2"/>
          <p:cNvSpPr>
            <a:spLocks noGrp="1"/>
          </p:cNvSpPr>
          <p:nvPr>
            <p:ph type="sldNum" sz="quarter" idx="12"/>
          </p:nvPr>
        </p:nvSpPr>
        <p:spPr/>
        <p:txBody>
          <a:bodyPr/>
          <a:lstStyle/>
          <a:p>
            <a:fld id="{2CB5B26D-2F19-4976-9380-B7BA905DA2A1}" type="slidenum">
              <a:rPr lang="en-GB" smtClean="0"/>
              <a:pPr/>
              <a:t>82</a:t>
            </a:fld>
            <a:endParaRPr lang="en-GB"/>
          </a:p>
        </p:txBody>
      </p:sp>
    </p:spTree>
    <p:extLst>
      <p:ext uri="{BB962C8B-B14F-4D97-AF65-F5344CB8AC3E}">
        <p14:creationId xmlns:p14="http://schemas.microsoft.com/office/powerpoint/2010/main" val="366904476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pbase.com/g6/25/601425/2/76879865.jbje4EPc.jpg"/>
          <p:cNvPicPr>
            <a:picLocks noChangeAspect="1" noChangeArrowheads="1"/>
          </p:cNvPicPr>
          <p:nvPr/>
        </p:nvPicPr>
        <p:blipFill>
          <a:blip r:embed="rId2" cstate="print"/>
          <a:srcRect/>
          <a:stretch>
            <a:fillRect/>
          </a:stretch>
        </p:blipFill>
        <p:spPr bwMode="auto">
          <a:xfrm>
            <a:off x="-34279" y="0"/>
            <a:ext cx="9178279" cy="6858000"/>
          </a:xfrm>
          <a:prstGeom prst="rect">
            <a:avLst/>
          </a:prstGeom>
          <a:noFill/>
        </p:spPr>
      </p:pic>
      <p:sp>
        <p:nvSpPr>
          <p:cNvPr id="3" name="Slide Number Placeholder 2"/>
          <p:cNvSpPr>
            <a:spLocks noGrp="1"/>
          </p:cNvSpPr>
          <p:nvPr>
            <p:ph type="sldNum" sz="quarter" idx="12"/>
          </p:nvPr>
        </p:nvSpPr>
        <p:spPr/>
        <p:txBody>
          <a:bodyPr/>
          <a:lstStyle/>
          <a:p>
            <a:fld id="{7B933B1D-9BF7-4FCF-8581-E269BF5E5E7F}" type="slidenum">
              <a:rPr lang="en-GB" smtClean="0"/>
              <a:pPr/>
              <a:t>83</a:t>
            </a:fld>
            <a:endParaRPr lang="en-GB"/>
          </a:p>
        </p:txBody>
      </p:sp>
    </p:spTree>
    <p:extLst>
      <p:ext uri="{BB962C8B-B14F-4D97-AF65-F5344CB8AC3E}">
        <p14:creationId xmlns:p14="http://schemas.microsoft.com/office/powerpoint/2010/main" val="40767327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a:t>
            </a:r>
            <a:endParaRPr lang="en-GB" dirty="0"/>
          </a:p>
        </p:txBody>
      </p:sp>
      <p:sp>
        <p:nvSpPr>
          <p:cNvPr id="3" name="Content Placeholder 2"/>
          <p:cNvSpPr>
            <a:spLocks noGrp="1"/>
          </p:cNvSpPr>
          <p:nvPr>
            <p:ph idx="1"/>
          </p:nvPr>
        </p:nvSpPr>
        <p:spPr/>
        <p:txBody>
          <a:bodyPr>
            <a:normAutofit/>
          </a:bodyPr>
          <a:lstStyle/>
          <a:p>
            <a:r>
              <a:rPr lang="en-GB" dirty="0" smtClean="0"/>
              <a:t>What do you do or could you do to further develop </a:t>
            </a:r>
          </a:p>
          <a:p>
            <a:r>
              <a:rPr lang="en-GB" dirty="0" smtClean="0"/>
              <a:t>yourselves as researchers?</a:t>
            </a:r>
          </a:p>
          <a:p>
            <a:r>
              <a:rPr lang="en-GB" dirty="0" smtClean="0"/>
              <a:t>and researchers into learning and teaching? </a:t>
            </a:r>
          </a:p>
          <a:p>
            <a:r>
              <a:rPr lang="en-GB" dirty="0" smtClean="0"/>
              <a:t>and nurture the community of researchers with other academic colleagues ? </a:t>
            </a:r>
            <a:endParaRPr lang="en-GB" dirty="0"/>
          </a:p>
        </p:txBody>
      </p:sp>
      <p:sp>
        <p:nvSpPr>
          <p:cNvPr id="4" name="Slide Number Placeholder 3"/>
          <p:cNvSpPr>
            <a:spLocks noGrp="1"/>
          </p:cNvSpPr>
          <p:nvPr>
            <p:ph type="sldNum" sz="quarter" idx="12"/>
          </p:nvPr>
        </p:nvSpPr>
        <p:spPr/>
        <p:txBody>
          <a:bodyPr/>
          <a:lstStyle/>
          <a:p>
            <a:fld id="{2CB5B26D-2F19-4976-9380-B7BA905DA2A1}" type="slidenum">
              <a:rPr lang="en-GB" smtClean="0"/>
              <a:pPr/>
              <a:t>84</a:t>
            </a:fld>
            <a:endParaRPr lang="en-GB"/>
          </a:p>
        </p:txBody>
      </p:sp>
      <p:pic>
        <p:nvPicPr>
          <p:cNvPr id="5" name="Picture 4" descr="VA-Leonardo-da-Vinci-noteboo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157192"/>
            <a:ext cx="2771800" cy="170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367876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928670"/>
            <a:ext cx="7954988" cy="5132405"/>
          </a:xfrm>
        </p:spPr>
        <p:txBody>
          <a:bodyPr/>
          <a:lstStyle/>
          <a:p>
            <a:pPr indent="0">
              <a:buNone/>
            </a:pPr>
            <a:r>
              <a:rPr lang="en-GB" dirty="0" smtClean="0"/>
              <a:t>Curricula need to become a series of open-ended spaces rather than a series of permissions to proceed that focus on compliance and rule-based models. </a:t>
            </a:r>
          </a:p>
          <a:p>
            <a:pPr indent="0">
              <a:buNone/>
            </a:pPr>
            <a:endParaRPr lang="en-GB" dirty="0" smtClean="0"/>
          </a:p>
          <a:p>
            <a:pPr indent="0">
              <a:buNone/>
            </a:pPr>
            <a:r>
              <a:rPr lang="en-GB" dirty="0" smtClean="0"/>
              <a:t>Such open-ended curricula will be provisional, unstable and uncertain, and will reflect the </a:t>
            </a:r>
            <a:r>
              <a:rPr lang="en-GB" dirty="0" err="1" smtClean="0"/>
              <a:t>translocational</a:t>
            </a:r>
            <a:r>
              <a:rPr lang="en-GB" dirty="0" smtClean="0"/>
              <a:t> state of the university of the future.</a:t>
            </a:r>
          </a:p>
          <a:p>
            <a:pPr>
              <a:buNone/>
            </a:pPr>
            <a:endParaRPr lang="en-GB" dirty="0"/>
          </a:p>
        </p:txBody>
      </p:sp>
      <p:sp>
        <p:nvSpPr>
          <p:cNvPr id="4" name="TextBox 3"/>
          <p:cNvSpPr txBox="1"/>
          <p:nvPr/>
        </p:nvSpPr>
        <p:spPr>
          <a:xfrm>
            <a:off x="714348" y="642918"/>
            <a:ext cx="8215370" cy="461665"/>
          </a:xfrm>
          <a:prstGeom prst="rect">
            <a:avLst/>
          </a:prstGeom>
          <a:noFill/>
        </p:spPr>
        <p:txBody>
          <a:bodyPr wrap="square" rtlCol="0">
            <a:spAutoFit/>
          </a:bodyPr>
          <a:lstStyle/>
          <a:p>
            <a:endParaRPr lang="en-GB" dirty="0"/>
          </a:p>
        </p:txBody>
      </p:sp>
      <p:pic>
        <p:nvPicPr>
          <p:cNvPr id="5" name="Picture 4" descr="Picture2.jpg"/>
          <p:cNvPicPr>
            <a:picLocks noChangeAspect="1"/>
          </p:cNvPicPr>
          <p:nvPr/>
        </p:nvPicPr>
        <p:blipFill>
          <a:blip r:embed="rId2" cstate="print"/>
          <a:stretch>
            <a:fillRect/>
          </a:stretch>
        </p:blipFill>
        <p:spPr>
          <a:xfrm>
            <a:off x="4742" y="-1"/>
            <a:ext cx="9353604" cy="7022487"/>
          </a:xfrm>
          <a:prstGeom prst="rect">
            <a:avLst/>
          </a:prstGeom>
        </p:spPr>
      </p:pic>
      <p:sp>
        <p:nvSpPr>
          <p:cNvPr id="6" name="Slide Number Placeholder 5"/>
          <p:cNvSpPr>
            <a:spLocks noGrp="1"/>
          </p:cNvSpPr>
          <p:nvPr>
            <p:ph type="sldNum" sz="quarter" idx="12"/>
          </p:nvPr>
        </p:nvSpPr>
        <p:spPr/>
        <p:txBody>
          <a:bodyPr/>
          <a:lstStyle/>
          <a:p>
            <a:fld id="{7B933B1D-9BF7-4FCF-8581-E269BF5E5E7F}" type="slidenum">
              <a:rPr lang="en-GB" smtClean="0"/>
              <a:pPr/>
              <a:t>85</a:t>
            </a:fld>
            <a:endParaRPr lang="en-GB"/>
          </a:p>
        </p:txBody>
      </p:sp>
    </p:spTree>
    <p:extLst>
      <p:ext uri="{BB962C8B-B14F-4D97-AF65-F5344CB8AC3E}">
        <p14:creationId xmlns:p14="http://schemas.microsoft.com/office/powerpoint/2010/main" val="9489438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3">
                                            <p:txEl>
                                              <p:pRg st="0" end="0"/>
                                            </p:txEl>
                                          </p:spTgt>
                                        </p:tgtEl>
                                      </p:cBhvr>
                                    </p:animEffect>
                                    <p:set>
                                      <p:cBhvr>
                                        <p:cTn id="12"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3">
                                            <p:txEl>
                                              <p:pRg st="2" end="2"/>
                                            </p:txEl>
                                          </p:spTgt>
                                        </p:tgtEl>
                                      </p:cBhvr>
                                    </p:animEffect>
                                    <p:set>
                                      <p:cBhvr>
                                        <p:cTn id="17"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r>
              <a:rPr lang="en-GB" dirty="0"/>
              <a:t>Joanna Williams's article on TEF in THE: 'Unfortunately for the bureaucrats who drive so much of what happens in universities, learning is not a tangible commodity that can be weighed and measured. There is no way to determine in advance what students might gain from engaging with a topic; their academic ability, prior knowledge, interest and motivation cannot be regulated and quantified. </a:t>
            </a:r>
            <a:r>
              <a:rPr lang="en-GB"/>
              <a:t>How much students learn will be primarily as a result of their own efforts, and for this reason evaluating whether or not higher education represents “value for money” is a pretty meaningless task.'</a:t>
            </a:r>
          </a:p>
        </p:txBody>
      </p:sp>
    </p:spTree>
    <p:extLst>
      <p:ext uri="{BB962C8B-B14F-4D97-AF65-F5344CB8AC3E}">
        <p14:creationId xmlns:p14="http://schemas.microsoft.com/office/powerpoint/2010/main" val="26277464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2662</TotalTime>
  <Words>4121</Words>
  <Application>Microsoft Office PowerPoint</Application>
  <PresentationFormat>On-screen Show (4:3)</PresentationFormat>
  <Paragraphs>469</Paragraphs>
  <Slides>85</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85</vt:i4>
      </vt:variant>
    </vt:vector>
  </HeadingPairs>
  <TitlesOfParts>
    <vt:vector size="87" baseType="lpstr">
      <vt:lpstr>Office Theme</vt:lpstr>
      <vt:lpstr>Clip</vt:lpstr>
      <vt:lpstr>  'Risk and Agency: Nurturing and valuing scholarship and research in  learning, teaching and educational development .‘   </vt:lpstr>
      <vt:lpstr>PowerPoint Presentation</vt:lpstr>
      <vt:lpstr>Things aren’t what they seem to be </vt:lpstr>
      <vt:lpstr>Way through </vt:lpstr>
      <vt:lpstr>Threats ? </vt:lpstr>
      <vt:lpstr>TEF</vt:lpstr>
      <vt:lpstr>  Help and insights from our community </vt:lpstr>
      <vt:lpstr>Not to forget </vt:lpstr>
      <vt:lpstr>PowerPoint Presentation</vt:lpstr>
      <vt:lpstr>Your thoughts on </vt:lpstr>
      <vt:lpstr>A few questions for us </vt:lpstr>
      <vt:lpstr>Values- Access, Development , Support </vt:lpstr>
      <vt:lpstr>Being on the alert for opportunities </vt:lpstr>
      <vt:lpstr>SOTL </vt:lpstr>
      <vt:lpstr>SOTL  report  </vt:lpstr>
      <vt:lpstr>PowerPoint Presentation</vt:lpstr>
      <vt:lpstr>PowerPoint Presentation</vt:lpstr>
      <vt:lpstr>The main findings are: </vt:lpstr>
      <vt:lpstr>PowerPoint Presentation</vt:lpstr>
      <vt:lpstr>Some quotations : </vt:lpstr>
      <vt:lpstr>PowerPoint Presentation</vt:lpstr>
      <vt:lpstr>The key recommendations are: </vt:lpstr>
      <vt:lpstr>PowerPoint Presentation</vt:lpstr>
      <vt:lpstr>PowerPoint Presentation</vt:lpstr>
      <vt:lpstr>Professional development and recognition schemes aid reflection on SoTL </vt:lpstr>
      <vt:lpstr>Evidencing impact is also mentioned by another head of academic development: </vt:lpstr>
      <vt:lpstr>Internal research :  Developing the Teaching Excellence Framework</vt:lpstr>
      <vt:lpstr>Definitions and Conceptions of teaching excellence</vt:lpstr>
      <vt:lpstr>Definitions from literature  </vt:lpstr>
      <vt:lpstr>PowerPoint Presentation</vt:lpstr>
      <vt:lpstr>Response from internal research 2011 2015</vt:lpstr>
      <vt:lpstr>PowerPoint Presentation</vt:lpstr>
      <vt:lpstr>PowerPoint Presentation</vt:lpstr>
      <vt:lpstr>PowerPoint Presentation</vt:lpstr>
      <vt:lpstr>PowerPoint Presentation</vt:lpstr>
      <vt:lpstr>Some essential thoughts and conversations</vt:lpstr>
      <vt:lpstr>Teaching Excellence at the University of Brighton</vt:lpstr>
      <vt:lpstr>PowerPoint Presentation</vt:lpstr>
      <vt:lpstr>Communities : Building and nurturing  scholarship and research across the academic role   </vt:lpstr>
      <vt:lpstr>Route through</vt:lpstr>
      <vt:lpstr>Preconceptions?</vt:lpstr>
      <vt:lpstr>An uphill task?(but essential and rewarding ) </vt:lpstr>
      <vt:lpstr>The research and teaching nexus </vt:lpstr>
      <vt:lpstr>Why research ?  </vt:lpstr>
      <vt:lpstr>Context changes:</vt:lpstr>
      <vt:lpstr>Some thoughts about the links between research and teaching  </vt:lpstr>
      <vt:lpstr>PowerPoint Presentation</vt:lpstr>
      <vt:lpstr>PowerPoint Presentation</vt:lpstr>
      <vt:lpstr>The nature of scholarly work</vt:lpstr>
      <vt:lpstr>PowerPoint Presentation</vt:lpstr>
      <vt:lpstr>Some of what we do as educational developers is submerged…not obvious</vt:lpstr>
      <vt:lpstr>PowerPoint Presentation</vt:lpstr>
      <vt:lpstr>Question : Please think and discuss  </vt:lpstr>
      <vt:lpstr>PowerPoint Presentation</vt:lpstr>
      <vt:lpstr>Threshold concepts as a way in to engaging colleague wit research in their disciplines in relation to teaching </vt:lpstr>
      <vt:lpstr>Threshold concepts:</vt:lpstr>
      <vt:lpstr>I ask….</vt:lpstr>
      <vt:lpstr>PowerPoint Presentation</vt:lpstr>
      <vt:lpstr>Critical professionalism- communities </vt:lpstr>
      <vt:lpstr>Or lone bulls </vt:lpstr>
      <vt:lpstr>Communities and professional development which support our research</vt:lpstr>
      <vt:lpstr>Ways through</vt:lpstr>
      <vt:lpstr>PowerPoint Presentation</vt:lpstr>
      <vt:lpstr>Communities of practice </vt:lpstr>
      <vt:lpstr>Communities and practices which nurture research and research/ teaching links  </vt:lpstr>
      <vt:lpstr>Developing good practice - building a people culture: fellowships as learning conversations in communities of practice</vt:lpstr>
      <vt:lpstr>Specific activities at UofB</vt:lpstr>
      <vt:lpstr>Internal research communities support at U of B</vt:lpstr>
      <vt:lpstr>Research projects with internal or external funding- a selection </vt:lpstr>
      <vt:lpstr>PowerPoint Presentation</vt:lpstr>
      <vt:lpstr>Determination to disseminate fellowship findings through articles and journal publications </vt:lpstr>
      <vt:lpstr>Some  dissemination activities at Brighton </vt:lpstr>
      <vt:lpstr>Challenges?  </vt:lpstr>
      <vt:lpstr>PowerPoint Presentation</vt:lpstr>
      <vt:lpstr>International research links  last 3 yrs </vt:lpstr>
      <vt:lpstr>Dissemination-conferences</vt:lpstr>
      <vt:lpstr>            some of our keynotes</vt:lpstr>
      <vt:lpstr>Some of our Excellence in Facilitating and Empowering Learning award winners taken at the Learning and Teaching Conferences</vt:lpstr>
      <vt:lpstr>PowerPoint Presentation</vt:lpstr>
      <vt:lpstr>Reviewing as learning about writing and publication</vt:lpstr>
      <vt:lpstr>Some research and practice publication  outputs</vt:lpstr>
      <vt:lpstr>Some more</vt:lpstr>
      <vt:lpstr>PowerPoint Presentation</vt:lpstr>
      <vt:lpstr>Questions  </vt:lpstr>
      <vt:lpstr>PowerPoint Presentation</vt:lpstr>
    </vt:vector>
  </TitlesOfParts>
  <Company>University of Brighton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Gina Wisker</dc:creator>
  <cp:lastModifiedBy>Gina Wisker</cp:lastModifiedBy>
  <cp:revision>29</cp:revision>
  <dcterms:created xsi:type="dcterms:W3CDTF">2015-10-30T06:21:53Z</dcterms:created>
  <dcterms:modified xsi:type="dcterms:W3CDTF">2015-11-23T08:49:37Z</dcterms:modified>
</cp:coreProperties>
</file>