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83" r:id="rId2"/>
    <p:sldId id="349" r:id="rId3"/>
    <p:sldId id="348" r:id="rId4"/>
    <p:sldId id="287" r:id="rId5"/>
    <p:sldId id="286" r:id="rId6"/>
    <p:sldId id="284" r:id="rId7"/>
    <p:sldId id="350" r:id="rId8"/>
    <p:sldId id="298" r:id="rId9"/>
    <p:sldId id="308" r:id="rId10"/>
    <p:sldId id="351" r:id="rId11"/>
    <p:sldId id="352" r:id="rId12"/>
    <p:sldId id="353" r:id="rId13"/>
    <p:sldId id="324" r:id="rId14"/>
    <p:sldId id="354" r:id="rId15"/>
    <p:sldId id="357" r:id="rId16"/>
    <p:sldId id="355" r:id="rId17"/>
    <p:sldId id="341" r:id="rId18"/>
    <p:sldId id="342" r:id="rId19"/>
    <p:sldId id="344" r:id="rId20"/>
    <p:sldId id="314" r:id="rId21"/>
    <p:sldId id="320" r:id="rId22"/>
    <p:sldId id="358" r:id="rId23"/>
    <p:sldId id="359" r:id="rId24"/>
    <p:sldId id="290" r:id="rId25"/>
    <p:sldId id="265" r:id="rId26"/>
    <p:sldId id="360" r:id="rId27"/>
    <p:sldId id="257" r:id="rId28"/>
    <p:sldId id="259" r:id="rId29"/>
    <p:sldId id="262" r:id="rId30"/>
    <p:sldId id="322" r:id="rId31"/>
    <p:sldId id="291" r:id="rId32"/>
    <p:sldId id="32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9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A50D1A-1E92-4ED8-AF8E-DE9E435710F1}" type="datetimeFigureOut">
              <a:rPr lang="en-GB" smtClean="0"/>
              <a:t>16/02/2016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845DF2-9CB9-47E5-B338-32B78DEEF6A4}" type="slidenum">
              <a:rPr lang="en-GB" smtClean="0"/>
              <a:t>‹#›</a:t>
            </a:fld>
            <a:endParaRPr lang="en-GB"/>
          </a:p>
        </p:txBody>
      </p:sp>
    </p:spTree>
    <p:extLst>
      <p:ext uri="{BB962C8B-B14F-4D97-AF65-F5344CB8AC3E}">
        <p14:creationId xmlns:p14="http://schemas.microsoft.com/office/powerpoint/2010/main" val="3705103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EE69FD-E541-4BD2-82BA-552EA5F64D2D}" type="datetimeFigureOut">
              <a:rPr lang="en-GB" smtClean="0"/>
              <a:pPr/>
              <a:t>16/02/2016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163559-56FE-416B-9B52-26FD15934258}" type="slidenum">
              <a:rPr lang="en-GB" smtClean="0"/>
              <a:pPr/>
              <a:t>‹#›</a:t>
            </a:fld>
            <a:endParaRPr lang="en-GB"/>
          </a:p>
        </p:txBody>
      </p:sp>
    </p:spTree>
    <p:extLst>
      <p:ext uri="{BB962C8B-B14F-4D97-AF65-F5344CB8AC3E}">
        <p14:creationId xmlns:p14="http://schemas.microsoft.com/office/powerpoint/2010/main" val="1822639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D9E8AF91-EAF7-4EA7-9B4B-0135356C5343}" type="slidenum">
              <a:rPr lang="en-GB" smtClean="0"/>
              <a:pPr/>
              <a:t>14</a:t>
            </a:fld>
            <a:endParaRPr lang="en-GB"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en-GB" smtClean="0"/>
              <a:t>Utilitarian and functional – can be used to adaptively adjust the level of help (of whatever sort is required) the supervisor provides to the student based on student needs… </a:t>
            </a:r>
          </a:p>
          <a:p>
            <a:r>
              <a:rPr lang="en-GB" smtClean="0"/>
              <a:t>Could use as first stage. Other models provide more detail…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24CC1EB6-607A-45E2-BBE8-D69521EAFE95}" type="slidenum">
              <a:rPr lang="en-GB" smtClean="0">
                <a:latin typeface="Arial" pitchFamily="34" charset="0"/>
              </a:rPr>
              <a:pPr/>
              <a:t>16</a:t>
            </a:fld>
            <a:endParaRPr lang="en-GB" smtClean="0">
              <a:latin typeface="Arial"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latin typeface="Arial" pitchFamily="34" charset="0"/>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a:spLocks noGrp="1"/>
          </p:cNvSpPr>
          <p:nvPr>
            <p:ph type="sldNum" sz="quarter" idx="5"/>
          </p:nvPr>
        </p:nvSpPr>
        <p:spPr>
          <a:noFill/>
        </p:spPr>
        <p:txBody>
          <a:bodyPr/>
          <a:lstStyle/>
          <a:p>
            <a:fld id="{A4B2FDD1-14B6-42AF-A340-4031024BB2CA}" type="slidenum">
              <a:rPr lang="en-GB"/>
              <a:pPr/>
              <a:t>17</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0" name="Slide Number Placeholder 3"/>
          <p:cNvSpPr>
            <a:spLocks noGrp="1"/>
          </p:cNvSpPr>
          <p:nvPr>
            <p:ph type="sldNum" sz="quarter" idx="5"/>
          </p:nvPr>
        </p:nvSpPr>
        <p:spPr>
          <a:noFill/>
        </p:spPr>
        <p:txBody>
          <a:bodyPr/>
          <a:lstStyle/>
          <a:p>
            <a:fld id="{CFA5AE1A-F574-4F31-8CA7-1339C27E4BCA}" type="slidenum">
              <a:rPr lang="en-GB"/>
              <a:pPr/>
              <a:t>18</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p>
        </p:txBody>
      </p:sp>
      <p:sp>
        <p:nvSpPr>
          <p:cNvPr id="58372" name="Slide Number Placeholder 3"/>
          <p:cNvSpPr>
            <a:spLocks noGrp="1"/>
          </p:cNvSpPr>
          <p:nvPr>
            <p:ph type="sldNum" sz="quarter" idx="5"/>
          </p:nvPr>
        </p:nvSpPr>
        <p:spPr>
          <a:noFill/>
        </p:spPr>
        <p:txBody>
          <a:bodyPr/>
          <a:lstStyle/>
          <a:p>
            <a:fld id="{5DEB6141-7FE6-4AC2-86DC-589CA8BA60AD}" type="slidenum">
              <a:rPr lang="en-GB"/>
              <a:pPr/>
              <a:t>20</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eaLnBrk="1" hangingPunct="1">
              <a:lnSpc>
                <a:spcPct val="90000"/>
              </a:lnSpc>
              <a:defRPr/>
            </a:pPr>
            <a:r>
              <a:rPr lang="en-GB" sz="2800" dirty="0" smtClean="0"/>
              <a:t>What does conceptual threshold crossing at postgraduate level  look like?</a:t>
            </a:r>
          </a:p>
          <a:p>
            <a:pPr eaLnBrk="1" hangingPunct="1">
              <a:lnSpc>
                <a:spcPct val="90000"/>
              </a:lnSpc>
              <a:defRPr/>
            </a:pPr>
            <a:r>
              <a:rPr lang="en-GB" sz="2800" dirty="0" smtClean="0"/>
              <a:t>How is the conceptual level of work evidenced? What is the evidence of conceptual threshold crossing and the articulation and </a:t>
            </a:r>
            <a:r>
              <a:rPr lang="en-GB" sz="2800" dirty="0" err="1" smtClean="0"/>
              <a:t>actioning</a:t>
            </a:r>
            <a:r>
              <a:rPr lang="en-GB" sz="2800" dirty="0" smtClean="0"/>
              <a:t> of threshold concepts?  </a:t>
            </a:r>
          </a:p>
          <a:p>
            <a:pPr eaLnBrk="1" hangingPunct="1">
              <a:lnSpc>
                <a:spcPct val="90000"/>
              </a:lnSpc>
              <a:defRPr/>
            </a:pPr>
            <a:r>
              <a:rPr lang="en-GB" sz="2800" dirty="0" smtClean="0"/>
              <a:t>What do you do? What can we do?   What can the institution do? To enable</a:t>
            </a:r>
          </a:p>
          <a:p>
            <a:pPr lvl="1" eaLnBrk="1" hangingPunct="1">
              <a:lnSpc>
                <a:spcPct val="90000"/>
              </a:lnSpc>
              <a:defRPr/>
            </a:pPr>
            <a:r>
              <a:rPr lang="en-GB" sz="2400" dirty="0" smtClean="0"/>
              <a:t>conceptual </a:t>
            </a:r>
          </a:p>
          <a:p>
            <a:pPr lvl="1" eaLnBrk="1" hangingPunct="1">
              <a:lnSpc>
                <a:spcPct val="90000"/>
              </a:lnSpc>
              <a:defRPr/>
            </a:pPr>
            <a:r>
              <a:rPr lang="en-GB" sz="2400" dirty="0" smtClean="0"/>
              <a:t>critical and </a:t>
            </a:r>
          </a:p>
          <a:p>
            <a:pPr lvl="1" eaLnBrk="1" hangingPunct="1">
              <a:lnSpc>
                <a:spcPct val="90000"/>
              </a:lnSpc>
              <a:defRPr/>
            </a:pPr>
            <a:r>
              <a:rPr lang="en-GB" sz="2400" dirty="0" smtClean="0"/>
              <a:t>creative enough</a:t>
            </a:r>
          </a:p>
          <a:p>
            <a:pPr eaLnBrk="1" hangingPunct="1">
              <a:lnSpc>
                <a:spcPct val="90000"/>
              </a:lnSpc>
              <a:defRPr/>
            </a:pPr>
            <a:r>
              <a:rPr lang="en-GB" sz="2800" dirty="0" smtClean="0"/>
              <a:t>Postgraduate research work and dissertation/thesis completion, and the development of competent, enlightened  researchers?</a:t>
            </a:r>
            <a:r>
              <a:rPr lang="en-GB" sz="2400" dirty="0" smtClean="0"/>
              <a:t> </a:t>
            </a:r>
            <a:endParaRPr lang="en-US" sz="2400" dirty="0" smtClean="0"/>
          </a:p>
          <a:p>
            <a:endParaRPr lang="en-GB" dirty="0"/>
          </a:p>
        </p:txBody>
      </p:sp>
      <p:sp>
        <p:nvSpPr>
          <p:cNvPr id="4" name="Slide Number Placeholder 3"/>
          <p:cNvSpPr>
            <a:spLocks noGrp="1"/>
          </p:cNvSpPr>
          <p:nvPr>
            <p:ph type="sldNum" sz="quarter" idx="10"/>
          </p:nvPr>
        </p:nvSpPr>
        <p:spPr/>
        <p:txBody>
          <a:bodyPr/>
          <a:lstStyle/>
          <a:p>
            <a:fld id="{A74988B3-F99D-4325-8C72-689502F81061}" type="slidenum">
              <a:rPr lang="en-GB" smtClean="0"/>
              <a:pPr/>
              <a:t>30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7DC8DCD-FE72-444B-9D31-EB5CF81C88AB}" type="datetime1">
              <a:rPr lang="en-GB" smtClean="0"/>
              <a:pPr/>
              <a:t>16/02/2016</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9B85321-CDB3-4B65-9E44-E10AAE12050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20FF242-C00B-41FB-93C9-A5AD1BFF206A}" type="datetime1">
              <a:rPr lang="en-GB" smtClean="0"/>
              <a:pPr/>
              <a:t>16/02/2016</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99B85321-CDB3-4B65-9E44-E10AAE12050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4C2AB7-882D-4437-B3D3-EC3C8AC2D58F}" type="datetime1">
              <a:rPr lang="en-GB" smtClean="0"/>
              <a:pPr/>
              <a:t>16/02/2016</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99B85321-CDB3-4B65-9E44-E10AAE12050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E6E37E3-7E0B-46B1-BDF9-BBD50CC411BD}" type="datetime1">
              <a:rPr lang="en-GB" smtClean="0"/>
              <a:pPr/>
              <a:t>16/02/2016</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99B85321-CDB3-4B65-9E44-E10AAE120505}" type="slidenum">
              <a:rPr lang="en-GB" smtClean="0"/>
              <a:pPr/>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4C85E11-943A-4DA4-8EFF-FA21DB632FAD}" type="datetime1">
              <a:rPr lang="en-GB" smtClean="0"/>
              <a:pPr/>
              <a:t>16/02/2016</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99B85321-CDB3-4B65-9E44-E10AAE120505}" type="slidenum">
              <a:rPr lang="en-GB" smtClean="0"/>
              <a:pPr/>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9721D3F-0B0C-4F96-A438-0C8F0F844A5E}" type="datetime1">
              <a:rPr lang="en-GB" smtClean="0"/>
              <a:pPr/>
              <a:t>16/02/2016</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99B85321-CDB3-4B65-9E44-E10AAE120505}" type="slidenum">
              <a:rPr lang="en-GB" smtClean="0"/>
              <a:pPr/>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F6325E5-EEDE-48D8-B880-AB5A2C1AEBBC}" type="datetime1">
              <a:rPr lang="en-GB" smtClean="0"/>
              <a:pPr/>
              <a:t>16/02/2016</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99B85321-CDB3-4B65-9E44-E10AAE120505}"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80EE3DF-7BD3-45AD-80CD-686D65477972}" type="datetime1">
              <a:rPr lang="en-GB" smtClean="0"/>
              <a:pPr/>
              <a:t>16/02/2016</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99B85321-CDB3-4B65-9E44-E10AAE120505}" type="slidenum">
              <a:rPr lang="en-GB" smtClean="0"/>
              <a:pPr/>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EAD27AE-A34A-4F90-A226-940396FA7095}" type="datetime1">
              <a:rPr lang="en-GB" smtClean="0"/>
              <a:pPr/>
              <a:t>16/02/2016</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99B85321-CDB3-4B65-9E44-E10AAE12050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E256369-796C-4766-9C8A-E9486F1BC00D}" type="datetime1">
              <a:rPr lang="en-GB" smtClean="0"/>
              <a:pPr/>
              <a:t>16/02/2016</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99B85321-CDB3-4B65-9E44-E10AAE120505}"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2BD6DA9-2257-4296-AB61-F1802737F48A}" type="datetime1">
              <a:rPr lang="en-GB" smtClean="0"/>
              <a:pPr/>
              <a:t>16/02/2016</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9B85321-CDB3-4B65-9E44-E10AAE120505}" type="slidenum">
              <a:rPr lang="en-GB" smtClean="0"/>
              <a:pPr/>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151F4BA-BAA6-4376-96A9-E58517EF6608}" type="datetime1">
              <a:rPr lang="en-GB" smtClean="0"/>
              <a:pPr/>
              <a:t>16/02/2016</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9B85321-CDB3-4B65-9E44-E10AAE12050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wmf"/><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wmf"/><Relationship Id="rId4" Type="http://schemas.openxmlformats.org/officeDocument/2006/relationships/oleObject" Target="../embeddings/oleObject11.bin"/></Relationships>
</file>

<file path=ppt/slides/_rels/slide2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3.imperial.ac.uk/registry/abouttheregistry/awardsforexcellenc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6.png"/><Relationship Id="rId4" Type="http://schemas.openxmlformats.org/officeDocument/2006/relationships/oleObject" Target="../embeddings/oleObject12.bin"/></Relationships>
</file>

<file path=ppt/slides/_rels/slide31.xml.rels><?xml version="1.0" encoding="UTF-8" standalone="yes"?>
<Relationships xmlns="http://schemas.openxmlformats.org/package/2006/relationships"><Relationship Id="rId2" Type="http://schemas.openxmlformats.org/officeDocument/2006/relationships/hyperlink" Target="http://www.palgrave.studyguides.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412776"/>
            <a:ext cx="8388424" cy="2187674"/>
          </a:xfrm>
        </p:spPr>
        <p:txBody>
          <a:bodyPr>
            <a:normAutofit/>
          </a:bodyPr>
          <a:lstStyle/>
          <a:p>
            <a:r>
              <a:rPr lang="en-GB" dirty="0" smtClean="0"/>
              <a:t>Managing your supervisor </a:t>
            </a:r>
            <a:endParaRPr lang="en-GB" dirty="0"/>
          </a:p>
        </p:txBody>
      </p:sp>
      <p:sp>
        <p:nvSpPr>
          <p:cNvPr id="3" name="Subtitle 2"/>
          <p:cNvSpPr>
            <a:spLocks noGrp="1"/>
          </p:cNvSpPr>
          <p:nvPr>
            <p:ph type="subTitle" idx="1"/>
          </p:nvPr>
        </p:nvSpPr>
        <p:spPr>
          <a:xfrm>
            <a:off x="1371600" y="3717032"/>
            <a:ext cx="6400800" cy="1512168"/>
          </a:xfrm>
        </p:spPr>
        <p:txBody>
          <a:bodyPr>
            <a:normAutofit fontScale="92500" lnSpcReduction="20000"/>
          </a:bodyPr>
          <a:lstStyle/>
          <a:p>
            <a:r>
              <a:rPr lang="en-GB" smtClean="0"/>
              <a:t> </a:t>
            </a:r>
            <a:endParaRPr lang="en-GB" dirty="0" smtClean="0"/>
          </a:p>
          <a:p>
            <a:r>
              <a:rPr lang="en-GB" dirty="0" smtClean="0">
                <a:solidFill>
                  <a:schemeClr val="tx1"/>
                </a:solidFill>
              </a:rPr>
              <a:t> </a:t>
            </a:r>
            <a:endParaRPr lang="en-GB" dirty="0">
              <a:solidFill>
                <a:schemeClr val="tx1"/>
              </a:solidFill>
            </a:endParaRPr>
          </a:p>
          <a:p>
            <a:r>
              <a:rPr lang="en-GB" dirty="0" smtClean="0">
                <a:solidFill>
                  <a:schemeClr val="tx1"/>
                </a:solidFill>
              </a:rPr>
              <a:t>Professor Gina </a:t>
            </a:r>
            <a:r>
              <a:rPr lang="en-GB" dirty="0" err="1" smtClean="0">
                <a:solidFill>
                  <a:schemeClr val="tx1"/>
                </a:solidFill>
              </a:rPr>
              <a:t>Wisker</a:t>
            </a:r>
            <a:r>
              <a:rPr lang="en-GB" dirty="0" smtClean="0">
                <a:solidFill>
                  <a:schemeClr val="tx1"/>
                </a:solidFill>
              </a:rPr>
              <a:t> </a:t>
            </a:r>
          </a:p>
          <a:p>
            <a:r>
              <a:rPr lang="en-GB" dirty="0" smtClean="0">
                <a:solidFill>
                  <a:schemeClr val="tx1"/>
                </a:solidFill>
              </a:rPr>
              <a:t>University of Brighton</a:t>
            </a:r>
            <a:endParaRPr lang="en-GB"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188032"/>
          </a:xfrm>
        </p:spPr>
        <p:txBody>
          <a:bodyPr>
            <a:normAutofit lnSpcReduction="10000"/>
          </a:bodyPr>
          <a:lstStyle/>
          <a:p>
            <a:r>
              <a:rPr lang="en-US" sz="2400" dirty="0"/>
              <a:t>How do you </a:t>
            </a:r>
            <a:r>
              <a:rPr lang="en-US" sz="2400" dirty="0" smtClean="0"/>
              <a:t>work together to establish ‘ground rules’? Think  about: </a:t>
            </a:r>
          </a:p>
          <a:p>
            <a:r>
              <a:rPr lang="en-US" sz="2400" dirty="0" smtClean="0"/>
              <a:t>First meetings</a:t>
            </a:r>
          </a:p>
          <a:p>
            <a:r>
              <a:rPr lang="en-US" sz="2400" dirty="0" smtClean="0"/>
              <a:t>Regularity of meetings</a:t>
            </a:r>
          </a:p>
          <a:p>
            <a:r>
              <a:rPr lang="en-US" sz="2400" dirty="0" smtClean="0"/>
              <a:t>Agenda setting</a:t>
            </a:r>
          </a:p>
          <a:p>
            <a:r>
              <a:rPr lang="en-US" sz="2400" dirty="0" smtClean="0"/>
              <a:t>Note keeping</a:t>
            </a:r>
          </a:p>
          <a:p>
            <a:r>
              <a:rPr lang="en-US" sz="2400" dirty="0" smtClean="0"/>
              <a:t>Rules of  communication</a:t>
            </a:r>
          </a:p>
          <a:p>
            <a:r>
              <a:rPr lang="en-US" sz="2400" dirty="0" smtClean="0"/>
              <a:t>Milestones  </a:t>
            </a:r>
            <a:r>
              <a:rPr lang="en-US" sz="2400" dirty="0" err="1" smtClean="0"/>
              <a:t>eg</a:t>
            </a:r>
            <a:r>
              <a:rPr lang="en-US" sz="2400" dirty="0" smtClean="0"/>
              <a:t> research proposal </a:t>
            </a:r>
            <a:r>
              <a:rPr lang="en-US" sz="2400" dirty="0" err="1" smtClean="0"/>
              <a:t>approval;confirmation</a:t>
            </a:r>
            <a:r>
              <a:rPr lang="en-US" sz="2400" dirty="0" smtClean="0"/>
              <a:t> of candidature/transitioning/;yearly </a:t>
            </a:r>
            <a:r>
              <a:rPr lang="en-US" sz="2400" dirty="0" err="1" smtClean="0"/>
              <a:t>meetings;examination</a:t>
            </a:r>
            <a:r>
              <a:rPr lang="en-US" sz="2400" dirty="0" smtClean="0"/>
              <a:t> and viva</a:t>
            </a:r>
          </a:p>
          <a:p>
            <a:r>
              <a:rPr lang="en-US" sz="2400" dirty="0" smtClean="0"/>
              <a:t>Working with supervisory teams</a:t>
            </a:r>
          </a:p>
          <a:p>
            <a:r>
              <a:rPr lang="en-US" sz="2400" dirty="0" smtClean="0"/>
              <a:t>What can go wrong and what can you do about it?</a:t>
            </a:r>
          </a:p>
          <a:p>
            <a:endParaRPr lang="en-US" sz="2400" dirty="0" smtClean="0"/>
          </a:p>
          <a:p>
            <a:endParaRPr lang="en-US" sz="2400" dirty="0"/>
          </a:p>
          <a:p>
            <a:endParaRPr lang="en-GB" dirty="0"/>
          </a:p>
        </p:txBody>
      </p:sp>
      <p:sp>
        <p:nvSpPr>
          <p:cNvPr id="3" name="Slide Number Placeholder 2"/>
          <p:cNvSpPr>
            <a:spLocks noGrp="1"/>
          </p:cNvSpPr>
          <p:nvPr>
            <p:ph type="sldNum" sz="quarter" idx="12"/>
          </p:nvPr>
        </p:nvSpPr>
        <p:spPr/>
        <p:txBody>
          <a:bodyPr/>
          <a:lstStyle/>
          <a:p>
            <a:fld id="{99B85321-CDB3-4B65-9E44-E10AAE120505}" type="slidenum">
              <a:rPr lang="en-GB" smtClean="0"/>
              <a:pPr/>
              <a:t>10</a:t>
            </a:fld>
            <a:endParaRPr lang="en-GB"/>
          </a:p>
        </p:txBody>
      </p:sp>
      <p:sp>
        <p:nvSpPr>
          <p:cNvPr id="4" name="Title 3"/>
          <p:cNvSpPr>
            <a:spLocks noGrp="1"/>
          </p:cNvSpPr>
          <p:nvPr>
            <p:ph type="title"/>
          </p:nvPr>
        </p:nvSpPr>
        <p:spPr/>
        <p:txBody>
          <a:bodyPr/>
          <a:lstStyle/>
          <a:p>
            <a:r>
              <a:rPr lang="en-GB" dirty="0" smtClean="0"/>
              <a:t>Working together </a:t>
            </a:r>
            <a:endParaRPr lang="en-GB" dirty="0"/>
          </a:p>
        </p:txBody>
      </p:sp>
    </p:spTree>
    <p:extLst>
      <p:ext uri="{BB962C8B-B14F-4D97-AF65-F5344CB8AC3E}">
        <p14:creationId xmlns:p14="http://schemas.microsoft.com/office/powerpoint/2010/main" val="387367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5188032"/>
          </a:xfrm>
        </p:spPr>
        <p:txBody>
          <a:bodyPr/>
          <a:lstStyle/>
          <a:p>
            <a:pPr marL="109728" indent="0">
              <a:buNone/>
            </a:pPr>
            <a:endParaRPr lang="en-GB" dirty="0" smtClean="0"/>
          </a:p>
          <a:p>
            <a:r>
              <a:rPr lang="en-GB" dirty="0" smtClean="0"/>
              <a:t>Supervisors and Candidates present differences in terms of :</a:t>
            </a:r>
          </a:p>
          <a:p>
            <a:r>
              <a:rPr lang="en-GB" dirty="0" smtClean="0"/>
              <a:t>Learning styles and behaviours</a:t>
            </a:r>
          </a:p>
          <a:p>
            <a:r>
              <a:rPr lang="en-GB" dirty="0" smtClean="0"/>
              <a:t>Gender, culture, age,.......</a:t>
            </a:r>
          </a:p>
          <a:p>
            <a:r>
              <a:rPr lang="en-GB" dirty="0" smtClean="0"/>
              <a:t>Reasons for undertaking the PhD , intended outcomes</a:t>
            </a:r>
          </a:p>
          <a:p>
            <a:r>
              <a:rPr lang="en-GB" dirty="0" smtClean="0"/>
              <a:t> Levels of motivation with the work</a:t>
            </a:r>
          </a:p>
          <a:p>
            <a:r>
              <a:rPr lang="en-GB" dirty="0" smtClean="0"/>
              <a:t>‘take ‘ on the discipline/inter-discipline</a:t>
            </a:r>
          </a:p>
          <a:p>
            <a:endParaRPr lang="en-GB" dirty="0" smtClean="0"/>
          </a:p>
          <a:p>
            <a:endParaRPr lang="en-GB" dirty="0"/>
          </a:p>
        </p:txBody>
      </p:sp>
      <p:sp>
        <p:nvSpPr>
          <p:cNvPr id="4" name="Slide Number Placeholder 3"/>
          <p:cNvSpPr>
            <a:spLocks noGrp="1"/>
          </p:cNvSpPr>
          <p:nvPr>
            <p:ph type="sldNum" sz="quarter" idx="12"/>
          </p:nvPr>
        </p:nvSpPr>
        <p:spPr/>
        <p:txBody>
          <a:bodyPr/>
          <a:lstStyle/>
          <a:p>
            <a:fld id="{99B85321-CDB3-4B65-9E44-E10AAE120505}" type="slidenum">
              <a:rPr lang="en-GB" smtClean="0"/>
              <a:pPr/>
              <a:t>11</a:t>
            </a:fld>
            <a:endParaRPr lang="en-GB"/>
          </a:p>
        </p:txBody>
      </p:sp>
      <p:sp>
        <p:nvSpPr>
          <p:cNvPr id="2" name="Title 1"/>
          <p:cNvSpPr>
            <a:spLocks noGrp="1"/>
          </p:cNvSpPr>
          <p:nvPr>
            <p:ph type="title"/>
          </p:nvPr>
        </p:nvSpPr>
        <p:spPr/>
        <p:txBody>
          <a:bodyPr/>
          <a:lstStyle/>
          <a:p>
            <a:r>
              <a:rPr lang="en-GB" dirty="0" smtClean="0"/>
              <a:t>Dealing with difference</a:t>
            </a:r>
            <a:endParaRPr lang="en-GB" dirty="0"/>
          </a:p>
        </p:txBody>
      </p:sp>
      <p:graphicFrame>
        <p:nvGraphicFramePr>
          <p:cNvPr id="12290" name="Object 5"/>
          <p:cNvGraphicFramePr>
            <a:graphicFrameLocks noChangeAspect="1"/>
          </p:cNvGraphicFramePr>
          <p:nvPr/>
        </p:nvGraphicFramePr>
        <p:xfrm>
          <a:off x="7020272" y="5661248"/>
          <a:ext cx="1219200" cy="998537"/>
        </p:xfrm>
        <a:graphic>
          <a:graphicData uri="http://schemas.openxmlformats.org/presentationml/2006/ole">
            <mc:AlternateContent xmlns:mc="http://schemas.openxmlformats.org/markup-compatibility/2006">
              <mc:Choice xmlns:v="urn:schemas-microsoft-com:vml" Requires="v">
                <p:oleObj spid="_x0000_s21513" name="Clip" r:id="rId3" imgW="9734550" imgH="6781800" progId="MS_ClipArt_Gallery.2">
                  <p:embed/>
                </p:oleObj>
              </mc:Choice>
              <mc:Fallback>
                <p:oleObj name="Clip" r:id="rId3" imgW="9734550" imgH="67818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5661248"/>
                        <a:ext cx="1219200" cy="998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91243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Range of strategies , variations in role and dialogues based on </a:t>
            </a:r>
          </a:p>
          <a:p>
            <a:r>
              <a:rPr lang="en-GB" dirty="0" smtClean="0"/>
              <a:t>Appreciation of diversity</a:t>
            </a:r>
          </a:p>
          <a:p>
            <a:r>
              <a:rPr lang="en-GB" dirty="0" smtClean="0"/>
              <a:t>Mutual respect </a:t>
            </a:r>
          </a:p>
          <a:p>
            <a:r>
              <a:rPr lang="en-GB" dirty="0" smtClean="0"/>
              <a:t>Not trying to grow a clone</a:t>
            </a:r>
          </a:p>
          <a:p>
            <a:r>
              <a:rPr lang="en-GB" dirty="0" smtClean="0"/>
              <a:t>Constantly learning</a:t>
            </a:r>
          </a:p>
          <a:p>
            <a:r>
              <a:rPr lang="en-GB" dirty="0" smtClean="0"/>
              <a:t>Caring about the person, the project, process and achievement of outcomes </a:t>
            </a:r>
          </a:p>
          <a:p>
            <a:endParaRPr lang="en-GB" dirty="0"/>
          </a:p>
        </p:txBody>
      </p:sp>
      <p:sp>
        <p:nvSpPr>
          <p:cNvPr id="4" name="Slide Number Placeholder 3"/>
          <p:cNvSpPr>
            <a:spLocks noGrp="1"/>
          </p:cNvSpPr>
          <p:nvPr>
            <p:ph type="sldNum" sz="quarter" idx="12"/>
          </p:nvPr>
        </p:nvSpPr>
        <p:spPr/>
        <p:txBody>
          <a:bodyPr/>
          <a:lstStyle/>
          <a:p>
            <a:fld id="{99B85321-CDB3-4B65-9E44-E10AAE120505}" type="slidenum">
              <a:rPr lang="en-GB" smtClean="0"/>
              <a:pPr/>
              <a:t>12</a:t>
            </a:fld>
            <a:endParaRPr lang="en-GB"/>
          </a:p>
        </p:txBody>
      </p:sp>
      <p:sp>
        <p:nvSpPr>
          <p:cNvPr id="2" name="Title 1"/>
          <p:cNvSpPr>
            <a:spLocks noGrp="1"/>
          </p:cNvSpPr>
          <p:nvPr>
            <p:ph type="title"/>
          </p:nvPr>
        </p:nvSpPr>
        <p:spPr/>
        <p:txBody>
          <a:bodyPr/>
          <a:lstStyle/>
          <a:p>
            <a:endParaRPr lang="en-GB" dirty="0"/>
          </a:p>
        </p:txBody>
      </p:sp>
      <p:graphicFrame>
        <p:nvGraphicFramePr>
          <p:cNvPr id="13314" name="Object 5"/>
          <p:cNvGraphicFramePr>
            <a:graphicFrameLocks noChangeAspect="1"/>
          </p:cNvGraphicFramePr>
          <p:nvPr/>
        </p:nvGraphicFramePr>
        <p:xfrm>
          <a:off x="6876256" y="5583238"/>
          <a:ext cx="936104" cy="998537"/>
        </p:xfrm>
        <a:graphic>
          <a:graphicData uri="http://schemas.openxmlformats.org/presentationml/2006/ole">
            <mc:AlternateContent xmlns:mc="http://schemas.openxmlformats.org/markup-compatibility/2006">
              <mc:Choice xmlns:v="urn:schemas-microsoft-com:vml" Requires="v">
                <p:oleObj spid="_x0000_s22537" name="Clip" r:id="rId3" imgW="9734550" imgH="6781800" progId="MS_ClipArt_Gallery.2">
                  <p:embed/>
                </p:oleObj>
              </mc:Choice>
              <mc:Fallback>
                <p:oleObj name="Clip" r:id="rId3" imgW="9734550" imgH="67818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5583238"/>
                        <a:ext cx="936104" cy="998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67842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071563"/>
            <a:ext cx="8229600" cy="5059362"/>
          </a:xfrm>
        </p:spPr>
        <p:txBody>
          <a:bodyPr/>
          <a:lstStyle/>
          <a:p>
            <a:pPr>
              <a:buFont typeface="Wingdings" pitchFamily="2" charset="2"/>
              <a:buNone/>
              <a:defRPr/>
            </a:pPr>
            <a:r>
              <a:rPr lang="en-GB" dirty="0" smtClean="0"/>
              <a:t>(student)  ‘A beautifully architected building is fairly misleading. It is the work, the result of being up here on the journey.’</a:t>
            </a:r>
          </a:p>
          <a:p>
            <a:pPr>
              <a:buNone/>
              <a:defRPr/>
            </a:pPr>
            <a:r>
              <a:rPr lang="en-GB" dirty="0" smtClean="0"/>
              <a:t> </a:t>
            </a:r>
          </a:p>
          <a:p>
            <a:pPr>
              <a:buNone/>
              <a:defRPr/>
            </a:pPr>
            <a:r>
              <a:rPr lang="en-GB" dirty="0" smtClean="0"/>
              <a:t>‘No wonder it is so daunting for the rest of us to consider constructing such a building, because we are not actually anywhere near where we could build it. A mud hut is as much as I could hand in at the moment. ‘ </a:t>
            </a:r>
          </a:p>
          <a:p>
            <a:pPr>
              <a:defRPr/>
            </a:pPr>
            <a:endParaRPr lang="en-GB" dirty="0"/>
          </a:p>
        </p:txBody>
      </p:sp>
      <p:sp>
        <p:nvSpPr>
          <p:cNvPr id="2" name="Slide Number Placeholder 1"/>
          <p:cNvSpPr>
            <a:spLocks noGrp="1"/>
          </p:cNvSpPr>
          <p:nvPr>
            <p:ph type="sldNum" sz="quarter" idx="12"/>
          </p:nvPr>
        </p:nvSpPr>
        <p:spPr/>
        <p:txBody>
          <a:bodyPr>
            <a:normAutofit/>
          </a:bodyPr>
          <a:lstStyle/>
          <a:p>
            <a:pPr>
              <a:defRPr/>
            </a:pPr>
            <a:fld id="{218E788D-72B1-4FD6-AC77-8CE0267637C2}" type="slidenum">
              <a:rPr lang="en-GB" smtClean="0"/>
              <a:pPr>
                <a:defRPr/>
              </a:pPr>
              <a:t>13</a:t>
            </a:fld>
            <a:endParaRPr lang="en-GB"/>
          </a:p>
        </p:txBody>
      </p:sp>
      <p:sp>
        <p:nvSpPr>
          <p:cNvPr id="3" name="Title 2"/>
          <p:cNvSpPr>
            <a:spLocks noGrp="1"/>
          </p:cNvSpPr>
          <p:nvPr>
            <p:ph type="title"/>
          </p:nvPr>
        </p:nvSpPr>
        <p:spPr/>
        <p:txBody>
          <a:bodyPr/>
          <a:lstStyle/>
          <a:p>
            <a:pPr>
              <a:defRPr/>
            </a:pP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5"/>
          <p:cNvPicPr>
            <a:picLocks noGrp="1" noChangeAspect="1" noChangeArrowheads="1"/>
          </p:cNvPicPr>
          <p:nvPr>
            <p:ph idx="1"/>
          </p:nvPr>
        </p:nvPicPr>
        <p:blipFill>
          <a:blip r:embed="rId3" cstate="print"/>
          <a:srcRect/>
          <a:stretch>
            <a:fillRect/>
          </a:stretch>
        </p:blipFill>
        <p:spPr>
          <a:xfrm>
            <a:off x="304800" y="1371600"/>
            <a:ext cx="8382000" cy="5137150"/>
          </a:xfrm>
          <a:noFill/>
        </p:spPr>
      </p:pic>
      <p:sp>
        <p:nvSpPr>
          <p:cNvPr id="26626" name="Rectangle 2"/>
          <p:cNvSpPr>
            <a:spLocks noGrp="1" noChangeArrowheads="1"/>
          </p:cNvSpPr>
          <p:nvPr>
            <p:ph type="title"/>
          </p:nvPr>
        </p:nvSpPr>
        <p:spPr>
          <a:xfrm>
            <a:off x="1173163" y="457200"/>
            <a:ext cx="7772400" cy="685800"/>
          </a:xfrm>
        </p:spPr>
        <p:txBody>
          <a:bodyPr>
            <a:normAutofit fontScale="90000"/>
          </a:bodyPr>
          <a:lstStyle/>
          <a:p>
            <a:r>
              <a:rPr lang="en-IE" smtClean="0"/>
              <a:t>GURR’S SUPERVISORY ALIGNMENT MODEL</a:t>
            </a:r>
          </a:p>
        </p:txBody>
      </p:sp>
    </p:spTree>
    <p:extLst>
      <p:ext uri="{BB962C8B-B14F-4D97-AF65-F5344CB8AC3E}">
        <p14:creationId xmlns:p14="http://schemas.microsoft.com/office/powerpoint/2010/main" val="173370677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Supervisors also consider</a:t>
            </a:r>
          </a:p>
          <a:p>
            <a:r>
              <a:rPr lang="en-GB" dirty="0" smtClean="0"/>
              <a:t>Stress and time management</a:t>
            </a:r>
          </a:p>
          <a:p>
            <a:r>
              <a:rPr lang="en-GB" dirty="0" smtClean="0"/>
              <a:t>Referrals</a:t>
            </a:r>
          </a:p>
          <a:p>
            <a:r>
              <a:rPr lang="en-GB" dirty="0" smtClean="0"/>
              <a:t>Different learning trajectories</a:t>
            </a:r>
          </a:p>
          <a:p>
            <a:r>
              <a:rPr lang="en-GB" dirty="0" smtClean="0"/>
              <a:t>Community building </a:t>
            </a:r>
          </a:p>
          <a:p>
            <a:endParaRPr lang="en-GB" dirty="0"/>
          </a:p>
        </p:txBody>
      </p:sp>
      <p:sp>
        <p:nvSpPr>
          <p:cNvPr id="2" name="Title 1"/>
          <p:cNvSpPr>
            <a:spLocks noGrp="1"/>
          </p:cNvSpPr>
          <p:nvPr>
            <p:ph type="title"/>
          </p:nvPr>
        </p:nvSpPr>
        <p:spPr/>
        <p:txBody>
          <a:bodyPr>
            <a:normAutofit fontScale="90000"/>
          </a:bodyPr>
          <a:lstStyle/>
          <a:p>
            <a:r>
              <a:rPr lang="en-GB" dirty="0" smtClean="0"/>
              <a:t>Wellbeing issues -</a:t>
            </a:r>
            <a:br>
              <a:rPr lang="en-GB" dirty="0" smtClean="0"/>
            </a:br>
            <a:endParaRPr lang="en-GB" dirty="0"/>
          </a:p>
        </p:txBody>
      </p:sp>
      <p:graphicFrame>
        <p:nvGraphicFramePr>
          <p:cNvPr id="18434" name="Object 5"/>
          <p:cNvGraphicFramePr>
            <a:graphicFrameLocks noChangeAspect="1"/>
          </p:cNvGraphicFramePr>
          <p:nvPr/>
        </p:nvGraphicFramePr>
        <p:xfrm>
          <a:off x="6804248" y="4437112"/>
          <a:ext cx="1219200" cy="998537"/>
        </p:xfrm>
        <a:graphic>
          <a:graphicData uri="http://schemas.openxmlformats.org/presentationml/2006/ole">
            <mc:AlternateContent xmlns:mc="http://schemas.openxmlformats.org/markup-compatibility/2006">
              <mc:Choice xmlns:v="urn:schemas-microsoft-com:vml" Requires="v">
                <p:oleObj spid="_x0000_s24584" name="Clip" r:id="rId3" imgW="9734550" imgH="6781800" progId="MS_ClipArt_Gallery.2">
                  <p:embed/>
                </p:oleObj>
              </mc:Choice>
              <mc:Fallback>
                <p:oleObj name="Clip" r:id="rId3" imgW="9734550" imgH="67818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4437112"/>
                        <a:ext cx="1219200" cy="998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59302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idx="1"/>
          </p:nvPr>
        </p:nvSpPr>
        <p:spPr>
          <a:xfrm>
            <a:off x="0" y="714375"/>
            <a:ext cx="9144000" cy="6143625"/>
          </a:xfrm>
        </p:spPr>
        <p:txBody>
          <a:bodyPr>
            <a:normAutofit/>
          </a:bodyPr>
          <a:lstStyle/>
          <a:p>
            <a:pPr eaLnBrk="1" hangingPunct="1">
              <a:lnSpc>
                <a:spcPct val="80000"/>
              </a:lnSpc>
              <a:buNone/>
              <a:defRPr/>
            </a:pPr>
            <a:endParaRPr lang="en-GB" sz="3200" dirty="0" smtClean="0"/>
          </a:p>
          <a:p>
            <a:pPr eaLnBrk="1" hangingPunct="1">
              <a:lnSpc>
                <a:spcPct val="80000"/>
              </a:lnSpc>
              <a:defRPr/>
            </a:pPr>
            <a:r>
              <a:rPr lang="en-GB" sz="2400" dirty="0" smtClean="0">
                <a:latin typeface="Times New Roman" panose="02020603050405020304" pitchFamily="18" charset="0"/>
                <a:cs typeface="Times New Roman" panose="02020603050405020304" pitchFamily="18" charset="0"/>
              </a:rPr>
              <a:t>Ensuring a </a:t>
            </a:r>
            <a:r>
              <a:rPr lang="en-GB" sz="2400" dirty="0" err="1" smtClean="0">
                <a:latin typeface="Times New Roman" panose="02020603050405020304" pitchFamily="18" charset="0"/>
                <a:cs typeface="Times New Roman" panose="02020603050405020304" pitchFamily="18" charset="0"/>
              </a:rPr>
              <a:t>boundaried</a:t>
            </a:r>
            <a:r>
              <a:rPr lang="en-GB" sz="2400" dirty="0" smtClean="0">
                <a:latin typeface="Times New Roman" panose="02020603050405020304" pitchFamily="18" charset="0"/>
                <a:cs typeface="Times New Roman" panose="02020603050405020304" pitchFamily="18" charset="0"/>
              </a:rPr>
              <a:t> (doable) and conceptual enough question</a:t>
            </a:r>
          </a:p>
          <a:p>
            <a:pPr eaLnBrk="1" hangingPunct="1">
              <a:lnSpc>
                <a:spcPct val="80000"/>
              </a:lnSpc>
              <a:defRPr/>
            </a:pPr>
            <a:endParaRPr lang="en-GB" sz="2400" dirty="0" smtClean="0">
              <a:latin typeface="Times New Roman" panose="02020603050405020304" pitchFamily="18" charset="0"/>
              <a:cs typeface="Times New Roman" panose="02020603050405020304" pitchFamily="18" charset="0"/>
            </a:endParaRPr>
          </a:p>
          <a:p>
            <a:pPr eaLnBrk="1" hangingPunct="1">
              <a:lnSpc>
                <a:spcPct val="80000"/>
              </a:lnSpc>
              <a:defRPr/>
            </a:pPr>
            <a:r>
              <a:rPr lang="en-GB" sz="2400" dirty="0" smtClean="0">
                <a:latin typeface="Times New Roman" panose="02020603050405020304" pitchFamily="18" charset="0"/>
                <a:cs typeface="Times New Roman" panose="02020603050405020304" pitchFamily="18" charset="0"/>
              </a:rPr>
              <a:t>Early focus on  conceptual framework, methodology &amp; methods</a:t>
            </a:r>
          </a:p>
          <a:p>
            <a:pPr eaLnBrk="1" hangingPunct="1">
              <a:lnSpc>
                <a:spcPct val="80000"/>
              </a:lnSpc>
              <a:defRPr/>
            </a:pPr>
            <a:endParaRPr lang="en-GB" sz="2400" dirty="0" smtClean="0">
              <a:latin typeface="Times New Roman" panose="02020603050405020304" pitchFamily="18" charset="0"/>
              <a:cs typeface="Times New Roman" panose="02020603050405020304" pitchFamily="18" charset="0"/>
            </a:endParaRPr>
          </a:p>
          <a:p>
            <a:pPr eaLnBrk="1" hangingPunct="1">
              <a:lnSpc>
                <a:spcPct val="80000"/>
              </a:lnSpc>
              <a:defRPr/>
            </a:pPr>
            <a:r>
              <a:rPr lang="en-GB" sz="2400" dirty="0" smtClean="0">
                <a:latin typeface="Times New Roman" panose="02020603050405020304" pitchFamily="18" charset="0"/>
                <a:cs typeface="Times New Roman" panose="02020603050405020304" pitchFamily="18" charset="0"/>
              </a:rPr>
              <a:t>Very close  reading and focus on dialoguing with experts in the literature review/theoretical perspectives chapter</a:t>
            </a:r>
          </a:p>
          <a:p>
            <a:pPr eaLnBrk="1" hangingPunct="1">
              <a:lnSpc>
                <a:spcPct val="80000"/>
              </a:lnSpc>
              <a:defRPr/>
            </a:pPr>
            <a:endParaRPr lang="en-GB" sz="2400" dirty="0" smtClean="0">
              <a:latin typeface="Times New Roman" panose="02020603050405020304" pitchFamily="18" charset="0"/>
              <a:cs typeface="Times New Roman" panose="02020603050405020304" pitchFamily="18" charset="0"/>
            </a:endParaRPr>
          </a:p>
          <a:p>
            <a:pPr>
              <a:lnSpc>
                <a:spcPct val="80000"/>
              </a:lnSpc>
              <a:defRPr/>
            </a:pPr>
            <a:r>
              <a:rPr lang="en-GB" sz="2400" dirty="0" smtClean="0">
                <a:latin typeface="Times New Roman" panose="02020603050405020304" pitchFamily="18" charset="0"/>
                <a:cs typeface="Times New Roman" panose="02020603050405020304" pitchFamily="18" charset="0"/>
              </a:rPr>
              <a:t>Oral prompting and challenging of conceptual, critical work individually in supervisions and in groups</a:t>
            </a:r>
          </a:p>
          <a:p>
            <a:pPr>
              <a:lnSpc>
                <a:spcPct val="80000"/>
              </a:lnSpc>
              <a:defRPr/>
            </a:pPr>
            <a:endParaRPr lang="en-GB" sz="2400" dirty="0" smtClean="0">
              <a:latin typeface="Times New Roman" panose="02020603050405020304" pitchFamily="18" charset="0"/>
              <a:cs typeface="Times New Roman" panose="02020603050405020304" pitchFamily="18" charset="0"/>
            </a:endParaRPr>
          </a:p>
          <a:p>
            <a:pPr>
              <a:lnSpc>
                <a:spcPct val="80000"/>
              </a:lnSpc>
              <a:defRPr/>
            </a:pPr>
            <a:r>
              <a:rPr lang="en-GB" sz="2400" dirty="0" smtClean="0">
                <a:latin typeface="Times New Roman" panose="02020603050405020304" pitchFamily="18" charset="0"/>
                <a:cs typeface="Times New Roman" panose="02020603050405020304" pitchFamily="18" charset="0"/>
              </a:rPr>
              <a:t>Prompt feedback encouraging conceptual and critical work</a:t>
            </a:r>
          </a:p>
          <a:p>
            <a:pPr marL="109728" indent="0">
              <a:lnSpc>
                <a:spcPct val="80000"/>
              </a:lnSpc>
              <a:buNone/>
              <a:defRPr/>
            </a:pPr>
            <a:r>
              <a:rPr lang="en-GB" sz="2400" dirty="0" smtClean="0">
                <a:latin typeface="Times New Roman" panose="02020603050405020304" pitchFamily="18" charset="0"/>
                <a:cs typeface="Times New Roman" panose="02020603050405020304" pitchFamily="18" charset="0"/>
              </a:rPr>
              <a:t> </a:t>
            </a:r>
          </a:p>
          <a:p>
            <a:pPr>
              <a:lnSpc>
                <a:spcPct val="80000"/>
              </a:lnSpc>
              <a:defRPr/>
            </a:pPr>
            <a:r>
              <a:rPr lang="en-GB" sz="2400" dirty="0" smtClean="0">
                <a:latin typeface="Times New Roman" panose="02020603050405020304" pitchFamily="18" charset="0"/>
                <a:cs typeface="Times New Roman" panose="02020603050405020304" pitchFamily="18" charset="0"/>
              </a:rPr>
              <a:t>Models, dialogues, pointing out contradictions and tensions and urging incorporation for critical conceptual engagement</a:t>
            </a:r>
          </a:p>
          <a:p>
            <a:pPr>
              <a:lnSpc>
                <a:spcPct val="80000"/>
              </a:lnSpc>
              <a:defRPr/>
            </a:pPr>
            <a:endParaRPr lang="en-GB" sz="2400" dirty="0">
              <a:latin typeface="Times New Roman" panose="02020603050405020304" pitchFamily="18" charset="0"/>
              <a:cs typeface="Times New Roman" panose="02020603050405020304" pitchFamily="18" charset="0"/>
            </a:endParaRPr>
          </a:p>
          <a:p>
            <a:pPr>
              <a:lnSpc>
                <a:spcPct val="80000"/>
              </a:lnSpc>
              <a:defRPr/>
            </a:pPr>
            <a:r>
              <a:rPr lang="en-GB" sz="2400" dirty="0" smtClean="0">
                <a:latin typeface="Times New Roman" panose="02020603050405020304" pitchFamily="18" charset="0"/>
                <a:cs typeface="Times New Roman" panose="02020603050405020304" pitchFamily="18" charset="0"/>
              </a:rPr>
              <a:t>Establishing and supporting a peer community </a:t>
            </a:r>
          </a:p>
          <a:p>
            <a:pPr eaLnBrk="1" hangingPunct="1">
              <a:lnSpc>
                <a:spcPct val="80000"/>
              </a:lnSpc>
              <a:defRPr/>
            </a:pPr>
            <a:endParaRPr lang="en-GB" sz="3200" dirty="0" smtClean="0"/>
          </a:p>
        </p:txBody>
      </p:sp>
      <p:sp>
        <p:nvSpPr>
          <p:cNvPr id="6" name="Slide Number Placeholder 5"/>
          <p:cNvSpPr>
            <a:spLocks noGrp="1"/>
          </p:cNvSpPr>
          <p:nvPr>
            <p:ph type="sldNum" sz="quarter" idx="12"/>
          </p:nvPr>
        </p:nvSpPr>
        <p:spPr/>
        <p:txBody>
          <a:bodyPr>
            <a:normAutofit/>
          </a:bodyPr>
          <a:lstStyle/>
          <a:p>
            <a:pPr>
              <a:defRPr/>
            </a:pPr>
            <a:fld id="{90565DD0-1EC9-407F-B549-99C445B69370}" type="slidenum">
              <a:rPr lang="en-GB"/>
              <a:pPr>
                <a:defRPr/>
              </a:pPr>
              <a:t>16</a:t>
            </a:fld>
            <a:endParaRPr lang="en-GB"/>
          </a:p>
        </p:txBody>
      </p:sp>
      <p:sp>
        <p:nvSpPr>
          <p:cNvPr id="75778" name="Rectangle 2"/>
          <p:cNvSpPr>
            <a:spLocks noGrp="1" noChangeArrowheads="1"/>
          </p:cNvSpPr>
          <p:nvPr>
            <p:ph type="title"/>
          </p:nvPr>
        </p:nvSpPr>
        <p:spPr>
          <a:xfrm>
            <a:off x="990600" y="307975"/>
            <a:ext cx="7391400" cy="334963"/>
          </a:xfrm>
        </p:spPr>
        <p:txBody>
          <a:bodyPr>
            <a:normAutofit fontScale="90000"/>
          </a:bodyPr>
          <a:lstStyle/>
          <a:p>
            <a:pPr eaLnBrk="1" hangingPunct="1">
              <a:defRPr/>
            </a:pPr>
            <a:r>
              <a:rPr lang="en-GB" dirty="0" smtClean="0"/>
              <a:t>Overall what helps-…</a:t>
            </a:r>
          </a:p>
        </p:txBody>
      </p:sp>
      <p:graphicFrame>
        <p:nvGraphicFramePr>
          <p:cNvPr id="17410" name="Object 5"/>
          <p:cNvGraphicFramePr>
            <a:graphicFrameLocks noChangeAspect="1"/>
          </p:cNvGraphicFramePr>
          <p:nvPr/>
        </p:nvGraphicFramePr>
        <p:xfrm>
          <a:off x="7924800" y="332656"/>
          <a:ext cx="1219200" cy="998537"/>
        </p:xfrm>
        <a:graphic>
          <a:graphicData uri="http://schemas.openxmlformats.org/presentationml/2006/ole">
            <mc:AlternateContent xmlns:mc="http://schemas.openxmlformats.org/markup-compatibility/2006">
              <mc:Choice xmlns:v="urn:schemas-microsoft-com:vml" Requires="v">
                <p:oleObj spid="_x0000_s23561" name="Clip" r:id="rId4" imgW="9734550" imgH="6781800" progId="MS_ClipArt_Gallery.2">
                  <p:embed/>
                </p:oleObj>
              </mc:Choice>
              <mc:Fallback>
                <p:oleObj name="Clip" r:id="rId4" imgW="9734550" imgH="67818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332656"/>
                        <a:ext cx="1219200" cy="998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0473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2204863"/>
            <a:ext cx="7173416" cy="3814937"/>
          </a:xfrm>
        </p:spPr>
        <p:txBody>
          <a:bodyPr rtlCol="0">
            <a:normAutofit fontScale="92500" lnSpcReduction="20000"/>
          </a:bodyPr>
          <a:lstStyle/>
          <a:p>
            <a:pPr algn="just" eaLnBrk="1" fontAlgn="auto" hangingPunct="1">
              <a:spcAft>
                <a:spcPts val="0"/>
              </a:spcAft>
              <a:defRPr/>
            </a:pPr>
            <a:endParaRPr lang="en-GB" sz="2600" i="1" dirty="0" smtClean="0">
              <a:solidFill>
                <a:schemeClr val="tx1">
                  <a:lumMod val="75000"/>
                  <a:lumOff val="25000"/>
                </a:schemeClr>
              </a:solidFill>
            </a:endParaRPr>
          </a:p>
          <a:p>
            <a:pPr algn="just" eaLnBrk="1" fontAlgn="auto" hangingPunct="1">
              <a:spcAft>
                <a:spcPts val="0"/>
              </a:spcAft>
              <a:buFont typeface="Wingdings" pitchFamily="2" charset="2"/>
              <a:buNone/>
              <a:defRPr/>
            </a:pPr>
            <a:r>
              <a:rPr lang="en-GB" sz="2600" i="1" dirty="0" smtClean="0">
                <a:solidFill>
                  <a:schemeClr val="tx1">
                    <a:lumMod val="75000"/>
                    <a:lumOff val="25000"/>
                  </a:schemeClr>
                </a:solidFill>
              </a:rPr>
              <a:t>   ‘As </a:t>
            </a:r>
            <a:r>
              <a:rPr lang="en-GB" sz="2600" i="1" dirty="0">
                <a:solidFill>
                  <a:schemeClr val="tx1">
                    <a:lumMod val="75000"/>
                    <a:lumOff val="25000"/>
                  </a:schemeClr>
                </a:solidFill>
              </a:rPr>
              <a:t>time goes on and you start to, you almost develop this skin that is academic and this persona within yourself and as </a:t>
            </a:r>
            <a:r>
              <a:rPr lang="en-GB" sz="2600" i="1" dirty="0" smtClean="0">
                <a:solidFill>
                  <a:schemeClr val="tx1">
                    <a:lumMod val="75000"/>
                    <a:lumOff val="25000"/>
                  </a:schemeClr>
                </a:solidFill>
              </a:rPr>
              <a:t>you… get </a:t>
            </a:r>
            <a:r>
              <a:rPr lang="en-GB" sz="2600" i="1" dirty="0">
                <a:solidFill>
                  <a:schemeClr val="tx1">
                    <a:lumMod val="75000"/>
                    <a:lumOff val="25000"/>
                  </a:schemeClr>
                </a:solidFill>
              </a:rPr>
              <a:t>the feedback that comes back and you’re thinking about </a:t>
            </a:r>
            <a:r>
              <a:rPr lang="en-GB" sz="2600" i="1" dirty="0" smtClean="0">
                <a:solidFill>
                  <a:schemeClr val="tx1">
                    <a:lumMod val="75000"/>
                    <a:lumOff val="25000"/>
                  </a:schemeClr>
                </a:solidFill>
              </a:rPr>
              <a:t>you’re </a:t>
            </a:r>
            <a:r>
              <a:rPr lang="en-GB" sz="2600" i="1" dirty="0">
                <a:solidFill>
                  <a:schemeClr val="tx1">
                    <a:lumMod val="75000"/>
                    <a:lumOff val="25000"/>
                  </a:schemeClr>
                </a:solidFill>
              </a:rPr>
              <a:t>doing this </a:t>
            </a:r>
            <a:r>
              <a:rPr lang="en-GB" sz="2600" i="1" dirty="0" smtClean="0">
                <a:solidFill>
                  <a:schemeClr val="tx1">
                    <a:lumMod val="75000"/>
                    <a:lumOff val="25000"/>
                  </a:schemeClr>
                </a:solidFill>
              </a:rPr>
              <a:t>the right way and </a:t>
            </a:r>
            <a:r>
              <a:rPr lang="en-GB" sz="2600" i="1" dirty="0">
                <a:solidFill>
                  <a:schemeClr val="tx1">
                    <a:lumMod val="75000"/>
                    <a:lumOff val="25000"/>
                  </a:schemeClr>
                </a:solidFill>
              </a:rPr>
              <a:t>so you begin to start, it’s like watching a butterfly I suppose emerge from chrysalis pupa or pupa chrysalis and so on like that and so you begin to develop and I think as that goes on then you gain a certain amount of confidence</a:t>
            </a:r>
            <a:r>
              <a:rPr lang="en-GB" sz="2600" i="1" dirty="0" smtClean="0">
                <a:solidFill>
                  <a:schemeClr val="tx1">
                    <a:lumMod val="75000"/>
                    <a:lumOff val="25000"/>
                  </a:schemeClr>
                </a:solidFill>
              </a:rPr>
              <a:t>.’</a:t>
            </a:r>
            <a:endParaRPr lang="en-GB" sz="2600" i="1" dirty="0">
              <a:solidFill>
                <a:schemeClr val="tx1">
                  <a:lumMod val="75000"/>
                  <a:lumOff val="25000"/>
                </a:schemeClr>
              </a:solidFill>
            </a:endParaRPr>
          </a:p>
          <a:p>
            <a:pPr eaLnBrk="1" fontAlgn="auto" hangingPunct="1">
              <a:spcAft>
                <a:spcPts val="0"/>
              </a:spcAft>
              <a:defRPr/>
            </a:pPr>
            <a:endParaRPr lang="en-GB" dirty="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FC4ACD1E-5CF1-43E3-8E79-101990D225BD}" type="slidenum">
              <a:rPr lang="en-GB" smtClean="0"/>
              <a:pPr/>
              <a:t>17</a:t>
            </a:fld>
            <a:endParaRPr lang="en-GB"/>
          </a:p>
        </p:txBody>
      </p:sp>
      <p:sp>
        <p:nvSpPr>
          <p:cNvPr id="2" name="Title 1"/>
          <p:cNvSpPr>
            <a:spLocks noGrp="1"/>
          </p:cNvSpPr>
          <p:nvPr>
            <p:ph type="title"/>
          </p:nvPr>
        </p:nvSpPr>
        <p:spPr/>
        <p:txBody>
          <a:bodyPr rtlCol="0"/>
          <a:lstStyle/>
          <a:p>
            <a:pPr algn="ctr" eaLnBrk="1" fontAlgn="auto" hangingPunct="1">
              <a:spcAft>
                <a:spcPts val="0"/>
              </a:spcAft>
              <a:defRPr/>
            </a:pPr>
            <a:r>
              <a:rPr lang="en-GB" sz="3200" b="1" dirty="0" smtClean="0">
                <a:solidFill>
                  <a:schemeClr val="tx1">
                    <a:lumMod val="65000"/>
                    <a:lumOff val="35000"/>
                  </a:schemeClr>
                </a:solidFill>
              </a:rPr>
              <a:t>Becoming a researcher-identity-developing a ‘voice’ </a:t>
            </a:r>
            <a:endParaRPr lang="en-GB" sz="3200" b="1" dirty="0">
              <a:solidFill>
                <a:schemeClr val="tx1">
                  <a:lumMod val="65000"/>
                  <a:lumOff val="3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5" y="1357313"/>
            <a:ext cx="8072438" cy="5286375"/>
          </a:xfrm>
        </p:spPr>
        <p:txBody>
          <a:bodyPr rtlCol="0">
            <a:normAutofit/>
          </a:bodyPr>
          <a:lstStyle/>
          <a:p>
            <a:pPr algn="just" eaLnBrk="1" fontAlgn="auto" hangingPunct="1">
              <a:spcAft>
                <a:spcPts val="0"/>
              </a:spcAft>
              <a:buFont typeface="Wingdings" pitchFamily="2" charset="2"/>
              <a:buNone/>
              <a:defRPr/>
            </a:pPr>
            <a:r>
              <a:rPr lang="en-GB" dirty="0" smtClean="0">
                <a:solidFill>
                  <a:schemeClr val="tx1">
                    <a:lumMod val="75000"/>
                    <a:lumOff val="25000"/>
                  </a:schemeClr>
                </a:solidFill>
              </a:rPr>
              <a:t>   ‘</a:t>
            </a:r>
            <a:r>
              <a:rPr lang="en-GB" sz="2600" i="1" dirty="0" smtClean="0">
                <a:solidFill>
                  <a:schemeClr val="tx1">
                    <a:lumMod val="75000"/>
                    <a:lumOff val="25000"/>
                  </a:schemeClr>
                </a:solidFill>
              </a:rPr>
              <a:t>A </a:t>
            </a:r>
            <a:r>
              <a:rPr lang="en-GB" sz="2600" i="1" dirty="0">
                <a:solidFill>
                  <a:schemeClr val="tx1">
                    <a:lumMod val="75000"/>
                    <a:lumOff val="25000"/>
                  </a:schemeClr>
                </a:solidFill>
              </a:rPr>
              <a:t>big learning experience for me has been that doing a doctorate is not a search for the truth but is really just taking part in a conversation. </a:t>
            </a:r>
            <a:r>
              <a:rPr lang="en-GB" sz="2600" i="1" dirty="0" smtClean="0">
                <a:solidFill>
                  <a:schemeClr val="tx1">
                    <a:lumMod val="75000"/>
                    <a:lumOff val="25000"/>
                  </a:schemeClr>
                </a:solidFill>
              </a:rPr>
              <a:t>This </a:t>
            </a:r>
            <a:r>
              <a:rPr lang="en-GB" sz="2600" i="1" dirty="0">
                <a:solidFill>
                  <a:schemeClr val="tx1">
                    <a:lumMod val="75000"/>
                    <a:lumOff val="25000"/>
                  </a:schemeClr>
                </a:solidFill>
              </a:rPr>
              <a:t>doesn’t stop me thinking that an 'expert' knows all of the answers and I suppose this is about confidence on my part</a:t>
            </a:r>
            <a:r>
              <a:rPr lang="en-GB" sz="2600" i="1" dirty="0" smtClean="0">
                <a:solidFill>
                  <a:schemeClr val="tx1">
                    <a:lumMod val="75000"/>
                    <a:lumOff val="25000"/>
                  </a:schemeClr>
                </a:solidFill>
              </a:rPr>
              <a:t>… [</a:t>
            </a:r>
            <a:r>
              <a:rPr lang="en-GB" sz="2600" i="1" dirty="0">
                <a:solidFill>
                  <a:schemeClr val="tx1">
                    <a:lumMod val="75000"/>
                    <a:lumOff val="25000"/>
                  </a:schemeClr>
                </a:solidFill>
              </a:rPr>
              <a:t>But they don’t have my experience] So how can they know everything? and what I have to offer is just as important as theirs, and I suppose that is also a learning experience in that when I sit with the 'learned' in a conference I feel confident in challenging them as I now see myself as a peer</a:t>
            </a:r>
            <a:r>
              <a:rPr lang="en-GB" sz="2600" i="1" dirty="0" smtClean="0">
                <a:solidFill>
                  <a:schemeClr val="tx1">
                    <a:lumMod val="75000"/>
                    <a:lumOff val="25000"/>
                  </a:schemeClr>
                </a:solidFill>
              </a:rPr>
              <a:t>.’</a:t>
            </a:r>
            <a:r>
              <a:rPr lang="en-GB" sz="2600" i="1" dirty="0">
                <a:solidFill>
                  <a:schemeClr val="tx1">
                    <a:lumMod val="75000"/>
                    <a:lumOff val="25000"/>
                  </a:schemeClr>
                </a:solidFill>
              </a:rPr>
              <a:t>            </a:t>
            </a:r>
            <a:r>
              <a:rPr lang="en-GB" dirty="0">
                <a:solidFill>
                  <a:schemeClr val="tx1">
                    <a:lumMod val="75000"/>
                    <a:lumOff val="25000"/>
                  </a:schemeClr>
                </a:solidFill>
              </a:rPr>
              <a:t>   </a:t>
            </a:r>
          </a:p>
          <a:p>
            <a:pPr eaLnBrk="1" fontAlgn="auto" hangingPunct="1">
              <a:spcAft>
                <a:spcPts val="0"/>
              </a:spcAft>
              <a:defRPr/>
            </a:pPr>
            <a:endParaRPr lang="en-GB" dirty="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FC4ACD1E-5CF1-43E3-8E79-101990D225BD}" type="slidenum">
              <a:rPr lang="en-GB" smtClean="0"/>
              <a:pPr/>
              <a:t>18</a:t>
            </a:fld>
            <a:endParaRPr lang="en-GB"/>
          </a:p>
        </p:txBody>
      </p:sp>
      <p:sp>
        <p:nvSpPr>
          <p:cNvPr id="2" name="Title 1"/>
          <p:cNvSpPr>
            <a:spLocks noGrp="1"/>
          </p:cNvSpPr>
          <p:nvPr>
            <p:ph type="title"/>
          </p:nvPr>
        </p:nvSpPr>
        <p:spPr>
          <a:xfrm>
            <a:off x="457200" y="274638"/>
            <a:ext cx="7900988" cy="1011237"/>
          </a:xfrm>
        </p:spPr>
        <p:txBody>
          <a:bodyPr rtlCol="0"/>
          <a:lstStyle/>
          <a:p>
            <a:pPr algn="ctr" eaLnBrk="1" fontAlgn="auto" hangingPunct="1">
              <a:spcAft>
                <a:spcPts val="0"/>
              </a:spcAft>
              <a:defRPr/>
            </a:pPr>
            <a:r>
              <a:rPr lang="en-GB" sz="2800" b="1" dirty="0" smtClean="0">
                <a:solidFill>
                  <a:schemeClr val="tx1">
                    <a:lumMod val="65000"/>
                    <a:lumOff val="35000"/>
                  </a:schemeClr>
                </a:solidFill>
              </a:rPr>
              <a:t>Becoming part of an </a:t>
            </a:r>
            <a:br>
              <a:rPr lang="en-GB" sz="2800" b="1" dirty="0" smtClean="0">
                <a:solidFill>
                  <a:schemeClr val="tx1">
                    <a:lumMod val="65000"/>
                    <a:lumOff val="35000"/>
                  </a:schemeClr>
                </a:solidFill>
              </a:rPr>
            </a:br>
            <a:r>
              <a:rPr lang="en-GB" sz="2800" b="1" dirty="0" smtClean="0">
                <a:solidFill>
                  <a:schemeClr val="tx1">
                    <a:lumMod val="65000"/>
                    <a:lumOff val="35000"/>
                  </a:schemeClr>
                </a:solidFill>
              </a:rPr>
              <a:t>Academic Community</a:t>
            </a:r>
            <a:endParaRPr lang="en-GB" sz="2800" b="1" dirty="0">
              <a:solidFill>
                <a:schemeClr val="tx1">
                  <a:lumMod val="65000"/>
                  <a:lumOff val="3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idx="1"/>
          </p:nvPr>
        </p:nvSpPr>
        <p:spPr>
          <a:xfrm>
            <a:off x="1173163" y="1052513"/>
            <a:ext cx="7772400" cy="5545137"/>
          </a:xfrm>
        </p:spPr>
        <p:txBody>
          <a:bodyPr>
            <a:normAutofit lnSpcReduction="10000"/>
          </a:bodyPr>
          <a:lstStyle/>
          <a:p>
            <a:pPr eaLnBrk="1" hangingPunct="1">
              <a:lnSpc>
                <a:spcPct val="90000"/>
              </a:lnSpc>
            </a:pPr>
            <a:r>
              <a:rPr lang="en-GB" sz="2800" dirty="0" smtClean="0"/>
              <a:t>Descriptive</a:t>
            </a:r>
          </a:p>
          <a:p>
            <a:pPr eaLnBrk="1" hangingPunct="1">
              <a:lnSpc>
                <a:spcPct val="90000"/>
              </a:lnSpc>
            </a:pPr>
            <a:r>
              <a:rPr lang="en-GB" sz="2800" dirty="0" smtClean="0"/>
              <a:t>Summarise</a:t>
            </a:r>
          </a:p>
          <a:p>
            <a:pPr eaLnBrk="1" hangingPunct="1">
              <a:lnSpc>
                <a:spcPct val="90000"/>
              </a:lnSpc>
            </a:pPr>
            <a:r>
              <a:rPr lang="en-GB" sz="2800" dirty="0" smtClean="0"/>
              <a:t>Synthesise</a:t>
            </a:r>
          </a:p>
          <a:p>
            <a:pPr eaLnBrk="1" hangingPunct="1">
              <a:lnSpc>
                <a:spcPct val="90000"/>
              </a:lnSpc>
            </a:pPr>
            <a:r>
              <a:rPr lang="en-GB" sz="2800" dirty="0" smtClean="0"/>
              <a:t>Critique</a:t>
            </a:r>
          </a:p>
          <a:p>
            <a:pPr eaLnBrk="1" hangingPunct="1">
              <a:lnSpc>
                <a:spcPct val="90000"/>
              </a:lnSpc>
            </a:pPr>
            <a:r>
              <a:rPr lang="en-GB" sz="2800" dirty="0" smtClean="0"/>
              <a:t>Analyse</a:t>
            </a:r>
          </a:p>
          <a:p>
            <a:pPr eaLnBrk="1" hangingPunct="1">
              <a:lnSpc>
                <a:spcPct val="90000"/>
              </a:lnSpc>
            </a:pPr>
            <a:r>
              <a:rPr lang="en-GB" sz="2800" dirty="0" smtClean="0"/>
              <a:t>Conceptualise </a:t>
            </a:r>
          </a:p>
          <a:p>
            <a:pPr eaLnBrk="1" hangingPunct="1">
              <a:lnSpc>
                <a:spcPct val="90000"/>
              </a:lnSpc>
            </a:pPr>
            <a:r>
              <a:rPr lang="en-GB" sz="2800" dirty="0" err="1" smtClean="0"/>
              <a:t>Problematise</a:t>
            </a:r>
            <a:endParaRPr lang="en-GB" sz="2800" dirty="0" smtClean="0"/>
          </a:p>
          <a:p>
            <a:pPr eaLnBrk="1" hangingPunct="1">
              <a:lnSpc>
                <a:spcPct val="90000"/>
              </a:lnSpc>
            </a:pPr>
            <a:r>
              <a:rPr lang="en-GB" sz="2800" dirty="0" smtClean="0"/>
              <a:t>Evaluate</a:t>
            </a:r>
          </a:p>
          <a:p>
            <a:pPr eaLnBrk="1" hangingPunct="1">
              <a:lnSpc>
                <a:spcPct val="90000"/>
              </a:lnSpc>
            </a:pPr>
            <a:r>
              <a:rPr lang="en-GB" sz="2800" dirty="0" smtClean="0"/>
              <a:t>Contribute something new</a:t>
            </a:r>
          </a:p>
          <a:p>
            <a:pPr eaLnBrk="1" hangingPunct="1">
              <a:lnSpc>
                <a:spcPct val="90000"/>
              </a:lnSpc>
              <a:buNone/>
            </a:pPr>
            <a:endParaRPr lang="en-GB" sz="2800" dirty="0" smtClean="0"/>
          </a:p>
          <a:p>
            <a:pPr eaLnBrk="1" hangingPunct="1">
              <a:lnSpc>
                <a:spcPct val="90000"/>
              </a:lnSpc>
              <a:buNone/>
            </a:pPr>
            <a:r>
              <a:rPr lang="en-GB" sz="2800" dirty="0" smtClean="0"/>
              <a:t>You  might start anywhere with this developmental  process- probably you need to do all of it at different stages</a:t>
            </a:r>
          </a:p>
        </p:txBody>
      </p:sp>
      <p:sp>
        <p:nvSpPr>
          <p:cNvPr id="50179"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884CA41-C28D-4BDF-8A10-9938756F9409}" type="slidenum">
              <a:rPr lang="en-US" smtClean="0"/>
              <a:pPr/>
              <a:t>19</a:t>
            </a:fld>
            <a:endParaRPr lang="en-US" smtClean="0"/>
          </a:p>
        </p:txBody>
      </p:sp>
      <p:sp>
        <p:nvSpPr>
          <p:cNvPr id="101379" name="Rectangle 2"/>
          <p:cNvSpPr>
            <a:spLocks noGrp="1" noChangeArrowheads="1"/>
          </p:cNvSpPr>
          <p:nvPr>
            <p:ph type="title"/>
          </p:nvPr>
        </p:nvSpPr>
        <p:spPr>
          <a:xfrm>
            <a:off x="1173163" y="457200"/>
            <a:ext cx="7772400" cy="668338"/>
          </a:xfrm>
        </p:spPr>
        <p:txBody>
          <a:bodyPr>
            <a:normAutofit fontScale="90000"/>
          </a:bodyPr>
          <a:lstStyle/>
          <a:p>
            <a:pPr eaLnBrk="1" fontAlgn="auto" hangingPunct="1">
              <a:spcAft>
                <a:spcPts val="0"/>
              </a:spcAft>
              <a:defRPr/>
            </a:pPr>
            <a:r>
              <a:rPr lang="en-GB" sz="4000" dirty="0" smtClean="0"/>
              <a:t>Levels of work</a:t>
            </a:r>
          </a:p>
        </p:txBody>
      </p:sp>
      <p:graphicFrame>
        <p:nvGraphicFramePr>
          <p:cNvPr id="15362" name="Object 5"/>
          <p:cNvGraphicFramePr>
            <a:graphicFrameLocks noChangeAspect="1"/>
          </p:cNvGraphicFramePr>
          <p:nvPr/>
        </p:nvGraphicFramePr>
        <p:xfrm>
          <a:off x="7452320" y="2564904"/>
          <a:ext cx="1219200" cy="998537"/>
        </p:xfrm>
        <a:graphic>
          <a:graphicData uri="http://schemas.openxmlformats.org/presentationml/2006/ole">
            <mc:AlternateContent xmlns:mc="http://schemas.openxmlformats.org/markup-compatibility/2006">
              <mc:Choice xmlns:v="urn:schemas-microsoft-com:vml" Requires="v">
                <p:oleObj spid="_x0000_s15373" name="Clip" r:id="rId3" imgW="9734550" imgH="6781800" progId="MS_ClipArt_Gallery.2">
                  <p:embed/>
                </p:oleObj>
              </mc:Choice>
              <mc:Fallback>
                <p:oleObj name="Clip" r:id="rId3" imgW="9734550" imgH="6781800" progId="MS_ClipArt_Gallery.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2564904"/>
                        <a:ext cx="1219200" cy="998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Content Placeholder 2"/>
          <p:cNvSpPr>
            <a:spLocks noGrp="1"/>
          </p:cNvSpPr>
          <p:nvPr>
            <p:ph idx="1"/>
          </p:nvPr>
        </p:nvSpPr>
        <p:spPr/>
        <p:txBody>
          <a:bodyPr/>
          <a:lstStyle/>
          <a:p>
            <a:pPr>
              <a:buNone/>
            </a:pPr>
            <a:r>
              <a:rPr lang="en-GB" dirty="0" smtClean="0"/>
              <a:t>A PhD is about asking questions and addressing them</a:t>
            </a:r>
          </a:p>
          <a:p>
            <a:pPr>
              <a:buNone/>
            </a:pPr>
            <a:endParaRPr lang="en-GB" dirty="0" smtClean="0"/>
          </a:p>
          <a:p>
            <a:pPr>
              <a:buNone/>
            </a:pPr>
            <a:r>
              <a:rPr lang="en-GB" dirty="0" smtClean="0"/>
              <a:t> </a:t>
            </a:r>
          </a:p>
        </p:txBody>
      </p:sp>
      <p:sp>
        <p:nvSpPr>
          <p:cNvPr id="4" name="Slide Number Placeholder 3"/>
          <p:cNvSpPr>
            <a:spLocks noGrp="1"/>
          </p:cNvSpPr>
          <p:nvPr>
            <p:ph type="sldNum" sz="quarter" idx="12"/>
          </p:nvPr>
        </p:nvSpPr>
        <p:spPr/>
        <p:txBody>
          <a:bodyPr/>
          <a:lstStyle/>
          <a:p>
            <a:pPr>
              <a:defRPr/>
            </a:pPr>
            <a:fld id="{32940A86-9277-490D-9F2E-3E8B87CD640D}" type="slidenum">
              <a:rPr lang="en-US" smtClean="0"/>
              <a:pPr>
                <a:defRPr/>
              </a:pPr>
              <a:t>2</a:t>
            </a:fld>
            <a:endParaRPr lang="en-US"/>
          </a:p>
        </p:txBody>
      </p:sp>
      <p:sp>
        <p:nvSpPr>
          <p:cNvPr id="100354" name="Title 1"/>
          <p:cNvSpPr>
            <a:spLocks noGrp="1"/>
          </p:cNvSpPr>
          <p:nvPr>
            <p:ph type="title"/>
          </p:nvPr>
        </p:nvSpPr>
        <p:spPr/>
        <p:txBody>
          <a:bodyPr/>
          <a:lstStyle/>
          <a:p>
            <a:endParaRPr lang="en-GB" dirty="0" smtClean="0"/>
          </a:p>
        </p:txBody>
      </p:sp>
      <p:graphicFrame>
        <p:nvGraphicFramePr>
          <p:cNvPr id="3075" name="Object 5"/>
          <p:cNvGraphicFramePr>
            <a:graphicFrameLocks noChangeAspect="1"/>
          </p:cNvGraphicFramePr>
          <p:nvPr/>
        </p:nvGraphicFramePr>
        <p:xfrm>
          <a:off x="7620000" y="5583238"/>
          <a:ext cx="1219200" cy="998537"/>
        </p:xfrm>
        <a:graphic>
          <a:graphicData uri="http://schemas.openxmlformats.org/presentationml/2006/ole">
            <mc:AlternateContent xmlns:mc="http://schemas.openxmlformats.org/markup-compatibility/2006">
              <mc:Choice xmlns:v="urn:schemas-microsoft-com:vml" Requires="v">
                <p:oleObj spid="_x0000_s19465" name="Clip" r:id="rId3" imgW="9734550" imgH="6781800" progId="MS_ClipArt_Gallery.2">
                  <p:embed/>
                </p:oleObj>
              </mc:Choice>
              <mc:Fallback>
                <p:oleObj name="Clip" r:id="rId3" imgW="9734550" imgH="67818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5583238"/>
                        <a:ext cx="1219200" cy="998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363252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2133601"/>
            <a:ext cx="7173416" cy="3886200"/>
          </a:xfrm>
        </p:spPr>
        <p:txBody>
          <a:bodyPr rtlCol="0"/>
          <a:lstStyle/>
          <a:p>
            <a:pPr algn="just" eaLnBrk="1" fontAlgn="auto" hangingPunct="1">
              <a:spcAft>
                <a:spcPts val="0"/>
              </a:spcAft>
              <a:buFont typeface="Wingdings" pitchFamily="2" charset="2"/>
              <a:buNone/>
              <a:defRPr/>
            </a:pPr>
            <a:r>
              <a:rPr lang="en-GB" sz="2400" dirty="0" smtClean="0">
                <a:solidFill>
                  <a:schemeClr val="tx1">
                    <a:lumMod val="75000"/>
                    <a:lumOff val="25000"/>
                  </a:schemeClr>
                </a:solidFill>
              </a:rPr>
              <a:t>    </a:t>
            </a:r>
            <a:r>
              <a:rPr lang="en-GB" sz="2400" i="1" dirty="0" smtClean="0">
                <a:solidFill>
                  <a:schemeClr val="tx1">
                    <a:lumMod val="75000"/>
                    <a:lumOff val="25000"/>
                  </a:schemeClr>
                </a:solidFill>
                <a:latin typeface="Times New Roman" pitchFamily="18" charset="0"/>
                <a:cs typeface="Times New Roman" pitchFamily="18" charset="0"/>
              </a:rPr>
              <a:t>Well, they’ve got an extra dose of confidence. They’ve got an extra dose of clarity. They’re more confident, they’re clearer, and they’re probably very inspired to go and do something else quickly, to take advantage of those changes. I think that’s right. (S8)</a:t>
            </a:r>
            <a:endParaRPr lang="en-US" sz="2400" i="1" dirty="0" smtClean="0">
              <a:solidFill>
                <a:schemeClr val="tx1">
                  <a:lumMod val="75000"/>
                  <a:lumOff val="25000"/>
                </a:schemeClr>
              </a:solidFill>
              <a:latin typeface="Times New Roman" pitchFamily="18" charset="0"/>
              <a:cs typeface="Times New Roman" pitchFamily="18" charset="0"/>
            </a:endParaRPr>
          </a:p>
          <a:p>
            <a:pPr eaLnBrk="1" fontAlgn="auto" hangingPunct="1">
              <a:spcAft>
                <a:spcPts val="0"/>
              </a:spcAft>
              <a:defRPr/>
            </a:pPr>
            <a:endParaRPr lang="en-US" dirty="0" smtClean="0">
              <a:solidFill>
                <a:schemeClr val="tx1">
                  <a:lumMod val="75000"/>
                  <a:lumOff val="25000"/>
                </a:schemeClr>
              </a:solidFill>
            </a:endParaRPr>
          </a:p>
        </p:txBody>
      </p:sp>
      <p:sp>
        <p:nvSpPr>
          <p:cNvPr id="26628" name="Slide Number Placeholder 3"/>
          <p:cNvSpPr>
            <a:spLocks noGrp="1"/>
          </p:cNvSpPr>
          <p:nvPr>
            <p:ph type="sldNum" sz="quarter" idx="12"/>
          </p:nvPr>
        </p:nvSpPr>
        <p:spPr bwMode="auto">
          <a:noFill/>
          <a:ln>
            <a:miter lim="800000"/>
            <a:headEnd/>
            <a:tailEnd/>
          </a:ln>
        </p:spPr>
        <p:txBody>
          <a:bodyPr/>
          <a:lstStyle/>
          <a:p>
            <a:fld id="{F67DF14C-462D-4C62-8676-C0FC4444EDFA}" type="slidenum">
              <a:rPr lang="en-GB"/>
              <a:pPr/>
              <a:t>20</a:t>
            </a:fld>
            <a:endParaRPr lang="en-GB"/>
          </a:p>
        </p:txBody>
      </p:sp>
      <p:sp>
        <p:nvSpPr>
          <p:cNvPr id="2" name="Title 1"/>
          <p:cNvSpPr>
            <a:spLocks noGrp="1"/>
          </p:cNvSpPr>
          <p:nvPr>
            <p:ph type="title"/>
          </p:nvPr>
        </p:nvSpPr>
        <p:spPr/>
        <p:txBody>
          <a:bodyPr/>
          <a:lstStyle/>
          <a:p>
            <a:pPr algn="ctr" eaLnBrk="1" hangingPunct="1"/>
            <a:r>
              <a:rPr lang="en-GB" sz="3200" b="1" dirty="0" smtClean="0"/>
              <a:t>Supervisors:</a:t>
            </a:r>
            <a:br>
              <a:rPr lang="en-GB" sz="3200" b="1" dirty="0" smtClean="0"/>
            </a:br>
            <a:r>
              <a:rPr lang="en-GB" sz="3200" b="1" dirty="0" smtClean="0"/>
              <a:t>Increased confidence</a:t>
            </a:r>
            <a:endParaRPr lang="en-US" sz="3200" b="1"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Placeholder 6" descr="124.jpg"/>
          <p:cNvPicPr>
            <a:picLocks noChangeAspect="1"/>
          </p:cNvPicPr>
          <p:nvPr/>
        </p:nvPicPr>
        <p:blipFill>
          <a:blip r:embed="rId2" cstate="print"/>
          <a:srcRect l="5417" r="5417"/>
          <a:stretch>
            <a:fillRect/>
          </a:stretch>
        </p:blipFill>
        <p:spPr bwMode="auto">
          <a:xfrm>
            <a:off x="0" y="0"/>
            <a:ext cx="9144000" cy="6858000"/>
          </a:xfrm>
          <a:prstGeom prst="rect">
            <a:avLst/>
          </a:prstGeom>
          <a:noFill/>
          <a:ln w="9525">
            <a:noFill/>
            <a:miter lim="800000"/>
            <a:headEnd/>
            <a:tailEnd/>
          </a:ln>
        </p:spPr>
      </p:pic>
      <p:sp>
        <p:nvSpPr>
          <p:cNvPr id="4" name="Text Placeholder 3"/>
          <p:cNvSpPr>
            <a:spLocks noGrp="1"/>
          </p:cNvSpPr>
          <p:nvPr>
            <p:ph type="body" sz="half" idx="2"/>
          </p:nvPr>
        </p:nvSpPr>
        <p:spPr>
          <a:xfrm>
            <a:off x="214313" y="500063"/>
            <a:ext cx="8429625" cy="1357312"/>
          </a:xfrm>
        </p:spPr>
        <p:txBody>
          <a:bodyPr rtlCol="0">
            <a:noAutofit/>
          </a:bodyPr>
          <a:lstStyle/>
          <a:p>
            <a:pPr algn="ctr" fontAlgn="auto">
              <a:spcAft>
                <a:spcPts val="0"/>
              </a:spcAft>
              <a:defRPr/>
            </a:pPr>
            <a:endParaRPr lang="en-GB" sz="3200" b="1" dirty="0" smtClean="0">
              <a:solidFill>
                <a:schemeClr val="bg1"/>
              </a:solidFill>
            </a:endParaRPr>
          </a:p>
          <a:p>
            <a:pPr algn="ctr" fontAlgn="auto">
              <a:spcAft>
                <a:spcPts val="0"/>
              </a:spcAft>
              <a:defRPr/>
            </a:pPr>
            <a:endParaRPr lang="en-US" sz="2800" b="1" dirty="0" smtClean="0">
              <a:solidFill>
                <a:schemeClr val="bg1"/>
              </a:solidFill>
              <a:effectLst>
                <a:outerShdw blurRad="38100" dist="38100" dir="2700000" algn="tl">
                  <a:srgbClr val="000000">
                    <a:alpha val="43137"/>
                  </a:srgbClr>
                </a:outerShdw>
              </a:effectLst>
              <a:latin typeface="Dauphin" pitchFamily="18" charset="0"/>
            </a:endParaRPr>
          </a:p>
        </p:txBody>
      </p:sp>
      <p:sp>
        <p:nvSpPr>
          <p:cNvPr id="6" name="Slide Number Placeholder 5"/>
          <p:cNvSpPr>
            <a:spLocks noGrp="1"/>
          </p:cNvSpPr>
          <p:nvPr>
            <p:ph type="sldNum" sz="quarter" idx="12"/>
          </p:nvPr>
        </p:nvSpPr>
        <p:spPr/>
        <p:txBody>
          <a:bodyPr/>
          <a:lstStyle/>
          <a:p>
            <a:fld id="{FC4ACD1E-5CF1-43E3-8E79-101990D225BD}" type="slidenum">
              <a:rPr lang="en-GB" smtClean="0"/>
              <a:pPr/>
              <a:t>21</a:t>
            </a:fld>
            <a:endParaRPr lang="en-GB"/>
          </a:p>
        </p:txBody>
      </p:sp>
      <p:sp>
        <p:nvSpPr>
          <p:cNvPr id="31748" name="TextBox 4"/>
          <p:cNvSpPr txBox="1">
            <a:spLocks noChangeArrowheads="1"/>
          </p:cNvSpPr>
          <p:nvPr/>
        </p:nvSpPr>
        <p:spPr bwMode="auto">
          <a:xfrm>
            <a:off x="4429125" y="1714500"/>
            <a:ext cx="4857750" cy="646113"/>
          </a:xfrm>
          <a:prstGeom prst="rect">
            <a:avLst/>
          </a:prstGeom>
          <a:noFill/>
          <a:ln w="9525">
            <a:noFill/>
            <a:miter lim="800000"/>
            <a:headEnd/>
            <a:tailEnd/>
          </a:ln>
        </p:spPr>
        <p:txBody>
          <a:bodyPr>
            <a:spAutoFit/>
          </a:bodyPr>
          <a:lstStyle/>
          <a:p>
            <a:r>
              <a:rPr lang="en-GB" b="1"/>
              <a:t> </a:t>
            </a:r>
          </a:p>
          <a:p>
            <a:endParaRPr lang="en-GB"/>
          </a:p>
        </p:txBody>
      </p:sp>
      <p:sp>
        <p:nvSpPr>
          <p:cNvPr id="31749" name="TextBox 5"/>
          <p:cNvSpPr txBox="1">
            <a:spLocks noChangeArrowheads="1"/>
          </p:cNvSpPr>
          <p:nvPr/>
        </p:nvSpPr>
        <p:spPr bwMode="auto">
          <a:xfrm>
            <a:off x="428625" y="3214688"/>
            <a:ext cx="4857750" cy="369887"/>
          </a:xfrm>
          <a:prstGeom prst="rect">
            <a:avLst/>
          </a:prstGeom>
          <a:noFill/>
          <a:ln w="9525">
            <a:noFill/>
            <a:miter lim="800000"/>
            <a:headEnd/>
            <a:tailEnd/>
          </a:ln>
        </p:spPr>
        <p:txBody>
          <a:bodyPr>
            <a:spAutoFit/>
          </a:bodyPr>
          <a:lstStyle/>
          <a:p>
            <a:r>
              <a:rPr lang="en-GB" b="1">
                <a:solidFill>
                  <a:schemeClr val="bg1"/>
                </a:solidFill>
              </a:rPr>
              <a:t>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idx="1"/>
          </p:nvPr>
        </p:nvSpPr>
        <p:spPr/>
        <p:txBody>
          <a:bodyPr/>
          <a:lstStyle/>
          <a:p>
            <a:r>
              <a:rPr lang="en-GB" dirty="0" smtClean="0"/>
              <a:t>How do you define your supervisor’ s role  ? </a:t>
            </a:r>
          </a:p>
          <a:p>
            <a:r>
              <a:rPr lang="en-GB" dirty="0" smtClean="0"/>
              <a:t>When and why does it differ?</a:t>
            </a:r>
          </a:p>
          <a:p>
            <a:r>
              <a:rPr lang="en-GB" dirty="0" smtClean="0"/>
              <a:t>Please consider the range of roles </a:t>
            </a:r>
          </a:p>
          <a:p>
            <a:r>
              <a:rPr lang="en-GB" dirty="0" smtClean="0"/>
              <a:t>how far do they fit what you experience? </a:t>
            </a:r>
          </a:p>
          <a:p>
            <a:r>
              <a:rPr lang="en-GB" dirty="0" smtClean="0"/>
              <a:t>What would be helpful, supportive and challenging?</a:t>
            </a:r>
          </a:p>
          <a:p>
            <a:pPr marL="109728" indent="0">
              <a:buNone/>
            </a:pPr>
            <a:r>
              <a:rPr lang="en-GB" dirty="0" smtClean="0"/>
              <a:t> </a:t>
            </a:r>
          </a:p>
        </p:txBody>
      </p:sp>
      <p:sp>
        <p:nvSpPr>
          <p:cNvPr id="6" name="Slide Number Placeholder 5"/>
          <p:cNvSpPr>
            <a:spLocks noGrp="1"/>
          </p:cNvSpPr>
          <p:nvPr>
            <p:ph type="sldNum" sz="quarter" idx="12"/>
          </p:nvPr>
        </p:nvSpPr>
        <p:spPr/>
        <p:txBody>
          <a:bodyPr/>
          <a:lstStyle/>
          <a:p>
            <a:pPr>
              <a:defRPr/>
            </a:pPr>
            <a:fld id="{12AA61E1-226C-4539-A7CF-AFBF77D1ACB4}" type="slidenum">
              <a:rPr lang="en-US"/>
              <a:pPr>
                <a:defRPr/>
              </a:pPr>
              <a:t>22</a:t>
            </a:fld>
            <a:endParaRPr lang="en-US"/>
          </a:p>
        </p:txBody>
      </p:sp>
      <p:sp>
        <p:nvSpPr>
          <p:cNvPr id="23555" name="Rectangle 2"/>
          <p:cNvSpPr>
            <a:spLocks noGrp="1" noChangeArrowheads="1"/>
          </p:cNvSpPr>
          <p:nvPr>
            <p:ph type="title"/>
          </p:nvPr>
        </p:nvSpPr>
        <p:spPr/>
        <p:txBody>
          <a:bodyPr/>
          <a:lstStyle/>
          <a:p>
            <a:r>
              <a:rPr lang="en-GB" dirty="0" smtClean="0"/>
              <a:t>Roles</a:t>
            </a:r>
          </a:p>
        </p:txBody>
      </p:sp>
      <p:pic>
        <p:nvPicPr>
          <p:cNvPr id="23557" name="Picture 4"/>
          <p:cNvPicPr>
            <a:picLocks noChangeAspect="1" noChangeArrowheads="1"/>
          </p:cNvPicPr>
          <p:nvPr/>
        </p:nvPicPr>
        <p:blipFill>
          <a:blip r:embed="rId3" cstate="print"/>
          <a:srcRect/>
          <a:stretch>
            <a:fillRect/>
          </a:stretch>
        </p:blipFill>
        <p:spPr bwMode="auto">
          <a:xfrm>
            <a:off x="7980363" y="0"/>
            <a:ext cx="1157287" cy="1371600"/>
          </a:xfrm>
          <a:prstGeom prst="rect">
            <a:avLst/>
          </a:prstGeom>
          <a:noFill/>
          <a:ln w="9525">
            <a:noFill/>
            <a:miter lim="800000"/>
            <a:headEnd/>
            <a:tailEnd/>
          </a:ln>
        </p:spPr>
      </p:pic>
      <p:graphicFrame>
        <p:nvGraphicFramePr>
          <p:cNvPr id="11266" name="Object 5"/>
          <p:cNvGraphicFramePr>
            <a:graphicFrameLocks noChangeAspect="1"/>
          </p:cNvGraphicFramePr>
          <p:nvPr/>
        </p:nvGraphicFramePr>
        <p:xfrm>
          <a:off x="7092280" y="5301208"/>
          <a:ext cx="1219200" cy="998537"/>
        </p:xfrm>
        <a:graphic>
          <a:graphicData uri="http://schemas.openxmlformats.org/presentationml/2006/ole">
            <mc:AlternateContent xmlns:mc="http://schemas.openxmlformats.org/markup-compatibility/2006">
              <mc:Choice xmlns:v="urn:schemas-microsoft-com:vml" Requires="v">
                <p:oleObj spid="_x0000_s25608" name="Clip" r:id="rId4" imgW="9734550" imgH="6781800" progId="MS_ClipArt_Gallery.2">
                  <p:embed/>
                </p:oleObj>
              </mc:Choice>
              <mc:Fallback>
                <p:oleObj name="Clip" r:id="rId4" imgW="9734550" imgH="67818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5301208"/>
                        <a:ext cx="1219200" cy="998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828109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
          <p:cNvSpPr>
            <a:spLocks noGrp="1" noChangeArrowheads="1"/>
          </p:cNvSpPr>
          <p:nvPr>
            <p:ph idx="1"/>
          </p:nvPr>
        </p:nvSpPr>
        <p:spPr>
          <a:xfrm>
            <a:off x="1173163" y="304800"/>
            <a:ext cx="7772400" cy="5791200"/>
          </a:xfrm>
        </p:spPr>
        <p:txBody>
          <a:bodyPr>
            <a:normAutofit/>
          </a:bodyPr>
          <a:lstStyle/>
          <a:p>
            <a:r>
              <a:rPr lang="en-GB" smtClean="0"/>
              <a:t>Manager</a:t>
            </a:r>
          </a:p>
          <a:p>
            <a:r>
              <a:rPr lang="en-GB" smtClean="0"/>
              <a:t>God</a:t>
            </a:r>
          </a:p>
          <a:p>
            <a:r>
              <a:rPr lang="en-GB" smtClean="0"/>
              <a:t>Mum/Dad</a:t>
            </a:r>
          </a:p>
          <a:p>
            <a:r>
              <a:rPr lang="en-GB" smtClean="0"/>
              <a:t>facilitator</a:t>
            </a:r>
          </a:p>
          <a:p>
            <a:r>
              <a:rPr lang="en-GB" smtClean="0"/>
              <a:t>counsellor</a:t>
            </a:r>
          </a:p>
          <a:p>
            <a:r>
              <a:rPr lang="en-GB" smtClean="0"/>
              <a:t>friend</a:t>
            </a:r>
          </a:p>
          <a:p>
            <a:r>
              <a:rPr lang="en-GB" smtClean="0"/>
              <a:t>doctor</a:t>
            </a:r>
          </a:p>
          <a:p>
            <a:r>
              <a:rPr lang="en-GB" smtClean="0"/>
              <a:t>advocate</a:t>
            </a:r>
          </a:p>
          <a:p>
            <a:r>
              <a:rPr lang="en-GB" smtClean="0"/>
              <a:t>mentor</a:t>
            </a:r>
          </a:p>
          <a:p>
            <a:r>
              <a:rPr lang="en-GB" smtClean="0"/>
              <a:t>?? What else ? Why and when?</a:t>
            </a:r>
          </a:p>
        </p:txBody>
      </p:sp>
      <p:sp>
        <p:nvSpPr>
          <p:cNvPr id="6" name="Slide Number Placeholder 5"/>
          <p:cNvSpPr>
            <a:spLocks noGrp="1"/>
          </p:cNvSpPr>
          <p:nvPr>
            <p:ph type="sldNum" sz="quarter" idx="12"/>
          </p:nvPr>
        </p:nvSpPr>
        <p:spPr/>
        <p:txBody>
          <a:bodyPr/>
          <a:lstStyle/>
          <a:p>
            <a:pPr>
              <a:defRPr/>
            </a:pPr>
            <a:fld id="{4F57F78E-6130-4899-AD0C-EDC39C59FE60}" type="slidenum">
              <a:rPr lang="en-US"/>
              <a:pPr>
                <a:defRPr/>
              </a:pPr>
              <a:t>23</a:t>
            </a:fld>
            <a:endParaRPr lang="en-US"/>
          </a:p>
        </p:txBody>
      </p:sp>
      <p:sp>
        <p:nvSpPr>
          <p:cNvPr id="24579" name="Rectangle 2"/>
          <p:cNvSpPr>
            <a:spLocks noGrp="1" noChangeArrowheads="1"/>
          </p:cNvSpPr>
          <p:nvPr>
            <p:ph type="title"/>
          </p:nvPr>
        </p:nvSpPr>
        <p:spPr/>
        <p:txBody>
          <a:bodyPr/>
          <a:lstStyle/>
          <a:p>
            <a:endParaRPr lang="en-GB" smtClean="0"/>
          </a:p>
        </p:txBody>
      </p:sp>
      <p:pic>
        <p:nvPicPr>
          <p:cNvPr id="24581" name="Picture 4"/>
          <p:cNvPicPr>
            <a:picLocks noChangeAspect="1" noChangeArrowheads="1"/>
          </p:cNvPicPr>
          <p:nvPr/>
        </p:nvPicPr>
        <p:blipFill>
          <a:blip r:embed="rId2" cstate="print"/>
          <a:srcRect/>
          <a:stretch>
            <a:fillRect/>
          </a:stretch>
        </p:blipFill>
        <p:spPr bwMode="auto">
          <a:xfrm>
            <a:off x="7980363" y="0"/>
            <a:ext cx="1157287" cy="1371600"/>
          </a:xfrm>
          <a:prstGeom prst="rect">
            <a:avLst/>
          </a:prstGeom>
          <a:noFill/>
          <a:ln w="9525">
            <a:noFill/>
            <a:miter lim="800000"/>
            <a:headEnd/>
            <a:tailEnd/>
          </a:ln>
        </p:spPr>
      </p:pic>
    </p:spTree>
    <p:extLst>
      <p:ext uri="{BB962C8B-B14F-4D97-AF65-F5344CB8AC3E}">
        <p14:creationId xmlns:p14="http://schemas.microsoft.com/office/powerpoint/2010/main" val="4001112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And the excellent supervisor –</a:t>
            </a:r>
          </a:p>
          <a:p>
            <a:r>
              <a:rPr lang="en-GB" dirty="0" smtClean="0"/>
              <a:t>Does all of this and -</a:t>
            </a:r>
            <a:endParaRPr lang="en-GB" dirty="0"/>
          </a:p>
        </p:txBody>
      </p:sp>
      <p:sp>
        <p:nvSpPr>
          <p:cNvPr id="2" name="Title 1"/>
          <p:cNvSpPr>
            <a:spLocks noGrp="1"/>
          </p:cNvSpPr>
          <p:nvPr>
            <p:ph type="title"/>
          </p:nvPr>
        </p:nvSpPr>
        <p:spPr/>
        <p:txBody>
          <a:bodyPr/>
          <a:lstStyle/>
          <a:p>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99B85321-CDB3-4B65-9E44-E10AAE120505}" type="slidenum">
              <a:rPr lang="en-GB" smtClean="0"/>
              <a:pPr/>
              <a:t>25</a:t>
            </a:fld>
            <a:endParaRPr lang="en-GB"/>
          </a:p>
        </p:txBody>
      </p:sp>
      <p:sp>
        <p:nvSpPr>
          <p:cNvPr id="2" name="Title 1"/>
          <p:cNvSpPr>
            <a:spLocks noGrp="1"/>
          </p:cNvSpPr>
          <p:nvPr>
            <p:ph type="title"/>
          </p:nvPr>
        </p:nvSpPr>
        <p:spPr>
          <a:xfrm>
            <a:off x="457200" y="274638"/>
            <a:ext cx="8229600" cy="2362274"/>
          </a:xfrm>
        </p:spPr>
        <p:txBody>
          <a:bodyPr>
            <a:normAutofit/>
          </a:bodyPr>
          <a:lstStyle/>
          <a:p>
            <a:r>
              <a:rPr lang="en-GB" dirty="0" smtClean="0"/>
              <a:t>A few examples of university  criteria for supervisor excellence </a:t>
            </a: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85000" lnSpcReduction="20000"/>
          </a:bodyPr>
          <a:lstStyle/>
          <a:p>
            <a:r>
              <a:rPr lang="en-AU" dirty="0" smtClean="0"/>
              <a:t>In an early project at the ANU, Cullen </a:t>
            </a:r>
            <a:r>
              <a:rPr lang="en-AU" i="1" dirty="0" smtClean="0"/>
              <a:t>et al.</a:t>
            </a:r>
            <a:r>
              <a:rPr lang="en-AU" dirty="0" smtClean="0"/>
              <a:t> (1994)</a:t>
            </a:r>
            <a:r>
              <a:rPr lang="en-AU" b="1" dirty="0" smtClean="0"/>
              <a:t> </a:t>
            </a:r>
            <a:r>
              <a:rPr lang="en-AU" dirty="0" smtClean="0"/>
              <a:t>used the language of ‘good’ and ‘successful’ to </a:t>
            </a:r>
            <a:r>
              <a:rPr lang="en-GB" dirty="0" smtClean="0"/>
              <a:t>Identify ‘a model of the supervisory process which is common to all disciplines’. The key elements in this model are:</a:t>
            </a:r>
          </a:p>
          <a:p>
            <a:pPr>
              <a:buNone/>
            </a:pPr>
            <a:endParaRPr lang="en-GB" dirty="0" smtClean="0"/>
          </a:p>
          <a:p>
            <a:pPr lvl="0"/>
            <a:r>
              <a:rPr lang="en-GB" dirty="0" smtClean="0"/>
              <a:t> ‘negotiating/guiding the move from dependence to independence’</a:t>
            </a:r>
          </a:p>
          <a:p>
            <a:pPr lvl="0"/>
            <a:r>
              <a:rPr lang="en-GB" dirty="0" smtClean="0"/>
              <a:t> ‘varying the supervisory approach to suit the individual student’s needs and personality, disciplinary differences and so on’</a:t>
            </a:r>
          </a:p>
          <a:p>
            <a:pPr lvl="0"/>
            <a:r>
              <a:rPr lang="en-GB" dirty="0" smtClean="0"/>
              <a:t> ‘recognising that a key to the process is the formulation of the problem/topic/question because it is that which ensures focus and engagement’ (pp. 74-75)</a:t>
            </a:r>
          </a:p>
          <a:p>
            <a:pPr>
              <a:buNone/>
            </a:pPr>
            <a:endParaRPr lang="en-GB" dirty="0" smtClean="0"/>
          </a:p>
          <a:p>
            <a:r>
              <a:rPr lang="en-AU" dirty="0" smtClean="0"/>
              <a:t>They conclude that</a:t>
            </a:r>
            <a:r>
              <a:rPr lang="en-AU" b="1" dirty="0" smtClean="0"/>
              <a:t> </a:t>
            </a:r>
            <a:r>
              <a:rPr lang="en-GB" dirty="0" smtClean="0"/>
              <a:t>‘(s)</a:t>
            </a:r>
            <a:r>
              <a:rPr lang="en-GB" dirty="0" err="1" smtClean="0"/>
              <a:t>upervision</a:t>
            </a:r>
            <a:r>
              <a:rPr lang="en-GB" dirty="0" smtClean="0"/>
              <a:t> should be seen as the total oversight by the institution of a student’s progress and broad academic development</a:t>
            </a:r>
            <a:endParaRPr lang="en-GB" dirty="0"/>
          </a:p>
        </p:txBody>
      </p:sp>
      <p:sp>
        <p:nvSpPr>
          <p:cNvPr id="4" name="Slide Number Placeholder 3"/>
          <p:cNvSpPr>
            <a:spLocks noGrp="1"/>
          </p:cNvSpPr>
          <p:nvPr>
            <p:ph type="sldNum" sz="quarter" idx="12"/>
          </p:nvPr>
        </p:nvSpPr>
        <p:spPr/>
        <p:txBody>
          <a:bodyPr/>
          <a:lstStyle/>
          <a:p>
            <a:fld id="{99B85321-CDB3-4B65-9E44-E10AAE120505}" type="slidenum">
              <a:rPr lang="en-GB" smtClean="0"/>
              <a:pPr/>
              <a:t>26</a:t>
            </a:fld>
            <a:endParaRPr lang="en-GB"/>
          </a:p>
        </p:txBody>
      </p:sp>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657986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a:t>Creating a stimulating environment for research</a:t>
            </a:r>
          </a:p>
          <a:p>
            <a:r>
              <a:rPr lang="en-GB" dirty="0"/>
              <a:t>Encouraging students to innovate and push boundaries</a:t>
            </a:r>
          </a:p>
          <a:p>
            <a:r>
              <a:rPr lang="en-GB" dirty="0"/>
              <a:t>Being available, approachable and supportive</a:t>
            </a:r>
          </a:p>
          <a:p>
            <a:r>
              <a:rPr lang="en-GB" dirty="0"/>
              <a:t>Offering high quality advice and guidance</a:t>
            </a:r>
          </a:p>
          <a:p>
            <a:r>
              <a:rPr lang="en-GB" dirty="0"/>
              <a:t>Giving students the confidence to present their work at conferences and other events</a:t>
            </a:r>
          </a:p>
          <a:p>
            <a:r>
              <a:rPr lang="en-GB" dirty="0" smtClean="0">
                <a:hlinkClick r:id="rId2"/>
              </a:rPr>
              <a:t>http://www3.imperial.ac.uk/registry/abouttheregistry/awardsforexcellence</a:t>
            </a:r>
            <a:endParaRPr lang="en-GB" dirty="0"/>
          </a:p>
        </p:txBody>
      </p:sp>
      <p:sp>
        <p:nvSpPr>
          <p:cNvPr id="4" name="Slide Number Placeholder 3"/>
          <p:cNvSpPr>
            <a:spLocks noGrp="1"/>
          </p:cNvSpPr>
          <p:nvPr>
            <p:ph type="sldNum" sz="quarter" idx="12"/>
          </p:nvPr>
        </p:nvSpPr>
        <p:spPr/>
        <p:txBody>
          <a:bodyPr/>
          <a:lstStyle/>
          <a:p>
            <a:fld id="{99B85321-CDB3-4B65-9E44-E10AAE120505}" type="slidenum">
              <a:rPr lang="en-GB" smtClean="0"/>
              <a:pPr/>
              <a:t>27</a:t>
            </a:fld>
            <a:endParaRPr lang="en-GB"/>
          </a:p>
        </p:txBody>
      </p:sp>
      <p:sp>
        <p:nvSpPr>
          <p:cNvPr id="2" name="Title 1"/>
          <p:cNvSpPr>
            <a:spLocks noGrp="1"/>
          </p:cNvSpPr>
          <p:nvPr>
            <p:ph type="title"/>
          </p:nvPr>
        </p:nvSpPr>
        <p:spPr/>
        <p:txBody>
          <a:bodyPr>
            <a:normAutofit fontScale="90000"/>
          </a:bodyPr>
          <a:lstStyle/>
          <a:p>
            <a:r>
              <a:rPr lang="en-GB" dirty="0" smtClean="0"/>
              <a:t>Imperial College London University</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472608"/>
          </a:xfrm>
        </p:spPr>
        <p:txBody>
          <a:bodyPr>
            <a:normAutofit/>
          </a:bodyPr>
          <a:lstStyle/>
          <a:p>
            <a:pPr fontAlgn="base">
              <a:buNone/>
            </a:pPr>
            <a:r>
              <a:rPr lang="en-GB" b="1" dirty="0" smtClean="0"/>
              <a:t>Also.....</a:t>
            </a:r>
            <a:endParaRPr lang="en-GB" dirty="0"/>
          </a:p>
          <a:p>
            <a:pPr lvl="0" fontAlgn="base"/>
            <a:r>
              <a:rPr lang="en-GB" dirty="0"/>
              <a:t>encouraging their students to disseminate their work, maximise its impact and exploit its results wherever appropriate</a:t>
            </a:r>
          </a:p>
          <a:p>
            <a:pPr lvl="0" fontAlgn="base"/>
            <a:r>
              <a:rPr lang="en-GB" dirty="0"/>
              <a:t>a concern to support the personal, professional, and career development of doctoral students</a:t>
            </a:r>
          </a:p>
          <a:p>
            <a:pPr lvl="0" fontAlgn="base"/>
            <a:r>
              <a:rPr lang="en-GB" dirty="0"/>
              <a:t>an ability to evaluate critically their practice as supervisors and, where appropriate, disseminate it, acting as a role model for students and colleagues.</a:t>
            </a:r>
          </a:p>
          <a:p>
            <a:endParaRPr lang="en-GB" dirty="0"/>
          </a:p>
        </p:txBody>
      </p:sp>
      <p:sp>
        <p:nvSpPr>
          <p:cNvPr id="4" name="Slide Number Placeholder 3"/>
          <p:cNvSpPr>
            <a:spLocks noGrp="1"/>
          </p:cNvSpPr>
          <p:nvPr>
            <p:ph type="sldNum" sz="quarter" idx="12"/>
          </p:nvPr>
        </p:nvSpPr>
        <p:spPr/>
        <p:txBody>
          <a:bodyPr/>
          <a:lstStyle/>
          <a:p>
            <a:fld id="{99B85321-CDB3-4B65-9E44-E10AAE120505}" type="slidenum">
              <a:rPr lang="en-GB" smtClean="0"/>
              <a:pPr/>
              <a:t>28</a:t>
            </a:fld>
            <a:endParaRPr lang="en-GB"/>
          </a:p>
        </p:txBody>
      </p:sp>
      <p:sp>
        <p:nvSpPr>
          <p:cNvPr id="2" name="Title 1"/>
          <p:cNvSpPr>
            <a:spLocks noGrp="1"/>
          </p:cNvSpPr>
          <p:nvPr>
            <p:ph type="title"/>
          </p:nvPr>
        </p:nvSpPr>
        <p:spPr>
          <a:xfrm>
            <a:off x="457200" y="274638"/>
            <a:ext cx="8229600" cy="778098"/>
          </a:xfrm>
        </p:spPr>
        <p:txBody>
          <a:bodyPr/>
          <a:lstStyle/>
          <a:p>
            <a:r>
              <a:rPr lang="en-GB" dirty="0" smtClean="0"/>
              <a:t>University of Bath</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686800" cy="5257800"/>
          </a:xfrm>
        </p:spPr>
        <p:txBody>
          <a:bodyPr>
            <a:normAutofit lnSpcReduction="10000"/>
          </a:bodyPr>
          <a:lstStyle/>
          <a:p>
            <a:r>
              <a:rPr lang="en-GB" dirty="0" smtClean="0"/>
              <a:t>Willing to do the extra </a:t>
            </a:r>
          </a:p>
          <a:p>
            <a:r>
              <a:rPr lang="en-GB" dirty="0" smtClean="0"/>
              <a:t>Not a superwoman or superman (not a good role model!)</a:t>
            </a:r>
          </a:p>
          <a:p>
            <a:r>
              <a:rPr lang="en-GB" dirty="0" smtClean="0"/>
              <a:t>Enacts and believes in all the positive characteristics of supervision</a:t>
            </a:r>
          </a:p>
          <a:p>
            <a:r>
              <a:rPr lang="en-GB" dirty="0" smtClean="0"/>
              <a:t>Then sensitive, challenging criticality which stretches students thinking and practice  </a:t>
            </a:r>
          </a:p>
          <a:p>
            <a:r>
              <a:rPr lang="en-GB" dirty="0" smtClean="0"/>
              <a:t>Extends the dialogue and conversation in the discipline and enables the student to do so through support challenge  opportunities </a:t>
            </a:r>
          </a:p>
          <a:p>
            <a:r>
              <a:rPr lang="en-GB" dirty="0" smtClean="0"/>
              <a:t>Grows a colleague (even if their future work is outside the academy)</a:t>
            </a:r>
          </a:p>
        </p:txBody>
      </p:sp>
      <p:sp>
        <p:nvSpPr>
          <p:cNvPr id="4" name="Slide Number Placeholder 3"/>
          <p:cNvSpPr>
            <a:spLocks noGrp="1"/>
          </p:cNvSpPr>
          <p:nvPr>
            <p:ph type="sldNum" sz="quarter" idx="12"/>
          </p:nvPr>
        </p:nvSpPr>
        <p:spPr/>
        <p:txBody>
          <a:bodyPr/>
          <a:lstStyle/>
          <a:p>
            <a:fld id="{99B85321-CDB3-4B65-9E44-E10AAE120505}" type="slidenum">
              <a:rPr lang="en-GB" smtClean="0"/>
              <a:pPr/>
              <a:t>29</a:t>
            </a:fld>
            <a:endParaRPr lang="en-GB"/>
          </a:p>
        </p:txBody>
      </p:sp>
      <p:sp>
        <p:nvSpPr>
          <p:cNvPr id="2" name="Title 1"/>
          <p:cNvSpPr>
            <a:spLocks noGrp="1"/>
          </p:cNvSpPr>
          <p:nvPr>
            <p:ph type="title"/>
          </p:nvPr>
        </p:nvSpPr>
        <p:spPr/>
        <p:txBody>
          <a:bodyPr>
            <a:normAutofit fontScale="90000"/>
          </a:bodyPr>
          <a:lstStyle/>
          <a:p>
            <a:r>
              <a:rPr lang="en-GB" dirty="0" smtClean="0"/>
              <a:t>Characteristics of ‘excellence’ beyond ‘good’ ?</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smtClean="0"/>
              <a:t>Dimensions</a:t>
            </a:r>
          </a:p>
          <a:p>
            <a:r>
              <a:rPr lang="en-GB" dirty="0" smtClean="0"/>
              <a:t>What are your expectations of supervision?</a:t>
            </a:r>
          </a:p>
          <a:p>
            <a:r>
              <a:rPr lang="en-GB" dirty="0" smtClean="0"/>
              <a:t>Are they realistic/unrealistic?</a:t>
            </a:r>
          </a:p>
          <a:p>
            <a:r>
              <a:rPr lang="en-GB" dirty="0" smtClean="0"/>
              <a:t>Good supervision </a:t>
            </a:r>
          </a:p>
          <a:p>
            <a:r>
              <a:rPr lang="en-GB" dirty="0" smtClean="0"/>
              <a:t>Working together </a:t>
            </a:r>
          </a:p>
          <a:p>
            <a:r>
              <a:rPr lang="en-GB" dirty="0" smtClean="0"/>
              <a:t>Ground rules and stages </a:t>
            </a:r>
          </a:p>
          <a:p>
            <a:r>
              <a:rPr lang="en-GB" dirty="0" err="1" smtClean="0"/>
              <a:t>Gurr’s</a:t>
            </a:r>
            <a:r>
              <a:rPr lang="en-GB" dirty="0" smtClean="0"/>
              <a:t> supervisory model</a:t>
            </a:r>
          </a:p>
          <a:p>
            <a:r>
              <a:rPr lang="en-GB" dirty="0" smtClean="0"/>
              <a:t>Anne Lee’s framework</a:t>
            </a:r>
          </a:p>
          <a:p>
            <a:r>
              <a:rPr lang="en-GB" dirty="0" smtClean="0"/>
              <a:t>From the journey to the building</a:t>
            </a:r>
          </a:p>
          <a:p>
            <a:r>
              <a:rPr lang="en-GB" dirty="0" smtClean="0"/>
              <a:t>Roles </a:t>
            </a:r>
          </a:p>
          <a:p>
            <a:endParaRPr lang="en-GB" dirty="0"/>
          </a:p>
        </p:txBody>
      </p:sp>
      <p:sp>
        <p:nvSpPr>
          <p:cNvPr id="3" name="Slide Number Placeholder 2"/>
          <p:cNvSpPr>
            <a:spLocks noGrp="1"/>
          </p:cNvSpPr>
          <p:nvPr>
            <p:ph type="sldNum" sz="quarter" idx="12"/>
          </p:nvPr>
        </p:nvSpPr>
        <p:spPr/>
        <p:txBody>
          <a:bodyPr/>
          <a:lstStyle/>
          <a:p>
            <a:fld id="{99B85321-CDB3-4B65-9E44-E10AAE120505}" type="slidenum">
              <a:rPr lang="en-GB" smtClean="0"/>
              <a:pPr/>
              <a:t>3</a:t>
            </a:fld>
            <a:endParaRPr lang="en-GB"/>
          </a:p>
        </p:txBody>
      </p:sp>
      <p:sp>
        <p:nvSpPr>
          <p:cNvPr id="4" name="Title 3"/>
          <p:cNvSpPr>
            <a:spLocks noGrp="1"/>
          </p:cNvSpPr>
          <p:nvPr>
            <p:ph type="title"/>
          </p:nvPr>
        </p:nvSpPr>
        <p:spPr/>
        <p:txBody>
          <a:bodyPr>
            <a:normAutofit fontScale="90000"/>
          </a:bodyPr>
          <a:lstStyle/>
          <a:p>
            <a:r>
              <a:rPr lang="en-GB" dirty="0" smtClean="0"/>
              <a:t>How can we ‘manage ‘our supervisors?</a:t>
            </a:r>
            <a:endParaRPr lang="en-GB" dirty="0"/>
          </a:p>
        </p:txBody>
      </p:sp>
    </p:spTree>
    <p:extLst>
      <p:ext uri="{BB962C8B-B14F-4D97-AF65-F5344CB8AC3E}">
        <p14:creationId xmlns:p14="http://schemas.microsoft.com/office/powerpoint/2010/main" val="1647575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7A0BE55-270E-4F40-90B3-058D9D4EFF1E}" type="slidenum">
              <a:rPr lang="en-US"/>
              <a:pPr>
                <a:defRPr/>
              </a:pPr>
              <a:t>30</a:t>
            </a:fld>
            <a:endParaRPr lang="en-US"/>
          </a:p>
        </p:txBody>
      </p:sp>
      <p:graphicFrame>
        <p:nvGraphicFramePr>
          <p:cNvPr id="4098" name="Object 2"/>
          <p:cNvGraphicFramePr>
            <a:graphicFrameLocks noChangeAspect="1"/>
          </p:cNvGraphicFramePr>
          <p:nvPr/>
        </p:nvGraphicFramePr>
        <p:xfrm>
          <a:off x="508000" y="0"/>
          <a:ext cx="8636000" cy="6858000"/>
        </p:xfrm>
        <a:graphic>
          <a:graphicData uri="http://schemas.openxmlformats.org/presentationml/2006/ole">
            <mc:AlternateContent xmlns:mc="http://schemas.openxmlformats.org/markup-compatibility/2006">
              <mc:Choice xmlns:v="urn:schemas-microsoft-com:vml" Requires="v">
                <p:oleObj spid="_x0000_s2061" name="Bitmap Image" r:id="rId4" imgW="9754445" imgH="7315834" progId="PBrush">
                  <p:embed/>
                </p:oleObj>
              </mc:Choice>
              <mc:Fallback>
                <p:oleObj name="Bitmap Image" r:id="rId4" imgW="9754445" imgH="7315834" progId="PBrush">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0"/>
                        <a:ext cx="8636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3"/>
          <p:cNvSpPr>
            <a:spLocks noGrp="1" noChangeArrowheads="1"/>
          </p:cNvSpPr>
          <p:nvPr>
            <p:ph idx="1"/>
          </p:nvPr>
        </p:nvSpPr>
        <p:spPr>
          <a:xfrm>
            <a:off x="1173163" y="1916113"/>
            <a:ext cx="7772400" cy="4941887"/>
          </a:xfrm>
        </p:spPr>
        <p:txBody>
          <a:bodyPr/>
          <a:lstStyle/>
          <a:p>
            <a:r>
              <a:rPr lang="en-GB" sz="2800" dirty="0" smtClean="0"/>
              <a:t>The Good Supervisor – (Palgrave </a:t>
            </a:r>
            <a:r>
              <a:rPr lang="en-GB" sz="2800" dirty="0" err="1" smtClean="0"/>
              <a:t>macmillan</a:t>
            </a:r>
            <a:r>
              <a:rPr lang="en-GB" sz="2800" dirty="0" smtClean="0"/>
              <a:t> 2012)  </a:t>
            </a:r>
          </a:p>
          <a:p>
            <a:r>
              <a:rPr lang="en-GB" sz="2800" dirty="0" smtClean="0"/>
              <a:t>The Postgraduate Research Handbook (2</a:t>
            </a:r>
            <a:r>
              <a:rPr lang="en-GB" sz="2800" baseline="30000" dirty="0" smtClean="0"/>
              <a:t>nd</a:t>
            </a:r>
            <a:r>
              <a:rPr lang="en-GB" sz="2800" dirty="0" smtClean="0"/>
              <a:t> </a:t>
            </a:r>
            <a:r>
              <a:rPr lang="en-GB" sz="2800" dirty="0" err="1" smtClean="0"/>
              <a:t>edn</a:t>
            </a:r>
            <a:r>
              <a:rPr lang="en-GB" sz="2800" dirty="0" smtClean="0"/>
              <a:t> Palgrave </a:t>
            </a:r>
            <a:r>
              <a:rPr lang="en-GB" sz="2800" dirty="0" err="1" smtClean="0"/>
              <a:t>macmillan</a:t>
            </a:r>
            <a:r>
              <a:rPr lang="en-GB" sz="2800" dirty="0" smtClean="0"/>
              <a:t> 2008)</a:t>
            </a:r>
          </a:p>
          <a:p>
            <a:pPr>
              <a:buFont typeface="Monotype Sorts" pitchFamily="2" charset="2"/>
              <a:buNone/>
            </a:pPr>
            <a:r>
              <a:rPr lang="en-GB" sz="2800" dirty="0" smtClean="0"/>
              <a:t>(Look on </a:t>
            </a:r>
            <a:r>
              <a:rPr lang="en-GB" sz="2800" dirty="0" err="1" smtClean="0"/>
              <a:t>palgrave</a:t>
            </a:r>
            <a:r>
              <a:rPr lang="en-GB" sz="2800" dirty="0" smtClean="0"/>
              <a:t> website, some tips on </a:t>
            </a:r>
            <a:r>
              <a:rPr lang="en-GB" sz="2800" dirty="0" smtClean="0">
                <a:hlinkClick r:id="rId2"/>
              </a:rPr>
              <a:t>www.palgrave.studyguides.com</a:t>
            </a:r>
            <a:r>
              <a:rPr lang="en-GB" sz="2800" dirty="0" smtClean="0"/>
              <a:t>)</a:t>
            </a:r>
          </a:p>
          <a:p>
            <a:pPr>
              <a:buFont typeface="Monotype Sorts" pitchFamily="2" charset="2"/>
              <a:buNone/>
            </a:pPr>
            <a:endParaRPr lang="en-GB" sz="2800" dirty="0" smtClean="0"/>
          </a:p>
          <a:p>
            <a:r>
              <a:rPr lang="en-GB" sz="2800" dirty="0" smtClean="0"/>
              <a:t>Oasis-for-learning.net</a:t>
            </a:r>
          </a:p>
          <a:p>
            <a:r>
              <a:rPr lang="en-GB" sz="2800" dirty="0" smtClean="0"/>
              <a:t>Materials on postgraduate research, supervision, writing.</a:t>
            </a:r>
          </a:p>
          <a:p>
            <a:endParaRPr lang="en-GB" sz="2800" dirty="0" smtClean="0"/>
          </a:p>
        </p:txBody>
      </p:sp>
      <p:sp>
        <p:nvSpPr>
          <p:cNvPr id="5" name="Slide Number Placeholder 5"/>
          <p:cNvSpPr>
            <a:spLocks noGrp="1"/>
          </p:cNvSpPr>
          <p:nvPr>
            <p:ph type="sldNum" sz="quarter" idx="12"/>
          </p:nvPr>
        </p:nvSpPr>
        <p:spPr/>
        <p:txBody>
          <a:bodyPr/>
          <a:lstStyle/>
          <a:p>
            <a:pPr>
              <a:defRPr/>
            </a:pPr>
            <a:fld id="{FC88CA97-A072-4428-8798-3D6C91545C41}" type="slidenum">
              <a:rPr lang="en-US"/>
              <a:pPr>
                <a:defRPr/>
              </a:pPr>
              <a:t>31</a:t>
            </a:fld>
            <a:endParaRPr lang="en-US"/>
          </a:p>
        </p:txBody>
      </p:sp>
      <p:sp>
        <p:nvSpPr>
          <p:cNvPr id="115715" name="Rectangle 2"/>
          <p:cNvSpPr>
            <a:spLocks noGrp="1" noChangeArrowheads="1"/>
          </p:cNvSpPr>
          <p:nvPr>
            <p:ph type="title"/>
          </p:nvPr>
        </p:nvSpPr>
        <p:spPr/>
        <p:txBody>
          <a:bodyPr>
            <a:normAutofit fontScale="90000"/>
          </a:bodyPr>
          <a:lstStyle/>
          <a:p>
            <a:r>
              <a:rPr lang="en-GB" sz="4000" smtClean="0"/>
              <a:t>Gina’s useful books and contact</a:t>
            </a:r>
            <a:br>
              <a:rPr lang="en-GB" sz="4000" smtClean="0"/>
            </a:br>
            <a:r>
              <a:rPr lang="en-GB" sz="4000" smtClean="0"/>
              <a:t>G.wisker@brighton.ac.uk</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6130925"/>
          </a:xfrm>
        </p:spPr>
        <p:txBody>
          <a:bodyPr>
            <a:normAutofit fontScale="92500" lnSpcReduction="10000"/>
          </a:bodyPr>
          <a:lstStyle/>
          <a:p>
            <a:pPr eaLnBrk="1" hangingPunct="1">
              <a:defRPr/>
            </a:pPr>
            <a:r>
              <a:rPr lang="en-GB" sz="1600" dirty="0" err="1" smtClean="0"/>
              <a:t>Kiley</a:t>
            </a:r>
            <a:r>
              <a:rPr lang="en-GB" sz="1600" dirty="0" smtClean="0"/>
              <a:t>, M., &amp; Mullins, G. (2006). Opening the black box: How examiners assess your thesis. In C. </a:t>
            </a:r>
            <a:r>
              <a:rPr lang="en-GB" sz="1600" dirty="0" err="1" smtClean="0"/>
              <a:t>Denholm</a:t>
            </a:r>
            <a:r>
              <a:rPr lang="en-GB" sz="1600" dirty="0" smtClean="0"/>
              <a:t> &amp; T. Evans (Eds.), </a:t>
            </a:r>
            <a:r>
              <a:rPr lang="en-GB" sz="1600" i="1" dirty="0" smtClean="0"/>
              <a:t>Doctorates </a:t>
            </a:r>
            <a:r>
              <a:rPr lang="en-GB" sz="1600" i="1" dirty="0" err="1" smtClean="0"/>
              <a:t>downunder</a:t>
            </a:r>
            <a:r>
              <a:rPr lang="en-GB" sz="1600" i="1" dirty="0" smtClean="0"/>
              <a:t>: Keys to successful doctoral study in Australia and New Zealand</a:t>
            </a:r>
            <a:r>
              <a:rPr lang="en-GB" sz="1600" dirty="0" smtClean="0"/>
              <a:t> (pp. 200-207). Melbourne: </a:t>
            </a:r>
            <a:r>
              <a:rPr lang="en-GB" sz="1600" dirty="0" err="1" smtClean="0"/>
              <a:t>ACER.examiners</a:t>
            </a:r>
            <a:r>
              <a:rPr lang="en-GB" sz="1600" dirty="0" smtClean="0"/>
              <a:t> approach the assessment of research theses. </a:t>
            </a:r>
            <a:r>
              <a:rPr lang="en-GB" sz="1600" i="1" dirty="0" smtClean="0"/>
              <a:t>International Journal of </a:t>
            </a:r>
            <a:endParaRPr lang="en-GB" sz="1600" dirty="0" smtClean="0"/>
          </a:p>
          <a:p>
            <a:pPr eaLnBrk="1" hangingPunct="1">
              <a:defRPr/>
            </a:pPr>
            <a:r>
              <a:rPr lang="en-GB" sz="1600" dirty="0" err="1" smtClean="0"/>
              <a:t>Kiley</a:t>
            </a:r>
            <a:r>
              <a:rPr lang="en-GB" sz="1600" dirty="0" smtClean="0"/>
              <a:t>, M., &amp; </a:t>
            </a:r>
            <a:r>
              <a:rPr lang="en-GB" sz="1600" dirty="0" err="1" smtClean="0"/>
              <a:t>Wisker</a:t>
            </a:r>
            <a:r>
              <a:rPr lang="en-GB" sz="1600" dirty="0" smtClean="0"/>
              <a:t>, G. (2008,  June 2008). </a:t>
            </a:r>
            <a:r>
              <a:rPr lang="en-GB" sz="1600" i="1" dirty="0" smtClean="0"/>
              <a:t>“Now you see it, now you don’t”: Identifying and supporting the achievement of doctoral work which embraces threshold concepts and crosses conceptual thresholds.</a:t>
            </a:r>
            <a:r>
              <a:rPr lang="en-GB" sz="1600" dirty="0" smtClean="0"/>
              <a:t> Paper presented at the Threshold concepts: From theory to practice, Queen's University, Kingston Ontario Canada.</a:t>
            </a:r>
          </a:p>
          <a:p>
            <a:pPr eaLnBrk="1" hangingPunct="1">
              <a:defRPr/>
            </a:pPr>
            <a:r>
              <a:rPr lang="en-GB" sz="1600" dirty="0" err="1" smtClean="0"/>
              <a:t>Kiley</a:t>
            </a:r>
            <a:r>
              <a:rPr lang="en-GB" sz="1600" dirty="0" smtClean="0"/>
              <a:t>, M., &amp; Wisker, G. (2010). Threshold concepts in research education and evidence of threshold crossing. </a:t>
            </a:r>
            <a:r>
              <a:rPr lang="en-GB" sz="1600" i="1" dirty="0" smtClean="0"/>
              <a:t>Higher Education Research and Development</a:t>
            </a:r>
            <a:r>
              <a:rPr lang="en-GB" sz="1600" dirty="0" smtClean="0"/>
              <a:t>.</a:t>
            </a:r>
          </a:p>
          <a:p>
            <a:pPr eaLnBrk="1" hangingPunct="1">
              <a:defRPr/>
            </a:pPr>
            <a:r>
              <a:rPr lang="en-GB" sz="1600" dirty="0" smtClean="0"/>
              <a:t>Mullins, G., &amp; </a:t>
            </a:r>
            <a:r>
              <a:rPr lang="en-GB" sz="1600" dirty="0" err="1" smtClean="0"/>
              <a:t>Kiley</a:t>
            </a:r>
            <a:r>
              <a:rPr lang="en-GB" sz="1600" dirty="0" smtClean="0"/>
              <a:t>, M. (2002). 'It's a PhD, not a Nobel Prize': How experienced examiners assess research theses. </a:t>
            </a:r>
            <a:r>
              <a:rPr lang="en-GB" sz="1600" i="1" dirty="0" smtClean="0"/>
              <a:t>Studies in Higher Education, 27</a:t>
            </a:r>
            <a:r>
              <a:rPr lang="en-GB" sz="1600" dirty="0" smtClean="0"/>
              <a:t>(4), 369-386</a:t>
            </a:r>
          </a:p>
          <a:p>
            <a:pPr eaLnBrk="1" hangingPunct="1">
              <a:defRPr/>
            </a:pPr>
            <a:r>
              <a:rPr lang="en-GB" sz="1600" dirty="0" err="1" smtClean="0"/>
              <a:t>Wisker,G</a:t>
            </a:r>
            <a:r>
              <a:rPr lang="en-GB" sz="1600" dirty="0" smtClean="0"/>
              <a:t>, </a:t>
            </a:r>
            <a:r>
              <a:rPr lang="en-GB" sz="1600" dirty="0" err="1" smtClean="0"/>
              <a:t>Morris,C</a:t>
            </a:r>
            <a:r>
              <a:rPr lang="en-GB" sz="1600" dirty="0" smtClean="0"/>
              <a:t>, </a:t>
            </a:r>
            <a:r>
              <a:rPr lang="en-GB" sz="1600" dirty="0" err="1" smtClean="0"/>
              <a:t>Warnes</a:t>
            </a:r>
            <a:r>
              <a:rPr lang="en-GB" sz="1600" dirty="0" smtClean="0"/>
              <a:t>, M, ,</a:t>
            </a:r>
            <a:r>
              <a:rPr lang="en-GB" sz="1600" dirty="0" err="1" smtClean="0"/>
              <a:t>Lilly,J</a:t>
            </a:r>
            <a:r>
              <a:rPr lang="en-GB" sz="1600" dirty="0" smtClean="0"/>
              <a:t> (2009  ) ‘Doctoral learning journeys’   in </a:t>
            </a:r>
            <a:r>
              <a:rPr lang="en-GB" sz="1600" i="1" dirty="0" smtClean="0"/>
              <a:t>Assessment Learning and Teaching journal</a:t>
            </a:r>
            <a:r>
              <a:rPr lang="en-GB" sz="1600" dirty="0" smtClean="0"/>
              <a:t>, Leeds Metropolitan university.</a:t>
            </a:r>
          </a:p>
          <a:p>
            <a:pPr eaLnBrk="1" hangingPunct="1">
              <a:defRPr/>
            </a:pPr>
            <a:r>
              <a:rPr lang="en-GB" sz="1600" dirty="0" err="1" smtClean="0"/>
              <a:t>Wisker</a:t>
            </a:r>
            <a:r>
              <a:rPr lang="en-GB" sz="1600" dirty="0" smtClean="0"/>
              <a:t>, G. (2005, 2012 ). </a:t>
            </a:r>
            <a:r>
              <a:rPr lang="en-GB" sz="1600" i="1" dirty="0" smtClean="0"/>
              <a:t>The good supervisor: Supervising postgraduate and undergraduate research for doctoral theses and dissertations</a:t>
            </a:r>
            <a:r>
              <a:rPr lang="en-GB" sz="1600" dirty="0" smtClean="0"/>
              <a:t>. Basingstoke:  Palgrave Macmillan </a:t>
            </a:r>
          </a:p>
          <a:p>
            <a:pPr eaLnBrk="1" hangingPunct="1">
              <a:defRPr/>
            </a:pPr>
            <a:r>
              <a:rPr lang="en-GB" sz="1600" dirty="0" err="1" smtClean="0"/>
              <a:t>Wisker</a:t>
            </a:r>
            <a:r>
              <a:rPr lang="en-GB" sz="1600" dirty="0" smtClean="0"/>
              <a:t>, G., Robinson, G., &amp; </a:t>
            </a:r>
            <a:r>
              <a:rPr lang="en-GB" sz="1600" dirty="0" err="1" smtClean="0"/>
              <a:t>Kiley</a:t>
            </a:r>
            <a:r>
              <a:rPr lang="en-GB" sz="1600" dirty="0" smtClean="0"/>
              <a:t>, M. (2008). Crossing </a:t>
            </a:r>
            <a:r>
              <a:rPr lang="en-GB" sz="1600" dirty="0" err="1" smtClean="0"/>
              <a:t>liminal</a:t>
            </a:r>
            <a:r>
              <a:rPr lang="en-GB" sz="1600" dirty="0" smtClean="0"/>
              <a:t> spaces: Encouraging postgraduate students to cross conceptual thresholds and achieve threshold concepts in their research. In M. </a:t>
            </a:r>
            <a:r>
              <a:rPr lang="en-GB" sz="1600" dirty="0" err="1" smtClean="0"/>
              <a:t>Kiley</a:t>
            </a:r>
            <a:r>
              <a:rPr lang="en-GB" sz="1600" dirty="0" smtClean="0"/>
              <a:t> &amp; G. Mullins (Eds.), </a:t>
            </a:r>
            <a:r>
              <a:rPr lang="en-GB" sz="1600" i="1" dirty="0" smtClean="0"/>
              <a:t>Quality in postgraduate research: Research education in the new global environment - Part 2: Conference Proceedings</a:t>
            </a:r>
            <a:r>
              <a:rPr lang="en-GB" sz="1600" dirty="0" smtClean="0"/>
              <a:t>. Canberra: CEDAM, ANU.</a:t>
            </a:r>
          </a:p>
          <a:p>
            <a:pPr eaLnBrk="1" hangingPunct="1">
              <a:defRPr/>
            </a:pPr>
            <a:r>
              <a:rPr lang="en-GB" sz="1600" dirty="0" err="1" smtClean="0"/>
              <a:t>Wisker</a:t>
            </a:r>
            <a:r>
              <a:rPr lang="en-GB" sz="1600" dirty="0" smtClean="0"/>
              <a:t>, G., Robinson, G., Trafford, V., Lilly, J., &amp; </a:t>
            </a:r>
            <a:r>
              <a:rPr lang="en-GB" sz="1600" dirty="0" err="1" smtClean="0"/>
              <a:t>Warnes</a:t>
            </a:r>
            <a:r>
              <a:rPr lang="en-GB" sz="1600" dirty="0" smtClean="0"/>
              <a:t>, M. (2004). </a:t>
            </a:r>
            <a:r>
              <a:rPr lang="en-GB" sz="1600" i="1" dirty="0" smtClean="0"/>
              <a:t>Achieving a Doctorate: Meta-learning and Research Development Programmes Supporting Success for International Distance students.</a:t>
            </a:r>
            <a:r>
              <a:rPr lang="en-GB" sz="1600" dirty="0" smtClean="0"/>
              <a:t> Paper presented at the Quality in Postgraduate Research: Re-imaging research education, Adelaide, Australia</a:t>
            </a:r>
            <a:r>
              <a:rPr lang="en-GB" dirty="0" smtClean="0"/>
              <a:t>. </a:t>
            </a:r>
          </a:p>
          <a:p>
            <a:pPr eaLnBrk="1" hangingPunct="1">
              <a:defRPr/>
            </a:pPr>
            <a:endParaRPr lang="en-GB" dirty="0" smtClean="0"/>
          </a:p>
        </p:txBody>
      </p:sp>
      <p:sp>
        <p:nvSpPr>
          <p:cNvPr id="4" name="Slide Number Placeholder 3"/>
          <p:cNvSpPr>
            <a:spLocks noGrp="1"/>
          </p:cNvSpPr>
          <p:nvPr>
            <p:ph type="sldNum" sz="quarter" idx="12"/>
          </p:nvPr>
        </p:nvSpPr>
        <p:spPr/>
        <p:txBody>
          <a:bodyPr/>
          <a:lstStyle/>
          <a:p>
            <a:pPr>
              <a:defRPr/>
            </a:pPr>
            <a:fld id="{CA2B76D6-AD41-4BED-9F9B-3C5FF637AD5D}" type="slidenum">
              <a:rPr lang="en-GB"/>
              <a:pPr>
                <a:defRPr/>
              </a:pPr>
              <a:t>32</a:t>
            </a:fld>
            <a:endParaRPr lang="en-GB"/>
          </a:p>
        </p:txBody>
      </p:sp>
      <p:sp>
        <p:nvSpPr>
          <p:cNvPr id="2" name="Title 1"/>
          <p:cNvSpPr>
            <a:spLocks noGrp="1"/>
          </p:cNvSpPr>
          <p:nvPr>
            <p:ph type="title"/>
          </p:nvPr>
        </p:nvSpPr>
        <p:spPr/>
        <p:txBody>
          <a:bodyPr/>
          <a:lstStyle/>
          <a:p>
            <a:pPr eaLnBrk="1" hangingPunct="1">
              <a:defRPr/>
            </a:pPr>
            <a:endParaRPr lang="en-GB"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Personal </a:t>
            </a:r>
          </a:p>
          <a:p>
            <a:r>
              <a:rPr lang="en-GB" dirty="0" smtClean="0"/>
              <a:t>Institutional </a:t>
            </a:r>
          </a:p>
          <a:p>
            <a:r>
              <a:rPr lang="en-GB" dirty="0" smtClean="0"/>
              <a:t>learning </a:t>
            </a:r>
          </a:p>
          <a:p>
            <a:endParaRPr lang="en-GB" dirty="0"/>
          </a:p>
        </p:txBody>
      </p:sp>
      <p:sp>
        <p:nvSpPr>
          <p:cNvPr id="2" name="Title 1"/>
          <p:cNvSpPr>
            <a:spLocks noGrp="1"/>
          </p:cNvSpPr>
          <p:nvPr>
            <p:ph type="title"/>
          </p:nvPr>
        </p:nvSpPr>
        <p:spPr/>
        <p:txBody>
          <a:bodyPr>
            <a:normAutofit fontScale="90000"/>
          </a:bodyPr>
          <a:lstStyle/>
          <a:p>
            <a:r>
              <a:rPr lang="en-GB" dirty="0" smtClean="0"/>
              <a:t>Dimensions in which supervision operates </a:t>
            </a:r>
            <a:endParaRPr lang="en-GB" dirty="0"/>
          </a:p>
        </p:txBody>
      </p:sp>
      <p:graphicFrame>
        <p:nvGraphicFramePr>
          <p:cNvPr id="8194" name="Object 5"/>
          <p:cNvGraphicFramePr>
            <a:graphicFrameLocks noChangeAspect="1"/>
          </p:cNvGraphicFramePr>
          <p:nvPr/>
        </p:nvGraphicFramePr>
        <p:xfrm>
          <a:off x="6804248" y="5301208"/>
          <a:ext cx="1219200" cy="998537"/>
        </p:xfrm>
        <a:graphic>
          <a:graphicData uri="http://schemas.openxmlformats.org/presentationml/2006/ole">
            <mc:AlternateContent xmlns:mc="http://schemas.openxmlformats.org/markup-compatibility/2006">
              <mc:Choice xmlns:v="urn:schemas-microsoft-com:vml" Requires="v">
                <p:oleObj spid="_x0000_s8205" name="Clip" r:id="rId3" imgW="9734550" imgH="6781800" progId="MS_ClipArt_Gallery.2">
                  <p:embed/>
                </p:oleObj>
              </mc:Choice>
              <mc:Fallback>
                <p:oleObj name="Clip" r:id="rId3" imgW="9734550" imgH="6781800" progId="MS_ClipArt_Gallery.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5301208"/>
                        <a:ext cx="1219200" cy="998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3"/>
          <p:cNvSpPr>
            <a:spLocks noGrp="1" noChangeArrowheads="1"/>
          </p:cNvSpPr>
          <p:nvPr>
            <p:ph idx="1"/>
          </p:nvPr>
        </p:nvSpPr>
        <p:spPr/>
        <p:txBody>
          <a:bodyPr/>
          <a:lstStyle/>
          <a:p>
            <a:r>
              <a:rPr lang="en-GB" smtClean="0"/>
              <a:t>Rite of passage </a:t>
            </a:r>
          </a:p>
          <a:p>
            <a:r>
              <a:rPr lang="en-GB" smtClean="0"/>
              <a:t>Licence to teach</a:t>
            </a:r>
          </a:p>
          <a:p>
            <a:r>
              <a:rPr lang="en-GB" smtClean="0"/>
              <a:t>Grow a colleague</a:t>
            </a:r>
          </a:p>
          <a:p>
            <a:endParaRPr lang="en-GB" smtClean="0"/>
          </a:p>
        </p:txBody>
      </p:sp>
      <p:sp>
        <p:nvSpPr>
          <p:cNvPr id="5" name="Slide Number Placeholder 5"/>
          <p:cNvSpPr>
            <a:spLocks noGrp="1"/>
          </p:cNvSpPr>
          <p:nvPr>
            <p:ph type="sldNum" sz="quarter" idx="12"/>
          </p:nvPr>
        </p:nvSpPr>
        <p:spPr/>
        <p:txBody>
          <a:bodyPr/>
          <a:lstStyle/>
          <a:p>
            <a:pPr>
              <a:defRPr/>
            </a:pPr>
            <a:fld id="{947BBF78-1071-4128-9DF4-114E2FAB3FA1}" type="slidenum">
              <a:rPr lang="en-US"/>
              <a:pPr>
                <a:defRPr/>
              </a:pPr>
              <a:t>5</a:t>
            </a:fld>
            <a:endParaRPr lang="en-US"/>
          </a:p>
        </p:txBody>
      </p:sp>
      <p:sp>
        <p:nvSpPr>
          <p:cNvPr id="111619" name="Rectangle 2"/>
          <p:cNvSpPr>
            <a:spLocks noGrp="1" noChangeArrowheads="1"/>
          </p:cNvSpPr>
          <p:nvPr>
            <p:ph type="title"/>
          </p:nvPr>
        </p:nvSpPr>
        <p:spPr/>
        <p:txBody>
          <a:bodyPr/>
          <a:lstStyle/>
          <a:p>
            <a:endParaRPr lang="en-GB" dirty="0" smtClean="0"/>
          </a:p>
        </p:txBody>
      </p:sp>
      <p:graphicFrame>
        <p:nvGraphicFramePr>
          <p:cNvPr id="9218" name="Object 5"/>
          <p:cNvGraphicFramePr>
            <a:graphicFrameLocks noChangeAspect="1"/>
          </p:cNvGraphicFramePr>
          <p:nvPr/>
        </p:nvGraphicFramePr>
        <p:xfrm>
          <a:off x="7236296" y="5589240"/>
          <a:ext cx="1219200" cy="998537"/>
        </p:xfrm>
        <a:graphic>
          <a:graphicData uri="http://schemas.openxmlformats.org/presentationml/2006/ole">
            <mc:AlternateContent xmlns:mc="http://schemas.openxmlformats.org/markup-compatibility/2006">
              <mc:Choice xmlns:v="urn:schemas-microsoft-com:vml" Requires="v">
                <p:oleObj spid="_x0000_s9229" name="Clip" r:id="rId3" imgW="9734550" imgH="6781800" progId="MS_ClipArt_Gallery.2">
                  <p:embed/>
                </p:oleObj>
              </mc:Choice>
              <mc:Fallback>
                <p:oleObj name="Clip" r:id="rId3" imgW="9734550" imgH="6781800" progId="MS_ClipArt_Gallery.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5589240"/>
                        <a:ext cx="1219200" cy="998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dirty="0" smtClean="0"/>
              <a:t>supports, enables, challenges, encourages and empowers research students to produce  good research </a:t>
            </a:r>
          </a:p>
          <a:p>
            <a:r>
              <a:rPr lang="en-GB" dirty="0" smtClean="0"/>
              <a:t>which is rigorous, ethical, well written and makes a significant, contribution to knowledge</a:t>
            </a:r>
          </a:p>
          <a:p>
            <a:r>
              <a:rPr lang="en-GB" dirty="0" smtClean="0"/>
              <a:t>Helps develop the next generation of researchers </a:t>
            </a:r>
          </a:p>
          <a:p>
            <a:r>
              <a:rPr lang="en-GB" dirty="0" smtClean="0"/>
              <a:t>Empowers research and outcomes that  can make a positive contribution to the public good </a:t>
            </a:r>
            <a:endParaRPr lang="en-GB" dirty="0"/>
          </a:p>
        </p:txBody>
      </p:sp>
      <p:sp>
        <p:nvSpPr>
          <p:cNvPr id="2" name="Title 1"/>
          <p:cNvSpPr>
            <a:spLocks noGrp="1"/>
          </p:cNvSpPr>
          <p:nvPr>
            <p:ph type="title"/>
          </p:nvPr>
        </p:nvSpPr>
        <p:spPr/>
        <p:txBody>
          <a:bodyPr>
            <a:normAutofit fontScale="90000"/>
          </a:bodyPr>
          <a:lstStyle/>
          <a:p>
            <a:r>
              <a:rPr lang="en-GB" dirty="0" smtClean="0"/>
              <a:t>Good supervision </a:t>
            </a:r>
            <a:br>
              <a:rPr lang="en-GB" dirty="0" smtClean="0"/>
            </a:br>
            <a:endParaRPr lang="en-GB" dirty="0"/>
          </a:p>
        </p:txBody>
      </p:sp>
      <p:graphicFrame>
        <p:nvGraphicFramePr>
          <p:cNvPr id="10242" name="Object 5"/>
          <p:cNvGraphicFramePr>
            <a:graphicFrameLocks noChangeAspect="1"/>
          </p:cNvGraphicFramePr>
          <p:nvPr/>
        </p:nvGraphicFramePr>
        <p:xfrm>
          <a:off x="7092280" y="5517232"/>
          <a:ext cx="1219200" cy="998537"/>
        </p:xfrm>
        <a:graphic>
          <a:graphicData uri="http://schemas.openxmlformats.org/presentationml/2006/ole">
            <mc:AlternateContent xmlns:mc="http://schemas.openxmlformats.org/markup-compatibility/2006">
              <mc:Choice xmlns:v="urn:schemas-microsoft-com:vml" Requires="v">
                <p:oleObj spid="_x0000_s10253" name="Clip" r:id="rId3" imgW="9734550" imgH="6781800" progId="MS_ClipArt_Gallery.2">
                  <p:embed/>
                </p:oleObj>
              </mc:Choice>
              <mc:Fallback>
                <p:oleObj name="Clip" r:id="rId3" imgW="9734550" imgH="6781800" progId="MS_ClipArt_Gallery.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5517232"/>
                        <a:ext cx="1219200" cy="998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idx="1"/>
          </p:nvPr>
        </p:nvSpPr>
        <p:spPr>
          <a:xfrm>
            <a:off x="1143000" y="0"/>
            <a:ext cx="7802563" cy="6096000"/>
          </a:xfrm>
        </p:spPr>
        <p:txBody>
          <a:bodyPr>
            <a:normAutofit fontScale="92500"/>
          </a:bodyPr>
          <a:lstStyle/>
          <a:p>
            <a:pPr>
              <a:lnSpc>
                <a:spcPct val="90000"/>
              </a:lnSpc>
              <a:buFont typeface="Monotype Sorts" pitchFamily="2" charset="2"/>
              <a:buNone/>
            </a:pPr>
            <a:r>
              <a:rPr lang="en-US" sz="2800" smtClean="0"/>
              <a:t>Some thoughts from others: </a:t>
            </a:r>
          </a:p>
          <a:p>
            <a:pPr>
              <a:lnSpc>
                <a:spcPct val="90000"/>
              </a:lnSpc>
            </a:pPr>
            <a:r>
              <a:rPr lang="en-US" sz="2800" smtClean="0"/>
              <a:t>Enthusiastic about the research</a:t>
            </a:r>
          </a:p>
          <a:p>
            <a:pPr>
              <a:lnSpc>
                <a:spcPct val="90000"/>
              </a:lnSpc>
            </a:pPr>
            <a:r>
              <a:rPr lang="en-US" sz="2800" smtClean="0"/>
              <a:t>Guide rather than lead</a:t>
            </a:r>
          </a:p>
          <a:p>
            <a:pPr>
              <a:lnSpc>
                <a:spcPct val="90000"/>
              </a:lnSpc>
            </a:pPr>
            <a:r>
              <a:rPr lang="en-US" sz="2800" smtClean="0"/>
              <a:t>Well organised –keeps meeting deadlines</a:t>
            </a:r>
          </a:p>
          <a:p>
            <a:pPr>
              <a:lnSpc>
                <a:spcPct val="90000"/>
              </a:lnSpc>
            </a:pPr>
            <a:r>
              <a:rPr lang="en-US" sz="2800" smtClean="0"/>
              <a:t>Accessible</a:t>
            </a:r>
          </a:p>
          <a:p>
            <a:pPr>
              <a:lnSpc>
                <a:spcPct val="90000"/>
              </a:lnSpc>
            </a:pPr>
            <a:r>
              <a:rPr lang="en-US" sz="2800" smtClean="0"/>
              <a:t>Treats supervisory role as a priority role</a:t>
            </a:r>
          </a:p>
          <a:p>
            <a:pPr>
              <a:lnSpc>
                <a:spcPct val="90000"/>
              </a:lnSpc>
            </a:pPr>
            <a:r>
              <a:rPr lang="en-US" sz="2800" smtClean="0"/>
              <a:t>Ability to access resources needed by the student</a:t>
            </a:r>
          </a:p>
          <a:p>
            <a:pPr>
              <a:lnSpc>
                <a:spcPct val="90000"/>
              </a:lnSpc>
            </a:pPr>
            <a:r>
              <a:rPr lang="en-US" sz="2800" smtClean="0"/>
              <a:t>Knowledge of the field</a:t>
            </a:r>
          </a:p>
          <a:p>
            <a:pPr>
              <a:lnSpc>
                <a:spcPct val="90000"/>
              </a:lnSpc>
            </a:pPr>
            <a:r>
              <a:rPr lang="en-US" sz="2800" smtClean="0"/>
              <a:t>Approachable</a:t>
            </a:r>
          </a:p>
          <a:p>
            <a:pPr>
              <a:lnSpc>
                <a:spcPct val="90000"/>
              </a:lnSpc>
            </a:pPr>
            <a:r>
              <a:rPr lang="en-US" sz="2800" smtClean="0"/>
              <a:t>Enables student to be part of the academic/scientific community </a:t>
            </a:r>
          </a:p>
          <a:p>
            <a:pPr>
              <a:lnSpc>
                <a:spcPct val="90000"/>
              </a:lnSpc>
            </a:pPr>
            <a:r>
              <a:rPr lang="en-US" sz="2800" smtClean="0"/>
              <a:t>Remain a colleague and adapt as student changes /develops</a:t>
            </a:r>
          </a:p>
          <a:p>
            <a:pPr>
              <a:lnSpc>
                <a:spcPct val="90000"/>
              </a:lnSpc>
            </a:pPr>
            <a:r>
              <a:rPr lang="en-US" sz="2800" smtClean="0"/>
              <a:t>Secure &amp; unthreatened as student develops</a:t>
            </a:r>
          </a:p>
        </p:txBody>
      </p:sp>
      <p:sp>
        <p:nvSpPr>
          <p:cNvPr id="5" name="Slide Number Placeholder 5"/>
          <p:cNvSpPr>
            <a:spLocks noGrp="1"/>
          </p:cNvSpPr>
          <p:nvPr>
            <p:ph type="sldNum" sz="quarter" idx="12"/>
          </p:nvPr>
        </p:nvSpPr>
        <p:spPr/>
        <p:txBody>
          <a:bodyPr/>
          <a:lstStyle/>
          <a:p>
            <a:pPr>
              <a:defRPr/>
            </a:pPr>
            <a:fld id="{52960E7F-9465-4F7E-AABB-A113589AFE94}" type="slidenum">
              <a:rPr lang="en-US"/>
              <a:pPr>
                <a:defRPr/>
              </a:pPr>
              <a:t>7</a:t>
            </a:fld>
            <a:endParaRPr lang="en-US"/>
          </a:p>
        </p:txBody>
      </p:sp>
      <p:sp>
        <p:nvSpPr>
          <p:cNvPr id="17411" name="Rectangle 2"/>
          <p:cNvSpPr>
            <a:spLocks noGrp="1" noChangeArrowheads="1"/>
          </p:cNvSpPr>
          <p:nvPr>
            <p:ph type="title"/>
          </p:nvPr>
        </p:nvSpPr>
        <p:spPr/>
        <p:txBody>
          <a:bodyPr/>
          <a:lstStyle/>
          <a:p>
            <a:endParaRPr lang="en-GB" dirty="0" smtClean="0"/>
          </a:p>
        </p:txBody>
      </p:sp>
      <p:graphicFrame>
        <p:nvGraphicFramePr>
          <p:cNvPr id="7170" name="Object 5"/>
          <p:cNvGraphicFramePr>
            <a:graphicFrameLocks noChangeAspect="1"/>
          </p:cNvGraphicFramePr>
          <p:nvPr/>
        </p:nvGraphicFramePr>
        <p:xfrm>
          <a:off x="7452320" y="2924944"/>
          <a:ext cx="1219200" cy="998537"/>
        </p:xfrm>
        <a:graphic>
          <a:graphicData uri="http://schemas.openxmlformats.org/presentationml/2006/ole">
            <mc:AlternateContent xmlns:mc="http://schemas.openxmlformats.org/markup-compatibility/2006">
              <mc:Choice xmlns:v="urn:schemas-microsoft-com:vml" Requires="v">
                <p:oleObj spid="_x0000_s20489" name="Clip" r:id="rId3" imgW="9734550" imgH="6781800" progId="MS_ClipArt_Gallery.2">
                  <p:embed/>
                </p:oleObj>
              </mc:Choice>
              <mc:Fallback>
                <p:oleObj name="Clip" r:id="rId3" imgW="9734550" imgH="67818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2924944"/>
                        <a:ext cx="1219200" cy="998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58174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idx="1"/>
          </p:nvPr>
        </p:nvSpPr>
        <p:spPr>
          <a:xfrm>
            <a:off x="1042988" y="188913"/>
            <a:ext cx="7902575" cy="6669087"/>
          </a:xfrm>
        </p:spPr>
        <p:txBody>
          <a:bodyPr/>
          <a:lstStyle/>
          <a:p>
            <a:pPr algn="ctr">
              <a:lnSpc>
                <a:spcPct val="90000"/>
              </a:lnSpc>
              <a:buFont typeface="Monotype Sorts" pitchFamily="2" charset="2"/>
              <a:buNone/>
            </a:pPr>
            <a:r>
              <a:rPr lang="en-GB" sz="3600" b="1" dirty="0" smtClean="0"/>
              <a:t>Essentials in the process of research and production of a thesis</a:t>
            </a:r>
          </a:p>
          <a:p>
            <a:pPr>
              <a:lnSpc>
                <a:spcPct val="90000"/>
              </a:lnSpc>
            </a:pPr>
            <a:r>
              <a:rPr lang="en-GB" sz="2400" b="1" dirty="0" smtClean="0"/>
              <a:t>Development of research skills, strategies, processes behaviours mindsets –</a:t>
            </a:r>
          </a:p>
          <a:p>
            <a:pPr>
              <a:lnSpc>
                <a:spcPct val="90000"/>
              </a:lnSpc>
            </a:pPr>
            <a:r>
              <a:rPr lang="en-GB" sz="2400" b="1" dirty="0" err="1" smtClean="0"/>
              <a:t>Problematising</a:t>
            </a:r>
            <a:r>
              <a:rPr lang="en-GB" sz="2400" b="1" dirty="0" smtClean="0"/>
              <a:t> and asking questions,</a:t>
            </a:r>
          </a:p>
          <a:p>
            <a:pPr>
              <a:lnSpc>
                <a:spcPct val="90000"/>
              </a:lnSpc>
            </a:pPr>
            <a:r>
              <a:rPr lang="en-GB" sz="2400" b="1" dirty="0" smtClean="0"/>
              <a:t>Project design and planning, </a:t>
            </a:r>
          </a:p>
          <a:p>
            <a:pPr>
              <a:lnSpc>
                <a:spcPct val="90000"/>
              </a:lnSpc>
            </a:pPr>
            <a:r>
              <a:rPr lang="en-GB" sz="2400" b="1" dirty="0" smtClean="0"/>
              <a:t>Carrying it out, analysing data and producing interpretations and findings</a:t>
            </a:r>
          </a:p>
          <a:p>
            <a:pPr>
              <a:lnSpc>
                <a:spcPct val="90000"/>
              </a:lnSpc>
            </a:pPr>
            <a:r>
              <a:rPr lang="en-GB" sz="2400" b="1" dirty="0" smtClean="0"/>
              <a:t>Writing /writing it up with an argument and theorising running throughout, using the evidence /data imaginatively and critically, conceptually underpinned</a:t>
            </a:r>
          </a:p>
          <a:p>
            <a:pPr>
              <a:lnSpc>
                <a:spcPct val="90000"/>
              </a:lnSpc>
            </a:pPr>
            <a:r>
              <a:rPr lang="en-GB" sz="2400" b="1" dirty="0" smtClean="0"/>
              <a:t>Coherent whole-</a:t>
            </a:r>
            <a:r>
              <a:rPr lang="en-GB" sz="2400" dirty="0" smtClean="0"/>
              <a:t> </a:t>
            </a:r>
          </a:p>
          <a:p>
            <a:pPr>
              <a:lnSpc>
                <a:spcPct val="90000"/>
              </a:lnSpc>
            </a:pPr>
            <a:r>
              <a:rPr lang="en-GB" sz="2400" b="1" dirty="0" smtClean="0"/>
              <a:t>Reflection</a:t>
            </a:r>
          </a:p>
          <a:p>
            <a:pPr>
              <a:lnSpc>
                <a:spcPct val="90000"/>
              </a:lnSpc>
            </a:pPr>
            <a:r>
              <a:rPr lang="en-GB" sz="2400" b="1" dirty="0" smtClean="0"/>
              <a:t>Knowing what has been achieved, why it matters</a:t>
            </a:r>
          </a:p>
          <a:p>
            <a:pPr>
              <a:lnSpc>
                <a:spcPct val="90000"/>
              </a:lnSpc>
            </a:pPr>
            <a:endParaRPr lang="en-GB" sz="2400" b="1" dirty="0" smtClean="0"/>
          </a:p>
        </p:txBody>
      </p:sp>
      <p:sp>
        <p:nvSpPr>
          <p:cNvPr id="5" name="Slide Number Placeholder 5"/>
          <p:cNvSpPr>
            <a:spLocks noGrp="1"/>
          </p:cNvSpPr>
          <p:nvPr>
            <p:ph type="sldNum" sz="quarter" idx="12"/>
          </p:nvPr>
        </p:nvSpPr>
        <p:spPr/>
        <p:txBody>
          <a:bodyPr/>
          <a:lstStyle/>
          <a:p>
            <a:pPr>
              <a:defRPr/>
            </a:pPr>
            <a:fld id="{570151AB-E4B7-43A5-9A67-25B1528EDEC0}" type="slidenum">
              <a:rPr lang="en-US"/>
              <a:pPr>
                <a:defRPr/>
              </a:pPr>
              <a:t>8</a:t>
            </a:fld>
            <a:endParaRPr lang="en-US"/>
          </a:p>
        </p:txBody>
      </p:sp>
      <p:sp>
        <p:nvSpPr>
          <p:cNvPr id="19459" name="Rectangle 2"/>
          <p:cNvSpPr>
            <a:spLocks noGrp="1" noChangeArrowheads="1"/>
          </p:cNvSpPr>
          <p:nvPr>
            <p:ph type="title"/>
          </p:nvPr>
        </p:nvSpPr>
        <p:spPr/>
        <p:txBody>
          <a:bodyPr/>
          <a:lstStyle/>
          <a:p>
            <a:endParaRPr lang="en-GB"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857403"/>
          </a:xfrm>
        </p:spPr>
        <p:txBody>
          <a:bodyPr>
            <a:normAutofit/>
          </a:bodyPr>
          <a:lstStyle/>
          <a:p>
            <a:r>
              <a:rPr lang="en-GB" dirty="0" smtClean="0"/>
              <a:t>Setting up and maintaining good workable ground rules- scaffolding and structuring the supervision, and the research </a:t>
            </a:r>
          </a:p>
          <a:p>
            <a:r>
              <a:rPr lang="en-GB" dirty="0" smtClean="0"/>
              <a:t>Supporting and enabling the construction of a doable piece of research- </a:t>
            </a:r>
          </a:p>
          <a:p>
            <a:r>
              <a:rPr lang="en-GB" dirty="0" smtClean="0"/>
              <a:t>Identifying the field, the gap, the question, the reasons for doing the work and intended outcomes </a:t>
            </a:r>
          </a:p>
          <a:p>
            <a:r>
              <a:rPr lang="en-GB" dirty="0" smtClean="0"/>
              <a:t>Supporting and enabling the research journey  and the production of a well expressed, well constructed argument, story, and thesis </a:t>
            </a:r>
            <a:endParaRPr lang="en-GB" dirty="0"/>
          </a:p>
        </p:txBody>
      </p:sp>
      <p:sp>
        <p:nvSpPr>
          <p:cNvPr id="4" name="Slide Number Placeholder 3"/>
          <p:cNvSpPr>
            <a:spLocks noGrp="1"/>
          </p:cNvSpPr>
          <p:nvPr>
            <p:ph type="sldNum" sz="quarter" idx="12"/>
          </p:nvPr>
        </p:nvSpPr>
        <p:spPr/>
        <p:txBody>
          <a:bodyPr/>
          <a:lstStyle/>
          <a:p>
            <a:fld id="{99B85321-CDB3-4B65-9E44-E10AAE120505}" type="slidenum">
              <a:rPr lang="en-GB" smtClean="0"/>
              <a:pPr/>
              <a:t>9</a:t>
            </a:fld>
            <a:endParaRPr lang="en-GB"/>
          </a:p>
        </p:txBody>
      </p:sp>
      <p:sp>
        <p:nvSpPr>
          <p:cNvPr id="2" name="Title 1"/>
          <p:cNvSpPr>
            <a:spLocks noGrp="1"/>
          </p:cNvSpPr>
          <p:nvPr>
            <p:ph type="title"/>
          </p:nvPr>
        </p:nvSpPr>
        <p:spPr/>
        <p:txBody>
          <a:bodyPr/>
          <a:lstStyle/>
          <a:p>
            <a:r>
              <a:rPr lang="en-GB" dirty="0" smtClean="0"/>
              <a:t>stages</a:t>
            </a:r>
            <a:endParaRPr lang="en-GB"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1604</TotalTime>
  <Words>1818</Words>
  <Application>Microsoft Office PowerPoint</Application>
  <PresentationFormat>On-screen Show (4:3)</PresentationFormat>
  <Paragraphs>231</Paragraphs>
  <Slides>32</Slides>
  <Notes>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5" baseType="lpstr">
      <vt:lpstr>Concourse</vt:lpstr>
      <vt:lpstr>Clip</vt:lpstr>
      <vt:lpstr>Bitmap Image</vt:lpstr>
      <vt:lpstr>Managing your supervisor </vt:lpstr>
      <vt:lpstr>PowerPoint Presentation</vt:lpstr>
      <vt:lpstr>How can we ‘manage ‘our supervisors?</vt:lpstr>
      <vt:lpstr>Dimensions in which supervision operates </vt:lpstr>
      <vt:lpstr>PowerPoint Presentation</vt:lpstr>
      <vt:lpstr>Good supervision  </vt:lpstr>
      <vt:lpstr>PowerPoint Presentation</vt:lpstr>
      <vt:lpstr>PowerPoint Presentation</vt:lpstr>
      <vt:lpstr>stages</vt:lpstr>
      <vt:lpstr>Working together </vt:lpstr>
      <vt:lpstr>Dealing with difference</vt:lpstr>
      <vt:lpstr>PowerPoint Presentation</vt:lpstr>
      <vt:lpstr>PowerPoint Presentation</vt:lpstr>
      <vt:lpstr>GURR’S SUPERVISORY ALIGNMENT MODEL</vt:lpstr>
      <vt:lpstr>Wellbeing issues - </vt:lpstr>
      <vt:lpstr>Overall what helps-…</vt:lpstr>
      <vt:lpstr>Becoming a researcher-identity-developing a ‘voice’ </vt:lpstr>
      <vt:lpstr>Becoming part of an  Academic Community</vt:lpstr>
      <vt:lpstr>Levels of work</vt:lpstr>
      <vt:lpstr>Supervisors: Increased confidence</vt:lpstr>
      <vt:lpstr>PowerPoint Presentation</vt:lpstr>
      <vt:lpstr>Roles</vt:lpstr>
      <vt:lpstr>PowerPoint Presentation</vt:lpstr>
      <vt:lpstr>PowerPoint Presentation</vt:lpstr>
      <vt:lpstr>A few examples of university  criteria for supervisor excellence </vt:lpstr>
      <vt:lpstr>PowerPoint Presentation</vt:lpstr>
      <vt:lpstr>Imperial College London University</vt:lpstr>
      <vt:lpstr>University of Bath</vt:lpstr>
      <vt:lpstr>Characteristics of ‘excellence’ beyond ‘good’ ?</vt:lpstr>
      <vt:lpstr>PowerPoint Presentation</vt:lpstr>
      <vt:lpstr>Gina’s useful books and contact G.wisker@brighton.ac.uk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Excellence in research spervision</dc:title>
  <dc:creator>Gina</dc:creator>
  <cp:lastModifiedBy>Gina Wisker</cp:lastModifiedBy>
  <cp:revision>24</cp:revision>
  <cp:lastPrinted>2014-10-17T06:59:25Z</cp:lastPrinted>
  <dcterms:created xsi:type="dcterms:W3CDTF">2013-07-26T15:23:40Z</dcterms:created>
  <dcterms:modified xsi:type="dcterms:W3CDTF">2016-02-16T06:00:03Z</dcterms:modified>
</cp:coreProperties>
</file>