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61" r:id="rId3"/>
    <p:sldId id="262" r:id="rId4"/>
    <p:sldId id="263" r:id="rId5"/>
    <p:sldId id="265" r:id="rId6"/>
    <p:sldId id="275" r:id="rId7"/>
    <p:sldId id="276" r:id="rId8"/>
    <p:sldId id="266" r:id="rId9"/>
    <p:sldId id="279" r:id="rId10"/>
    <p:sldId id="280" r:id="rId11"/>
    <p:sldId id="281" r:id="rId12"/>
    <p:sldId id="282" r:id="rId13"/>
    <p:sldId id="283" r:id="rId14"/>
    <p:sldId id="284" r:id="rId15"/>
    <p:sldId id="285" r:id="rId16"/>
    <p:sldId id="286" r:id="rId17"/>
    <p:sldId id="287" r:id="rId18"/>
    <p:sldId id="288" r:id="rId19"/>
    <p:sldId id="290" r:id="rId20"/>
    <p:sldId id="291" r:id="rId21"/>
    <p:sldId id="292" r:id="rId22"/>
    <p:sldId id="293" r:id="rId23"/>
    <p:sldId id="294" r:id="rId24"/>
    <p:sldId id="295" r:id="rId25"/>
    <p:sldId id="296" r:id="rId26"/>
    <p:sldId id="297" r:id="rId27"/>
    <p:sldId id="298" r:id="rId28"/>
    <p:sldId id="299" r:id="rId29"/>
    <p:sldId id="300" r:id="rId30"/>
    <p:sldId id="301" r:id="rId31"/>
    <p:sldId id="302" r:id="rId32"/>
    <p:sldId id="277" r:id="rId33"/>
    <p:sldId id="278" r:id="rId34"/>
    <p:sldId id="267" r:id="rId35"/>
    <p:sldId id="268" r:id="rId36"/>
    <p:sldId id="303" r:id="rId37"/>
    <p:sldId id="304" r:id="rId38"/>
    <p:sldId id="305" r:id="rId39"/>
    <p:sldId id="306" r:id="rId40"/>
    <p:sldId id="307" r:id="rId41"/>
    <p:sldId id="308" r:id="rId42"/>
    <p:sldId id="309" r:id="rId43"/>
    <p:sldId id="314" r:id="rId44"/>
    <p:sldId id="315" r:id="rId45"/>
    <p:sldId id="316" r:id="rId46"/>
    <p:sldId id="317" r:id="rId47"/>
    <p:sldId id="318" r:id="rId48"/>
    <p:sldId id="319" r:id="rId49"/>
    <p:sldId id="320" r:id="rId50"/>
    <p:sldId id="321" r:id="rId51"/>
    <p:sldId id="322" r:id="rId52"/>
    <p:sldId id="323" r:id="rId53"/>
    <p:sldId id="325" r:id="rId54"/>
    <p:sldId id="324" r:id="rId55"/>
    <p:sldId id="326" r:id="rId56"/>
    <p:sldId id="327" r:id="rId57"/>
    <p:sldId id="328" r:id="rId58"/>
    <p:sldId id="289" r:id="rId59"/>
    <p:sldId id="272" r:id="rId60"/>
    <p:sldId id="259" r:id="rId61"/>
    <p:sldId id="260"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92" y="-96"/>
      </p:cViewPr>
      <p:guideLst>
        <p:guide orient="horz" pos="2160"/>
        <p:guide pos="2880"/>
      </p:guideLst>
    </p:cSldViewPr>
  </p:slideViewPr>
  <p:notesTextViewPr>
    <p:cViewPr>
      <p:scale>
        <a:sx n="1" d="1"/>
        <a:sy n="1" d="1"/>
      </p:scale>
      <p:origin x="0" y="0"/>
    </p:cViewPr>
  </p:notesTextViewPr>
  <p:sorterViewPr>
    <p:cViewPr>
      <p:scale>
        <a:sx n="100" d="100"/>
        <a:sy n="100" d="100"/>
      </p:scale>
      <p:origin x="0" y="1155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622B09-7C64-493C-82BD-DD77FC7C373E}" type="datetimeFigureOut">
              <a:rPr lang="en-GB" smtClean="0"/>
              <a:t>16/02/2016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11C494-44CE-480A-95C7-3368713C51F0}" type="slidenum">
              <a:rPr lang="en-GB" smtClean="0"/>
              <a:t>‹#›</a:t>
            </a:fld>
            <a:endParaRPr lang="en-GB"/>
          </a:p>
        </p:txBody>
      </p:sp>
    </p:spTree>
    <p:extLst>
      <p:ext uri="{BB962C8B-B14F-4D97-AF65-F5344CB8AC3E}">
        <p14:creationId xmlns:p14="http://schemas.microsoft.com/office/powerpoint/2010/main" val="2126310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21480C3-DB0D-4452-B337-06E0AC69C013}" type="slidenum">
              <a:rPr lang="en-GB" altLang="sv-SE" sz="1200" smtClean="0"/>
              <a:pPr/>
              <a:t>12</a:t>
            </a:fld>
            <a:endParaRPr lang="en-GB" altLang="sv-SE" sz="1200" smtClean="0"/>
          </a:p>
        </p:txBody>
      </p:sp>
      <p:sp>
        <p:nvSpPr>
          <p:cNvPr id="178179" name="Rectangle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endParaRPr lang="en-GB" altLang="sv-SE" smtClean="0"/>
          </a:p>
        </p:txBody>
      </p:sp>
      <p:sp>
        <p:nvSpPr>
          <p:cNvPr id="178180" name="Rectangle 3"/>
          <p:cNvSpPr>
            <a:spLocks noGrp="1" noRot="1" noChangeAspect="1" noChangeArrowheads="1" noTextEdit="1"/>
          </p:cNvSpPr>
          <p:nvPr>
            <p:ph type="sldImg"/>
          </p:nvPr>
        </p:nvSpPr>
        <p:spPr>
          <a:xfrm>
            <a:off x="1150938" y="692150"/>
            <a:ext cx="4556125" cy="3416300"/>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Platshållare för bildobjekt 1"/>
          <p:cNvSpPr>
            <a:spLocks noGrp="1" noRot="1" noChangeAspect="1" noTextEdit="1"/>
          </p:cNvSpPr>
          <p:nvPr>
            <p:ph type="sldImg"/>
          </p:nvPr>
        </p:nvSpPr>
        <p:spPr>
          <a:xfrm>
            <a:off x="1143000" y="685800"/>
            <a:ext cx="4572000" cy="3429000"/>
          </a:xfrm>
          <a:ln/>
        </p:spPr>
      </p:sp>
      <p:sp>
        <p:nvSpPr>
          <p:cNvPr id="179203"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en-US" smtClean="0"/>
          </a:p>
        </p:txBody>
      </p:sp>
      <p:sp>
        <p:nvSpPr>
          <p:cNvPr id="179204" name="Platshållare för bildnumm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949A5E3-0638-4C09-A004-10794FBF9069}" type="slidenum">
              <a:rPr lang="en-GB" altLang="en-US" sz="1200" smtClean="0"/>
              <a:pPr/>
              <a:t>36</a:t>
            </a:fld>
            <a:endParaRPr lang="en-GB" alt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Platshållare för bildobjekt 1"/>
          <p:cNvSpPr>
            <a:spLocks noGrp="1" noRot="1" noChangeAspect="1" noTextEdit="1"/>
          </p:cNvSpPr>
          <p:nvPr>
            <p:ph type="sldImg"/>
          </p:nvPr>
        </p:nvSpPr>
        <p:spPr>
          <a:xfrm>
            <a:off x="1143000" y="685800"/>
            <a:ext cx="4572000" cy="3429000"/>
          </a:xfrm>
          <a:ln/>
        </p:spPr>
      </p:sp>
      <p:sp>
        <p:nvSpPr>
          <p:cNvPr id="179203"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en-US" smtClean="0"/>
          </a:p>
        </p:txBody>
      </p:sp>
      <p:sp>
        <p:nvSpPr>
          <p:cNvPr id="179204" name="Platshållare för bildnumm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949A5E3-0638-4C09-A004-10794FBF9069}" type="slidenum">
              <a:rPr lang="en-GB" altLang="en-US" sz="1200" smtClean="0"/>
              <a:pPr/>
              <a:t>43</a:t>
            </a:fld>
            <a:endParaRPr lang="en-GB"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E075E28-6BEA-4332-A3C8-095CF9B455A2}" type="datetimeFigureOut">
              <a:rPr lang="en-GB" smtClean="0"/>
              <a:t>16/02/2016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4293184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075E28-6BEA-4332-A3C8-095CF9B455A2}" type="datetimeFigureOut">
              <a:rPr lang="en-GB" smtClean="0"/>
              <a:t>16/02/2016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1859430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075E28-6BEA-4332-A3C8-095CF9B455A2}" type="datetimeFigureOut">
              <a:rPr lang="en-GB" smtClean="0"/>
              <a:t>16/02/2016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1476384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075E28-6BEA-4332-A3C8-095CF9B455A2}" type="datetimeFigureOut">
              <a:rPr lang="en-GB" smtClean="0"/>
              <a:t>16/02/2016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4021768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075E28-6BEA-4332-A3C8-095CF9B455A2}" type="datetimeFigureOut">
              <a:rPr lang="en-GB" smtClean="0"/>
              <a:t>16/02/2016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3884029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E075E28-6BEA-4332-A3C8-095CF9B455A2}" type="datetimeFigureOut">
              <a:rPr lang="en-GB" smtClean="0"/>
              <a:t>16/02/2016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1434680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E075E28-6BEA-4332-A3C8-095CF9B455A2}" type="datetimeFigureOut">
              <a:rPr lang="en-GB" smtClean="0"/>
              <a:t>16/02/2016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397977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E075E28-6BEA-4332-A3C8-095CF9B455A2}" type="datetimeFigureOut">
              <a:rPr lang="en-GB" smtClean="0"/>
              <a:t>16/02/2016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2915524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75E28-6BEA-4332-A3C8-095CF9B455A2}" type="datetimeFigureOut">
              <a:rPr lang="en-GB" smtClean="0"/>
              <a:t>16/02/2016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404131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075E28-6BEA-4332-A3C8-095CF9B455A2}" type="datetimeFigureOut">
              <a:rPr lang="en-GB" smtClean="0"/>
              <a:t>16/02/2016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57682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075E28-6BEA-4332-A3C8-095CF9B455A2}" type="datetimeFigureOut">
              <a:rPr lang="en-GB" smtClean="0"/>
              <a:t>16/02/2016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407103-DA50-49E4-B2E8-164F8274002D}" type="slidenum">
              <a:rPr lang="en-GB" smtClean="0"/>
              <a:t>‹#›</a:t>
            </a:fld>
            <a:endParaRPr lang="en-GB"/>
          </a:p>
        </p:txBody>
      </p:sp>
    </p:spTree>
    <p:extLst>
      <p:ext uri="{BB962C8B-B14F-4D97-AF65-F5344CB8AC3E}">
        <p14:creationId xmlns:p14="http://schemas.microsoft.com/office/powerpoint/2010/main" val="4235675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075E28-6BEA-4332-A3C8-095CF9B455A2}" type="datetimeFigureOut">
              <a:rPr lang="en-GB" smtClean="0"/>
              <a:t>16/02/2016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07103-DA50-49E4-B2E8-164F8274002D}" type="slidenum">
              <a:rPr lang="en-GB" smtClean="0"/>
              <a:t>‹#›</a:t>
            </a:fld>
            <a:endParaRPr lang="en-GB"/>
          </a:p>
        </p:txBody>
      </p:sp>
    </p:spTree>
    <p:extLst>
      <p:ext uri="{BB962C8B-B14F-4D97-AF65-F5344CB8AC3E}">
        <p14:creationId xmlns:p14="http://schemas.microsoft.com/office/powerpoint/2010/main" val="587481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UJ Day </a:t>
            </a:r>
            <a:r>
              <a:rPr lang="en-GB" dirty="0"/>
              <a:t>2</a:t>
            </a:r>
            <a:br>
              <a:rPr lang="en-GB" dirty="0"/>
            </a:br>
            <a:endParaRPr lang="en-GB" dirty="0"/>
          </a:p>
        </p:txBody>
      </p:sp>
      <p:sp>
        <p:nvSpPr>
          <p:cNvPr id="3" name="Subtitle 2"/>
          <p:cNvSpPr>
            <a:spLocks noGrp="1"/>
          </p:cNvSpPr>
          <p:nvPr>
            <p:ph type="subTitle" idx="1"/>
          </p:nvPr>
        </p:nvSpPr>
        <p:spPr/>
        <p:txBody>
          <a:bodyPr/>
          <a:lstStyle/>
          <a:p>
            <a:r>
              <a:rPr lang="en-GB" dirty="0" smtClean="0"/>
              <a:t>Literature reviews</a:t>
            </a:r>
          </a:p>
          <a:p>
            <a:r>
              <a:rPr lang="en-GB" dirty="0" smtClean="0"/>
              <a:t>Building </a:t>
            </a:r>
            <a:r>
              <a:rPr lang="en-GB" smtClean="0"/>
              <a:t>postgraduate communities </a:t>
            </a:r>
            <a:endParaRPr lang="en-GB" dirty="0"/>
          </a:p>
        </p:txBody>
      </p:sp>
    </p:spTree>
    <p:extLst>
      <p:ext uri="{BB962C8B-B14F-4D97-AF65-F5344CB8AC3E}">
        <p14:creationId xmlns:p14="http://schemas.microsoft.com/office/powerpoint/2010/main" val="2010839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endParaRPr lang="en-GB" altLang="sv-SE" smtClean="0"/>
          </a:p>
        </p:txBody>
      </p:sp>
      <p:sp>
        <p:nvSpPr>
          <p:cNvPr id="121859" name="Rectangle 3"/>
          <p:cNvSpPr>
            <a:spLocks noGrp="1" noChangeArrowheads="1"/>
          </p:cNvSpPr>
          <p:nvPr>
            <p:ph idx="1"/>
          </p:nvPr>
        </p:nvSpPr>
        <p:spPr>
          <a:xfrm>
            <a:off x="1173163" y="304800"/>
            <a:ext cx="7772400" cy="5791200"/>
          </a:xfrm>
        </p:spPr>
        <p:txBody>
          <a:bodyPr/>
          <a:lstStyle/>
          <a:p>
            <a:r>
              <a:rPr lang="en-GB" altLang="sv-SE" smtClean="0"/>
              <a:t>Start with the literature review</a:t>
            </a:r>
          </a:p>
          <a:p>
            <a:r>
              <a:rPr lang="en-GB" altLang="sv-SE" smtClean="0"/>
              <a:t>The literature review is a misnomer for many- it sounds as though it is a review or summary</a:t>
            </a:r>
          </a:p>
          <a:p>
            <a:r>
              <a:rPr lang="en-GB" altLang="sv-SE" smtClean="0"/>
              <a:t>in fact it is the place where PhD students start to engage in  critical dialogue with other researchers and experts in their field</a:t>
            </a:r>
          </a:p>
        </p:txBody>
      </p:sp>
      <p:sp>
        <p:nvSpPr>
          <p:cNvPr id="7" name="Slide Number Placeholder 5"/>
          <p:cNvSpPr>
            <a:spLocks noGrp="1"/>
          </p:cNvSpPr>
          <p:nvPr>
            <p:ph type="sldNum" sz="quarter" idx="12"/>
          </p:nvPr>
        </p:nvSpPr>
        <p:spPr/>
        <p:txBody>
          <a:bodyPr/>
          <a:lstStyle/>
          <a:p>
            <a:pPr>
              <a:defRPr/>
            </a:pPr>
            <a:fld id="{3991F3FA-964A-45DB-B5A5-3E14E46B227B}" type="slidenum">
              <a:rPr lang="en-US"/>
              <a:pPr>
                <a:defRPr/>
              </a:pPr>
              <a:t>10</a:t>
            </a:fld>
            <a:endParaRPr lang="en-US"/>
          </a:p>
        </p:txBody>
      </p:sp>
      <p:pic>
        <p:nvPicPr>
          <p:cNvPr id="12186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5484813"/>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4579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GB" altLang="sv-SE" smtClean="0"/>
              <a:t>Please consider and discuss </a:t>
            </a:r>
          </a:p>
        </p:txBody>
      </p:sp>
      <p:sp>
        <p:nvSpPr>
          <p:cNvPr id="70660" name="Rectangle 3"/>
          <p:cNvSpPr>
            <a:spLocks noGrp="1" noChangeArrowheads="1"/>
          </p:cNvSpPr>
          <p:nvPr>
            <p:ph idx="1"/>
          </p:nvPr>
        </p:nvSpPr>
        <p:spPr>
          <a:xfrm>
            <a:off x="1173163" y="1447800"/>
            <a:ext cx="7772400" cy="4648200"/>
          </a:xfrm>
        </p:spPr>
        <p:txBody>
          <a:bodyPr>
            <a:normAutofit lnSpcReduction="10000"/>
          </a:bodyPr>
          <a:lstStyle/>
          <a:p>
            <a:pPr fontAlgn="auto">
              <a:spcAft>
                <a:spcPts val="0"/>
              </a:spcAft>
              <a:buFont typeface="Wingdings 2"/>
              <a:buChar char=""/>
              <a:defRPr/>
            </a:pPr>
            <a:r>
              <a:rPr lang="en-GB" smtClean="0"/>
              <a:t>What (if any) issues and problems have you encountered in working with students to produce a literature review/theoretical perspectives chapter of quality?</a:t>
            </a:r>
          </a:p>
          <a:p>
            <a:pPr fontAlgn="auto">
              <a:spcAft>
                <a:spcPts val="0"/>
              </a:spcAft>
              <a:buFont typeface="Wingdings 2"/>
              <a:buChar char=""/>
              <a:defRPr/>
            </a:pPr>
            <a:r>
              <a:rPr lang="en-GB" smtClean="0"/>
              <a:t> And why does it matter? </a:t>
            </a:r>
          </a:p>
          <a:p>
            <a:pPr fontAlgn="auto">
              <a:spcAft>
                <a:spcPts val="0"/>
              </a:spcAft>
              <a:buFont typeface="Wingdings 2"/>
              <a:buChar char=""/>
              <a:defRPr/>
            </a:pPr>
            <a:endParaRPr lang="en-GB" smtClean="0"/>
          </a:p>
          <a:p>
            <a:pPr fontAlgn="auto">
              <a:spcAft>
                <a:spcPts val="0"/>
              </a:spcAft>
              <a:buFont typeface="Wingdings 2"/>
              <a:buChar char=""/>
              <a:defRPr/>
            </a:pPr>
            <a:r>
              <a:rPr lang="en-GB" smtClean="0"/>
              <a:t>What strategies have you found useful in your practice for encouraging a literature review of quality ? </a:t>
            </a:r>
          </a:p>
          <a:p>
            <a:pPr fontAlgn="auto">
              <a:spcAft>
                <a:spcPts val="0"/>
              </a:spcAft>
              <a:buFont typeface="Wingdings 2"/>
              <a:buChar char=""/>
              <a:defRPr/>
            </a:pPr>
            <a:endParaRPr lang="en-GB" smtClean="0"/>
          </a:p>
        </p:txBody>
      </p:sp>
      <p:sp>
        <p:nvSpPr>
          <p:cNvPr id="7" name="Slide Number Placeholder 5"/>
          <p:cNvSpPr>
            <a:spLocks noGrp="1"/>
          </p:cNvSpPr>
          <p:nvPr>
            <p:ph type="sldNum" sz="quarter" idx="12"/>
          </p:nvPr>
        </p:nvSpPr>
        <p:spPr/>
        <p:txBody>
          <a:bodyPr/>
          <a:lstStyle/>
          <a:p>
            <a:pPr>
              <a:defRPr/>
            </a:pPr>
            <a:fld id="{CFB9D524-0216-4A50-B8B0-B723F1098C81}" type="slidenum">
              <a:rPr lang="en-US"/>
              <a:pPr>
                <a:defRPr/>
              </a:pPr>
              <a:t>11</a:t>
            </a:fld>
            <a:endParaRPr lang="en-US"/>
          </a:p>
        </p:txBody>
      </p:sp>
      <p:pic>
        <p:nvPicPr>
          <p:cNvPr id="12288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53340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2231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p:txBody>
          <a:bodyPr lIns="90488" tIns="44450" rIns="90488" bIns="44450">
            <a:normAutofit fontScale="90000"/>
          </a:bodyPr>
          <a:lstStyle/>
          <a:p>
            <a:pPr fontAlgn="auto">
              <a:spcAft>
                <a:spcPts val="0"/>
              </a:spcAft>
              <a:defRPr/>
            </a:pPr>
            <a:r>
              <a:rPr lang="en-GB" b="1" smtClean="0"/>
              <a:t>Literature reviews/theoretical perspectives</a:t>
            </a:r>
            <a:r>
              <a:rPr lang="en-GB" smtClean="0"/>
              <a:t> </a:t>
            </a:r>
          </a:p>
        </p:txBody>
      </p:sp>
      <p:sp>
        <p:nvSpPr>
          <p:cNvPr id="123907" name="Rectangle 3"/>
          <p:cNvSpPr>
            <a:spLocks noGrp="1" noChangeArrowheads="1"/>
          </p:cNvSpPr>
          <p:nvPr>
            <p:ph idx="1"/>
          </p:nvPr>
        </p:nvSpPr>
        <p:spPr>
          <a:xfrm>
            <a:off x="762000" y="2057400"/>
            <a:ext cx="8382000" cy="3962400"/>
          </a:xfrm>
        </p:spPr>
        <p:txBody>
          <a:bodyPr lIns="90488" tIns="44450" rIns="90488" bIns="44450"/>
          <a:lstStyle/>
          <a:p>
            <a:r>
              <a:rPr lang="en-GB" altLang="sv-SE" b="1" smtClean="0"/>
              <a:t>Not a dead list of annotated comments about texts only  in an early chapter                   </a:t>
            </a:r>
          </a:p>
          <a:p>
            <a:r>
              <a:rPr lang="en-GB" altLang="sv-SE" b="1" smtClean="0"/>
              <a:t>BUT</a:t>
            </a:r>
          </a:p>
          <a:p>
            <a:r>
              <a:rPr lang="en-GB" altLang="sv-SE" b="1" smtClean="0"/>
              <a:t>An ongoing dialogue with the experts, theorists and theories underpinning </a:t>
            </a:r>
            <a:r>
              <a:rPr lang="en-GB" altLang="sv-SE" b="1" i="1" smtClean="0"/>
              <a:t>your </a:t>
            </a:r>
            <a:r>
              <a:rPr lang="en-GB" altLang="sv-SE" b="1" smtClean="0"/>
              <a:t>research </a:t>
            </a:r>
          </a:p>
        </p:txBody>
      </p:sp>
      <p:sp>
        <p:nvSpPr>
          <p:cNvPr id="7" name="Slide Number Placeholder 5"/>
          <p:cNvSpPr>
            <a:spLocks noGrp="1"/>
          </p:cNvSpPr>
          <p:nvPr>
            <p:ph type="sldNum" sz="quarter" idx="12"/>
          </p:nvPr>
        </p:nvSpPr>
        <p:spPr/>
        <p:txBody>
          <a:bodyPr/>
          <a:lstStyle/>
          <a:p>
            <a:pPr>
              <a:defRPr/>
            </a:pPr>
            <a:fld id="{186F8121-4819-4E29-8C7B-741111E129FE}" type="slidenum">
              <a:rPr lang="en-US"/>
              <a:pPr>
                <a:defRPr/>
              </a:pPr>
              <a:t>12</a:t>
            </a:fld>
            <a:endParaRPr lang="en-US"/>
          </a:p>
        </p:txBody>
      </p:sp>
      <p:pic>
        <p:nvPicPr>
          <p:cNvPr id="12390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1054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5571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ubrik 1"/>
          <p:cNvSpPr>
            <a:spLocks noGrp="1"/>
          </p:cNvSpPr>
          <p:nvPr>
            <p:ph type="title"/>
          </p:nvPr>
        </p:nvSpPr>
        <p:spPr/>
        <p:txBody>
          <a:bodyPr/>
          <a:lstStyle/>
          <a:p>
            <a:endParaRPr lang="sv-SE" altLang="sv-SE" smtClean="0"/>
          </a:p>
        </p:txBody>
      </p:sp>
      <p:sp>
        <p:nvSpPr>
          <p:cNvPr id="124931" name="Platshållare för innehåll 2"/>
          <p:cNvSpPr>
            <a:spLocks noGrp="1"/>
          </p:cNvSpPr>
          <p:nvPr>
            <p:ph idx="1"/>
          </p:nvPr>
        </p:nvSpPr>
        <p:spPr/>
        <p:txBody>
          <a:bodyPr/>
          <a:lstStyle/>
          <a:p>
            <a:r>
              <a:rPr lang="sv-SE" altLang="sv-SE" smtClean="0"/>
              <a:t>What are the rules for writing in your discipline_?</a:t>
            </a:r>
          </a:p>
          <a:p>
            <a:r>
              <a:rPr lang="sv-SE" altLang="sv-SE" smtClean="0"/>
              <a:t>What good strategies have YOU found which you could pass onto your students?</a:t>
            </a:r>
          </a:p>
        </p:txBody>
      </p:sp>
      <p:sp>
        <p:nvSpPr>
          <p:cNvPr id="4" name="Platshållare för bildnummer 3"/>
          <p:cNvSpPr>
            <a:spLocks noGrp="1"/>
          </p:cNvSpPr>
          <p:nvPr>
            <p:ph type="sldNum" sz="quarter" idx="12"/>
          </p:nvPr>
        </p:nvSpPr>
        <p:spPr/>
        <p:txBody>
          <a:bodyPr/>
          <a:lstStyle/>
          <a:p>
            <a:pPr>
              <a:defRPr/>
            </a:pPr>
            <a:fld id="{BF168596-7380-46D8-A937-90ABE59B9348}" type="slidenum">
              <a:rPr lang="en-US" smtClean="0"/>
              <a:pPr>
                <a:defRPr/>
              </a:pPr>
              <a:t>13</a:t>
            </a:fld>
            <a:endParaRPr lang="en-US"/>
          </a:p>
        </p:txBody>
      </p:sp>
    </p:spTree>
    <p:extLst>
      <p:ext uri="{BB962C8B-B14F-4D97-AF65-F5344CB8AC3E}">
        <p14:creationId xmlns:p14="http://schemas.microsoft.com/office/powerpoint/2010/main" val="694044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ubrik 1"/>
          <p:cNvSpPr>
            <a:spLocks noGrp="1"/>
          </p:cNvSpPr>
          <p:nvPr>
            <p:ph type="title"/>
          </p:nvPr>
        </p:nvSpPr>
        <p:spPr/>
        <p:txBody>
          <a:bodyPr/>
          <a:lstStyle/>
          <a:p>
            <a:endParaRPr lang="sv-SE" altLang="sv-SE" smtClean="0"/>
          </a:p>
        </p:txBody>
      </p:sp>
      <p:sp>
        <p:nvSpPr>
          <p:cNvPr id="125955" name="Platshållare för innehåll 2"/>
          <p:cNvSpPr>
            <a:spLocks noGrp="1"/>
          </p:cNvSpPr>
          <p:nvPr>
            <p:ph idx="1"/>
          </p:nvPr>
        </p:nvSpPr>
        <p:spPr>
          <a:xfrm>
            <a:off x="1547813" y="-242888"/>
            <a:ext cx="7772400" cy="6096001"/>
          </a:xfrm>
        </p:spPr>
        <p:txBody>
          <a:bodyPr>
            <a:normAutofit lnSpcReduction="10000"/>
          </a:bodyPr>
          <a:lstStyle/>
          <a:p>
            <a:r>
              <a:rPr lang="sv-SE" altLang="sv-SE" smtClean="0"/>
              <a:t>Rules</a:t>
            </a:r>
          </a:p>
          <a:p>
            <a:r>
              <a:rPr lang="sv-SE" altLang="sv-SE" smtClean="0"/>
              <a:t>First author does most of the job-last author scientific guide responsibility of supervision of methods </a:t>
            </a:r>
          </a:p>
          <a:p>
            <a:r>
              <a:rPr lang="sv-SE" altLang="sv-SE" smtClean="0"/>
              <a:t>First or corresponding author writes most of it-who has the knowledge? Who did the experiments? Who has the supervision?who the way in ?who the holder of the idea a way of recognising all involved in the process of the research and the writing </a:t>
            </a:r>
          </a:p>
          <a:p>
            <a:r>
              <a:rPr lang="sv-SE" altLang="sv-SE" smtClean="0"/>
              <a:t>How does your student get into this??????</a:t>
            </a:r>
          </a:p>
        </p:txBody>
      </p:sp>
      <p:sp>
        <p:nvSpPr>
          <p:cNvPr id="4" name="Platshållare för bildnummer 3"/>
          <p:cNvSpPr>
            <a:spLocks noGrp="1"/>
          </p:cNvSpPr>
          <p:nvPr>
            <p:ph type="sldNum" sz="quarter" idx="12"/>
          </p:nvPr>
        </p:nvSpPr>
        <p:spPr/>
        <p:txBody>
          <a:bodyPr/>
          <a:lstStyle/>
          <a:p>
            <a:pPr>
              <a:defRPr/>
            </a:pPr>
            <a:fld id="{05C86DBC-E788-4298-8DF9-632A54AA2EC0}" type="slidenum">
              <a:rPr lang="en-US" smtClean="0"/>
              <a:pPr>
                <a:defRPr/>
              </a:pPr>
              <a:t>14</a:t>
            </a:fld>
            <a:endParaRPr lang="en-US"/>
          </a:p>
        </p:txBody>
      </p:sp>
    </p:spTree>
    <p:extLst>
      <p:ext uri="{BB962C8B-B14F-4D97-AF65-F5344CB8AC3E}">
        <p14:creationId xmlns:p14="http://schemas.microsoft.com/office/powerpoint/2010/main" val="1251296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ubrik 1"/>
          <p:cNvSpPr>
            <a:spLocks noGrp="1"/>
          </p:cNvSpPr>
          <p:nvPr>
            <p:ph type="title"/>
          </p:nvPr>
        </p:nvSpPr>
        <p:spPr/>
        <p:txBody>
          <a:bodyPr/>
          <a:lstStyle/>
          <a:p>
            <a:endParaRPr lang="sv-SE" altLang="sv-SE" smtClean="0"/>
          </a:p>
        </p:txBody>
      </p:sp>
      <p:sp>
        <p:nvSpPr>
          <p:cNvPr id="126979" name="Platshållare för innehåll 2"/>
          <p:cNvSpPr>
            <a:spLocks noGrp="1"/>
          </p:cNvSpPr>
          <p:nvPr>
            <p:ph idx="1"/>
          </p:nvPr>
        </p:nvSpPr>
        <p:spPr>
          <a:xfrm>
            <a:off x="1173163" y="260350"/>
            <a:ext cx="7772400" cy="5835650"/>
          </a:xfrm>
        </p:spPr>
        <p:txBody>
          <a:bodyPr/>
          <a:lstStyle/>
          <a:p>
            <a:r>
              <a:rPr lang="sv-SE" altLang="sv-SE" smtClean="0"/>
              <a:t>Soc sci  all are equal  </a:t>
            </a:r>
          </a:p>
          <a:p>
            <a:r>
              <a:rPr lang="sv-SE" altLang="sv-SE" smtClean="0"/>
              <a:t>Comleely different problems n lit and humanities – more feedback, closer relationshis with supervisor – not about teamwork –needs to be learned later…</a:t>
            </a:r>
          </a:p>
        </p:txBody>
      </p:sp>
      <p:sp>
        <p:nvSpPr>
          <p:cNvPr id="4" name="Platshållare för bildnummer 3"/>
          <p:cNvSpPr>
            <a:spLocks noGrp="1"/>
          </p:cNvSpPr>
          <p:nvPr>
            <p:ph type="sldNum" sz="quarter" idx="12"/>
          </p:nvPr>
        </p:nvSpPr>
        <p:spPr/>
        <p:txBody>
          <a:bodyPr/>
          <a:lstStyle/>
          <a:p>
            <a:pPr>
              <a:defRPr/>
            </a:pPr>
            <a:fld id="{5E4E12EB-820A-47A9-94BD-BB8AB52248EB}" type="slidenum">
              <a:rPr lang="en-US" smtClean="0"/>
              <a:pPr>
                <a:defRPr/>
              </a:pPr>
              <a:t>15</a:t>
            </a:fld>
            <a:endParaRPr lang="en-US"/>
          </a:p>
        </p:txBody>
      </p:sp>
    </p:spTree>
    <p:extLst>
      <p:ext uri="{BB962C8B-B14F-4D97-AF65-F5344CB8AC3E}">
        <p14:creationId xmlns:p14="http://schemas.microsoft.com/office/powerpoint/2010/main" val="1369882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ubrik 1"/>
          <p:cNvSpPr>
            <a:spLocks noGrp="1"/>
          </p:cNvSpPr>
          <p:nvPr>
            <p:ph type="title"/>
          </p:nvPr>
        </p:nvSpPr>
        <p:spPr>
          <a:xfrm>
            <a:off x="1173163" y="115888"/>
            <a:ext cx="7772400" cy="504825"/>
          </a:xfrm>
        </p:spPr>
        <p:txBody>
          <a:bodyPr>
            <a:normAutofit fontScale="90000"/>
          </a:bodyPr>
          <a:lstStyle/>
          <a:p>
            <a:r>
              <a:rPr lang="sv-SE" altLang="sv-SE" smtClean="0"/>
              <a:t>strategies</a:t>
            </a:r>
          </a:p>
        </p:txBody>
      </p:sp>
      <p:sp>
        <p:nvSpPr>
          <p:cNvPr id="128003" name="Platshållare för innehåll 2"/>
          <p:cNvSpPr>
            <a:spLocks noGrp="1"/>
          </p:cNvSpPr>
          <p:nvPr>
            <p:ph idx="1"/>
          </p:nvPr>
        </p:nvSpPr>
        <p:spPr>
          <a:xfrm>
            <a:off x="1173163" y="620713"/>
            <a:ext cx="7772400" cy="5475287"/>
          </a:xfrm>
        </p:spPr>
        <p:txBody>
          <a:bodyPr/>
          <a:lstStyle/>
          <a:p>
            <a:endParaRPr lang="sv-SE" altLang="sv-SE" smtClean="0"/>
          </a:p>
        </p:txBody>
      </p:sp>
      <p:sp>
        <p:nvSpPr>
          <p:cNvPr id="4" name="Platshållare för bildnummer 3"/>
          <p:cNvSpPr>
            <a:spLocks noGrp="1"/>
          </p:cNvSpPr>
          <p:nvPr>
            <p:ph type="sldNum" sz="quarter" idx="12"/>
          </p:nvPr>
        </p:nvSpPr>
        <p:spPr/>
        <p:txBody>
          <a:bodyPr/>
          <a:lstStyle/>
          <a:p>
            <a:pPr>
              <a:defRPr/>
            </a:pPr>
            <a:fld id="{AAC0FE56-D595-44A2-9980-CFBD562F85E9}" type="slidenum">
              <a:rPr lang="en-US" smtClean="0"/>
              <a:pPr>
                <a:defRPr/>
              </a:pPr>
              <a:t>16</a:t>
            </a:fld>
            <a:endParaRPr lang="en-US"/>
          </a:p>
        </p:txBody>
      </p:sp>
    </p:spTree>
    <p:extLst>
      <p:ext uri="{BB962C8B-B14F-4D97-AF65-F5344CB8AC3E}">
        <p14:creationId xmlns:p14="http://schemas.microsoft.com/office/powerpoint/2010/main" val="25135906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itle 1"/>
          <p:cNvSpPr>
            <a:spLocks noGrp="1"/>
          </p:cNvSpPr>
          <p:nvPr>
            <p:ph type="title"/>
          </p:nvPr>
        </p:nvSpPr>
        <p:spPr/>
        <p:txBody>
          <a:bodyPr/>
          <a:lstStyle/>
          <a:p>
            <a:endParaRPr lang="en-GB" altLang="sv-SE" smtClean="0"/>
          </a:p>
        </p:txBody>
      </p:sp>
      <p:sp>
        <p:nvSpPr>
          <p:cNvPr id="129027" name="Content Placeholder 2"/>
          <p:cNvSpPr>
            <a:spLocks noGrp="1"/>
          </p:cNvSpPr>
          <p:nvPr>
            <p:ph idx="1"/>
          </p:nvPr>
        </p:nvSpPr>
        <p:spPr>
          <a:xfrm>
            <a:off x="1371600" y="571500"/>
            <a:ext cx="7772400" cy="5524500"/>
          </a:xfrm>
        </p:spPr>
        <p:txBody>
          <a:bodyPr>
            <a:normAutofit fontScale="85000" lnSpcReduction="10000"/>
          </a:bodyPr>
          <a:lstStyle/>
          <a:p>
            <a:r>
              <a:rPr lang="en-GB" altLang="sv-SE" smtClean="0"/>
              <a:t>Key articles  help focus the field but the refs in the articles might be limited </a:t>
            </a:r>
          </a:p>
          <a:p>
            <a:r>
              <a:rPr lang="en-GB" altLang="sv-SE" smtClean="0"/>
              <a:t>Different positions and schools of thought- read and establish- draw the contrasting views out</a:t>
            </a:r>
          </a:p>
          <a:p>
            <a:r>
              <a:rPr lang="en-GB" altLang="sv-SE" smtClean="0"/>
              <a:t>Find you way through (william Perry stage 9 choose your view and defend it)</a:t>
            </a:r>
          </a:p>
          <a:p>
            <a:r>
              <a:rPr lang="en-GB" altLang="sv-SE" smtClean="0"/>
              <a:t>You probably need you confine yourself to the major journals? Could miss lit in a different language?  </a:t>
            </a:r>
          </a:p>
          <a:p>
            <a:endParaRPr lang="en-GB" altLang="sv-SE" smtClean="0"/>
          </a:p>
          <a:p>
            <a:endParaRPr lang="en-GB" altLang="sv-SE" smtClean="0"/>
          </a:p>
          <a:p>
            <a:r>
              <a:rPr lang="en-GB" altLang="sv-SE" smtClean="0"/>
              <a:t>Writing a thesis from a bunch of your articles – needs to develop a theme through them and a wrap</a:t>
            </a:r>
          </a:p>
        </p:txBody>
      </p:sp>
      <p:sp>
        <p:nvSpPr>
          <p:cNvPr id="4" name="Slide Number Placeholder 3"/>
          <p:cNvSpPr>
            <a:spLocks noGrp="1"/>
          </p:cNvSpPr>
          <p:nvPr>
            <p:ph type="sldNum" sz="quarter" idx="12"/>
          </p:nvPr>
        </p:nvSpPr>
        <p:spPr/>
        <p:txBody>
          <a:bodyPr/>
          <a:lstStyle/>
          <a:p>
            <a:pPr>
              <a:defRPr/>
            </a:pPr>
            <a:fld id="{2C148440-CEC6-4984-A1AB-B91BC0A42713}" type="slidenum">
              <a:rPr lang="en-US" smtClean="0"/>
              <a:pPr>
                <a:defRPr/>
              </a:pPr>
              <a:t>17</a:t>
            </a:fld>
            <a:endParaRPr lang="en-US"/>
          </a:p>
        </p:txBody>
      </p:sp>
    </p:spTree>
    <p:extLst>
      <p:ext uri="{BB962C8B-B14F-4D97-AF65-F5344CB8AC3E}">
        <p14:creationId xmlns:p14="http://schemas.microsoft.com/office/powerpoint/2010/main" val="624245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ChangeArrowheads="1"/>
          </p:cNvSpPr>
          <p:nvPr>
            <p:ph type="title"/>
          </p:nvPr>
        </p:nvSpPr>
        <p:spPr>
          <a:xfrm>
            <a:off x="1116013" y="323850"/>
            <a:ext cx="8027987" cy="666750"/>
          </a:xfrm>
        </p:spPr>
        <p:txBody>
          <a:bodyPr>
            <a:normAutofit fontScale="90000"/>
          </a:bodyPr>
          <a:lstStyle/>
          <a:p>
            <a:pPr fontAlgn="auto">
              <a:spcAft>
                <a:spcPts val="0"/>
              </a:spcAft>
              <a:defRPr/>
            </a:pPr>
            <a:r>
              <a:rPr lang="en-GB" b="1" smtClean="0"/>
              <a:t>Good practice in literature reviews/theoretical perspectives</a:t>
            </a:r>
            <a:endParaRPr lang="en-GB" smtClean="0"/>
          </a:p>
        </p:txBody>
      </p:sp>
      <p:sp>
        <p:nvSpPr>
          <p:cNvPr id="130051" name="Rectangle 3"/>
          <p:cNvSpPr>
            <a:spLocks noGrp="1" noChangeArrowheads="1"/>
          </p:cNvSpPr>
          <p:nvPr>
            <p:ph idx="1"/>
          </p:nvPr>
        </p:nvSpPr>
        <p:spPr>
          <a:xfrm>
            <a:off x="900113" y="1268413"/>
            <a:ext cx="7848600" cy="4459287"/>
          </a:xfrm>
        </p:spPr>
        <p:txBody>
          <a:bodyPr/>
          <a:lstStyle/>
          <a:p>
            <a:pPr>
              <a:buFont typeface="Monotype Sorts" pitchFamily="2" charset="2"/>
              <a:buNone/>
            </a:pPr>
            <a:r>
              <a:rPr lang="en-GB" altLang="sv-SE" b="1" smtClean="0"/>
              <a:t>Make the role of the theoretical perspectives chapter absolutely explicit- Note that  literature surveys/reviews/theoretical perspectives are more than dead surveys- they provide the early entrance into engagement with the academic field in a debate with your own work.</a:t>
            </a:r>
          </a:p>
        </p:txBody>
      </p:sp>
      <p:sp>
        <p:nvSpPr>
          <p:cNvPr id="7" name="Slide Number Placeholder 5"/>
          <p:cNvSpPr>
            <a:spLocks noGrp="1"/>
          </p:cNvSpPr>
          <p:nvPr>
            <p:ph type="sldNum" sz="quarter" idx="12"/>
          </p:nvPr>
        </p:nvSpPr>
        <p:spPr/>
        <p:txBody>
          <a:bodyPr/>
          <a:lstStyle/>
          <a:p>
            <a:pPr>
              <a:defRPr/>
            </a:pPr>
            <a:fld id="{129C2D84-402F-4C55-ACB0-FD9EEB8BEC40}" type="slidenum">
              <a:rPr lang="en-US"/>
              <a:pPr>
                <a:defRPr/>
              </a:pPr>
              <a:t>18</a:t>
            </a:fld>
            <a:endParaRPr lang="en-US"/>
          </a:p>
        </p:txBody>
      </p:sp>
      <p:pic>
        <p:nvPicPr>
          <p:cNvPr id="13005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19812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43738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p:txBody>
          <a:bodyPr>
            <a:normAutofit fontScale="90000"/>
          </a:bodyPr>
          <a:lstStyle/>
          <a:p>
            <a:pPr fontAlgn="auto">
              <a:spcAft>
                <a:spcPts val="0"/>
              </a:spcAft>
              <a:defRPr/>
            </a:pPr>
            <a:r>
              <a:rPr lang="en-GB" smtClean="0"/>
              <a:t>Suggestions to students undertaking a literature review</a:t>
            </a:r>
          </a:p>
        </p:txBody>
      </p:sp>
      <p:sp>
        <p:nvSpPr>
          <p:cNvPr id="131075" name="Rectangle 3"/>
          <p:cNvSpPr>
            <a:spLocks noGrp="1" noChangeArrowheads="1"/>
          </p:cNvSpPr>
          <p:nvPr>
            <p:ph idx="1"/>
          </p:nvPr>
        </p:nvSpPr>
        <p:spPr/>
        <p:txBody>
          <a:bodyPr/>
          <a:lstStyle/>
          <a:p>
            <a:r>
              <a:rPr lang="en-GB" altLang="sv-SE" b="1" smtClean="0"/>
              <a:t>Read widely (more than you need)for context &amp; debates</a:t>
            </a:r>
          </a:p>
          <a:p>
            <a:r>
              <a:rPr lang="en-GB" altLang="sv-SE" b="1" smtClean="0"/>
              <a:t>Take careful notes &amp; record sources</a:t>
            </a:r>
          </a:p>
          <a:p>
            <a:r>
              <a:rPr lang="en-GB" altLang="sv-SE" b="1" smtClean="0"/>
              <a:t>Summarise only in order to engage in critical debate- your arguments arise from, relate to, are underpinned by the experts-content &amp; methods</a:t>
            </a:r>
          </a:p>
          <a:p>
            <a:endParaRPr lang="en-GB" altLang="sv-SE" b="1" smtClean="0"/>
          </a:p>
          <a:p>
            <a:endParaRPr lang="en-GB" altLang="sv-SE" smtClean="0"/>
          </a:p>
        </p:txBody>
      </p:sp>
      <p:sp>
        <p:nvSpPr>
          <p:cNvPr id="7" name="Slide Number Placeholder 5"/>
          <p:cNvSpPr>
            <a:spLocks noGrp="1"/>
          </p:cNvSpPr>
          <p:nvPr>
            <p:ph type="sldNum" sz="quarter" idx="12"/>
          </p:nvPr>
        </p:nvSpPr>
        <p:spPr/>
        <p:txBody>
          <a:bodyPr/>
          <a:lstStyle/>
          <a:p>
            <a:pPr>
              <a:defRPr/>
            </a:pPr>
            <a:fld id="{CC72C62E-7990-42AC-9BA4-3E934DAE7B5F}" type="slidenum">
              <a:rPr lang="en-US"/>
              <a:pPr>
                <a:defRPr/>
              </a:pPr>
              <a:t>19</a:t>
            </a:fld>
            <a:endParaRPr lang="en-US"/>
          </a:p>
        </p:txBody>
      </p:sp>
      <p:pic>
        <p:nvPicPr>
          <p:cNvPr id="13107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2578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4463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Putting the proposal into action</a:t>
            </a:r>
          </a:p>
          <a:p>
            <a:r>
              <a:rPr lang="en-GB" dirty="0" smtClean="0"/>
              <a:t>Work and writing in different sections</a:t>
            </a:r>
          </a:p>
          <a:p>
            <a:r>
              <a:rPr lang="en-GB" dirty="0"/>
              <a:t> </a:t>
            </a:r>
            <a:r>
              <a:rPr lang="en-GB" dirty="0" smtClean="0"/>
              <a:t>developing and maintaining good research and writing habits </a:t>
            </a:r>
            <a:endParaRPr lang="en-GB" dirty="0"/>
          </a:p>
        </p:txBody>
      </p:sp>
    </p:spTree>
    <p:extLst>
      <p:ext uri="{BB962C8B-B14F-4D97-AF65-F5344CB8AC3E}">
        <p14:creationId xmlns:p14="http://schemas.microsoft.com/office/powerpoint/2010/main" val="2012791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endParaRPr lang="en-GB" altLang="sv-SE" smtClean="0"/>
          </a:p>
        </p:txBody>
      </p:sp>
      <p:sp>
        <p:nvSpPr>
          <p:cNvPr id="132099" name="Rectangle 3"/>
          <p:cNvSpPr>
            <a:spLocks noGrp="1" noChangeArrowheads="1"/>
          </p:cNvSpPr>
          <p:nvPr>
            <p:ph idx="1"/>
          </p:nvPr>
        </p:nvSpPr>
        <p:spPr>
          <a:xfrm>
            <a:off x="1173163" y="260350"/>
            <a:ext cx="7772400" cy="5835650"/>
          </a:xfrm>
        </p:spPr>
        <p:txBody>
          <a:bodyPr/>
          <a:lstStyle/>
          <a:p>
            <a:pPr>
              <a:lnSpc>
                <a:spcPct val="90000"/>
              </a:lnSpc>
            </a:pPr>
            <a:r>
              <a:rPr lang="en-GB" altLang="sv-SE" sz="2400" b="1" smtClean="0"/>
              <a:t>Reading into the field  is only one of the tasks</a:t>
            </a:r>
          </a:p>
          <a:p>
            <a:pPr>
              <a:lnSpc>
                <a:spcPct val="90000"/>
              </a:lnSpc>
            </a:pPr>
            <a:r>
              <a:rPr lang="en-GB" altLang="sv-SE" sz="2400" b="1" smtClean="0"/>
              <a:t>If you are unaware of debates in the field you might merely recreate them</a:t>
            </a:r>
          </a:p>
          <a:p>
            <a:pPr>
              <a:lnSpc>
                <a:spcPct val="90000"/>
              </a:lnSpc>
            </a:pPr>
            <a:r>
              <a:rPr lang="en-GB" altLang="sv-SE" sz="2400" b="1" smtClean="0"/>
              <a:t>You need  to work out where your research engages with the debates and what it can add</a:t>
            </a:r>
          </a:p>
          <a:p>
            <a:pPr>
              <a:lnSpc>
                <a:spcPct val="90000"/>
              </a:lnSpc>
            </a:pPr>
            <a:endParaRPr lang="en-GB" altLang="sv-SE" sz="2400" b="1" smtClean="0"/>
          </a:p>
          <a:p>
            <a:pPr>
              <a:lnSpc>
                <a:spcPct val="90000"/>
              </a:lnSpc>
            </a:pPr>
            <a:r>
              <a:rPr lang="en-GB" altLang="sv-SE" sz="2400" b="1" smtClean="0"/>
              <a:t>Summary </a:t>
            </a:r>
          </a:p>
          <a:p>
            <a:pPr>
              <a:lnSpc>
                <a:spcPct val="90000"/>
              </a:lnSpc>
            </a:pPr>
            <a:r>
              <a:rPr lang="en-GB" altLang="sv-SE" sz="2400" b="1" smtClean="0"/>
              <a:t>Synthesis</a:t>
            </a:r>
          </a:p>
          <a:p>
            <a:pPr>
              <a:lnSpc>
                <a:spcPct val="90000"/>
              </a:lnSpc>
            </a:pPr>
            <a:r>
              <a:rPr lang="en-GB" altLang="sv-SE" sz="2400" b="1" smtClean="0"/>
              <a:t>Evaluation and reflection</a:t>
            </a:r>
          </a:p>
          <a:p>
            <a:pPr>
              <a:lnSpc>
                <a:spcPct val="90000"/>
              </a:lnSpc>
            </a:pPr>
            <a:r>
              <a:rPr lang="en-GB" altLang="sv-SE" sz="2400" b="1" smtClean="0"/>
              <a:t>Engagement in critique</a:t>
            </a:r>
          </a:p>
          <a:p>
            <a:pPr>
              <a:lnSpc>
                <a:spcPct val="90000"/>
              </a:lnSpc>
            </a:pPr>
            <a:r>
              <a:rPr lang="en-GB" altLang="sv-SE" sz="2400" b="1" smtClean="0"/>
              <a:t>Argument and dialogue with own work</a:t>
            </a:r>
          </a:p>
          <a:p>
            <a:pPr>
              <a:lnSpc>
                <a:spcPct val="90000"/>
              </a:lnSpc>
            </a:pPr>
            <a:r>
              <a:rPr lang="en-GB" altLang="sv-SE" sz="2400" b="1" smtClean="0"/>
              <a:t>Contribution to meaning –something new which is your own</a:t>
            </a:r>
          </a:p>
        </p:txBody>
      </p:sp>
      <p:sp>
        <p:nvSpPr>
          <p:cNvPr id="6" name="Slide Number Placeholder 5"/>
          <p:cNvSpPr>
            <a:spLocks noGrp="1"/>
          </p:cNvSpPr>
          <p:nvPr>
            <p:ph type="sldNum" sz="quarter" idx="12"/>
          </p:nvPr>
        </p:nvSpPr>
        <p:spPr/>
        <p:txBody>
          <a:bodyPr/>
          <a:lstStyle/>
          <a:p>
            <a:pPr>
              <a:defRPr/>
            </a:pPr>
            <a:fld id="{A6BB6FF7-2E12-41BC-8DE5-558FE427CFE8}" type="slidenum">
              <a:rPr lang="en-US"/>
              <a:pPr>
                <a:defRPr/>
              </a:pPr>
              <a:t>20</a:t>
            </a:fld>
            <a:endParaRPr lang="en-US"/>
          </a:p>
        </p:txBody>
      </p:sp>
    </p:spTree>
    <p:extLst>
      <p:ext uri="{BB962C8B-B14F-4D97-AF65-F5344CB8AC3E}">
        <p14:creationId xmlns:p14="http://schemas.microsoft.com/office/powerpoint/2010/main" val="3149306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endParaRPr lang="en-GB" altLang="sv-SE" smtClean="0"/>
          </a:p>
        </p:txBody>
      </p:sp>
      <p:sp>
        <p:nvSpPr>
          <p:cNvPr id="133123" name="Rectangle 3"/>
          <p:cNvSpPr>
            <a:spLocks noGrp="1" noChangeArrowheads="1"/>
          </p:cNvSpPr>
          <p:nvPr>
            <p:ph idx="1"/>
          </p:nvPr>
        </p:nvSpPr>
        <p:spPr/>
        <p:txBody>
          <a:bodyPr/>
          <a:lstStyle/>
          <a:p>
            <a:r>
              <a:rPr lang="en-GB" altLang="sv-SE" b="1" smtClean="0"/>
              <a:t>There is an early chapter which is a </a:t>
            </a:r>
            <a:r>
              <a:rPr lang="en-GB" altLang="sv-SE" b="1" i="1" smtClean="0"/>
              <a:t>theoretical perspectives</a:t>
            </a:r>
            <a:r>
              <a:rPr lang="en-GB" altLang="sv-SE" b="1" smtClean="0"/>
              <a:t> chapter using the literature to </a:t>
            </a:r>
            <a:r>
              <a:rPr lang="en-GB" altLang="sv-SE" b="1" i="1" smtClean="0"/>
              <a:t>establish context &amp;argument, the perspectives of major theorists whose work informs yours</a:t>
            </a:r>
            <a:r>
              <a:rPr lang="en-GB" altLang="sv-SE" b="1" smtClean="0"/>
              <a:t>- putting all of this into </a:t>
            </a:r>
            <a:r>
              <a:rPr lang="en-GB" altLang="sv-SE" b="1" i="1" smtClean="0"/>
              <a:t>a dialogue</a:t>
            </a:r>
            <a:r>
              <a:rPr lang="en-GB" altLang="sv-SE" b="1" smtClean="0"/>
              <a:t> with your work </a:t>
            </a:r>
          </a:p>
          <a:p>
            <a:endParaRPr lang="en-GB" altLang="sv-SE" b="1" smtClean="0"/>
          </a:p>
          <a:p>
            <a:endParaRPr lang="en-GB" altLang="sv-SE" smtClean="0"/>
          </a:p>
          <a:p>
            <a:endParaRPr lang="en-GB" altLang="sv-SE" smtClean="0"/>
          </a:p>
          <a:p>
            <a:endParaRPr lang="en-GB" altLang="sv-SE" smtClean="0"/>
          </a:p>
        </p:txBody>
      </p:sp>
      <p:sp>
        <p:nvSpPr>
          <p:cNvPr id="6" name="Slide Number Placeholder 5"/>
          <p:cNvSpPr>
            <a:spLocks noGrp="1"/>
          </p:cNvSpPr>
          <p:nvPr>
            <p:ph type="sldNum" sz="quarter" idx="12"/>
          </p:nvPr>
        </p:nvSpPr>
        <p:spPr/>
        <p:txBody>
          <a:bodyPr/>
          <a:lstStyle/>
          <a:p>
            <a:pPr>
              <a:defRPr/>
            </a:pPr>
            <a:fld id="{DC832CCC-A0B4-4537-B293-B24512517DF1}" type="slidenum">
              <a:rPr lang="en-US"/>
              <a:pPr>
                <a:defRPr/>
              </a:pPr>
              <a:t>21</a:t>
            </a:fld>
            <a:endParaRPr lang="en-US"/>
          </a:p>
        </p:txBody>
      </p:sp>
    </p:spTree>
    <p:extLst>
      <p:ext uri="{BB962C8B-B14F-4D97-AF65-F5344CB8AC3E}">
        <p14:creationId xmlns:p14="http://schemas.microsoft.com/office/powerpoint/2010/main" val="5027753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endParaRPr lang="en-GB" altLang="sv-SE" smtClean="0"/>
          </a:p>
        </p:txBody>
      </p:sp>
      <p:sp>
        <p:nvSpPr>
          <p:cNvPr id="134147" name="Rectangle 3"/>
          <p:cNvSpPr>
            <a:spLocks noGrp="1" noChangeArrowheads="1"/>
          </p:cNvSpPr>
          <p:nvPr>
            <p:ph idx="1"/>
          </p:nvPr>
        </p:nvSpPr>
        <p:spPr/>
        <p:txBody>
          <a:bodyPr/>
          <a:lstStyle/>
          <a:p>
            <a:r>
              <a:rPr lang="en-GB" altLang="sv-SE" b="1" smtClean="0"/>
              <a:t>You continue to draw on the literature throughout the thesis,  threads running through -underpinning, feeding into conceptual findings</a:t>
            </a:r>
          </a:p>
          <a:p>
            <a:r>
              <a:rPr lang="en-GB" altLang="sv-SE" b="1" smtClean="0"/>
              <a:t>Keep reading- but know where to stop</a:t>
            </a:r>
            <a:endParaRPr lang="en-GB" altLang="sv-SE" smtClean="0"/>
          </a:p>
        </p:txBody>
      </p:sp>
      <p:sp>
        <p:nvSpPr>
          <p:cNvPr id="7" name="Slide Number Placeholder 5"/>
          <p:cNvSpPr>
            <a:spLocks noGrp="1"/>
          </p:cNvSpPr>
          <p:nvPr>
            <p:ph type="sldNum" sz="quarter" idx="12"/>
          </p:nvPr>
        </p:nvSpPr>
        <p:spPr/>
        <p:txBody>
          <a:bodyPr/>
          <a:lstStyle/>
          <a:p>
            <a:pPr>
              <a:defRPr/>
            </a:pPr>
            <a:fld id="{12C29D4E-FB0D-45BC-8BEB-A694C8EFF4DE}" type="slidenum">
              <a:rPr lang="en-US"/>
              <a:pPr>
                <a:defRPr/>
              </a:pPr>
              <a:t>22</a:t>
            </a:fld>
            <a:endParaRPr lang="en-US"/>
          </a:p>
        </p:txBody>
      </p:sp>
      <p:pic>
        <p:nvPicPr>
          <p:cNvPr id="13414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51816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7392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ChangeArrowheads="1"/>
          </p:cNvSpPr>
          <p:nvPr>
            <p:ph type="title"/>
          </p:nvPr>
        </p:nvSpPr>
        <p:spPr/>
        <p:txBody>
          <a:bodyPr>
            <a:normAutofit fontScale="90000"/>
          </a:bodyPr>
          <a:lstStyle/>
          <a:p>
            <a:pPr fontAlgn="auto">
              <a:spcAft>
                <a:spcPts val="0"/>
              </a:spcAft>
              <a:defRPr/>
            </a:pPr>
            <a:r>
              <a:rPr lang="en-GB" smtClean="0"/>
              <a:t>Tasks to use with students-</a:t>
            </a:r>
            <a:r>
              <a:rPr lang="en-GB" i="1" smtClean="0"/>
              <a:t>could you use this and if so when and how?</a:t>
            </a:r>
            <a:r>
              <a:rPr lang="en-GB" smtClean="0"/>
              <a:t> </a:t>
            </a:r>
          </a:p>
        </p:txBody>
      </p:sp>
      <p:sp>
        <p:nvSpPr>
          <p:cNvPr id="135171" name="Rectangle 3"/>
          <p:cNvSpPr>
            <a:spLocks noGrp="1" noChangeArrowheads="1"/>
          </p:cNvSpPr>
          <p:nvPr>
            <p:ph idx="1"/>
          </p:nvPr>
        </p:nvSpPr>
        <p:spPr>
          <a:xfrm>
            <a:off x="762000" y="1981200"/>
            <a:ext cx="8183563" cy="4114800"/>
          </a:xfrm>
        </p:spPr>
        <p:txBody>
          <a:bodyPr/>
          <a:lstStyle/>
          <a:p>
            <a:r>
              <a:rPr lang="en-GB" altLang="sv-SE" b="1" smtClean="0"/>
              <a:t>Please Discuss-</a:t>
            </a:r>
          </a:p>
          <a:p>
            <a:r>
              <a:rPr lang="en-GB" altLang="sv-SE" b="1" smtClean="0"/>
              <a:t>Who are YOUR main theorists? </a:t>
            </a:r>
          </a:p>
          <a:p>
            <a:r>
              <a:rPr lang="en-GB" altLang="sv-SE" b="1" smtClean="0"/>
              <a:t>Who are you reading in relation to theory and to method? </a:t>
            </a:r>
          </a:p>
          <a:p>
            <a:r>
              <a:rPr lang="en-GB" altLang="sv-SE" b="1" smtClean="0"/>
              <a:t>What are the debates in these areas ?</a:t>
            </a:r>
          </a:p>
          <a:p>
            <a:r>
              <a:rPr lang="en-GB" altLang="sv-SE" b="1" smtClean="0"/>
              <a:t>And how does YOUR work engage in a dialogue with these debates?</a:t>
            </a:r>
            <a:endParaRPr lang="en-GB" altLang="sv-SE" smtClean="0"/>
          </a:p>
          <a:p>
            <a:endParaRPr lang="en-GB" altLang="sv-SE" smtClean="0"/>
          </a:p>
          <a:p>
            <a:endParaRPr lang="en-GB" altLang="sv-SE" smtClean="0"/>
          </a:p>
        </p:txBody>
      </p:sp>
      <p:sp>
        <p:nvSpPr>
          <p:cNvPr id="7" name="Slide Number Placeholder 5"/>
          <p:cNvSpPr>
            <a:spLocks noGrp="1"/>
          </p:cNvSpPr>
          <p:nvPr>
            <p:ph type="sldNum" sz="quarter" idx="12"/>
          </p:nvPr>
        </p:nvSpPr>
        <p:spPr/>
        <p:txBody>
          <a:bodyPr/>
          <a:lstStyle/>
          <a:p>
            <a:pPr>
              <a:defRPr/>
            </a:pPr>
            <a:fld id="{22533BB5-79EE-4E8D-8CD3-F78A94E33D8A}" type="slidenum">
              <a:rPr lang="en-US"/>
              <a:pPr>
                <a:defRPr/>
              </a:pPr>
              <a:t>23</a:t>
            </a:fld>
            <a:endParaRPr lang="en-US"/>
          </a:p>
        </p:txBody>
      </p:sp>
      <p:pic>
        <p:nvPicPr>
          <p:cNvPr id="13517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2578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77974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ChangeArrowheads="1"/>
          </p:cNvSpPr>
          <p:nvPr>
            <p:ph type="title"/>
          </p:nvPr>
        </p:nvSpPr>
        <p:spPr>
          <a:xfrm>
            <a:off x="762000" y="457200"/>
            <a:ext cx="8153400" cy="1143000"/>
          </a:xfrm>
        </p:spPr>
        <p:txBody>
          <a:bodyPr>
            <a:normAutofit fontScale="90000"/>
          </a:bodyPr>
          <a:lstStyle/>
          <a:p>
            <a:pPr fontAlgn="auto">
              <a:spcAft>
                <a:spcPts val="0"/>
              </a:spcAft>
              <a:defRPr/>
            </a:pPr>
            <a:r>
              <a:rPr lang="en-GB" smtClean="0"/>
              <a:t>Activities to identify the characteristics of sound use of literature in  writing</a:t>
            </a:r>
          </a:p>
        </p:txBody>
      </p:sp>
      <p:sp>
        <p:nvSpPr>
          <p:cNvPr id="78852" name="Rectangle 3"/>
          <p:cNvSpPr>
            <a:spLocks noGrp="1" noChangeArrowheads="1"/>
          </p:cNvSpPr>
          <p:nvPr>
            <p:ph idx="1"/>
          </p:nvPr>
        </p:nvSpPr>
        <p:spPr>
          <a:xfrm>
            <a:off x="685800" y="2057400"/>
            <a:ext cx="8259763" cy="4038600"/>
          </a:xfrm>
        </p:spPr>
        <p:txBody>
          <a:bodyPr>
            <a:normAutofit fontScale="92500" lnSpcReduction="10000"/>
          </a:bodyPr>
          <a:lstStyle/>
          <a:p>
            <a:pPr fontAlgn="auto">
              <a:spcAft>
                <a:spcPts val="0"/>
              </a:spcAft>
              <a:buFont typeface="Wingdings 2"/>
              <a:buChar char=""/>
              <a:defRPr/>
            </a:pPr>
            <a:r>
              <a:rPr lang="en-GB" smtClean="0"/>
              <a:t>Students can work from models of a key essay and ‘process it’ in terms of its </a:t>
            </a:r>
          </a:p>
          <a:p>
            <a:pPr fontAlgn="auto">
              <a:spcAft>
                <a:spcPts val="0"/>
              </a:spcAft>
              <a:buFont typeface="Wingdings 2"/>
              <a:buChar char=""/>
              <a:defRPr/>
            </a:pPr>
            <a:r>
              <a:rPr lang="en-GB" smtClean="0"/>
              <a:t>introduction of the issues and major developments in the field, in context</a:t>
            </a:r>
          </a:p>
          <a:p>
            <a:pPr fontAlgn="auto">
              <a:spcAft>
                <a:spcPts val="0"/>
              </a:spcAft>
              <a:buFont typeface="Wingdings 2"/>
              <a:buChar char=""/>
              <a:defRPr/>
            </a:pPr>
            <a:r>
              <a:rPr lang="en-GB" smtClean="0"/>
              <a:t>introduction and development of the major arguments , conflicts, trends and the work of (I)the major theorists (2) the major writers/researchers who put the theories into practice  </a:t>
            </a:r>
          </a:p>
        </p:txBody>
      </p:sp>
      <p:sp>
        <p:nvSpPr>
          <p:cNvPr id="7" name="Slide Number Placeholder 5"/>
          <p:cNvSpPr>
            <a:spLocks noGrp="1"/>
          </p:cNvSpPr>
          <p:nvPr>
            <p:ph type="sldNum" sz="quarter" idx="12"/>
          </p:nvPr>
        </p:nvSpPr>
        <p:spPr/>
        <p:txBody>
          <a:bodyPr/>
          <a:lstStyle/>
          <a:p>
            <a:pPr>
              <a:defRPr/>
            </a:pPr>
            <a:fld id="{1B28BCD9-B851-4C2E-B0CC-BD905ED036EF}" type="slidenum">
              <a:rPr lang="en-US"/>
              <a:pPr>
                <a:defRPr/>
              </a:pPr>
              <a:t>24</a:t>
            </a:fld>
            <a:endParaRPr lang="en-US"/>
          </a:p>
        </p:txBody>
      </p:sp>
      <p:pic>
        <p:nvPicPr>
          <p:cNvPr id="13619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3810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93974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2"/>
          <p:cNvSpPr>
            <a:spLocks noGrp="1" noChangeArrowheads="1"/>
          </p:cNvSpPr>
          <p:nvPr>
            <p:ph type="title"/>
          </p:nvPr>
        </p:nvSpPr>
        <p:spPr>
          <a:xfrm>
            <a:off x="685800" y="0"/>
            <a:ext cx="7772400" cy="457200"/>
          </a:xfrm>
        </p:spPr>
        <p:txBody>
          <a:bodyPr>
            <a:normAutofit fontScale="90000"/>
          </a:bodyPr>
          <a:lstStyle/>
          <a:p>
            <a:pPr fontAlgn="auto">
              <a:spcAft>
                <a:spcPts val="0"/>
              </a:spcAft>
              <a:defRPr/>
            </a:pPr>
            <a:r>
              <a:rPr lang="en-GB" smtClean="0"/>
              <a:t>Modelling an activity</a:t>
            </a:r>
          </a:p>
        </p:txBody>
      </p:sp>
      <p:sp>
        <p:nvSpPr>
          <p:cNvPr id="137219" name="Rectangle 3"/>
          <p:cNvSpPr>
            <a:spLocks noGrp="1" noChangeArrowheads="1"/>
          </p:cNvSpPr>
          <p:nvPr>
            <p:ph idx="1"/>
          </p:nvPr>
        </p:nvSpPr>
        <p:spPr>
          <a:xfrm>
            <a:off x="990600" y="1066800"/>
            <a:ext cx="7772400" cy="5791200"/>
          </a:xfrm>
        </p:spPr>
        <p:txBody>
          <a:bodyPr/>
          <a:lstStyle/>
          <a:p>
            <a:r>
              <a:rPr lang="en-GB" altLang="sv-SE" b="1" smtClean="0"/>
              <a:t>Read   examples of essays which use a wide variety of literature</a:t>
            </a:r>
          </a:p>
          <a:p>
            <a:r>
              <a:rPr lang="en-GB" altLang="sv-SE" b="1" smtClean="0"/>
              <a:t>How do they use the literature ?</a:t>
            </a:r>
          </a:p>
          <a:p>
            <a:r>
              <a:rPr lang="en-GB" altLang="sv-SE" b="1" smtClean="0"/>
              <a:t>Is it a dead list?, is it </a:t>
            </a:r>
            <a:r>
              <a:rPr lang="en-GB" altLang="sv-SE" b="1" i="1" smtClean="0"/>
              <a:t>merely </a:t>
            </a:r>
            <a:r>
              <a:rPr lang="en-GB" altLang="sv-SE" b="1" smtClean="0"/>
              <a:t>summarised?, </a:t>
            </a:r>
          </a:p>
          <a:p>
            <a:r>
              <a:rPr lang="en-GB" altLang="sv-SE" b="1" smtClean="0"/>
              <a:t>Is there any organisation into themes?  Issues, or developments, or contradictions or arguments in the field?</a:t>
            </a:r>
          </a:p>
        </p:txBody>
      </p:sp>
      <p:sp>
        <p:nvSpPr>
          <p:cNvPr id="7" name="Slide Number Placeholder 5"/>
          <p:cNvSpPr>
            <a:spLocks noGrp="1"/>
          </p:cNvSpPr>
          <p:nvPr>
            <p:ph type="sldNum" sz="quarter" idx="12"/>
          </p:nvPr>
        </p:nvSpPr>
        <p:spPr/>
        <p:txBody>
          <a:bodyPr/>
          <a:lstStyle/>
          <a:p>
            <a:pPr>
              <a:defRPr/>
            </a:pPr>
            <a:fld id="{B6FAA1C0-8301-4BDD-AF33-A5F15D7AEF3B}" type="slidenum">
              <a:rPr lang="en-US"/>
              <a:pPr>
                <a:defRPr/>
              </a:pPr>
              <a:t>25</a:t>
            </a:fld>
            <a:endParaRPr lang="en-US"/>
          </a:p>
        </p:txBody>
      </p:sp>
      <p:pic>
        <p:nvPicPr>
          <p:cNvPr id="13722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53340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05866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endParaRPr lang="en-GB" altLang="sv-SE" smtClean="0"/>
          </a:p>
        </p:txBody>
      </p:sp>
      <p:sp>
        <p:nvSpPr>
          <p:cNvPr id="138243" name="Rectangle 3"/>
          <p:cNvSpPr>
            <a:spLocks noGrp="1" noChangeArrowheads="1"/>
          </p:cNvSpPr>
          <p:nvPr>
            <p:ph idx="1"/>
          </p:nvPr>
        </p:nvSpPr>
        <p:spPr>
          <a:xfrm>
            <a:off x="685800" y="0"/>
            <a:ext cx="8259763" cy="6096000"/>
          </a:xfrm>
        </p:spPr>
        <p:txBody>
          <a:bodyPr/>
          <a:lstStyle/>
          <a:p>
            <a:r>
              <a:rPr lang="en-GB" altLang="sv-SE" b="1" smtClean="0"/>
              <a:t>Is it vague ? Too broad? Too narrow? Disorganised? Leading too widely?(remember boundaries!)</a:t>
            </a:r>
          </a:p>
          <a:p>
            <a:r>
              <a:rPr lang="en-GB" altLang="sv-SE" b="1" smtClean="0"/>
              <a:t>Do they summarise </a:t>
            </a:r>
            <a:r>
              <a:rPr lang="en-GB" altLang="sv-SE" b="1" i="1" smtClean="0"/>
              <a:t>to add to debates</a:t>
            </a:r>
            <a:r>
              <a:rPr lang="en-GB" altLang="sv-SE" b="1" smtClean="0"/>
              <a:t> ?</a:t>
            </a:r>
          </a:p>
          <a:p>
            <a:r>
              <a:rPr lang="en-GB" altLang="sv-SE" b="1" smtClean="0"/>
              <a:t>Do the texts read and written about here </a:t>
            </a:r>
            <a:r>
              <a:rPr lang="en-GB" altLang="sv-SE" b="1" i="1" smtClean="0"/>
              <a:t>engage </a:t>
            </a:r>
            <a:r>
              <a:rPr lang="en-GB" altLang="sv-SE" b="1" smtClean="0"/>
              <a:t>with the arguments developed by the author?</a:t>
            </a:r>
          </a:p>
          <a:p>
            <a:r>
              <a:rPr lang="en-GB" altLang="sv-SE" b="1" smtClean="0"/>
              <a:t>Is the discussion of the literature working at a summarising level or a conceptual level? </a:t>
            </a:r>
          </a:p>
          <a:p>
            <a:r>
              <a:rPr lang="en-GB" altLang="sv-SE" b="1" smtClean="0"/>
              <a:t>Is it properly referenced? And does it use quotation and extract appropriately?</a:t>
            </a:r>
            <a:endParaRPr lang="en-GB" altLang="sv-SE" smtClean="0"/>
          </a:p>
          <a:p>
            <a:endParaRPr lang="en-GB" altLang="sv-SE" smtClean="0"/>
          </a:p>
        </p:txBody>
      </p:sp>
      <p:sp>
        <p:nvSpPr>
          <p:cNvPr id="7" name="Slide Number Placeholder 5"/>
          <p:cNvSpPr>
            <a:spLocks noGrp="1"/>
          </p:cNvSpPr>
          <p:nvPr>
            <p:ph type="sldNum" sz="quarter" idx="12"/>
          </p:nvPr>
        </p:nvSpPr>
        <p:spPr/>
        <p:txBody>
          <a:bodyPr/>
          <a:lstStyle/>
          <a:p>
            <a:pPr>
              <a:defRPr/>
            </a:pPr>
            <a:fld id="{F6BE953C-A9D2-4FC9-8506-C98F7252F379}" type="slidenum">
              <a:rPr lang="en-US"/>
              <a:pPr>
                <a:defRPr/>
              </a:pPr>
              <a:t>26</a:t>
            </a:fld>
            <a:endParaRPr lang="en-US"/>
          </a:p>
        </p:txBody>
      </p:sp>
      <p:pic>
        <p:nvPicPr>
          <p:cNvPr id="13824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5484813"/>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79450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a:xfrm>
            <a:off x="1173163" y="457200"/>
            <a:ext cx="7742237" cy="381000"/>
          </a:xfrm>
        </p:spPr>
        <p:txBody>
          <a:bodyPr>
            <a:normAutofit fontScale="90000"/>
          </a:bodyPr>
          <a:lstStyle/>
          <a:p>
            <a:pPr fontAlgn="auto">
              <a:spcAft>
                <a:spcPts val="0"/>
              </a:spcAft>
              <a:defRPr/>
            </a:pPr>
            <a:r>
              <a:rPr lang="en-GB" smtClean="0"/>
              <a:t>Developing critical thinking as part of dealing with the literature</a:t>
            </a:r>
          </a:p>
        </p:txBody>
      </p:sp>
      <p:sp>
        <p:nvSpPr>
          <p:cNvPr id="81924" name="Rectangle 3"/>
          <p:cNvSpPr>
            <a:spLocks noGrp="1" noChangeArrowheads="1"/>
          </p:cNvSpPr>
          <p:nvPr>
            <p:ph idx="1"/>
          </p:nvPr>
        </p:nvSpPr>
        <p:spPr>
          <a:xfrm>
            <a:off x="457200" y="1295400"/>
            <a:ext cx="8488363" cy="4800600"/>
          </a:xfrm>
        </p:spPr>
        <p:txBody>
          <a:bodyPr>
            <a:normAutofit/>
          </a:bodyPr>
          <a:lstStyle/>
          <a:p>
            <a:pPr fontAlgn="auto">
              <a:spcAft>
                <a:spcPts val="0"/>
              </a:spcAft>
              <a:buFont typeface="Wingdings 2"/>
              <a:buChar char=""/>
              <a:defRPr/>
            </a:pPr>
            <a:r>
              <a:rPr lang="en-GB" smtClean="0"/>
              <a:t>Critical thinking is crucial in postgraduate research</a:t>
            </a:r>
          </a:p>
          <a:p>
            <a:pPr fontAlgn="auto">
              <a:spcAft>
                <a:spcPts val="0"/>
              </a:spcAft>
              <a:buFont typeface="Wingdings 2"/>
              <a:buChar char=""/>
              <a:defRPr/>
            </a:pPr>
            <a:r>
              <a:rPr lang="en-GB" smtClean="0"/>
              <a:t>much of this involves questioning and problematising accepted ideas and information</a:t>
            </a:r>
          </a:p>
          <a:p>
            <a:pPr fontAlgn="auto">
              <a:spcAft>
                <a:spcPts val="0"/>
              </a:spcAft>
              <a:buFont typeface="Wingdings 2"/>
              <a:buChar char=""/>
              <a:defRPr/>
            </a:pPr>
            <a:r>
              <a:rPr lang="en-GB" smtClean="0"/>
              <a:t>much of it involves engaging in a dialogue with others who have developed theories, carried out research</a:t>
            </a:r>
          </a:p>
          <a:p>
            <a:pPr fontAlgn="auto">
              <a:spcAft>
                <a:spcPts val="0"/>
              </a:spcAft>
              <a:buFont typeface="Wingdings 2"/>
              <a:buChar char=""/>
              <a:defRPr/>
            </a:pPr>
            <a:r>
              <a:rPr lang="en-GB" smtClean="0"/>
              <a:t>Creating a dialogue between theoretical perspectives and research activity</a:t>
            </a:r>
          </a:p>
          <a:p>
            <a:pPr fontAlgn="auto">
              <a:spcAft>
                <a:spcPts val="0"/>
              </a:spcAft>
              <a:buFont typeface="Wingdings 2"/>
              <a:buChar char=""/>
              <a:defRPr/>
            </a:pPr>
            <a:endParaRPr lang="en-GB" smtClean="0"/>
          </a:p>
        </p:txBody>
      </p:sp>
      <p:sp>
        <p:nvSpPr>
          <p:cNvPr id="7" name="Slide Number Placeholder 5"/>
          <p:cNvSpPr>
            <a:spLocks noGrp="1"/>
          </p:cNvSpPr>
          <p:nvPr>
            <p:ph type="sldNum" sz="quarter" idx="12"/>
          </p:nvPr>
        </p:nvSpPr>
        <p:spPr/>
        <p:txBody>
          <a:bodyPr/>
          <a:lstStyle/>
          <a:p>
            <a:pPr>
              <a:defRPr/>
            </a:pPr>
            <a:fld id="{08C49705-CC57-4C53-ABF6-F333CC413A8A}" type="slidenum">
              <a:rPr lang="en-US"/>
              <a:pPr>
                <a:defRPr/>
              </a:pPr>
              <a:t>27</a:t>
            </a:fld>
            <a:endParaRPr lang="en-US"/>
          </a:p>
        </p:txBody>
      </p:sp>
      <p:pic>
        <p:nvPicPr>
          <p:cNvPr id="13926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5484813"/>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64471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endParaRPr lang="en-GB" altLang="sv-SE" smtClean="0"/>
          </a:p>
        </p:txBody>
      </p:sp>
      <p:sp>
        <p:nvSpPr>
          <p:cNvPr id="140291" name="Rectangle 3"/>
          <p:cNvSpPr>
            <a:spLocks noGrp="1" noChangeArrowheads="1"/>
          </p:cNvSpPr>
          <p:nvPr>
            <p:ph idx="1"/>
          </p:nvPr>
        </p:nvSpPr>
        <p:spPr>
          <a:xfrm>
            <a:off x="838200" y="0"/>
            <a:ext cx="8107363" cy="6096000"/>
          </a:xfrm>
        </p:spPr>
        <p:txBody>
          <a:bodyPr/>
          <a:lstStyle/>
          <a:p>
            <a:r>
              <a:rPr lang="en-GB" altLang="sv-SE" smtClean="0"/>
              <a:t>Reading, arguing and writing in different ways for different purposes</a:t>
            </a:r>
          </a:p>
          <a:p>
            <a:r>
              <a:rPr lang="en-GB" altLang="sv-SE" i="1" smtClean="0"/>
              <a:t>reading on the topic</a:t>
            </a:r>
            <a:r>
              <a:rPr lang="en-GB" altLang="sv-SE" smtClean="0"/>
              <a:t>- accumulating information, establishing the field-provides facts and basic underpinning ideas you use in your work and writing arguments</a:t>
            </a:r>
          </a:p>
          <a:p>
            <a:r>
              <a:rPr lang="en-GB" altLang="sv-SE" i="1" smtClean="0"/>
              <a:t>contrastive reading</a:t>
            </a:r>
            <a:r>
              <a:rPr lang="en-GB" altLang="sv-SE" smtClean="0"/>
              <a:t>-identifying discussions debates disagreements different positions- helps you to critique and ask questions, then argue in a dialogue-between experts/others/your work</a:t>
            </a:r>
          </a:p>
          <a:p>
            <a:endParaRPr lang="en-GB" altLang="sv-SE" smtClean="0"/>
          </a:p>
        </p:txBody>
      </p:sp>
      <p:sp>
        <p:nvSpPr>
          <p:cNvPr id="7" name="Slide Number Placeholder 5"/>
          <p:cNvSpPr>
            <a:spLocks noGrp="1"/>
          </p:cNvSpPr>
          <p:nvPr>
            <p:ph type="sldNum" sz="quarter" idx="12"/>
          </p:nvPr>
        </p:nvSpPr>
        <p:spPr/>
        <p:txBody>
          <a:bodyPr/>
          <a:lstStyle/>
          <a:p>
            <a:pPr>
              <a:defRPr/>
            </a:pPr>
            <a:fld id="{D76FD2E2-C836-48D6-A639-A6FAB573C346}" type="slidenum">
              <a:rPr lang="en-US"/>
              <a:pPr>
                <a:defRPr/>
              </a:pPr>
              <a:t>28</a:t>
            </a:fld>
            <a:endParaRPr lang="en-US"/>
          </a:p>
        </p:txBody>
      </p:sp>
      <p:pic>
        <p:nvPicPr>
          <p:cNvPr id="14029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54864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52450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endParaRPr lang="en-GB" altLang="sv-SE" smtClean="0"/>
          </a:p>
        </p:txBody>
      </p:sp>
      <p:sp>
        <p:nvSpPr>
          <p:cNvPr id="83972" name="Rectangle 3"/>
          <p:cNvSpPr>
            <a:spLocks noGrp="1" noChangeArrowheads="1"/>
          </p:cNvSpPr>
          <p:nvPr>
            <p:ph idx="1"/>
          </p:nvPr>
        </p:nvSpPr>
        <p:spPr>
          <a:xfrm>
            <a:off x="685800" y="0"/>
            <a:ext cx="8458200" cy="6324600"/>
          </a:xfrm>
        </p:spPr>
        <p:txBody>
          <a:bodyPr>
            <a:normAutofit lnSpcReduction="10000"/>
          </a:bodyPr>
          <a:lstStyle/>
          <a:p>
            <a:pPr fontAlgn="auto">
              <a:spcAft>
                <a:spcPts val="0"/>
              </a:spcAft>
              <a:buFont typeface="Wingdings 2"/>
              <a:buChar char=""/>
              <a:defRPr/>
            </a:pPr>
            <a:r>
              <a:rPr lang="en-GB" i="1" smtClean="0"/>
              <a:t>Analytical reading &amp; writing</a:t>
            </a:r>
            <a:r>
              <a:rPr lang="en-GB" smtClean="0"/>
              <a:t>-how does this work? What is it made of?What lies behind it? how does it fit in or not? Is it coherent? why does it matter? take it to pieces, find conflicts and arguments</a:t>
            </a:r>
          </a:p>
          <a:p>
            <a:pPr fontAlgn="auto">
              <a:spcAft>
                <a:spcPts val="0"/>
              </a:spcAft>
              <a:buFont typeface="Wingdings 2"/>
              <a:buChar char=""/>
              <a:defRPr/>
            </a:pPr>
            <a:r>
              <a:rPr lang="en-GB" smtClean="0"/>
              <a:t>How are YOUR reading, research &amp;writing : informative, contrastive, analytical? If ONLY informative it won’t be at postgraduate level</a:t>
            </a:r>
          </a:p>
          <a:p>
            <a:pPr fontAlgn="auto">
              <a:spcAft>
                <a:spcPts val="0"/>
              </a:spcAft>
              <a:buFont typeface="Wingdings 2"/>
              <a:buChar char=""/>
              <a:defRPr/>
            </a:pPr>
            <a:r>
              <a:rPr lang="en-GB" smtClean="0"/>
              <a:t>where do you engage in dialogue? with what main theories and arguments? What are </a:t>
            </a:r>
            <a:r>
              <a:rPr lang="en-GB" i="1" smtClean="0"/>
              <a:t>your </a:t>
            </a:r>
            <a:r>
              <a:rPr lang="en-GB" smtClean="0"/>
              <a:t>points and arguments? How &amp; where have you been analytical of theorists, research data, your own findings?</a:t>
            </a:r>
          </a:p>
        </p:txBody>
      </p:sp>
      <p:sp>
        <p:nvSpPr>
          <p:cNvPr id="7" name="Slide Number Placeholder 5"/>
          <p:cNvSpPr>
            <a:spLocks noGrp="1"/>
          </p:cNvSpPr>
          <p:nvPr>
            <p:ph type="sldNum" sz="quarter" idx="12"/>
          </p:nvPr>
        </p:nvSpPr>
        <p:spPr/>
        <p:txBody>
          <a:bodyPr/>
          <a:lstStyle/>
          <a:p>
            <a:pPr>
              <a:defRPr/>
            </a:pPr>
            <a:fld id="{1A53E54B-D38E-4554-BFD8-8DA39BF96717}" type="slidenum">
              <a:rPr lang="en-US"/>
              <a:pPr>
                <a:defRPr/>
              </a:pPr>
              <a:t>29</a:t>
            </a:fld>
            <a:endParaRPr lang="en-US"/>
          </a:p>
        </p:txBody>
      </p:sp>
      <p:pic>
        <p:nvPicPr>
          <p:cNvPr id="14131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35938" y="5661025"/>
            <a:ext cx="10080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660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8D50A18-BE82-4258-AE0F-8F13118DFB9E}" type="slidenum">
              <a:rPr lang="en-US"/>
              <a:pPr>
                <a:defRPr/>
              </a:pPr>
              <a:t>3</a:t>
            </a:fld>
            <a:endParaRPr lang="en-US"/>
          </a:p>
        </p:txBody>
      </p:sp>
      <p:sp>
        <p:nvSpPr>
          <p:cNvPr id="108547" name="Rectangle 2"/>
          <p:cNvSpPr>
            <a:spLocks noGrp="1" noChangeArrowheads="1"/>
          </p:cNvSpPr>
          <p:nvPr>
            <p:ph type="title"/>
          </p:nvPr>
        </p:nvSpPr>
        <p:spPr/>
        <p:txBody>
          <a:bodyPr>
            <a:normAutofit fontScale="90000"/>
          </a:bodyPr>
          <a:lstStyle/>
          <a:p>
            <a:r>
              <a:rPr lang="en-GB" altLang="sv-SE" sz="4000" dirty="0" smtClean="0"/>
              <a:t>Writing –critical thinking , elegant writing – and good writing habits</a:t>
            </a:r>
          </a:p>
        </p:txBody>
      </p:sp>
      <p:sp>
        <p:nvSpPr>
          <p:cNvPr id="108548" name="Rectangle 3"/>
          <p:cNvSpPr>
            <a:spLocks noGrp="1" noChangeArrowheads="1"/>
          </p:cNvSpPr>
          <p:nvPr>
            <p:ph type="body" idx="1"/>
          </p:nvPr>
        </p:nvSpPr>
        <p:spPr/>
        <p:txBody>
          <a:bodyPr/>
          <a:lstStyle/>
          <a:p>
            <a:r>
              <a:rPr lang="en-GB" altLang="sv-SE" dirty="0" smtClean="0"/>
              <a:t>How do we develop and engage with  critical thinking and elegant writing?</a:t>
            </a:r>
          </a:p>
          <a:p>
            <a:r>
              <a:rPr lang="en-GB" altLang="sv-SE" dirty="0" smtClean="0"/>
              <a:t>Look at </a:t>
            </a:r>
            <a:r>
              <a:rPr lang="en-GB" altLang="sv-SE" dirty="0" err="1" smtClean="0"/>
              <a:t>ppts</a:t>
            </a:r>
            <a:r>
              <a:rPr lang="en-GB" altLang="sv-SE" dirty="0" smtClean="0"/>
              <a:t> on writing the literature review and theory chapter </a:t>
            </a:r>
          </a:p>
        </p:txBody>
      </p:sp>
    </p:spTree>
    <p:extLst>
      <p:ext uri="{BB962C8B-B14F-4D97-AF65-F5344CB8AC3E}">
        <p14:creationId xmlns:p14="http://schemas.microsoft.com/office/powerpoint/2010/main" val="10195194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endParaRPr lang="en-GB" altLang="sv-SE" smtClean="0"/>
          </a:p>
        </p:txBody>
      </p:sp>
      <p:sp>
        <p:nvSpPr>
          <p:cNvPr id="142339" name="Rectangle 3"/>
          <p:cNvSpPr>
            <a:spLocks noGrp="1" noChangeArrowheads="1"/>
          </p:cNvSpPr>
          <p:nvPr>
            <p:ph idx="1"/>
          </p:nvPr>
        </p:nvSpPr>
        <p:spPr>
          <a:xfrm>
            <a:off x="1173163" y="0"/>
            <a:ext cx="7772400" cy="6096000"/>
          </a:xfrm>
        </p:spPr>
        <p:txBody>
          <a:bodyPr/>
          <a:lstStyle/>
          <a:p>
            <a:r>
              <a:rPr lang="en-GB" altLang="sv-SE" smtClean="0"/>
              <a:t>Consider topics developed into research questions </a:t>
            </a:r>
          </a:p>
          <a:p>
            <a:r>
              <a:rPr lang="en-GB" altLang="sv-SE" smtClean="0"/>
              <a:t>How are concepts and critical issues identified? </a:t>
            </a:r>
          </a:p>
          <a:p>
            <a:r>
              <a:rPr lang="en-GB" altLang="sv-SE" smtClean="0"/>
              <a:t>What theories are needed to underpin and ask the question(s) of the field/sample/area?</a:t>
            </a:r>
          </a:p>
          <a:p>
            <a:r>
              <a:rPr lang="en-GB" altLang="sv-SE" smtClean="0"/>
              <a:t>What reading, what research activities need to take place?</a:t>
            </a:r>
          </a:p>
          <a:p>
            <a:endParaRPr lang="en-GB" altLang="sv-SE" smtClean="0"/>
          </a:p>
        </p:txBody>
      </p:sp>
      <p:sp>
        <p:nvSpPr>
          <p:cNvPr id="7" name="Slide Number Placeholder 5"/>
          <p:cNvSpPr>
            <a:spLocks noGrp="1"/>
          </p:cNvSpPr>
          <p:nvPr>
            <p:ph type="sldNum" sz="quarter" idx="12"/>
          </p:nvPr>
        </p:nvSpPr>
        <p:spPr/>
        <p:txBody>
          <a:bodyPr/>
          <a:lstStyle/>
          <a:p>
            <a:pPr>
              <a:defRPr/>
            </a:pPr>
            <a:fld id="{22D444D6-FC63-4BC8-AC56-449C08C27049}" type="slidenum">
              <a:rPr lang="en-US"/>
              <a:pPr>
                <a:defRPr/>
              </a:pPr>
              <a:t>30</a:t>
            </a:fld>
            <a:endParaRPr lang="en-US"/>
          </a:p>
        </p:txBody>
      </p:sp>
      <p:pic>
        <p:nvPicPr>
          <p:cNvPr id="14234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1816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94933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endParaRPr lang="en-GB" altLang="sv-SE" smtClean="0"/>
          </a:p>
        </p:txBody>
      </p:sp>
      <p:sp>
        <p:nvSpPr>
          <p:cNvPr id="142339" name="Rectangle 3"/>
          <p:cNvSpPr>
            <a:spLocks noGrp="1" noChangeArrowheads="1"/>
          </p:cNvSpPr>
          <p:nvPr>
            <p:ph idx="1"/>
          </p:nvPr>
        </p:nvSpPr>
        <p:spPr>
          <a:xfrm>
            <a:off x="1173163" y="0"/>
            <a:ext cx="7772400" cy="6096000"/>
          </a:xfrm>
        </p:spPr>
        <p:txBody>
          <a:bodyPr/>
          <a:lstStyle/>
          <a:p>
            <a:r>
              <a:rPr lang="en-GB" altLang="sv-SE" smtClean="0"/>
              <a:t>Consider topics developed into research questions </a:t>
            </a:r>
          </a:p>
          <a:p>
            <a:r>
              <a:rPr lang="en-GB" altLang="sv-SE" smtClean="0"/>
              <a:t>How are concepts and critical issues identified? </a:t>
            </a:r>
          </a:p>
          <a:p>
            <a:r>
              <a:rPr lang="en-GB" altLang="sv-SE" smtClean="0"/>
              <a:t>What theories are needed to underpin and ask the question(s) of the field/sample/area?</a:t>
            </a:r>
          </a:p>
          <a:p>
            <a:r>
              <a:rPr lang="en-GB" altLang="sv-SE" smtClean="0"/>
              <a:t>What reading, what research activities need to take place?</a:t>
            </a:r>
          </a:p>
          <a:p>
            <a:endParaRPr lang="en-GB" altLang="sv-SE" smtClean="0"/>
          </a:p>
        </p:txBody>
      </p:sp>
      <p:sp>
        <p:nvSpPr>
          <p:cNvPr id="7" name="Slide Number Placeholder 5"/>
          <p:cNvSpPr>
            <a:spLocks noGrp="1"/>
          </p:cNvSpPr>
          <p:nvPr>
            <p:ph type="sldNum" sz="quarter" idx="12"/>
          </p:nvPr>
        </p:nvSpPr>
        <p:spPr/>
        <p:txBody>
          <a:bodyPr/>
          <a:lstStyle/>
          <a:p>
            <a:pPr>
              <a:defRPr/>
            </a:pPr>
            <a:fld id="{22D444D6-FC63-4BC8-AC56-449C08C27049}" type="slidenum">
              <a:rPr lang="en-US"/>
              <a:pPr>
                <a:defRPr/>
              </a:pPr>
              <a:t>31</a:t>
            </a:fld>
            <a:endParaRPr lang="en-US"/>
          </a:p>
        </p:txBody>
      </p:sp>
      <p:pic>
        <p:nvPicPr>
          <p:cNvPr id="14234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1816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40313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endParaRPr lang="en-GB" altLang="sv-SE" smtClean="0"/>
          </a:p>
        </p:txBody>
      </p:sp>
      <p:sp>
        <p:nvSpPr>
          <p:cNvPr id="115715" name="Rectangle 3"/>
          <p:cNvSpPr>
            <a:spLocks noGrp="1" noChangeArrowheads="1"/>
          </p:cNvSpPr>
          <p:nvPr>
            <p:ph idx="1"/>
          </p:nvPr>
        </p:nvSpPr>
        <p:spPr>
          <a:xfrm>
            <a:off x="611188" y="188913"/>
            <a:ext cx="8334375" cy="6669087"/>
          </a:xfrm>
        </p:spPr>
        <p:txBody>
          <a:bodyPr/>
          <a:lstStyle/>
          <a:p>
            <a:pPr>
              <a:lnSpc>
                <a:spcPct val="80000"/>
              </a:lnSpc>
            </a:pPr>
            <a:r>
              <a:rPr lang="en-GB" altLang="sv-SE" sz="2400" b="1" dirty="0" smtClean="0"/>
              <a:t>Plans and proposals- clarity, argument, mini thesis in plan</a:t>
            </a:r>
          </a:p>
          <a:p>
            <a:pPr>
              <a:lnSpc>
                <a:spcPct val="80000"/>
              </a:lnSpc>
            </a:pPr>
            <a:r>
              <a:rPr lang="en-GB" altLang="sv-SE" sz="2400" b="1" dirty="0" smtClean="0"/>
              <a:t>Literature review- absorb synthesis debate present own contribution in a dialogue with experts</a:t>
            </a:r>
          </a:p>
          <a:p>
            <a:pPr>
              <a:lnSpc>
                <a:spcPct val="80000"/>
              </a:lnSpc>
            </a:pPr>
            <a:r>
              <a:rPr lang="en-GB" altLang="sv-SE" sz="2400" b="1" dirty="0" smtClean="0"/>
              <a:t>Methodology and methods back up with theorists, argue case in relation to  research design</a:t>
            </a:r>
          </a:p>
          <a:p>
            <a:pPr>
              <a:lnSpc>
                <a:spcPct val="80000"/>
              </a:lnSpc>
            </a:pPr>
            <a:r>
              <a:rPr lang="en-GB" altLang="sv-SE" sz="2400" b="1" dirty="0" smtClean="0"/>
              <a:t>Learning journal – encourage the ongoing habit of writing to be useful for later exploration explanation and argument and defence</a:t>
            </a:r>
          </a:p>
        </p:txBody>
      </p:sp>
      <p:sp>
        <p:nvSpPr>
          <p:cNvPr id="6" name="Slide Number Placeholder 5"/>
          <p:cNvSpPr>
            <a:spLocks noGrp="1"/>
          </p:cNvSpPr>
          <p:nvPr>
            <p:ph type="sldNum" sz="quarter" idx="12"/>
          </p:nvPr>
        </p:nvSpPr>
        <p:spPr/>
        <p:txBody>
          <a:bodyPr/>
          <a:lstStyle/>
          <a:p>
            <a:pPr>
              <a:defRPr/>
            </a:pPr>
            <a:fld id="{5E9B489C-594A-4267-8652-5DCC6963CA81}" type="slidenum">
              <a:rPr lang="en-US"/>
              <a:pPr>
                <a:defRPr/>
              </a:pPr>
              <a:t>32</a:t>
            </a:fld>
            <a:endParaRPr lang="en-US"/>
          </a:p>
        </p:txBody>
      </p:sp>
    </p:spTree>
    <p:extLst>
      <p:ext uri="{BB962C8B-B14F-4D97-AF65-F5344CB8AC3E}">
        <p14:creationId xmlns:p14="http://schemas.microsoft.com/office/powerpoint/2010/main" val="21242393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a:lnSpc>
                <a:spcPct val="80000"/>
              </a:lnSpc>
            </a:pPr>
            <a:endParaRPr lang="en-GB" altLang="sv-SE" b="1" dirty="0" smtClean="0"/>
          </a:p>
          <a:p>
            <a:pPr>
              <a:lnSpc>
                <a:spcPct val="80000"/>
              </a:lnSpc>
            </a:pPr>
            <a:r>
              <a:rPr lang="en-GB" altLang="sv-SE" b="1" dirty="0" smtClean="0"/>
              <a:t>Annotating and discussing data then working into a discussion   </a:t>
            </a:r>
          </a:p>
          <a:p>
            <a:pPr>
              <a:lnSpc>
                <a:spcPct val="80000"/>
              </a:lnSpc>
            </a:pPr>
            <a:r>
              <a:rPr lang="en-GB" altLang="sv-SE" b="1" dirty="0" smtClean="0"/>
              <a:t>No evidence without claim </a:t>
            </a:r>
          </a:p>
          <a:p>
            <a:pPr>
              <a:lnSpc>
                <a:spcPct val="80000"/>
              </a:lnSpc>
            </a:pPr>
            <a:r>
              <a:rPr lang="en-GB" altLang="sv-SE" b="1" dirty="0" smtClean="0"/>
              <a:t>No claim without evidence</a:t>
            </a:r>
          </a:p>
          <a:p>
            <a:pPr>
              <a:lnSpc>
                <a:spcPct val="80000"/>
              </a:lnSpc>
            </a:pPr>
            <a:r>
              <a:rPr lang="en-GB" altLang="sv-SE" b="1" dirty="0" smtClean="0"/>
              <a:t>Balancing data and debate/discussion</a:t>
            </a:r>
          </a:p>
          <a:p>
            <a:pPr>
              <a:lnSpc>
                <a:spcPct val="80000"/>
              </a:lnSpc>
            </a:pPr>
            <a:r>
              <a:rPr lang="en-GB" altLang="sv-SE" b="1" dirty="0" smtClean="0"/>
              <a:t>Conceptual levels of writing </a:t>
            </a:r>
          </a:p>
          <a:p>
            <a:pPr>
              <a:lnSpc>
                <a:spcPct val="80000"/>
              </a:lnSpc>
            </a:pPr>
            <a:r>
              <a:rPr lang="en-GB" altLang="sv-SE" b="1" dirty="0" smtClean="0"/>
              <a:t>Abstract and conclusions</a:t>
            </a:r>
          </a:p>
          <a:p>
            <a:pPr>
              <a:lnSpc>
                <a:spcPct val="80000"/>
              </a:lnSpc>
            </a:pPr>
            <a:r>
              <a:rPr lang="en-GB" altLang="sv-SE" b="1" dirty="0" smtClean="0"/>
              <a:t>Coherence in the end – argument</a:t>
            </a:r>
          </a:p>
          <a:p>
            <a:pPr>
              <a:lnSpc>
                <a:spcPct val="80000"/>
              </a:lnSpc>
            </a:pPr>
            <a:r>
              <a:rPr lang="en-GB" altLang="sv-SE" b="1" dirty="0" smtClean="0"/>
              <a:t>Theories and themes</a:t>
            </a:r>
          </a:p>
          <a:p>
            <a:pPr>
              <a:lnSpc>
                <a:spcPct val="80000"/>
              </a:lnSpc>
            </a:pPr>
            <a:r>
              <a:rPr lang="en-GB" altLang="sv-SE" b="1" dirty="0" smtClean="0"/>
              <a:t>Coherence between sections</a:t>
            </a:r>
          </a:p>
          <a:p>
            <a:pPr>
              <a:lnSpc>
                <a:spcPct val="80000"/>
              </a:lnSpc>
            </a:pPr>
            <a:endParaRPr lang="en-GB" altLang="sv-SE" b="1" dirty="0" smtClean="0"/>
          </a:p>
          <a:p>
            <a:endParaRPr lang="en-GB" dirty="0"/>
          </a:p>
        </p:txBody>
      </p:sp>
    </p:spTree>
    <p:extLst>
      <p:ext uri="{BB962C8B-B14F-4D97-AF65-F5344CB8AC3E}">
        <p14:creationId xmlns:p14="http://schemas.microsoft.com/office/powerpoint/2010/main" val="41454529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a:xfrm>
            <a:off x="1173163" y="0"/>
            <a:ext cx="7772400" cy="549275"/>
          </a:xfrm>
        </p:spPr>
        <p:txBody>
          <a:bodyPr/>
          <a:lstStyle/>
          <a:p>
            <a:r>
              <a:rPr lang="en-GB" altLang="sv-SE" sz="2800" dirty="0" smtClean="0"/>
              <a:t>Advice on  writing processes</a:t>
            </a:r>
          </a:p>
        </p:txBody>
      </p:sp>
      <p:sp>
        <p:nvSpPr>
          <p:cNvPr id="113667" name="Content Placeholder 2"/>
          <p:cNvSpPr>
            <a:spLocks noGrp="1"/>
          </p:cNvSpPr>
          <p:nvPr>
            <p:ph idx="1"/>
          </p:nvPr>
        </p:nvSpPr>
        <p:spPr>
          <a:xfrm>
            <a:off x="827088" y="692150"/>
            <a:ext cx="8316912" cy="5403850"/>
          </a:xfrm>
        </p:spPr>
        <p:txBody>
          <a:bodyPr>
            <a:normAutofit lnSpcReduction="10000"/>
          </a:bodyPr>
          <a:lstStyle/>
          <a:p>
            <a:r>
              <a:rPr lang="en-GB" altLang="sv-SE" sz="2000" dirty="0" smtClean="0"/>
              <a:t>Think of the question throughout </a:t>
            </a:r>
          </a:p>
          <a:p>
            <a:r>
              <a:rPr lang="en-GB" altLang="sv-SE" sz="2000" dirty="0" smtClean="0"/>
              <a:t>Develop structure-what goes in which bits of the thesis-take a bit at a time and explore the different writing </a:t>
            </a:r>
          </a:p>
          <a:p>
            <a:r>
              <a:rPr lang="en-GB" altLang="sv-SE" sz="2000" dirty="0" smtClean="0"/>
              <a:t>There needs too to be freedom or it will be too mechanised</a:t>
            </a:r>
          </a:p>
          <a:p>
            <a:r>
              <a:rPr lang="en-GB" altLang="sv-SE" sz="2000" dirty="0" smtClean="0"/>
              <a:t>Read\articles-think about how to construct them</a:t>
            </a:r>
          </a:p>
          <a:p>
            <a:r>
              <a:rPr lang="en-GB" altLang="sv-SE" sz="2000" dirty="0" smtClean="0"/>
              <a:t>Use contrastive examples of good and bad articles- critique –and defend your decisions about elegance-repetition- - </a:t>
            </a:r>
          </a:p>
          <a:p>
            <a:r>
              <a:rPr lang="en-GB" altLang="sv-SE" sz="2000" dirty="0" smtClean="0"/>
              <a:t>journal article processing looking for- elegance- voice, argument, interest – share the secrets of good writing- find it- model it-critique it-</a:t>
            </a:r>
          </a:p>
          <a:p>
            <a:r>
              <a:rPr lang="en-GB" altLang="sv-SE" sz="2000" dirty="0" smtClean="0"/>
              <a:t>Process the styles and rules of journals to which you wish to submit and try and write for them </a:t>
            </a:r>
          </a:p>
          <a:p>
            <a:r>
              <a:rPr lang="en-GB" altLang="sv-SE" sz="2000" dirty="0" smtClean="0"/>
              <a:t>Also the style of grant writing – a public audience-</a:t>
            </a:r>
          </a:p>
          <a:p>
            <a:r>
              <a:rPr lang="en-GB" altLang="sv-SE" sz="2000" dirty="0" smtClean="0"/>
              <a:t>2 stages of writing – one is for me-analysing and writing at the same time- second is for the audience</a:t>
            </a:r>
          </a:p>
          <a:p>
            <a:r>
              <a:rPr lang="en-GB" altLang="sv-SE" sz="2000" dirty="0" smtClean="0"/>
              <a:t>Use the group – write to your peers-they read and comment-critical friends – rougher/?</a:t>
            </a:r>
            <a:r>
              <a:rPr lang="en-GB" altLang="sv-SE" sz="2000" dirty="0" err="1" smtClean="0"/>
              <a:t>fairer?critique</a:t>
            </a:r>
            <a:r>
              <a:rPr lang="en-GB" altLang="sv-SE" sz="2000" dirty="0" smtClean="0"/>
              <a:t> and learn from the critiquing and co writing  </a:t>
            </a:r>
          </a:p>
        </p:txBody>
      </p:sp>
      <p:sp>
        <p:nvSpPr>
          <p:cNvPr id="4" name="Slide Number Placeholder 3"/>
          <p:cNvSpPr>
            <a:spLocks noGrp="1"/>
          </p:cNvSpPr>
          <p:nvPr>
            <p:ph type="sldNum" sz="quarter" idx="12"/>
          </p:nvPr>
        </p:nvSpPr>
        <p:spPr/>
        <p:txBody>
          <a:bodyPr/>
          <a:lstStyle/>
          <a:p>
            <a:pPr>
              <a:defRPr/>
            </a:pPr>
            <a:fld id="{DCC3719F-0E39-4CE1-B0CE-135B28FFB349}" type="slidenum">
              <a:rPr lang="en-US" smtClean="0"/>
              <a:pPr>
                <a:defRPr/>
              </a:pPr>
              <a:t>34</a:t>
            </a:fld>
            <a:endParaRPr lang="en-US" dirty="0"/>
          </a:p>
        </p:txBody>
      </p:sp>
    </p:spTree>
    <p:extLst>
      <p:ext uri="{BB962C8B-B14F-4D97-AF65-F5344CB8AC3E}">
        <p14:creationId xmlns:p14="http://schemas.microsoft.com/office/powerpoint/2010/main" val="33621734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p:txBody>
          <a:bodyPr/>
          <a:lstStyle/>
          <a:p>
            <a:endParaRPr lang="en-GB" altLang="sv-SE" smtClean="0"/>
          </a:p>
        </p:txBody>
      </p:sp>
      <p:sp>
        <p:nvSpPr>
          <p:cNvPr id="114691" name="Content Placeholder 2"/>
          <p:cNvSpPr>
            <a:spLocks noGrp="1"/>
          </p:cNvSpPr>
          <p:nvPr>
            <p:ph idx="1"/>
          </p:nvPr>
        </p:nvSpPr>
        <p:spPr>
          <a:xfrm>
            <a:off x="1173163" y="0"/>
            <a:ext cx="7772400" cy="6096000"/>
          </a:xfrm>
        </p:spPr>
        <p:txBody>
          <a:bodyPr/>
          <a:lstStyle/>
          <a:p>
            <a:r>
              <a:rPr lang="en-GB" altLang="sv-SE" dirty="0" smtClean="0"/>
              <a:t>Some issues </a:t>
            </a:r>
          </a:p>
          <a:p>
            <a:r>
              <a:rPr lang="en-GB" altLang="sv-SE" dirty="0" smtClean="0"/>
              <a:t>Beat about the bush don’t go clearly</a:t>
            </a:r>
          </a:p>
          <a:p>
            <a:r>
              <a:rPr lang="en-GB" altLang="sv-SE" dirty="0" smtClean="0"/>
              <a:t>Early stage not conceptual - need just basic clarity of what want to do – growing to clearer conceptual expression and analysis</a:t>
            </a:r>
          </a:p>
          <a:p>
            <a:r>
              <a:rPr lang="en-GB" altLang="sv-SE" dirty="0" smtClean="0"/>
              <a:t>Hard to express at right level in 2</a:t>
            </a:r>
            <a:r>
              <a:rPr lang="en-GB" altLang="sv-SE" baseline="30000" dirty="0" smtClean="0"/>
              <a:t>nd</a:t>
            </a:r>
            <a:r>
              <a:rPr lang="en-GB" altLang="sv-SE" dirty="0" smtClean="0"/>
              <a:t> language</a:t>
            </a:r>
          </a:p>
          <a:p>
            <a:r>
              <a:rPr lang="en-GB" altLang="sv-SE" dirty="0" smtClean="0"/>
              <a:t>plagiarism</a:t>
            </a:r>
          </a:p>
          <a:p>
            <a:endParaRPr lang="en-GB" altLang="sv-SE" dirty="0" smtClean="0"/>
          </a:p>
        </p:txBody>
      </p:sp>
      <p:sp>
        <p:nvSpPr>
          <p:cNvPr id="4" name="Slide Number Placeholder 3"/>
          <p:cNvSpPr>
            <a:spLocks noGrp="1"/>
          </p:cNvSpPr>
          <p:nvPr>
            <p:ph type="sldNum" sz="quarter" idx="12"/>
          </p:nvPr>
        </p:nvSpPr>
        <p:spPr/>
        <p:txBody>
          <a:bodyPr/>
          <a:lstStyle/>
          <a:p>
            <a:pPr>
              <a:defRPr/>
            </a:pPr>
            <a:fld id="{F88D96F4-8258-4F31-BCF4-B258507D9D02}" type="slidenum">
              <a:rPr lang="en-US"/>
              <a:pPr>
                <a:defRPr/>
              </a:pPr>
              <a:t>35</a:t>
            </a:fld>
            <a:endParaRPr lang="en-US"/>
          </a:p>
        </p:txBody>
      </p:sp>
    </p:spTree>
    <p:extLst>
      <p:ext uri="{BB962C8B-B14F-4D97-AF65-F5344CB8AC3E}">
        <p14:creationId xmlns:p14="http://schemas.microsoft.com/office/powerpoint/2010/main" val="13606284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endParaRPr lang="en-GB" altLang="sv-SE" smtClean="0"/>
          </a:p>
        </p:txBody>
      </p:sp>
      <p:sp>
        <p:nvSpPr>
          <p:cNvPr id="143363" name="Rectangle 3"/>
          <p:cNvSpPr>
            <a:spLocks noGrp="1" noChangeArrowheads="1"/>
          </p:cNvSpPr>
          <p:nvPr>
            <p:ph idx="1"/>
          </p:nvPr>
        </p:nvSpPr>
        <p:spPr>
          <a:xfrm>
            <a:off x="1173163" y="0"/>
            <a:ext cx="7772400" cy="6858000"/>
          </a:xfrm>
        </p:spPr>
        <p:txBody>
          <a:bodyPr/>
          <a:lstStyle/>
          <a:p>
            <a:pPr marL="457200" indent="-457200">
              <a:lnSpc>
                <a:spcPct val="90000"/>
              </a:lnSpc>
            </a:pPr>
            <a:r>
              <a:rPr lang="en-GB" altLang="sv-SE" sz="2400" b="1" smtClean="0"/>
              <a:t>How can you work with and help students who say the following ( and what are the problems here?)</a:t>
            </a:r>
          </a:p>
          <a:p>
            <a:pPr marL="457200" indent="-457200">
              <a:lnSpc>
                <a:spcPct val="90000"/>
              </a:lnSpc>
              <a:buFont typeface="Monotype Sorts" pitchFamily="2" charset="2"/>
              <a:buAutoNum type="arabicPeriod"/>
            </a:pPr>
            <a:r>
              <a:rPr lang="en-GB" altLang="sv-SE" sz="2400" smtClean="0"/>
              <a:t>There are no books in my area  it is a completely new area and question</a:t>
            </a:r>
          </a:p>
          <a:p>
            <a:pPr marL="457200" indent="-457200">
              <a:lnSpc>
                <a:spcPct val="90000"/>
              </a:lnSpc>
              <a:buFont typeface="Monotype Sorts" pitchFamily="2" charset="2"/>
              <a:buAutoNum type="arabicPeriod"/>
            </a:pPr>
            <a:r>
              <a:rPr lang="en-GB" altLang="sv-SE" sz="2400" smtClean="0"/>
              <a:t>My theorists are diametrically opposed - help!</a:t>
            </a:r>
          </a:p>
          <a:p>
            <a:pPr marL="457200" indent="-457200">
              <a:lnSpc>
                <a:spcPct val="90000"/>
              </a:lnSpc>
              <a:buFont typeface="Monotype Sorts" pitchFamily="2" charset="2"/>
              <a:buAutoNum type="arabicPeriod"/>
            </a:pPr>
            <a:r>
              <a:rPr lang="en-GB" altLang="sv-SE" sz="2400" smtClean="0"/>
              <a:t>I know nothing about this topic/area-where can I start?</a:t>
            </a:r>
          </a:p>
          <a:p>
            <a:pPr marL="457200" indent="-457200">
              <a:lnSpc>
                <a:spcPct val="90000"/>
              </a:lnSpc>
              <a:buFont typeface="Monotype Sorts" pitchFamily="2" charset="2"/>
              <a:buAutoNum type="arabicPeriod"/>
            </a:pPr>
            <a:r>
              <a:rPr lang="en-GB" altLang="sv-SE" sz="2400" smtClean="0"/>
              <a:t>I just need to know who are the RIGHT theorists and critics to use –please tell me(so I don’t have to do all this reading)</a:t>
            </a:r>
          </a:p>
          <a:p>
            <a:pPr marL="457200" indent="-457200">
              <a:lnSpc>
                <a:spcPct val="90000"/>
              </a:lnSpc>
              <a:buFont typeface="Monotype Sorts" pitchFamily="2" charset="2"/>
              <a:buAutoNum type="arabicPeriod"/>
            </a:pPr>
            <a:r>
              <a:rPr lang="en-GB" altLang="sv-SE" sz="2400" smtClean="0"/>
              <a:t>It’s all been said before…what can I add?</a:t>
            </a:r>
          </a:p>
          <a:p>
            <a:pPr marL="457200" indent="-457200">
              <a:lnSpc>
                <a:spcPct val="90000"/>
              </a:lnSpc>
              <a:buFont typeface="Monotype Sorts" pitchFamily="2" charset="2"/>
              <a:buAutoNum type="arabicPeriod"/>
            </a:pPr>
            <a:r>
              <a:rPr lang="en-GB" altLang="sv-SE" sz="2400" smtClean="0"/>
              <a:t>I don’t want to read those writers because they might disagree with my argument</a:t>
            </a:r>
          </a:p>
          <a:p>
            <a:pPr marL="457200" indent="-457200">
              <a:lnSpc>
                <a:spcPct val="90000"/>
              </a:lnSpc>
              <a:buFont typeface="Monotype Sorts" pitchFamily="2" charset="2"/>
              <a:buAutoNum type="arabicPeriod"/>
            </a:pPr>
            <a:r>
              <a:rPr lang="en-GB" altLang="sv-SE" sz="2400" smtClean="0"/>
              <a:t>I’ve done the lit review- now I can leave it and do all the research</a:t>
            </a:r>
          </a:p>
          <a:p>
            <a:pPr marL="457200" indent="-457200">
              <a:lnSpc>
                <a:spcPct val="90000"/>
              </a:lnSpc>
              <a:buFont typeface="Monotype Sorts" pitchFamily="2" charset="2"/>
              <a:buAutoNum type="arabicPeriod"/>
            </a:pPr>
            <a:r>
              <a:rPr lang="en-GB" altLang="sv-SE" sz="2400" smtClean="0"/>
              <a:t>I’m going to do my lit review and work on my theorists after I’ve gathered my data </a:t>
            </a:r>
          </a:p>
        </p:txBody>
      </p:sp>
      <p:sp>
        <p:nvSpPr>
          <p:cNvPr id="6" name="Slide Number Placeholder 5"/>
          <p:cNvSpPr>
            <a:spLocks noGrp="1"/>
          </p:cNvSpPr>
          <p:nvPr>
            <p:ph type="sldNum" sz="quarter" idx="12"/>
          </p:nvPr>
        </p:nvSpPr>
        <p:spPr/>
        <p:txBody>
          <a:bodyPr/>
          <a:lstStyle/>
          <a:p>
            <a:pPr>
              <a:defRPr/>
            </a:pPr>
            <a:fld id="{692B3400-527A-40B6-A7AA-12627A4C7AE5}" type="slidenum">
              <a:rPr lang="en-US"/>
              <a:pPr>
                <a:defRPr/>
              </a:pPr>
              <a:t>36</a:t>
            </a:fld>
            <a:endParaRPr lang="en-US"/>
          </a:p>
        </p:txBody>
      </p:sp>
    </p:spTree>
    <p:extLst>
      <p:ext uri="{BB962C8B-B14F-4D97-AF65-F5344CB8AC3E}">
        <p14:creationId xmlns:p14="http://schemas.microsoft.com/office/powerpoint/2010/main" val="29495301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endParaRPr lang="en-GB" altLang="sv-SE" smtClean="0"/>
          </a:p>
        </p:txBody>
      </p:sp>
      <p:sp>
        <p:nvSpPr>
          <p:cNvPr id="87044" name="Rectangle 3"/>
          <p:cNvSpPr>
            <a:spLocks noGrp="1" noChangeArrowheads="1"/>
          </p:cNvSpPr>
          <p:nvPr>
            <p:ph idx="1"/>
          </p:nvPr>
        </p:nvSpPr>
        <p:spPr>
          <a:xfrm>
            <a:off x="1173163" y="0"/>
            <a:ext cx="7772400" cy="6096000"/>
          </a:xfrm>
        </p:spPr>
        <p:txBody>
          <a:bodyPr>
            <a:normAutofit fontScale="92500" lnSpcReduction="10000"/>
          </a:bodyPr>
          <a:lstStyle/>
          <a:p>
            <a:pPr algn="ctr" fontAlgn="auto">
              <a:spcAft>
                <a:spcPts val="0"/>
              </a:spcAft>
              <a:buFont typeface="Wingdings 2"/>
              <a:buChar char=""/>
              <a:defRPr/>
            </a:pPr>
            <a:r>
              <a:rPr lang="en-GB" b="1" smtClean="0"/>
              <a:t>Using theorising to start research&amp; writing</a:t>
            </a:r>
          </a:p>
          <a:p>
            <a:pPr fontAlgn="auto">
              <a:spcAft>
                <a:spcPts val="0"/>
              </a:spcAft>
              <a:buFont typeface="Wingdings 2"/>
              <a:buChar char=""/>
              <a:defRPr/>
            </a:pPr>
            <a:r>
              <a:rPr lang="en-GB" smtClean="0"/>
              <a:t>Visualise- use diagrams to identify contradictions</a:t>
            </a:r>
          </a:p>
          <a:p>
            <a:pPr fontAlgn="auto">
              <a:spcAft>
                <a:spcPts val="0"/>
              </a:spcAft>
              <a:buFont typeface="Wingdings 2"/>
              <a:buChar char=""/>
              <a:defRPr/>
            </a:pPr>
            <a:r>
              <a:rPr lang="en-GB" smtClean="0"/>
              <a:t>with colleagues-state research question</a:t>
            </a:r>
          </a:p>
          <a:p>
            <a:pPr fontAlgn="auto">
              <a:spcAft>
                <a:spcPts val="0"/>
              </a:spcAft>
              <a:buFont typeface="Wingdings 2"/>
              <a:buChar char=""/>
              <a:defRPr/>
            </a:pPr>
            <a:r>
              <a:rPr lang="en-GB" smtClean="0"/>
              <a:t>unpick ideas, concepts, problems, theories and contradictions</a:t>
            </a:r>
          </a:p>
          <a:p>
            <a:pPr fontAlgn="auto">
              <a:spcAft>
                <a:spcPts val="0"/>
              </a:spcAft>
              <a:buFont typeface="Wingdings 2"/>
              <a:buChar char=""/>
              <a:defRPr/>
            </a:pPr>
            <a:r>
              <a:rPr lang="en-GB" smtClean="0"/>
              <a:t>express visually as a diagram</a:t>
            </a:r>
          </a:p>
          <a:p>
            <a:pPr fontAlgn="auto">
              <a:spcAft>
                <a:spcPts val="0"/>
              </a:spcAft>
              <a:buFont typeface="Wingdings 2"/>
              <a:buChar char=""/>
              <a:defRPr/>
            </a:pPr>
            <a:r>
              <a:rPr lang="en-GB" smtClean="0"/>
              <a:t>start to build your arguments from the visualisation-explain to colleagues</a:t>
            </a:r>
          </a:p>
          <a:p>
            <a:pPr fontAlgn="auto">
              <a:spcAft>
                <a:spcPts val="0"/>
              </a:spcAft>
              <a:buFont typeface="Wingdings 2"/>
              <a:buChar char=""/>
              <a:defRPr/>
            </a:pPr>
            <a:r>
              <a:rPr lang="en-GB" smtClean="0"/>
              <a:t>identify research strategies to approach questions, complications, contradictions-plan research activities</a:t>
            </a:r>
          </a:p>
        </p:txBody>
      </p:sp>
      <p:sp>
        <p:nvSpPr>
          <p:cNvPr id="7" name="Slide Number Placeholder 5"/>
          <p:cNvSpPr>
            <a:spLocks noGrp="1"/>
          </p:cNvSpPr>
          <p:nvPr>
            <p:ph type="sldNum" sz="quarter" idx="12"/>
          </p:nvPr>
        </p:nvSpPr>
        <p:spPr/>
        <p:txBody>
          <a:bodyPr/>
          <a:lstStyle/>
          <a:p>
            <a:pPr>
              <a:defRPr/>
            </a:pPr>
            <a:fld id="{1C6111C9-A41B-4BF9-BD82-2DBE22106B6E}" type="slidenum">
              <a:rPr lang="en-US"/>
              <a:pPr>
                <a:defRPr/>
              </a:pPr>
              <a:t>37</a:t>
            </a:fld>
            <a:endParaRPr lang="en-US"/>
          </a:p>
        </p:txBody>
      </p:sp>
      <p:pic>
        <p:nvPicPr>
          <p:cNvPr id="14438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28956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78777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173163" y="152400"/>
            <a:ext cx="7772400" cy="838200"/>
          </a:xfrm>
        </p:spPr>
        <p:txBody>
          <a:bodyPr/>
          <a:lstStyle/>
          <a:p>
            <a:r>
              <a:rPr lang="en-GB" altLang="sv-SE" smtClean="0"/>
              <a:t>Strategies summarised</a:t>
            </a:r>
          </a:p>
        </p:txBody>
      </p:sp>
      <p:sp>
        <p:nvSpPr>
          <p:cNvPr id="145411" name="Rectangle 3"/>
          <p:cNvSpPr>
            <a:spLocks noGrp="1" noChangeArrowheads="1"/>
          </p:cNvSpPr>
          <p:nvPr>
            <p:ph idx="1"/>
          </p:nvPr>
        </p:nvSpPr>
        <p:spPr>
          <a:xfrm>
            <a:off x="1173163" y="990600"/>
            <a:ext cx="7772400" cy="5105400"/>
          </a:xfrm>
        </p:spPr>
        <p:txBody>
          <a:bodyPr/>
          <a:lstStyle/>
          <a:p>
            <a:r>
              <a:rPr lang="en-GB" altLang="sv-SE" smtClean="0"/>
              <a:t>Analysing and processing a model which uses literature in dialogue -journal article, thesis</a:t>
            </a:r>
          </a:p>
          <a:p>
            <a:r>
              <a:rPr lang="en-GB" altLang="sv-SE" smtClean="0"/>
              <a:t>Comparing two essays with faults and good points- lists, lack of boundaries to the reading, summary rather than critical engagement at a conceptual level  etc</a:t>
            </a:r>
          </a:p>
          <a:p>
            <a:r>
              <a:rPr lang="en-GB" altLang="sv-SE" smtClean="0"/>
              <a:t>Build in an annotated bibliography exercise to RHD stages</a:t>
            </a:r>
          </a:p>
        </p:txBody>
      </p:sp>
      <p:sp>
        <p:nvSpPr>
          <p:cNvPr id="7" name="Slide Number Placeholder 5"/>
          <p:cNvSpPr>
            <a:spLocks noGrp="1"/>
          </p:cNvSpPr>
          <p:nvPr>
            <p:ph type="sldNum" sz="quarter" idx="12"/>
          </p:nvPr>
        </p:nvSpPr>
        <p:spPr/>
        <p:txBody>
          <a:bodyPr/>
          <a:lstStyle/>
          <a:p>
            <a:pPr>
              <a:defRPr/>
            </a:pPr>
            <a:fld id="{6F9AC62E-96FF-4876-8E1E-2CF9EADF5DA8}" type="slidenum">
              <a:rPr lang="en-US"/>
              <a:pPr>
                <a:defRPr/>
              </a:pPr>
              <a:t>38</a:t>
            </a:fld>
            <a:endParaRPr lang="en-US"/>
          </a:p>
        </p:txBody>
      </p:sp>
      <p:pic>
        <p:nvPicPr>
          <p:cNvPr id="14541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51054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81349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endParaRPr lang="en-GB" altLang="sv-SE" smtClean="0"/>
          </a:p>
        </p:txBody>
      </p:sp>
      <p:sp>
        <p:nvSpPr>
          <p:cNvPr id="89092" name="Rectangle 3"/>
          <p:cNvSpPr>
            <a:spLocks noGrp="1" noChangeArrowheads="1"/>
          </p:cNvSpPr>
          <p:nvPr>
            <p:ph idx="1"/>
          </p:nvPr>
        </p:nvSpPr>
        <p:spPr>
          <a:xfrm>
            <a:off x="1173163" y="228600"/>
            <a:ext cx="7772400" cy="5867400"/>
          </a:xfrm>
        </p:spPr>
        <p:txBody>
          <a:bodyPr>
            <a:normAutofit lnSpcReduction="10000"/>
          </a:bodyPr>
          <a:lstStyle/>
          <a:p>
            <a:pPr fontAlgn="auto">
              <a:spcAft>
                <a:spcPts val="0"/>
              </a:spcAft>
              <a:buFont typeface="Wingdings 2"/>
              <a:buChar char=""/>
              <a:defRPr/>
            </a:pPr>
            <a:r>
              <a:rPr lang="en-GB" smtClean="0"/>
              <a:t>Ask students to </a:t>
            </a:r>
          </a:p>
          <a:p>
            <a:pPr fontAlgn="auto">
              <a:spcAft>
                <a:spcPts val="0"/>
              </a:spcAft>
              <a:buFont typeface="Wingdings 2"/>
              <a:buChar char=""/>
              <a:defRPr/>
            </a:pPr>
            <a:r>
              <a:rPr lang="en-GB" smtClean="0"/>
              <a:t>I) orally develop the arguments their theorists and experts use and when setting up the arguments and exploring through extract, </a:t>
            </a:r>
          </a:p>
          <a:p>
            <a:pPr fontAlgn="auto">
              <a:spcAft>
                <a:spcPts val="0"/>
              </a:spcAft>
              <a:buFont typeface="Wingdings 2"/>
              <a:buChar char=""/>
              <a:defRPr/>
            </a:pPr>
            <a:r>
              <a:rPr lang="en-GB" smtClean="0"/>
              <a:t>2) to ensure they indicate how their own work plays a part in the argument, will make a contribution to understanding as well as knowledge</a:t>
            </a:r>
          </a:p>
          <a:p>
            <a:pPr fontAlgn="auto">
              <a:spcAft>
                <a:spcPts val="0"/>
              </a:spcAft>
              <a:buFont typeface="Wingdings 2"/>
              <a:buChar char=""/>
              <a:defRPr/>
            </a:pPr>
            <a:r>
              <a:rPr lang="en-GB" smtClean="0"/>
              <a:t>Ask students to defend the use of literature and theorists in others/their own interpretative writing and their conclusions.</a:t>
            </a:r>
          </a:p>
          <a:p>
            <a:pPr fontAlgn="auto">
              <a:spcAft>
                <a:spcPts val="0"/>
              </a:spcAft>
              <a:buFont typeface="Wingdings 2"/>
              <a:buChar char=""/>
              <a:defRPr/>
            </a:pPr>
            <a:endParaRPr lang="en-GB" smtClean="0"/>
          </a:p>
        </p:txBody>
      </p:sp>
      <p:sp>
        <p:nvSpPr>
          <p:cNvPr id="7" name="Slide Number Placeholder 5"/>
          <p:cNvSpPr>
            <a:spLocks noGrp="1"/>
          </p:cNvSpPr>
          <p:nvPr>
            <p:ph type="sldNum" sz="quarter" idx="12"/>
          </p:nvPr>
        </p:nvSpPr>
        <p:spPr/>
        <p:txBody>
          <a:bodyPr/>
          <a:lstStyle/>
          <a:p>
            <a:pPr>
              <a:defRPr/>
            </a:pPr>
            <a:fld id="{89AF9EAC-29F7-421B-92AA-AA5B3195D3E5}" type="slidenum">
              <a:rPr lang="en-US"/>
              <a:pPr>
                <a:defRPr/>
              </a:pPr>
              <a:t>39</a:t>
            </a:fld>
            <a:endParaRPr lang="en-US"/>
          </a:p>
        </p:txBody>
      </p:sp>
      <p:pic>
        <p:nvPicPr>
          <p:cNvPr id="14643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152400"/>
            <a:ext cx="838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9723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rmAutofit fontScale="90000"/>
          </a:bodyPr>
          <a:lstStyle/>
          <a:p>
            <a:r>
              <a:rPr lang="en-GB" altLang="sv-SE" dirty="0" smtClean="0"/>
              <a:t>Writing habits, writing in the sections </a:t>
            </a:r>
          </a:p>
        </p:txBody>
      </p:sp>
      <p:sp>
        <p:nvSpPr>
          <p:cNvPr id="109571" name="Rectangle 3"/>
          <p:cNvSpPr>
            <a:spLocks noGrp="1" noChangeArrowheads="1"/>
          </p:cNvSpPr>
          <p:nvPr>
            <p:ph idx="1"/>
          </p:nvPr>
        </p:nvSpPr>
        <p:spPr/>
        <p:txBody>
          <a:bodyPr/>
          <a:lstStyle/>
          <a:p>
            <a:pPr>
              <a:lnSpc>
                <a:spcPct val="90000"/>
              </a:lnSpc>
            </a:pPr>
            <a:r>
              <a:rPr lang="en-GB" altLang="sv-SE" sz="2800" dirty="0" smtClean="0"/>
              <a:t>Postgraduate and ECRs need to develop good writing habits from the start of their research</a:t>
            </a:r>
          </a:p>
          <a:p>
            <a:pPr>
              <a:lnSpc>
                <a:spcPct val="90000"/>
              </a:lnSpc>
            </a:pPr>
            <a:r>
              <a:rPr lang="en-GB" altLang="sv-SE" sz="2800" dirty="0" smtClean="0"/>
              <a:t>Using reading in your  writing  helps you engage in a dialogue with experts and the field- and place your  own work in context</a:t>
            </a:r>
          </a:p>
          <a:p>
            <a:pPr>
              <a:lnSpc>
                <a:spcPct val="90000"/>
              </a:lnSpc>
            </a:pPr>
            <a:r>
              <a:rPr lang="en-GB" altLang="sv-SE" sz="2800" dirty="0" smtClean="0"/>
              <a:t>You produce a variety of forms of writing based on a variety of forms of reading</a:t>
            </a:r>
          </a:p>
          <a:p>
            <a:pPr>
              <a:lnSpc>
                <a:spcPct val="90000"/>
              </a:lnSpc>
            </a:pPr>
            <a:r>
              <a:rPr lang="en-GB" altLang="sv-SE" sz="2800" dirty="0" smtClean="0"/>
              <a:t>Writing tasks different at different stages in Your  research</a:t>
            </a:r>
          </a:p>
          <a:p>
            <a:pPr>
              <a:lnSpc>
                <a:spcPct val="90000"/>
              </a:lnSpc>
            </a:pPr>
            <a:endParaRPr lang="en-GB" altLang="sv-SE" sz="2800" dirty="0" smtClean="0"/>
          </a:p>
        </p:txBody>
      </p:sp>
      <p:sp>
        <p:nvSpPr>
          <p:cNvPr id="6" name="Slide Number Placeholder 5"/>
          <p:cNvSpPr>
            <a:spLocks noGrp="1"/>
          </p:cNvSpPr>
          <p:nvPr>
            <p:ph type="sldNum" sz="quarter" idx="12"/>
          </p:nvPr>
        </p:nvSpPr>
        <p:spPr/>
        <p:txBody>
          <a:bodyPr/>
          <a:lstStyle/>
          <a:p>
            <a:pPr>
              <a:defRPr/>
            </a:pPr>
            <a:fld id="{A2D93DCA-680A-43C8-ADE2-CC6DB1F084DD}" type="slidenum">
              <a:rPr lang="en-US"/>
              <a:pPr>
                <a:defRPr/>
              </a:pPr>
              <a:t>4</a:t>
            </a:fld>
            <a:endParaRPr lang="en-US"/>
          </a:p>
        </p:txBody>
      </p:sp>
    </p:spTree>
    <p:extLst>
      <p:ext uri="{BB962C8B-B14F-4D97-AF65-F5344CB8AC3E}">
        <p14:creationId xmlns:p14="http://schemas.microsoft.com/office/powerpoint/2010/main" val="42418618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2"/>
          <p:cNvSpPr>
            <a:spLocks noGrp="1" noChangeArrowheads="1"/>
          </p:cNvSpPr>
          <p:nvPr>
            <p:ph type="title"/>
          </p:nvPr>
        </p:nvSpPr>
        <p:spPr>
          <a:xfrm>
            <a:off x="381000" y="0"/>
            <a:ext cx="8763000" cy="457200"/>
          </a:xfrm>
        </p:spPr>
        <p:txBody>
          <a:bodyPr>
            <a:normAutofit fontScale="90000"/>
          </a:bodyPr>
          <a:lstStyle/>
          <a:p>
            <a:pPr fontAlgn="auto">
              <a:spcAft>
                <a:spcPts val="0"/>
              </a:spcAft>
              <a:defRPr/>
            </a:pPr>
            <a:r>
              <a:rPr lang="en-GB" smtClean="0"/>
              <a:t>writing up </a:t>
            </a:r>
          </a:p>
        </p:txBody>
      </p:sp>
      <p:sp>
        <p:nvSpPr>
          <p:cNvPr id="147459" name="Rectangle 3"/>
          <p:cNvSpPr>
            <a:spLocks noGrp="1" noChangeArrowheads="1"/>
          </p:cNvSpPr>
          <p:nvPr>
            <p:ph idx="1"/>
          </p:nvPr>
        </p:nvSpPr>
        <p:spPr>
          <a:xfrm>
            <a:off x="228600" y="457200"/>
            <a:ext cx="8915400" cy="5638800"/>
          </a:xfrm>
        </p:spPr>
        <p:txBody>
          <a:bodyPr/>
          <a:lstStyle/>
          <a:p>
            <a:r>
              <a:rPr lang="en-GB" altLang="sv-SE" smtClean="0"/>
              <a:t>Voices- find yours among the others </a:t>
            </a:r>
          </a:p>
          <a:p>
            <a:r>
              <a:rPr lang="en-GB" altLang="sv-SE" smtClean="0"/>
              <a:t>Who dunnit? I or we ? The researcher?it was discovered…</a:t>
            </a:r>
          </a:p>
          <a:p>
            <a:r>
              <a:rPr lang="en-GB" altLang="sv-SE" smtClean="0"/>
              <a:t>explain your fascination , reasons for research</a:t>
            </a:r>
          </a:p>
          <a:p>
            <a:r>
              <a:rPr lang="en-GB" altLang="sv-SE" smtClean="0"/>
              <a:t>explain and defend choices of methods, theories, analytical tools</a:t>
            </a:r>
          </a:p>
          <a:p>
            <a:r>
              <a:rPr lang="en-GB" altLang="sv-SE" smtClean="0"/>
              <a:t>avoid ‘fog’ unnecessary lengthy technical or complex words -detracting from necessary technical clarity- unreadable, too elevated</a:t>
            </a:r>
          </a:p>
          <a:p>
            <a:endParaRPr lang="en-GB" altLang="sv-SE" smtClean="0"/>
          </a:p>
        </p:txBody>
      </p:sp>
      <p:sp>
        <p:nvSpPr>
          <p:cNvPr id="6" name="Slide Number Placeholder 5"/>
          <p:cNvSpPr>
            <a:spLocks noGrp="1"/>
          </p:cNvSpPr>
          <p:nvPr>
            <p:ph type="sldNum" sz="quarter" idx="12"/>
          </p:nvPr>
        </p:nvSpPr>
        <p:spPr/>
        <p:txBody>
          <a:bodyPr/>
          <a:lstStyle/>
          <a:p>
            <a:pPr>
              <a:defRPr/>
            </a:pPr>
            <a:fld id="{01780037-B632-4F65-8771-56F95D207951}" type="slidenum">
              <a:rPr lang="en-US"/>
              <a:pPr>
                <a:defRPr/>
              </a:pPr>
              <a:t>40</a:t>
            </a:fld>
            <a:endParaRPr lang="en-US"/>
          </a:p>
        </p:txBody>
      </p:sp>
    </p:spTree>
    <p:extLst>
      <p:ext uri="{BB962C8B-B14F-4D97-AF65-F5344CB8AC3E}">
        <p14:creationId xmlns:p14="http://schemas.microsoft.com/office/powerpoint/2010/main" val="20315747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endParaRPr lang="en-GB" altLang="sv-SE" smtClean="0"/>
          </a:p>
        </p:txBody>
      </p:sp>
      <p:sp>
        <p:nvSpPr>
          <p:cNvPr id="91140" name="Rectangle 3"/>
          <p:cNvSpPr>
            <a:spLocks noGrp="1" noChangeArrowheads="1"/>
          </p:cNvSpPr>
          <p:nvPr>
            <p:ph idx="1"/>
          </p:nvPr>
        </p:nvSpPr>
        <p:spPr>
          <a:xfrm>
            <a:off x="685800" y="304800"/>
            <a:ext cx="8458200" cy="5791200"/>
          </a:xfrm>
        </p:spPr>
        <p:txBody>
          <a:bodyPr>
            <a:normAutofit lnSpcReduction="10000"/>
          </a:bodyPr>
          <a:lstStyle/>
          <a:p>
            <a:pPr fontAlgn="auto">
              <a:spcAft>
                <a:spcPts val="0"/>
              </a:spcAft>
              <a:buFont typeface="Wingdings 2"/>
              <a:buChar char=""/>
              <a:defRPr/>
            </a:pPr>
            <a:r>
              <a:rPr lang="en-GB" smtClean="0"/>
              <a:t>stick to the standard thesis/dissertation  or report shapes: </a:t>
            </a:r>
          </a:p>
          <a:p>
            <a:pPr lvl="1" fontAlgn="auto">
              <a:spcAft>
                <a:spcPts val="0"/>
              </a:spcAft>
              <a:buFont typeface="Wingdings 2"/>
              <a:buChar char=""/>
              <a:defRPr/>
            </a:pPr>
            <a:r>
              <a:rPr lang="en-GB" smtClean="0"/>
              <a:t>abstract, </a:t>
            </a:r>
          </a:p>
          <a:p>
            <a:pPr lvl="1" fontAlgn="auto">
              <a:spcAft>
                <a:spcPts val="0"/>
              </a:spcAft>
              <a:buFont typeface="Wingdings 2"/>
              <a:buChar char=""/>
              <a:defRPr/>
            </a:pPr>
            <a:r>
              <a:rPr lang="en-GB" smtClean="0"/>
              <a:t>introduction, </a:t>
            </a:r>
          </a:p>
          <a:p>
            <a:pPr lvl="1" fontAlgn="auto">
              <a:spcAft>
                <a:spcPts val="0"/>
              </a:spcAft>
              <a:buFont typeface="Wingdings 2"/>
              <a:buChar char=""/>
              <a:defRPr/>
            </a:pPr>
            <a:r>
              <a:rPr lang="en-GB" smtClean="0"/>
              <a:t>theoretical perspectives, </a:t>
            </a:r>
          </a:p>
          <a:p>
            <a:pPr lvl="1" fontAlgn="auto">
              <a:spcAft>
                <a:spcPts val="0"/>
              </a:spcAft>
              <a:buFont typeface="Wingdings 2"/>
              <a:buChar char=""/>
              <a:defRPr/>
            </a:pPr>
            <a:r>
              <a:rPr lang="en-GB" smtClean="0"/>
              <a:t>methodology and methods, </a:t>
            </a:r>
          </a:p>
          <a:p>
            <a:pPr lvl="1" fontAlgn="auto">
              <a:spcAft>
                <a:spcPts val="0"/>
              </a:spcAft>
              <a:buFont typeface="Wingdings 2"/>
              <a:buChar char=""/>
              <a:defRPr/>
            </a:pPr>
            <a:r>
              <a:rPr lang="en-GB" smtClean="0"/>
              <a:t>discussions of analysed findings,</a:t>
            </a:r>
          </a:p>
          <a:p>
            <a:pPr lvl="1" fontAlgn="auto">
              <a:spcAft>
                <a:spcPts val="0"/>
              </a:spcAft>
              <a:buFont typeface="Wingdings 2"/>
              <a:buChar char=""/>
              <a:defRPr/>
            </a:pPr>
            <a:r>
              <a:rPr lang="en-GB" smtClean="0"/>
              <a:t>conclusions factual &amp; conceptual</a:t>
            </a:r>
          </a:p>
          <a:p>
            <a:pPr fontAlgn="auto">
              <a:spcAft>
                <a:spcPts val="0"/>
              </a:spcAft>
              <a:buFont typeface="Wingdings 2"/>
              <a:buChar char=""/>
              <a:defRPr/>
            </a:pPr>
            <a:r>
              <a:rPr lang="en-GB" smtClean="0"/>
              <a:t>link between chapters with themes,theorists &amp;link paragraphs-  round off, refer back &amp;forward help your reader navigate around the argument, evidence, claim, proof, importance</a:t>
            </a:r>
          </a:p>
        </p:txBody>
      </p:sp>
      <p:sp>
        <p:nvSpPr>
          <p:cNvPr id="6" name="Slide Number Placeholder 5"/>
          <p:cNvSpPr>
            <a:spLocks noGrp="1"/>
          </p:cNvSpPr>
          <p:nvPr>
            <p:ph type="sldNum" sz="quarter" idx="12"/>
          </p:nvPr>
        </p:nvSpPr>
        <p:spPr/>
        <p:txBody>
          <a:bodyPr/>
          <a:lstStyle/>
          <a:p>
            <a:pPr>
              <a:defRPr/>
            </a:pPr>
            <a:fld id="{314E6FB3-4D2A-42D2-8B8B-040F0D0352D5}" type="slidenum">
              <a:rPr lang="en-US"/>
              <a:pPr>
                <a:defRPr/>
              </a:pPr>
              <a:t>41</a:t>
            </a:fld>
            <a:endParaRPr lang="en-US"/>
          </a:p>
        </p:txBody>
      </p:sp>
    </p:spTree>
    <p:extLst>
      <p:ext uri="{BB962C8B-B14F-4D97-AF65-F5344CB8AC3E}">
        <p14:creationId xmlns:p14="http://schemas.microsoft.com/office/powerpoint/2010/main" val="35207430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endParaRPr lang="en-GB" altLang="sv-SE" smtClean="0"/>
          </a:p>
        </p:txBody>
      </p:sp>
      <p:sp>
        <p:nvSpPr>
          <p:cNvPr id="149507" name="Rectangle 3"/>
          <p:cNvSpPr>
            <a:spLocks noGrp="1" noChangeArrowheads="1"/>
          </p:cNvSpPr>
          <p:nvPr>
            <p:ph idx="1"/>
          </p:nvPr>
        </p:nvSpPr>
        <p:spPr>
          <a:xfrm>
            <a:off x="685800" y="381000"/>
            <a:ext cx="8458200" cy="5715000"/>
          </a:xfrm>
        </p:spPr>
        <p:txBody>
          <a:bodyPr/>
          <a:lstStyle/>
          <a:p>
            <a:r>
              <a:rPr lang="en-GB" altLang="sv-SE" smtClean="0"/>
              <a:t>Are you working at a critical level?</a:t>
            </a:r>
          </a:p>
          <a:p>
            <a:r>
              <a:rPr lang="en-GB" altLang="sv-SE" smtClean="0"/>
              <a:t>How does this show in your expression? Not merely descriptive???</a:t>
            </a:r>
          </a:p>
          <a:p>
            <a:r>
              <a:rPr lang="en-GB" altLang="sv-SE" smtClean="0"/>
              <a:t>Is it theorised or merely stated?</a:t>
            </a:r>
          </a:p>
          <a:p>
            <a:r>
              <a:rPr lang="en-GB" altLang="sv-SE" smtClean="0"/>
              <a:t>Are you working at a conceptual level showing the contribution to knowledge new ideas, new meaning, understanding of meaning</a:t>
            </a:r>
          </a:p>
          <a:p>
            <a:r>
              <a:rPr lang="en-GB" altLang="sv-SE" smtClean="0"/>
              <a:t>how is this indicated in the choice of words, shape, links, claims?</a:t>
            </a:r>
          </a:p>
        </p:txBody>
      </p:sp>
      <p:sp>
        <p:nvSpPr>
          <p:cNvPr id="6" name="Slide Number Placeholder 5"/>
          <p:cNvSpPr>
            <a:spLocks noGrp="1"/>
          </p:cNvSpPr>
          <p:nvPr>
            <p:ph type="sldNum" sz="quarter" idx="12"/>
          </p:nvPr>
        </p:nvSpPr>
        <p:spPr/>
        <p:txBody>
          <a:bodyPr/>
          <a:lstStyle/>
          <a:p>
            <a:pPr>
              <a:defRPr/>
            </a:pPr>
            <a:fld id="{D91551DB-8EFA-405D-A73E-570A34DDE6CC}" type="slidenum">
              <a:rPr lang="en-US"/>
              <a:pPr>
                <a:defRPr/>
              </a:pPr>
              <a:t>42</a:t>
            </a:fld>
            <a:endParaRPr lang="en-US"/>
          </a:p>
        </p:txBody>
      </p:sp>
    </p:spTree>
    <p:extLst>
      <p:ext uri="{BB962C8B-B14F-4D97-AF65-F5344CB8AC3E}">
        <p14:creationId xmlns:p14="http://schemas.microsoft.com/office/powerpoint/2010/main" val="206233970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endParaRPr lang="en-GB" altLang="sv-SE" smtClean="0"/>
          </a:p>
        </p:txBody>
      </p:sp>
      <p:sp>
        <p:nvSpPr>
          <p:cNvPr id="143363" name="Rectangle 3"/>
          <p:cNvSpPr>
            <a:spLocks noGrp="1" noChangeArrowheads="1"/>
          </p:cNvSpPr>
          <p:nvPr>
            <p:ph idx="1"/>
          </p:nvPr>
        </p:nvSpPr>
        <p:spPr>
          <a:xfrm>
            <a:off x="1173163" y="0"/>
            <a:ext cx="7772400" cy="6858000"/>
          </a:xfrm>
        </p:spPr>
        <p:txBody>
          <a:bodyPr/>
          <a:lstStyle/>
          <a:p>
            <a:pPr marL="457200" indent="-457200">
              <a:lnSpc>
                <a:spcPct val="90000"/>
              </a:lnSpc>
            </a:pPr>
            <a:r>
              <a:rPr lang="en-GB" altLang="sv-SE" sz="2400" b="1" smtClean="0"/>
              <a:t>How can you work with and help students who say the following ( and what are the problems here?)</a:t>
            </a:r>
          </a:p>
          <a:p>
            <a:pPr marL="457200" indent="-457200">
              <a:lnSpc>
                <a:spcPct val="90000"/>
              </a:lnSpc>
              <a:buFont typeface="Monotype Sorts" pitchFamily="2" charset="2"/>
              <a:buAutoNum type="arabicPeriod"/>
            </a:pPr>
            <a:r>
              <a:rPr lang="en-GB" altLang="sv-SE" sz="2400" smtClean="0"/>
              <a:t>There are no books in my area  it is a completely new area and question</a:t>
            </a:r>
          </a:p>
          <a:p>
            <a:pPr marL="457200" indent="-457200">
              <a:lnSpc>
                <a:spcPct val="90000"/>
              </a:lnSpc>
              <a:buFont typeface="Monotype Sorts" pitchFamily="2" charset="2"/>
              <a:buAutoNum type="arabicPeriod"/>
            </a:pPr>
            <a:r>
              <a:rPr lang="en-GB" altLang="sv-SE" sz="2400" smtClean="0"/>
              <a:t>My theorists are diametrically opposed - help!</a:t>
            </a:r>
          </a:p>
          <a:p>
            <a:pPr marL="457200" indent="-457200">
              <a:lnSpc>
                <a:spcPct val="90000"/>
              </a:lnSpc>
              <a:buFont typeface="Monotype Sorts" pitchFamily="2" charset="2"/>
              <a:buAutoNum type="arabicPeriod"/>
            </a:pPr>
            <a:r>
              <a:rPr lang="en-GB" altLang="sv-SE" sz="2400" smtClean="0"/>
              <a:t>I know nothing about this topic/area-where can I start?</a:t>
            </a:r>
          </a:p>
          <a:p>
            <a:pPr marL="457200" indent="-457200">
              <a:lnSpc>
                <a:spcPct val="90000"/>
              </a:lnSpc>
              <a:buFont typeface="Monotype Sorts" pitchFamily="2" charset="2"/>
              <a:buAutoNum type="arabicPeriod"/>
            </a:pPr>
            <a:r>
              <a:rPr lang="en-GB" altLang="sv-SE" sz="2400" smtClean="0"/>
              <a:t>I just need to know who are the RIGHT theorists and critics to use –please tell me(so I don’t have to do all this reading)</a:t>
            </a:r>
          </a:p>
          <a:p>
            <a:pPr marL="457200" indent="-457200">
              <a:lnSpc>
                <a:spcPct val="90000"/>
              </a:lnSpc>
              <a:buFont typeface="Monotype Sorts" pitchFamily="2" charset="2"/>
              <a:buAutoNum type="arabicPeriod"/>
            </a:pPr>
            <a:r>
              <a:rPr lang="en-GB" altLang="sv-SE" sz="2400" smtClean="0"/>
              <a:t>It’s all been said before…what can I add?</a:t>
            </a:r>
          </a:p>
          <a:p>
            <a:pPr marL="457200" indent="-457200">
              <a:lnSpc>
                <a:spcPct val="90000"/>
              </a:lnSpc>
              <a:buFont typeface="Monotype Sorts" pitchFamily="2" charset="2"/>
              <a:buAutoNum type="arabicPeriod"/>
            </a:pPr>
            <a:r>
              <a:rPr lang="en-GB" altLang="sv-SE" sz="2400" smtClean="0"/>
              <a:t>I don’t want to read those writers because they might disagree with my argument</a:t>
            </a:r>
          </a:p>
          <a:p>
            <a:pPr marL="457200" indent="-457200">
              <a:lnSpc>
                <a:spcPct val="90000"/>
              </a:lnSpc>
              <a:buFont typeface="Monotype Sorts" pitchFamily="2" charset="2"/>
              <a:buAutoNum type="arabicPeriod"/>
            </a:pPr>
            <a:r>
              <a:rPr lang="en-GB" altLang="sv-SE" sz="2400" smtClean="0"/>
              <a:t>I’ve done the lit review- now I can leave it and do all the research</a:t>
            </a:r>
          </a:p>
          <a:p>
            <a:pPr marL="457200" indent="-457200">
              <a:lnSpc>
                <a:spcPct val="90000"/>
              </a:lnSpc>
              <a:buFont typeface="Monotype Sorts" pitchFamily="2" charset="2"/>
              <a:buAutoNum type="arabicPeriod"/>
            </a:pPr>
            <a:r>
              <a:rPr lang="en-GB" altLang="sv-SE" sz="2400" smtClean="0"/>
              <a:t>I’m going to do my lit review and work on my theorists after I’ve gathered my data </a:t>
            </a:r>
          </a:p>
        </p:txBody>
      </p:sp>
      <p:sp>
        <p:nvSpPr>
          <p:cNvPr id="6" name="Slide Number Placeholder 5"/>
          <p:cNvSpPr>
            <a:spLocks noGrp="1"/>
          </p:cNvSpPr>
          <p:nvPr>
            <p:ph type="sldNum" sz="quarter" idx="12"/>
          </p:nvPr>
        </p:nvSpPr>
        <p:spPr/>
        <p:txBody>
          <a:bodyPr/>
          <a:lstStyle/>
          <a:p>
            <a:pPr>
              <a:defRPr/>
            </a:pPr>
            <a:fld id="{692B3400-527A-40B6-A7AA-12627A4C7AE5}" type="slidenum">
              <a:rPr lang="en-US"/>
              <a:pPr>
                <a:defRPr/>
              </a:pPr>
              <a:t>43</a:t>
            </a:fld>
            <a:endParaRPr lang="en-US"/>
          </a:p>
        </p:txBody>
      </p:sp>
    </p:spTree>
    <p:extLst>
      <p:ext uri="{BB962C8B-B14F-4D97-AF65-F5344CB8AC3E}">
        <p14:creationId xmlns:p14="http://schemas.microsoft.com/office/powerpoint/2010/main" val="20558835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endParaRPr lang="en-GB" altLang="sv-SE" smtClean="0"/>
          </a:p>
        </p:txBody>
      </p:sp>
      <p:sp>
        <p:nvSpPr>
          <p:cNvPr id="87044" name="Rectangle 3"/>
          <p:cNvSpPr>
            <a:spLocks noGrp="1" noChangeArrowheads="1"/>
          </p:cNvSpPr>
          <p:nvPr>
            <p:ph idx="1"/>
          </p:nvPr>
        </p:nvSpPr>
        <p:spPr>
          <a:xfrm>
            <a:off x="1173163" y="0"/>
            <a:ext cx="7772400" cy="6096000"/>
          </a:xfrm>
        </p:spPr>
        <p:txBody>
          <a:bodyPr>
            <a:normAutofit fontScale="92500" lnSpcReduction="10000"/>
          </a:bodyPr>
          <a:lstStyle/>
          <a:p>
            <a:pPr algn="ctr" fontAlgn="auto">
              <a:spcAft>
                <a:spcPts val="0"/>
              </a:spcAft>
              <a:buFont typeface="Wingdings 2"/>
              <a:buChar char=""/>
              <a:defRPr/>
            </a:pPr>
            <a:r>
              <a:rPr lang="en-GB" b="1" smtClean="0"/>
              <a:t>Using theorising to start research&amp; writing</a:t>
            </a:r>
          </a:p>
          <a:p>
            <a:pPr fontAlgn="auto">
              <a:spcAft>
                <a:spcPts val="0"/>
              </a:spcAft>
              <a:buFont typeface="Wingdings 2"/>
              <a:buChar char=""/>
              <a:defRPr/>
            </a:pPr>
            <a:r>
              <a:rPr lang="en-GB" smtClean="0"/>
              <a:t>Visualise- use diagrams to identify contradictions</a:t>
            </a:r>
          </a:p>
          <a:p>
            <a:pPr fontAlgn="auto">
              <a:spcAft>
                <a:spcPts val="0"/>
              </a:spcAft>
              <a:buFont typeface="Wingdings 2"/>
              <a:buChar char=""/>
              <a:defRPr/>
            </a:pPr>
            <a:r>
              <a:rPr lang="en-GB" smtClean="0"/>
              <a:t>with colleagues-state research question</a:t>
            </a:r>
          </a:p>
          <a:p>
            <a:pPr fontAlgn="auto">
              <a:spcAft>
                <a:spcPts val="0"/>
              </a:spcAft>
              <a:buFont typeface="Wingdings 2"/>
              <a:buChar char=""/>
              <a:defRPr/>
            </a:pPr>
            <a:r>
              <a:rPr lang="en-GB" smtClean="0"/>
              <a:t>unpick ideas, concepts, problems, theories and contradictions</a:t>
            </a:r>
          </a:p>
          <a:p>
            <a:pPr fontAlgn="auto">
              <a:spcAft>
                <a:spcPts val="0"/>
              </a:spcAft>
              <a:buFont typeface="Wingdings 2"/>
              <a:buChar char=""/>
              <a:defRPr/>
            </a:pPr>
            <a:r>
              <a:rPr lang="en-GB" smtClean="0"/>
              <a:t>express visually as a diagram</a:t>
            </a:r>
          </a:p>
          <a:p>
            <a:pPr fontAlgn="auto">
              <a:spcAft>
                <a:spcPts val="0"/>
              </a:spcAft>
              <a:buFont typeface="Wingdings 2"/>
              <a:buChar char=""/>
              <a:defRPr/>
            </a:pPr>
            <a:r>
              <a:rPr lang="en-GB" smtClean="0"/>
              <a:t>start to build your arguments from the visualisation-explain to colleagues</a:t>
            </a:r>
          </a:p>
          <a:p>
            <a:pPr fontAlgn="auto">
              <a:spcAft>
                <a:spcPts val="0"/>
              </a:spcAft>
              <a:buFont typeface="Wingdings 2"/>
              <a:buChar char=""/>
              <a:defRPr/>
            </a:pPr>
            <a:r>
              <a:rPr lang="en-GB" smtClean="0"/>
              <a:t>identify research strategies to approach questions, complications, contradictions-plan research activities</a:t>
            </a:r>
          </a:p>
        </p:txBody>
      </p:sp>
      <p:sp>
        <p:nvSpPr>
          <p:cNvPr id="7" name="Slide Number Placeholder 5"/>
          <p:cNvSpPr>
            <a:spLocks noGrp="1"/>
          </p:cNvSpPr>
          <p:nvPr>
            <p:ph type="sldNum" sz="quarter" idx="12"/>
          </p:nvPr>
        </p:nvSpPr>
        <p:spPr/>
        <p:txBody>
          <a:bodyPr/>
          <a:lstStyle/>
          <a:p>
            <a:pPr>
              <a:defRPr/>
            </a:pPr>
            <a:fld id="{1C6111C9-A41B-4BF9-BD82-2DBE22106B6E}" type="slidenum">
              <a:rPr lang="en-US"/>
              <a:pPr>
                <a:defRPr/>
              </a:pPr>
              <a:t>44</a:t>
            </a:fld>
            <a:endParaRPr lang="en-US"/>
          </a:p>
        </p:txBody>
      </p:sp>
      <p:pic>
        <p:nvPicPr>
          <p:cNvPr id="14438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28956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31944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173163" y="152400"/>
            <a:ext cx="7772400" cy="838200"/>
          </a:xfrm>
        </p:spPr>
        <p:txBody>
          <a:bodyPr/>
          <a:lstStyle/>
          <a:p>
            <a:r>
              <a:rPr lang="en-GB" altLang="sv-SE" smtClean="0"/>
              <a:t>Strategies summarised</a:t>
            </a:r>
          </a:p>
        </p:txBody>
      </p:sp>
      <p:sp>
        <p:nvSpPr>
          <p:cNvPr id="145411" name="Rectangle 3"/>
          <p:cNvSpPr>
            <a:spLocks noGrp="1" noChangeArrowheads="1"/>
          </p:cNvSpPr>
          <p:nvPr>
            <p:ph idx="1"/>
          </p:nvPr>
        </p:nvSpPr>
        <p:spPr>
          <a:xfrm>
            <a:off x="1173163" y="990600"/>
            <a:ext cx="7772400" cy="5105400"/>
          </a:xfrm>
        </p:spPr>
        <p:txBody>
          <a:bodyPr/>
          <a:lstStyle/>
          <a:p>
            <a:r>
              <a:rPr lang="en-GB" altLang="sv-SE" smtClean="0"/>
              <a:t>Analysing and processing a model which uses literature in dialogue -journal article, thesis</a:t>
            </a:r>
          </a:p>
          <a:p>
            <a:r>
              <a:rPr lang="en-GB" altLang="sv-SE" smtClean="0"/>
              <a:t>Comparing two essays with faults and good points- lists, lack of boundaries to the reading, summary rather than critical engagement at a conceptual level  etc</a:t>
            </a:r>
          </a:p>
          <a:p>
            <a:r>
              <a:rPr lang="en-GB" altLang="sv-SE" smtClean="0"/>
              <a:t>Build in an annotated bibliography exercise to RHD stages</a:t>
            </a:r>
          </a:p>
        </p:txBody>
      </p:sp>
      <p:sp>
        <p:nvSpPr>
          <p:cNvPr id="7" name="Slide Number Placeholder 5"/>
          <p:cNvSpPr>
            <a:spLocks noGrp="1"/>
          </p:cNvSpPr>
          <p:nvPr>
            <p:ph type="sldNum" sz="quarter" idx="12"/>
          </p:nvPr>
        </p:nvSpPr>
        <p:spPr/>
        <p:txBody>
          <a:bodyPr/>
          <a:lstStyle/>
          <a:p>
            <a:pPr>
              <a:defRPr/>
            </a:pPr>
            <a:fld id="{6F9AC62E-96FF-4876-8E1E-2CF9EADF5DA8}" type="slidenum">
              <a:rPr lang="en-US"/>
              <a:pPr>
                <a:defRPr/>
              </a:pPr>
              <a:t>45</a:t>
            </a:fld>
            <a:endParaRPr lang="en-US"/>
          </a:p>
        </p:txBody>
      </p:sp>
      <p:pic>
        <p:nvPicPr>
          <p:cNvPr id="14541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5105400"/>
            <a:ext cx="11572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515749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endParaRPr lang="en-GB" altLang="sv-SE" smtClean="0"/>
          </a:p>
        </p:txBody>
      </p:sp>
      <p:sp>
        <p:nvSpPr>
          <p:cNvPr id="89092" name="Rectangle 3"/>
          <p:cNvSpPr>
            <a:spLocks noGrp="1" noChangeArrowheads="1"/>
          </p:cNvSpPr>
          <p:nvPr>
            <p:ph idx="1"/>
          </p:nvPr>
        </p:nvSpPr>
        <p:spPr>
          <a:xfrm>
            <a:off x="1173163" y="228600"/>
            <a:ext cx="7772400" cy="5867400"/>
          </a:xfrm>
        </p:spPr>
        <p:txBody>
          <a:bodyPr>
            <a:normAutofit lnSpcReduction="10000"/>
          </a:bodyPr>
          <a:lstStyle/>
          <a:p>
            <a:pPr fontAlgn="auto">
              <a:spcAft>
                <a:spcPts val="0"/>
              </a:spcAft>
              <a:buFont typeface="Wingdings 2"/>
              <a:buChar char=""/>
              <a:defRPr/>
            </a:pPr>
            <a:r>
              <a:rPr lang="en-GB" smtClean="0"/>
              <a:t>Ask students to </a:t>
            </a:r>
          </a:p>
          <a:p>
            <a:pPr fontAlgn="auto">
              <a:spcAft>
                <a:spcPts val="0"/>
              </a:spcAft>
              <a:buFont typeface="Wingdings 2"/>
              <a:buChar char=""/>
              <a:defRPr/>
            </a:pPr>
            <a:r>
              <a:rPr lang="en-GB" smtClean="0"/>
              <a:t>I) orally develop the arguments their theorists and experts use and when setting up the arguments and exploring through extract, </a:t>
            </a:r>
          </a:p>
          <a:p>
            <a:pPr fontAlgn="auto">
              <a:spcAft>
                <a:spcPts val="0"/>
              </a:spcAft>
              <a:buFont typeface="Wingdings 2"/>
              <a:buChar char=""/>
              <a:defRPr/>
            </a:pPr>
            <a:r>
              <a:rPr lang="en-GB" smtClean="0"/>
              <a:t>2) to ensure they indicate how their own work plays a part in the argument, will make a contribution to understanding as well as knowledge</a:t>
            </a:r>
          </a:p>
          <a:p>
            <a:pPr fontAlgn="auto">
              <a:spcAft>
                <a:spcPts val="0"/>
              </a:spcAft>
              <a:buFont typeface="Wingdings 2"/>
              <a:buChar char=""/>
              <a:defRPr/>
            </a:pPr>
            <a:r>
              <a:rPr lang="en-GB" smtClean="0"/>
              <a:t>Ask students to defend the use of literature and theorists in others/their own interpretative writing and their conclusions.</a:t>
            </a:r>
          </a:p>
          <a:p>
            <a:pPr fontAlgn="auto">
              <a:spcAft>
                <a:spcPts val="0"/>
              </a:spcAft>
              <a:buFont typeface="Wingdings 2"/>
              <a:buChar char=""/>
              <a:defRPr/>
            </a:pPr>
            <a:endParaRPr lang="en-GB" smtClean="0"/>
          </a:p>
        </p:txBody>
      </p:sp>
      <p:sp>
        <p:nvSpPr>
          <p:cNvPr id="7" name="Slide Number Placeholder 5"/>
          <p:cNvSpPr>
            <a:spLocks noGrp="1"/>
          </p:cNvSpPr>
          <p:nvPr>
            <p:ph type="sldNum" sz="quarter" idx="12"/>
          </p:nvPr>
        </p:nvSpPr>
        <p:spPr/>
        <p:txBody>
          <a:bodyPr/>
          <a:lstStyle/>
          <a:p>
            <a:pPr>
              <a:defRPr/>
            </a:pPr>
            <a:fld id="{89AF9EAC-29F7-421B-92AA-AA5B3195D3E5}" type="slidenum">
              <a:rPr lang="en-US"/>
              <a:pPr>
                <a:defRPr/>
              </a:pPr>
              <a:t>46</a:t>
            </a:fld>
            <a:endParaRPr lang="en-US"/>
          </a:p>
        </p:txBody>
      </p:sp>
      <p:pic>
        <p:nvPicPr>
          <p:cNvPr id="14643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152400"/>
            <a:ext cx="838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16615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2"/>
          <p:cNvSpPr>
            <a:spLocks noGrp="1" noChangeArrowheads="1"/>
          </p:cNvSpPr>
          <p:nvPr>
            <p:ph type="title"/>
          </p:nvPr>
        </p:nvSpPr>
        <p:spPr>
          <a:xfrm>
            <a:off x="381000" y="0"/>
            <a:ext cx="8763000" cy="457200"/>
          </a:xfrm>
        </p:spPr>
        <p:txBody>
          <a:bodyPr>
            <a:normAutofit fontScale="90000"/>
          </a:bodyPr>
          <a:lstStyle/>
          <a:p>
            <a:pPr fontAlgn="auto">
              <a:spcAft>
                <a:spcPts val="0"/>
              </a:spcAft>
              <a:defRPr/>
            </a:pPr>
            <a:r>
              <a:rPr lang="en-GB" smtClean="0"/>
              <a:t>writing up </a:t>
            </a:r>
          </a:p>
        </p:txBody>
      </p:sp>
      <p:sp>
        <p:nvSpPr>
          <p:cNvPr id="147459" name="Rectangle 3"/>
          <p:cNvSpPr>
            <a:spLocks noGrp="1" noChangeArrowheads="1"/>
          </p:cNvSpPr>
          <p:nvPr>
            <p:ph idx="1"/>
          </p:nvPr>
        </p:nvSpPr>
        <p:spPr>
          <a:xfrm>
            <a:off x="228600" y="457200"/>
            <a:ext cx="8915400" cy="5638800"/>
          </a:xfrm>
        </p:spPr>
        <p:txBody>
          <a:bodyPr/>
          <a:lstStyle/>
          <a:p>
            <a:r>
              <a:rPr lang="en-GB" altLang="sv-SE" smtClean="0"/>
              <a:t>Voices- find yours among the others </a:t>
            </a:r>
          </a:p>
          <a:p>
            <a:r>
              <a:rPr lang="en-GB" altLang="sv-SE" smtClean="0"/>
              <a:t>Who dunnit? I or we ? The researcher?it was discovered…</a:t>
            </a:r>
          </a:p>
          <a:p>
            <a:r>
              <a:rPr lang="en-GB" altLang="sv-SE" smtClean="0"/>
              <a:t>explain your fascination , reasons for research</a:t>
            </a:r>
          </a:p>
          <a:p>
            <a:r>
              <a:rPr lang="en-GB" altLang="sv-SE" smtClean="0"/>
              <a:t>explain and defend choices of methods, theories, analytical tools</a:t>
            </a:r>
          </a:p>
          <a:p>
            <a:r>
              <a:rPr lang="en-GB" altLang="sv-SE" smtClean="0"/>
              <a:t>avoid ‘fog’ unnecessary lengthy technical or complex words -detracting from necessary technical clarity- unreadable, too elevated</a:t>
            </a:r>
          </a:p>
          <a:p>
            <a:endParaRPr lang="en-GB" altLang="sv-SE" smtClean="0"/>
          </a:p>
        </p:txBody>
      </p:sp>
      <p:sp>
        <p:nvSpPr>
          <p:cNvPr id="6" name="Slide Number Placeholder 5"/>
          <p:cNvSpPr>
            <a:spLocks noGrp="1"/>
          </p:cNvSpPr>
          <p:nvPr>
            <p:ph type="sldNum" sz="quarter" idx="12"/>
          </p:nvPr>
        </p:nvSpPr>
        <p:spPr/>
        <p:txBody>
          <a:bodyPr/>
          <a:lstStyle/>
          <a:p>
            <a:pPr>
              <a:defRPr/>
            </a:pPr>
            <a:fld id="{01780037-B632-4F65-8771-56F95D207951}" type="slidenum">
              <a:rPr lang="en-US"/>
              <a:pPr>
                <a:defRPr/>
              </a:pPr>
              <a:t>47</a:t>
            </a:fld>
            <a:endParaRPr lang="en-US"/>
          </a:p>
        </p:txBody>
      </p:sp>
    </p:spTree>
    <p:extLst>
      <p:ext uri="{BB962C8B-B14F-4D97-AF65-F5344CB8AC3E}">
        <p14:creationId xmlns:p14="http://schemas.microsoft.com/office/powerpoint/2010/main" val="284637571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endParaRPr lang="en-GB" altLang="sv-SE" smtClean="0"/>
          </a:p>
        </p:txBody>
      </p:sp>
      <p:sp>
        <p:nvSpPr>
          <p:cNvPr id="91140" name="Rectangle 3"/>
          <p:cNvSpPr>
            <a:spLocks noGrp="1" noChangeArrowheads="1"/>
          </p:cNvSpPr>
          <p:nvPr>
            <p:ph idx="1"/>
          </p:nvPr>
        </p:nvSpPr>
        <p:spPr>
          <a:xfrm>
            <a:off x="685800" y="304800"/>
            <a:ext cx="8458200" cy="5791200"/>
          </a:xfrm>
        </p:spPr>
        <p:txBody>
          <a:bodyPr>
            <a:normAutofit lnSpcReduction="10000"/>
          </a:bodyPr>
          <a:lstStyle/>
          <a:p>
            <a:pPr fontAlgn="auto">
              <a:spcAft>
                <a:spcPts val="0"/>
              </a:spcAft>
              <a:buFont typeface="Wingdings 2"/>
              <a:buChar char=""/>
              <a:defRPr/>
            </a:pPr>
            <a:r>
              <a:rPr lang="en-GB" smtClean="0"/>
              <a:t>stick to the standard thesis/dissertation  or report shapes: </a:t>
            </a:r>
          </a:p>
          <a:p>
            <a:pPr lvl="1" fontAlgn="auto">
              <a:spcAft>
                <a:spcPts val="0"/>
              </a:spcAft>
              <a:buFont typeface="Wingdings 2"/>
              <a:buChar char=""/>
              <a:defRPr/>
            </a:pPr>
            <a:r>
              <a:rPr lang="en-GB" smtClean="0"/>
              <a:t>abstract, </a:t>
            </a:r>
          </a:p>
          <a:p>
            <a:pPr lvl="1" fontAlgn="auto">
              <a:spcAft>
                <a:spcPts val="0"/>
              </a:spcAft>
              <a:buFont typeface="Wingdings 2"/>
              <a:buChar char=""/>
              <a:defRPr/>
            </a:pPr>
            <a:r>
              <a:rPr lang="en-GB" smtClean="0"/>
              <a:t>introduction, </a:t>
            </a:r>
          </a:p>
          <a:p>
            <a:pPr lvl="1" fontAlgn="auto">
              <a:spcAft>
                <a:spcPts val="0"/>
              </a:spcAft>
              <a:buFont typeface="Wingdings 2"/>
              <a:buChar char=""/>
              <a:defRPr/>
            </a:pPr>
            <a:r>
              <a:rPr lang="en-GB" smtClean="0"/>
              <a:t>theoretical perspectives, </a:t>
            </a:r>
          </a:p>
          <a:p>
            <a:pPr lvl="1" fontAlgn="auto">
              <a:spcAft>
                <a:spcPts val="0"/>
              </a:spcAft>
              <a:buFont typeface="Wingdings 2"/>
              <a:buChar char=""/>
              <a:defRPr/>
            </a:pPr>
            <a:r>
              <a:rPr lang="en-GB" smtClean="0"/>
              <a:t>methodology and methods, </a:t>
            </a:r>
          </a:p>
          <a:p>
            <a:pPr lvl="1" fontAlgn="auto">
              <a:spcAft>
                <a:spcPts val="0"/>
              </a:spcAft>
              <a:buFont typeface="Wingdings 2"/>
              <a:buChar char=""/>
              <a:defRPr/>
            </a:pPr>
            <a:r>
              <a:rPr lang="en-GB" smtClean="0"/>
              <a:t>discussions of analysed findings,</a:t>
            </a:r>
          </a:p>
          <a:p>
            <a:pPr lvl="1" fontAlgn="auto">
              <a:spcAft>
                <a:spcPts val="0"/>
              </a:spcAft>
              <a:buFont typeface="Wingdings 2"/>
              <a:buChar char=""/>
              <a:defRPr/>
            </a:pPr>
            <a:r>
              <a:rPr lang="en-GB" smtClean="0"/>
              <a:t>conclusions factual &amp; conceptual</a:t>
            </a:r>
          </a:p>
          <a:p>
            <a:pPr fontAlgn="auto">
              <a:spcAft>
                <a:spcPts val="0"/>
              </a:spcAft>
              <a:buFont typeface="Wingdings 2"/>
              <a:buChar char=""/>
              <a:defRPr/>
            </a:pPr>
            <a:r>
              <a:rPr lang="en-GB" smtClean="0"/>
              <a:t>link between chapters with themes,theorists &amp;link paragraphs-  round off, refer back &amp;forward help your reader navigate around the argument, evidence, claim, proof, importance</a:t>
            </a:r>
          </a:p>
        </p:txBody>
      </p:sp>
      <p:sp>
        <p:nvSpPr>
          <p:cNvPr id="6" name="Slide Number Placeholder 5"/>
          <p:cNvSpPr>
            <a:spLocks noGrp="1"/>
          </p:cNvSpPr>
          <p:nvPr>
            <p:ph type="sldNum" sz="quarter" idx="12"/>
          </p:nvPr>
        </p:nvSpPr>
        <p:spPr/>
        <p:txBody>
          <a:bodyPr/>
          <a:lstStyle/>
          <a:p>
            <a:pPr>
              <a:defRPr/>
            </a:pPr>
            <a:fld id="{314E6FB3-4D2A-42D2-8B8B-040F0D0352D5}" type="slidenum">
              <a:rPr lang="en-US"/>
              <a:pPr>
                <a:defRPr/>
              </a:pPr>
              <a:t>48</a:t>
            </a:fld>
            <a:endParaRPr lang="en-US"/>
          </a:p>
        </p:txBody>
      </p:sp>
    </p:spTree>
    <p:extLst>
      <p:ext uri="{BB962C8B-B14F-4D97-AF65-F5344CB8AC3E}">
        <p14:creationId xmlns:p14="http://schemas.microsoft.com/office/powerpoint/2010/main" val="37580362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endParaRPr lang="en-GB" altLang="sv-SE" smtClean="0"/>
          </a:p>
        </p:txBody>
      </p:sp>
      <p:sp>
        <p:nvSpPr>
          <p:cNvPr id="149507" name="Rectangle 3"/>
          <p:cNvSpPr>
            <a:spLocks noGrp="1" noChangeArrowheads="1"/>
          </p:cNvSpPr>
          <p:nvPr>
            <p:ph idx="1"/>
          </p:nvPr>
        </p:nvSpPr>
        <p:spPr>
          <a:xfrm>
            <a:off x="685800" y="381000"/>
            <a:ext cx="8458200" cy="5715000"/>
          </a:xfrm>
        </p:spPr>
        <p:txBody>
          <a:bodyPr/>
          <a:lstStyle/>
          <a:p>
            <a:r>
              <a:rPr lang="en-GB" altLang="sv-SE" smtClean="0"/>
              <a:t>Are you working at a critical level?</a:t>
            </a:r>
          </a:p>
          <a:p>
            <a:r>
              <a:rPr lang="en-GB" altLang="sv-SE" smtClean="0"/>
              <a:t>How does this show in your expression? Not merely descriptive???</a:t>
            </a:r>
          </a:p>
          <a:p>
            <a:r>
              <a:rPr lang="en-GB" altLang="sv-SE" smtClean="0"/>
              <a:t>Is it theorised or merely stated?</a:t>
            </a:r>
          </a:p>
          <a:p>
            <a:r>
              <a:rPr lang="en-GB" altLang="sv-SE" smtClean="0"/>
              <a:t>Are you working at a conceptual level showing the contribution to knowledge new ideas, new meaning, understanding of meaning</a:t>
            </a:r>
          </a:p>
          <a:p>
            <a:r>
              <a:rPr lang="en-GB" altLang="sv-SE" smtClean="0"/>
              <a:t>how is this indicated in the choice of words, shape, links, claims?</a:t>
            </a:r>
          </a:p>
        </p:txBody>
      </p:sp>
      <p:sp>
        <p:nvSpPr>
          <p:cNvPr id="6" name="Slide Number Placeholder 5"/>
          <p:cNvSpPr>
            <a:spLocks noGrp="1"/>
          </p:cNvSpPr>
          <p:nvPr>
            <p:ph type="sldNum" sz="quarter" idx="12"/>
          </p:nvPr>
        </p:nvSpPr>
        <p:spPr/>
        <p:txBody>
          <a:bodyPr/>
          <a:lstStyle/>
          <a:p>
            <a:pPr>
              <a:defRPr/>
            </a:pPr>
            <a:fld id="{D91551DB-8EFA-405D-A73E-570A34DDE6CC}" type="slidenum">
              <a:rPr lang="en-US"/>
              <a:pPr>
                <a:defRPr/>
              </a:pPr>
              <a:t>49</a:t>
            </a:fld>
            <a:endParaRPr lang="en-US"/>
          </a:p>
        </p:txBody>
      </p:sp>
    </p:spTree>
    <p:extLst>
      <p:ext uri="{BB962C8B-B14F-4D97-AF65-F5344CB8AC3E}">
        <p14:creationId xmlns:p14="http://schemas.microsoft.com/office/powerpoint/2010/main" val="1065305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ubrik 1"/>
          <p:cNvSpPr>
            <a:spLocks noGrp="1"/>
          </p:cNvSpPr>
          <p:nvPr>
            <p:ph type="title"/>
          </p:nvPr>
        </p:nvSpPr>
        <p:spPr/>
        <p:txBody>
          <a:bodyPr/>
          <a:lstStyle/>
          <a:p>
            <a:endParaRPr lang="sv-SE" altLang="en-US" smtClean="0"/>
          </a:p>
        </p:txBody>
      </p:sp>
      <p:sp>
        <p:nvSpPr>
          <p:cNvPr id="111619" name="Platshållare för innehåll 2"/>
          <p:cNvSpPr>
            <a:spLocks noGrp="1"/>
          </p:cNvSpPr>
          <p:nvPr>
            <p:ph idx="1"/>
          </p:nvPr>
        </p:nvSpPr>
        <p:spPr/>
        <p:txBody>
          <a:bodyPr/>
          <a:lstStyle/>
          <a:p>
            <a:r>
              <a:rPr lang="sv-SE" altLang="en-US" smtClean="0"/>
              <a:t>Variations</a:t>
            </a:r>
          </a:p>
          <a:p>
            <a:r>
              <a:rPr lang="sv-SE" altLang="en-US" smtClean="0"/>
              <a:t>Contrasts</a:t>
            </a:r>
          </a:p>
          <a:p>
            <a:r>
              <a:rPr lang="sv-SE" altLang="en-US" smtClean="0"/>
              <a:t>Dissonances</a:t>
            </a:r>
          </a:p>
          <a:p>
            <a:r>
              <a:rPr lang="sv-SE" altLang="en-US" smtClean="0"/>
              <a:t>Enable you to see things in new ways </a:t>
            </a:r>
          </a:p>
        </p:txBody>
      </p:sp>
      <p:sp>
        <p:nvSpPr>
          <p:cNvPr id="4" name="Platshållare för bildnummer 3"/>
          <p:cNvSpPr>
            <a:spLocks noGrp="1"/>
          </p:cNvSpPr>
          <p:nvPr>
            <p:ph type="sldNum" sz="quarter" idx="12"/>
          </p:nvPr>
        </p:nvSpPr>
        <p:spPr/>
        <p:txBody>
          <a:bodyPr/>
          <a:lstStyle/>
          <a:p>
            <a:pPr>
              <a:defRPr/>
            </a:pPr>
            <a:fld id="{165FFC3E-13CE-4863-9F73-884F60D63B2E}" type="slidenum">
              <a:rPr lang="en-US" smtClean="0"/>
              <a:pPr>
                <a:defRPr/>
              </a:pPr>
              <a:t>5</a:t>
            </a:fld>
            <a:endParaRPr lang="en-US"/>
          </a:p>
        </p:txBody>
      </p:sp>
    </p:spTree>
    <p:extLst>
      <p:ext uri="{BB962C8B-B14F-4D97-AF65-F5344CB8AC3E}">
        <p14:creationId xmlns:p14="http://schemas.microsoft.com/office/powerpoint/2010/main" val="15118239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7FC0068-9B18-481D-A392-F11B14397701}" type="slidenum">
              <a:rPr lang="en-US"/>
              <a:pPr>
                <a:defRPr/>
              </a:pPr>
              <a:t>50</a:t>
            </a:fld>
            <a:endParaRPr lang="en-US"/>
          </a:p>
        </p:txBody>
      </p:sp>
      <p:sp>
        <p:nvSpPr>
          <p:cNvPr id="150531" name="Rectangle 2"/>
          <p:cNvSpPr>
            <a:spLocks noGrp="1" noChangeArrowheads="1"/>
          </p:cNvSpPr>
          <p:nvPr>
            <p:ph type="title"/>
          </p:nvPr>
        </p:nvSpPr>
        <p:spPr>
          <a:xfrm>
            <a:off x="685800" y="457200"/>
            <a:ext cx="8259763" cy="381000"/>
          </a:xfrm>
        </p:spPr>
        <p:txBody>
          <a:bodyPr>
            <a:normAutofit fontScale="90000"/>
          </a:bodyPr>
          <a:lstStyle/>
          <a:p>
            <a:r>
              <a:rPr lang="en-GB" altLang="sv-SE" smtClean="0"/>
              <a:t>Maintaining momentum   </a:t>
            </a:r>
          </a:p>
        </p:txBody>
      </p:sp>
      <p:sp>
        <p:nvSpPr>
          <p:cNvPr id="150532" name="Rectangle 3"/>
          <p:cNvSpPr>
            <a:spLocks noGrp="1" noChangeArrowheads="1"/>
          </p:cNvSpPr>
          <p:nvPr>
            <p:ph type="body" idx="1"/>
          </p:nvPr>
        </p:nvSpPr>
        <p:spPr>
          <a:xfrm>
            <a:off x="1173163" y="990600"/>
            <a:ext cx="7772400" cy="5867400"/>
          </a:xfrm>
        </p:spPr>
        <p:txBody>
          <a:bodyPr/>
          <a:lstStyle/>
          <a:p>
            <a:r>
              <a:rPr lang="en-GB" altLang="sv-SE" smtClean="0"/>
              <a:t>What effective strategies do you use with students to help them to maintain momentum? At undergraduate masters and PhD levels? </a:t>
            </a:r>
          </a:p>
          <a:p>
            <a:r>
              <a:rPr lang="en-GB" altLang="sv-SE" smtClean="0"/>
              <a:t>And what are the differing issues here </a:t>
            </a:r>
          </a:p>
          <a:p>
            <a:r>
              <a:rPr lang="en-GB" altLang="sv-SE" smtClean="0"/>
              <a:t>What do you do or could you do to support students if/ as they prepare for transfer to PhD</a:t>
            </a:r>
          </a:p>
          <a:p>
            <a:r>
              <a:rPr lang="en-GB" altLang="sv-SE" smtClean="0"/>
              <a:t>what might go wrong &amp;why?</a:t>
            </a:r>
          </a:p>
          <a:p>
            <a:r>
              <a:rPr lang="en-GB" altLang="sv-SE" smtClean="0"/>
              <a:t>How could you help them deal with problems?</a:t>
            </a:r>
          </a:p>
          <a:p>
            <a:endParaRPr lang="en-GB" altLang="sv-SE" smtClean="0"/>
          </a:p>
        </p:txBody>
      </p:sp>
      <p:pic>
        <p:nvPicPr>
          <p:cNvPr id="15053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47244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299302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B3C94DB-C8D2-4FB9-B818-134DAB922218}" type="slidenum">
              <a:rPr lang="en-US"/>
              <a:pPr>
                <a:defRPr/>
              </a:pPr>
              <a:t>51</a:t>
            </a:fld>
            <a:endParaRPr lang="en-US"/>
          </a:p>
        </p:txBody>
      </p:sp>
      <p:sp>
        <p:nvSpPr>
          <p:cNvPr id="151555" name="Rectangle 2"/>
          <p:cNvSpPr>
            <a:spLocks noGrp="1" noChangeArrowheads="1"/>
          </p:cNvSpPr>
          <p:nvPr>
            <p:ph type="title"/>
          </p:nvPr>
        </p:nvSpPr>
        <p:spPr/>
        <p:txBody>
          <a:bodyPr/>
          <a:lstStyle/>
          <a:p>
            <a:endParaRPr lang="en-GB" altLang="sv-SE" smtClean="0"/>
          </a:p>
        </p:txBody>
      </p:sp>
      <p:sp>
        <p:nvSpPr>
          <p:cNvPr id="41987" name="Rectangle 3"/>
          <p:cNvSpPr>
            <a:spLocks noGrp="1" noChangeArrowheads="1"/>
          </p:cNvSpPr>
          <p:nvPr>
            <p:ph type="body" idx="1"/>
          </p:nvPr>
        </p:nvSpPr>
        <p:spPr>
          <a:xfrm>
            <a:off x="457200" y="0"/>
            <a:ext cx="8488363" cy="6096000"/>
          </a:xfrm>
        </p:spPr>
        <p:txBody>
          <a:bodyPr/>
          <a:lstStyle/>
          <a:p>
            <a:pPr>
              <a:buFont typeface="Monotype Sorts" pitchFamily="2" charset="2"/>
              <a:buNone/>
              <a:defRPr/>
            </a:pPr>
            <a:r>
              <a:rPr lang="en-GB" b="1" dirty="0" smtClean="0">
                <a:effectLst>
                  <a:outerShdw blurRad="38100" dist="38100" dir="2700000" algn="tl">
                    <a:srgbClr val="C0C0C0"/>
                  </a:outerShdw>
                </a:effectLst>
              </a:rPr>
              <a:t>Please consider how you would deal with these scenarios about momentum:</a:t>
            </a:r>
            <a:endParaRPr lang="en-GB" dirty="0" smtClean="0"/>
          </a:p>
          <a:p>
            <a:pPr>
              <a:defRPr/>
            </a:pPr>
            <a:r>
              <a:rPr lang="en-GB" dirty="0" smtClean="0"/>
              <a:t>you student have lost your sample/population </a:t>
            </a:r>
          </a:p>
          <a:p>
            <a:pPr>
              <a:defRPr/>
            </a:pPr>
            <a:r>
              <a:rPr lang="en-GB" dirty="0" smtClean="0"/>
              <a:t>you student have accumulated large amounts of data &amp; seem unable to draw findings from it</a:t>
            </a:r>
          </a:p>
          <a:p>
            <a:pPr>
              <a:defRPr/>
            </a:pPr>
            <a:r>
              <a:rPr lang="en-GB" dirty="0" smtClean="0"/>
              <a:t>you have produced several paras/chapters at a descriptive not conceptual level- </a:t>
            </a:r>
          </a:p>
          <a:p>
            <a:pPr>
              <a:defRPr/>
            </a:pPr>
            <a:r>
              <a:rPr lang="en-GB" dirty="0" smtClean="0"/>
              <a:t>there seems to be little argument running through the work so far</a:t>
            </a:r>
          </a:p>
          <a:p>
            <a:pPr>
              <a:defRPr/>
            </a:pPr>
            <a:r>
              <a:rPr lang="en-GB" dirty="0" smtClean="0"/>
              <a:t>little has been written /what is written is fragmented, not linked to other writing</a:t>
            </a:r>
          </a:p>
          <a:p>
            <a:pPr>
              <a:defRPr/>
            </a:pPr>
            <a:endParaRPr lang="en-GB" dirty="0" smtClean="0"/>
          </a:p>
        </p:txBody>
      </p:sp>
      <p:pic>
        <p:nvPicPr>
          <p:cNvPr id="15155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3810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975939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9A80ED8-2696-4E50-96A6-89E55D492431}" type="slidenum">
              <a:rPr lang="en-US"/>
              <a:pPr>
                <a:defRPr/>
              </a:pPr>
              <a:t>52</a:t>
            </a:fld>
            <a:endParaRPr lang="en-US"/>
          </a:p>
        </p:txBody>
      </p:sp>
      <p:sp>
        <p:nvSpPr>
          <p:cNvPr id="152579" name="Rectangle 2"/>
          <p:cNvSpPr>
            <a:spLocks noGrp="1" noChangeArrowheads="1"/>
          </p:cNvSpPr>
          <p:nvPr>
            <p:ph type="title"/>
          </p:nvPr>
        </p:nvSpPr>
        <p:spPr/>
        <p:txBody>
          <a:bodyPr/>
          <a:lstStyle/>
          <a:p>
            <a:endParaRPr lang="en-GB" altLang="sv-SE" smtClean="0"/>
          </a:p>
        </p:txBody>
      </p:sp>
      <p:sp>
        <p:nvSpPr>
          <p:cNvPr id="152580" name="Rectangle 3"/>
          <p:cNvSpPr>
            <a:spLocks noGrp="1" noChangeArrowheads="1"/>
          </p:cNvSpPr>
          <p:nvPr>
            <p:ph type="body" idx="1"/>
          </p:nvPr>
        </p:nvSpPr>
        <p:spPr>
          <a:xfrm>
            <a:off x="685800" y="0"/>
            <a:ext cx="8458200" cy="6096000"/>
          </a:xfrm>
        </p:spPr>
        <p:txBody>
          <a:bodyPr>
            <a:normAutofit lnSpcReduction="10000"/>
          </a:bodyPr>
          <a:lstStyle/>
          <a:p>
            <a:r>
              <a:rPr lang="en-GB" altLang="sv-SE" dirty="0" smtClean="0"/>
              <a:t>midway into the research the you have not made much progress and now want to change the question</a:t>
            </a:r>
          </a:p>
          <a:p>
            <a:r>
              <a:rPr lang="en-GB" altLang="sv-SE" dirty="0" smtClean="0"/>
              <a:t>there is a lot of data and some findings but no real connection between these and the question or intended outcomes of the research</a:t>
            </a:r>
          </a:p>
          <a:p>
            <a:r>
              <a:rPr lang="en-GB" altLang="sv-SE" dirty="0" smtClean="0"/>
              <a:t>Your experiments have simply drawn a blank, your data set has fallen over</a:t>
            </a:r>
          </a:p>
          <a:p>
            <a:r>
              <a:rPr lang="en-GB" altLang="sv-SE" dirty="0" smtClean="0"/>
              <a:t>so many personal and family/work/money crises and pressures have left you unable to complete anything or develop your work in a coherent fashion</a:t>
            </a:r>
          </a:p>
        </p:txBody>
      </p:sp>
      <p:pic>
        <p:nvPicPr>
          <p:cNvPr id="15258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713" y="251460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481642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sv-SE" dirty="0" smtClean="0"/>
              <a:t>Data analysis issues and practices- a tiny first step</a:t>
            </a:r>
            <a:br>
              <a:rPr lang="en-GB" altLang="sv-SE" dirty="0" smtClean="0"/>
            </a:br>
            <a:endParaRPr lang="en-GB" dirty="0"/>
          </a:p>
        </p:txBody>
      </p:sp>
      <p:sp>
        <p:nvSpPr>
          <p:cNvPr id="3" name="Content Placeholder 2"/>
          <p:cNvSpPr>
            <a:spLocks noGrp="1"/>
          </p:cNvSpPr>
          <p:nvPr>
            <p:ph idx="1"/>
          </p:nvPr>
        </p:nvSpPr>
        <p:spPr/>
        <p:txBody>
          <a:bodyPr>
            <a:normAutofit/>
          </a:bodyPr>
          <a:lstStyle/>
          <a:p>
            <a:r>
              <a:rPr lang="en-GB" altLang="sv-SE" dirty="0" smtClean="0"/>
              <a:t>boundaries to the selection of sample and methods and field</a:t>
            </a:r>
          </a:p>
          <a:p>
            <a:r>
              <a:rPr lang="en-GB" altLang="sv-SE" dirty="0" smtClean="0"/>
              <a:t>boundaries to the selection of data analysed-explain</a:t>
            </a:r>
          </a:p>
          <a:p>
            <a:r>
              <a:rPr lang="en-GB" altLang="sv-SE" dirty="0" smtClean="0"/>
              <a:t>What support do you need for analysis?</a:t>
            </a:r>
          </a:p>
          <a:p>
            <a:r>
              <a:rPr lang="en-GB" altLang="sv-SE" dirty="0" smtClean="0"/>
              <a:t>What skills do you need to carry out analysis and interpret  findings? </a:t>
            </a:r>
          </a:p>
          <a:p>
            <a:pPr>
              <a:buFont typeface="Monotype Sorts" pitchFamily="2" charset="2"/>
              <a:buNone/>
            </a:pPr>
            <a:r>
              <a:rPr lang="en-GB" altLang="sv-SE" dirty="0" smtClean="0"/>
              <a:t> </a:t>
            </a:r>
          </a:p>
          <a:p>
            <a:endParaRPr lang="en-GB" dirty="0"/>
          </a:p>
        </p:txBody>
      </p:sp>
    </p:spTree>
    <p:extLst>
      <p:ext uri="{BB962C8B-B14F-4D97-AF65-F5344CB8AC3E}">
        <p14:creationId xmlns:p14="http://schemas.microsoft.com/office/powerpoint/2010/main" val="27114620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0E56266-5DD4-410D-B10F-F450CCBA7624}" type="slidenum">
              <a:rPr lang="en-US"/>
              <a:pPr>
                <a:defRPr/>
              </a:pPr>
              <a:t>54</a:t>
            </a:fld>
            <a:endParaRPr lang="en-US"/>
          </a:p>
        </p:txBody>
      </p:sp>
      <p:sp>
        <p:nvSpPr>
          <p:cNvPr id="153603" name="Rectangle 2"/>
          <p:cNvSpPr>
            <a:spLocks noGrp="1" noChangeArrowheads="1"/>
          </p:cNvSpPr>
          <p:nvPr>
            <p:ph type="title"/>
          </p:nvPr>
        </p:nvSpPr>
        <p:spPr/>
        <p:txBody>
          <a:bodyPr/>
          <a:lstStyle/>
          <a:p>
            <a:endParaRPr lang="en-GB" altLang="sv-SE" smtClean="0"/>
          </a:p>
        </p:txBody>
      </p:sp>
      <p:sp>
        <p:nvSpPr>
          <p:cNvPr id="153604" name="Rectangle 3"/>
          <p:cNvSpPr>
            <a:spLocks noGrp="1" noChangeArrowheads="1"/>
          </p:cNvSpPr>
          <p:nvPr>
            <p:ph type="body" idx="1"/>
          </p:nvPr>
        </p:nvSpPr>
        <p:spPr>
          <a:xfrm>
            <a:off x="1173163" y="228600"/>
            <a:ext cx="7772400" cy="5867400"/>
          </a:xfrm>
        </p:spPr>
        <p:txBody>
          <a:bodyPr>
            <a:normAutofit fontScale="85000" lnSpcReduction="20000"/>
          </a:bodyPr>
          <a:lstStyle/>
          <a:p>
            <a:r>
              <a:rPr lang="en-GB" altLang="sv-SE" dirty="0" smtClean="0"/>
              <a:t>Data analysis should enable you to find out and identify the main areas of your discoveries- both  what is expected , and some surprises </a:t>
            </a:r>
          </a:p>
          <a:p>
            <a:r>
              <a:rPr lang="en-GB" altLang="sv-SE" dirty="0" smtClean="0"/>
              <a:t>Organise, focus on, and show what the data is saying  rather than leaving it raw and untranslated, just ‘there’</a:t>
            </a:r>
          </a:p>
          <a:p>
            <a:r>
              <a:rPr lang="en-GB" altLang="sv-SE" dirty="0" smtClean="0"/>
              <a:t>You are showing that you have identified themes, strands, important areas which once organised  lead to your interpretation, and are considered findings.</a:t>
            </a:r>
          </a:p>
          <a:p>
            <a:r>
              <a:rPr lang="en-GB" altLang="sv-SE" dirty="0" smtClean="0"/>
              <a:t>Raw data  is not findings .</a:t>
            </a:r>
          </a:p>
          <a:p>
            <a:r>
              <a:rPr lang="en-GB" altLang="sv-SE" dirty="0" smtClean="0"/>
              <a:t>Focus, identify patterns and themes.</a:t>
            </a:r>
          </a:p>
          <a:p>
            <a:r>
              <a:rPr lang="en-GB" altLang="sv-SE" dirty="0" smtClean="0"/>
              <a:t>In some disciplines it is a complex task which needs explaining  and backing up with its own theorists</a:t>
            </a:r>
          </a:p>
          <a:p>
            <a:r>
              <a:rPr lang="en-GB" altLang="sv-SE" dirty="0" smtClean="0"/>
              <a:t>In some disciplines  you have tried and tested  methods of data analysis and hardly mention them.</a:t>
            </a:r>
          </a:p>
          <a:p>
            <a:endParaRPr lang="en-GB" altLang="sv-SE" dirty="0" smtClean="0"/>
          </a:p>
        </p:txBody>
      </p:sp>
    </p:spTree>
    <p:extLst>
      <p:ext uri="{BB962C8B-B14F-4D97-AF65-F5344CB8AC3E}">
        <p14:creationId xmlns:p14="http://schemas.microsoft.com/office/powerpoint/2010/main" val="292882191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smtClean="0"/>
              <a:t>General overview</a:t>
            </a: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dirty="0" smtClean="0"/>
              <a:t>Analyse the raw data  thematically using packages or by hand and eye </a:t>
            </a:r>
            <a:r>
              <a:rPr lang="en-GB" dirty="0"/>
              <a:t>(</a:t>
            </a:r>
            <a:r>
              <a:rPr lang="en-GB" dirty="0" smtClean="0"/>
              <a:t>depends on amount and complexity )</a:t>
            </a:r>
          </a:p>
          <a:p>
            <a:r>
              <a:rPr lang="en-GB" dirty="0" smtClean="0"/>
              <a:t>Rise above the figures, percentages and words </a:t>
            </a:r>
          </a:p>
          <a:p>
            <a:r>
              <a:rPr lang="en-GB" dirty="0" smtClean="0"/>
              <a:t>Seek the patterns which emerge  -main trends and also including the ‘outliers’</a:t>
            </a:r>
          </a:p>
          <a:p>
            <a:r>
              <a:rPr lang="en-GB" dirty="0" smtClean="0"/>
              <a:t>Identify the main and subsidiary themes</a:t>
            </a:r>
          </a:p>
        </p:txBody>
      </p:sp>
    </p:spTree>
    <p:extLst>
      <p:ext uri="{BB962C8B-B14F-4D97-AF65-F5344CB8AC3E}">
        <p14:creationId xmlns:p14="http://schemas.microsoft.com/office/powerpoint/2010/main" val="36908482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116632"/>
            <a:ext cx="8229600" cy="6009531"/>
          </a:xfrm>
        </p:spPr>
        <p:txBody>
          <a:bodyPr>
            <a:normAutofit/>
          </a:bodyPr>
          <a:lstStyle/>
          <a:p>
            <a:r>
              <a:rPr lang="en-GB" dirty="0" smtClean="0"/>
              <a:t>Select from the data then to  back up your identification of the themes</a:t>
            </a:r>
          </a:p>
          <a:p>
            <a:r>
              <a:rPr lang="en-GB" dirty="0" smtClean="0"/>
              <a:t>Identify what is important in here – these are interpretations of the data and become your findings </a:t>
            </a:r>
          </a:p>
          <a:p>
            <a:r>
              <a:rPr lang="en-GB" dirty="0" smtClean="0"/>
              <a:t>Make a claim for the importance of your findings </a:t>
            </a:r>
          </a:p>
          <a:p>
            <a:r>
              <a:rPr lang="en-GB" dirty="0" smtClean="0"/>
              <a:t>Use selections from the data to evidence your claim </a:t>
            </a:r>
          </a:p>
        </p:txBody>
      </p:sp>
    </p:spTree>
    <p:extLst>
      <p:ext uri="{BB962C8B-B14F-4D97-AF65-F5344CB8AC3E}">
        <p14:creationId xmlns:p14="http://schemas.microsoft.com/office/powerpoint/2010/main" val="15776801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r>
              <a:rPr lang="en-GB" dirty="0" smtClean="0"/>
              <a:t>If using mixed methods you  can first present the results from each method</a:t>
            </a:r>
          </a:p>
          <a:p>
            <a:r>
              <a:rPr lang="en-GB" dirty="0" smtClean="0"/>
              <a:t>But you are looking for  the same themes ad patterns so you also next draw these together from the different data from the different methods –</a:t>
            </a:r>
          </a:p>
          <a:p>
            <a:r>
              <a:rPr lang="en-GB" dirty="0" smtClean="0"/>
              <a:t>’from both the survey and the  focus group interviews it emerged that…’’however the survey produced interesting information about.,,’</a:t>
            </a:r>
          </a:p>
          <a:p>
            <a:r>
              <a:rPr lang="en-GB" dirty="0" smtClean="0"/>
              <a:t>SO WHAT? (make </a:t>
            </a:r>
            <a:r>
              <a:rPr lang="en-GB" smtClean="0"/>
              <a:t>a claim) </a:t>
            </a:r>
            <a:endParaRPr lang="en-GB" dirty="0" smtClean="0"/>
          </a:p>
          <a:p>
            <a:r>
              <a:rPr lang="en-GB" dirty="0" smtClean="0"/>
              <a:t>‘This suggests that’ I’  should like to argue that this shows that… and so….’</a:t>
            </a:r>
          </a:p>
          <a:p>
            <a:endParaRPr lang="en-GB" dirty="0"/>
          </a:p>
        </p:txBody>
      </p:sp>
    </p:spTree>
    <p:extLst>
      <p:ext uri="{BB962C8B-B14F-4D97-AF65-F5344CB8AC3E}">
        <p14:creationId xmlns:p14="http://schemas.microsoft.com/office/powerpoint/2010/main" val="15419428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F294674-6A10-49FA-BDD9-6D94E04403A5}" type="slidenum">
              <a:rPr lang="en-US"/>
              <a:pPr>
                <a:defRPr/>
              </a:pPr>
              <a:t>58</a:t>
            </a:fld>
            <a:endParaRPr lang="en-US"/>
          </a:p>
        </p:txBody>
      </p:sp>
      <p:sp>
        <p:nvSpPr>
          <p:cNvPr id="103427" name="Rectangle 2"/>
          <p:cNvSpPr>
            <a:spLocks noGrp="1" noChangeArrowheads="1"/>
          </p:cNvSpPr>
          <p:nvPr>
            <p:ph type="title"/>
          </p:nvPr>
        </p:nvSpPr>
        <p:spPr/>
        <p:txBody>
          <a:bodyPr/>
          <a:lstStyle/>
          <a:p>
            <a:r>
              <a:rPr lang="en-GB" altLang="sv-SE" smtClean="0"/>
              <a:t>Methodology and methods </a:t>
            </a:r>
          </a:p>
        </p:txBody>
      </p:sp>
      <p:sp>
        <p:nvSpPr>
          <p:cNvPr id="103428" name="Rectangle 3"/>
          <p:cNvSpPr>
            <a:spLocks noGrp="1" noChangeArrowheads="1"/>
          </p:cNvSpPr>
          <p:nvPr>
            <p:ph type="body" idx="1"/>
          </p:nvPr>
        </p:nvSpPr>
        <p:spPr>
          <a:xfrm>
            <a:off x="1173163" y="1484313"/>
            <a:ext cx="7772400" cy="5184775"/>
          </a:xfrm>
        </p:spPr>
        <p:txBody>
          <a:bodyPr/>
          <a:lstStyle/>
          <a:p>
            <a:r>
              <a:rPr lang="en-GB" altLang="sv-SE" dirty="0" smtClean="0"/>
              <a:t>What methodology /</a:t>
            </a:r>
            <a:r>
              <a:rPr lang="en-GB" altLang="sv-SE" dirty="0" err="1" smtClean="0"/>
              <a:t>ies</a:t>
            </a:r>
            <a:r>
              <a:rPr lang="en-GB" altLang="sv-SE" dirty="0" smtClean="0"/>
              <a:t> are you likely to be using? </a:t>
            </a:r>
          </a:p>
          <a:p>
            <a:r>
              <a:rPr lang="en-GB" altLang="sv-SE" dirty="0" smtClean="0"/>
              <a:t>Philosophical underpinnings-</a:t>
            </a:r>
          </a:p>
          <a:p>
            <a:r>
              <a:rPr lang="en-GB" altLang="sv-SE" dirty="0" smtClean="0"/>
              <a:t>Getting the research design right or ‘doable’</a:t>
            </a:r>
          </a:p>
          <a:p>
            <a:r>
              <a:rPr lang="en-GB" altLang="sv-SE" dirty="0" smtClean="0"/>
              <a:t>Your expertise and comfort zones – sharing methodology and methods </a:t>
            </a:r>
          </a:p>
          <a:p>
            <a:r>
              <a:rPr lang="en-GB" altLang="sv-SE" dirty="0" smtClean="0"/>
              <a:t>Development needs and consultancy</a:t>
            </a:r>
          </a:p>
        </p:txBody>
      </p:sp>
    </p:spTree>
    <p:extLst>
      <p:ext uri="{BB962C8B-B14F-4D97-AF65-F5344CB8AC3E}">
        <p14:creationId xmlns:p14="http://schemas.microsoft.com/office/powerpoint/2010/main" val="46575014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6C45FC6-A627-44B0-9421-D9D4D597D7DE}" type="slidenum">
              <a:rPr lang="en-US"/>
              <a:pPr>
                <a:defRPr/>
              </a:pPr>
              <a:t>59</a:t>
            </a:fld>
            <a:endParaRPr lang="en-US"/>
          </a:p>
        </p:txBody>
      </p:sp>
      <p:sp>
        <p:nvSpPr>
          <p:cNvPr id="102403" name="Rectangle 2"/>
          <p:cNvSpPr>
            <a:spLocks noGrp="1" noChangeArrowheads="1"/>
          </p:cNvSpPr>
          <p:nvPr>
            <p:ph type="title"/>
          </p:nvPr>
        </p:nvSpPr>
        <p:spPr/>
        <p:txBody>
          <a:bodyPr/>
          <a:lstStyle/>
          <a:p>
            <a:endParaRPr lang="en-GB" altLang="sv-SE" smtClean="0"/>
          </a:p>
        </p:txBody>
      </p:sp>
      <p:sp>
        <p:nvSpPr>
          <p:cNvPr id="102404" name="Rectangle 3"/>
          <p:cNvSpPr>
            <a:spLocks noGrp="1" noChangeArrowheads="1"/>
          </p:cNvSpPr>
          <p:nvPr>
            <p:ph type="body" idx="1"/>
          </p:nvPr>
        </p:nvSpPr>
        <p:spPr>
          <a:xfrm>
            <a:off x="1173163" y="228600"/>
            <a:ext cx="7772400" cy="5867400"/>
          </a:xfrm>
        </p:spPr>
        <p:txBody>
          <a:bodyPr/>
          <a:lstStyle/>
          <a:p>
            <a:endParaRPr lang="en-GB" altLang="sv-SE" dirty="0" smtClean="0"/>
          </a:p>
          <a:p>
            <a:r>
              <a:rPr lang="en-GB" altLang="sv-SE" dirty="0" smtClean="0"/>
              <a:t>Please  consider the case studies- read through them all and select one to present. Each has several problems embedded within it -please separate them out and consider each</a:t>
            </a:r>
          </a:p>
          <a:p>
            <a:r>
              <a:rPr lang="en-GB" altLang="sv-SE" dirty="0" smtClean="0"/>
              <a:t>select spokesperson to feed back</a:t>
            </a:r>
          </a:p>
          <a:p>
            <a:endParaRPr lang="en-GB" altLang="sv-SE" dirty="0" smtClean="0"/>
          </a:p>
          <a:p>
            <a:r>
              <a:rPr lang="en-GB" altLang="sv-SE" dirty="0" smtClean="0"/>
              <a:t>Please also discuss further difficulties which might arise for YOU   in your specific context</a:t>
            </a:r>
          </a:p>
        </p:txBody>
      </p:sp>
      <p:pic>
        <p:nvPicPr>
          <p:cNvPr id="10240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7538" y="0"/>
            <a:ext cx="9001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17148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endParaRPr lang="en-GB" altLang="sv-SE" smtClean="0"/>
          </a:p>
        </p:txBody>
      </p:sp>
      <p:sp>
        <p:nvSpPr>
          <p:cNvPr id="116739" name="Rectangle 3"/>
          <p:cNvSpPr>
            <a:spLocks noGrp="1" noChangeArrowheads="1"/>
          </p:cNvSpPr>
          <p:nvPr>
            <p:ph idx="1"/>
          </p:nvPr>
        </p:nvSpPr>
        <p:spPr>
          <a:xfrm>
            <a:off x="457200" y="304800"/>
            <a:ext cx="8001000" cy="5791200"/>
          </a:xfrm>
        </p:spPr>
        <p:txBody>
          <a:bodyPr/>
          <a:lstStyle/>
          <a:p>
            <a:r>
              <a:rPr lang="en-GB" altLang="sv-SE" dirty="0" smtClean="0"/>
              <a:t>Identifying issues &amp; problems of postgraduate writing</a:t>
            </a:r>
          </a:p>
          <a:p>
            <a:r>
              <a:rPr lang="en-GB" altLang="sv-SE" dirty="0" smtClean="0"/>
              <a:t>Sharing effective strategies including feedback which empower you to be successful in your writing at the levels of </a:t>
            </a:r>
          </a:p>
          <a:p>
            <a:r>
              <a:rPr lang="en-GB" altLang="sv-SE" dirty="0" smtClean="0"/>
              <a:t>ongoing writing practices then writing up</a:t>
            </a:r>
          </a:p>
          <a:p>
            <a:pPr lvl="1"/>
            <a:r>
              <a:rPr lang="en-GB" altLang="sv-SE" b="1" dirty="0" smtClean="0"/>
              <a:t>conceptual </a:t>
            </a:r>
          </a:p>
          <a:p>
            <a:pPr lvl="1"/>
            <a:r>
              <a:rPr lang="en-GB" altLang="sv-SE" b="1" dirty="0" smtClean="0"/>
              <a:t>argument</a:t>
            </a:r>
          </a:p>
          <a:p>
            <a:pPr lvl="1"/>
            <a:r>
              <a:rPr lang="en-GB" altLang="sv-SE" b="1" dirty="0" smtClean="0"/>
              <a:t>elegance of expression</a:t>
            </a:r>
          </a:p>
          <a:p>
            <a:pPr lvl="1"/>
            <a:r>
              <a:rPr lang="en-GB" altLang="sv-SE" b="1" dirty="0" err="1" smtClean="0"/>
              <a:t>doctorateness</a:t>
            </a:r>
            <a:endParaRPr lang="en-GB" altLang="sv-SE" b="1" dirty="0" smtClean="0"/>
          </a:p>
          <a:p>
            <a:pPr lvl="1"/>
            <a:r>
              <a:rPr lang="en-GB" altLang="sv-SE" b="1" dirty="0" smtClean="0"/>
              <a:t>presentation</a:t>
            </a:r>
          </a:p>
        </p:txBody>
      </p:sp>
      <p:sp>
        <p:nvSpPr>
          <p:cNvPr id="7" name="Slide Number Placeholder 5"/>
          <p:cNvSpPr>
            <a:spLocks noGrp="1"/>
          </p:cNvSpPr>
          <p:nvPr>
            <p:ph type="sldNum" sz="quarter" idx="12"/>
          </p:nvPr>
        </p:nvSpPr>
        <p:spPr/>
        <p:txBody>
          <a:bodyPr/>
          <a:lstStyle/>
          <a:p>
            <a:pPr>
              <a:defRPr/>
            </a:pPr>
            <a:fld id="{D286BF4F-6F9A-4C49-9720-9F7BC8B57FB5}" type="slidenum">
              <a:rPr lang="en-US"/>
              <a:pPr>
                <a:defRPr/>
              </a:pPr>
              <a:t>6</a:t>
            </a:fld>
            <a:endParaRPr lang="en-US"/>
          </a:p>
        </p:txBody>
      </p:sp>
      <p:graphicFrame>
        <p:nvGraphicFramePr>
          <p:cNvPr id="116741" name="Object 2"/>
          <p:cNvGraphicFramePr>
            <a:graphicFrameLocks noChangeAspect="1"/>
          </p:cNvGraphicFramePr>
          <p:nvPr/>
        </p:nvGraphicFramePr>
        <p:xfrm>
          <a:off x="6477000" y="4114800"/>
          <a:ext cx="2238375" cy="1687513"/>
        </p:xfrm>
        <a:graphic>
          <a:graphicData uri="http://schemas.openxmlformats.org/presentationml/2006/ole">
            <mc:AlternateContent xmlns:mc="http://schemas.openxmlformats.org/markup-compatibility/2006">
              <mc:Choice xmlns:v="urn:schemas-microsoft-com:vml" Requires="v">
                <p:oleObj spid="_x0000_s1034" name="Clip" r:id="rId3" imgW="3838575" imgH="2571750" progId="MS_ClipArt_Gallery.2">
                  <p:embed/>
                </p:oleObj>
              </mc:Choice>
              <mc:Fallback>
                <p:oleObj name="Clip" r:id="rId3" imgW="3838575" imgH="257175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4114800"/>
                        <a:ext cx="2238375" cy="168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21636050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548C5E0-B3D9-4F3D-A8C7-EA67B8D882B0}" type="slidenum">
              <a:rPr lang="en-US"/>
              <a:pPr>
                <a:defRPr/>
              </a:pPr>
              <a:t>60</a:t>
            </a:fld>
            <a:endParaRPr lang="en-US"/>
          </a:p>
        </p:txBody>
      </p:sp>
      <p:sp>
        <p:nvSpPr>
          <p:cNvPr id="104451" name="Rectangle 2"/>
          <p:cNvSpPr>
            <a:spLocks noGrp="1" noChangeArrowheads="1"/>
          </p:cNvSpPr>
          <p:nvPr>
            <p:ph type="title"/>
          </p:nvPr>
        </p:nvSpPr>
        <p:spPr>
          <a:xfrm>
            <a:off x="1173163" y="457200"/>
            <a:ext cx="7772400" cy="668338"/>
          </a:xfrm>
        </p:spPr>
        <p:txBody>
          <a:bodyPr>
            <a:normAutofit fontScale="90000"/>
          </a:bodyPr>
          <a:lstStyle/>
          <a:p>
            <a:r>
              <a:rPr lang="en-GB" altLang="sv-SE" sz="4000" smtClean="0"/>
              <a:t>Supportive peer culture</a:t>
            </a:r>
          </a:p>
        </p:txBody>
      </p:sp>
      <p:sp>
        <p:nvSpPr>
          <p:cNvPr id="104452" name="Rectangle 3"/>
          <p:cNvSpPr>
            <a:spLocks noGrp="1" noChangeArrowheads="1"/>
          </p:cNvSpPr>
          <p:nvPr>
            <p:ph type="body" idx="1"/>
          </p:nvPr>
        </p:nvSpPr>
        <p:spPr>
          <a:xfrm>
            <a:off x="1173163" y="1268413"/>
            <a:ext cx="7772400" cy="4827587"/>
          </a:xfrm>
        </p:spPr>
        <p:txBody>
          <a:bodyPr/>
          <a:lstStyle/>
          <a:p>
            <a:r>
              <a:rPr lang="en-GB" altLang="sv-SE" dirty="0" smtClean="0"/>
              <a:t>How and why might you help each other develop a supportive peer culture  for postgraduates ?</a:t>
            </a:r>
          </a:p>
          <a:p>
            <a:r>
              <a:rPr lang="en-GB" altLang="sv-SE" dirty="0" smtClean="0"/>
              <a:t>What are the benefits? </a:t>
            </a:r>
          </a:p>
          <a:p>
            <a:pPr lvl="1"/>
            <a:r>
              <a:rPr lang="en-GB" altLang="sv-SE" dirty="0" smtClean="0"/>
              <a:t>What strategies do you use or could you use?</a:t>
            </a:r>
          </a:p>
          <a:p>
            <a:pPr lvl="1"/>
            <a:r>
              <a:rPr lang="en-GB" altLang="sv-SE" dirty="0" smtClean="0"/>
              <a:t>What would be needed to ensure the peer culture worked supportively and effectively ?</a:t>
            </a:r>
          </a:p>
          <a:p>
            <a:r>
              <a:rPr lang="en-GB" altLang="sv-SE" dirty="0" smtClean="0"/>
              <a:t>How can you maintain  a supportive community?</a:t>
            </a:r>
          </a:p>
          <a:p>
            <a:endParaRPr lang="en-GB" altLang="sv-SE" dirty="0" smtClean="0"/>
          </a:p>
        </p:txBody>
      </p:sp>
      <p:pic>
        <p:nvPicPr>
          <p:cNvPr id="10445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363" y="0"/>
            <a:ext cx="11572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600068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5FFAC75-9A5D-4ACB-B196-386C5E446DF7}" type="slidenum">
              <a:rPr lang="en-US"/>
              <a:pPr>
                <a:defRPr/>
              </a:pPr>
              <a:t>61</a:t>
            </a:fld>
            <a:endParaRPr lang="en-US"/>
          </a:p>
        </p:txBody>
      </p:sp>
      <p:sp>
        <p:nvSpPr>
          <p:cNvPr id="105475" name="Rectangle 2"/>
          <p:cNvSpPr>
            <a:spLocks noGrp="1" noChangeArrowheads="1"/>
          </p:cNvSpPr>
          <p:nvPr>
            <p:ph type="title"/>
          </p:nvPr>
        </p:nvSpPr>
        <p:spPr>
          <a:xfrm>
            <a:off x="1173163" y="457200"/>
            <a:ext cx="7772400" cy="163513"/>
          </a:xfrm>
        </p:spPr>
        <p:txBody>
          <a:bodyPr>
            <a:normAutofit fontScale="90000"/>
          </a:bodyPr>
          <a:lstStyle/>
          <a:p>
            <a:r>
              <a:rPr lang="en-GB" altLang="sv-SE" sz="4000" smtClean="0"/>
              <a:t>Postgrad community</a:t>
            </a:r>
          </a:p>
        </p:txBody>
      </p:sp>
      <p:sp>
        <p:nvSpPr>
          <p:cNvPr id="105476" name="Rectangle 3"/>
          <p:cNvSpPr>
            <a:spLocks noGrp="1" noChangeArrowheads="1"/>
          </p:cNvSpPr>
          <p:nvPr>
            <p:ph type="body" idx="1"/>
          </p:nvPr>
        </p:nvSpPr>
        <p:spPr>
          <a:xfrm>
            <a:off x="1173163" y="908050"/>
            <a:ext cx="7772400" cy="5949950"/>
          </a:xfrm>
        </p:spPr>
        <p:txBody>
          <a:bodyPr/>
          <a:lstStyle/>
          <a:p>
            <a:pPr>
              <a:lnSpc>
                <a:spcPct val="80000"/>
              </a:lnSpc>
            </a:pPr>
            <a:r>
              <a:rPr lang="en-GB" altLang="sv-SE" sz="2000" smtClean="0"/>
              <a:t>Orientation /research development/ sup management and other skills development programme  for all students to help with managemrnt of own grad\ process and managing the supervisor</a:t>
            </a:r>
          </a:p>
          <a:p>
            <a:pPr>
              <a:lnSpc>
                <a:spcPct val="80000"/>
              </a:lnSpc>
            </a:pPr>
            <a:r>
              <a:rPr lang="en-GB" altLang="sv-SE" sz="2000" smtClean="0"/>
              <a:t>All postgrads know who others are-lists, studies available </a:t>
            </a:r>
          </a:p>
          <a:p>
            <a:pPr>
              <a:lnSpc>
                <a:spcPct val="80000"/>
              </a:lnSpc>
            </a:pPr>
            <a:r>
              <a:rPr lang="en-GB" altLang="sv-SE" sz="2000" smtClean="0"/>
              <a:t>Groups come together socially ‘intellectual liming’</a:t>
            </a:r>
          </a:p>
          <a:p>
            <a:pPr>
              <a:lnSpc>
                <a:spcPct val="80000"/>
              </a:lnSpc>
            </a:pPr>
            <a:r>
              <a:rPr lang="en-GB" altLang="sv-SE" sz="2000" smtClean="0"/>
              <a:t>Communal spaces and activities bring students together for group discussions and meetings- their autonomy responsibility – some structure and rights</a:t>
            </a:r>
          </a:p>
          <a:p>
            <a:pPr>
              <a:lnSpc>
                <a:spcPct val="80000"/>
              </a:lnSpc>
            </a:pPr>
            <a:r>
              <a:rPr lang="en-GB" altLang="sv-SE" sz="2000" smtClean="0"/>
              <a:t>Support for conferences  -abroad , social and intellectual skills development</a:t>
            </a:r>
          </a:p>
          <a:p>
            <a:pPr>
              <a:lnSpc>
                <a:spcPct val="80000"/>
              </a:lnSpc>
            </a:pPr>
            <a:r>
              <a:rPr lang="en-GB" altLang="sv-SE" sz="2000" smtClean="0"/>
              <a:t>Bring the social into the work activity in class</a:t>
            </a:r>
          </a:p>
          <a:p>
            <a:pPr>
              <a:lnSpc>
                <a:spcPct val="80000"/>
              </a:lnSpc>
            </a:pPr>
            <a:r>
              <a:rPr lang="en-GB" altLang="sv-SE" sz="2000" smtClean="0"/>
              <a:t>Network –use of blogs, </a:t>
            </a:r>
          </a:p>
          <a:p>
            <a:pPr>
              <a:lnSpc>
                <a:spcPct val="80000"/>
              </a:lnSpc>
            </a:pPr>
            <a:r>
              <a:rPr lang="en-GB" altLang="sv-SE" sz="2000" smtClean="0"/>
              <a:t>Opportunities like field work for students to work together and also socialise </a:t>
            </a:r>
          </a:p>
          <a:p>
            <a:pPr>
              <a:lnSpc>
                <a:spcPct val="80000"/>
              </a:lnSpc>
            </a:pPr>
            <a:r>
              <a:rPr lang="en-GB" altLang="sv-SE" sz="2000" smtClean="0"/>
              <a:t>Graduate seminars =share work</a:t>
            </a:r>
          </a:p>
          <a:p>
            <a:pPr>
              <a:lnSpc>
                <a:spcPct val="80000"/>
              </a:lnSpc>
            </a:pPr>
            <a:r>
              <a:rPr lang="en-GB" altLang="sv-SE" sz="2000" smtClean="0"/>
              <a:t>Encourage social learning in learning spaces</a:t>
            </a:r>
          </a:p>
          <a:p>
            <a:pPr>
              <a:lnSpc>
                <a:spcPct val="80000"/>
              </a:lnSpc>
            </a:pPr>
            <a:r>
              <a:rPr lang="en-GB" altLang="sv-SE" sz="2000" smtClean="0"/>
              <a:t>Postgrad assoc </a:t>
            </a:r>
          </a:p>
          <a:p>
            <a:pPr>
              <a:lnSpc>
                <a:spcPct val="80000"/>
              </a:lnSpc>
            </a:pPr>
            <a:r>
              <a:rPr lang="en-GB" altLang="sv-SE" sz="2000" smtClean="0"/>
              <a:t>Some joint development activities students and supervisors</a:t>
            </a:r>
          </a:p>
          <a:p>
            <a:pPr>
              <a:lnSpc>
                <a:spcPct val="80000"/>
              </a:lnSpc>
            </a:pPr>
            <a:r>
              <a:rPr lang="en-GB" altLang="sv-SE" sz="2000" smtClean="0"/>
              <a:t>Postgrads should undertake some supervisory development activities </a:t>
            </a:r>
          </a:p>
          <a:p>
            <a:pPr>
              <a:lnSpc>
                <a:spcPct val="80000"/>
              </a:lnSpc>
            </a:pPr>
            <a:endParaRPr lang="en-GB" altLang="sv-SE" sz="2000" smtClean="0"/>
          </a:p>
          <a:p>
            <a:pPr>
              <a:lnSpc>
                <a:spcPct val="80000"/>
              </a:lnSpc>
            </a:pPr>
            <a:endParaRPr lang="en-GB" altLang="sv-SE" sz="2000" smtClean="0"/>
          </a:p>
        </p:txBody>
      </p:sp>
    </p:spTree>
    <p:extLst>
      <p:ext uri="{BB962C8B-B14F-4D97-AF65-F5344CB8AC3E}">
        <p14:creationId xmlns:p14="http://schemas.microsoft.com/office/powerpoint/2010/main" val="1622795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GB" altLang="sv-SE" smtClean="0"/>
              <a:t>.</a:t>
            </a:r>
          </a:p>
        </p:txBody>
      </p:sp>
      <p:sp>
        <p:nvSpPr>
          <p:cNvPr id="117763" name="Rectangle 3"/>
          <p:cNvSpPr>
            <a:spLocks noGrp="1" noChangeArrowheads="1"/>
          </p:cNvSpPr>
          <p:nvPr>
            <p:ph idx="1"/>
          </p:nvPr>
        </p:nvSpPr>
        <p:spPr>
          <a:xfrm>
            <a:off x="685800" y="0"/>
            <a:ext cx="8458200" cy="6858000"/>
          </a:xfrm>
        </p:spPr>
        <p:txBody>
          <a:bodyPr/>
          <a:lstStyle/>
          <a:p>
            <a:r>
              <a:rPr lang="en-GB" altLang="sv-SE" dirty="0" smtClean="0"/>
              <a:t>How do you  : </a:t>
            </a:r>
          </a:p>
          <a:p>
            <a:pPr lvl="1"/>
            <a:r>
              <a:rPr lang="en-GB" altLang="sv-SE" dirty="0" smtClean="0"/>
              <a:t>develop good early writing habits </a:t>
            </a:r>
          </a:p>
          <a:p>
            <a:pPr lvl="1"/>
            <a:r>
              <a:rPr lang="en-GB" altLang="sv-SE" dirty="0" smtClean="0"/>
              <a:t>write up as you go along</a:t>
            </a:r>
          </a:p>
          <a:p>
            <a:pPr lvl="1"/>
            <a:r>
              <a:rPr lang="en-GB" altLang="sv-SE" dirty="0" smtClean="0"/>
              <a:t>work conceptually and critically</a:t>
            </a:r>
          </a:p>
          <a:p>
            <a:pPr lvl="1"/>
            <a:r>
              <a:rPr lang="en-GB" altLang="sv-SE" dirty="0" smtClean="0"/>
              <a:t>overcome writing blocks</a:t>
            </a:r>
          </a:p>
          <a:p>
            <a:pPr lvl="1"/>
            <a:r>
              <a:rPr lang="en-GB" altLang="sv-SE" dirty="0" smtClean="0"/>
              <a:t>write elegantly</a:t>
            </a:r>
          </a:p>
          <a:p>
            <a:pPr lvl="1"/>
            <a:r>
              <a:rPr lang="en-GB" altLang="sv-SE" dirty="0" smtClean="0"/>
              <a:t>develop the discourse of their subject &amp; of ‘</a:t>
            </a:r>
            <a:r>
              <a:rPr lang="en-GB" altLang="sv-SE" dirty="0" err="1" smtClean="0"/>
              <a:t>doctorateness</a:t>
            </a:r>
            <a:r>
              <a:rPr lang="en-GB" altLang="sv-SE" dirty="0" smtClean="0"/>
              <a:t>’ avoiding ‘fog’</a:t>
            </a:r>
          </a:p>
          <a:p>
            <a:pPr lvl="1"/>
            <a:r>
              <a:rPr lang="en-GB" altLang="sv-SE" dirty="0" smtClean="0"/>
              <a:t>develop an argument</a:t>
            </a:r>
          </a:p>
          <a:p>
            <a:pPr lvl="1"/>
            <a:r>
              <a:rPr lang="en-GB" altLang="sv-SE" dirty="0" smtClean="0"/>
              <a:t>ensure the thesis is appropriately structured</a:t>
            </a:r>
          </a:p>
          <a:p>
            <a:pPr lvl="1"/>
            <a:r>
              <a:rPr lang="en-GB" altLang="sv-SE" dirty="0" smtClean="0"/>
              <a:t>ensure the thesis is likely to be of the right quality to achieve a doctorate ??????</a:t>
            </a:r>
          </a:p>
        </p:txBody>
      </p:sp>
      <p:sp>
        <p:nvSpPr>
          <p:cNvPr id="7" name="Slide Number Placeholder 5"/>
          <p:cNvSpPr>
            <a:spLocks noGrp="1"/>
          </p:cNvSpPr>
          <p:nvPr>
            <p:ph type="sldNum" sz="quarter" idx="12"/>
          </p:nvPr>
        </p:nvSpPr>
        <p:spPr/>
        <p:txBody>
          <a:bodyPr/>
          <a:lstStyle/>
          <a:p>
            <a:pPr>
              <a:defRPr/>
            </a:pPr>
            <a:fld id="{A0A5BFDF-CA47-4A1D-A85F-117D4DAFE7AB}" type="slidenum">
              <a:rPr lang="en-US"/>
              <a:pPr>
                <a:defRPr/>
              </a:pPr>
              <a:t>7</a:t>
            </a:fld>
            <a:endParaRPr lang="en-US"/>
          </a:p>
        </p:txBody>
      </p:sp>
      <p:graphicFrame>
        <p:nvGraphicFramePr>
          <p:cNvPr id="117765" name="Object 2"/>
          <p:cNvGraphicFramePr>
            <a:graphicFrameLocks noChangeAspect="1"/>
          </p:cNvGraphicFramePr>
          <p:nvPr/>
        </p:nvGraphicFramePr>
        <p:xfrm>
          <a:off x="6905625" y="1600200"/>
          <a:ext cx="2238375" cy="1687513"/>
        </p:xfrm>
        <a:graphic>
          <a:graphicData uri="http://schemas.openxmlformats.org/presentationml/2006/ole">
            <mc:AlternateContent xmlns:mc="http://schemas.openxmlformats.org/markup-compatibility/2006">
              <mc:Choice xmlns:v="urn:schemas-microsoft-com:vml" Requires="v">
                <p:oleObj spid="_x0000_s2058" name="Clip" r:id="rId3" imgW="3838575" imgH="2571750" progId="MS_ClipArt_Gallery.2">
                  <p:embed/>
                </p:oleObj>
              </mc:Choice>
              <mc:Fallback>
                <p:oleObj name="Clip" r:id="rId3" imgW="3838575" imgH="257175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5625" y="1600200"/>
                        <a:ext cx="2238375" cy="168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263513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endParaRPr lang="en-GB" altLang="sv-SE" smtClean="0"/>
          </a:p>
        </p:txBody>
      </p:sp>
      <p:sp>
        <p:nvSpPr>
          <p:cNvPr id="112643" name="Rectangle 3"/>
          <p:cNvSpPr>
            <a:spLocks noGrp="1" noChangeArrowheads="1"/>
          </p:cNvSpPr>
          <p:nvPr>
            <p:ph idx="1"/>
          </p:nvPr>
        </p:nvSpPr>
        <p:spPr>
          <a:xfrm>
            <a:off x="1173163" y="404813"/>
            <a:ext cx="7772400" cy="5691187"/>
          </a:xfrm>
        </p:spPr>
        <p:txBody>
          <a:bodyPr/>
          <a:lstStyle/>
          <a:p>
            <a:r>
              <a:rPr lang="en-GB" altLang="sv-SE" dirty="0" smtClean="0"/>
              <a:t>What are the writing demands of different stages? </a:t>
            </a:r>
          </a:p>
          <a:p>
            <a:r>
              <a:rPr lang="en-GB" altLang="sv-SE" dirty="0" smtClean="0"/>
              <a:t>What kinds of issues have presented themselves for you in working</a:t>
            </a:r>
          </a:p>
          <a:p>
            <a:r>
              <a:rPr lang="en-GB" altLang="sv-SE" dirty="0" smtClean="0"/>
              <a:t> with   writing at different stages? </a:t>
            </a:r>
          </a:p>
          <a:p>
            <a:r>
              <a:rPr lang="en-GB" altLang="sv-SE" dirty="0" smtClean="0"/>
              <a:t>What would be your advice to anyone starting to undertake a thesis or supervise   student  writing  based on the stages of their work? </a:t>
            </a:r>
          </a:p>
          <a:p>
            <a:endParaRPr lang="en-GB" altLang="sv-SE" dirty="0" smtClean="0"/>
          </a:p>
        </p:txBody>
      </p:sp>
      <p:sp>
        <p:nvSpPr>
          <p:cNvPr id="6" name="Slide Number Placeholder 5"/>
          <p:cNvSpPr>
            <a:spLocks noGrp="1"/>
          </p:cNvSpPr>
          <p:nvPr>
            <p:ph type="sldNum" sz="quarter" idx="12"/>
          </p:nvPr>
        </p:nvSpPr>
        <p:spPr/>
        <p:txBody>
          <a:bodyPr/>
          <a:lstStyle/>
          <a:p>
            <a:pPr>
              <a:defRPr/>
            </a:pPr>
            <a:fld id="{8C24EC07-EFA8-4431-8CCE-510AAB60CDCF}" type="slidenum">
              <a:rPr lang="en-US"/>
              <a:pPr>
                <a:defRPr/>
              </a:pPr>
              <a:t>8</a:t>
            </a:fld>
            <a:endParaRPr lang="en-US"/>
          </a:p>
        </p:txBody>
      </p:sp>
    </p:spTree>
    <p:extLst>
      <p:ext uri="{BB962C8B-B14F-4D97-AF65-F5344CB8AC3E}">
        <p14:creationId xmlns:p14="http://schemas.microsoft.com/office/powerpoint/2010/main" val="337688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1173163" y="457200"/>
            <a:ext cx="7772400" cy="381000"/>
          </a:xfrm>
        </p:spPr>
        <p:txBody>
          <a:bodyPr>
            <a:normAutofit fontScale="90000"/>
          </a:bodyPr>
          <a:lstStyle/>
          <a:p>
            <a:pPr fontAlgn="auto">
              <a:spcAft>
                <a:spcPts val="0"/>
              </a:spcAft>
              <a:defRPr/>
            </a:pPr>
            <a:r>
              <a:rPr lang="en-GB" smtClean="0"/>
              <a:t>Some ideas about writing</a:t>
            </a:r>
          </a:p>
        </p:txBody>
      </p:sp>
      <p:sp>
        <p:nvSpPr>
          <p:cNvPr id="23557" name="Rectangle 3"/>
          <p:cNvSpPr>
            <a:spLocks noGrp="1" noChangeArrowheads="1"/>
          </p:cNvSpPr>
          <p:nvPr>
            <p:ph idx="1"/>
          </p:nvPr>
        </p:nvSpPr>
        <p:spPr>
          <a:xfrm>
            <a:off x="381000" y="1371600"/>
            <a:ext cx="8763000" cy="4724400"/>
          </a:xfrm>
        </p:spPr>
        <p:txBody>
          <a:bodyPr>
            <a:normAutofit lnSpcReduction="10000"/>
          </a:bodyPr>
          <a:lstStyle/>
          <a:p>
            <a:pPr fontAlgn="auto">
              <a:spcAft>
                <a:spcPts val="0"/>
              </a:spcAft>
              <a:buFont typeface="Wingdings 2"/>
              <a:buChar char=""/>
              <a:defRPr/>
            </a:pPr>
            <a:r>
              <a:rPr lang="en-GB" smtClean="0"/>
              <a:t>Writing regularly- keeping a journal of research processes, choices, successes&amp; failures-(a)to draw from explaining research processes,(b)to keep writing habit</a:t>
            </a:r>
          </a:p>
          <a:p>
            <a:pPr fontAlgn="auto">
              <a:spcAft>
                <a:spcPts val="0"/>
              </a:spcAft>
              <a:buFont typeface="Wingdings 2"/>
              <a:buChar char=""/>
              <a:defRPr/>
            </a:pPr>
            <a:r>
              <a:rPr lang="en-GB" smtClean="0"/>
              <a:t>Writing up notes, experiments, comments on interviews, early jotted thoughts about transcripts, analysed questionnaires, focus groups-helps break barriers of data analysis,excerpting for evidence, developing discussion &amp; dialogue</a:t>
            </a:r>
          </a:p>
        </p:txBody>
      </p:sp>
      <p:sp>
        <p:nvSpPr>
          <p:cNvPr id="7" name="Slide Number Placeholder 5"/>
          <p:cNvSpPr>
            <a:spLocks noGrp="1"/>
          </p:cNvSpPr>
          <p:nvPr>
            <p:ph type="sldNum" sz="quarter" idx="12"/>
          </p:nvPr>
        </p:nvSpPr>
        <p:spPr/>
        <p:txBody>
          <a:bodyPr/>
          <a:lstStyle/>
          <a:p>
            <a:pPr>
              <a:defRPr/>
            </a:pPr>
            <a:fld id="{A0192E36-D327-4614-AAF0-B9904475334E}" type="slidenum">
              <a:rPr lang="en-US"/>
              <a:pPr>
                <a:defRPr/>
              </a:pPr>
              <a:t>9</a:t>
            </a:fld>
            <a:endParaRPr lang="en-US"/>
          </a:p>
        </p:txBody>
      </p:sp>
      <p:graphicFrame>
        <p:nvGraphicFramePr>
          <p:cNvPr id="120837" name="Object 2"/>
          <p:cNvGraphicFramePr>
            <a:graphicFrameLocks noChangeAspect="1"/>
          </p:cNvGraphicFramePr>
          <p:nvPr/>
        </p:nvGraphicFramePr>
        <p:xfrm>
          <a:off x="7620000" y="0"/>
          <a:ext cx="1524000" cy="1600200"/>
        </p:xfrm>
        <a:graphic>
          <a:graphicData uri="http://schemas.openxmlformats.org/presentationml/2006/ole">
            <mc:AlternateContent xmlns:mc="http://schemas.openxmlformats.org/markup-compatibility/2006">
              <mc:Choice xmlns:v="urn:schemas-microsoft-com:vml" Requires="v">
                <p:oleObj spid="_x0000_s3081" name="Clip" r:id="rId3" imgW="3838575" imgH="2571750" progId="MS_ClipArt_Gallery.2">
                  <p:embed/>
                </p:oleObj>
              </mc:Choice>
              <mc:Fallback>
                <p:oleObj name="Clip" r:id="rId3" imgW="3838575" imgH="257175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0"/>
                        <a:ext cx="1524000" cy="160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745071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3672</Words>
  <Application>Microsoft Office PowerPoint</Application>
  <PresentationFormat>On-screen Show (4:3)</PresentationFormat>
  <Paragraphs>379</Paragraphs>
  <Slides>61</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3" baseType="lpstr">
      <vt:lpstr>Office Theme</vt:lpstr>
      <vt:lpstr>Clip</vt:lpstr>
      <vt:lpstr>UJ Day 2 </vt:lpstr>
      <vt:lpstr>PowerPoint Presentation</vt:lpstr>
      <vt:lpstr>Writing –critical thinking , elegant writing – and good writing habits</vt:lpstr>
      <vt:lpstr>Writing habits, writing in the sections </vt:lpstr>
      <vt:lpstr>PowerPoint Presentation</vt:lpstr>
      <vt:lpstr>PowerPoint Presentation</vt:lpstr>
      <vt:lpstr>.</vt:lpstr>
      <vt:lpstr>PowerPoint Presentation</vt:lpstr>
      <vt:lpstr>Some ideas about writing</vt:lpstr>
      <vt:lpstr>PowerPoint Presentation</vt:lpstr>
      <vt:lpstr>Please consider and discuss </vt:lpstr>
      <vt:lpstr>Literature reviews/theoretical perspectives </vt:lpstr>
      <vt:lpstr>PowerPoint Presentation</vt:lpstr>
      <vt:lpstr>PowerPoint Presentation</vt:lpstr>
      <vt:lpstr>PowerPoint Presentation</vt:lpstr>
      <vt:lpstr>strategies</vt:lpstr>
      <vt:lpstr>PowerPoint Presentation</vt:lpstr>
      <vt:lpstr>Good practice in literature reviews/theoretical perspectives</vt:lpstr>
      <vt:lpstr>Suggestions to students undertaking a literature review</vt:lpstr>
      <vt:lpstr>PowerPoint Presentation</vt:lpstr>
      <vt:lpstr>PowerPoint Presentation</vt:lpstr>
      <vt:lpstr>PowerPoint Presentation</vt:lpstr>
      <vt:lpstr>Tasks to use with students-could you use this and if so when and how? </vt:lpstr>
      <vt:lpstr>Activities to identify the characteristics of sound use of literature in  writing</vt:lpstr>
      <vt:lpstr>Modelling an activity</vt:lpstr>
      <vt:lpstr>PowerPoint Presentation</vt:lpstr>
      <vt:lpstr>Developing critical thinking as part of dealing with the literature</vt:lpstr>
      <vt:lpstr>PowerPoint Presentation</vt:lpstr>
      <vt:lpstr>PowerPoint Presentation</vt:lpstr>
      <vt:lpstr>PowerPoint Presentation</vt:lpstr>
      <vt:lpstr>PowerPoint Presentation</vt:lpstr>
      <vt:lpstr>PowerPoint Presentation</vt:lpstr>
      <vt:lpstr>PowerPoint Presentation</vt:lpstr>
      <vt:lpstr>Advice on  writing processes</vt:lpstr>
      <vt:lpstr>PowerPoint Presentation</vt:lpstr>
      <vt:lpstr>PowerPoint Presentation</vt:lpstr>
      <vt:lpstr>PowerPoint Presentation</vt:lpstr>
      <vt:lpstr>Strategies summarised</vt:lpstr>
      <vt:lpstr>PowerPoint Presentation</vt:lpstr>
      <vt:lpstr>writing up </vt:lpstr>
      <vt:lpstr>PowerPoint Presentation</vt:lpstr>
      <vt:lpstr>PowerPoint Presentation</vt:lpstr>
      <vt:lpstr>PowerPoint Presentation</vt:lpstr>
      <vt:lpstr>PowerPoint Presentation</vt:lpstr>
      <vt:lpstr>Strategies summarised</vt:lpstr>
      <vt:lpstr>PowerPoint Presentation</vt:lpstr>
      <vt:lpstr>writing up </vt:lpstr>
      <vt:lpstr>PowerPoint Presentation</vt:lpstr>
      <vt:lpstr>PowerPoint Presentation</vt:lpstr>
      <vt:lpstr>Maintaining momentum   </vt:lpstr>
      <vt:lpstr>PowerPoint Presentation</vt:lpstr>
      <vt:lpstr>PowerPoint Presentation</vt:lpstr>
      <vt:lpstr>Data analysis issues and practices- a tiny first step </vt:lpstr>
      <vt:lpstr>PowerPoint Presentation</vt:lpstr>
      <vt:lpstr>General overview</vt:lpstr>
      <vt:lpstr>PowerPoint Presentation</vt:lpstr>
      <vt:lpstr>PowerPoint Presentation</vt:lpstr>
      <vt:lpstr>Methodology and methods </vt:lpstr>
      <vt:lpstr>PowerPoint Presentation</vt:lpstr>
      <vt:lpstr>Supportive peer culture</vt:lpstr>
      <vt:lpstr>Postgrad community</vt:lpstr>
    </vt:vector>
  </TitlesOfParts>
  <Company>University of Brighton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Wisker</dc:creator>
  <cp:lastModifiedBy>Gina Wisker</cp:lastModifiedBy>
  <cp:revision>9</cp:revision>
  <dcterms:created xsi:type="dcterms:W3CDTF">2016-02-11T06:17:33Z</dcterms:created>
  <dcterms:modified xsi:type="dcterms:W3CDTF">2016-02-16T06:03:05Z</dcterms:modified>
</cp:coreProperties>
</file>