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9"/>
  </p:notesMasterIdLst>
  <p:handoutMasterIdLst>
    <p:handoutMasterId r:id="rId250"/>
  </p:handoutMasterIdLst>
  <p:sldIdLst>
    <p:sldId id="256" r:id="rId2"/>
    <p:sldId id="446" r:id="rId3"/>
    <p:sldId id="257" r:id="rId4"/>
    <p:sldId id="258" r:id="rId5"/>
    <p:sldId id="259" r:id="rId6"/>
    <p:sldId id="260" r:id="rId7"/>
    <p:sldId id="261" r:id="rId8"/>
    <p:sldId id="523" r:id="rId9"/>
    <p:sldId id="525" r:id="rId10"/>
    <p:sldId id="526" r:id="rId11"/>
    <p:sldId id="524" r:id="rId12"/>
    <p:sldId id="262" r:id="rId13"/>
    <p:sldId id="263" r:id="rId14"/>
    <p:sldId id="437" r:id="rId15"/>
    <p:sldId id="441" r:id="rId16"/>
    <p:sldId id="513" r:id="rId17"/>
    <p:sldId id="438" r:id="rId18"/>
    <p:sldId id="439" r:id="rId19"/>
    <p:sldId id="440" r:id="rId20"/>
    <p:sldId id="528" r:id="rId21"/>
    <p:sldId id="527" r:id="rId22"/>
    <p:sldId id="264" r:id="rId23"/>
    <p:sldId id="444" r:id="rId24"/>
    <p:sldId id="529" r:id="rId25"/>
    <p:sldId id="452" r:id="rId26"/>
    <p:sldId id="455" r:id="rId27"/>
    <p:sldId id="530" r:id="rId28"/>
    <p:sldId id="519" r:id="rId29"/>
    <p:sldId id="520" r:id="rId30"/>
    <p:sldId id="502" r:id="rId31"/>
    <p:sldId id="453" r:id="rId32"/>
    <p:sldId id="514" r:id="rId33"/>
    <p:sldId id="500" r:id="rId34"/>
    <p:sldId id="501" r:id="rId35"/>
    <p:sldId id="512" r:id="rId36"/>
    <p:sldId id="531" r:id="rId37"/>
    <p:sldId id="503" r:id="rId38"/>
    <p:sldId id="266" r:id="rId39"/>
    <p:sldId id="267" r:id="rId40"/>
    <p:sldId id="532" r:id="rId41"/>
    <p:sldId id="268" r:id="rId42"/>
    <p:sldId id="269" r:id="rId43"/>
    <p:sldId id="570" r:id="rId44"/>
    <p:sldId id="270" r:id="rId45"/>
    <p:sldId id="408" r:id="rId46"/>
    <p:sldId id="418" r:id="rId47"/>
    <p:sldId id="483" r:id="rId48"/>
    <p:sldId id="574" r:id="rId49"/>
    <p:sldId id="573" r:id="rId50"/>
    <p:sldId id="576" r:id="rId51"/>
    <p:sldId id="577" r:id="rId52"/>
    <p:sldId id="484" r:id="rId53"/>
    <p:sldId id="485" r:id="rId54"/>
    <p:sldId id="486" r:id="rId55"/>
    <p:sldId id="419" r:id="rId56"/>
    <p:sldId id="578" r:id="rId57"/>
    <p:sldId id="579" r:id="rId58"/>
    <p:sldId id="415" r:id="rId59"/>
    <p:sldId id="487" r:id="rId60"/>
    <p:sldId id="488" r:id="rId61"/>
    <p:sldId id="489" r:id="rId62"/>
    <p:sldId id="480" r:id="rId63"/>
    <p:sldId id="481" r:id="rId64"/>
    <p:sldId id="482" r:id="rId65"/>
    <p:sldId id="271" r:id="rId66"/>
    <p:sldId id="571" r:id="rId67"/>
    <p:sldId id="572" r:id="rId68"/>
    <p:sldId id="583" r:id="rId69"/>
    <p:sldId id="584" r:id="rId70"/>
    <p:sldId id="585" r:id="rId71"/>
    <p:sldId id="586" r:id="rId72"/>
    <p:sldId id="587" r:id="rId73"/>
    <p:sldId id="588" r:id="rId74"/>
    <p:sldId id="589" r:id="rId75"/>
    <p:sldId id="590" r:id="rId76"/>
    <p:sldId id="591" r:id="rId77"/>
    <p:sldId id="592" r:id="rId78"/>
    <p:sldId id="593" r:id="rId79"/>
    <p:sldId id="594" r:id="rId80"/>
    <p:sldId id="595" r:id="rId81"/>
    <p:sldId id="596" r:id="rId82"/>
    <p:sldId id="597" r:id="rId83"/>
    <p:sldId id="598" r:id="rId84"/>
    <p:sldId id="599" r:id="rId85"/>
    <p:sldId id="581" r:id="rId86"/>
    <p:sldId id="582" r:id="rId87"/>
    <p:sldId id="620" r:id="rId88"/>
    <p:sldId id="600" r:id="rId89"/>
    <p:sldId id="601" r:id="rId90"/>
    <p:sldId id="621" r:id="rId91"/>
    <p:sldId id="602" r:id="rId92"/>
    <p:sldId id="603" r:id="rId93"/>
    <p:sldId id="604" r:id="rId94"/>
    <p:sldId id="605" r:id="rId95"/>
    <p:sldId id="606" r:id="rId96"/>
    <p:sldId id="607" r:id="rId97"/>
    <p:sldId id="608" r:id="rId98"/>
    <p:sldId id="609" r:id="rId99"/>
    <p:sldId id="610" r:id="rId100"/>
    <p:sldId id="611" r:id="rId101"/>
    <p:sldId id="612" r:id="rId102"/>
    <p:sldId id="613" r:id="rId103"/>
    <p:sldId id="614" r:id="rId104"/>
    <p:sldId id="615" r:id="rId105"/>
    <p:sldId id="616" r:id="rId106"/>
    <p:sldId id="617" r:id="rId107"/>
    <p:sldId id="618" r:id="rId108"/>
    <p:sldId id="622" r:id="rId109"/>
    <p:sldId id="623" r:id="rId110"/>
    <p:sldId id="624" r:id="rId111"/>
    <p:sldId id="625" r:id="rId112"/>
    <p:sldId id="626" r:id="rId113"/>
    <p:sldId id="619" r:id="rId114"/>
    <p:sldId id="273" r:id="rId115"/>
    <p:sldId id="274" r:id="rId116"/>
    <p:sldId id="284" r:id="rId117"/>
    <p:sldId id="285" r:id="rId118"/>
    <p:sldId id="286" r:id="rId119"/>
    <p:sldId id="287" r:id="rId120"/>
    <p:sldId id="288" r:id="rId121"/>
    <p:sldId id="289" r:id="rId122"/>
    <p:sldId id="627" r:id="rId123"/>
    <p:sldId id="290" r:id="rId124"/>
    <p:sldId id="291" r:id="rId125"/>
    <p:sldId id="292" r:id="rId126"/>
    <p:sldId id="293" r:id="rId127"/>
    <p:sldId id="294" r:id="rId128"/>
    <p:sldId id="295" r:id="rId129"/>
    <p:sldId id="296" r:id="rId130"/>
    <p:sldId id="297" r:id="rId131"/>
    <p:sldId id="298" r:id="rId132"/>
    <p:sldId id="299" r:id="rId133"/>
    <p:sldId id="300" r:id="rId134"/>
    <p:sldId id="301" r:id="rId135"/>
    <p:sldId id="302" r:id="rId136"/>
    <p:sldId id="303" r:id="rId137"/>
    <p:sldId id="304" r:id="rId138"/>
    <p:sldId id="305" r:id="rId139"/>
    <p:sldId id="306" r:id="rId140"/>
    <p:sldId id="307" r:id="rId141"/>
    <p:sldId id="308" r:id="rId142"/>
    <p:sldId id="309" r:id="rId143"/>
    <p:sldId id="310" r:id="rId144"/>
    <p:sldId id="311" r:id="rId145"/>
    <p:sldId id="312" r:id="rId146"/>
    <p:sldId id="313" r:id="rId147"/>
    <p:sldId id="314" r:id="rId148"/>
    <p:sldId id="315" r:id="rId149"/>
    <p:sldId id="316" r:id="rId150"/>
    <p:sldId id="317" r:id="rId151"/>
    <p:sldId id="318" r:id="rId152"/>
    <p:sldId id="319" r:id="rId153"/>
    <p:sldId id="320" r:id="rId154"/>
    <p:sldId id="321" r:id="rId155"/>
    <p:sldId id="322" r:id="rId156"/>
    <p:sldId id="628" r:id="rId157"/>
    <p:sldId id="323" r:id="rId158"/>
    <p:sldId id="324" r:id="rId159"/>
    <p:sldId id="325" r:id="rId160"/>
    <p:sldId id="326" r:id="rId161"/>
    <p:sldId id="379" r:id="rId162"/>
    <p:sldId id="340" r:id="rId163"/>
    <p:sldId id="341" r:id="rId164"/>
    <p:sldId id="342" r:id="rId165"/>
    <p:sldId id="343" r:id="rId166"/>
    <p:sldId id="344" r:id="rId167"/>
    <p:sldId id="345" r:id="rId168"/>
    <p:sldId id="346" r:id="rId169"/>
    <p:sldId id="347" r:id="rId170"/>
    <p:sldId id="348" r:id="rId171"/>
    <p:sldId id="349" r:id="rId172"/>
    <p:sldId id="350" r:id="rId173"/>
    <p:sldId id="351" r:id="rId174"/>
    <p:sldId id="352" r:id="rId175"/>
    <p:sldId id="353" r:id="rId176"/>
    <p:sldId id="354" r:id="rId177"/>
    <p:sldId id="355" r:id="rId178"/>
    <p:sldId id="356" r:id="rId179"/>
    <p:sldId id="357" r:id="rId180"/>
    <p:sldId id="358" r:id="rId181"/>
    <p:sldId id="359" r:id="rId182"/>
    <p:sldId id="360" r:id="rId183"/>
    <p:sldId id="361" r:id="rId184"/>
    <p:sldId id="362" r:id="rId185"/>
    <p:sldId id="363" r:id="rId186"/>
    <p:sldId id="364" r:id="rId187"/>
    <p:sldId id="365" r:id="rId188"/>
    <p:sldId id="366" r:id="rId189"/>
    <p:sldId id="367" r:id="rId190"/>
    <p:sldId id="368" r:id="rId191"/>
    <p:sldId id="369" r:id="rId192"/>
    <p:sldId id="370" r:id="rId193"/>
    <p:sldId id="371" r:id="rId194"/>
    <p:sldId id="372" r:id="rId195"/>
    <p:sldId id="373" r:id="rId196"/>
    <p:sldId id="374" r:id="rId197"/>
    <p:sldId id="575" r:id="rId198"/>
    <p:sldId id="375" r:id="rId199"/>
    <p:sldId id="376" r:id="rId200"/>
    <p:sldId id="377" r:id="rId201"/>
    <p:sldId id="378" r:id="rId202"/>
    <p:sldId id="275" r:id="rId203"/>
    <p:sldId id="276" r:id="rId204"/>
    <p:sldId id="490" r:id="rId205"/>
    <p:sldId id="566" r:id="rId206"/>
    <p:sldId id="491" r:id="rId207"/>
    <p:sldId id="564" r:id="rId208"/>
    <p:sldId id="492" r:id="rId209"/>
    <p:sldId id="565" r:id="rId210"/>
    <p:sldId id="493" r:id="rId211"/>
    <p:sldId id="562" r:id="rId212"/>
    <p:sldId id="494" r:id="rId213"/>
    <p:sldId id="567" r:id="rId214"/>
    <p:sldId id="568" r:id="rId215"/>
    <p:sldId id="563" r:id="rId216"/>
    <p:sldId id="278" r:id="rId217"/>
    <p:sldId id="279" r:id="rId218"/>
    <p:sldId id="560" r:id="rId219"/>
    <p:sldId id="561" r:id="rId220"/>
    <p:sldId id="535" r:id="rId221"/>
    <p:sldId id="536" r:id="rId222"/>
    <p:sldId id="537" r:id="rId223"/>
    <p:sldId id="538" r:id="rId224"/>
    <p:sldId id="539" r:id="rId225"/>
    <p:sldId id="540" r:id="rId226"/>
    <p:sldId id="541" r:id="rId227"/>
    <p:sldId id="542" r:id="rId228"/>
    <p:sldId id="543" r:id="rId229"/>
    <p:sldId id="544" r:id="rId230"/>
    <p:sldId id="545" r:id="rId231"/>
    <p:sldId id="546" r:id="rId232"/>
    <p:sldId id="547" r:id="rId233"/>
    <p:sldId id="548" r:id="rId234"/>
    <p:sldId id="549" r:id="rId235"/>
    <p:sldId id="550" r:id="rId236"/>
    <p:sldId id="551" r:id="rId237"/>
    <p:sldId id="552" r:id="rId238"/>
    <p:sldId id="553" r:id="rId239"/>
    <p:sldId id="554" r:id="rId240"/>
    <p:sldId id="280" r:id="rId241"/>
    <p:sldId id="281" r:id="rId242"/>
    <p:sldId id="282" r:id="rId243"/>
    <p:sldId id="283" r:id="rId244"/>
    <p:sldId id="496" r:id="rId245"/>
    <p:sldId id="497" r:id="rId246"/>
    <p:sldId id="498" r:id="rId247"/>
    <p:sldId id="499" r:id="rId2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2" d="100"/>
          <a:sy n="72" d="100"/>
        </p:scale>
        <p:origin x="-816" y="-96"/>
      </p:cViewPr>
      <p:guideLst>
        <p:guide orient="horz" pos="2160"/>
        <p:guide pos="2880"/>
      </p:guideLst>
    </p:cSldViewPr>
  </p:slideViewPr>
  <p:notesTextViewPr>
    <p:cViewPr>
      <p:scale>
        <a:sx n="1" d="1"/>
        <a:sy n="1" d="1"/>
      </p:scale>
      <p:origin x="0" y="0"/>
    </p:cViewPr>
  </p:notesTextViewPr>
  <p:sorterViewPr>
    <p:cViewPr>
      <p:scale>
        <a:sx n="100" d="100"/>
        <a:sy n="100" d="100"/>
      </p:scale>
      <p:origin x="0" y="36402"/>
    </p:cViewPr>
  </p:sorterViewPr>
  <p:notesViewPr>
    <p:cSldViewPr>
      <p:cViewPr varScale="1">
        <p:scale>
          <a:sx n="55" d="100"/>
          <a:sy n="55" d="100"/>
        </p:scale>
        <p:origin x="-185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tableStyles" Target="tableStyle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handoutMaster" Target="handoutMasters/handoutMaster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viewProps" Target="view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1DE840-0B70-4B5D-9C35-CDD0D578ED23}" type="doc">
      <dgm:prSet loTypeId="urn:microsoft.com/office/officeart/2005/8/layout/venn1" loCatId="relationship" qsTypeId="urn:microsoft.com/office/officeart/2005/8/quickstyle/simple1" qsCatId="simple" csTypeId="urn:microsoft.com/office/officeart/2005/8/colors/accent1_2" csCatId="accent1"/>
      <dgm:spPr/>
    </dgm:pt>
    <dgm:pt modelId="{99463B4A-6CBA-4B97-B6C1-E0FE260436B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Times New Roman" pitchFamily="18" charset="0"/>
            </a:rPr>
            <a:t>  </a:t>
          </a:r>
        </a:p>
      </dgm:t>
    </dgm:pt>
    <dgm:pt modelId="{CDD3F922-7722-439C-9A5E-52D68C9F6A7C}" type="parTrans" cxnId="{A9C7DEE3-4264-4D6C-B5F7-61386235A4C2}">
      <dgm:prSet/>
      <dgm:spPr/>
    </dgm:pt>
    <dgm:pt modelId="{BFB5AC3E-9A04-4EFF-A85A-C6882F8208ED}" type="sibTrans" cxnId="{A9C7DEE3-4264-4D6C-B5F7-61386235A4C2}">
      <dgm:prSet/>
      <dgm:spPr/>
    </dgm:pt>
    <dgm:pt modelId="{15DAF9F0-AB46-4DB5-B710-0E1115DB84B6}">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Times New Roman" pitchFamily="18" charset="0"/>
            </a:rPr>
            <a:t> </a:t>
          </a:r>
        </a:p>
      </dgm:t>
    </dgm:pt>
    <dgm:pt modelId="{9155D1AF-D04F-47AB-852F-5BEA2C4E28AB}" type="parTrans" cxnId="{7926E85B-0899-4E53-BB7D-E3C95171A264}">
      <dgm:prSet/>
      <dgm:spPr/>
    </dgm:pt>
    <dgm:pt modelId="{4CB90698-32B9-408E-B65C-7AB5045A8C67}" type="sibTrans" cxnId="{7926E85B-0899-4E53-BB7D-E3C95171A264}">
      <dgm:prSet/>
      <dgm:spPr/>
    </dgm:pt>
    <dgm:pt modelId="{D9284C46-8060-4FD2-9952-36B82954A18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Times New Roman" pitchFamily="18" charset="0"/>
            </a:rPr>
            <a:t> </a:t>
          </a:r>
        </a:p>
      </dgm:t>
    </dgm:pt>
    <dgm:pt modelId="{B88517DC-8586-4F19-B98B-D5D13A091E47}" type="parTrans" cxnId="{4A7E672D-CEC8-4D04-9B6E-E2CA35B719CD}">
      <dgm:prSet/>
      <dgm:spPr/>
    </dgm:pt>
    <dgm:pt modelId="{6075E9BA-780E-4DB9-ADDF-6572FEAB0BA2}" type="sibTrans" cxnId="{4A7E672D-CEC8-4D04-9B6E-E2CA35B719CD}">
      <dgm:prSet/>
      <dgm:spPr/>
    </dgm:pt>
    <dgm:pt modelId="{8CFC15CA-C0A6-4823-BD6A-650B1FB7790F}" type="pres">
      <dgm:prSet presAssocID="{D71DE840-0B70-4B5D-9C35-CDD0D578ED23}" presName="compositeShape" presStyleCnt="0">
        <dgm:presLayoutVars>
          <dgm:chMax val="7"/>
          <dgm:dir/>
          <dgm:resizeHandles val="exact"/>
        </dgm:presLayoutVars>
      </dgm:prSet>
      <dgm:spPr/>
    </dgm:pt>
    <dgm:pt modelId="{CF98C159-6AD7-4C2F-A4FE-E5D9FB52C0D1}" type="pres">
      <dgm:prSet presAssocID="{99463B4A-6CBA-4B97-B6C1-E0FE260436BE}" presName="circ1" presStyleLbl="vennNode1" presStyleIdx="0" presStyleCnt="3"/>
      <dgm:spPr/>
      <dgm:t>
        <a:bodyPr/>
        <a:lstStyle/>
        <a:p>
          <a:endParaRPr lang="en-GB"/>
        </a:p>
      </dgm:t>
    </dgm:pt>
    <dgm:pt modelId="{6B9C7B25-8496-4361-9A36-893B0DAB9D68}" type="pres">
      <dgm:prSet presAssocID="{99463B4A-6CBA-4B97-B6C1-E0FE260436BE}" presName="circ1Tx" presStyleLbl="revTx" presStyleIdx="0" presStyleCnt="0">
        <dgm:presLayoutVars>
          <dgm:chMax val="0"/>
          <dgm:chPref val="0"/>
          <dgm:bulletEnabled val="1"/>
        </dgm:presLayoutVars>
      </dgm:prSet>
      <dgm:spPr/>
      <dgm:t>
        <a:bodyPr/>
        <a:lstStyle/>
        <a:p>
          <a:endParaRPr lang="en-GB"/>
        </a:p>
      </dgm:t>
    </dgm:pt>
    <dgm:pt modelId="{1AA6FC1E-E9A8-49FD-B3FE-1BE246072FC9}" type="pres">
      <dgm:prSet presAssocID="{15DAF9F0-AB46-4DB5-B710-0E1115DB84B6}" presName="circ2" presStyleLbl="vennNode1" presStyleIdx="1" presStyleCnt="3"/>
      <dgm:spPr/>
      <dgm:t>
        <a:bodyPr/>
        <a:lstStyle/>
        <a:p>
          <a:endParaRPr lang="en-GB"/>
        </a:p>
      </dgm:t>
    </dgm:pt>
    <dgm:pt modelId="{74DB14FD-AB1C-40AA-9B08-E85707668D9F}" type="pres">
      <dgm:prSet presAssocID="{15DAF9F0-AB46-4DB5-B710-0E1115DB84B6}" presName="circ2Tx" presStyleLbl="revTx" presStyleIdx="0" presStyleCnt="0">
        <dgm:presLayoutVars>
          <dgm:chMax val="0"/>
          <dgm:chPref val="0"/>
          <dgm:bulletEnabled val="1"/>
        </dgm:presLayoutVars>
      </dgm:prSet>
      <dgm:spPr/>
      <dgm:t>
        <a:bodyPr/>
        <a:lstStyle/>
        <a:p>
          <a:endParaRPr lang="en-GB"/>
        </a:p>
      </dgm:t>
    </dgm:pt>
    <dgm:pt modelId="{9891C2A5-D7BA-42A1-958A-D97C9EA2A11D}" type="pres">
      <dgm:prSet presAssocID="{D9284C46-8060-4FD2-9952-36B82954A18F}" presName="circ3" presStyleLbl="vennNode1" presStyleIdx="2" presStyleCnt="3"/>
      <dgm:spPr/>
      <dgm:t>
        <a:bodyPr/>
        <a:lstStyle/>
        <a:p>
          <a:endParaRPr lang="en-GB"/>
        </a:p>
      </dgm:t>
    </dgm:pt>
    <dgm:pt modelId="{65276717-7705-4C68-B9A7-F3DBC1ED33E9}" type="pres">
      <dgm:prSet presAssocID="{D9284C46-8060-4FD2-9952-36B82954A18F}" presName="circ3Tx" presStyleLbl="revTx" presStyleIdx="0" presStyleCnt="0">
        <dgm:presLayoutVars>
          <dgm:chMax val="0"/>
          <dgm:chPref val="0"/>
          <dgm:bulletEnabled val="1"/>
        </dgm:presLayoutVars>
      </dgm:prSet>
      <dgm:spPr/>
      <dgm:t>
        <a:bodyPr/>
        <a:lstStyle/>
        <a:p>
          <a:endParaRPr lang="en-GB"/>
        </a:p>
      </dgm:t>
    </dgm:pt>
  </dgm:ptLst>
  <dgm:cxnLst>
    <dgm:cxn modelId="{539B81D9-4833-47C4-A80F-C9A02920B4A5}" type="presOf" srcId="{15DAF9F0-AB46-4DB5-B710-0E1115DB84B6}" destId="{1AA6FC1E-E9A8-49FD-B3FE-1BE246072FC9}" srcOrd="0" destOrd="0" presId="urn:microsoft.com/office/officeart/2005/8/layout/venn1"/>
    <dgm:cxn modelId="{A9C7DEE3-4264-4D6C-B5F7-61386235A4C2}" srcId="{D71DE840-0B70-4B5D-9C35-CDD0D578ED23}" destId="{99463B4A-6CBA-4B97-B6C1-E0FE260436BE}" srcOrd="0" destOrd="0" parTransId="{CDD3F922-7722-439C-9A5E-52D68C9F6A7C}" sibTransId="{BFB5AC3E-9A04-4EFF-A85A-C6882F8208ED}"/>
    <dgm:cxn modelId="{3CEE99E2-7B24-4759-8698-1736E5732A71}" type="presOf" srcId="{99463B4A-6CBA-4B97-B6C1-E0FE260436BE}" destId="{6B9C7B25-8496-4361-9A36-893B0DAB9D68}" srcOrd="1" destOrd="0" presId="urn:microsoft.com/office/officeart/2005/8/layout/venn1"/>
    <dgm:cxn modelId="{4A7E672D-CEC8-4D04-9B6E-E2CA35B719CD}" srcId="{D71DE840-0B70-4B5D-9C35-CDD0D578ED23}" destId="{D9284C46-8060-4FD2-9952-36B82954A18F}" srcOrd="2" destOrd="0" parTransId="{B88517DC-8586-4F19-B98B-D5D13A091E47}" sibTransId="{6075E9BA-780E-4DB9-ADDF-6572FEAB0BA2}"/>
    <dgm:cxn modelId="{BA2318CE-4D4B-4CD5-8F72-29DA376F7ED8}" type="presOf" srcId="{99463B4A-6CBA-4B97-B6C1-E0FE260436BE}" destId="{CF98C159-6AD7-4C2F-A4FE-E5D9FB52C0D1}" srcOrd="0" destOrd="0" presId="urn:microsoft.com/office/officeart/2005/8/layout/venn1"/>
    <dgm:cxn modelId="{7926E85B-0899-4E53-BB7D-E3C95171A264}" srcId="{D71DE840-0B70-4B5D-9C35-CDD0D578ED23}" destId="{15DAF9F0-AB46-4DB5-B710-0E1115DB84B6}" srcOrd="1" destOrd="0" parTransId="{9155D1AF-D04F-47AB-852F-5BEA2C4E28AB}" sibTransId="{4CB90698-32B9-408E-B65C-7AB5045A8C67}"/>
    <dgm:cxn modelId="{D1A32D3C-F5A3-4878-8A10-17F9474C462A}" type="presOf" srcId="{15DAF9F0-AB46-4DB5-B710-0E1115DB84B6}" destId="{74DB14FD-AB1C-40AA-9B08-E85707668D9F}" srcOrd="1" destOrd="0" presId="urn:microsoft.com/office/officeart/2005/8/layout/venn1"/>
    <dgm:cxn modelId="{CDE5DE29-85B7-4229-A099-0B91FE8342C4}" type="presOf" srcId="{D9284C46-8060-4FD2-9952-36B82954A18F}" destId="{65276717-7705-4C68-B9A7-F3DBC1ED33E9}" srcOrd="1" destOrd="0" presId="urn:microsoft.com/office/officeart/2005/8/layout/venn1"/>
    <dgm:cxn modelId="{084B719F-F548-4B6F-9DA6-2DDE433E83C2}" type="presOf" srcId="{D71DE840-0B70-4B5D-9C35-CDD0D578ED23}" destId="{8CFC15CA-C0A6-4823-BD6A-650B1FB7790F}" srcOrd="0" destOrd="0" presId="urn:microsoft.com/office/officeart/2005/8/layout/venn1"/>
    <dgm:cxn modelId="{0E9F4C0E-FD65-4C0F-A998-176BF23A44F9}" type="presOf" srcId="{D9284C46-8060-4FD2-9952-36B82954A18F}" destId="{9891C2A5-D7BA-42A1-958A-D97C9EA2A11D}" srcOrd="0" destOrd="0" presId="urn:microsoft.com/office/officeart/2005/8/layout/venn1"/>
    <dgm:cxn modelId="{26B292C1-E23B-4345-8429-7838361AB71F}" type="presParOf" srcId="{8CFC15CA-C0A6-4823-BD6A-650B1FB7790F}" destId="{CF98C159-6AD7-4C2F-A4FE-E5D9FB52C0D1}" srcOrd="0" destOrd="0" presId="urn:microsoft.com/office/officeart/2005/8/layout/venn1"/>
    <dgm:cxn modelId="{81BC63FA-139D-4F88-BBAF-A124DA3F21E6}" type="presParOf" srcId="{8CFC15CA-C0A6-4823-BD6A-650B1FB7790F}" destId="{6B9C7B25-8496-4361-9A36-893B0DAB9D68}" srcOrd="1" destOrd="0" presId="urn:microsoft.com/office/officeart/2005/8/layout/venn1"/>
    <dgm:cxn modelId="{266097C1-C9BF-4E1A-959A-959A2CE629D1}" type="presParOf" srcId="{8CFC15CA-C0A6-4823-BD6A-650B1FB7790F}" destId="{1AA6FC1E-E9A8-49FD-B3FE-1BE246072FC9}" srcOrd="2" destOrd="0" presId="urn:microsoft.com/office/officeart/2005/8/layout/venn1"/>
    <dgm:cxn modelId="{93AAE988-004D-430E-8542-C40AD3ED1A0E}" type="presParOf" srcId="{8CFC15CA-C0A6-4823-BD6A-650B1FB7790F}" destId="{74DB14FD-AB1C-40AA-9B08-E85707668D9F}" srcOrd="3" destOrd="0" presId="urn:microsoft.com/office/officeart/2005/8/layout/venn1"/>
    <dgm:cxn modelId="{79BD1B6D-92DA-45E4-85E7-0D0D850EA52D}" type="presParOf" srcId="{8CFC15CA-C0A6-4823-BD6A-650B1FB7790F}" destId="{9891C2A5-D7BA-42A1-958A-D97C9EA2A11D}" srcOrd="4" destOrd="0" presId="urn:microsoft.com/office/officeart/2005/8/layout/venn1"/>
    <dgm:cxn modelId="{405BAF08-2F41-4903-8358-996CA1EC72D0}" type="presParOf" srcId="{8CFC15CA-C0A6-4823-BD6A-650B1FB7790F}" destId="{65276717-7705-4C68-B9A7-F3DBC1ED33E9}"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767C31-60D5-45C3-83C9-1AC7898720B5}" type="doc">
      <dgm:prSet loTypeId="urn:microsoft.com/office/officeart/2005/8/layout/venn1" loCatId="relationship" qsTypeId="urn:microsoft.com/office/officeart/2005/8/quickstyle/simple1" qsCatId="simple" csTypeId="urn:microsoft.com/office/officeart/2005/8/colors/accent1_2" csCatId="accent1"/>
      <dgm:spPr/>
    </dgm:pt>
    <dgm:pt modelId="{A7756EEB-9137-481E-BC63-3873C04F03B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Times New Roman" pitchFamily="18" charset="0"/>
            </a:rPr>
            <a:t>  </a:t>
          </a:r>
        </a:p>
      </dgm:t>
    </dgm:pt>
    <dgm:pt modelId="{9BF76CA9-58E0-43CA-8F5D-083AA5CC44A7}" type="parTrans" cxnId="{548E82CA-61CB-48A2-B2EC-C13EBBCF8029}">
      <dgm:prSet/>
      <dgm:spPr/>
    </dgm:pt>
    <dgm:pt modelId="{76EA3678-B08C-4FA2-9CF9-5F099B245007}" type="sibTrans" cxnId="{548E82CA-61CB-48A2-B2EC-C13EBBCF8029}">
      <dgm:prSet/>
      <dgm:spPr/>
    </dgm:pt>
    <dgm:pt modelId="{4F53E31A-B391-4ED8-BBBB-CE0FEC531E0B}">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Times New Roman" pitchFamily="18" charset="0"/>
            </a:rPr>
            <a:t> </a:t>
          </a:r>
        </a:p>
      </dgm:t>
    </dgm:pt>
    <dgm:pt modelId="{E8CBC370-CCA6-48FE-9B71-8E61C0B2EFA4}" type="parTrans" cxnId="{F6B54C14-9838-4A1A-87C7-3772F34960E4}">
      <dgm:prSet/>
      <dgm:spPr/>
    </dgm:pt>
    <dgm:pt modelId="{B857B138-4745-4340-94A8-B296BA04FE67}" type="sibTrans" cxnId="{F6B54C14-9838-4A1A-87C7-3772F34960E4}">
      <dgm:prSet/>
      <dgm:spPr/>
    </dgm:pt>
    <dgm:pt modelId="{D53C18E8-2A97-4F60-BA5B-44D253F6108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Times New Roman" pitchFamily="18" charset="0"/>
            </a:rPr>
            <a:t> </a:t>
          </a:r>
        </a:p>
      </dgm:t>
    </dgm:pt>
    <dgm:pt modelId="{670B7909-BF28-4F10-B163-69E6C3D1D60E}" type="parTrans" cxnId="{C57DB4B7-8D6E-42E1-A5B7-90455439567F}">
      <dgm:prSet/>
      <dgm:spPr/>
    </dgm:pt>
    <dgm:pt modelId="{AD91DCF0-AC87-4D5F-B25D-8ECFFB5EE0A2}" type="sibTrans" cxnId="{C57DB4B7-8D6E-42E1-A5B7-90455439567F}">
      <dgm:prSet/>
      <dgm:spPr/>
    </dgm:pt>
    <dgm:pt modelId="{E661D42C-FD87-4B87-8AC8-B9EE08EDEE05}" type="pres">
      <dgm:prSet presAssocID="{0C767C31-60D5-45C3-83C9-1AC7898720B5}" presName="compositeShape" presStyleCnt="0">
        <dgm:presLayoutVars>
          <dgm:chMax val="7"/>
          <dgm:dir/>
          <dgm:resizeHandles val="exact"/>
        </dgm:presLayoutVars>
      </dgm:prSet>
      <dgm:spPr/>
    </dgm:pt>
    <dgm:pt modelId="{D84EA7A6-356F-4A29-8E8F-EE95469982A8}" type="pres">
      <dgm:prSet presAssocID="{A7756EEB-9137-481E-BC63-3873C04F03B7}" presName="circ1" presStyleLbl="vennNode1" presStyleIdx="0" presStyleCnt="3"/>
      <dgm:spPr/>
      <dgm:t>
        <a:bodyPr/>
        <a:lstStyle/>
        <a:p>
          <a:endParaRPr lang="en-GB"/>
        </a:p>
      </dgm:t>
    </dgm:pt>
    <dgm:pt modelId="{4BB09361-53F5-4051-97E8-59520573D4FB}" type="pres">
      <dgm:prSet presAssocID="{A7756EEB-9137-481E-BC63-3873C04F03B7}" presName="circ1Tx" presStyleLbl="revTx" presStyleIdx="0" presStyleCnt="0">
        <dgm:presLayoutVars>
          <dgm:chMax val="0"/>
          <dgm:chPref val="0"/>
          <dgm:bulletEnabled val="1"/>
        </dgm:presLayoutVars>
      </dgm:prSet>
      <dgm:spPr/>
      <dgm:t>
        <a:bodyPr/>
        <a:lstStyle/>
        <a:p>
          <a:endParaRPr lang="en-GB"/>
        </a:p>
      </dgm:t>
    </dgm:pt>
    <dgm:pt modelId="{04BB4BED-2587-4FE2-B2F9-9B0A4ECFA8D8}" type="pres">
      <dgm:prSet presAssocID="{4F53E31A-B391-4ED8-BBBB-CE0FEC531E0B}" presName="circ2" presStyleLbl="vennNode1" presStyleIdx="1" presStyleCnt="3"/>
      <dgm:spPr/>
      <dgm:t>
        <a:bodyPr/>
        <a:lstStyle/>
        <a:p>
          <a:endParaRPr lang="en-GB"/>
        </a:p>
      </dgm:t>
    </dgm:pt>
    <dgm:pt modelId="{5967CA62-7EF3-4644-A0D9-E1F85F8935F6}" type="pres">
      <dgm:prSet presAssocID="{4F53E31A-B391-4ED8-BBBB-CE0FEC531E0B}" presName="circ2Tx" presStyleLbl="revTx" presStyleIdx="0" presStyleCnt="0">
        <dgm:presLayoutVars>
          <dgm:chMax val="0"/>
          <dgm:chPref val="0"/>
          <dgm:bulletEnabled val="1"/>
        </dgm:presLayoutVars>
      </dgm:prSet>
      <dgm:spPr/>
      <dgm:t>
        <a:bodyPr/>
        <a:lstStyle/>
        <a:p>
          <a:endParaRPr lang="en-GB"/>
        </a:p>
      </dgm:t>
    </dgm:pt>
    <dgm:pt modelId="{22BA0C67-3BA5-4BA6-B7FB-939700FD21D5}" type="pres">
      <dgm:prSet presAssocID="{D53C18E8-2A97-4F60-BA5B-44D253F6108F}" presName="circ3" presStyleLbl="vennNode1" presStyleIdx="2" presStyleCnt="3"/>
      <dgm:spPr/>
      <dgm:t>
        <a:bodyPr/>
        <a:lstStyle/>
        <a:p>
          <a:endParaRPr lang="en-GB"/>
        </a:p>
      </dgm:t>
    </dgm:pt>
    <dgm:pt modelId="{DC0194FF-C6F8-4152-9439-D4F3735FCFB1}" type="pres">
      <dgm:prSet presAssocID="{D53C18E8-2A97-4F60-BA5B-44D253F6108F}" presName="circ3Tx" presStyleLbl="revTx" presStyleIdx="0" presStyleCnt="0">
        <dgm:presLayoutVars>
          <dgm:chMax val="0"/>
          <dgm:chPref val="0"/>
          <dgm:bulletEnabled val="1"/>
        </dgm:presLayoutVars>
      </dgm:prSet>
      <dgm:spPr/>
      <dgm:t>
        <a:bodyPr/>
        <a:lstStyle/>
        <a:p>
          <a:endParaRPr lang="en-GB"/>
        </a:p>
      </dgm:t>
    </dgm:pt>
  </dgm:ptLst>
  <dgm:cxnLst>
    <dgm:cxn modelId="{F6B54C14-9838-4A1A-87C7-3772F34960E4}" srcId="{0C767C31-60D5-45C3-83C9-1AC7898720B5}" destId="{4F53E31A-B391-4ED8-BBBB-CE0FEC531E0B}" srcOrd="1" destOrd="0" parTransId="{E8CBC370-CCA6-48FE-9B71-8E61C0B2EFA4}" sibTransId="{B857B138-4745-4340-94A8-B296BA04FE67}"/>
    <dgm:cxn modelId="{29B3DC8A-3DA7-4D05-9A24-275D4A414064}" type="presOf" srcId="{4F53E31A-B391-4ED8-BBBB-CE0FEC531E0B}" destId="{04BB4BED-2587-4FE2-B2F9-9B0A4ECFA8D8}" srcOrd="0" destOrd="0" presId="urn:microsoft.com/office/officeart/2005/8/layout/venn1"/>
    <dgm:cxn modelId="{58B1E3EE-343C-4E9C-B854-560A89E0A3FA}" type="presOf" srcId="{D53C18E8-2A97-4F60-BA5B-44D253F6108F}" destId="{22BA0C67-3BA5-4BA6-B7FB-939700FD21D5}" srcOrd="0" destOrd="0" presId="urn:microsoft.com/office/officeart/2005/8/layout/venn1"/>
    <dgm:cxn modelId="{6AB952BE-7396-420E-A78D-C3A9FDA6D06E}" type="presOf" srcId="{D53C18E8-2A97-4F60-BA5B-44D253F6108F}" destId="{DC0194FF-C6F8-4152-9439-D4F3735FCFB1}" srcOrd="1" destOrd="0" presId="urn:microsoft.com/office/officeart/2005/8/layout/venn1"/>
    <dgm:cxn modelId="{A6BED330-A482-4864-8C9B-EAEAD644D285}" type="presOf" srcId="{0C767C31-60D5-45C3-83C9-1AC7898720B5}" destId="{E661D42C-FD87-4B87-8AC8-B9EE08EDEE05}" srcOrd="0" destOrd="0" presId="urn:microsoft.com/office/officeart/2005/8/layout/venn1"/>
    <dgm:cxn modelId="{D05D692D-B4E8-49CD-8516-A658692F96B9}" type="presOf" srcId="{A7756EEB-9137-481E-BC63-3873C04F03B7}" destId="{4BB09361-53F5-4051-97E8-59520573D4FB}" srcOrd="1" destOrd="0" presId="urn:microsoft.com/office/officeart/2005/8/layout/venn1"/>
    <dgm:cxn modelId="{10F86D5D-CBA0-4A13-A58A-ABB2A7B8A50F}" type="presOf" srcId="{A7756EEB-9137-481E-BC63-3873C04F03B7}" destId="{D84EA7A6-356F-4A29-8E8F-EE95469982A8}" srcOrd="0" destOrd="0" presId="urn:microsoft.com/office/officeart/2005/8/layout/venn1"/>
    <dgm:cxn modelId="{548E82CA-61CB-48A2-B2EC-C13EBBCF8029}" srcId="{0C767C31-60D5-45C3-83C9-1AC7898720B5}" destId="{A7756EEB-9137-481E-BC63-3873C04F03B7}" srcOrd="0" destOrd="0" parTransId="{9BF76CA9-58E0-43CA-8F5D-083AA5CC44A7}" sibTransId="{76EA3678-B08C-4FA2-9CF9-5F099B245007}"/>
    <dgm:cxn modelId="{5B15520F-EE39-4493-9EA0-4967CA5C01AD}" type="presOf" srcId="{4F53E31A-B391-4ED8-BBBB-CE0FEC531E0B}" destId="{5967CA62-7EF3-4644-A0D9-E1F85F8935F6}" srcOrd="1" destOrd="0" presId="urn:microsoft.com/office/officeart/2005/8/layout/venn1"/>
    <dgm:cxn modelId="{C57DB4B7-8D6E-42E1-A5B7-90455439567F}" srcId="{0C767C31-60D5-45C3-83C9-1AC7898720B5}" destId="{D53C18E8-2A97-4F60-BA5B-44D253F6108F}" srcOrd="2" destOrd="0" parTransId="{670B7909-BF28-4F10-B163-69E6C3D1D60E}" sibTransId="{AD91DCF0-AC87-4D5F-B25D-8ECFFB5EE0A2}"/>
    <dgm:cxn modelId="{47BDEF61-C3AB-46BF-A547-DE87ECAC63B0}" type="presParOf" srcId="{E661D42C-FD87-4B87-8AC8-B9EE08EDEE05}" destId="{D84EA7A6-356F-4A29-8E8F-EE95469982A8}" srcOrd="0" destOrd="0" presId="urn:microsoft.com/office/officeart/2005/8/layout/venn1"/>
    <dgm:cxn modelId="{FD0BA21F-3995-403D-9644-875635F7A47B}" type="presParOf" srcId="{E661D42C-FD87-4B87-8AC8-B9EE08EDEE05}" destId="{4BB09361-53F5-4051-97E8-59520573D4FB}" srcOrd="1" destOrd="0" presId="urn:microsoft.com/office/officeart/2005/8/layout/venn1"/>
    <dgm:cxn modelId="{116D5815-02EE-4449-B6B9-9089B332A651}" type="presParOf" srcId="{E661D42C-FD87-4B87-8AC8-B9EE08EDEE05}" destId="{04BB4BED-2587-4FE2-B2F9-9B0A4ECFA8D8}" srcOrd="2" destOrd="0" presId="urn:microsoft.com/office/officeart/2005/8/layout/venn1"/>
    <dgm:cxn modelId="{0B664646-B6A0-47F3-934A-35938259FBE3}" type="presParOf" srcId="{E661D42C-FD87-4B87-8AC8-B9EE08EDEE05}" destId="{5967CA62-7EF3-4644-A0D9-E1F85F8935F6}" srcOrd="3" destOrd="0" presId="urn:microsoft.com/office/officeart/2005/8/layout/venn1"/>
    <dgm:cxn modelId="{9B100DF8-9383-4715-A79E-51A57A7D2074}" type="presParOf" srcId="{E661D42C-FD87-4B87-8AC8-B9EE08EDEE05}" destId="{22BA0C67-3BA5-4BA6-B7FB-939700FD21D5}" srcOrd="4" destOrd="0" presId="urn:microsoft.com/office/officeart/2005/8/layout/venn1"/>
    <dgm:cxn modelId="{E718D701-62C7-4E8A-9D1C-0E332B76901D}" type="presParOf" srcId="{E661D42C-FD87-4B87-8AC8-B9EE08EDEE05}" destId="{DC0194FF-C6F8-4152-9439-D4F3735FCFB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8C159-6AD7-4C2F-A4FE-E5D9FB52C0D1}">
      <dsp:nvSpPr>
        <dsp:cNvPr id="0" name=""/>
        <dsp:cNvSpPr/>
      </dsp:nvSpPr>
      <dsp:spPr>
        <a:xfrm>
          <a:off x="2167096" y="70207"/>
          <a:ext cx="3369945" cy="336994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6500" b="0" i="0" u="none" strike="noStrike" kern="1200" cap="none" normalizeH="0" baseline="0" smtClean="0">
              <a:ln>
                <a:noFill/>
              </a:ln>
              <a:solidFill>
                <a:schemeClr val="tx1"/>
              </a:solidFill>
              <a:effectLst/>
              <a:latin typeface="Times New Roman" pitchFamily="18" charset="0"/>
            </a:rPr>
            <a:t>  </a:t>
          </a:r>
        </a:p>
      </dsp:txBody>
      <dsp:txXfrm>
        <a:off x="2616422" y="659947"/>
        <a:ext cx="2471293" cy="1516475"/>
      </dsp:txXfrm>
    </dsp:sp>
    <dsp:sp modelId="{1AA6FC1E-E9A8-49FD-B3FE-1BE246072FC9}">
      <dsp:nvSpPr>
        <dsp:cNvPr id="0" name=""/>
        <dsp:cNvSpPr/>
      </dsp:nvSpPr>
      <dsp:spPr>
        <a:xfrm>
          <a:off x="3383084" y="2176422"/>
          <a:ext cx="3369945" cy="336994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6500" b="0" i="0" u="none" strike="noStrike" kern="1200" cap="none" normalizeH="0" baseline="0" smtClean="0">
              <a:ln>
                <a:noFill/>
              </a:ln>
              <a:solidFill>
                <a:schemeClr val="tx1"/>
              </a:solidFill>
              <a:effectLst/>
              <a:latin typeface="Times New Roman" pitchFamily="18" charset="0"/>
            </a:rPr>
            <a:t> </a:t>
          </a:r>
        </a:p>
      </dsp:txBody>
      <dsp:txXfrm>
        <a:off x="4413726" y="3046991"/>
        <a:ext cx="2021967" cy="1853469"/>
      </dsp:txXfrm>
    </dsp:sp>
    <dsp:sp modelId="{9891C2A5-D7BA-42A1-958A-D97C9EA2A11D}">
      <dsp:nvSpPr>
        <dsp:cNvPr id="0" name=""/>
        <dsp:cNvSpPr/>
      </dsp:nvSpPr>
      <dsp:spPr>
        <a:xfrm>
          <a:off x="951108" y="2176422"/>
          <a:ext cx="3369945" cy="336994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6500" b="0" i="0" u="none" strike="noStrike" kern="1200" cap="none" normalizeH="0" baseline="0" smtClean="0">
              <a:ln>
                <a:noFill/>
              </a:ln>
              <a:solidFill>
                <a:schemeClr val="tx1"/>
              </a:solidFill>
              <a:effectLst/>
              <a:latin typeface="Times New Roman" pitchFamily="18" charset="0"/>
            </a:rPr>
            <a:t> </a:t>
          </a:r>
        </a:p>
      </dsp:txBody>
      <dsp:txXfrm>
        <a:off x="1268444" y="3046991"/>
        <a:ext cx="2021967" cy="18534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EA7A6-356F-4A29-8E8F-EE95469982A8}">
      <dsp:nvSpPr>
        <dsp:cNvPr id="0" name=""/>
        <dsp:cNvSpPr/>
      </dsp:nvSpPr>
      <dsp:spPr>
        <a:xfrm>
          <a:off x="2167096" y="70207"/>
          <a:ext cx="3369945" cy="336994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6500" b="0" i="0" u="none" strike="noStrike" kern="1200" cap="none" normalizeH="0" baseline="0" smtClean="0">
              <a:ln>
                <a:noFill/>
              </a:ln>
              <a:solidFill>
                <a:schemeClr val="tx1"/>
              </a:solidFill>
              <a:effectLst/>
              <a:latin typeface="Times New Roman" pitchFamily="18" charset="0"/>
            </a:rPr>
            <a:t>  </a:t>
          </a:r>
        </a:p>
      </dsp:txBody>
      <dsp:txXfrm>
        <a:off x="2616422" y="659947"/>
        <a:ext cx="2471293" cy="1516475"/>
      </dsp:txXfrm>
    </dsp:sp>
    <dsp:sp modelId="{04BB4BED-2587-4FE2-B2F9-9B0A4ECFA8D8}">
      <dsp:nvSpPr>
        <dsp:cNvPr id="0" name=""/>
        <dsp:cNvSpPr/>
      </dsp:nvSpPr>
      <dsp:spPr>
        <a:xfrm>
          <a:off x="3383084" y="2176422"/>
          <a:ext cx="3369945" cy="336994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6500" b="0" i="0" u="none" strike="noStrike" kern="1200" cap="none" normalizeH="0" baseline="0" smtClean="0">
              <a:ln>
                <a:noFill/>
              </a:ln>
              <a:solidFill>
                <a:schemeClr val="tx1"/>
              </a:solidFill>
              <a:effectLst/>
              <a:latin typeface="Times New Roman" pitchFamily="18" charset="0"/>
            </a:rPr>
            <a:t> </a:t>
          </a:r>
        </a:p>
      </dsp:txBody>
      <dsp:txXfrm>
        <a:off x="4413726" y="3046991"/>
        <a:ext cx="2021967" cy="1853469"/>
      </dsp:txXfrm>
    </dsp:sp>
    <dsp:sp modelId="{22BA0C67-3BA5-4BA6-B7FB-939700FD21D5}">
      <dsp:nvSpPr>
        <dsp:cNvPr id="0" name=""/>
        <dsp:cNvSpPr/>
      </dsp:nvSpPr>
      <dsp:spPr>
        <a:xfrm>
          <a:off x="951108" y="2176422"/>
          <a:ext cx="3369945" cy="336994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6500" b="0" i="0" u="none" strike="noStrike" kern="1200" cap="none" normalizeH="0" baseline="0" smtClean="0">
              <a:ln>
                <a:noFill/>
              </a:ln>
              <a:solidFill>
                <a:schemeClr val="tx1"/>
              </a:solidFill>
              <a:effectLst/>
              <a:latin typeface="Times New Roman" pitchFamily="18" charset="0"/>
            </a:rPr>
            <a:t> </a:t>
          </a:r>
        </a:p>
      </dsp:txBody>
      <dsp:txXfrm>
        <a:off x="1268444" y="3046991"/>
        <a:ext cx="2021967" cy="185346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2B7CF6-A556-468E-8911-4B9AA2F6B2B6}" type="datetimeFigureOut">
              <a:rPr lang="en-GB" smtClean="0"/>
              <a:t>31/03/2016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BE680D-AC2A-435C-85FE-385A0BAC0345}" type="slidenum">
              <a:rPr lang="en-GB" smtClean="0"/>
              <a:t>‹#›</a:t>
            </a:fld>
            <a:endParaRPr lang="en-GB"/>
          </a:p>
        </p:txBody>
      </p:sp>
    </p:spTree>
    <p:extLst>
      <p:ext uri="{BB962C8B-B14F-4D97-AF65-F5344CB8AC3E}">
        <p14:creationId xmlns:p14="http://schemas.microsoft.com/office/powerpoint/2010/main" val="1552651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3D26B-9370-4175-8601-AE46D8379539}" type="datetimeFigureOut">
              <a:rPr lang="en-GB" smtClean="0"/>
              <a:t>29/03/2016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3C7ABA-C6A9-4C99-96D9-5568296B37E8}" type="slidenum">
              <a:rPr lang="en-GB" smtClean="0"/>
              <a:t>‹#›</a:t>
            </a:fld>
            <a:endParaRPr lang="en-GB"/>
          </a:p>
        </p:txBody>
      </p:sp>
    </p:spTree>
    <p:extLst>
      <p:ext uri="{BB962C8B-B14F-4D97-AF65-F5344CB8AC3E}">
        <p14:creationId xmlns:p14="http://schemas.microsoft.com/office/powerpoint/2010/main" val="78483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1C8595-DDB3-450C-BC7D-B6BE803EB3E9}" type="slidenum">
              <a:rPr lang="en-US" smtClean="0"/>
              <a:pPr/>
              <a:t>168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buFont typeface="Wingdings" pitchFamily="2" charset="2"/>
              <a:buNone/>
              <a:defRPr/>
            </a:pPr>
            <a:r>
              <a:rPr lang="en-US" sz="1600" b="1" dirty="0" smtClean="0"/>
              <a:t> Threshold concepts </a:t>
            </a:r>
          </a:p>
          <a:p>
            <a:pPr>
              <a:lnSpc>
                <a:spcPct val="80000"/>
              </a:lnSpc>
              <a:defRPr/>
            </a:pPr>
            <a:r>
              <a:rPr lang="en-US" sz="1200" dirty="0" smtClean="0"/>
              <a:t>Distinct from core concepts –more than a building block, leads to a qualitatively different view of the subject matter </a:t>
            </a:r>
          </a:p>
          <a:p>
            <a:pPr>
              <a:lnSpc>
                <a:spcPct val="80000"/>
              </a:lnSpc>
              <a:defRPr/>
            </a:pPr>
            <a:endParaRPr lang="en-US" sz="1200" dirty="0" smtClean="0"/>
          </a:p>
          <a:p>
            <a:pPr>
              <a:lnSpc>
                <a:spcPct val="80000"/>
              </a:lnSpc>
              <a:buFont typeface="Wingdings" pitchFamily="2" charset="2"/>
              <a:buNone/>
              <a:defRPr/>
            </a:pPr>
            <a:r>
              <a:rPr lang="en-US" sz="1200" dirty="0" smtClean="0"/>
              <a:t>Likely to be  </a:t>
            </a:r>
          </a:p>
          <a:p>
            <a:pPr>
              <a:lnSpc>
                <a:spcPct val="80000"/>
              </a:lnSpc>
              <a:defRPr/>
            </a:pPr>
            <a:r>
              <a:rPr lang="en-US" sz="1200" b="1" dirty="0" smtClean="0"/>
              <a:t>Troublesome</a:t>
            </a:r>
            <a:r>
              <a:rPr lang="en-US" sz="1200" dirty="0" smtClean="0"/>
              <a:t>-Difficult because they shake established beliefs </a:t>
            </a:r>
          </a:p>
          <a:p>
            <a:pPr>
              <a:lnSpc>
                <a:spcPct val="80000"/>
              </a:lnSpc>
              <a:defRPr/>
            </a:pPr>
            <a:r>
              <a:rPr lang="en-US" sz="1200" b="1" dirty="0" smtClean="0"/>
              <a:t>Transformative</a:t>
            </a:r>
            <a:r>
              <a:rPr lang="en-US" sz="1200" dirty="0" smtClean="0"/>
              <a:t>-once understood likely to lead to perceived shift in perception on subject –can shift identity and personal subjectivity--- parallels with </a:t>
            </a:r>
            <a:r>
              <a:rPr lang="en-US" sz="1200" dirty="0" err="1" smtClean="0"/>
              <a:t>Mezirow’s</a:t>
            </a:r>
            <a:r>
              <a:rPr lang="en-US" sz="1200" dirty="0" smtClean="0"/>
              <a:t> (1978) work on perspective transformation</a:t>
            </a:r>
          </a:p>
          <a:p>
            <a:pPr>
              <a:lnSpc>
                <a:spcPct val="80000"/>
              </a:lnSpc>
              <a:defRPr/>
            </a:pPr>
            <a:r>
              <a:rPr lang="en-US" sz="1200" b="1" dirty="0" smtClean="0"/>
              <a:t>Integrative </a:t>
            </a:r>
            <a:r>
              <a:rPr lang="en-US" sz="1200" dirty="0" smtClean="0"/>
              <a:t>–exposes the previously hidden interrelatedness of something </a:t>
            </a:r>
          </a:p>
          <a:p>
            <a:pPr>
              <a:lnSpc>
                <a:spcPct val="80000"/>
              </a:lnSpc>
              <a:defRPr/>
            </a:pPr>
            <a:r>
              <a:rPr lang="en-US" sz="1200" b="1" dirty="0" smtClean="0"/>
              <a:t>Probably irreversible</a:t>
            </a:r>
            <a:endParaRPr lang="en-US" dirty="0"/>
          </a:p>
        </p:txBody>
      </p:sp>
      <p:sp>
        <p:nvSpPr>
          <p:cNvPr id="4" name="Slide Number Placeholder 3"/>
          <p:cNvSpPr>
            <a:spLocks noGrp="1"/>
          </p:cNvSpPr>
          <p:nvPr>
            <p:ph type="sldNum" sz="quarter" idx="10"/>
          </p:nvPr>
        </p:nvSpPr>
        <p:spPr/>
        <p:txBody>
          <a:bodyPr/>
          <a:lstStyle/>
          <a:p>
            <a:fld id="{3B1C8595-DDB3-450C-BC7D-B6BE803EB3E9}" type="slidenum">
              <a:rPr lang="en-US" smtClean="0"/>
              <a:pPr/>
              <a:t>169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218B2C-89AB-4686-B5BD-78AF3464BAD0}" type="datetime1">
              <a:rPr lang="en-GB" smtClean="0"/>
              <a:t>29/03/2016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1FA358-54D9-4470-8E1E-567C28ED863E}" type="slidenum">
              <a:rPr lang="en-GB" smtClean="0"/>
              <a:t>‹#›</a:t>
            </a:fld>
            <a:endParaRPr lang="en-GB"/>
          </a:p>
        </p:txBody>
      </p:sp>
    </p:spTree>
    <p:extLst>
      <p:ext uri="{BB962C8B-B14F-4D97-AF65-F5344CB8AC3E}">
        <p14:creationId xmlns:p14="http://schemas.microsoft.com/office/powerpoint/2010/main" val="4205139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027B74-2E6F-4989-BBC2-B01F100161BF}" type="datetime1">
              <a:rPr lang="en-GB" smtClean="0"/>
              <a:t>29/03/2016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1FA358-54D9-4470-8E1E-567C28ED863E}" type="slidenum">
              <a:rPr lang="en-GB" smtClean="0"/>
              <a:t>‹#›</a:t>
            </a:fld>
            <a:endParaRPr lang="en-GB"/>
          </a:p>
        </p:txBody>
      </p:sp>
    </p:spTree>
    <p:extLst>
      <p:ext uri="{BB962C8B-B14F-4D97-AF65-F5344CB8AC3E}">
        <p14:creationId xmlns:p14="http://schemas.microsoft.com/office/powerpoint/2010/main" val="2366814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0BB4CC-AF5B-4A1A-AA60-6106FB6AF481}" type="datetime1">
              <a:rPr lang="en-GB" smtClean="0"/>
              <a:t>29/03/2016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1FA358-54D9-4470-8E1E-567C28ED863E}" type="slidenum">
              <a:rPr lang="en-GB" smtClean="0"/>
              <a:t>‹#›</a:t>
            </a:fld>
            <a:endParaRPr lang="en-GB"/>
          </a:p>
        </p:txBody>
      </p:sp>
    </p:spTree>
    <p:extLst>
      <p:ext uri="{BB962C8B-B14F-4D97-AF65-F5344CB8AC3E}">
        <p14:creationId xmlns:p14="http://schemas.microsoft.com/office/powerpoint/2010/main" val="1778096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30725"/>
          </a:xfrm>
        </p:spPr>
        <p:txBody>
          <a:bodyPr/>
          <a:lstStyle/>
          <a:p>
            <a:pPr lvl="0"/>
            <a:endParaRPr lang="en-GB" noProof="0" smtClean="0"/>
          </a:p>
        </p:txBody>
      </p:sp>
      <p:sp>
        <p:nvSpPr>
          <p:cNvPr id="4" name="Rectangle 23"/>
          <p:cNvSpPr>
            <a:spLocks noGrp="1" noChangeArrowheads="1"/>
          </p:cNvSpPr>
          <p:nvPr>
            <p:ph type="dt" sz="half" idx="10"/>
          </p:nvPr>
        </p:nvSpPr>
        <p:spPr>
          <a:ln/>
        </p:spPr>
        <p:txBody>
          <a:bodyPr/>
          <a:lstStyle>
            <a:lvl1pPr>
              <a:defRPr/>
            </a:lvl1pPr>
          </a:lstStyle>
          <a:p>
            <a:pPr>
              <a:defRPr/>
            </a:pPr>
            <a:fld id="{B6349CA9-5DE6-4693-995E-37AC8B07165A}" type="datetime1">
              <a:rPr lang="en-GB" smtClean="0"/>
              <a:t>29/03/2016</a:t>
            </a:fld>
            <a:endParaRPr lang="en-GB"/>
          </a:p>
        </p:txBody>
      </p:sp>
      <p:sp>
        <p:nvSpPr>
          <p:cNvPr id="5" name="Rectangle 24"/>
          <p:cNvSpPr>
            <a:spLocks noGrp="1" noChangeArrowheads="1"/>
          </p:cNvSpPr>
          <p:nvPr>
            <p:ph type="ftr" sz="quarter" idx="11"/>
          </p:nvPr>
        </p:nvSpPr>
        <p:spPr>
          <a:ln/>
        </p:spPr>
        <p:txBody>
          <a:bodyPr/>
          <a:lstStyle>
            <a:lvl1pPr>
              <a:defRPr/>
            </a:lvl1pPr>
          </a:lstStyle>
          <a:p>
            <a:pPr>
              <a:defRPr/>
            </a:pPr>
            <a:endParaRPr lang="en-GB"/>
          </a:p>
        </p:txBody>
      </p:sp>
      <p:sp>
        <p:nvSpPr>
          <p:cNvPr id="6" name="Rectangle 25"/>
          <p:cNvSpPr>
            <a:spLocks noGrp="1" noChangeArrowheads="1"/>
          </p:cNvSpPr>
          <p:nvPr>
            <p:ph type="sldNum" sz="quarter" idx="12"/>
          </p:nvPr>
        </p:nvSpPr>
        <p:spPr>
          <a:ln/>
        </p:spPr>
        <p:txBody>
          <a:bodyPr/>
          <a:lstStyle>
            <a:lvl1pPr>
              <a:defRPr/>
            </a:lvl1pPr>
          </a:lstStyle>
          <a:p>
            <a:pPr>
              <a:defRPr/>
            </a:pPr>
            <a:fld id="{88B1C921-6F20-4157-9985-1C73680ADF73}" type="slidenum">
              <a:rPr lang="en-GB"/>
              <a:pPr>
                <a:defRPr/>
              </a:pPr>
              <a:t>‹#›</a:t>
            </a:fld>
            <a:endParaRPr lang="en-GB"/>
          </a:p>
        </p:txBody>
      </p:sp>
    </p:spTree>
    <p:extLst>
      <p:ext uri="{BB962C8B-B14F-4D97-AF65-F5344CB8AC3E}">
        <p14:creationId xmlns:p14="http://schemas.microsoft.com/office/powerpoint/2010/main" val="3446555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73163" y="457200"/>
            <a:ext cx="7772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27"/>
          <p:cNvSpPr>
            <a:spLocks noGrp="1" noChangeArrowheads="1"/>
          </p:cNvSpPr>
          <p:nvPr>
            <p:ph type="dt" sz="half" idx="10"/>
          </p:nvPr>
        </p:nvSpPr>
        <p:spPr>
          <a:ln/>
        </p:spPr>
        <p:txBody>
          <a:bodyPr/>
          <a:lstStyle>
            <a:lvl1pPr>
              <a:defRPr/>
            </a:lvl1pPr>
          </a:lstStyle>
          <a:p>
            <a:pPr>
              <a:defRPr/>
            </a:pPr>
            <a:fld id="{98D9BA7E-8A79-43A1-9930-E2B36BF08317}" type="datetime1">
              <a:rPr lang="en-GB" smtClean="0"/>
              <a:t>29/03/2016</a:t>
            </a:fld>
            <a:endParaRPr lang="en-US"/>
          </a:p>
        </p:txBody>
      </p:sp>
      <p:sp>
        <p:nvSpPr>
          <p:cNvPr id="4" name="Rectangle 28"/>
          <p:cNvSpPr>
            <a:spLocks noGrp="1" noChangeArrowheads="1"/>
          </p:cNvSpPr>
          <p:nvPr>
            <p:ph type="ftr" sz="quarter" idx="11"/>
          </p:nvPr>
        </p:nvSpPr>
        <p:spPr>
          <a:ln/>
        </p:spPr>
        <p:txBody>
          <a:bodyPr/>
          <a:lstStyle>
            <a:lvl1pPr>
              <a:defRPr/>
            </a:lvl1pPr>
          </a:lstStyle>
          <a:p>
            <a:pPr>
              <a:defRPr/>
            </a:pPr>
            <a:endParaRPr lang="en-US"/>
          </a:p>
        </p:txBody>
      </p:sp>
      <p:sp>
        <p:nvSpPr>
          <p:cNvPr id="5" name="Rectangle 29"/>
          <p:cNvSpPr>
            <a:spLocks noGrp="1" noChangeArrowheads="1"/>
          </p:cNvSpPr>
          <p:nvPr>
            <p:ph type="sldNum" sz="quarter" idx="12"/>
          </p:nvPr>
        </p:nvSpPr>
        <p:spPr>
          <a:ln/>
        </p:spPr>
        <p:txBody>
          <a:bodyPr/>
          <a:lstStyle>
            <a:lvl1pPr>
              <a:defRPr/>
            </a:lvl1pPr>
          </a:lstStyle>
          <a:p>
            <a:pPr>
              <a:defRPr/>
            </a:pPr>
            <a:fld id="{117579DF-AC47-4117-8BA6-01CE56917936}" type="slidenum">
              <a:rPr lang="en-US"/>
              <a:pPr>
                <a:defRPr/>
              </a:pPr>
              <a:t>‹#›</a:t>
            </a:fld>
            <a:endParaRPr lang="en-US"/>
          </a:p>
        </p:txBody>
      </p:sp>
    </p:spTree>
    <p:extLst>
      <p:ext uri="{BB962C8B-B14F-4D97-AF65-F5344CB8AC3E}">
        <p14:creationId xmlns:p14="http://schemas.microsoft.com/office/powerpoint/2010/main" val="2158595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EB5FF4-7A9A-43E7-B33A-375128FF3824}" type="datetime1">
              <a:rPr lang="en-GB" smtClean="0"/>
              <a:t>29/03/2016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1FA358-54D9-4470-8E1E-567C28ED863E}" type="slidenum">
              <a:rPr lang="en-GB" smtClean="0"/>
              <a:t>‹#›</a:t>
            </a:fld>
            <a:endParaRPr lang="en-GB"/>
          </a:p>
        </p:txBody>
      </p:sp>
    </p:spTree>
    <p:extLst>
      <p:ext uri="{BB962C8B-B14F-4D97-AF65-F5344CB8AC3E}">
        <p14:creationId xmlns:p14="http://schemas.microsoft.com/office/powerpoint/2010/main" val="36163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CE4819-4737-492C-ACEC-5743F40D2052}" type="datetime1">
              <a:rPr lang="en-GB" smtClean="0"/>
              <a:t>29/03/2016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1FA358-54D9-4470-8E1E-567C28ED863E}" type="slidenum">
              <a:rPr lang="en-GB" smtClean="0"/>
              <a:t>‹#›</a:t>
            </a:fld>
            <a:endParaRPr lang="en-GB"/>
          </a:p>
        </p:txBody>
      </p:sp>
    </p:spTree>
    <p:extLst>
      <p:ext uri="{BB962C8B-B14F-4D97-AF65-F5344CB8AC3E}">
        <p14:creationId xmlns:p14="http://schemas.microsoft.com/office/powerpoint/2010/main" val="4004500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8AA86D0-7C1A-465C-9578-5E874B633A54}" type="datetime1">
              <a:rPr lang="en-GB" smtClean="0"/>
              <a:t>29/03/2016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1FA358-54D9-4470-8E1E-567C28ED863E}" type="slidenum">
              <a:rPr lang="en-GB" smtClean="0"/>
              <a:t>‹#›</a:t>
            </a:fld>
            <a:endParaRPr lang="en-GB"/>
          </a:p>
        </p:txBody>
      </p:sp>
    </p:spTree>
    <p:extLst>
      <p:ext uri="{BB962C8B-B14F-4D97-AF65-F5344CB8AC3E}">
        <p14:creationId xmlns:p14="http://schemas.microsoft.com/office/powerpoint/2010/main" val="2000891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5EF621D-4649-4A78-80F7-810946C647FA}" type="datetime1">
              <a:rPr lang="en-GB" smtClean="0"/>
              <a:t>29/03/2016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1FA358-54D9-4470-8E1E-567C28ED863E}" type="slidenum">
              <a:rPr lang="en-GB" smtClean="0"/>
              <a:t>‹#›</a:t>
            </a:fld>
            <a:endParaRPr lang="en-GB"/>
          </a:p>
        </p:txBody>
      </p:sp>
    </p:spTree>
    <p:extLst>
      <p:ext uri="{BB962C8B-B14F-4D97-AF65-F5344CB8AC3E}">
        <p14:creationId xmlns:p14="http://schemas.microsoft.com/office/powerpoint/2010/main" val="335589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9AB6CCF-A53B-4593-807E-83DE6B1E3CB9}" type="datetime1">
              <a:rPr lang="en-GB" smtClean="0"/>
              <a:t>29/03/2016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a:t>
            </a:fld>
            <a:endParaRPr lang="en-GB"/>
          </a:p>
        </p:txBody>
      </p:sp>
    </p:spTree>
    <p:extLst>
      <p:ext uri="{BB962C8B-B14F-4D97-AF65-F5344CB8AC3E}">
        <p14:creationId xmlns:p14="http://schemas.microsoft.com/office/powerpoint/2010/main" val="2468382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12F78-F0E5-42D7-8B1B-A4CA48EC7AA5}" type="datetime1">
              <a:rPr lang="en-GB" smtClean="0"/>
              <a:t>29/03/2016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1FA358-54D9-4470-8E1E-567C28ED863E}" type="slidenum">
              <a:rPr lang="en-GB" smtClean="0"/>
              <a:t>‹#›</a:t>
            </a:fld>
            <a:endParaRPr lang="en-GB"/>
          </a:p>
        </p:txBody>
      </p:sp>
    </p:spTree>
    <p:extLst>
      <p:ext uri="{BB962C8B-B14F-4D97-AF65-F5344CB8AC3E}">
        <p14:creationId xmlns:p14="http://schemas.microsoft.com/office/powerpoint/2010/main" val="382116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5CAAB9-9EF6-417F-A3AB-4E69D8880B2C}" type="datetime1">
              <a:rPr lang="en-GB" smtClean="0"/>
              <a:t>29/03/2016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1FA358-54D9-4470-8E1E-567C28ED863E}" type="slidenum">
              <a:rPr lang="en-GB" smtClean="0"/>
              <a:t>‹#›</a:t>
            </a:fld>
            <a:endParaRPr lang="en-GB"/>
          </a:p>
        </p:txBody>
      </p:sp>
    </p:spTree>
    <p:extLst>
      <p:ext uri="{BB962C8B-B14F-4D97-AF65-F5344CB8AC3E}">
        <p14:creationId xmlns:p14="http://schemas.microsoft.com/office/powerpoint/2010/main" val="3862276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C0736B-10F4-4B78-8098-EE2C96EEFD28}" type="datetime1">
              <a:rPr lang="en-GB" smtClean="0"/>
              <a:t>29/03/2016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1FA358-54D9-4470-8E1E-567C28ED863E}" type="slidenum">
              <a:rPr lang="en-GB" smtClean="0"/>
              <a:t>‹#›</a:t>
            </a:fld>
            <a:endParaRPr lang="en-GB"/>
          </a:p>
        </p:txBody>
      </p:sp>
    </p:spTree>
    <p:extLst>
      <p:ext uri="{BB962C8B-B14F-4D97-AF65-F5344CB8AC3E}">
        <p14:creationId xmlns:p14="http://schemas.microsoft.com/office/powerpoint/2010/main" val="609024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1C53A-EC18-4EC6-8313-AA481BDF29B2}" type="datetime1">
              <a:rPr lang="en-GB" smtClean="0"/>
              <a:t>29/03/2016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FA358-54D9-4470-8E1E-567C28ED863E}" type="slidenum">
              <a:rPr lang="en-GB" smtClean="0"/>
              <a:t>‹#›</a:t>
            </a:fld>
            <a:endParaRPr lang="en-GB"/>
          </a:p>
        </p:txBody>
      </p:sp>
    </p:spTree>
    <p:extLst>
      <p:ext uri="{BB962C8B-B14F-4D97-AF65-F5344CB8AC3E}">
        <p14:creationId xmlns:p14="http://schemas.microsoft.com/office/powerpoint/2010/main" val="1250180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1.jpeg"/><Relationship Id="rId4" Type="http://schemas.openxmlformats.org/officeDocument/2006/relationships/image" Target="../media/image29.wmf"/></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9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9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hyperlink" Target="http://about.brighton.ac.uk/clt/index.php/download_file/view/73/179/" TargetMode="External"/><Relationship Id="rId18" Type="http://schemas.openxmlformats.org/officeDocument/2006/relationships/image" Target="../media/image51.png"/><Relationship Id="rId3" Type="http://schemas.openxmlformats.org/officeDocument/2006/relationships/image" Target="../media/image42.png"/><Relationship Id="rId7" Type="http://schemas.openxmlformats.org/officeDocument/2006/relationships/hyperlink" Target="http://about.brighton.ac.uk/clt/index.php/download_file/view/70/179/" TargetMode="External"/><Relationship Id="rId12" Type="http://schemas.openxmlformats.org/officeDocument/2006/relationships/image" Target="../media/image47.png"/><Relationship Id="rId17" Type="http://schemas.openxmlformats.org/officeDocument/2006/relationships/image" Target="../media/image50.png"/><Relationship Id="rId2" Type="http://schemas.openxmlformats.org/officeDocument/2006/relationships/hyperlink" Target="http://about.brighton.ac.uk/clt/index.php/download_file/view/79/179/" TargetMode="External"/><Relationship Id="rId16"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44.jpeg"/><Relationship Id="rId11" Type="http://schemas.openxmlformats.org/officeDocument/2006/relationships/hyperlink" Target="http://about.brighton.ac.uk/clt/index.php/download_file/view/72/179/" TargetMode="External"/><Relationship Id="rId5" Type="http://schemas.openxmlformats.org/officeDocument/2006/relationships/hyperlink" Target="http://about.brighton.ac.uk/clt/index.php/download_file/view/106/179/" TargetMode="External"/><Relationship Id="rId15" Type="http://schemas.openxmlformats.org/officeDocument/2006/relationships/hyperlink" Target="http://about.brighton.ac.uk/clt/index.php/download_file/view/74/179/" TargetMode="External"/><Relationship Id="rId10" Type="http://schemas.openxmlformats.org/officeDocument/2006/relationships/image" Target="../media/image46.png"/><Relationship Id="rId4" Type="http://schemas.openxmlformats.org/officeDocument/2006/relationships/image" Target="../media/image43.jpeg"/><Relationship Id="rId9" Type="http://schemas.openxmlformats.org/officeDocument/2006/relationships/hyperlink" Target="http://about.brighton.ac.uk/clt/index.php/download_file/view/71/179/" TargetMode="External"/><Relationship Id="rId14" Type="http://schemas.openxmlformats.org/officeDocument/2006/relationships/image" Target="../media/image48.png"/></Relationships>
</file>

<file path=ppt/slides/_rels/slide19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hyperlink" Target="http://www.lfhe.ac.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t>S</a:t>
            </a:r>
            <a:r>
              <a:rPr lang="en-GB" b="1" dirty="0" smtClean="0"/>
              <a:t>enior academics professional development programme </a:t>
            </a:r>
            <a:br>
              <a:rPr lang="en-GB" b="1" dirty="0" smtClean="0"/>
            </a:br>
            <a:r>
              <a:rPr lang="en-GB" b="1" dirty="0" smtClean="0">
                <a:ea typeface="Calibri"/>
                <a:cs typeface="Times New Roman"/>
              </a:rPr>
              <a:t>April 2016</a:t>
            </a:r>
            <a:r>
              <a:rPr lang="en-GB" dirty="0" smtClean="0">
                <a:ea typeface="Calibri"/>
                <a:cs typeface="Times New Roman"/>
              </a:rPr>
              <a:t/>
            </a:r>
            <a:br>
              <a:rPr lang="en-GB" dirty="0" smtClean="0">
                <a:ea typeface="Calibri"/>
                <a:cs typeface="Times New Roman"/>
              </a:rPr>
            </a:br>
            <a:endParaRPr lang="en-GB" dirty="0"/>
          </a:p>
        </p:txBody>
      </p:sp>
      <p:sp>
        <p:nvSpPr>
          <p:cNvPr id="3" name="Subtitle 2"/>
          <p:cNvSpPr>
            <a:spLocks noGrp="1"/>
          </p:cNvSpPr>
          <p:nvPr>
            <p:ph type="subTitle" idx="1"/>
          </p:nvPr>
        </p:nvSpPr>
        <p:spPr>
          <a:xfrm>
            <a:off x="1403648" y="4437112"/>
            <a:ext cx="6400800" cy="1032520"/>
          </a:xfrm>
        </p:spPr>
        <p:txBody>
          <a:bodyPr>
            <a:normAutofit fontScale="92500" lnSpcReduction="10000"/>
          </a:bodyPr>
          <a:lstStyle/>
          <a:p>
            <a:r>
              <a:rPr lang="en-GB" dirty="0" smtClean="0">
                <a:solidFill>
                  <a:schemeClr val="tx1"/>
                </a:solidFill>
              </a:rPr>
              <a:t>Professor Gina </a:t>
            </a:r>
            <a:r>
              <a:rPr lang="en-GB" dirty="0" err="1" smtClean="0">
                <a:solidFill>
                  <a:schemeClr val="tx1"/>
                </a:solidFill>
              </a:rPr>
              <a:t>Wisker</a:t>
            </a:r>
            <a:endParaRPr lang="en-GB" dirty="0" smtClean="0">
              <a:solidFill>
                <a:schemeClr val="tx1"/>
              </a:solidFill>
            </a:endParaRPr>
          </a:p>
          <a:p>
            <a:r>
              <a:rPr lang="en-GB" dirty="0" smtClean="0">
                <a:solidFill>
                  <a:schemeClr val="tx1"/>
                </a:solidFill>
              </a:rPr>
              <a:t>University of Brighton UK </a:t>
            </a:r>
            <a:endParaRPr lang="en-GB" dirty="0">
              <a:solidFill>
                <a:schemeClr val="tx1"/>
              </a:solidFill>
            </a:endParaRP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a:t>
            </a:fld>
            <a:endParaRPr lang="en-GB"/>
          </a:p>
        </p:txBody>
      </p:sp>
    </p:spTree>
    <p:extLst>
      <p:ext uri="{BB962C8B-B14F-4D97-AF65-F5344CB8AC3E}">
        <p14:creationId xmlns:p14="http://schemas.microsoft.com/office/powerpoint/2010/main" val="3253938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88640"/>
            <a:ext cx="8229600" cy="5937523"/>
          </a:xfrm>
        </p:spPr>
        <p:txBody>
          <a:bodyPr>
            <a:normAutofit fontScale="92500"/>
          </a:bodyPr>
          <a:lstStyle/>
          <a:p>
            <a:r>
              <a:rPr lang="en-GB" dirty="0" smtClean="0"/>
              <a:t>Having the right mentoring in place </a:t>
            </a:r>
          </a:p>
          <a:p>
            <a:r>
              <a:rPr lang="en-GB" dirty="0" smtClean="0"/>
              <a:t>Using established staff to mentor newer formally</a:t>
            </a:r>
          </a:p>
          <a:p>
            <a:r>
              <a:rPr lang="en-GB" dirty="0" smtClean="0"/>
              <a:t>Pressure to publish  for the sake of it </a:t>
            </a:r>
          </a:p>
          <a:p>
            <a:r>
              <a:rPr lang="en-GB" dirty="0" smtClean="0"/>
              <a:t>Getting right supervision feedback-</a:t>
            </a:r>
            <a:r>
              <a:rPr lang="en-GB" dirty="0" err="1" smtClean="0"/>
              <a:t>vijay</a:t>
            </a:r>
            <a:r>
              <a:rPr lang="en-GB" dirty="0" smtClean="0"/>
              <a:t> </a:t>
            </a:r>
            <a:r>
              <a:rPr lang="en-GB" dirty="0" err="1" smtClean="0"/>
              <a:t>kumar</a:t>
            </a:r>
            <a:endParaRPr lang="en-GB" dirty="0" smtClean="0"/>
          </a:p>
          <a:p>
            <a:r>
              <a:rPr lang="en-GB" dirty="0" smtClean="0"/>
              <a:t>Student lecturer relationship –time – supporting weaker students</a:t>
            </a:r>
          </a:p>
          <a:p>
            <a:r>
              <a:rPr lang="en-GB" dirty="0" smtClean="0"/>
              <a:t>Find a new goal</a:t>
            </a:r>
          </a:p>
          <a:p>
            <a:r>
              <a:rPr lang="en-GB" dirty="0" smtClean="0"/>
              <a:t>Management  of priorities and financing  from the  learning spaces to the domestic responsibilities </a:t>
            </a:r>
          </a:p>
          <a:p>
            <a:r>
              <a:rPr lang="en-GB" dirty="0" smtClean="0"/>
              <a:t>Time management – extra work</a:t>
            </a:r>
          </a:p>
          <a:p>
            <a:endParaRPr lang="en-GB" dirty="0" smtClean="0"/>
          </a:p>
          <a:p>
            <a:endParaRPr lang="en-GB" dirty="0" smtClean="0"/>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10</a:t>
            </a:fld>
            <a:endParaRPr lang="en-GB"/>
          </a:p>
        </p:txBody>
      </p:sp>
    </p:spTree>
    <p:extLst>
      <p:ext uri="{BB962C8B-B14F-4D97-AF65-F5344CB8AC3E}">
        <p14:creationId xmlns:p14="http://schemas.microsoft.com/office/powerpoint/2010/main" val="215859873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229600" cy="5229200"/>
          </a:xfrm>
        </p:spPr>
        <p:txBody>
          <a:bodyPr>
            <a:normAutofit fontScale="70000" lnSpcReduction="20000"/>
          </a:bodyPr>
          <a:lstStyle/>
          <a:p>
            <a:r>
              <a:rPr lang="en-GB" dirty="0" smtClean="0"/>
              <a:t>The application is centred around CPD(continuing professional development) </a:t>
            </a:r>
          </a:p>
          <a:p>
            <a:r>
              <a:rPr lang="en-GB" dirty="0" smtClean="0"/>
              <a:t>D3 incorporates D2</a:t>
            </a:r>
          </a:p>
          <a:p>
            <a:endParaRPr lang="en-GB" dirty="0"/>
          </a:p>
          <a:p>
            <a:pPr marL="0" indent="0">
              <a:buNone/>
            </a:pPr>
            <a:r>
              <a:rPr lang="en-GB" dirty="0" smtClean="0"/>
              <a:t>1  Account of Professional Practice</a:t>
            </a:r>
          </a:p>
          <a:p>
            <a:r>
              <a:rPr lang="en-GB" dirty="0" smtClean="0"/>
              <a:t>Reasons for choices of activities</a:t>
            </a:r>
          </a:p>
          <a:p>
            <a:r>
              <a:rPr lang="en-GB" dirty="0" smtClean="0"/>
              <a:t>6000 words-</a:t>
            </a:r>
          </a:p>
          <a:p>
            <a:r>
              <a:rPr lang="en-GB" dirty="0" smtClean="0"/>
              <a:t>Reflective commentary on your education roles and experience-this is about </a:t>
            </a:r>
            <a:r>
              <a:rPr lang="en-GB" b="1" dirty="0" smtClean="0"/>
              <a:t>developmen</a:t>
            </a:r>
            <a:r>
              <a:rPr lang="en-GB" dirty="0" smtClean="0"/>
              <a:t>t as well as achievement </a:t>
            </a:r>
          </a:p>
          <a:p>
            <a:endParaRPr lang="en-GB" dirty="0"/>
          </a:p>
          <a:p>
            <a:pPr marL="0" indent="0">
              <a:buNone/>
            </a:pPr>
            <a:r>
              <a:rPr lang="en-GB" dirty="0" smtClean="0"/>
              <a:t>2   Evidence against the criteria structured in </a:t>
            </a:r>
            <a:r>
              <a:rPr lang="en-GB" b="1" dirty="0" smtClean="0"/>
              <a:t>two case studies </a:t>
            </a:r>
            <a:r>
              <a:rPr lang="en-GB" dirty="0" smtClean="0"/>
              <a:t>which outline contributions you have made to learning and teaching in HE</a:t>
            </a:r>
          </a:p>
          <a:p>
            <a:endParaRPr lang="en-GB" dirty="0" smtClean="0"/>
          </a:p>
          <a:p>
            <a:r>
              <a:rPr lang="en-GB" dirty="0" smtClean="0"/>
              <a:t>2 referees</a:t>
            </a:r>
          </a:p>
          <a:p>
            <a:r>
              <a:rPr lang="en-GB" dirty="0" smtClean="0"/>
              <a:t>Institutional approval </a:t>
            </a:r>
          </a:p>
          <a:p>
            <a:endParaRPr lang="en-GB" dirty="0"/>
          </a:p>
        </p:txBody>
      </p:sp>
      <p:sp>
        <p:nvSpPr>
          <p:cNvPr id="2" name="Title 1"/>
          <p:cNvSpPr>
            <a:spLocks noGrp="1"/>
          </p:cNvSpPr>
          <p:nvPr>
            <p:ph type="title"/>
          </p:nvPr>
        </p:nvSpPr>
        <p:spPr>
          <a:xfrm>
            <a:off x="457200" y="274638"/>
            <a:ext cx="8229600" cy="634082"/>
          </a:xfrm>
        </p:spPr>
        <p:txBody>
          <a:bodyPr>
            <a:noAutofit/>
          </a:bodyPr>
          <a:lstStyle/>
          <a:p>
            <a:r>
              <a:rPr lang="en-GB" sz="3200" dirty="0" smtClean="0"/>
              <a:t>How? This is what our colleagues write  or collect in a portfolio and  defend in a conversation</a:t>
            </a:r>
            <a:endParaRPr lang="en-GB" sz="3200" dirty="0"/>
          </a:p>
        </p:txBody>
      </p:sp>
      <p:sp>
        <p:nvSpPr>
          <p:cNvPr id="4" name="Slide Number Placeholder 3"/>
          <p:cNvSpPr>
            <a:spLocks noGrp="1"/>
          </p:cNvSpPr>
          <p:nvPr>
            <p:ph type="sldNum" sz="quarter" idx="12"/>
          </p:nvPr>
        </p:nvSpPr>
        <p:spPr/>
        <p:txBody>
          <a:bodyPr/>
          <a:lstStyle/>
          <a:p>
            <a:fld id="{2C360EE9-1798-41ED-8C03-EE8E4E2B94FC}" type="slidenum">
              <a:rPr lang="en-GB" smtClean="0"/>
              <a:pPr/>
              <a:t>100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02954145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877272"/>
          </a:xfrm>
        </p:spPr>
        <p:txBody>
          <a:bodyPr>
            <a:normAutofit fontScale="92500" lnSpcReduction="20000"/>
          </a:bodyPr>
          <a:lstStyle/>
          <a:p>
            <a:r>
              <a:rPr lang="en-GB" dirty="0" smtClean="0"/>
              <a:t>Uses same criteria and shape etc as HEA</a:t>
            </a:r>
          </a:p>
          <a:p>
            <a:r>
              <a:rPr lang="en-GB" dirty="0" smtClean="0"/>
              <a:t>Should be in electronic format- from word document to e portfolio online- (but whatever form it must address the  core knowledge, values, areas of activity and fit the HEA scheme)</a:t>
            </a:r>
          </a:p>
          <a:p>
            <a:r>
              <a:rPr lang="en-GB" dirty="0" smtClean="0"/>
              <a:t>We provide </a:t>
            </a:r>
            <a:r>
              <a:rPr lang="en-GB" b="1" dirty="0" smtClean="0"/>
              <a:t>supportive developmental activities</a:t>
            </a:r>
            <a:r>
              <a:rPr lang="en-GB" dirty="0" smtClean="0"/>
              <a:t> – you might identify further </a:t>
            </a:r>
            <a:r>
              <a:rPr lang="en-GB" b="1" dirty="0" smtClean="0"/>
              <a:t>development needs </a:t>
            </a:r>
            <a:r>
              <a:rPr lang="en-GB" dirty="0" smtClean="0"/>
              <a:t>during this process to achieve – we can suggest ways of fulfilling these</a:t>
            </a:r>
          </a:p>
          <a:p>
            <a:r>
              <a:rPr lang="en-GB" dirty="0" smtClean="0"/>
              <a:t>Critical friends </a:t>
            </a:r>
          </a:p>
          <a:p>
            <a:r>
              <a:rPr lang="en-GB" dirty="0" smtClean="0"/>
              <a:t>Online space to exchange developing work and thoughts</a:t>
            </a:r>
          </a:p>
          <a:p>
            <a:r>
              <a:rPr lang="en-GB" dirty="0" smtClean="0"/>
              <a:t>discipline input </a:t>
            </a:r>
          </a:p>
          <a:p>
            <a:r>
              <a:rPr lang="en-GB" dirty="0" err="1" smtClean="0"/>
              <a:t>Uof</a:t>
            </a:r>
            <a:r>
              <a:rPr lang="en-GB" dirty="0" smtClean="0"/>
              <a:t> B provides the assessment board </a:t>
            </a:r>
          </a:p>
          <a:p>
            <a:endParaRPr lang="en-GB" dirty="0"/>
          </a:p>
        </p:txBody>
      </p:sp>
      <p:sp>
        <p:nvSpPr>
          <p:cNvPr id="2" name="Title 1"/>
          <p:cNvSpPr>
            <a:spLocks noGrp="1"/>
          </p:cNvSpPr>
          <p:nvPr>
            <p:ph type="title"/>
          </p:nvPr>
        </p:nvSpPr>
        <p:spPr>
          <a:xfrm>
            <a:off x="457200" y="274638"/>
            <a:ext cx="8229600" cy="706090"/>
          </a:xfrm>
        </p:spPr>
        <p:txBody>
          <a:bodyPr>
            <a:normAutofit fontScale="90000"/>
          </a:bodyPr>
          <a:lstStyle/>
          <a:p>
            <a:r>
              <a:rPr lang="en-GB" dirty="0" smtClean="0"/>
              <a:t>How does </a:t>
            </a:r>
            <a:r>
              <a:rPr lang="en-GB" dirty="0" err="1" smtClean="0"/>
              <a:t>Uof</a:t>
            </a:r>
            <a:r>
              <a:rPr lang="en-GB" dirty="0" smtClean="0"/>
              <a:t> B scheme differ?</a:t>
            </a:r>
            <a:endParaRPr lang="en-GB" dirty="0"/>
          </a:p>
        </p:txBody>
      </p:sp>
      <p:sp>
        <p:nvSpPr>
          <p:cNvPr id="4" name="Slide Number Placeholder 3"/>
          <p:cNvSpPr>
            <a:spLocks noGrp="1"/>
          </p:cNvSpPr>
          <p:nvPr>
            <p:ph type="sldNum" sz="quarter" idx="12"/>
          </p:nvPr>
        </p:nvSpPr>
        <p:spPr/>
        <p:txBody>
          <a:bodyPr/>
          <a:lstStyle/>
          <a:p>
            <a:fld id="{2C360EE9-1798-41ED-8C03-EE8E4E2B94FC}" type="slidenum">
              <a:rPr lang="en-GB" smtClean="0"/>
              <a:pPr/>
              <a:t>101</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47865186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lstStyle/>
          <a:p>
            <a:r>
              <a:rPr lang="en-GB" dirty="0" smtClean="0"/>
              <a:t>Internal assessor team made up of  </a:t>
            </a:r>
            <a:r>
              <a:rPr lang="en-GB" dirty="0" err="1" smtClean="0"/>
              <a:t>Dvc</a:t>
            </a:r>
            <a:r>
              <a:rPr lang="en-GB" dirty="0" smtClean="0"/>
              <a:t>, CLT, subject  colleagues  with LT responsibility and external </a:t>
            </a:r>
            <a:endParaRPr lang="en-GB" dirty="0"/>
          </a:p>
        </p:txBody>
      </p:sp>
      <p:sp>
        <p:nvSpPr>
          <p:cNvPr id="2" name="Title 1"/>
          <p:cNvSpPr>
            <a:spLocks noGrp="1"/>
          </p:cNvSpPr>
          <p:nvPr>
            <p:ph type="title"/>
          </p:nvPr>
        </p:nvSpPr>
        <p:spPr>
          <a:xfrm>
            <a:off x="457200" y="274638"/>
            <a:ext cx="8229600" cy="418058"/>
          </a:xfrm>
        </p:spPr>
        <p:txBody>
          <a:bodyPr>
            <a:normAutofit fontScale="90000"/>
          </a:bodyPr>
          <a:lstStyle/>
          <a:p>
            <a:r>
              <a:rPr lang="en-GB" dirty="0" smtClean="0"/>
              <a:t>Assessment for </a:t>
            </a:r>
            <a:r>
              <a:rPr lang="en-GB" dirty="0" err="1" smtClean="0"/>
              <a:t>Uof</a:t>
            </a:r>
            <a:r>
              <a:rPr lang="en-GB" dirty="0" smtClean="0"/>
              <a:t> B scheme </a:t>
            </a:r>
            <a:endParaRPr lang="en-GB" dirty="0"/>
          </a:p>
        </p:txBody>
      </p:sp>
      <p:sp>
        <p:nvSpPr>
          <p:cNvPr id="4" name="Slide Number Placeholder 3"/>
          <p:cNvSpPr>
            <a:spLocks noGrp="1"/>
          </p:cNvSpPr>
          <p:nvPr>
            <p:ph type="sldNum" sz="quarter" idx="12"/>
          </p:nvPr>
        </p:nvSpPr>
        <p:spPr/>
        <p:txBody>
          <a:bodyPr/>
          <a:lstStyle/>
          <a:p>
            <a:fld id="{2C360EE9-1798-41ED-8C03-EE8E4E2B94FC}" type="slidenum">
              <a:rPr lang="en-GB" smtClean="0"/>
              <a:pPr/>
              <a:t>102</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29238502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How do you interpret the  core knowledge</a:t>
            </a:r>
          </a:p>
          <a:p>
            <a:r>
              <a:rPr lang="en-GB" dirty="0" smtClean="0"/>
              <a:t>Values</a:t>
            </a:r>
          </a:p>
          <a:p>
            <a:r>
              <a:rPr lang="en-GB" dirty="0" smtClean="0"/>
              <a:t>Areas of activity?</a:t>
            </a:r>
            <a:endParaRPr lang="en-GB" dirty="0"/>
          </a:p>
        </p:txBody>
      </p:sp>
      <p:sp>
        <p:nvSpPr>
          <p:cNvPr id="2" name="Title 1"/>
          <p:cNvSpPr>
            <a:spLocks noGrp="1"/>
          </p:cNvSpPr>
          <p:nvPr>
            <p:ph type="title"/>
          </p:nvPr>
        </p:nvSpPr>
        <p:spPr/>
        <p:txBody>
          <a:bodyPr/>
          <a:lstStyle/>
          <a:p>
            <a:r>
              <a:rPr lang="en-GB" dirty="0" smtClean="0"/>
              <a:t>Session 1 of the PSF CPD course </a:t>
            </a:r>
            <a:endParaRPr lang="en-GB" dirty="0"/>
          </a:p>
        </p:txBody>
      </p:sp>
      <p:sp>
        <p:nvSpPr>
          <p:cNvPr id="4" name="Slide Number Placeholder 3"/>
          <p:cNvSpPr>
            <a:spLocks noGrp="1"/>
          </p:cNvSpPr>
          <p:nvPr>
            <p:ph type="sldNum" sz="quarter" idx="12"/>
          </p:nvPr>
        </p:nvSpPr>
        <p:spPr/>
        <p:txBody>
          <a:bodyPr/>
          <a:lstStyle/>
          <a:p>
            <a:fld id="{2C360EE9-1798-41ED-8C03-EE8E4E2B94FC}" type="slidenum">
              <a:rPr lang="en-GB" smtClean="0"/>
              <a:pPr/>
              <a:t>103</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4381398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92500" lnSpcReduction="20000"/>
          </a:bodyPr>
          <a:lstStyle/>
          <a:p>
            <a:r>
              <a:rPr lang="en-GB" dirty="0" smtClean="0"/>
              <a:t>Please look at the </a:t>
            </a:r>
            <a:r>
              <a:rPr lang="en-GB" b="1" dirty="0" smtClean="0"/>
              <a:t>Account of Professional Practice</a:t>
            </a:r>
            <a:r>
              <a:rPr lang="en-GB" dirty="0" smtClean="0"/>
              <a:t> principles </a:t>
            </a:r>
            <a:r>
              <a:rPr lang="en-GB" b="1" dirty="0" smtClean="0"/>
              <a:t>APP </a:t>
            </a:r>
            <a:r>
              <a:rPr lang="en-GB" dirty="0" smtClean="0"/>
              <a:t>p1,2,</a:t>
            </a:r>
          </a:p>
          <a:p>
            <a:r>
              <a:rPr lang="en-GB" dirty="0" smtClean="0"/>
              <a:t>They inform your   </a:t>
            </a:r>
            <a:r>
              <a:rPr lang="en-GB" b="1" dirty="0" smtClean="0"/>
              <a:t>RAP </a:t>
            </a:r>
            <a:r>
              <a:rPr lang="en-GB" dirty="0" smtClean="0"/>
              <a:t>p 3-</a:t>
            </a:r>
          </a:p>
          <a:p>
            <a:r>
              <a:rPr lang="en-GB" b="1" dirty="0" smtClean="0"/>
              <a:t>Reflection on Academic Practice </a:t>
            </a:r>
            <a:r>
              <a:rPr lang="en-GB" dirty="0" smtClean="0"/>
              <a:t>Look at the </a:t>
            </a:r>
            <a:r>
              <a:rPr lang="en-GB" i="1" dirty="0" smtClean="0"/>
              <a:t>aspects for inclusion  </a:t>
            </a:r>
            <a:r>
              <a:rPr lang="en-GB" dirty="0" smtClean="0"/>
              <a:t>on page 3 preparing your RAP. It would be useful to have a recent </a:t>
            </a:r>
            <a:r>
              <a:rPr lang="en-GB" dirty="0" err="1" smtClean="0"/>
              <a:t>cv</a:t>
            </a:r>
            <a:r>
              <a:rPr lang="en-GB" dirty="0" smtClean="0"/>
              <a:t> to hand to cross refer.</a:t>
            </a:r>
          </a:p>
          <a:p>
            <a:endParaRPr lang="en-GB" dirty="0"/>
          </a:p>
          <a:p>
            <a:r>
              <a:rPr lang="en-GB" dirty="0" smtClean="0"/>
              <a:t>Jot down what formal and informal learning and practice relates to each of the </a:t>
            </a:r>
            <a:r>
              <a:rPr lang="en-GB" b="1" dirty="0" smtClean="0"/>
              <a:t>subheadings</a:t>
            </a:r>
            <a:r>
              <a:rPr lang="en-GB" dirty="0" smtClean="0"/>
              <a:t>  in the RAP  thinking as you begin to do this </a:t>
            </a:r>
          </a:p>
          <a:p>
            <a:r>
              <a:rPr lang="en-GB" dirty="0" smtClean="0"/>
              <a:t> What have you done?</a:t>
            </a:r>
          </a:p>
          <a:p>
            <a:r>
              <a:rPr lang="en-GB" dirty="0" smtClean="0"/>
              <a:t>When  and where?</a:t>
            </a:r>
          </a:p>
          <a:p>
            <a:r>
              <a:rPr lang="en-GB" dirty="0" smtClean="0"/>
              <a:t>How do you know it was successful? (evidence)</a:t>
            </a:r>
          </a:p>
          <a:p>
            <a:endParaRPr lang="en-GB" dirty="0" smtClean="0"/>
          </a:p>
          <a:p>
            <a:endParaRPr lang="en-GB" dirty="0"/>
          </a:p>
        </p:txBody>
      </p:sp>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fld id="{2C360EE9-1798-41ED-8C03-EE8E4E2B94FC}" type="slidenum">
              <a:rPr lang="en-GB" smtClean="0"/>
              <a:pPr/>
              <a:t>104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08994118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877272"/>
          </a:xfrm>
        </p:spPr>
        <p:txBody>
          <a:bodyPr>
            <a:normAutofit fontScale="92500" lnSpcReduction="10000"/>
          </a:bodyPr>
          <a:lstStyle/>
          <a:p>
            <a:pPr>
              <a:buNone/>
            </a:pPr>
            <a:r>
              <a:rPr lang="en-GB" dirty="0" smtClean="0"/>
              <a:t>Please start to think about what you could include as </a:t>
            </a:r>
            <a:r>
              <a:rPr lang="en-GB" b="1" dirty="0" smtClean="0"/>
              <a:t>case studies </a:t>
            </a:r>
            <a:r>
              <a:rPr lang="en-GB" dirty="0" smtClean="0"/>
              <a:t>to go along with your RAP  and consider the aspects for inclusion the case studies are contributions or </a:t>
            </a:r>
            <a:r>
              <a:rPr lang="en-GB" dirty="0"/>
              <a:t>r</a:t>
            </a:r>
            <a:r>
              <a:rPr lang="en-GB" dirty="0" smtClean="0"/>
              <a:t>oles which :</a:t>
            </a:r>
          </a:p>
          <a:p>
            <a:pPr>
              <a:buNone/>
            </a:pPr>
            <a:endParaRPr lang="en-GB" dirty="0" smtClean="0"/>
          </a:p>
          <a:p>
            <a:r>
              <a:rPr lang="en-GB" dirty="0" smtClean="0"/>
              <a:t>Have had a significant impact upon the coordination,  support,  supervision, management and /or mentoring of others (individuals /teams) in relation to teaching and learning </a:t>
            </a:r>
          </a:p>
          <a:p>
            <a:r>
              <a:rPr lang="en-GB" dirty="0" smtClean="0"/>
              <a:t>Demonstrate your sustained effectiveness in relation  to teaching and learning and that you meet the criteria for Senior Fellowship. </a:t>
            </a:r>
            <a:endParaRPr lang="en-GB" dirty="0"/>
          </a:p>
        </p:txBody>
      </p:sp>
      <p:sp>
        <p:nvSpPr>
          <p:cNvPr id="2" name="Title 1"/>
          <p:cNvSpPr>
            <a:spLocks noGrp="1"/>
          </p:cNvSpPr>
          <p:nvPr>
            <p:ph type="title"/>
          </p:nvPr>
        </p:nvSpPr>
        <p:spPr>
          <a:xfrm>
            <a:off x="457200" y="274638"/>
            <a:ext cx="8229600" cy="418058"/>
          </a:xfrm>
        </p:spPr>
        <p:txBody>
          <a:bodyPr>
            <a:normAutofit fontScale="90000"/>
          </a:bodyPr>
          <a:lstStyle/>
          <a:p>
            <a:r>
              <a:rPr lang="en-GB" dirty="0" smtClean="0"/>
              <a:t>Case Studies</a:t>
            </a:r>
            <a:endParaRPr lang="en-GB" dirty="0"/>
          </a:p>
        </p:txBody>
      </p:sp>
      <p:sp>
        <p:nvSpPr>
          <p:cNvPr id="4" name="Slide Number Placeholder 3"/>
          <p:cNvSpPr>
            <a:spLocks noGrp="1"/>
          </p:cNvSpPr>
          <p:nvPr>
            <p:ph type="sldNum" sz="quarter" idx="12"/>
          </p:nvPr>
        </p:nvSpPr>
        <p:spPr/>
        <p:txBody>
          <a:bodyPr/>
          <a:lstStyle/>
          <a:p>
            <a:fld id="{2C360EE9-1798-41ED-8C03-EE8E4E2B94FC}" type="slidenum">
              <a:rPr lang="en-GB" smtClean="0"/>
              <a:pPr/>
              <a:t>105</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747912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6525344"/>
          </a:xfrm>
        </p:spPr>
        <p:txBody>
          <a:bodyPr>
            <a:normAutofit fontScale="92500" lnSpcReduction="20000"/>
          </a:bodyPr>
          <a:lstStyle/>
          <a:p>
            <a:r>
              <a:rPr lang="en-GB" dirty="0"/>
              <a:t>More examples of </a:t>
            </a:r>
            <a:r>
              <a:rPr lang="en-GB" b="1" dirty="0"/>
              <a:t>core knowledge </a:t>
            </a:r>
            <a:r>
              <a:rPr lang="en-GB" dirty="0"/>
              <a:t>– both disciplinary (not information -but how the discipline constructs knowledge and how that relates to teaching )and the next step is about lading others to learn from and use this </a:t>
            </a:r>
            <a:r>
              <a:rPr lang="en-GB" dirty="0" smtClean="0"/>
              <a:t>–</a:t>
            </a:r>
          </a:p>
          <a:p>
            <a:endParaRPr lang="en-GB" dirty="0"/>
          </a:p>
          <a:p>
            <a:r>
              <a:rPr lang="en-GB" dirty="0"/>
              <a:t>So some of the core </a:t>
            </a:r>
            <a:r>
              <a:rPr lang="en-GB" dirty="0" smtClean="0"/>
              <a:t>knowledge </a:t>
            </a:r>
            <a:r>
              <a:rPr lang="en-GB" dirty="0"/>
              <a:t>at this level is about the </a:t>
            </a:r>
            <a:r>
              <a:rPr lang="en-GB" b="1" dirty="0"/>
              <a:t>leadership of  developments </a:t>
            </a:r>
            <a:r>
              <a:rPr lang="en-GB" dirty="0"/>
              <a:t>and teaching influencing others  as well as in addition to your understanding how it  happens in your </a:t>
            </a:r>
            <a:r>
              <a:rPr lang="en-GB" dirty="0" smtClean="0"/>
              <a:t>discipline</a:t>
            </a:r>
          </a:p>
          <a:p>
            <a:endParaRPr lang="en-GB" dirty="0" smtClean="0"/>
          </a:p>
          <a:p>
            <a:r>
              <a:rPr lang="en-GB" dirty="0" smtClean="0"/>
              <a:t>It could emerge in examples of course development or your effective presentation when leading a keynote, a consultancy , a development session- a leader in the field of this thinking</a:t>
            </a:r>
            <a:endParaRPr lang="en-GB" dirty="0"/>
          </a:p>
          <a:p>
            <a:endParaRPr lang="en-GB" dirty="0"/>
          </a:p>
        </p:txBody>
      </p:sp>
      <p:sp>
        <p:nvSpPr>
          <p:cNvPr id="3" name="Slide Number Placeholder 2"/>
          <p:cNvSpPr>
            <a:spLocks noGrp="1"/>
          </p:cNvSpPr>
          <p:nvPr>
            <p:ph type="sldNum" sz="quarter" idx="12"/>
          </p:nvPr>
        </p:nvSpPr>
        <p:spPr/>
        <p:txBody>
          <a:bodyPr/>
          <a:lstStyle/>
          <a:p>
            <a:fld id="{2C360EE9-1798-41ED-8C03-EE8E4E2B94FC}" type="slidenum">
              <a:rPr lang="en-GB" smtClean="0"/>
              <a:pPr/>
              <a:t>106</a:t>
            </a:fld>
            <a:endParaRPr lang="en-GB"/>
          </a:p>
        </p:txBody>
      </p:sp>
      <p:sp>
        <p:nvSpPr>
          <p:cNvPr id="4" name="Title 3"/>
          <p:cNvSpPr>
            <a:spLocks noGrp="1"/>
          </p:cNvSpPr>
          <p:nvPr>
            <p:ph type="title"/>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944399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a:bodyPr>
          <a:lstStyle/>
          <a:p>
            <a:r>
              <a:rPr lang="en-GB" dirty="0" smtClean="0"/>
              <a:t>We can look at  examples of the </a:t>
            </a:r>
          </a:p>
          <a:p>
            <a:r>
              <a:rPr lang="en-GB" dirty="0" smtClean="0"/>
              <a:t>Language</a:t>
            </a:r>
          </a:p>
          <a:p>
            <a:r>
              <a:rPr lang="en-GB" dirty="0" smtClean="0"/>
              <a:t>The reflection theorising and evidencing </a:t>
            </a:r>
          </a:p>
          <a:p>
            <a:r>
              <a:rPr lang="en-GB" dirty="0" smtClean="0"/>
              <a:t>The specialist areas that go in </a:t>
            </a:r>
            <a:r>
              <a:rPr lang="en-GB" b="1" dirty="0" smtClean="0"/>
              <a:t>case studies </a:t>
            </a:r>
            <a:r>
              <a:rPr lang="en-GB" dirty="0" smtClean="0"/>
              <a:t>– as examples of developments of leadership and management in learning and teaching areas-</a:t>
            </a:r>
          </a:p>
          <a:p>
            <a:endParaRPr lang="en-GB" dirty="0"/>
          </a:p>
          <a:p>
            <a:r>
              <a:rPr lang="en-GB" i="1" dirty="0" err="1" smtClean="0"/>
              <a:t>Addn</a:t>
            </a:r>
            <a:r>
              <a:rPr lang="en-GB" i="1" dirty="0" smtClean="0"/>
              <a:t>- D3 scheme </a:t>
            </a:r>
            <a:r>
              <a:rPr lang="en-GB" i="1" dirty="0" err="1" smtClean="0"/>
              <a:t>ppts</a:t>
            </a:r>
            <a:r>
              <a:rPr lang="en-GB" i="1" dirty="0" smtClean="0"/>
              <a:t> </a:t>
            </a:r>
            <a:endParaRPr lang="en-GB" i="1"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107</a:t>
            </a:fld>
            <a:endParaRPr lang="en-GB"/>
          </a:p>
        </p:txBody>
      </p:sp>
    </p:spTree>
    <p:extLst>
      <p:ext uri="{BB962C8B-B14F-4D97-AF65-F5344CB8AC3E}">
        <p14:creationId xmlns:p14="http://schemas.microsoft.com/office/powerpoint/2010/main" val="59710038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16632"/>
            <a:ext cx="8229600" cy="6552728"/>
          </a:xfrm>
        </p:spPr>
        <p:txBody>
          <a:bodyPr>
            <a:normAutofit fontScale="85000" lnSpcReduction="10000"/>
          </a:bodyPr>
          <a:lstStyle/>
          <a:p>
            <a:r>
              <a:rPr lang="en-GB" dirty="0"/>
              <a:t>I have worked as an academic in H.E. for 32 years.  I started as a lecturer immediately following a PhD.  I felt I had good knowledge of the core subject material and an understanding of some of the values of H.E. but my understanding of learning and teaching was limited to personal reflection.  Fortunately, my first job involved working with excellent colleagues and they provided excellent support.  This seven year ‘apprenticeship’  led me into my second job wherein I progressively developed a more co-ordinating and managerial role.  My career path took me further in this direction, accumulating experience, to my current role as Head of a School of xx students and xx academic staff.  Throughout, I have developed my understanding of how people learn, applied this to my own teaching and, in turn, to the organisational and staffing matters that help the whole- School learning environment .</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108</a:t>
            </a:fld>
            <a:endParaRPr lang="en-GB"/>
          </a:p>
        </p:txBody>
      </p:sp>
    </p:spTree>
    <p:extLst>
      <p:ext uri="{BB962C8B-B14F-4D97-AF65-F5344CB8AC3E}">
        <p14:creationId xmlns:p14="http://schemas.microsoft.com/office/powerpoint/2010/main" val="251266837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0"/>
            <a:ext cx="8229600" cy="6858000"/>
          </a:xfrm>
        </p:spPr>
        <p:txBody>
          <a:bodyPr>
            <a:normAutofit fontScale="70000" lnSpcReduction="20000"/>
          </a:bodyPr>
          <a:lstStyle/>
          <a:p>
            <a:pPr lvl="0"/>
            <a:r>
              <a:rPr lang="en-GB" b="1" dirty="0"/>
              <a:t>Involvement in teaching and learning initiatives;</a:t>
            </a:r>
            <a:endParaRPr lang="en-GB" dirty="0"/>
          </a:p>
          <a:p>
            <a:r>
              <a:rPr lang="en-GB" b="1" dirty="0"/>
              <a:t>Example </a:t>
            </a:r>
            <a:endParaRPr lang="en-GB" dirty="0"/>
          </a:p>
          <a:p>
            <a:r>
              <a:rPr lang="en-US" dirty="0"/>
              <a:t>I design, develop, deliver and manage </a:t>
            </a:r>
            <a:r>
              <a:rPr lang="en-US" dirty="0" err="1"/>
              <a:t>xxxx</a:t>
            </a:r>
            <a:r>
              <a:rPr lang="en-US" dirty="0"/>
              <a:t> modules across our range of work-based provision for over 300 part-time, ‘mature’ students, taking the lead on the </a:t>
            </a:r>
            <a:r>
              <a:rPr lang="en-US" dirty="0" err="1"/>
              <a:t>xxxxxx</a:t>
            </a:r>
            <a:r>
              <a:rPr lang="en-US" dirty="0"/>
              <a:t> modules (V1, V2, V4.) My management responsibilities and duties in relation to these courses have included managing the team of 5 tutors in module delivery and assessment practices. These courses are University led and delivered in </a:t>
            </a:r>
            <a:r>
              <a:rPr lang="en-US" dirty="0" err="1"/>
              <a:t>Falmer</a:t>
            </a:r>
            <a:r>
              <a:rPr lang="en-US" dirty="0"/>
              <a:t> and Hastings, and form a significant part of the School’s portfolio of </a:t>
            </a:r>
            <a:r>
              <a:rPr lang="en-US" dirty="0" err="1"/>
              <a:t>programmes</a:t>
            </a:r>
            <a:r>
              <a:rPr lang="en-US" dirty="0"/>
              <a:t> (A1, A2.) </a:t>
            </a:r>
            <a:endParaRPr lang="en-GB" dirty="0"/>
          </a:p>
          <a:p>
            <a:r>
              <a:rPr lang="en-US" dirty="0"/>
              <a:t> </a:t>
            </a:r>
            <a:endParaRPr lang="en-GB" dirty="0"/>
          </a:p>
          <a:p>
            <a:r>
              <a:rPr lang="en-US" dirty="0"/>
              <a:t>My ethos and values for teaching and leadership are based on those I developed as a youth worker, and encompass equality of opportunity and striving to meet individual needs. The reflective practice teaching I am involved in </a:t>
            </a:r>
            <a:r>
              <a:rPr lang="en-US" dirty="0" err="1"/>
              <a:t>utilises</a:t>
            </a:r>
            <a:r>
              <a:rPr lang="en-US" dirty="0"/>
              <a:t> Kolb’s reflective learning cycle (Kolb, 1984) and Maslow’s </a:t>
            </a:r>
            <a:r>
              <a:rPr lang="en-US" dirty="0" err="1"/>
              <a:t>Hierachy</a:t>
            </a:r>
            <a:r>
              <a:rPr lang="en-US" dirty="0"/>
              <a:t> of Needs (Maslow, 1954.) My teaching style is facilitative rather than authoritative, as referred to in Heron’s 6-catergory intervention analysis (Heron, 1975.) This ensures that students receive ongoing formative feedback, and our reflective practice modules encourage peer and self-assessment (A3.)</a:t>
            </a:r>
            <a:endParaRPr lang="en-GB" dirty="0"/>
          </a:p>
          <a:p>
            <a:r>
              <a:rPr lang="en-US" dirty="0"/>
              <a:t> </a:t>
            </a:r>
            <a:endParaRPr lang="en-GB" dirty="0"/>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109</a:t>
            </a:fld>
            <a:endParaRPr lang="en-GB"/>
          </a:p>
        </p:txBody>
      </p:sp>
    </p:spTree>
    <p:extLst>
      <p:ext uri="{BB962C8B-B14F-4D97-AF65-F5344CB8AC3E}">
        <p14:creationId xmlns:p14="http://schemas.microsoft.com/office/powerpoint/2010/main" val="2497120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 from groups</a:t>
            </a:r>
            <a:endParaRPr lang="en-GB"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11</a:t>
            </a:fld>
            <a:endParaRPr lang="en-GB"/>
          </a:p>
        </p:txBody>
      </p:sp>
    </p:spTree>
    <p:extLst>
      <p:ext uri="{BB962C8B-B14F-4D97-AF65-F5344CB8AC3E}">
        <p14:creationId xmlns:p14="http://schemas.microsoft.com/office/powerpoint/2010/main" val="196995253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88640"/>
            <a:ext cx="8229600" cy="5937523"/>
          </a:xfrm>
        </p:spPr>
        <p:txBody>
          <a:bodyPr>
            <a:normAutofit/>
          </a:bodyPr>
          <a:lstStyle/>
          <a:p>
            <a:r>
              <a:rPr lang="en-GB" dirty="0"/>
              <a:t>I have been part of the management team for </a:t>
            </a:r>
            <a:r>
              <a:rPr lang="en-GB" dirty="0" err="1"/>
              <a:t>xxxxxx</a:t>
            </a:r>
            <a:r>
              <a:rPr lang="en-GB" dirty="0"/>
              <a:t> course since 2006, initially as deputy course leader and currently as programme leader (K6), (V2). This is the University of Brighton’s largest programme with about 900 students across all years. This further illustrates</a:t>
            </a:r>
            <a:r>
              <a:rPr lang="en-GB" b="1" dirty="0"/>
              <a:t>, </a:t>
            </a:r>
            <a:r>
              <a:rPr lang="en-US" b="1" dirty="0"/>
              <a:t>collaboration with others, involvement in teaching and learning initiatives and well as leadership, management and </a:t>
            </a:r>
            <a:r>
              <a:rPr lang="en-US" b="1" dirty="0" err="1"/>
              <a:t>organisational</a:t>
            </a:r>
            <a:r>
              <a:rPr lang="en-US" b="1" dirty="0"/>
              <a:t> roles.</a:t>
            </a:r>
            <a:endParaRPr lang="en-GB" dirty="0"/>
          </a:p>
          <a:p>
            <a:r>
              <a:rPr lang="en-GB" i="1" dirty="0"/>
              <a:t> </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110</a:t>
            </a:fld>
            <a:endParaRPr lang="en-GB"/>
          </a:p>
        </p:txBody>
      </p:sp>
    </p:spTree>
    <p:extLst>
      <p:ext uri="{BB962C8B-B14F-4D97-AF65-F5344CB8AC3E}">
        <p14:creationId xmlns:p14="http://schemas.microsoft.com/office/powerpoint/2010/main" val="325422689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a:xfrm>
            <a:off x="457200" y="260648"/>
            <a:ext cx="8229600" cy="5865515"/>
          </a:xfrm>
        </p:spPr>
        <p:txBody>
          <a:bodyPr>
            <a:normAutofit fontScale="70000" lnSpcReduction="20000"/>
          </a:bodyPr>
          <a:lstStyle/>
          <a:p>
            <a:r>
              <a:rPr lang="en-GB" dirty="0"/>
              <a:t>For the past 5 years </a:t>
            </a:r>
            <a:r>
              <a:rPr lang="en-GB" dirty="0" err="1"/>
              <a:t>xxxxxxx</a:t>
            </a:r>
            <a:r>
              <a:rPr lang="en-GB" dirty="0"/>
              <a:t> suite of courses modular structure resulted in </a:t>
            </a:r>
            <a:r>
              <a:rPr lang="en-GB" dirty="0" err="1"/>
              <a:t>xxxxxx</a:t>
            </a:r>
            <a:r>
              <a:rPr lang="en-GB" dirty="0"/>
              <a:t> sharing 4 of the 6 level 4 modules; 4 of the 6 level 5 modules and 2 of the core modules at level 6, however all but 2 of the 50 options at level 6 are available to all students. </a:t>
            </a:r>
            <a:r>
              <a:rPr lang="en-GB" dirty="0" err="1"/>
              <a:t>xxxxxxxxxxxat</a:t>
            </a:r>
            <a:r>
              <a:rPr lang="en-GB" dirty="0"/>
              <a:t> level 4 and 5 the same 2 core modules and options at level 6 (A1, A4).  This structure meant that completely separate analysis of issues and concerns was not appropriate, therefore when it came to the last periodic review 2011/12 the outcome was a new </a:t>
            </a:r>
            <a:r>
              <a:rPr lang="en-GB" dirty="0" err="1"/>
              <a:t>xxxxxxxxx</a:t>
            </a:r>
            <a:r>
              <a:rPr lang="en-GB" dirty="0"/>
              <a:t> programme .</a:t>
            </a:r>
          </a:p>
          <a:p>
            <a:r>
              <a:rPr lang="en-GB" dirty="0"/>
              <a:t>The new </a:t>
            </a:r>
            <a:r>
              <a:rPr lang="en-GB" dirty="0" err="1"/>
              <a:t>xxxxx</a:t>
            </a:r>
            <a:r>
              <a:rPr lang="en-GB" dirty="0"/>
              <a:t> degree structure was introduced in Sept 2012 to improve our offer and competitiveness, however importantly aiming to support retention and progression rates from level 4 to 5; all first year </a:t>
            </a:r>
            <a:r>
              <a:rPr lang="en-GB" dirty="0" err="1"/>
              <a:t>xxxxx</a:t>
            </a:r>
            <a:r>
              <a:rPr lang="en-GB" dirty="0"/>
              <a:t> students follow the same 6 core module with 2 modules that integrate learning from the other four and the opportunity to specialise from level 5 for the first time (K2, K4, K6)</a:t>
            </a:r>
          </a:p>
          <a:p>
            <a:r>
              <a:rPr lang="en-GB" dirty="0"/>
              <a:t>There was a marked improvement in first time pass rates on the first year (17% to 11.5%), in </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111</a:t>
            </a:fld>
            <a:endParaRPr lang="en-GB"/>
          </a:p>
        </p:txBody>
      </p:sp>
    </p:spTree>
    <p:extLst>
      <p:ext uri="{BB962C8B-B14F-4D97-AF65-F5344CB8AC3E}">
        <p14:creationId xmlns:p14="http://schemas.microsoft.com/office/powerpoint/2010/main" val="72622640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What have you led and managed in teaching and learning </a:t>
            </a:r>
            <a:r>
              <a:rPr lang="en-GB" dirty="0" err="1" smtClean="0"/>
              <a:t>etc</a:t>
            </a:r>
            <a:r>
              <a:rPr lang="en-GB" dirty="0" smtClean="0"/>
              <a:t> modules  programmes changes   staff development   that could be a case study?</a:t>
            </a:r>
          </a:p>
          <a:p>
            <a:r>
              <a:rPr lang="en-GB" dirty="0" smtClean="0"/>
              <a:t>How is it research informed</a:t>
            </a:r>
          </a:p>
          <a:p>
            <a:r>
              <a:rPr lang="en-GB" dirty="0" smtClean="0"/>
              <a:t>What did you do</a:t>
            </a:r>
          </a:p>
          <a:p>
            <a:r>
              <a:rPr lang="en-GB" dirty="0" smtClean="0"/>
              <a:t>How do you know its effective?</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112</a:t>
            </a:fld>
            <a:endParaRPr lang="en-GB"/>
          </a:p>
        </p:txBody>
      </p:sp>
    </p:spTree>
    <p:extLst>
      <p:ext uri="{BB962C8B-B14F-4D97-AF65-F5344CB8AC3E}">
        <p14:creationId xmlns:p14="http://schemas.microsoft.com/office/powerpoint/2010/main" val="350966188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Would a development and recognition scheme which supports shares and recognises and rewards </a:t>
            </a:r>
          </a:p>
          <a:p>
            <a:r>
              <a:rPr lang="en-GB" dirty="0" smtClean="0"/>
              <a:t>Teachers at  all levels</a:t>
            </a:r>
          </a:p>
          <a:p>
            <a:r>
              <a:rPr lang="en-GB" dirty="0" smtClean="0"/>
              <a:t>Middle and senior managers with  teaching and learning responsibilities </a:t>
            </a:r>
          </a:p>
          <a:p>
            <a:r>
              <a:rPr lang="en-GB" dirty="0" smtClean="0"/>
              <a:t>Be  useful in your context?</a:t>
            </a:r>
          </a:p>
          <a:p>
            <a:r>
              <a:rPr lang="en-GB" dirty="0" smtClean="0"/>
              <a:t>In some form?</a:t>
            </a:r>
          </a:p>
          <a:p>
            <a:r>
              <a:rPr lang="en-GB" dirty="0" smtClean="0"/>
              <a:t>If so how could you develop and support it?</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113</a:t>
            </a:fld>
            <a:endParaRPr lang="en-GB"/>
          </a:p>
        </p:txBody>
      </p:sp>
    </p:spTree>
    <p:extLst>
      <p:ext uri="{BB962C8B-B14F-4D97-AF65-F5344CB8AC3E}">
        <p14:creationId xmlns:p14="http://schemas.microsoft.com/office/powerpoint/2010/main" val="244359614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dirty="0">
                <a:solidFill>
                  <a:srgbClr val="000000"/>
                </a:solidFill>
                <a:ea typeface="Times New Roman"/>
                <a:cs typeface="Times New Roman"/>
              </a:rPr>
              <a:t>Planning and developing your research and scholarship</a:t>
            </a:r>
            <a:r>
              <a:rPr lang="en-GB" dirty="0">
                <a:ea typeface="Calibri"/>
                <a:cs typeface="Times New Roman"/>
              </a:rPr>
              <a:t/>
            </a:r>
            <a:br>
              <a:rPr lang="en-GB" dirty="0">
                <a:ea typeface="Calibri"/>
                <a:cs typeface="Times New Roman"/>
              </a:rPr>
            </a:br>
            <a:endParaRPr lang="en-GB" dirty="0"/>
          </a:p>
        </p:txBody>
      </p:sp>
      <p:sp>
        <p:nvSpPr>
          <p:cNvPr id="3" name="Content Placeholder 2"/>
          <p:cNvSpPr>
            <a:spLocks noGrp="1"/>
          </p:cNvSpPr>
          <p:nvPr>
            <p:ph idx="1"/>
          </p:nvPr>
        </p:nvSpPr>
        <p:spPr/>
        <p:txBody>
          <a:bodyPr>
            <a:normAutofit/>
          </a:bodyPr>
          <a:lstStyle/>
          <a:p>
            <a:pPr marL="0" lvl="0" indent="0">
              <a:lnSpc>
                <a:spcPct val="115000"/>
              </a:lnSpc>
              <a:buNone/>
            </a:pPr>
            <a:r>
              <a:rPr lang="en-GB" dirty="0" smtClean="0">
                <a:solidFill>
                  <a:srgbClr val="000000"/>
                </a:solidFill>
                <a:ea typeface="Times New Roman"/>
                <a:cs typeface="Times New Roman"/>
              </a:rPr>
              <a:t> </a:t>
            </a:r>
            <a:endParaRPr lang="en-GB" dirty="0" smtClean="0">
              <a:solidFill>
                <a:srgbClr val="000000"/>
              </a:solidFill>
              <a:ea typeface="Times New Roman"/>
              <a:cs typeface="Times New Roman"/>
            </a:endParaRPr>
          </a:p>
          <a:p>
            <a:pPr marL="114300" indent="0">
              <a:lnSpc>
                <a:spcPct val="115000"/>
              </a:lnSpc>
              <a:spcAft>
                <a:spcPts val="1000"/>
              </a:spcAft>
              <a:buNone/>
            </a:pPr>
            <a:endParaRPr lang="en-GB" dirty="0">
              <a:ea typeface="Calibri"/>
              <a:cs typeface="Times New Roman"/>
            </a:endParaRP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114</a:t>
            </a:fld>
            <a:endParaRPr lang="en-GB"/>
          </a:p>
        </p:txBody>
      </p:sp>
    </p:spTree>
    <p:extLst>
      <p:ext uri="{BB962C8B-B14F-4D97-AF65-F5344CB8AC3E}">
        <p14:creationId xmlns:p14="http://schemas.microsoft.com/office/powerpoint/2010/main" val="16488324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lvl="0">
              <a:lnSpc>
                <a:spcPct val="115000"/>
              </a:lnSpc>
              <a:buFont typeface="Symbol"/>
              <a:buChar char=""/>
            </a:pPr>
            <a:r>
              <a:rPr lang="en-GB" dirty="0" smtClean="0">
                <a:solidFill>
                  <a:srgbClr val="000000"/>
                </a:solidFill>
                <a:ea typeface="Times New Roman"/>
                <a:cs typeface="Times New Roman"/>
              </a:rPr>
              <a:t>What is the scholarship of teaching and learning? linking research and teaching –practices, processes , support, development , reward.</a:t>
            </a:r>
            <a:endParaRPr lang="en-GB" dirty="0" smtClean="0">
              <a:ea typeface="Calibri"/>
              <a:cs typeface="Times New Roman"/>
            </a:endParaRP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115</a:t>
            </a:fld>
            <a:endParaRPr lang="en-GB"/>
          </a:p>
        </p:txBody>
      </p:sp>
    </p:spTree>
    <p:extLst>
      <p:ext uri="{BB962C8B-B14F-4D97-AF65-F5344CB8AC3E}">
        <p14:creationId xmlns:p14="http://schemas.microsoft.com/office/powerpoint/2010/main" val="39338681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692696"/>
            <a:ext cx="8229600" cy="5433467"/>
          </a:xfrm>
        </p:spPr>
        <p:txBody>
          <a:bodyPr>
            <a:normAutofit/>
          </a:bodyPr>
          <a:lstStyle/>
          <a:p>
            <a:r>
              <a:rPr lang="en-GB" dirty="0" err="1" smtClean="0"/>
              <a:t>SoTL</a:t>
            </a:r>
            <a:r>
              <a:rPr lang="en-GB" dirty="0" smtClean="0"/>
              <a:t> in practice is a scholarship and research based interest in and approach to learning, teaching, assessment … </a:t>
            </a:r>
          </a:p>
          <a:p>
            <a:r>
              <a:rPr lang="en-GB" dirty="0" smtClean="0"/>
              <a:t>In universities it ranges between  </a:t>
            </a:r>
          </a:p>
          <a:p>
            <a:pPr lvl="1"/>
            <a:r>
              <a:rPr lang="en-GB" dirty="0" smtClean="0"/>
              <a:t>supporting encouraging enabling research  into learning and teaching  </a:t>
            </a:r>
            <a:r>
              <a:rPr lang="en-GB" dirty="0" err="1" smtClean="0"/>
              <a:t>etc</a:t>
            </a:r>
            <a:r>
              <a:rPr lang="en-GB" dirty="0" smtClean="0"/>
              <a:t>, </a:t>
            </a:r>
          </a:p>
          <a:p>
            <a:pPr lvl="1"/>
            <a:r>
              <a:rPr lang="en-GB" dirty="0" smtClean="0"/>
              <a:t>courses , qualifications which are built on research based  </a:t>
            </a:r>
            <a:r>
              <a:rPr lang="en-GB" dirty="0" err="1" smtClean="0"/>
              <a:t>professionalisation</a:t>
            </a:r>
            <a:r>
              <a:rPr lang="en-GB" dirty="0" smtClean="0"/>
              <a:t> of practice, </a:t>
            </a:r>
          </a:p>
          <a:p>
            <a:pPr lvl="1"/>
            <a:r>
              <a:rPr lang="en-GB" dirty="0" smtClean="0"/>
              <a:t>recognition and reward for teaching and learning and its scholarship through  promotions </a:t>
            </a:r>
            <a:r>
              <a:rPr lang="en-GB" dirty="0" err="1" smtClean="0"/>
              <a:t>etc</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116</a:t>
            </a:fld>
            <a:endParaRPr lang="en-GB"/>
          </a:p>
        </p:txBody>
      </p:sp>
    </p:spTree>
    <p:extLst>
      <p:ext uri="{BB962C8B-B14F-4D97-AF65-F5344CB8AC3E}">
        <p14:creationId xmlns:p14="http://schemas.microsoft.com/office/powerpoint/2010/main" val="131442802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620688"/>
            <a:ext cx="8229600" cy="5505475"/>
          </a:xfrm>
        </p:spPr>
        <p:txBody>
          <a:bodyPr>
            <a:normAutofit fontScale="85000" lnSpcReduction="20000"/>
          </a:bodyPr>
          <a:lstStyle/>
          <a:p>
            <a:pPr marL="0" indent="0">
              <a:buNone/>
            </a:pPr>
            <a:r>
              <a:rPr lang="en-GB" dirty="0"/>
              <a:t>We will </a:t>
            </a:r>
            <a:r>
              <a:rPr lang="en-GB" dirty="0" smtClean="0"/>
              <a:t>  </a:t>
            </a:r>
            <a:r>
              <a:rPr lang="en-GB" dirty="0"/>
              <a:t>discuss some of the key issues and tensions such as: </a:t>
            </a:r>
            <a:endParaRPr lang="en-GB" dirty="0" smtClean="0"/>
          </a:p>
          <a:p>
            <a:r>
              <a:rPr lang="en-GB" dirty="0" smtClean="0"/>
              <a:t>Why </a:t>
            </a:r>
            <a:r>
              <a:rPr lang="en-GB" dirty="0"/>
              <a:t>get involved in the scholarship of learning and teaching? </a:t>
            </a:r>
            <a:endParaRPr lang="en-GB" dirty="0" smtClean="0"/>
          </a:p>
          <a:p>
            <a:r>
              <a:rPr lang="en-GB" dirty="0" smtClean="0"/>
              <a:t>What </a:t>
            </a:r>
            <a:r>
              <a:rPr lang="en-GB" dirty="0"/>
              <a:t>are the tensions and challenges? the excitements and   benefits?   </a:t>
            </a:r>
            <a:endParaRPr lang="en-GB" dirty="0" smtClean="0"/>
          </a:p>
          <a:p>
            <a:r>
              <a:rPr lang="en-GB" dirty="0" smtClean="0"/>
              <a:t>How </a:t>
            </a:r>
            <a:r>
              <a:rPr lang="en-GB" dirty="0"/>
              <a:t>can </a:t>
            </a:r>
            <a:r>
              <a:rPr lang="en-GB" dirty="0" err="1" smtClean="0"/>
              <a:t>SoTL</a:t>
            </a:r>
            <a:r>
              <a:rPr lang="en-GB" dirty="0" smtClean="0"/>
              <a:t> </a:t>
            </a:r>
            <a:r>
              <a:rPr lang="en-GB" dirty="0"/>
              <a:t>can be a generator of valuable evidence relevant to a research-intensive university without expecting colleagues to become  educational researchers? </a:t>
            </a:r>
            <a:endParaRPr lang="en-GB" dirty="0" smtClean="0"/>
          </a:p>
          <a:p>
            <a:r>
              <a:rPr lang="en-GB" dirty="0" smtClean="0"/>
              <a:t>How </a:t>
            </a:r>
            <a:r>
              <a:rPr lang="en-GB" dirty="0"/>
              <a:t>can we link research and teaching to inform and enhance student learning?  </a:t>
            </a:r>
            <a:endParaRPr lang="en-GB" dirty="0" smtClean="0"/>
          </a:p>
          <a:p>
            <a:r>
              <a:rPr lang="en-GB" dirty="0" smtClean="0"/>
              <a:t>How </a:t>
            </a:r>
            <a:r>
              <a:rPr lang="en-GB" dirty="0"/>
              <a:t>do universities support, embed, recognise and reward </a:t>
            </a:r>
            <a:r>
              <a:rPr lang="en-GB" dirty="0" err="1" smtClean="0"/>
              <a:t>SoTL</a:t>
            </a:r>
            <a:r>
              <a:rPr lang="en-GB" dirty="0"/>
              <a:t>? </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117</a:t>
            </a:fld>
            <a:endParaRPr lang="en-GB"/>
          </a:p>
        </p:txBody>
      </p:sp>
    </p:spTree>
    <p:extLst>
      <p:ext uri="{BB962C8B-B14F-4D97-AF65-F5344CB8AC3E}">
        <p14:creationId xmlns:p14="http://schemas.microsoft.com/office/powerpoint/2010/main" val="208406521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smtClean="0"/>
              <a:t>University dimensions which enable and use </a:t>
            </a:r>
            <a:r>
              <a:rPr lang="en-GB" sz="4000" b="1" dirty="0" err="1" smtClean="0"/>
              <a:t>SoTL</a:t>
            </a:r>
            <a:endParaRPr lang="en-GB" sz="4000" b="1" dirty="0"/>
          </a:p>
        </p:txBody>
      </p:sp>
      <p:sp>
        <p:nvSpPr>
          <p:cNvPr id="3" name="Content Placeholder 2"/>
          <p:cNvSpPr>
            <a:spLocks noGrp="1"/>
          </p:cNvSpPr>
          <p:nvPr>
            <p:ph idx="1"/>
          </p:nvPr>
        </p:nvSpPr>
        <p:spPr/>
        <p:txBody>
          <a:bodyPr>
            <a:normAutofit lnSpcReduction="10000"/>
          </a:bodyPr>
          <a:lstStyle/>
          <a:p>
            <a:pPr marL="457200" lvl="1" indent="0">
              <a:buNone/>
            </a:pPr>
            <a:r>
              <a:rPr lang="en-GB" b="1" dirty="0"/>
              <a:t>Attitudes</a:t>
            </a:r>
            <a:r>
              <a:rPr lang="en-GB" dirty="0"/>
              <a:t> (valuing teaching and learning  knowing it can be enhanced  from a research informed base) </a:t>
            </a:r>
          </a:p>
          <a:p>
            <a:pPr marL="457200" lvl="1" indent="0">
              <a:buNone/>
            </a:pPr>
            <a:endParaRPr lang="en-GB" b="1" dirty="0" smtClean="0"/>
          </a:p>
          <a:p>
            <a:pPr marL="457200" lvl="1" indent="0">
              <a:buNone/>
            </a:pPr>
            <a:r>
              <a:rPr lang="en-GB" b="1" dirty="0" smtClean="0"/>
              <a:t>Practices </a:t>
            </a:r>
            <a:r>
              <a:rPr lang="en-GB" b="1" dirty="0"/>
              <a:t>and activities </a:t>
            </a:r>
            <a:r>
              <a:rPr lang="en-GB" dirty="0"/>
              <a:t>(support, development, translation between discipline research approaches, </a:t>
            </a:r>
            <a:r>
              <a:rPr lang="en-GB" dirty="0" smtClean="0"/>
              <a:t>funded projects, courses</a:t>
            </a:r>
            <a:r>
              <a:rPr lang="en-GB" dirty="0"/>
              <a:t>,  communities )</a:t>
            </a:r>
          </a:p>
          <a:p>
            <a:pPr marL="457200" lvl="1" indent="0">
              <a:buNone/>
            </a:pPr>
            <a:endParaRPr lang="en-GB" b="1" dirty="0" smtClean="0"/>
          </a:p>
          <a:p>
            <a:pPr marL="457200" lvl="1" indent="0">
              <a:buNone/>
            </a:pPr>
            <a:r>
              <a:rPr lang="en-GB" b="1" dirty="0" smtClean="0"/>
              <a:t>Strategies</a:t>
            </a:r>
            <a:r>
              <a:rPr lang="en-GB" dirty="0" smtClean="0"/>
              <a:t> </a:t>
            </a:r>
            <a:r>
              <a:rPr lang="en-GB" dirty="0"/>
              <a:t>(embedding  </a:t>
            </a:r>
            <a:r>
              <a:rPr lang="en-GB" dirty="0" err="1"/>
              <a:t>SoTL</a:t>
            </a:r>
            <a:r>
              <a:rPr lang="en-GB" dirty="0"/>
              <a:t> in the infrastructure and identity of the university- recognition, </a:t>
            </a:r>
            <a:r>
              <a:rPr lang="en-GB" dirty="0" smtClean="0"/>
              <a:t>rewards , promotional routes, leadership)</a:t>
            </a:r>
            <a:endParaRPr lang="en-GB" dirty="0"/>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118</a:t>
            </a:fld>
            <a:endParaRPr lang="en-GB"/>
          </a:p>
        </p:txBody>
      </p:sp>
    </p:spTree>
    <p:extLst>
      <p:ext uri="{BB962C8B-B14F-4D97-AF65-F5344CB8AC3E}">
        <p14:creationId xmlns:p14="http://schemas.microsoft.com/office/powerpoint/2010/main" val="212506855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 are all researchers now</a:t>
            </a:r>
          </a:p>
        </p:txBody>
      </p:sp>
      <p:sp>
        <p:nvSpPr>
          <p:cNvPr id="3" name="Content Placeholder 2"/>
          <p:cNvSpPr>
            <a:spLocks noGrp="1"/>
          </p:cNvSpPr>
          <p:nvPr>
            <p:ph idx="1"/>
          </p:nvPr>
        </p:nvSpPr>
        <p:spPr/>
        <p:txBody>
          <a:bodyPr>
            <a:normAutofit fontScale="92500" lnSpcReduction="20000"/>
          </a:bodyPr>
          <a:lstStyle/>
          <a:p>
            <a:pPr marL="0" indent="0">
              <a:buNone/>
            </a:pPr>
            <a:r>
              <a:rPr lang="en-GB" dirty="0"/>
              <a:t>Teaching and research are becoming ever more intimately related.  In a knowledge society all students  certainly all graduates  have to be researchers.  Not only are they engaged in the production of knowledge; they must also be educated to cope with the risks and uncertainties generated by the advance of science (Scott 2002, 13</a:t>
            </a:r>
            <a:r>
              <a:rPr lang="en-GB" dirty="0" smtClean="0"/>
              <a:t>).</a:t>
            </a:r>
          </a:p>
          <a:p>
            <a:pPr marL="0" indent="0">
              <a:buNone/>
            </a:pPr>
            <a:endParaRPr lang="en-GB" dirty="0"/>
          </a:p>
          <a:p>
            <a:pPr marL="0" indent="0">
              <a:buNone/>
            </a:pPr>
            <a:r>
              <a:rPr lang="en-GB" dirty="0" smtClean="0"/>
              <a:t>See Mick Healey –developing students as researchers-research/teaching links </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119</a:t>
            </a:fld>
            <a:endParaRPr lang="en-GB"/>
          </a:p>
        </p:txBody>
      </p:sp>
    </p:spTree>
    <p:extLst>
      <p:ext uri="{BB962C8B-B14F-4D97-AF65-F5344CB8AC3E}">
        <p14:creationId xmlns:p14="http://schemas.microsoft.com/office/powerpoint/2010/main" val="2400779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lvl="0">
              <a:lnSpc>
                <a:spcPct val="115000"/>
              </a:lnSpc>
              <a:buFont typeface="Symbol"/>
              <a:buChar char=""/>
            </a:pPr>
            <a:r>
              <a:rPr lang="en-GB" dirty="0">
                <a:ea typeface="Calibri"/>
                <a:cs typeface="Times New Roman"/>
              </a:rPr>
              <a:t>Achieving excellence in different facets of the senior academic’s role- What does this mean to you?</a:t>
            </a:r>
          </a:p>
          <a:p>
            <a:pPr lvl="0">
              <a:lnSpc>
                <a:spcPct val="115000"/>
              </a:lnSpc>
              <a:spcAft>
                <a:spcPts val="1000"/>
              </a:spcAft>
              <a:buFont typeface="Symbol"/>
              <a:buChar char=""/>
            </a:pPr>
            <a:r>
              <a:rPr lang="en-GB" dirty="0">
                <a:ea typeface="Calibri"/>
                <a:cs typeface="Times New Roman"/>
              </a:rPr>
              <a:t>Research informed thoughts on context, challenges, choices, reflection. </a:t>
            </a:r>
          </a:p>
          <a:p>
            <a:pPr marL="0" indent="0">
              <a:buNone/>
            </a:pP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12</a:t>
            </a:fld>
            <a:endParaRPr lang="en-GB"/>
          </a:p>
        </p:txBody>
      </p:sp>
    </p:spTree>
    <p:extLst>
      <p:ext uri="{BB962C8B-B14F-4D97-AF65-F5344CB8AC3E}">
        <p14:creationId xmlns:p14="http://schemas.microsoft.com/office/powerpoint/2010/main" val="366301963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Context changes:</a:t>
            </a:r>
            <a:endParaRPr lang="en-GB" dirty="0"/>
          </a:p>
        </p:txBody>
      </p:sp>
      <p:sp>
        <p:nvSpPr>
          <p:cNvPr id="3" name="Content Placeholder 2"/>
          <p:cNvSpPr>
            <a:spLocks noGrp="1"/>
          </p:cNvSpPr>
          <p:nvPr>
            <p:ph idx="1"/>
          </p:nvPr>
        </p:nvSpPr>
        <p:spPr>
          <a:xfrm>
            <a:off x="539552" y="1412776"/>
            <a:ext cx="8229600" cy="4768865"/>
          </a:xfrm>
        </p:spPr>
        <p:txBody>
          <a:bodyPr>
            <a:normAutofit/>
          </a:bodyPr>
          <a:lstStyle/>
          <a:p>
            <a:r>
              <a:rPr lang="en-GB" b="1" dirty="0"/>
              <a:t>Research</a:t>
            </a:r>
          </a:p>
          <a:p>
            <a:pPr>
              <a:buNone/>
            </a:pPr>
            <a:r>
              <a:rPr lang="en-GB" dirty="0" smtClean="0"/>
              <a:t> A strong research </a:t>
            </a:r>
            <a:r>
              <a:rPr lang="en-GB" dirty="0"/>
              <a:t>base is </a:t>
            </a:r>
            <a:r>
              <a:rPr lang="en-GB" dirty="0" smtClean="0"/>
              <a:t>vital for </a:t>
            </a:r>
            <a:r>
              <a:rPr lang="en-GB" dirty="0"/>
              <a:t>our future in a global knowledge economy </a:t>
            </a:r>
            <a:r>
              <a:rPr lang="en-GB" dirty="0" smtClean="0"/>
              <a:t>.... </a:t>
            </a:r>
            <a:r>
              <a:rPr lang="en-GB" dirty="0"/>
              <a:t>strong in both </a:t>
            </a:r>
            <a:r>
              <a:rPr lang="en-GB" dirty="0" smtClean="0"/>
              <a:t>fundamental, curiosity-driven </a:t>
            </a:r>
            <a:r>
              <a:rPr lang="en-GB" dirty="0"/>
              <a:t>research and research applied to the challenges facing businesses and public </a:t>
            </a:r>
            <a:r>
              <a:rPr lang="en-GB" dirty="0" smtClean="0"/>
              <a:t>services. (UUK </a:t>
            </a:r>
            <a:r>
              <a:rPr lang="en-GB" dirty="0"/>
              <a:t>conference </a:t>
            </a:r>
            <a:r>
              <a:rPr lang="en-GB" dirty="0" smtClean="0"/>
              <a:t>David </a:t>
            </a:r>
            <a:r>
              <a:rPr lang="en-GB" dirty="0"/>
              <a:t>Willets </a:t>
            </a:r>
            <a:r>
              <a:rPr lang="en-GB" dirty="0" smtClean="0"/>
              <a:t>2010)</a:t>
            </a:r>
            <a:endParaRPr lang="en-GB" dirty="0"/>
          </a:p>
        </p:txBody>
      </p:sp>
      <p:sp>
        <p:nvSpPr>
          <p:cNvPr id="4" name="Slide Number Placeholder 3"/>
          <p:cNvSpPr>
            <a:spLocks noGrp="1"/>
          </p:cNvSpPr>
          <p:nvPr>
            <p:ph type="sldNum" sz="quarter" idx="12"/>
          </p:nvPr>
        </p:nvSpPr>
        <p:spPr/>
        <p:txBody>
          <a:bodyPr/>
          <a:lstStyle/>
          <a:p>
            <a:fld id="{2CB5B26D-2F19-4976-9380-B7BA905DA2A1}" type="slidenum">
              <a:rPr lang="en-GB" smtClean="0"/>
              <a:pPr/>
              <a:t>120</a:t>
            </a:fld>
            <a:endParaRPr lang="en-GB"/>
          </a:p>
        </p:txBody>
      </p:sp>
      <p:pic>
        <p:nvPicPr>
          <p:cNvPr id="5" name="Picture 5" descr="creativity-com_479f8882bf3f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88640"/>
            <a:ext cx="1242301" cy="155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VA-Leonardo-da-Vinci-notebo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5229200"/>
            <a:ext cx="2195736" cy="148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5857591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GB" dirty="0"/>
              <a:t>Some thoughts about the </a:t>
            </a:r>
            <a:r>
              <a:rPr lang="en-GB" dirty="0" smtClean="0"/>
              <a:t>links between research and teaching  </a:t>
            </a:r>
            <a:endParaRPr lang="en-GB" dirty="0"/>
          </a:p>
        </p:txBody>
      </p:sp>
      <p:sp>
        <p:nvSpPr>
          <p:cNvPr id="47107" name="Rectangle 3"/>
          <p:cNvSpPr>
            <a:spLocks noGrp="1" noChangeArrowheads="1"/>
          </p:cNvSpPr>
          <p:nvPr>
            <p:ph type="body" idx="1"/>
          </p:nvPr>
        </p:nvSpPr>
        <p:spPr>
          <a:xfrm>
            <a:off x="457200" y="1600200"/>
            <a:ext cx="8229600" cy="4565104"/>
          </a:xfrm>
        </p:spPr>
        <p:txBody>
          <a:bodyPr>
            <a:normAutofit fontScale="92500" lnSpcReduction="10000"/>
          </a:bodyPr>
          <a:lstStyle/>
          <a:p>
            <a:r>
              <a:rPr lang="en-GB" dirty="0"/>
              <a:t>Research </a:t>
            </a:r>
            <a:r>
              <a:rPr lang="en-GB" dirty="0" smtClean="0"/>
              <a:t>in our discipline and interdisciplinary areas is  informing and underpinning our teaching</a:t>
            </a:r>
            <a:endParaRPr lang="en-GB" dirty="0"/>
          </a:p>
          <a:p>
            <a:pPr lvl="1"/>
            <a:r>
              <a:rPr lang="en-GB" dirty="0" smtClean="0"/>
              <a:t> our own</a:t>
            </a:r>
          </a:p>
          <a:p>
            <a:pPr lvl="1"/>
            <a:r>
              <a:rPr lang="en-GB" dirty="0" smtClean="0"/>
              <a:t>others’ (usually referred to as scholarship)</a:t>
            </a:r>
          </a:p>
          <a:p>
            <a:r>
              <a:rPr lang="en-GB" dirty="0" smtClean="0"/>
              <a:t>Research into learning and teaching</a:t>
            </a:r>
          </a:p>
          <a:p>
            <a:pPr lvl="1"/>
            <a:r>
              <a:rPr lang="en-GB" dirty="0" smtClean="0"/>
              <a:t>our own </a:t>
            </a:r>
          </a:p>
          <a:p>
            <a:pPr lvl="1"/>
            <a:r>
              <a:rPr lang="en-GB" dirty="0" smtClean="0"/>
              <a:t>others’(usually referred to as scholarship)</a:t>
            </a:r>
            <a:endParaRPr lang="en-GB" dirty="0"/>
          </a:p>
          <a:p>
            <a:r>
              <a:rPr lang="en-GB" dirty="0" smtClean="0"/>
              <a:t>Encouraging  and enabling students </a:t>
            </a:r>
            <a:r>
              <a:rPr lang="en-GB" dirty="0"/>
              <a:t>as researchers </a:t>
            </a:r>
            <a:r>
              <a:rPr lang="en-GB" dirty="0" smtClean="0"/>
              <a:t>– the skills, and the discipline specific work creating knowledge</a:t>
            </a:r>
            <a:endParaRPr lang="en-GB" dirty="0"/>
          </a:p>
        </p:txBody>
      </p:sp>
      <p:sp>
        <p:nvSpPr>
          <p:cNvPr id="2" name="Slide Number Placeholder 1"/>
          <p:cNvSpPr>
            <a:spLocks noGrp="1"/>
          </p:cNvSpPr>
          <p:nvPr>
            <p:ph type="sldNum" sz="quarter" idx="12"/>
          </p:nvPr>
        </p:nvSpPr>
        <p:spPr/>
        <p:txBody>
          <a:bodyPr/>
          <a:lstStyle/>
          <a:p>
            <a:fld id="{2CB5B26D-2F19-4976-9380-B7BA905DA2A1}" type="slidenum">
              <a:rPr lang="en-GB" smtClean="0"/>
              <a:pPr/>
              <a:t>121</a:t>
            </a:fld>
            <a:endParaRPr lang="en-GB"/>
          </a:p>
        </p:txBody>
      </p:sp>
      <p:pic>
        <p:nvPicPr>
          <p:cNvPr id="5" name="Picture 5" descr="histo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3360034"/>
            <a:ext cx="2123728" cy="143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25120394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Examples  - </a:t>
            </a:r>
            <a:r>
              <a:rPr lang="en-GB" dirty="0"/>
              <a:t>G</a:t>
            </a:r>
            <a:r>
              <a:rPr lang="en-GB" dirty="0" smtClean="0"/>
              <a:t>hana</a:t>
            </a:r>
            <a:endParaRPr lang="en-GB" dirty="0"/>
          </a:p>
        </p:txBody>
      </p:sp>
      <p:sp>
        <p:nvSpPr>
          <p:cNvPr id="3" name="Content Placeholder 2"/>
          <p:cNvSpPr>
            <a:spLocks noGrp="1"/>
          </p:cNvSpPr>
          <p:nvPr>
            <p:ph idx="1"/>
          </p:nvPr>
        </p:nvSpPr>
        <p:spPr>
          <a:xfrm>
            <a:off x="457200" y="764704"/>
            <a:ext cx="8229600" cy="5361459"/>
          </a:xfrm>
        </p:spPr>
        <p:txBody>
          <a:bodyPr>
            <a:normAutofit fontScale="77500" lnSpcReduction="20000"/>
          </a:bodyPr>
          <a:lstStyle/>
          <a:p>
            <a:r>
              <a:rPr lang="en-GB" dirty="0" err="1" smtClean="0"/>
              <a:t>Sts</a:t>
            </a:r>
            <a:r>
              <a:rPr lang="en-GB" dirty="0" smtClean="0"/>
              <a:t> as researchers-in economics- write </a:t>
            </a:r>
            <a:r>
              <a:rPr lang="en-GB" dirty="0" err="1" smtClean="0"/>
              <a:t>twds</a:t>
            </a:r>
            <a:r>
              <a:rPr lang="en-GB" dirty="0" smtClean="0"/>
              <a:t> </a:t>
            </a:r>
            <a:r>
              <a:rPr lang="en-GB" dirty="0" err="1" smtClean="0"/>
              <a:t>confs</a:t>
            </a:r>
            <a:r>
              <a:rPr lang="en-GB" dirty="0" smtClean="0"/>
              <a:t> challenge paper acceptance a norm embed as assessment  </a:t>
            </a:r>
            <a:r>
              <a:rPr lang="en-GB" dirty="0" err="1" smtClean="0"/>
              <a:t>eg</a:t>
            </a:r>
            <a:r>
              <a:rPr lang="en-GB" dirty="0" smtClean="0"/>
              <a:t> </a:t>
            </a:r>
            <a:r>
              <a:rPr lang="en-GB" dirty="0" err="1" smtClean="0"/>
              <a:t>uni</a:t>
            </a:r>
            <a:r>
              <a:rPr lang="en-GB" dirty="0" smtClean="0"/>
              <a:t> </a:t>
            </a:r>
            <a:r>
              <a:rPr lang="en-GB" dirty="0" err="1" smtClean="0"/>
              <a:t>conf</a:t>
            </a:r>
            <a:r>
              <a:rPr lang="en-GB" dirty="0" smtClean="0"/>
              <a:t> </a:t>
            </a:r>
          </a:p>
          <a:p>
            <a:r>
              <a:rPr lang="en-GB" dirty="0" smtClean="0"/>
              <a:t>Students  Writing articles =internal publications online – </a:t>
            </a:r>
          </a:p>
          <a:p>
            <a:r>
              <a:rPr lang="en-GB" dirty="0" smtClean="0"/>
              <a:t>All professions require research based decisions and pitches </a:t>
            </a:r>
          </a:p>
          <a:p>
            <a:r>
              <a:rPr lang="en-GB" dirty="0" smtClean="0"/>
              <a:t>Students </a:t>
            </a:r>
            <a:r>
              <a:rPr lang="en-GB" dirty="0" err="1" smtClean="0"/>
              <a:t>eveloping</a:t>
            </a:r>
            <a:r>
              <a:rPr lang="en-GB" dirty="0" smtClean="0"/>
              <a:t> app lets  to create animation to present a concept- deduce from your </a:t>
            </a:r>
            <a:r>
              <a:rPr lang="en-GB" dirty="0" err="1" smtClean="0"/>
              <a:t>obsevatio</a:t>
            </a:r>
            <a:r>
              <a:rPr lang="en-GB" dirty="0" smtClean="0"/>
              <a:t>- </a:t>
            </a:r>
            <a:r>
              <a:rPr lang="en-GB" dirty="0" err="1" smtClean="0"/>
              <a:t>waorking</a:t>
            </a:r>
            <a:r>
              <a:rPr lang="en-GB" dirty="0" smtClean="0"/>
              <a:t> with the way their subject </a:t>
            </a:r>
            <a:r>
              <a:rPr lang="en-GB" dirty="0" err="1" smtClean="0"/>
              <a:t>cinstructs</a:t>
            </a:r>
            <a:r>
              <a:rPr lang="en-GB" dirty="0" smtClean="0"/>
              <a:t> knowledge objects  </a:t>
            </a:r>
          </a:p>
          <a:p>
            <a:r>
              <a:rPr lang="en-GB" dirty="0" smtClean="0"/>
              <a:t>Encourage and support students to develop research topics </a:t>
            </a:r>
          </a:p>
          <a:p>
            <a:r>
              <a:rPr lang="en-GB" dirty="0" smtClean="0"/>
              <a:t>Methodology and valid evidence – </a:t>
            </a:r>
          </a:p>
          <a:p>
            <a:r>
              <a:rPr lang="en-GB" dirty="0" err="1" smtClean="0"/>
              <a:t>Asashse</a:t>
            </a:r>
            <a:r>
              <a:rPr lang="en-GB" dirty="0" smtClean="0"/>
              <a:t>-surveys re learning gain (US influenced )   re a problem in </a:t>
            </a:r>
            <a:r>
              <a:rPr lang="en-GB" dirty="0" err="1" smtClean="0"/>
              <a:t>sotl</a:t>
            </a:r>
            <a:r>
              <a:rPr lang="en-GB" dirty="0" smtClean="0"/>
              <a:t>  lack of trust in the rigour and </a:t>
            </a:r>
            <a:r>
              <a:rPr lang="en-GB" dirty="0" err="1" smtClean="0"/>
              <a:t>reliabilty</a:t>
            </a:r>
            <a:r>
              <a:rPr lang="en-GB" dirty="0" smtClean="0"/>
              <a:t> </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122</a:t>
            </a:fld>
            <a:endParaRPr lang="en-GB"/>
          </a:p>
        </p:txBody>
      </p:sp>
    </p:spTree>
    <p:extLst>
      <p:ext uri="{BB962C8B-B14F-4D97-AF65-F5344CB8AC3E}">
        <p14:creationId xmlns:p14="http://schemas.microsoft.com/office/powerpoint/2010/main" val="40687472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(1)  Report   on SOTL </a:t>
            </a:r>
            <a:br>
              <a:rPr lang="en-GB" dirty="0" smtClean="0"/>
            </a:br>
            <a:r>
              <a:rPr lang="en-GB" sz="3100" b="1" i="1" dirty="0"/>
              <a:t>Defining and Supporting the Scholarship of Teaching and Learning: A Sector-wide Study.</a:t>
            </a:r>
            <a:r>
              <a:rPr lang="en-GB" sz="3100" b="1" dirty="0"/>
              <a:t>  (</a:t>
            </a:r>
            <a:r>
              <a:rPr lang="en-GB" sz="3100" dirty="0"/>
              <a:t>2016</a:t>
            </a:r>
            <a:r>
              <a:rPr lang="en-GB" sz="3100" b="1" dirty="0"/>
              <a:t> </a:t>
            </a:r>
            <a:r>
              <a:rPr lang="en-GB" sz="3100" dirty="0" err="1"/>
              <a:t>Fanghanel</a:t>
            </a:r>
            <a:r>
              <a:rPr lang="en-GB" sz="3100" dirty="0"/>
              <a:t>, Potter, Pritchard, </a:t>
            </a:r>
            <a:r>
              <a:rPr lang="en-GB" sz="3100" dirty="0" err="1"/>
              <a:t>Wisker</a:t>
            </a:r>
            <a:endParaRPr lang="en-GB" sz="3100" dirty="0"/>
          </a:p>
        </p:txBody>
      </p:sp>
      <p:pic>
        <p:nvPicPr>
          <p:cNvPr id="4" name="Content Placeholder 3" descr="https://www.heacademy.ac.uk/sites/default/files/styles/medium/public/155x220xsotl-coverimage.jpg,qitok=Ewc1YVre.pagespeed.ic.gkWn8rNAiU.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772816"/>
            <a:ext cx="3114451" cy="4392488"/>
          </a:xfrm>
          <a:prstGeom prst="rect">
            <a:avLst/>
          </a:prstGeom>
          <a:noFill/>
          <a:ln>
            <a:noFill/>
          </a:ln>
        </p:spPr>
      </p:pic>
      <p:sp>
        <p:nvSpPr>
          <p:cNvPr id="3" name="Footer Placeholder 2"/>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123</a:t>
            </a:fld>
            <a:endParaRPr lang="en-GB"/>
          </a:p>
        </p:txBody>
      </p:sp>
    </p:spTree>
    <p:extLst>
      <p:ext uri="{BB962C8B-B14F-4D97-AF65-F5344CB8AC3E}">
        <p14:creationId xmlns:p14="http://schemas.microsoft.com/office/powerpoint/2010/main" val="197655957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err="1" smtClean="0"/>
              <a:t>SoTL</a:t>
            </a:r>
            <a:r>
              <a:rPr lang="en-GB" b="1" dirty="0" smtClean="0"/>
              <a:t>  reports </a:t>
            </a:r>
            <a:r>
              <a:rPr lang="en-GB" dirty="0"/>
              <a:t/>
            </a:r>
            <a:br>
              <a:rPr lang="en-GB" dirty="0"/>
            </a:br>
            <a:endParaRPr lang="en-GB" dirty="0"/>
          </a:p>
        </p:txBody>
      </p:sp>
      <p:sp>
        <p:nvSpPr>
          <p:cNvPr id="3" name="Content Placeholder 2"/>
          <p:cNvSpPr>
            <a:spLocks noGrp="1"/>
          </p:cNvSpPr>
          <p:nvPr>
            <p:ph idx="1"/>
          </p:nvPr>
        </p:nvSpPr>
        <p:spPr>
          <a:xfrm>
            <a:off x="457200" y="1600200"/>
            <a:ext cx="8229600" cy="4493096"/>
          </a:xfrm>
        </p:spPr>
        <p:txBody>
          <a:bodyPr>
            <a:normAutofit fontScale="85000" lnSpcReduction="10000"/>
          </a:bodyPr>
          <a:lstStyle/>
          <a:p>
            <a:pPr marL="0" indent="0">
              <a:buNone/>
            </a:pPr>
            <a:r>
              <a:rPr lang="en-GB" dirty="0" smtClean="0"/>
              <a:t>From </a:t>
            </a:r>
            <a:r>
              <a:rPr lang="en-GB" dirty="0"/>
              <a:t>March to June 2015, a cross-university partnership conducted a qualitative study involving interviews with eight heads of academic development from universities from across the four nations: England, Wales, Scotland and Northern Ireland.  The study formed part of the overall HEA funded </a:t>
            </a:r>
            <a:r>
              <a:rPr lang="en-GB" b="1" i="1" dirty="0"/>
              <a:t>Defining and Supporting the Scholarship of Teaching and Learning: A Sector-wide Study.</a:t>
            </a:r>
            <a:r>
              <a:rPr lang="en-GB" b="1" dirty="0"/>
              <a:t>  </a:t>
            </a:r>
            <a:r>
              <a:rPr lang="en-GB" b="1" dirty="0" smtClean="0"/>
              <a:t>(</a:t>
            </a:r>
            <a:r>
              <a:rPr lang="en-GB" dirty="0" smtClean="0"/>
              <a:t>2016</a:t>
            </a:r>
            <a:r>
              <a:rPr lang="en-GB" b="1" dirty="0" smtClean="0"/>
              <a:t> </a:t>
            </a:r>
            <a:r>
              <a:rPr lang="en-GB" dirty="0" err="1" smtClean="0"/>
              <a:t>Fanghanel</a:t>
            </a:r>
            <a:r>
              <a:rPr lang="en-GB" dirty="0" smtClean="0"/>
              <a:t>, Potter, Pritchard, Wisker)</a:t>
            </a:r>
          </a:p>
          <a:p>
            <a:pPr marL="0" indent="0">
              <a:buNone/>
            </a:pPr>
            <a:r>
              <a:rPr lang="en-GB" dirty="0" smtClean="0"/>
              <a:t>Interviews </a:t>
            </a:r>
            <a:r>
              <a:rPr lang="en-GB" dirty="0"/>
              <a:t>were analysed thematically</a:t>
            </a:r>
            <a:r>
              <a:rPr lang="en-GB" dirty="0" smtClean="0"/>
              <a:t>. They </a:t>
            </a:r>
            <a:r>
              <a:rPr lang="en-GB" dirty="0"/>
              <a:t>were then drawn into case </a:t>
            </a:r>
            <a:r>
              <a:rPr lang="en-GB" dirty="0" smtClean="0"/>
              <a:t>studies </a:t>
            </a:r>
            <a:r>
              <a:rPr lang="en-GB" dirty="0"/>
              <a:t>which form part of the </a:t>
            </a:r>
            <a:r>
              <a:rPr lang="en-GB" dirty="0" smtClean="0"/>
              <a:t>findings </a:t>
            </a:r>
            <a:r>
              <a:rPr lang="en-GB" dirty="0"/>
              <a:t>in the exec report and  sent to the HEA. </a:t>
            </a:r>
            <a:r>
              <a:rPr lang="en-GB" dirty="0" smtClean="0"/>
              <a:t> </a:t>
            </a:r>
            <a:endParaRPr lang="en-GB" dirty="0"/>
          </a:p>
          <a:p>
            <a:endParaRPr lang="en-GB" dirty="0"/>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124</a:t>
            </a:fld>
            <a:endParaRPr lang="en-GB"/>
          </a:p>
        </p:txBody>
      </p:sp>
    </p:spTree>
    <p:extLst>
      <p:ext uri="{BB962C8B-B14F-4D97-AF65-F5344CB8AC3E}">
        <p14:creationId xmlns:p14="http://schemas.microsoft.com/office/powerpoint/2010/main" val="401662321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504056"/>
          </a:xfrm>
        </p:spPr>
        <p:txBody>
          <a:bodyPr>
            <a:normAutofit fontScale="90000"/>
          </a:bodyPr>
          <a:lstStyle/>
          <a:p>
            <a:r>
              <a:rPr lang="en-GB" b="1" dirty="0"/>
              <a:t>The main findings are:</a:t>
            </a:r>
            <a:br>
              <a:rPr lang="en-GB" b="1" dirty="0"/>
            </a:br>
            <a:endParaRPr lang="en-GB" dirty="0"/>
          </a:p>
        </p:txBody>
      </p:sp>
      <p:sp>
        <p:nvSpPr>
          <p:cNvPr id="3" name="Content Placeholder 2"/>
          <p:cNvSpPr>
            <a:spLocks noGrp="1"/>
          </p:cNvSpPr>
          <p:nvPr>
            <p:ph idx="1"/>
          </p:nvPr>
        </p:nvSpPr>
        <p:spPr>
          <a:xfrm>
            <a:off x="323528" y="764704"/>
            <a:ext cx="8352928" cy="6093296"/>
          </a:xfrm>
        </p:spPr>
        <p:txBody>
          <a:bodyPr>
            <a:normAutofit fontScale="47500" lnSpcReduction="20000"/>
          </a:bodyPr>
          <a:lstStyle/>
          <a:p>
            <a:pPr marL="0" indent="0">
              <a:buNone/>
            </a:pPr>
            <a:r>
              <a:rPr lang="en-GB" b="1" dirty="0"/>
              <a:t> </a:t>
            </a:r>
            <a:endParaRPr lang="en-GB" dirty="0"/>
          </a:p>
          <a:p>
            <a:r>
              <a:rPr lang="en-GB" sz="5500" b="1" dirty="0"/>
              <a:t>Not all higher education providers (HEPs) have a clear shared understanding and meaning of the scholarship of learning and teaching (</a:t>
            </a:r>
            <a:r>
              <a:rPr lang="en-GB" sz="5500" b="1" dirty="0" err="1"/>
              <a:t>SoTL</a:t>
            </a:r>
            <a:r>
              <a:rPr lang="en-GB" sz="5500" b="1" dirty="0"/>
              <a:t>)</a:t>
            </a:r>
          </a:p>
          <a:p>
            <a:r>
              <a:rPr lang="en-GB" sz="5500" dirty="0" smtClean="0"/>
              <a:t>There </a:t>
            </a:r>
            <a:r>
              <a:rPr lang="en-GB" sz="5500" dirty="0"/>
              <a:t>is some agreement about the meanings and processes of </a:t>
            </a:r>
            <a:r>
              <a:rPr lang="en-GB" sz="5500" dirty="0" err="1"/>
              <a:t>SoTL</a:t>
            </a:r>
            <a:r>
              <a:rPr lang="en-GB" sz="5500" dirty="0"/>
              <a:t> amongst heads of education development</a:t>
            </a:r>
          </a:p>
          <a:p>
            <a:r>
              <a:rPr lang="en-GB" sz="5500" dirty="0" smtClean="0"/>
              <a:t>Institutional </a:t>
            </a:r>
            <a:r>
              <a:rPr lang="en-GB" sz="5500" dirty="0"/>
              <a:t>strategies, policies, processes and activities are important for enabling and embedding </a:t>
            </a:r>
            <a:r>
              <a:rPr lang="en-GB" sz="5500" dirty="0" err="1"/>
              <a:t>SoTL</a:t>
            </a:r>
            <a:r>
              <a:rPr lang="en-GB" sz="5500" dirty="0"/>
              <a:t>. </a:t>
            </a:r>
            <a:r>
              <a:rPr lang="en-GB" sz="5500" dirty="0" smtClean="0"/>
              <a:t>  </a:t>
            </a:r>
            <a:endParaRPr lang="en-GB" sz="5500" dirty="0"/>
          </a:p>
          <a:p>
            <a:r>
              <a:rPr lang="en-GB" sz="5500" b="1" dirty="0" smtClean="0"/>
              <a:t>Staff </a:t>
            </a:r>
            <a:r>
              <a:rPr lang="en-GB" sz="5500" b="1" dirty="0"/>
              <a:t>engagement </a:t>
            </a:r>
            <a:r>
              <a:rPr lang="en-GB" sz="5500" dirty="0" smtClean="0"/>
              <a:t> </a:t>
            </a:r>
            <a:endParaRPr lang="en-GB" sz="5500" dirty="0"/>
          </a:p>
          <a:p>
            <a:r>
              <a:rPr lang="en-GB" sz="5500" b="1" dirty="0" smtClean="0"/>
              <a:t>Institutional </a:t>
            </a:r>
            <a:r>
              <a:rPr lang="en-GB" sz="5500" b="1" dirty="0"/>
              <a:t>cultural change and clear signposting </a:t>
            </a:r>
            <a:r>
              <a:rPr lang="en-GB" sz="5500" dirty="0"/>
              <a:t>of </a:t>
            </a:r>
            <a:r>
              <a:rPr lang="en-GB" sz="5500" dirty="0" err="1"/>
              <a:t>SoTL</a:t>
            </a:r>
            <a:r>
              <a:rPr lang="en-GB" sz="5500" dirty="0"/>
              <a:t> are needed </a:t>
            </a:r>
          </a:p>
          <a:p>
            <a:r>
              <a:rPr lang="en-GB" sz="5500" dirty="0" smtClean="0"/>
              <a:t>A </a:t>
            </a:r>
            <a:r>
              <a:rPr lang="en-GB" sz="5500" dirty="0"/>
              <a:t>transdisciplinary approach to </a:t>
            </a:r>
            <a:r>
              <a:rPr lang="en-GB" sz="5500" dirty="0" err="1"/>
              <a:t>SoTL</a:t>
            </a:r>
            <a:r>
              <a:rPr lang="en-GB" sz="5500" dirty="0"/>
              <a:t> </a:t>
            </a:r>
            <a:r>
              <a:rPr lang="en-GB" sz="5500" dirty="0" smtClean="0"/>
              <a:t>-efficiency </a:t>
            </a:r>
            <a:r>
              <a:rPr lang="en-GB" sz="5500" dirty="0"/>
              <a:t>benefits but a </a:t>
            </a:r>
            <a:r>
              <a:rPr lang="en-GB" sz="5500" b="1" dirty="0"/>
              <a:t>discipline focus </a:t>
            </a:r>
            <a:r>
              <a:rPr lang="en-GB" sz="5500" dirty="0" smtClean="0"/>
              <a:t>preferred </a:t>
            </a:r>
            <a:r>
              <a:rPr lang="en-GB" sz="5500" dirty="0"/>
              <a:t>and most achievable route for embedding.  </a:t>
            </a:r>
            <a:endParaRPr lang="en-GB" sz="5500" dirty="0" smtClean="0"/>
          </a:p>
          <a:p>
            <a:r>
              <a:rPr lang="en-GB" sz="5500" dirty="0" err="1" smtClean="0"/>
              <a:t>SoTL</a:t>
            </a:r>
            <a:r>
              <a:rPr lang="en-GB" sz="5500" dirty="0" smtClean="0"/>
              <a:t> </a:t>
            </a:r>
            <a:r>
              <a:rPr lang="en-GB" sz="5500" dirty="0"/>
              <a:t>buy-in tends to reflect individuals’ interests and discipline </a:t>
            </a:r>
            <a:r>
              <a:rPr lang="en-GB" sz="5500" dirty="0" smtClean="0"/>
              <a:t>alignment.</a:t>
            </a:r>
            <a:endParaRPr lang="en-GB" sz="5500"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125</a:t>
            </a:fld>
            <a:endParaRPr lang="en-GB"/>
          </a:p>
        </p:txBody>
      </p:sp>
    </p:spTree>
    <p:extLst>
      <p:ext uri="{BB962C8B-B14F-4D97-AF65-F5344CB8AC3E}">
        <p14:creationId xmlns:p14="http://schemas.microsoft.com/office/powerpoint/2010/main" val="198219005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836712"/>
            <a:ext cx="8229600" cy="6021288"/>
          </a:xfrm>
        </p:spPr>
        <p:txBody>
          <a:bodyPr>
            <a:normAutofit fontScale="77500" lnSpcReduction="20000"/>
          </a:bodyPr>
          <a:lstStyle/>
          <a:p>
            <a:r>
              <a:rPr lang="en-GB" b="1" dirty="0"/>
              <a:t>Professional development and recognition schemes and frameworks such as UKPSF aid </a:t>
            </a:r>
            <a:r>
              <a:rPr lang="en-GB" b="1" dirty="0" err="1"/>
              <a:t>SoTL</a:t>
            </a:r>
            <a:r>
              <a:rPr lang="en-GB" b="1" dirty="0"/>
              <a:t> reflection and provide a structure for </a:t>
            </a:r>
            <a:r>
              <a:rPr lang="en-GB" b="1" dirty="0" smtClean="0"/>
              <a:t>embedding</a:t>
            </a:r>
            <a:endParaRPr lang="en-GB" b="1" dirty="0"/>
          </a:p>
          <a:p>
            <a:r>
              <a:rPr lang="en-GB" b="1" dirty="0"/>
              <a:t>Promotion criteria </a:t>
            </a:r>
            <a:r>
              <a:rPr lang="en-GB" dirty="0"/>
              <a:t>is key for the embedding of </a:t>
            </a:r>
            <a:r>
              <a:rPr lang="en-GB" dirty="0" err="1"/>
              <a:t>SoTL</a:t>
            </a:r>
            <a:r>
              <a:rPr lang="en-GB" dirty="0"/>
              <a:t> for professional </a:t>
            </a:r>
            <a:r>
              <a:rPr lang="en-GB" dirty="0" smtClean="0"/>
              <a:t>development</a:t>
            </a:r>
            <a:r>
              <a:rPr lang="en-GB" dirty="0"/>
              <a:t> </a:t>
            </a:r>
          </a:p>
          <a:p>
            <a:r>
              <a:rPr lang="en-GB" dirty="0"/>
              <a:t>There is </a:t>
            </a:r>
            <a:r>
              <a:rPr lang="en-GB" b="1" dirty="0"/>
              <a:t>increasing willingness </a:t>
            </a:r>
            <a:r>
              <a:rPr lang="en-GB" dirty="0"/>
              <a:t>to engage with </a:t>
            </a:r>
            <a:r>
              <a:rPr lang="en-GB" dirty="0" err="1"/>
              <a:t>SoTL</a:t>
            </a:r>
            <a:r>
              <a:rPr lang="en-GB" dirty="0"/>
              <a:t> activity </a:t>
            </a:r>
            <a:r>
              <a:rPr lang="en-GB" dirty="0" smtClean="0"/>
              <a:t> </a:t>
            </a:r>
          </a:p>
          <a:p>
            <a:r>
              <a:rPr lang="en-GB" dirty="0" smtClean="0"/>
              <a:t>However </a:t>
            </a:r>
            <a:r>
              <a:rPr lang="en-GB" b="1" dirty="0" smtClean="0"/>
              <a:t>time </a:t>
            </a:r>
            <a:r>
              <a:rPr lang="en-GB" b="1" dirty="0"/>
              <a:t>constraints, dwindling financial resources and tensions between REF and </a:t>
            </a:r>
            <a:r>
              <a:rPr lang="en-GB" b="1" dirty="0" err="1"/>
              <a:t>SoTL</a:t>
            </a:r>
            <a:r>
              <a:rPr lang="en-GB" b="1" dirty="0"/>
              <a:t> research </a:t>
            </a:r>
            <a:r>
              <a:rPr lang="en-GB" dirty="0"/>
              <a:t>prominence are </a:t>
            </a:r>
            <a:r>
              <a:rPr lang="en-GB" dirty="0" smtClean="0"/>
              <a:t>challenges</a:t>
            </a:r>
            <a:r>
              <a:rPr lang="en-GB" dirty="0"/>
              <a:t> </a:t>
            </a:r>
          </a:p>
          <a:p>
            <a:r>
              <a:rPr lang="en-GB" dirty="0"/>
              <a:t>Student engagement in learning and teaching and </a:t>
            </a:r>
            <a:r>
              <a:rPr lang="en-GB" dirty="0" err="1"/>
              <a:t>SoTL</a:t>
            </a:r>
            <a:r>
              <a:rPr lang="en-GB" dirty="0"/>
              <a:t> </a:t>
            </a:r>
            <a:r>
              <a:rPr lang="en-GB" dirty="0" smtClean="0"/>
              <a:t>couched </a:t>
            </a:r>
            <a:r>
              <a:rPr lang="en-GB" dirty="0"/>
              <a:t>in terms of student partnership </a:t>
            </a:r>
            <a:r>
              <a:rPr lang="en-GB" dirty="0" smtClean="0"/>
              <a:t>=more </a:t>
            </a:r>
            <a:r>
              <a:rPr lang="en-GB" dirty="0"/>
              <a:t>needs to be </a:t>
            </a:r>
            <a:r>
              <a:rPr lang="en-GB" dirty="0" smtClean="0"/>
              <a:t>done</a:t>
            </a:r>
            <a:r>
              <a:rPr lang="en-GB" dirty="0"/>
              <a:t> </a:t>
            </a:r>
          </a:p>
          <a:p>
            <a:r>
              <a:rPr lang="en-GB" dirty="0"/>
              <a:t>Co-curriculum development provides opportunities for student engagement in </a:t>
            </a:r>
            <a:r>
              <a:rPr lang="en-GB" dirty="0" err="1"/>
              <a:t>SoTL</a:t>
            </a:r>
            <a:r>
              <a:rPr lang="en-GB" dirty="0"/>
              <a:t> </a:t>
            </a:r>
            <a:r>
              <a:rPr lang="en-GB" dirty="0" smtClean="0"/>
              <a:t>activity</a:t>
            </a:r>
            <a:r>
              <a:rPr lang="en-GB" dirty="0"/>
              <a:t> </a:t>
            </a:r>
          </a:p>
          <a:p>
            <a:r>
              <a:rPr lang="en-GB" dirty="0" smtClean="0"/>
              <a:t>shift </a:t>
            </a:r>
            <a:r>
              <a:rPr lang="en-GB" dirty="0"/>
              <a:t>from a focus on outputs to </a:t>
            </a:r>
            <a:r>
              <a:rPr lang="en-GB" dirty="0" err="1"/>
              <a:t>SoTL</a:t>
            </a:r>
            <a:r>
              <a:rPr lang="en-GB" dirty="0"/>
              <a:t> effectiveness and </a:t>
            </a:r>
            <a:r>
              <a:rPr lang="en-GB" dirty="0" smtClean="0"/>
              <a:t>impact needed</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126</a:t>
            </a:fld>
            <a:endParaRPr lang="en-GB"/>
          </a:p>
        </p:txBody>
      </p:sp>
    </p:spTree>
    <p:extLst>
      <p:ext uri="{BB962C8B-B14F-4D97-AF65-F5344CB8AC3E}">
        <p14:creationId xmlns:p14="http://schemas.microsoft.com/office/powerpoint/2010/main" val="288541799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288032"/>
          </a:xfrm>
        </p:spPr>
        <p:txBody>
          <a:bodyPr>
            <a:normAutofit fontScale="90000"/>
          </a:bodyPr>
          <a:lstStyle/>
          <a:p>
            <a:r>
              <a:rPr lang="en-GB" b="1" dirty="0"/>
              <a:t>Some quotations :</a:t>
            </a:r>
            <a:r>
              <a:rPr lang="en-GB" dirty="0"/>
              <a:t/>
            </a:r>
            <a:br>
              <a:rPr lang="en-GB" dirty="0"/>
            </a:br>
            <a:endParaRPr lang="en-GB" dirty="0"/>
          </a:p>
        </p:txBody>
      </p:sp>
      <p:sp>
        <p:nvSpPr>
          <p:cNvPr id="3" name="Content Placeholder 2"/>
          <p:cNvSpPr>
            <a:spLocks noGrp="1"/>
          </p:cNvSpPr>
          <p:nvPr>
            <p:ph idx="1"/>
          </p:nvPr>
        </p:nvSpPr>
        <p:spPr>
          <a:xfrm>
            <a:off x="467544" y="692696"/>
            <a:ext cx="8229600" cy="6309320"/>
          </a:xfrm>
        </p:spPr>
        <p:txBody>
          <a:bodyPr>
            <a:normAutofit fontScale="70000" lnSpcReduction="20000"/>
          </a:bodyPr>
          <a:lstStyle/>
          <a:p>
            <a:pPr marL="0" indent="0">
              <a:buNone/>
            </a:pPr>
            <a:r>
              <a:rPr lang="en-GB" dirty="0"/>
              <a:t> </a:t>
            </a:r>
          </a:p>
          <a:p>
            <a:pPr marL="0" indent="0">
              <a:buNone/>
            </a:pPr>
            <a:r>
              <a:rPr lang="en-GB" dirty="0"/>
              <a:t> </a:t>
            </a:r>
          </a:p>
          <a:p>
            <a:pPr marL="0" indent="0">
              <a:buNone/>
            </a:pPr>
            <a:r>
              <a:rPr lang="en-GB" b="1" dirty="0" smtClean="0"/>
              <a:t> Perspectives </a:t>
            </a:r>
            <a:r>
              <a:rPr lang="en-GB" b="1" dirty="0"/>
              <a:t>on institutional definitions of </a:t>
            </a:r>
            <a:r>
              <a:rPr lang="en-GB" b="1" dirty="0" err="1"/>
              <a:t>SoTL</a:t>
            </a:r>
            <a:endParaRPr lang="en-GB" dirty="0"/>
          </a:p>
          <a:p>
            <a:pPr marL="0" indent="0">
              <a:buNone/>
            </a:pPr>
            <a:r>
              <a:rPr lang="en-GB" dirty="0"/>
              <a:t>‘…we have a very specific definition of that…we define that as </a:t>
            </a:r>
            <a:r>
              <a:rPr lang="en-GB" b="1" dirty="0"/>
              <a:t>scholarly activity that ensures that teaching is of the highest quality based on current good practice, reflects sound knowledge and evidenced that in some external way</a:t>
            </a:r>
            <a:r>
              <a:rPr lang="en-GB" dirty="0"/>
              <a:t>…’ (Respondent 6)</a:t>
            </a:r>
          </a:p>
          <a:p>
            <a:pPr marL="0" indent="0">
              <a:buNone/>
            </a:pPr>
            <a:r>
              <a:rPr lang="en-GB" dirty="0"/>
              <a:t> </a:t>
            </a:r>
          </a:p>
          <a:p>
            <a:pPr marL="0" indent="0">
              <a:buNone/>
            </a:pPr>
            <a:r>
              <a:rPr lang="en-GB" b="1" dirty="0"/>
              <a:t>Head of </a:t>
            </a:r>
            <a:r>
              <a:rPr lang="en-GB" b="1" dirty="0" smtClean="0"/>
              <a:t>Education Development definitions </a:t>
            </a:r>
            <a:endParaRPr lang="en-GB" b="1" dirty="0"/>
          </a:p>
          <a:p>
            <a:pPr marL="0" indent="0">
              <a:buNone/>
            </a:pPr>
            <a:r>
              <a:rPr lang="en-GB" dirty="0"/>
              <a:t>‘</a:t>
            </a:r>
            <a:r>
              <a:rPr lang="en-GB" b="1" dirty="0"/>
              <a:t>I think that is about seeing learning and teaching in higher education particularly as being evidence led and evidence based, being research led and research based. Its moving learning and teaching away from top tip and a view that its merely a series of techniques, so that its seeing learning and teaching as more than competencies in a b-tech model, and much more about thinking and reflecting on the ways in which students learn and we facilitate their </a:t>
            </a:r>
            <a:r>
              <a:rPr lang="en-GB" b="1" dirty="0" smtClean="0"/>
              <a:t>learning </a:t>
            </a:r>
            <a:r>
              <a:rPr lang="en-GB" b="1" dirty="0"/>
              <a:t>through an evidence base</a:t>
            </a:r>
            <a:r>
              <a:rPr lang="en-GB" dirty="0"/>
              <a:t>’. (Respondent 7)</a:t>
            </a:r>
          </a:p>
          <a:p>
            <a:pPr marL="0" indent="0">
              <a:buNone/>
            </a:pPr>
            <a:r>
              <a:rPr lang="en-GB" dirty="0"/>
              <a:t> </a:t>
            </a:r>
          </a:p>
          <a:p>
            <a:pPr marL="0" indent="0">
              <a:buNone/>
            </a:pPr>
            <a:r>
              <a:rPr lang="en-GB" dirty="0" smtClean="0"/>
              <a:t>‘</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127</a:t>
            </a:fld>
            <a:endParaRPr lang="en-GB"/>
          </a:p>
        </p:txBody>
      </p:sp>
    </p:spTree>
    <p:extLst>
      <p:ext uri="{BB962C8B-B14F-4D97-AF65-F5344CB8AC3E}">
        <p14:creationId xmlns:p14="http://schemas.microsoft.com/office/powerpoint/2010/main" val="263214219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476672"/>
            <a:ext cx="8229600" cy="6120680"/>
          </a:xfrm>
        </p:spPr>
        <p:txBody>
          <a:bodyPr>
            <a:normAutofit fontScale="85000" lnSpcReduction="20000"/>
          </a:bodyPr>
          <a:lstStyle/>
          <a:p>
            <a:pPr marL="0" indent="0">
              <a:buNone/>
            </a:pPr>
            <a:r>
              <a:rPr lang="en-GB" dirty="0" smtClean="0"/>
              <a:t>‘I </a:t>
            </a:r>
            <a:r>
              <a:rPr lang="en-GB" dirty="0"/>
              <a:t>think </a:t>
            </a:r>
            <a:r>
              <a:rPr lang="en-GB" dirty="0" err="1"/>
              <a:t>SoTL</a:t>
            </a:r>
            <a:r>
              <a:rPr lang="en-GB" dirty="0"/>
              <a:t> for me is </a:t>
            </a:r>
            <a:r>
              <a:rPr lang="en-GB" b="1" dirty="0"/>
              <a:t>linking of research and teaching it is a scholarly practice it is about evidence informed innovation and enhancement in one’s practice</a:t>
            </a:r>
            <a:r>
              <a:rPr lang="en-GB" dirty="0"/>
              <a:t>…</a:t>
            </a:r>
            <a:r>
              <a:rPr lang="en-GB" dirty="0" err="1"/>
              <a:t>SoTL</a:t>
            </a:r>
            <a:r>
              <a:rPr lang="en-GB" dirty="0"/>
              <a:t> is a spectrum so there’s everything from your reflective practice and taking more scholarly approach to your teaching straight through to, I’m applying for grants I wasn’t to have PhD students I want to have </a:t>
            </a:r>
            <a:r>
              <a:rPr lang="en-GB" dirty="0" err="1"/>
              <a:t>REFable</a:t>
            </a:r>
            <a:r>
              <a:rPr lang="en-GB" dirty="0"/>
              <a:t> publications’ (Respondent 4).</a:t>
            </a:r>
          </a:p>
          <a:p>
            <a:pPr marL="0" indent="0">
              <a:buNone/>
            </a:pPr>
            <a:r>
              <a:rPr lang="en-GB" dirty="0"/>
              <a:t> </a:t>
            </a:r>
          </a:p>
          <a:p>
            <a:pPr marL="0" indent="0">
              <a:buNone/>
            </a:pPr>
            <a:r>
              <a:rPr lang="en-GB" dirty="0"/>
              <a:t>‘</a:t>
            </a:r>
            <a:r>
              <a:rPr lang="en-GB" b="1" dirty="0"/>
              <a:t>Applying a theoretical understanding to practice on two levels, that’s both in terms of researching our practice to understand it better and also thereby to improve our own practice by thinking about that scholarship</a:t>
            </a:r>
            <a:r>
              <a:rPr lang="en-GB" dirty="0"/>
              <a:t>, that’s probably what it means to me in my context here’.  (Respondent 1)</a:t>
            </a:r>
          </a:p>
          <a:p>
            <a:pPr marL="0" indent="0">
              <a:buNone/>
            </a:pPr>
            <a:r>
              <a:rPr lang="en-GB" dirty="0"/>
              <a:t> </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128</a:t>
            </a:fld>
            <a:endParaRPr lang="en-GB"/>
          </a:p>
        </p:txBody>
      </p:sp>
    </p:spTree>
    <p:extLst>
      <p:ext uri="{BB962C8B-B14F-4D97-AF65-F5344CB8AC3E}">
        <p14:creationId xmlns:p14="http://schemas.microsoft.com/office/powerpoint/2010/main" val="355591660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Threats ?  </a:t>
            </a:r>
            <a:endParaRPr lang="en-GB" dirty="0"/>
          </a:p>
        </p:txBody>
      </p:sp>
      <p:pic>
        <p:nvPicPr>
          <p:cNvPr id="4" name="Content Placeholder 3" descr="C:\Users\gw10\AppData\Local\Microsoft\Windows\Temporary Internet Files\Content.Word\IMG_0029.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708265" y="1714341"/>
            <a:ext cx="5727469" cy="4297680"/>
          </a:xfrm>
          <a:prstGeom prst="rect">
            <a:avLst/>
          </a:prstGeom>
          <a:noFill/>
          <a:ln>
            <a:noFill/>
          </a:ln>
        </p:spPr>
      </p:pic>
      <p:sp>
        <p:nvSpPr>
          <p:cNvPr id="3" name="Footer Placeholder 2"/>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129</a:t>
            </a:fld>
            <a:endParaRPr lang="en-GB"/>
          </a:p>
        </p:txBody>
      </p:sp>
    </p:spTree>
    <p:extLst>
      <p:ext uri="{BB962C8B-B14F-4D97-AF65-F5344CB8AC3E}">
        <p14:creationId xmlns:p14="http://schemas.microsoft.com/office/powerpoint/2010/main" val="147618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a typeface="Calibri"/>
                <a:cs typeface="Times New Roman"/>
              </a:rPr>
              <a:t>Balancing and planning</a:t>
            </a:r>
            <a:endParaRPr lang="en-GB" b="1" dirty="0"/>
          </a:p>
        </p:txBody>
      </p:sp>
      <p:sp>
        <p:nvSpPr>
          <p:cNvPr id="3" name="Content Placeholder 2"/>
          <p:cNvSpPr>
            <a:spLocks noGrp="1"/>
          </p:cNvSpPr>
          <p:nvPr>
            <p:ph idx="1"/>
          </p:nvPr>
        </p:nvSpPr>
        <p:spPr/>
        <p:txBody>
          <a:bodyPr>
            <a:normAutofit lnSpcReduction="10000"/>
          </a:bodyPr>
          <a:lstStyle/>
          <a:p>
            <a:pPr marL="0" lvl="0" indent="0">
              <a:buNone/>
            </a:pPr>
            <a:r>
              <a:rPr lang="en-GB" dirty="0" smtClean="0">
                <a:ea typeface="Calibri"/>
                <a:cs typeface="Times New Roman"/>
              </a:rPr>
              <a:t> </a:t>
            </a:r>
            <a:endParaRPr lang="en-GB" dirty="0">
              <a:ea typeface="Calibri"/>
              <a:cs typeface="Times New Roman"/>
            </a:endParaRPr>
          </a:p>
          <a:p>
            <a:pPr marL="0" indent="0">
              <a:buNone/>
            </a:pPr>
            <a:r>
              <a:rPr lang="en-GB" dirty="0" smtClean="0"/>
              <a:t>In academic work there is a high correlation between career and life satisfaction. The university, more than other places of employment, is highly influenced by life outside of work .In addition, universities are training grounds for future leaders and need to offer an effective model on how to balance family and career.(</a:t>
            </a:r>
            <a:r>
              <a:rPr lang="en-GB" dirty="0" smtClean="0"/>
              <a:t>H</a:t>
            </a:r>
            <a:r>
              <a:rPr lang="en-GB" dirty="0" smtClean="0"/>
              <a:t>ensel, 1991)</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13</a:t>
            </a:fld>
            <a:endParaRPr lang="en-GB"/>
          </a:p>
        </p:txBody>
      </p:sp>
    </p:spTree>
    <p:extLst>
      <p:ext uri="{BB962C8B-B14F-4D97-AF65-F5344CB8AC3E}">
        <p14:creationId xmlns:p14="http://schemas.microsoft.com/office/powerpoint/2010/main" val="180978801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Problems with scholarship of teaching and learning in universities</a:t>
            </a:r>
            <a:endParaRPr lang="en-GB" dirty="0"/>
          </a:p>
        </p:txBody>
      </p:sp>
      <p:sp>
        <p:nvSpPr>
          <p:cNvPr id="3" name="Content Placeholder 2"/>
          <p:cNvSpPr>
            <a:spLocks noGrp="1"/>
          </p:cNvSpPr>
          <p:nvPr>
            <p:ph idx="1"/>
          </p:nvPr>
        </p:nvSpPr>
        <p:spPr>
          <a:xfrm>
            <a:off x="457200" y="1600200"/>
            <a:ext cx="8229600" cy="5141168"/>
          </a:xfrm>
        </p:spPr>
        <p:txBody>
          <a:bodyPr>
            <a:normAutofit fontScale="77500" lnSpcReduction="20000"/>
          </a:bodyPr>
          <a:lstStyle/>
          <a:p>
            <a:r>
              <a:rPr lang="en-GB" dirty="0"/>
              <a:t>‘…you do sit and listen at various away days and bits and piece of colleagues actively briefing each other not to get involved in the learning and teaching because </a:t>
            </a:r>
            <a:r>
              <a:rPr lang="en-GB" b="1" dirty="0"/>
              <a:t>ultimately they’re not going to have time to deliver their research outputs </a:t>
            </a:r>
            <a:r>
              <a:rPr lang="en-GB" dirty="0"/>
              <a:t>that are requested of them, that’s anecdotal. I am surprised to hear it raised so vocally in the culture…that’s the cultural whisperings’ (Respondent 1)</a:t>
            </a:r>
          </a:p>
          <a:p>
            <a:pPr marL="0" indent="0">
              <a:buNone/>
            </a:pPr>
            <a:r>
              <a:rPr lang="en-GB" dirty="0"/>
              <a:t> </a:t>
            </a:r>
          </a:p>
          <a:p>
            <a:r>
              <a:rPr lang="en-GB" b="1" dirty="0"/>
              <a:t>A lack of clear-signposting of the value of </a:t>
            </a:r>
            <a:r>
              <a:rPr lang="en-GB" b="1" dirty="0" err="1"/>
              <a:t>SoTL</a:t>
            </a:r>
            <a:r>
              <a:rPr lang="en-GB" b="1" dirty="0"/>
              <a:t> is implied:</a:t>
            </a:r>
          </a:p>
          <a:p>
            <a:pPr marL="0" indent="0">
              <a:buNone/>
            </a:pPr>
            <a:r>
              <a:rPr lang="en-GB" b="1" dirty="0"/>
              <a:t> </a:t>
            </a:r>
          </a:p>
          <a:p>
            <a:r>
              <a:rPr lang="en-GB" dirty="0"/>
              <a:t>‘I think that’s one of the difficulties, staff don’t often have clear signposting as to what is valued and what’s not…heads of school and deans would not necessarily see </a:t>
            </a:r>
            <a:r>
              <a:rPr lang="en-GB" dirty="0" err="1" smtClean="0"/>
              <a:t>SoTL</a:t>
            </a:r>
            <a:r>
              <a:rPr lang="en-GB" dirty="0" smtClean="0"/>
              <a:t> </a:t>
            </a:r>
            <a:r>
              <a:rPr lang="en-GB" dirty="0"/>
              <a:t>as a priority if its not income generating or its not directly part of the core business’ (Respondent 8)</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130</a:t>
            </a:fld>
            <a:endParaRPr lang="en-GB"/>
          </a:p>
        </p:txBody>
      </p:sp>
    </p:spTree>
    <p:extLst>
      <p:ext uri="{BB962C8B-B14F-4D97-AF65-F5344CB8AC3E}">
        <p14:creationId xmlns:p14="http://schemas.microsoft.com/office/powerpoint/2010/main" val="350517710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Or being on the alert for opportunities </a:t>
            </a:r>
            <a:endParaRPr lang="en-GB" dirty="0"/>
          </a:p>
        </p:txBody>
      </p:sp>
      <p:pic>
        <p:nvPicPr>
          <p:cNvPr id="4" name="Content Placeholder 3" descr="C:\Users\gw10\Desktop\new camers\IMG_0080.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06187" y="1714341"/>
            <a:ext cx="5731625" cy="4297680"/>
          </a:xfrm>
          <a:prstGeom prst="rect">
            <a:avLst/>
          </a:prstGeom>
          <a:noFill/>
          <a:ln>
            <a:noFill/>
          </a:ln>
        </p:spPr>
      </p:pic>
      <p:sp>
        <p:nvSpPr>
          <p:cNvPr id="3" name="Slide Number Placeholder 2"/>
          <p:cNvSpPr>
            <a:spLocks noGrp="1"/>
          </p:cNvSpPr>
          <p:nvPr>
            <p:ph type="sldNum" sz="quarter" idx="12"/>
          </p:nvPr>
        </p:nvSpPr>
        <p:spPr/>
        <p:txBody>
          <a:bodyPr/>
          <a:lstStyle/>
          <a:p>
            <a:fld id="{1E666591-77AD-4CB6-B93F-52F54E26DFFB}" type="slidenum">
              <a:rPr lang="en-GB" smtClean="0"/>
              <a:t>131</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9451630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Positives </a:t>
            </a:r>
            <a:endParaRPr lang="en-GB" dirty="0"/>
          </a:p>
        </p:txBody>
      </p:sp>
      <p:sp>
        <p:nvSpPr>
          <p:cNvPr id="3" name="Content Placeholder 2"/>
          <p:cNvSpPr>
            <a:spLocks noGrp="1"/>
          </p:cNvSpPr>
          <p:nvPr>
            <p:ph idx="1"/>
          </p:nvPr>
        </p:nvSpPr>
        <p:spPr/>
        <p:txBody>
          <a:bodyPr>
            <a:normAutofit fontScale="85000" lnSpcReduction="10000"/>
          </a:bodyPr>
          <a:lstStyle/>
          <a:p>
            <a:r>
              <a:rPr lang="en-GB" dirty="0"/>
              <a:t>‘we have more people wanting to come on our course, I think the growth, the change in our culture people really want to come on it…The uptake of the programmes the development and support for the development of the programmes so for example…I think that is a measure of the change in the culture’ (Respondent 3)</a:t>
            </a:r>
          </a:p>
          <a:p>
            <a:pPr marL="0" indent="0">
              <a:buNone/>
            </a:pPr>
            <a:r>
              <a:rPr lang="en-GB" dirty="0"/>
              <a:t> </a:t>
            </a:r>
          </a:p>
          <a:p>
            <a:r>
              <a:rPr lang="en-GB" dirty="0" smtClean="0"/>
              <a:t>‘In </a:t>
            </a:r>
            <a:r>
              <a:rPr lang="en-GB" dirty="0"/>
              <a:t>relation to the tensions between research and teaching </a:t>
            </a:r>
            <a:r>
              <a:rPr lang="en-GB" dirty="0" smtClean="0"/>
              <a:t>-   overall </a:t>
            </a:r>
            <a:r>
              <a:rPr lang="en-GB" dirty="0" err="1"/>
              <a:t>SoTL</a:t>
            </a:r>
            <a:r>
              <a:rPr lang="en-GB" dirty="0"/>
              <a:t> is generally seen in a positive light helping drive quality and enhancements. </a:t>
            </a:r>
            <a:r>
              <a:rPr lang="en-GB" dirty="0" smtClean="0"/>
              <a:t>‘</a:t>
            </a:r>
            <a:endParaRPr lang="en-GB" dirty="0"/>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132</a:t>
            </a:fld>
            <a:endParaRPr lang="en-GB"/>
          </a:p>
        </p:txBody>
      </p:sp>
    </p:spTree>
    <p:extLst>
      <p:ext uri="{BB962C8B-B14F-4D97-AF65-F5344CB8AC3E}">
        <p14:creationId xmlns:p14="http://schemas.microsoft.com/office/powerpoint/2010/main" val="3822952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b="1" dirty="0"/>
              <a:t>Professional development and recognition schemes aid reflection on </a:t>
            </a:r>
            <a:r>
              <a:rPr lang="en-GB" sz="2400" b="1" dirty="0" err="1"/>
              <a:t>SoTL</a:t>
            </a:r>
            <a:r>
              <a:rPr lang="en-GB" sz="2400" b="1" dirty="0"/>
              <a:t/>
            </a:r>
            <a:br>
              <a:rPr lang="en-GB" sz="2400" b="1" dirty="0"/>
            </a:br>
            <a:endParaRPr lang="en-GB" sz="2400" dirty="0"/>
          </a:p>
        </p:txBody>
      </p:sp>
      <p:sp>
        <p:nvSpPr>
          <p:cNvPr id="3" name="Content Placeholder 2"/>
          <p:cNvSpPr>
            <a:spLocks noGrp="1"/>
          </p:cNvSpPr>
          <p:nvPr>
            <p:ph idx="1"/>
          </p:nvPr>
        </p:nvSpPr>
        <p:spPr>
          <a:xfrm>
            <a:off x="457200" y="980728"/>
            <a:ext cx="8229600" cy="5688632"/>
          </a:xfrm>
        </p:spPr>
        <p:txBody>
          <a:bodyPr>
            <a:normAutofit fontScale="77500" lnSpcReduction="20000"/>
          </a:bodyPr>
          <a:lstStyle/>
          <a:p>
            <a:pPr marL="0" indent="0">
              <a:buNone/>
            </a:pPr>
            <a:r>
              <a:rPr lang="en-GB" dirty="0"/>
              <a:t> </a:t>
            </a:r>
          </a:p>
          <a:p>
            <a:pPr marL="0" indent="0">
              <a:buNone/>
            </a:pPr>
            <a:r>
              <a:rPr lang="en-GB" sz="2300" dirty="0"/>
              <a:t>For some HEPs, the professional development and recognition scheme has provided a very strong basis for reflecting on </a:t>
            </a:r>
            <a:r>
              <a:rPr lang="en-GB" sz="2300" dirty="0" err="1"/>
              <a:t>SoTL</a:t>
            </a:r>
            <a:r>
              <a:rPr lang="en-GB" sz="2300" dirty="0"/>
              <a:t> across their institutions, identifying good practice and exploring processes that need to be embedded to develop to levels where the quality of the evidence begins to make an impact across the sector.  As one interviewee reported</a:t>
            </a:r>
            <a:r>
              <a:rPr lang="en-GB" sz="2300" dirty="0" smtClean="0"/>
              <a:t>:</a:t>
            </a:r>
            <a:r>
              <a:rPr lang="en-GB" sz="2300" dirty="0"/>
              <a:t> </a:t>
            </a:r>
          </a:p>
          <a:p>
            <a:pPr marL="400050" lvl="1" indent="0">
              <a:buNone/>
            </a:pPr>
            <a:r>
              <a:rPr lang="en-GB" dirty="0"/>
              <a:t>‘…I think </a:t>
            </a:r>
            <a:r>
              <a:rPr lang="en-GB" b="1" dirty="0"/>
              <a:t>the professional development and recognition scheme </a:t>
            </a:r>
            <a:r>
              <a:rPr lang="en-GB" dirty="0"/>
              <a:t>has been a very strong basis for us reflecting on our </a:t>
            </a:r>
            <a:r>
              <a:rPr lang="en-GB" dirty="0" err="1"/>
              <a:t>SoTL</a:t>
            </a:r>
            <a:r>
              <a:rPr lang="en-GB" dirty="0"/>
              <a:t> across the university, and identifying the good practice that’s there and processes that need to be embedded to really develop that to a level where </a:t>
            </a:r>
            <a:r>
              <a:rPr lang="en-GB" b="1" dirty="0"/>
              <a:t>the quality of the evidence begins to make an impact across the sector</a:t>
            </a:r>
            <a:r>
              <a:rPr lang="en-GB" dirty="0"/>
              <a:t>. The kind of activities and professional development and recognition scheme also working with our in house </a:t>
            </a:r>
            <a:r>
              <a:rPr lang="en-GB" b="1" dirty="0"/>
              <a:t>journal </a:t>
            </a:r>
            <a:r>
              <a:rPr lang="en-GB" dirty="0"/>
              <a:t>with colleagues there to begin to see where </a:t>
            </a:r>
            <a:r>
              <a:rPr lang="en-GB" b="1" dirty="0"/>
              <a:t>practice enhancements have informed the kind of critical reflection </a:t>
            </a:r>
            <a:r>
              <a:rPr lang="en-GB" dirty="0"/>
              <a:t>that allows a wider dialogue around the methods that are used to evaluate learning and practice I think that’s been very helpful </a:t>
            </a:r>
            <a:r>
              <a:rPr lang="en-GB" dirty="0" smtClean="0"/>
              <a:t>… </a:t>
            </a:r>
            <a:r>
              <a:rPr lang="en-GB" dirty="0"/>
              <a:t>to enhance pedagogic outputs across the institution.’ (Respondent 8)</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133</a:t>
            </a:fld>
            <a:endParaRPr lang="en-GB"/>
          </a:p>
        </p:txBody>
      </p:sp>
    </p:spTree>
    <p:extLst>
      <p:ext uri="{BB962C8B-B14F-4D97-AF65-F5344CB8AC3E}">
        <p14:creationId xmlns:p14="http://schemas.microsoft.com/office/powerpoint/2010/main" val="149493876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576064"/>
          </a:xfrm>
        </p:spPr>
        <p:txBody>
          <a:bodyPr>
            <a:normAutofit fontScale="90000"/>
          </a:bodyPr>
          <a:lstStyle/>
          <a:p>
            <a:r>
              <a:rPr lang="en-GB" dirty="0"/>
              <a:t>The key recommendations are:</a:t>
            </a:r>
            <a:br>
              <a:rPr lang="en-GB" dirty="0"/>
            </a:br>
            <a:endParaRPr lang="en-GB" dirty="0"/>
          </a:p>
        </p:txBody>
      </p:sp>
      <p:sp>
        <p:nvSpPr>
          <p:cNvPr id="3" name="Content Placeholder 2"/>
          <p:cNvSpPr>
            <a:spLocks noGrp="1"/>
          </p:cNvSpPr>
          <p:nvPr>
            <p:ph idx="1"/>
          </p:nvPr>
        </p:nvSpPr>
        <p:spPr>
          <a:xfrm>
            <a:off x="457200" y="1124744"/>
            <a:ext cx="8229600" cy="5001419"/>
          </a:xfrm>
        </p:spPr>
        <p:txBody>
          <a:bodyPr>
            <a:normAutofit fontScale="70000" lnSpcReduction="20000"/>
          </a:bodyPr>
          <a:lstStyle/>
          <a:p>
            <a:pPr marL="0" lvl="0" indent="0">
              <a:buNone/>
            </a:pPr>
            <a:endParaRPr lang="en-GB" dirty="0" smtClean="0"/>
          </a:p>
          <a:p>
            <a:pPr lvl="0"/>
            <a:r>
              <a:rPr lang="en-GB" dirty="0" smtClean="0"/>
              <a:t>Develop </a:t>
            </a:r>
            <a:r>
              <a:rPr lang="en-GB" dirty="0"/>
              <a:t>clear definitions and descriptions of </a:t>
            </a:r>
            <a:r>
              <a:rPr lang="en-GB" dirty="0" err="1"/>
              <a:t>SoTL</a:t>
            </a:r>
            <a:r>
              <a:rPr lang="en-GB" dirty="0"/>
              <a:t> that can be integrated into policy and institutional strategies </a:t>
            </a:r>
          </a:p>
          <a:p>
            <a:pPr marL="0" indent="0">
              <a:buNone/>
            </a:pPr>
            <a:endParaRPr lang="en-GB" dirty="0"/>
          </a:p>
          <a:p>
            <a:pPr lvl="0"/>
            <a:r>
              <a:rPr lang="en-GB" dirty="0"/>
              <a:t>Support the dissemination of </a:t>
            </a:r>
            <a:r>
              <a:rPr lang="en-GB" dirty="0" err="1"/>
              <a:t>SoTL</a:t>
            </a:r>
            <a:r>
              <a:rPr lang="en-GB" dirty="0"/>
              <a:t> research   </a:t>
            </a:r>
            <a:endParaRPr lang="en-GB" dirty="0" smtClean="0"/>
          </a:p>
          <a:p>
            <a:pPr marL="0" lvl="0" indent="0">
              <a:buNone/>
            </a:pPr>
            <a:r>
              <a:rPr lang="en-GB" dirty="0"/>
              <a:t> </a:t>
            </a:r>
          </a:p>
          <a:p>
            <a:pPr lvl="0"/>
            <a:r>
              <a:rPr lang="en-GB" dirty="0"/>
              <a:t>Engender communities of practice  and supportive networks</a:t>
            </a:r>
          </a:p>
          <a:p>
            <a:pPr marL="0" indent="0">
              <a:buNone/>
            </a:pPr>
            <a:endParaRPr lang="en-GB" dirty="0"/>
          </a:p>
          <a:p>
            <a:pPr lvl="0"/>
            <a:r>
              <a:rPr lang="en-GB" dirty="0"/>
              <a:t>Resource </a:t>
            </a:r>
            <a:r>
              <a:rPr lang="en-GB" dirty="0" err="1"/>
              <a:t>SoTL</a:t>
            </a:r>
            <a:r>
              <a:rPr lang="en-GB" dirty="0"/>
              <a:t> practice to demonstrate its value and counter the need to generate </a:t>
            </a:r>
            <a:r>
              <a:rPr lang="en-GB" dirty="0" smtClean="0"/>
              <a:t>income</a:t>
            </a:r>
          </a:p>
          <a:p>
            <a:pPr marL="0" lvl="0" indent="0">
              <a:buNone/>
            </a:pPr>
            <a:r>
              <a:rPr lang="en-GB" dirty="0"/>
              <a:t> </a:t>
            </a:r>
          </a:p>
          <a:p>
            <a:pPr lvl="0"/>
            <a:r>
              <a:rPr lang="en-GB" dirty="0" smtClean="0"/>
              <a:t>Encourage </a:t>
            </a:r>
            <a:r>
              <a:rPr lang="en-GB" dirty="0"/>
              <a:t>HEPs to allow more time for CPD in workload models   </a:t>
            </a:r>
          </a:p>
          <a:p>
            <a:pPr marL="0" indent="0">
              <a:buNone/>
            </a:pPr>
            <a:endParaRPr lang="en-GB" dirty="0"/>
          </a:p>
          <a:p>
            <a:pPr lvl="0"/>
            <a:r>
              <a:rPr lang="en-GB" dirty="0"/>
              <a:t>Support the development of tools and models to demonstrate impact.  </a:t>
            </a:r>
          </a:p>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134</a:t>
            </a:fld>
            <a:endParaRPr lang="en-GB"/>
          </a:p>
        </p:txBody>
      </p:sp>
    </p:spTree>
    <p:extLst>
      <p:ext uri="{BB962C8B-B14F-4D97-AF65-F5344CB8AC3E}">
        <p14:creationId xmlns:p14="http://schemas.microsoft.com/office/powerpoint/2010/main" val="16550604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(2) Second report looking at research teaching links- </a:t>
            </a:r>
            <a:r>
              <a:rPr lang="en-GB" dirty="0" err="1" smtClean="0"/>
              <a:t>SoTL</a:t>
            </a:r>
            <a:endParaRPr lang="en-GB" dirty="0"/>
          </a:p>
        </p:txBody>
      </p:sp>
      <p:sp>
        <p:nvSpPr>
          <p:cNvPr id="3" name="Content Placeholder 2"/>
          <p:cNvSpPr>
            <a:spLocks noGrp="1"/>
          </p:cNvSpPr>
          <p:nvPr>
            <p:ph idx="1"/>
          </p:nvPr>
        </p:nvSpPr>
        <p:spPr/>
        <p:txBody>
          <a:bodyPr/>
          <a:lstStyle/>
          <a:p>
            <a:pPr marL="0" indent="0">
              <a:buNone/>
            </a:pPr>
            <a:r>
              <a:rPr lang="en-GB" b="1" dirty="0"/>
              <a:t>Fung, D., and Gordon, C. (2016)</a:t>
            </a:r>
            <a:r>
              <a:rPr lang="en-GB" b="1" i="1" dirty="0"/>
              <a:t>Rewarding Educators and Education Leaders in Research-Intensive Universities</a:t>
            </a:r>
            <a:r>
              <a:rPr lang="en-GB" b="1" dirty="0"/>
              <a:t>. </a:t>
            </a:r>
          </a:p>
          <a:p>
            <a:pPr marL="0" indent="0">
              <a:buNone/>
            </a:pP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135</a:t>
            </a:fld>
            <a:endParaRPr lang="en-GB"/>
          </a:p>
        </p:txBody>
      </p:sp>
    </p:spTree>
    <p:extLst>
      <p:ext uri="{BB962C8B-B14F-4D97-AF65-F5344CB8AC3E}">
        <p14:creationId xmlns:p14="http://schemas.microsoft.com/office/powerpoint/2010/main" val="80573696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Context for Russell group </a:t>
            </a:r>
            <a:endParaRPr lang="en-GB" dirty="0"/>
          </a:p>
        </p:txBody>
      </p:sp>
      <p:sp>
        <p:nvSpPr>
          <p:cNvPr id="3" name="Content Placeholder 2"/>
          <p:cNvSpPr>
            <a:spLocks noGrp="1"/>
          </p:cNvSpPr>
          <p:nvPr>
            <p:ph idx="1"/>
          </p:nvPr>
        </p:nvSpPr>
        <p:spPr>
          <a:xfrm>
            <a:off x="457200" y="1484784"/>
            <a:ext cx="8229600" cy="5040560"/>
          </a:xfrm>
        </p:spPr>
        <p:txBody>
          <a:bodyPr>
            <a:normAutofit lnSpcReduction="10000"/>
          </a:bodyPr>
          <a:lstStyle/>
          <a:p>
            <a:pPr marL="0" indent="0">
              <a:buNone/>
            </a:pPr>
            <a:r>
              <a:rPr lang="en-GB" dirty="0" smtClean="0"/>
              <a:t>‘</a:t>
            </a:r>
            <a:r>
              <a:rPr lang="en-GB" dirty="0"/>
              <a:t>In fact we have become victims of our own success at research because what has received far less attention – although is equally important to us – is the outstanding education we give our students.  </a:t>
            </a:r>
            <a:r>
              <a:rPr lang="en-GB" dirty="0" smtClean="0"/>
              <a:t>(</a:t>
            </a:r>
            <a:r>
              <a:rPr lang="en-GB" i="1" dirty="0"/>
              <a:t>Russell Group statement 2014 </a:t>
            </a:r>
            <a:r>
              <a:rPr lang="en-GB" i="1" dirty="0" smtClean="0"/>
              <a:t>, report </a:t>
            </a:r>
            <a:r>
              <a:rPr lang="en-GB" i="1" dirty="0"/>
              <a:t>p15</a:t>
            </a:r>
            <a:r>
              <a:rPr lang="en-GB" dirty="0"/>
              <a:t>)</a:t>
            </a:r>
          </a:p>
          <a:p>
            <a:pPr marL="0" indent="0">
              <a:buNone/>
            </a:pPr>
            <a:r>
              <a:rPr lang="en-GB" dirty="0"/>
              <a:t>‘our universities are committed to providing an outstanding student experience where teaching is enhanced by world class research and facilities.  (</a:t>
            </a:r>
            <a:r>
              <a:rPr lang="en-GB" i="1" dirty="0"/>
              <a:t>Russell Group 2015b</a:t>
            </a:r>
            <a:r>
              <a:rPr lang="en-GB" dirty="0"/>
              <a:t>)</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136</a:t>
            </a:fld>
            <a:endParaRPr lang="en-GB"/>
          </a:p>
        </p:txBody>
      </p:sp>
    </p:spTree>
    <p:extLst>
      <p:ext uri="{BB962C8B-B14F-4D97-AF65-F5344CB8AC3E}">
        <p14:creationId xmlns:p14="http://schemas.microsoft.com/office/powerpoint/2010/main" val="422807561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692696"/>
            <a:ext cx="8229600" cy="5832648"/>
          </a:xfrm>
        </p:spPr>
        <p:txBody>
          <a:bodyPr>
            <a:normAutofit lnSpcReduction="10000"/>
          </a:bodyPr>
          <a:lstStyle/>
          <a:p>
            <a:r>
              <a:rPr lang="en-GB" dirty="0" smtClean="0"/>
              <a:t>Locke </a:t>
            </a:r>
            <a:r>
              <a:rPr lang="en-GB" dirty="0"/>
              <a:t>and </a:t>
            </a:r>
            <a:r>
              <a:rPr lang="en-GB" dirty="0" err="1"/>
              <a:t>Bennion</a:t>
            </a:r>
            <a:r>
              <a:rPr lang="en-GB" dirty="0"/>
              <a:t>, 2010), this work has identified the complexity and fragmentation of academic roles in relation of both teaching and research activities; and pointed to the way those </a:t>
            </a:r>
            <a:r>
              <a:rPr lang="en-GB" b="1" dirty="0"/>
              <a:t>two functions</a:t>
            </a:r>
            <a:r>
              <a:rPr lang="en-GB" dirty="0"/>
              <a:t> have been almost </a:t>
            </a:r>
            <a:r>
              <a:rPr lang="en-GB" b="1" dirty="0"/>
              <a:t>completely separated</a:t>
            </a:r>
            <a:r>
              <a:rPr lang="en-GB" dirty="0"/>
              <a:t> in terms of the way they are funded, assessed, rewarded and managed (Locke, 2012), with evidence that research has a much higher status than teaching, especially in the reputation of institutions and the career success of academics. </a:t>
            </a:r>
          </a:p>
          <a:p>
            <a:pPr marL="0" indent="0">
              <a:buNone/>
            </a:pPr>
            <a:endParaRPr lang="en-GB" dirty="0"/>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137</a:t>
            </a:fld>
            <a:endParaRPr lang="en-GB"/>
          </a:p>
        </p:txBody>
      </p:sp>
    </p:spTree>
    <p:extLst>
      <p:ext uri="{BB962C8B-B14F-4D97-AF65-F5344CB8AC3E}">
        <p14:creationId xmlns:p14="http://schemas.microsoft.com/office/powerpoint/2010/main" val="241121796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‘this project is an opportunity to continue to develop the sector’s understanding of the Scholarship of Teaching and Learning (</a:t>
            </a:r>
            <a:r>
              <a:rPr lang="en-GB" dirty="0" err="1"/>
              <a:t>SoTL</a:t>
            </a:r>
            <a:r>
              <a:rPr lang="en-GB" dirty="0"/>
              <a:t>) as a vehicle for linking teaching and research, and as an effective tool to support teaching and career development.’ (p.4 literature review)</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138</a:t>
            </a:fld>
            <a:endParaRPr lang="en-GB"/>
          </a:p>
        </p:txBody>
      </p:sp>
    </p:spTree>
    <p:extLst>
      <p:ext uri="{BB962C8B-B14F-4D97-AF65-F5344CB8AC3E}">
        <p14:creationId xmlns:p14="http://schemas.microsoft.com/office/powerpoint/2010/main" val="391239453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620688"/>
            <a:ext cx="8229600" cy="6120680"/>
          </a:xfrm>
        </p:spPr>
        <p:txBody>
          <a:bodyPr>
            <a:normAutofit/>
          </a:bodyPr>
          <a:lstStyle/>
          <a:p>
            <a:r>
              <a:rPr lang="en-GB" dirty="0" smtClean="0"/>
              <a:t>‘research-intensives </a:t>
            </a:r>
            <a:r>
              <a:rPr lang="en-GB" dirty="0"/>
              <a:t>have very promising opportunities to move forward into the new era by explicitly recreating and re-stating </a:t>
            </a:r>
            <a:endParaRPr lang="en-GB" dirty="0" smtClean="0"/>
          </a:p>
          <a:p>
            <a:r>
              <a:rPr lang="en-GB" dirty="0" smtClean="0"/>
              <a:t>(</a:t>
            </a:r>
            <a:r>
              <a:rPr lang="en-GB" dirty="0" err="1"/>
              <a:t>i</a:t>
            </a:r>
            <a:r>
              <a:rPr lang="en-GB" dirty="0"/>
              <a:t>) distinctive models of academic education leadership, which speaks to a clearer definition of ‘teaching excellence’, and </a:t>
            </a:r>
            <a:endParaRPr lang="en-GB" dirty="0" smtClean="0"/>
          </a:p>
          <a:p>
            <a:r>
              <a:rPr lang="en-GB" dirty="0" smtClean="0"/>
              <a:t>(</a:t>
            </a:r>
            <a:r>
              <a:rPr lang="en-GB" dirty="0"/>
              <a:t>ii) distinctive models of research-based education, which maximise research education synergies for both staff and students. </a:t>
            </a:r>
            <a:endParaRPr lang="en-GB" dirty="0" smtClean="0"/>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139</a:t>
            </a:fld>
            <a:endParaRPr lang="en-GB"/>
          </a:p>
        </p:txBody>
      </p:sp>
    </p:spTree>
    <p:extLst>
      <p:ext uri="{BB962C8B-B14F-4D97-AF65-F5344CB8AC3E}">
        <p14:creationId xmlns:p14="http://schemas.microsoft.com/office/powerpoint/2010/main" val="4213903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B3ADAE0-B2A8-48D9-BA52-DCB2C7BE16D2}" type="slidenum">
              <a:rPr lang="en-US"/>
              <a:pPr>
                <a:defRPr/>
              </a:pPr>
              <a:t>14</a:t>
            </a:fld>
            <a:endParaRPr lang="en-US"/>
          </a:p>
        </p:txBody>
      </p:sp>
      <p:sp>
        <p:nvSpPr>
          <p:cNvPr id="27651" name="Rectangle 2"/>
          <p:cNvSpPr>
            <a:spLocks noGrp="1" noChangeArrowheads="1"/>
          </p:cNvSpPr>
          <p:nvPr>
            <p:ph type="title"/>
          </p:nvPr>
        </p:nvSpPr>
        <p:spPr/>
        <p:txBody>
          <a:bodyPr/>
          <a:lstStyle/>
          <a:p>
            <a:endParaRPr lang="en-GB" altLang="en-US" smtClean="0"/>
          </a:p>
        </p:txBody>
      </p:sp>
      <p:sp>
        <p:nvSpPr>
          <p:cNvPr id="27652" name="Rectangle 3"/>
          <p:cNvSpPr>
            <a:spLocks noGrp="1" noChangeArrowheads="1"/>
          </p:cNvSpPr>
          <p:nvPr>
            <p:ph type="body" idx="1"/>
          </p:nvPr>
        </p:nvSpPr>
        <p:spPr>
          <a:xfrm>
            <a:off x="5292725" y="0"/>
            <a:ext cx="3652838" cy="6858000"/>
          </a:xfrm>
        </p:spPr>
        <p:txBody>
          <a:bodyPr/>
          <a:lstStyle/>
          <a:p>
            <a:pPr>
              <a:lnSpc>
                <a:spcPct val="80000"/>
              </a:lnSpc>
            </a:pPr>
            <a:r>
              <a:rPr lang="en-GB" altLang="en-US" sz="2800" smtClean="0"/>
              <a:t>We probably juggle and spin more than our predecessors did as  academics, teachers, researchers, administrators/</a:t>
            </a:r>
          </a:p>
          <a:p>
            <a:pPr>
              <a:lnSpc>
                <a:spcPct val="80000"/>
              </a:lnSpc>
              <a:buFont typeface="Monotype Sorts" pitchFamily="2" charset="2"/>
              <a:buNone/>
            </a:pPr>
            <a:r>
              <a:rPr lang="en-GB" altLang="en-US" sz="2800" smtClean="0"/>
              <a:t>managers, members of families and of the community</a:t>
            </a:r>
          </a:p>
          <a:p>
            <a:pPr>
              <a:lnSpc>
                <a:spcPct val="80000"/>
              </a:lnSpc>
            </a:pPr>
            <a:endParaRPr lang="en-GB" altLang="en-US" sz="2800" smtClean="0"/>
          </a:p>
          <a:p>
            <a:pPr>
              <a:lnSpc>
                <a:spcPct val="80000"/>
              </a:lnSpc>
            </a:pPr>
            <a:r>
              <a:rPr lang="en-GB" altLang="en-US" sz="2800" smtClean="0"/>
              <a:t>Being careful not to drop any of the balls</a:t>
            </a:r>
          </a:p>
          <a:p>
            <a:pPr>
              <a:lnSpc>
                <a:spcPct val="80000"/>
              </a:lnSpc>
            </a:pPr>
            <a:endParaRPr lang="en-GB" altLang="en-US" sz="2800" smtClean="0"/>
          </a:p>
          <a:p>
            <a:pPr>
              <a:lnSpc>
                <a:spcPct val="80000"/>
              </a:lnSpc>
            </a:pPr>
            <a:r>
              <a:rPr lang="en-GB" altLang="en-US" sz="2800" smtClean="0"/>
              <a:t>What are the implications of balancing for you?  </a:t>
            </a:r>
          </a:p>
        </p:txBody>
      </p:sp>
      <p:pic>
        <p:nvPicPr>
          <p:cNvPr id="27653" name="Picture 4" descr="v-ballsoverhead-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0"/>
            <a:ext cx="44656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84694888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We argue that both possibilities have the potential to create the cultural changes needed for education to  have ‘</a:t>
            </a:r>
            <a:r>
              <a:rPr lang="en-GB" b="1" dirty="0"/>
              <a:t>parity of esteem</a:t>
            </a:r>
            <a:r>
              <a:rPr lang="en-GB" dirty="0"/>
              <a:t>’ with </a:t>
            </a:r>
            <a:r>
              <a:rPr lang="en-GB" b="1" dirty="0"/>
              <a:t>research</a:t>
            </a:r>
            <a:r>
              <a:rPr lang="en-GB" dirty="0"/>
              <a:t> and to send very strong signals, in the era of the new Teaching Excellence Framework, about the particular contributions made by research intensives to student education.’p4</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140</a:t>
            </a:fld>
            <a:endParaRPr lang="en-GB"/>
          </a:p>
        </p:txBody>
      </p:sp>
    </p:spTree>
    <p:extLst>
      <p:ext uri="{BB962C8B-B14F-4D97-AF65-F5344CB8AC3E}">
        <p14:creationId xmlns:p14="http://schemas.microsoft.com/office/powerpoint/2010/main" val="360507045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b="1" dirty="0" smtClean="0"/>
              <a:t>Recommendations </a:t>
            </a:r>
            <a:endParaRPr lang="en-GB" b="1" dirty="0"/>
          </a:p>
        </p:txBody>
      </p:sp>
      <p:sp>
        <p:nvSpPr>
          <p:cNvPr id="3" name="Content Placeholder 2"/>
          <p:cNvSpPr>
            <a:spLocks noGrp="1"/>
          </p:cNvSpPr>
          <p:nvPr>
            <p:ph idx="1"/>
          </p:nvPr>
        </p:nvSpPr>
        <p:spPr>
          <a:xfrm>
            <a:off x="457200" y="764704"/>
            <a:ext cx="8229600" cy="5688632"/>
          </a:xfrm>
        </p:spPr>
        <p:txBody>
          <a:bodyPr>
            <a:normAutofit fontScale="92500"/>
          </a:bodyPr>
          <a:lstStyle/>
          <a:p>
            <a:pPr marL="0" indent="0">
              <a:buNone/>
            </a:pPr>
            <a:r>
              <a:rPr lang="en-GB" b="1" dirty="0"/>
              <a:t>S</a:t>
            </a:r>
            <a:r>
              <a:rPr lang="en-GB" b="1" dirty="0" smtClean="0"/>
              <a:t>enior </a:t>
            </a:r>
            <a:r>
              <a:rPr lang="en-GB" b="1" dirty="0"/>
              <a:t>management </a:t>
            </a:r>
            <a:r>
              <a:rPr lang="en-GB" dirty="0"/>
              <a:t>teams in research intensive institutions </a:t>
            </a:r>
            <a:endParaRPr lang="en-GB" dirty="0" smtClean="0"/>
          </a:p>
          <a:p>
            <a:pPr marL="0" indent="0">
              <a:buNone/>
            </a:pPr>
            <a:r>
              <a:rPr lang="en-GB" dirty="0" smtClean="0"/>
              <a:t>(</a:t>
            </a:r>
            <a:r>
              <a:rPr lang="en-GB" dirty="0" err="1"/>
              <a:t>i</a:t>
            </a:r>
            <a:r>
              <a:rPr lang="en-GB" dirty="0"/>
              <a:t>) develop a credible and persuasive narrative regarding the importance of education to the institutional mission, in the context of competing drivers for change, </a:t>
            </a:r>
            <a:endParaRPr lang="en-GB" dirty="0" smtClean="0"/>
          </a:p>
          <a:p>
            <a:pPr marL="0" indent="0">
              <a:buNone/>
            </a:pPr>
            <a:r>
              <a:rPr lang="en-GB" dirty="0" smtClean="0"/>
              <a:t>(</a:t>
            </a:r>
            <a:r>
              <a:rPr lang="en-GB" dirty="0"/>
              <a:t>ii) ensure that this narrative is reiterated consistently to internal and external audiences and </a:t>
            </a:r>
            <a:endParaRPr lang="en-GB" dirty="0" smtClean="0"/>
          </a:p>
          <a:p>
            <a:pPr marL="0" indent="0">
              <a:buNone/>
            </a:pPr>
            <a:r>
              <a:rPr lang="en-GB" dirty="0" smtClean="0"/>
              <a:t>(</a:t>
            </a:r>
            <a:r>
              <a:rPr lang="en-GB" dirty="0"/>
              <a:t>iii) use the narrative explicitly to inform and shape changes to rewards and recognition processes. (p6)</a:t>
            </a:r>
          </a:p>
          <a:p>
            <a:pPr marL="0" indent="0">
              <a:buNone/>
            </a:pPr>
            <a:r>
              <a:rPr lang="en-GB" dirty="0" smtClean="0"/>
              <a:t> </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141</a:t>
            </a:fld>
            <a:endParaRPr lang="en-GB"/>
          </a:p>
        </p:txBody>
      </p:sp>
    </p:spTree>
    <p:extLst>
      <p:ext uri="{BB962C8B-B14F-4D97-AF65-F5344CB8AC3E}">
        <p14:creationId xmlns:p14="http://schemas.microsoft.com/office/powerpoint/2010/main" val="215190551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Recommendations- Support , CPD , dissemination</a:t>
            </a:r>
            <a:endParaRPr lang="en-GB"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521274"/>
            <a:ext cx="8229600" cy="2683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1FA358-54D9-4470-8E1E-567C28ED863E}" type="slidenum">
              <a:rPr lang="en-GB" smtClean="0"/>
              <a:t>142</a:t>
            </a:fld>
            <a:endParaRPr lang="en-GB"/>
          </a:p>
        </p:txBody>
      </p:sp>
    </p:spTree>
    <p:extLst>
      <p:ext uri="{BB962C8B-B14F-4D97-AF65-F5344CB8AC3E}">
        <p14:creationId xmlns:p14="http://schemas.microsoft.com/office/powerpoint/2010/main" val="378407774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836712"/>
            <a:ext cx="8229600" cy="5544616"/>
          </a:xfrm>
        </p:spPr>
        <p:txBody>
          <a:bodyPr>
            <a:noAutofit/>
          </a:bodyPr>
          <a:lstStyle/>
          <a:p>
            <a:pPr marL="0" indent="0">
              <a:buNone/>
            </a:pPr>
            <a:r>
              <a:rPr lang="en-GB" sz="1600" dirty="0" smtClean="0"/>
              <a:t> </a:t>
            </a:r>
            <a:endParaRPr lang="en-GB" sz="1600" dirty="0"/>
          </a:p>
          <a:p>
            <a:pPr marL="0" indent="0">
              <a:buNone/>
            </a:pPr>
            <a:r>
              <a:rPr lang="en-GB" sz="2800" dirty="0" smtClean="0"/>
              <a:t>‘We </a:t>
            </a:r>
            <a:r>
              <a:rPr lang="en-GB" sz="2800" dirty="0"/>
              <a:t>recommend that research-intensive </a:t>
            </a:r>
            <a:r>
              <a:rPr lang="en-GB" sz="2800" dirty="0" smtClean="0"/>
              <a:t>universities</a:t>
            </a:r>
          </a:p>
          <a:p>
            <a:pPr marL="0" indent="0">
              <a:buNone/>
            </a:pPr>
            <a:r>
              <a:rPr lang="en-GB" sz="2800" dirty="0" smtClean="0"/>
              <a:t>engage</a:t>
            </a:r>
            <a:r>
              <a:rPr lang="en-GB" sz="2800" dirty="0"/>
              <a:t>, develop, empower and reward heads of departments (or equivalent) to take a lead in developing research-education synergies in ways which are meaningful and effective either disciplinary </a:t>
            </a:r>
            <a:r>
              <a:rPr lang="en-GB" sz="2800" dirty="0" smtClean="0"/>
              <a:t>contexts’ (2016, p52</a:t>
            </a:r>
            <a:r>
              <a:rPr lang="en-GB" sz="2800" dirty="0"/>
              <a:t>). </a:t>
            </a:r>
          </a:p>
          <a:p>
            <a:pPr marL="0" indent="0">
              <a:buNone/>
            </a:pPr>
            <a:r>
              <a:rPr lang="en-GB" sz="1600" dirty="0"/>
              <a:t> </a:t>
            </a:r>
          </a:p>
          <a:p>
            <a:endParaRPr lang="en-GB" sz="1600"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143</a:t>
            </a:fld>
            <a:endParaRPr lang="en-GB"/>
          </a:p>
        </p:txBody>
      </p:sp>
    </p:spTree>
    <p:extLst>
      <p:ext uri="{BB962C8B-B14F-4D97-AF65-F5344CB8AC3E}">
        <p14:creationId xmlns:p14="http://schemas.microsoft.com/office/powerpoint/2010/main" val="35000749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Preconceptions?</a:t>
            </a:r>
            <a:endParaRPr lang="en-GB" dirty="0"/>
          </a:p>
        </p:txBody>
      </p:sp>
      <p:pic>
        <p:nvPicPr>
          <p:cNvPr id="4" name="Content Placeholder 3" descr="C:\Users\gw10\Desktop\new camers\IMG_0164.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96752"/>
            <a:ext cx="7920880" cy="5256584"/>
          </a:xfrm>
          <a:prstGeom prst="rect">
            <a:avLst/>
          </a:prstGeom>
          <a:noFill/>
          <a:ln>
            <a:noFill/>
          </a:ln>
        </p:spPr>
      </p:pic>
      <p:sp>
        <p:nvSpPr>
          <p:cNvPr id="3" name="Slide Number Placeholder 2"/>
          <p:cNvSpPr>
            <a:spLocks noGrp="1"/>
          </p:cNvSpPr>
          <p:nvPr>
            <p:ph type="sldNum" sz="quarter" idx="12"/>
          </p:nvPr>
        </p:nvSpPr>
        <p:spPr/>
        <p:txBody>
          <a:bodyPr/>
          <a:lstStyle/>
          <a:p>
            <a:fld id="{1E666591-77AD-4CB6-B93F-52F54E26DFFB}" type="slidenum">
              <a:rPr lang="en-GB" smtClean="0"/>
              <a:t>144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45864140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a:t>The </a:t>
            </a:r>
            <a:r>
              <a:rPr lang="en-GB" dirty="0" smtClean="0"/>
              <a:t>axis- rather than a problem </a:t>
            </a:r>
            <a:r>
              <a:rPr lang="en-GB" dirty="0"/>
              <a:t/>
            </a:r>
            <a:br>
              <a:rPr lang="en-GB" dirty="0"/>
            </a:br>
            <a:endParaRPr lang="en-GB" dirty="0"/>
          </a:p>
        </p:txBody>
      </p:sp>
      <p:sp>
        <p:nvSpPr>
          <p:cNvPr id="3" name="Content Placeholder 2"/>
          <p:cNvSpPr>
            <a:spLocks noGrp="1"/>
          </p:cNvSpPr>
          <p:nvPr>
            <p:ph idx="1"/>
          </p:nvPr>
        </p:nvSpPr>
        <p:spPr>
          <a:xfrm>
            <a:off x="457200" y="980728"/>
            <a:ext cx="8579296" cy="5760640"/>
          </a:xfrm>
        </p:spPr>
        <p:txBody>
          <a:bodyPr>
            <a:normAutofit fontScale="85000" lnSpcReduction="10000"/>
          </a:bodyPr>
          <a:lstStyle/>
          <a:p>
            <a:r>
              <a:rPr lang="en-GB" dirty="0"/>
              <a:t>Teaching and research have been seen at odds (time, focus, status, different skill sets?)</a:t>
            </a:r>
          </a:p>
          <a:p>
            <a:r>
              <a:rPr lang="en-GB" dirty="0"/>
              <a:t>Boyer, followed by Healey and Jenkins etc. instead argue that learning , teaching and research are linked-</a:t>
            </a:r>
          </a:p>
          <a:p>
            <a:pPr marL="0" indent="0">
              <a:buNone/>
            </a:pPr>
            <a:r>
              <a:rPr lang="en-GB" dirty="0"/>
              <a:t> - Part of this involves us using research practices and processes to understand and enhance learning and teaching, assessment , student experience etc.  practices</a:t>
            </a:r>
          </a:p>
          <a:p>
            <a:pPr marL="0" indent="0">
              <a:buNone/>
            </a:pPr>
            <a:r>
              <a:rPr lang="en-GB" dirty="0"/>
              <a:t> -  Part of it is about  changing curricula and practice to encourage and empower students to use enquiry/research approaches, perspectives, practices  to con construct (and do , own-develop) knowledge (skills , values-in practice ) (much of that involves turning from predominantly using didactic  informative  teaching)</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145</a:t>
            </a:fld>
            <a:endParaRPr lang="en-GB"/>
          </a:p>
        </p:txBody>
      </p:sp>
    </p:spTree>
    <p:extLst>
      <p:ext uri="{BB962C8B-B14F-4D97-AF65-F5344CB8AC3E}">
        <p14:creationId xmlns:p14="http://schemas.microsoft.com/office/powerpoint/2010/main" val="395786560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67744" y="1196752"/>
            <a:ext cx="6419056" cy="288032"/>
          </a:xfrm>
        </p:spPr>
        <p:txBody>
          <a:bodyPr>
            <a:normAutofit fontScale="90000"/>
          </a:bodyPr>
          <a:lstStyle/>
          <a:p>
            <a:r>
              <a:rPr lang="en-GB" dirty="0" smtClean="0"/>
              <a:t> </a:t>
            </a:r>
            <a:br>
              <a:rPr lang="en-GB" dirty="0" smtClean="0"/>
            </a:br>
            <a:endParaRPr lang="en-US" dirty="0"/>
          </a:p>
        </p:txBody>
      </p:sp>
      <p:sp>
        <p:nvSpPr>
          <p:cNvPr id="33795" name="Rectangle 3"/>
          <p:cNvSpPr>
            <a:spLocks noGrp="1" noChangeArrowheads="1"/>
          </p:cNvSpPr>
          <p:nvPr>
            <p:ph type="body" idx="1"/>
          </p:nvPr>
        </p:nvSpPr>
        <p:spPr>
          <a:xfrm>
            <a:off x="827584" y="1844824"/>
            <a:ext cx="6984776" cy="4251176"/>
          </a:xfrm>
        </p:spPr>
        <p:txBody>
          <a:bodyPr>
            <a:normAutofit/>
          </a:bodyPr>
          <a:lstStyle/>
          <a:p>
            <a:r>
              <a:rPr lang="en-GB" dirty="0" smtClean="0"/>
              <a:t>Ernest </a:t>
            </a:r>
            <a:r>
              <a:rPr lang="en-GB" dirty="0"/>
              <a:t>Boyer (1990</a:t>
            </a:r>
            <a:r>
              <a:rPr lang="en-GB" dirty="0" smtClean="0"/>
              <a:t>) </a:t>
            </a:r>
            <a:r>
              <a:rPr lang="en-GB" i="1" dirty="0" smtClean="0"/>
              <a:t>Scholarship Reconsidered: </a:t>
            </a:r>
            <a:r>
              <a:rPr lang="en-GB" i="1" dirty="0"/>
              <a:t>“</a:t>
            </a:r>
            <a:r>
              <a:rPr lang="en-GB" sz="2800" i="1" dirty="0"/>
              <a:t>the most important obligation now confronting the nation’s colleges and universities is to  break out of the tired old teaching versus research debate and define in more creative ways</a:t>
            </a:r>
            <a:r>
              <a:rPr lang="en-GB" sz="2800" i="1" dirty="0" smtClean="0"/>
              <a:t>, what </a:t>
            </a:r>
            <a:r>
              <a:rPr lang="en-GB" sz="2800" i="1" dirty="0"/>
              <a:t>it means to be a scholar</a:t>
            </a:r>
            <a:r>
              <a:rPr lang="en-GB" sz="2800" i="1" dirty="0" smtClean="0"/>
              <a:t>” </a:t>
            </a:r>
            <a:endParaRPr lang="en-GB" dirty="0"/>
          </a:p>
          <a:p>
            <a:endParaRPr lang="en-GB" dirty="0"/>
          </a:p>
          <a:p>
            <a:endParaRPr lang="en-GB" dirty="0"/>
          </a:p>
        </p:txBody>
      </p:sp>
      <p:sp>
        <p:nvSpPr>
          <p:cNvPr id="2" name="Slide Number Placeholder 1"/>
          <p:cNvSpPr>
            <a:spLocks noGrp="1"/>
          </p:cNvSpPr>
          <p:nvPr>
            <p:ph type="sldNum" sz="quarter" idx="12"/>
          </p:nvPr>
        </p:nvSpPr>
        <p:spPr/>
        <p:txBody>
          <a:bodyPr/>
          <a:lstStyle/>
          <a:p>
            <a:fld id="{2CB5B26D-2F19-4976-9380-B7BA905DA2A1}" type="slidenum">
              <a:rPr lang="en-GB" smtClean="0"/>
              <a:pPr/>
              <a:t>146</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2133446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r>
              <a:rPr lang="en-US" dirty="0"/>
              <a:t/>
            </a:r>
            <a:br>
              <a:rPr lang="en-US" dirty="0"/>
            </a:br>
            <a:r>
              <a:rPr lang="en-US" dirty="0"/>
              <a:t>Why might research and </a:t>
            </a:r>
            <a:r>
              <a:rPr lang="en-US" dirty="0" smtClean="0"/>
              <a:t>teaching </a:t>
            </a:r>
            <a:r>
              <a:rPr lang="en-US" dirty="0"/>
              <a:t>be in tension? </a:t>
            </a:r>
            <a:r>
              <a:rPr lang="en-US" dirty="0" smtClean="0"/>
              <a:t/>
            </a:r>
            <a:br>
              <a:rPr lang="en-US" dirty="0" smtClean="0"/>
            </a:br>
            <a:r>
              <a:rPr lang="en-US" dirty="0" smtClean="0"/>
              <a:t>How </a:t>
            </a:r>
            <a:r>
              <a:rPr lang="en-US" dirty="0"/>
              <a:t>does research benefit teaching?</a:t>
            </a:r>
          </a:p>
        </p:txBody>
      </p:sp>
      <p:sp>
        <p:nvSpPr>
          <p:cNvPr id="35843" name="Rectangle 3"/>
          <p:cNvSpPr>
            <a:spLocks noGrp="1" noChangeArrowheads="1"/>
          </p:cNvSpPr>
          <p:nvPr>
            <p:ph type="body" idx="1"/>
          </p:nvPr>
        </p:nvSpPr>
        <p:spPr>
          <a:xfrm>
            <a:off x="179512" y="2492896"/>
            <a:ext cx="8964488" cy="4365104"/>
          </a:xfrm>
        </p:spPr>
        <p:txBody>
          <a:bodyPr/>
          <a:lstStyle/>
          <a:p>
            <a:r>
              <a:rPr lang="en-GB" dirty="0"/>
              <a:t>Links theory &amp; practice for colleagues &amp; students; </a:t>
            </a:r>
          </a:p>
          <a:p>
            <a:pPr marL="0" indent="0">
              <a:buNone/>
            </a:pPr>
            <a:endParaRPr lang="en-GB" dirty="0"/>
          </a:p>
          <a:p>
            <a:r>
              <a:rPr lang="en-GB" dirty="0"/>
              <a:t>Establishes informed habit &amp; skills for continuing to ask questions, seek information &amp; answers, in context and throughout life;</a:t>
            </a:r>
          </a:p>
          <a:p>
            <a:pPr marL="0" indent="0">
              <a:buNone/>
            </a:pPr>
            <a:endParaRPr lang="en-GB" dirty="0"/>
          </a:p>
          <a:p>
            <a:r>
              <a:rPr lang="en-GB" dirty="0"/>
              <a:t>Research </a:t>
            </a:r>
            <a:r>
              <a:rPr lang="en-GB" dirty="0" smtClean="0"/>
              <a:t>builds </a:t>
            </a:r>
            <a:r>
              <a:rPr lang="en-GB" dirty="0"/>
              <a:t>knowledge to inform society</a:t>
            </a:r>
          </a:p>
          <a:p>
            <a:endParaRPr lang="en-GB" dirty="0"/>
          </a:p>
          <a:p>
            <a:endParaRPr lang="en-GB" dirty="0"/>
          </a:p>
        </p:txBody>
      </p:sp>
      <p:sp>
        <p:nvSpPr>
          <p:cNvPr id="2" name="Footer Placeholder 1"/>
          <p:cNvSpPr>
            <a:spLocks noGrp="1"/>
          </p:cNvSpPr>
          <p:nvPr>
            <p:ph type="ftr" sz="quarter" idx="11"/>
          </p:nvPr>
        </p:nvSpPr>
        <p:spPr/>
        <p:txBody>
          <a:bodyPr/>
          <a:lstStyle/>
          <a:p>
            <a:endParaRPr lang="en-GB"/>
          </a:p>
        </p:txBody>
      </p:sp>
      <p:sp>
        <p:nvSpPr>
          <p:cNvPr id="3" name="Slide Number Placeholder 2"/>
          <p:cNvSpPr>
            <a:spLocks noGrp="1"/>
          </p:cNvSpPr>
          <p:nvPr>
            <p:ph type="sldNum" sz="quarter" idx="12"/>
          </p:nvPr>
        </p:nvSpPr>
        <p:spPr/>
        <p:txBody>
          <a:bodyPr/>
          <a:lstStyle/>
          <a:p>
            <a:fld id="{ED1FA358-54D9-4470-8E1E-567C28ED863E}" type="slidenum">
              <a:rPr lang="en-GB" smtClean="0"/>
              <a:t>147</a:t>
            </a:fld>
            <a:endParaRPr lang="en-GB"/>
          </a:p>
        </p:txBody>
      </p:sp>
    </p:spTree>
    <p:extLst>
      <p:ext uri="{BB962C8B-B14F-4D97-AF65-F5344CB8AC3E}">
        <p14:creationId xmlns:p14="http://schemas.microsoft.com/office/powerpoint/2010/main" val="257982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anim calcmode="lin" valueType="num">
                                      <p:cBhvr additive="base">
                                        <p:cTn id="13" dur="5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843">
                                            <p:txEl>
                                              <p:pRg st="4" end="4"/>
                                            </p:txEl>
                                          </p:spTgt>
                                        </p:tgtEl>
                                        <p:attrNameLst>
                                          <p:attrName>style.visibility</p:attrName>
                                        </p:attrNameLst>
                                      </p:cBhvr>
                                      <p:to>
                                        <p:strVal val="visible"/>
                                      </p:to>
                                    </p:set>
                                    <p:anim calcmode="lin" valueType="num">
                                      <p:cBhvr additive="base">
                                        <p:cTn id="19" dur="500" fill="hold"/>
                                        <p:tgtEl>
                                          <p:spTgt spid="3584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8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GB" dirty="0"/>
              <a:t>Links between research and teaching  </a:t>
            </a:r>
          </a:p>
        </p:txBody>
      </p:sp>
      <p:sp>
        <p:nvSpPr>
          <p:cNvPr id="47107" name="Rectangle 3"/>
          <p:cNvSpPr>
            <a:spLocks noGrp="1" noChangeArrowheads="1"/>
          </p:cNvSpPr>
          <p:nvPr>
            <p:ph type="body" idx="1"/>
          </p:nvPr>
        </p:nvSpPr>
        <p:spPr>
          <a:xfrm>
            <a:off x="457200" y="1600200"/>
            <a:ext cx="8229600" cy="4565104"/>
          </a:xfrm>
        </p:spPr>
        <p:txBody>
          <a:bodyPr>
            <a:normAutofit fontScale="92500" lnSpcReduction="10000"/>
          </a:bodyPr>
          <a:lstStyle/>
          <a:p>
            <a:r>
              <a:rPr lang="en-GB" dirty="0"/>
              <a:t>Research in our discipline and interdisciplinary areas is  informing and underpinning our teaching</a:t>
            </a:r>
          </a:p>
          <a:p>
            <a:pPr lvl="1"/>
            <a:r>
              <a:rPr lang="en-GB" dirty="0"/>
              <a:t> our own</a:t>
            </a:r>
          </a:p>
          <a:p>
            <a:pPr lvl="1"/>
            <a:r>
              <a:rPr lang="en-GB" dirty="0"/>
              <a:t>others’ (usually referred to as scholarship)</a:t>
            </a:r>
          </a:p>
          <a:p>
            <a:r>
              <a:rPr lang="en-GB" dirty="0"/>
              <a:t>Research into learning and teaching</a:t>
            </a:r>
          </a:p>
          <a:p>
            <a:pPr lvl="1"/>
            <a:r>
              <a:rPr lang="en-GB" dirty="0"/>
              <a:t>our own </a:t>
            </a:r>
          </a:p>
          <a:p>
            <a:pPr lvl="1"/>
            <a:r>
              <a:rPr lang="en-GB" dirty="0"/>
              <a:t>others’(usually referred to as scholarship)</a:t>
            </a:r>
          </a:p>
          <a:p>
            <a:r>
              <a:rPr lang="en-GB" dirty="0"/>
              <a:t>Encouraging  and enabling students as researchers – the skills, and the discipline specific work creating knowledge</a:t>
            </a:r>
          </a:p>
        </p:txBody>
      </p:sp>
      <p:sp>
        <p:nvSpPr>
          <p:cNvPr id="2" name="Footer Placeholder 1"/>
          <p:cNvSpPr>
            <a:spLocks noGrp="1"/>
          </p:cNvSpPr>
          <p:nvPr>
            <p:ph type="ftr" sz="quarter" idx="11"/>
          </p:nvPr>
        </p:nvSpPr>
        <p:spPr/>
        <p:txBody>
          <a:bodyPr/>
          <a:lstStyle/>
          <a:p>
            <a:endParaRPr lang="en-GB"/>
          </a:p>
        </p:txBody>
      </p:sp>
      <p:sp>
        <p:nvSpPr>
          <p:cNvPr id="3" name="Slide Number Placeholder 2"/>
          <p:cNvSpPr>
            <a:spLocks noGrp="1"/>
          </p:cNvSpPr>
          <p:nvPr>
            <p:ph type="sldNum" sz="quarter" idx="12"/>
          </p:nvPr>
        </p:nvSpPr>
        <p:spPr/>
        <p:txBody>
          <a:bodyPr/>
          <a:lstStyle/>
          <a:p>
            <a:fld id="{ED1FA358-54D9-4470-8E1E-567C28ED863E}" type="slidenum">
              <a:rPr lang="en-GB" smtClean="0"/>
              <a:t>148</a:t>
            </a:fld>
            <a:endParaRPr lang="en-GB"/>
          </a:p>
        </p:txBody>
      </p:sp>
    </p:spTree>
    <p:extLst>
      <p:ext uri="{BB962C8B-B14F-4D97-AF65-F5344CB8AC3E}">
        <p14:creationId xmlns:p14="http://schemas.microsoft.com/office/powerpoint/2010/main" val="324401388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Context revisited- a reminder  </a:t>
            </a:r>
            <a:endParaRPr lang="en-GB" b="1" dirty="0"/>
          </a:p>
        </p:txBody>
      </p:sp>
      <p:sp>
        <p:nvSpPr>
          <p:cNvPr id="3" name="Content Placeholder 2"/>
          <p:cNvSpPr>
            <a:spLocks noGrp="1"/>
          </p:cNvSpPr>
          <p:nvPr>
            <p:ph idx="1"/>
          </p:nvPr>
        </p:nvSpPr>
        <p:spPr>
          <a:xfrm>
            <a:off x="457200" y="1124744"/>
            <a:ext cx="8229600" cy="5001419"/>
          </a:xfrm>
        </p:spPr>
        <p:txBody>
          <a:bodyPr>
            <a:normAutofit lnSpcReduction="10000"/>
          </a:bodyPr>
          <a:lstStyle/>
          <a:p>
            <a:r>
              <a:rPr lang="en-GB" dirty="0"/>
              <a:t>Teaching excellence framework(TEF)  forthcoming White paper </a:t>
            </a:r>
            <a:r>
              <a:rPr lang="en-GB" dirty="0" smtClean="0"/>
              <a:t> </a:t>
            </a:r>
            <a:endParaRPr lang="en-GB" dirty="0"/>
          </a:p>
          <a:p>
            <a:pPr marL="0" indent="0">
              <a:buNone/>
            </a:pPr>
            <a:r>
              <a:rPr lang="en-GB" dirty="0"/>
              <a:t>However if we teach or </a:t>
            </a:r>
            <a:r>
              <a:rPr lang="en-GB" dirty="0" smtClean="0"/>
              <a:t>enable/support </a:t>
            </a:r>
            <a:r>
              <a:rPr lang="en-GB" dirty="0"/>
              <a:t>learning  we have always been looking at how we can:</a:t>
            </a:r>
          </a:p>
          <a:p>
            <a:r>
              <a:rPr lang="en-GB" dirty="0"/>
              <a:t>Solve problems and issues in our teaching/student </a:t>
            </a:r>
            <a:r>
              <a:rPr lang="en-GB" dirty="0" smtClean="0"/>
              <a:t>learning/assessment/retention etc</a:t>
            </a:r>
            <a:r>
              <a:rPr lang="en-GB" dirty="0"/>
              <a:t>.</a:t>
            </a:r>
          </a:p>
          <a:p>
            <a:r>
              <a:rPr lang="en-GB" dirty="0"/>
              <a:t>Innovate</a:t>
            </a:r>
          </a:p>
          <a:p>
            <a:r>
              <a:rPr lang="en-GB" dirty="0"/>
              <a:t>Encourage students to  do the learning (active learning, co construction of knowledge) </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149</a:t>
            </a:fld>
            <a:endParaRPr lang="en-GB"/>
          </a:p>
        </p:txBody>
      </p:sp>
    </p:spTree>
    <p:extLst>
      <p:ext uri="{BB962C8B-B14F-4D97-AF65-F5344CB8AC3E}">
        <p14:creationId xmlns:p14="http://schemas.microsoft.com/office/powerpoint/2010/main" val="4110435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pPr>
              <a:defRPr/>
            </a:pPr>
            <a:fld id="{7107A211-6463-4D16-9EFD-020AF2B358AC}" type="slidenum">
              <a:rPr lang="en-US"/>
              <a:pPr>
                <a:defRPr/>
              </a:pPr>
              <a:t>15</a:t>
            </a:fld>
            <a:endParaRPr lang="en-US"/>
          </a:p>
        </p:txBody>
      </p:sp>
      <p:graphicFrame>
        <p:nvGraphicFramePr>
          <p:cNvPr id="2" name="Diagram 1"/>
          <p:cNvGraphicFramePr/>
          <p:nvPr/>
        </p:nvGraphicFramePr>
        <p:xfrm>
          <a:off x="1225550" y="413343"/>
          <a:ext cx="7704138" cy="5616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35" name="Rectangle 10"/>
          <p:cNvSpPr>
            <a:spLocks noChangeArrowheads="1"/>
          </p:cNvSpPr>
          <p:nvPr/>
        </p:nvSpPr>
        <p:spPr bwMode="auto">
          <a:xfrm>
            <a:off x="2051050" y="4868863"/>
            <a:ext cx="1152525" cy="842962"/>
          </a:xfrm>
          <a:prstGeom prst="rect">
            <a:avLst/>
          </a:prstGeom>
          <a:solidFill>
            <a:schemeClr val="folHlink"/>
          </a:solidFill>
          <a:ln w="9525">
            <a:solidFill>
              <a:schemeClr val="tx1"/>
            </a:solidFill>
            <a:miter lim="800000"/>
            <a:headEnd/>
            <a:tailEnd/>
          </a:ln>
        </p:spPr>
        <p:txBody>
          <a:bodyPr wrap="none" anchor="ctr"/>
          <a:lstStyle/>
          <a:p>
            <a:pPr algn="ctr"/>
            <a:r>
              <a:rPr lang="en-GB" altLang="en-US" dirty="0" smtClean="0">
                <a:solidFill>
                  <a:schemeClr val="bg1"/>
                </a:solidFill>
              </a:rPr>
              <a:t>Social </a:t>
            </a:r>
            <a:r>
              <a:rPr lang="en-GB" altLang="en-US" dirty="0" smtClean="0"/>
              <a:t> </a:t>
            </a:r>
            <a:endParaRPr lang="en-GB" altLang="en-US" dirty="0"/>
          </a:p>
        </p:txBody>
      </p:sp>
      <p:sp>
        <p:nvSpPr>
          <p:cNvPr id="1036" name="Rectangle 11"/>
          <p:cNvSpPr>
            <a:spLocks noChangeArrowheads="1"/>
          </p:cNvSpPr>
          <p:nvPr/>
        </p:nvSpPr>
        <p:spPr bwMode="auto">
          <a:xfrm>
            <a:off x="1619672" y="404813"/>
            <a:ext cx="4511253" cy="1079500"/>
          </a:xfrm>
          <a:prstGeom prst="rect">
            <a:avLst/>
          </a:prstGeom>
          <a:solidFill>
            <a:schemeClr val="folHlink"/>
          </a:solidFill>
          <a:ln w="9525">
            <a:solidFill>
              <a:schemeClr val="tx1"/>
            </a:solidFill>
            <a:miter lim="800000"/>
            <a:headEnd/>
            <a:tailEnd/>
          </a:ln>
        </p:spPr>
        <p:txBody>
          <a:bodyPr wrap="none" anchor="ctr"/>
          <a:lstStyle/>
          <a:p>
            <a:pPr algn="ctr"/>
            <a:r>
              <a:rPr lang="en-GB" altLang="en-US" dirty="0" smtClean="0">
                <a:solidFill>
                  <a:schemeClr val="bg1"/>
                </a:solidFill>
              </a:rPr>
              <a:t>Domestic and other responsibilities/delights</a:t>
            </a:r>
            <a:endParaRPr lang="en-GB" altLang="en-US" dirty="0">
              <a:solidFill>
                <a:schemeClr val="bg1"/>
              </a:solidFill>
            </a:endParaRPr>
          </a:p>
        </p:txBody>
      </p:sp>
      <p:sp>
        <p:nvSpPr>
          <p:cNvPr id="1037" name="Rectangle 12"/>
          <p:cNvSpPr>
            <a:spLocks noChangeArrowheads="1"/>
          </p:cNvSpPr>
          <p:nvPr/>
        </p:nvSpPr>
        <p:spPr bwMode="auto">
          <a:xfrm>
            <a:off x="6877050" y="4149725"/>
            <a:ext cx="2266950" cy="1562100"/>
          </a:xfrm>
          <a:prstGeom prst="rect">
            <a:avLst/>
          </a:prstGeom>
          <a:solidFill>
            <a:schemeClr val="folHlink"/>
          </a:solidFill>
          <a:ln w="9525">
            <a:solidFill>
              <a:schemeClr val="tx1"/>
            </a:solidFill>
            <a:miter lim="800000"/>
            <a:headEnd/>
            <a:tailEnd/>
          </a:ln>
        </p:spPr>
        <p:txBody>
          <a:bodyPr wrap="none" anchor="ctr"/>
          <a:lstStyle/>
          <a:p>
            <a:pPr algn="ctr"/>
            <a:r>
              <a:rPr lang="en-GB" altLang="en-US" dirty="0" smtClean="0">
                <a:solidFill>
                  <a:schemeClr val="bg1"/>
                </a:solidFill>
              </a:rPr>
              <a:t>work</a:t>
            </a:r>
            <a:endParaRPr lang="en-GB" altLang="en-US" dirty="0">
              <a:solidFill>
                <a:schemeClr val="bg1"/>
              </a:solidFill>
            </a:endParaRPr>
          </a:p>
        </p:txBody>
      </p:sp>
      <p:sp>
        <p:nvSpPr>
          <p:cNvPr id="1038" name="Line 13"/>
          <p:cNvSpPr>
            <a:spLocks noChangeShapeType="1"/>
          </p:cNvSpPr>
          <p:nvPr/>
        </p:nvSpPr>
        <p:spPr bwMode="auto">
          <a:xfrm flipV="1">
            <a:off x="5003800" y="1052513"/>
            <a:ext cx="7302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39" name="Line 14"/>
          <p:cNvSpPr>
            <a:spLocks noChangeShapeType="1"/>
          </p:cNvSpPr>
          <p:nvPr/>
        </p:nvSpPr>
        <p:spPr bwMode="auto">
          <a:xfrm flipV="1">
            <a:off x="3203575" y="4437063"/>
            <a:ext cx="576263"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40" name="Line 15"/>
          <p:cNvSpPr>
            <a:spLocks noChangeShapeType="1"/>
          </p:cNvSpPr>
          <p:nvPr/>
        </p:nvSpPr>
        <p:spPr bwMode="auto">
          <a:xfrm flipH="1" flipV="1">
            <a:off x="6588125" y="3716338"/>
            <a:ext cx="86360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 name="Footer Placeholder 2"/>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28052479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Some of what we do is submerged…not obvious</a:t>
            </a:r>
            <a:endParaRPr lang="en-GB" dirty="0"/>
          </a:p>
        </p:txBody>
      </p:sp>
      <p:pic>
        <p:nvPicPr>
          <p:cNvPr id="4" name="Content Placeholder 3" descr="C:\Users\gw10\Desktop\new camers\IMG_0076.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1628800"/>
            <a:ext cx="7632848" cy="4680519"/>
          </a:xfrm>
          <a:prstGeom prst="rect">
            <a:avLst/>
          </a:prstGeom>
          <a:noFill/>
          <a:ln>
            <a:noFill/>
          </a:ln>
        </p:spPr>
      </p:pic>
      <p:sp>
        <p:nvSpPr>
          <p:cNvPr id="3" name="Slide Number Placeholder 2"/>
          <p:cNvSpPr>
            <a:spLocks noGrp="1"/>
          </p:cNvSpPr>
          <p:nvPr>
            <p:ph type="sldNum" sz="quarter" idx="12"/>
          </p:nvPr>
        </p:nvSpPr>
        <p:spPr/>
        <p:txBody>
          <a:bodyPr/>
          <a:lstStyle/>
          <a:p>
            <a:fld id="{1E666591-77AD-4CB6-B93F-52F54E26DFFB}" type="slidenum">
              <a:rPr lang="en-GB" smtClean="0"/>
              <a:t>150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98210762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Things aren’t what they seem to be- research into teaching and learning clarifies   </a:t>
            </a:r>
            <a:endParaRPr lang="en-GB" dirty="0"/>
          </a:p>
        </p:txBody>
      </p:sp>
      <p:pic>
        <p:nvPicPr>
          <p:cNvPr id="4" name="Content Placeholder 3" descr="C:\Users\gw10\Desktop\new camers\IMG_0101.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06187" y="1714341"/>
            <a:ext cx="5731625" cy="4297680"/>
          </a:xfrm>
          <a:prstGeom prst="rect">
            <a:avLst/>
          </a:prstGeom>
          <a:noFill/>
          <a:ln>
            <a:noFill/>
          </a:ln>
        </p:spPr>
      </p:pic>
      <p:sp>
        <p:nvSpPr>
          <p:cNvPr id="3" name="Slide Number Placeholder 2"/>
          <p:cNvSpPr>
            <a:spLocks noGrp="1"/>
          </p:cNvSpPr>
          <p:nvPr>
            <p:ph type="sldNum" sz="quarter" idx="12"/>
          </p:nvPr>
        </p:nvSpPr>
        <p:spPr/>
        <p:txBody>
          <a:bodyPr/>
          <a:lstStyle/>
          <a:p>
            <a:fld id="{1E666591-77AD-4CB6-B93F-52F54E26DFFB}" type="slidenum">
              <a:rPr lang="en-GB" smtClean="0"/>
              <a:t>151</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6051696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692696"/>
            <a:ext cx="8229600" cy="5433467"/>
          </a:xfrm>
        </p:spPr>
        <p:txBody>
          <a:bodyPr>
            <a:normAutofit fontScale="85000" lnSpcReduction="10000"/>
          </a:bodyPr>
          <a:lstStyle/>
          <a:p>
            <a:r>
              <a:rPr lang="en-GB" dirty="0" smtClean="0"/>
              <a:t>Research informs our teaching </a:t>
            </a:r>
          </a:p>
          <a:p>
            <a:r>
              <a:rPr lang="en-GB" dirty="0" smtClean="0"/>
              <a:t>We carry out research projects into our teaching , learning  </a:t>
            </a:r>
            <a:r>
              <a:rPr lang="en-GB" dirty="0" err="1" smtClean="0"/>
              <a:t>etc</a:t>
            </a:r>
            <a:r>
              <a:rPr lang="en-GB" dirty="0" smtClean="0"/>
              <a:t> and issues and practices concerned more broadly with learning and teaching </a:t>
            </a:r>
            <a:r>
              <a:rPr lang="en-GB" dirty="0" err="1" smtClean="0"/>
              <a:t>etc</a:t>
            </a:r>
            <a:r>
              <a:rPr lang="en-GB" dirty="0" smtClean="0"/>
              <a:t> </a:t>
            </a:r>
          </a:p>
          <a:p>
            <a:r>
              <a:rPr lang="en-GB" dirty="0"/>
              <a:t>F</a:t>
            </a:r>
            <a:r>
              <a:rPr lang="en-GB" dirty="0" smtClean="0"/>
              <a:t>ascination with teaching, learning </a:t>
            </a:r>
            <a:r>
              <a:rPr lang="en-GB" dirty="0" err="1" smtClean="0"/>
              <a:t>etc</a:t>
            </a:r>
            <a:r>
              <a:rPr lang="en-GB" dirty="0" smtClean="0"/>
              <a:t> and a desire to solve problems, innovate, building from a research base </a:t>
            </a:r>
          </a:p>
          <a:p>
            <a:r>
              <a:rPr lang="en-GB" dirty="0" smtClean="0"/>
              <a:t>Not everyone finds transitioning into learning and teaching research/</a:t>
            </a:r>
            <a:r>
              <a:rPr lang="en-GB" dirty="0" err="1" smtClean="0"/>
              <a:t>SoTL</a:t>
            </a:r>
            <a:r>
              <a:rPr lang="en-GB" dirty="0" smtClean="0"/>
              <a:t> research, straightforward- methodology and methods (usually social science) literature (not in your discipline) language of argument  (not discipline) confidence in this research, and in writing about it (publications politics, a new ‘country’)</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152</a:t>
            </a:fld>
            <a:endParaRPr lang="en-GB"/>
          </a:p>
        </p:txBody>
      </p:sp>
    </p:spTree>
    <p:extLst>
      <p:ext uri="{BB962C8B-B14F-4D97-AF65-F5344CB8AC3E}">
        <p14:creationId xmlns:p14="http://schemas.microsoft.com/office/powerpoint/2010/main" val="1621552556"/>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Questions:  </a:t>
            </a:r>
            <a:r>
              <a:rPr lang="en-GB" dirty="0" smtClean="0"/>
              <a:t>Researching </a:t>
            </a:r>
            <a:r>
              <a:rPr lang="en-GB" dirty="0"/>
              <a:t>our teaching  and student learning </a:t>
            </a:r>
          </a:p>
        </p:txBody>
      </p:sp>
      <p:sp>
        <p:nvSpPr>
          <p:cNvPr id="3" name="Content Placeholder 2"/>
          <p:cNvSpPr>
            <a:spLocks noGrp="1"/>
          </p:cNvSpPr>
          <p:nvPr>
            <p:ph idx="1"/>
          </p:nvPr>
        </p:nvSpPr>
        <p:spPr>
          <a:xfrm>
            <a:off x="457200" y="1600200"/>
            <a:ext cx="8229600" cy="5141168"/>
          </a:xfrm>
        </p:spPr>
        <p:txBody>
          <a:bodyPr/>
          <a:lstStyle/>
          <a:p>
            <a:pPr marL="0" indent="0">
              <a:buNone/>
            </a:pPr>
            <a:r>
              <a:rPr lang="en-GB" dirty="0"/>
              <a:t> </a:t>
            </a:r>
          </a:p>
          <a:p>
            <a:pPr marL="0" indent="0">
              <a:buNone/>
            </a:pPr>
            <a:r>
              <a:rPr lang="en-GB" dirty="0"/>
              <a:t>·         What kind of questions and issues do we explore and how? </a:t>
            </a:r>
          </a:p>
          <a:p>
            <a:pPr marL="0" indent="0">
              <a:buNone/>
            </a:pPr>
            <a:r>
              <a:rPr lang="en-GB" dirty="0"/>
              <a:t>·         What theories and methods do we use from our disciplines and from HE? </a:t>
            </a:r>
          </a:p>
          <a:p>
            <a:pPr marL="0" indent="0">
              <a:buNone/>
            </a:pPr>
            <a:r>
              <a:rPr lang="en-GB" dirty="0"/>
              <a:t>·         How do we know if an innovation or a problem solution is successful? </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153</a:t>
            </a:fld>
            <a:endParaRPr lang="en-GB"/>
          </a:p>
        </p:txBody>
      </p:sp>
    </p:spTree>
    <p:extLst>
      <p:ext uri="{BB962C8B-B14F-4D97-AF65-F5344CB8AC3E}">
        <p14:creationId xmlns:p14="http://schemas.microsoft.com/office/powerpoint/2010/main" val="133033760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Finding a question, addressing an issue </a:t>
            </a:r>
          </a:p>
        </p:txBody>
      </p:sp>
      <p:sp>
        <p:nvSpPr>
          <p:cNvPr id="3" name="Content Placeholder 2"/>
          <p:cNvSpPr>
            <a:spLocks noGrp="1"/>
          </p:cNvSpPr>
          <p:nvPr>
            <p:ph idx="1"/>
          </p:nvPr>
        </p:nvSpPr>
        <p:spPr/>
        <p:txBody>
          <a:bodyPr>
            <a:normAutofit/>
          </a:bodyPr>
          <a:lstStyle/>
          <a:p>
            <a:r>
              <a:rPr lang="en-GB" dirty="0"/>
              <a:t>Why is retention poor on my course?</a:t>
            </a:r>
          </a:p>
          <a:p>
            <a:r>
              <a:rPr lang="en-GB" dirty="0"/>
              <a:t>How can I introduce group work and group assessment effectively into my module?</a:t>
            </a:r>
          </a:p>
          <a:p>
            <a:r>
              <a:rPr lang="en-GB" dirty="0"/>
              <a:t>How can I introduce e and blended learning  and e assessment effectively into my module?</a:t>
            </a:r>
          </a:p>
          <a:p>
            <a:r>
              <a:rPr lang="en-GB" dirty="0"/>
              <a:t>What can we do to enhance motivation?</a:t>
            </a:r>
          </a:p>
          <a:p>
            <a:pPr marL="0" indent="0">
              <a:buNone/>
            </a:pP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154</a:t>
            </a:fld>
            <a:endParaRPr lang="en-GB"/>
          </a:p>
        </p:txBody>
      </p:sp>
    </p:spTree>
    <p:extLst>
      <p:ext uri="{BB962C8B-B14F-4D97-AF65-F5344CB8AC3E}">
        <p14:creationId xmlns:p14="http://schemas.microsoft.com/office/powerpoint/2010/main" val="379012189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b="1" dirty="0" smtClean="0"/>
              <a:t>Steps </a:t>
            </a:r>
            <a:endParaRPr lang="en-GB" b="1" dirty="0"/>
          </a:p>
        </p:txBody>
      </p:sp>
      <p:sp>
        <p:nvSpPr>
          <p:cNvPr id="3" name="Content Placeholder 2"/>
          <p:cNvSpPr>
            <a:spLocks noGrp="1"/>
          </p:cNvSpPr>
          <p:nvPr>
            <p:ph idx="1"/>
          </p:nvPr>
        </p:nvSpPr>
        <p:spPr>
          <a:xfrm>
            <a:off x="251520" y="764704"/>
            <a:ext cx="8435280" cy="5904656"/>
          </a:xfrm>
        </p:spPr>
        <p:txBody>
          <a:bodyPr>
            <a:normAutofit/>
          </a:bodyPr>
          <a:lstStyle/>
          <a:p>
            <a:r>
              <a:rPr lang="en-GB" dirty="0"/>
              <a:t>Students seem to love the international fieldwork-why? What are they getting from it? Is this related to the learning outcomes? </a:t>
            </a:r>
            <a:endParaRPr lang="en-GB" dirty="0" smtClean="0"/>
          </a:p>
          <a:p>
            <a:r>
              <a:rPr lang="en-GB" dirty="0"/>
              <a:t>Who has written on this? What have they found and how does it relate to my interest?</a:t>
            </a:r>
          </a:p>
          <a:p>
            <a:r>
              <a:rPr lang="en-GB" dirty="0" smtClean="0"/>
              <a:t>What theories are there about formal </a:t>
            </a:r>
            <a:r>
              <a:rPr lang="en-GB" dirty="0"/>
              <a:t>a</a:t>
            </a:r>
            <a:r>
              <a:rPr lang="en-GB" dirty="0" smtClean="0"/>
              <a:t>nd informal learning or learning in an unfamiliar context,  effects of international experience, learning in a practical real world context, and about motivation ad learning approaches   that might provide insights</a:t>
            </a:r>
            <a:r>
              <a:rPr lang="en-GB" dirty="0" smtClean="0"/>
              <a:t>?</a:t>
            </a:r>
            <a:endParaRPr lang="en-GB" dirty="0" smtClean="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155</a:t>
            </a:fld>
            <a:endParaRPr lang="en-GB"/>
          </a:p>
        </p:txBody>
      </p:sp>
    </p:spTree>
    <p:extLst>
      <p:ext uri="{BB962C8B-B14F-4D97-AF65-F5344CB8AC3E}">
        <p14:creationId xmlns:p14="http://schemas.microsoft.com/office/powerpoint/2010/main" val="288751877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a:bodyPr>
          <a:lstStyle/>
          <a:p>
            <a:r>
              <a:rPr lang="en-GB" dirty="0"/>
              <a:t>How might I go about finding out answers to my questions ?</a:t>
            </a:r>
          </a:p>
          <a:p>
            <a:r>
              <a:rPr lang="en-GB" dirty="0"/>
              <a:t>What will  do with this understanding and knowledge?</a:t>
            </a:r>
          </a:p>
          <a:p>
            <a:r>
              <a:rPr lang="en-GB" dirty="0"/>
              <a:t>-to enhance the programme- to make benefits explicit to and prepare students for the  programme, to  find out further about its impact</a:t>
            </a:r>
          </a:p>
          <a:p>
            <a:r>
              <a:rPr lang="en-GB" dirty="0"/>
              <a:t>To disseminate what I have  found so others can benefit ? </a:t>
            </a:r>
          </a:p>
          <a:p>
            <a:endParaRPr lang="en-GB" dirty="0"/>
          </a:p>
          <a:p>
            <a:endParaRPr lang="en-GB" dirty="0"/>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156</a:t>
            </a:fld>
            <a:endParaRPr lang="en-GB"/>
          </a:p>
        </p:txBody>
      </p:sp>
    </p:spTree>
    <p:extLst>
      <p:ext uri="{BB962C8B-B14F-4D97-AF65-F5344CB8AC3E}">
        <p14:creationId xmlns:p14="http://schemas.microsoft.com/office/powerpoint/2010/main" val="77224076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Question: Your </a:t>
            </a:r>
            <a:r>
              <a:rPr lang="en-GB" b="1" dirty="0"/>
              <a:t>questions and issues?</a:t>
            </a:r>
          </a:p>
        </p:txBody>
      </p:sp>
      <p:sp>
        <p:nvSpPr>
          <p:cNvPr id="3" name="Content Placeholder 2"/>
          <p:cNvSpPr>
            <a:spLocks noGrp="1"/>
          </p:cNvSpPr>
          <p:nvPr>
            <p:ph idx="1"/>
          </p:nvPr>
        </p:nvSpPr>
        <p:spPr/>
        <p:txBody>
          <a:bodyPr/>
          <a:lstStyle/>
          <a:p>
            <a:r>
              <a:rPr lang="en-GB" dirty="0" smtClean="0"/>
              <a:t>What might you want to find out?</a:t>
            </a:r>
          </a:p>
          <a:p>
            <a:r>
              <a:rPr lang="en-GB" dirty="0"/>
              <a:t> </a:t>
            </a:r>
            <a:r>
              <a:rPr lang="en-GB" dirty="0" smtClean="0"/>
              <a:t>how can you go about it? Methodology  and methods-</a:t>
            </a:r>
          </a:p>
          <a:p>
            <a:r>
              <a:rPr lang="en-GB" dirty="0" smtClean="0"/>
              <a:t>Problems? Challenges? </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157</a:t>
            </a:fld>
            <a:endParaRPr lang="en-GB"/>
          </a:p>
        </p:txBody>
      </p:sp>
    </p:spTree>
    <p:extLst>
      <p:ext uri="{BB962C8B-B14F-4D97-AF65-F5344CB8AC3E}">
        <p14:creationId xmlns:p14="http://schemas.microsoft.com/office/powerpoint/2010/main" val="172741021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Methodology and methods</a:t>
            </a:r>
          </a:p>
        </p:txBody>
      </p:sp>
      <p:sp>
        <p:nvSpPr>
          <p:cNvPr id="3" name="Content Placeholder 2"/>
          <p:cNvSpPr>
            <a:spLocks noGrp="1"/>
          </p:cNvSpPr>
          <p:nvPr>
            <p:ph idx="1"/>
          </p:nvPr>
        </p:nvSpPr>
        <p:spPr/>
        <p:txBody>
          <a:bodyPr/>
          <a:lstStyle/>
          <a:p>
            <a:r>
              <a:rPr lang="en-GB" dirty="0"/>
              <a:t>Quantitative (e.g. survey) and qualitative (e.g. interviews, focus groups) are common</a:t>
            </a:r>
          </a:p>
          <a:p>
            <a:endParaRPr lang="en-GB" dirty="0"/>
          </a:p>
          <a:p>
            <a:r>
              <a:rPr lang="en-GB" dirty="0"/>
              <a:t> but so are</a:t>
            </a:r>
          </a:p>
          <a:p>
            <a:pPr marL="0" indent="0">
              <a:buNone/>
            </a:pPr>
            <a:endParaRPr lang="en-GB" dirty="0"/>
          </a:p>
          <a:p>
            <a:r>
              <a:rPr lang="en-GB" dirty="0"/>
              <a:t>Observation,  action </a:t>
            </a:r>
            <a:r>
              <a:rPr lang="en-GB" dirty="0" smtClean="0"/>
              <a:t>research… </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158</a:t>
            </a:fld>
            <a:endParaRPr lang="en-GB"/>
          </a:p>
        </p:txBody>
      </p:sp>
    </p:spTree>
    <p:extLst>
      <p:ext uri="{BB962C8B-B14F-4D97-AF65-F5344CB8AC3E}">
        <p14:creationId xmlns:p14="http://schemas.microsoft.com/office/powerpoint/2010/main" val="306280630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a:t>Methodology and methods</a:t>
            </a:r>
          </a:p>
        </p:txBody>
      </p:sp>
      <p:sp>
        <p:nvSpPr>
          <p:cNvPr id="3" name="Content Placeholder 2"/>
          <p:cNvSpPr>
            <a:spLocks noGrp="1"/>
          </p:cNvSpPr>
          <p:nvPr>
            <p:ph idx="1"/>
          </p:nvPr>
        </p:nvSpPr>
        <p:spPr>
          <a:xfrm>
            <a:off x="457200" y="980728"/>
            <a:ext cx="8435280" cy="5877272"/>
          </a:xfrm>
        </p:spPr>
        <p:txBody>
          <a:bodyPr>
            <a:normAutofit fontScale="62500" lnSpcReduction="20000"/>
          </a:bodyPr>
          <a:lstStyle/>
          <a:p>
            <a:pPr marL="0" indent="0">
              <a:buNone/>
            </a:pPr>
            <a:endParaRPr lang="en-GB" sz="2900" dirty="0"/>
          </a:p>
          <a:p>
            <a:pPr marL="0" indent="0">
              <a:buNone/>
            </a:pPr>
            <a:r>
              <a:rPr lang="en-GB" sz="2900" b="1" u="sng" dirty="0" smtClean="0"/>
              <a:t>E.g</a:t>
            </a:r>
            <a:r>
              <a:rPr lang="en-GB" sz="2900" b="1" u="sng" dirty="0"/>
              <a:t>. </a:t>
            </a:r>
            <a:r>
              <a:rPr lang="en-GB" sz="2900" b="1" u="sng" dirty="0" smtClean="0"/>
              <a:t>appreciative Inquiry – exploring fellowships in 2 </a:t>
            </a:r>
            <a:r>
              <a:rPr lang="en-GB" sz="2900" b="1" u="sng" dirty="0" err="1" smtClean="0"/>
              <a:t>coutries</a:t>
            </a:r>
            <a:r>
              <a:rPr lang="en-GB" sz="2900" b="1" u="sng" dirty="0" smtClean="0"/>
              <a:t> </a:t>
            </a:r>
            <a:endParaRPr lang="en-GB" sz="2900" dirty="0"/>
          </a:p>
          <a:p>
            <a:pPr marL="0" indent="0">
              <a:buNone/>
            </a:pPr>
            <a:r>
              <a:rPr lang="en-GB" sz="2900" b="1" dirty="0"/>
              <a:t> </a:t>
            </a:r>
            <a:endParaRPr lang="en-GB" sz="2900" dirty="0"/>
          </a:p>
          <a:p>
            <a:pPr marL="0" indent="0">
              <a:buNone/>
            </a:pPr>
            <a:r>
              <a:rPr lang="en-GB" sz="2900" dirty="0"/>
              <a:t>Qualitative research was conducted (2008-2010). The investigation involved in depth-interviews with:</a:t>
            </a:r>
          </a:p>
          <a:p>
            <a:pPr marL="0" lvl="0" indent="0">
              <a:buNone/>
            </a:pPr>
            <a:r>
              <a:rPr lang="en-GB" sz="2900" dirty="0"/>
              <a:t>9 Learning and Teaching Fellows at the Post-92 UK university</a:t>
            </a:r>
          </a:p>
          <a:p>
            <a:pPr marL="0" lvl="0" indent="0">
              <a:buNone/>
            </a:pPr>
            <a:r>
              <a:rPr lang="en-GB" sz="2900" dirty="0"/>
              <a:t>17 Fellows at the research intensive South African (SA) university </a:t>
            </a:r>
          </a:p>
          <a:p>
            <a:pPr marL="0" indent="0">
              <a:buNone/>
            </a:pPr>
            <a:r>
              <a:rPr lang="en-GB" sz="2900" dirty="0"/>
              <a:t> </a:t>
            </a:r>
          </a:p>
          <a:p>
            <a:pPr marL="0" indent="0">
              <a:buNone/>
            </a:pPr>
            <a:r>
              <a:rPr lang="en-GB" sz="2900" dirty="0" smtClean="0"/>
              <a:t>‘Appreciative </a:t>
            </a:r>
            <a:r>
              <a:rPr lang="en-GB" sz="2900" dirty="0"/>
              <a:t>Inquiry techniques were adopted during interviews, since the research aimed to discover ways in which the Fellowship award and the Fellows’ associated membership of a COP enhanced learning and teaching. The researchers focused primarily on the beneficial aspects of participants’ experiences during interviews. However, the researchers also ensured that participants’ </a:t>
            </a:r>
            <a:r>
              <a:rPr lang="en-GB" sz="2900" i="1" dirty="0"/>
              <a:t>negative</a:t>
            </a:r>
            <a:r>
              <a:rPr lang="en-GB" sz="2900" dirty="0"/>
              <a:t> responses and opinions were </a:t>
            </a:r>
            <a:r>
              <a:rPr lang="en-GB" sz="2900" i="1" dirty="0"/>
              <a:t>not</a:t>
            </a:r>
            <a:r>
              <a:rPr lang="en-GB" sz="2900" dirty="0"/>
              <a:t> stifled by </a:t>
            </a:r>
            <a:r>
              <a:rPr lang="en-GB" sz="2900" i="1" dirty="0"/>
              <a:t>positive</a:t>
            </a:r>
            <a:r>
              <a:rPr lang="en-GB" sz="2900" dirty="0"/>
              <a:t> questioning techniques.</a:t>
            </a:r>
          </a:p>
          <a:p>
            <a:pPr marL="0" indent="0">
              <a:buNone/>
            </a:pPr>
            <a:r>
              <a:rPr lang="en-GB" sz="2900" dirty="0"/>
              <a:t>In Appreciative Inquiry, Donovan et al’ (2007) and </a:t>
            </a:r>
            <a:r>
              <a:rPr lang="en-GB" sz="2900" dirty="0" err="1"/>
              <a:t>Bushe</a:t>
            </a:r>
            <a:r>
              <a:rPr lang="en-GB" sz="2900" dirty="0"/>
              <a:t> (2007) suggest that all participants’ responses, positive and negative, can help contribute towards organisational development, by informing strategies for good practice. The conceptual framework for this research incorporates themes from previous research literature, and the Anglia Ruskin study findings (Constable and </a:t>
            </a:r>
            <a:r>
              <a:rPr lang="en-GB" sz="2900" dirty="0" err="1"/>
              <a:t>Wisker</a:t>
            </a:r>
            <a:r>
              <a:rPr lang="en-GB" sz="2900" dirty="0"/>
              <a:t>, 2005).  However, the data collection and analysis were also open-ended, and open to new themes that emerged throughout the course of the research.  In data analysis, cross-sectional content methods were applied across all interviews.  </a:t>
            </a:r>
            <a:r>
              <a:rPr lang="en-GB" sz="2900" dirty="0" err="1"/>
              <a:t>NVivo</a:t>
            </a:r>
            <a:r>
              <a:rPr lang="en-GB" sz="2900" dirty="0"/>
              <a:t> and Atlas software were used as data management tools</a:t>
            </a:r>
            <a:r>
              <a:rPr lang="en-GB" sz="2900" dirty="0" smtClean="0"/>
              <a:t>.’</a:t>
            </a:r>
            <a:endParaRPr lang="en-GB" sz="2900" dirty="0"/>
          </a:p>
          <a:p>
            <a:pPr marL="0" indent="0">
              <a:buNone/>
            </a:pP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159</a:t>
            </a:fld>
            <a:endParaRPr lang="en-GB"/>
          </a:p>
        </p:txBody>
      </p:sp>
    </p:spTree>
    <p:extLst>
      <p:ext uri="{BB962C8B-B14F-4D97-AF65-F5344CB8AC3E}">
        <p14:creationId xmlns:p14="http://schemas.microsoft.com/office/powerpoint/2010/main" val="568818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Work life balance </a:t>
            </a:r>
            <a:endParaRPr lang="en-GB" dirty="0"/>
          </a:p>
        </p:txBody>
      </p:sp>
      <p:sp>
        <p:nvSpPr>
          <p:cNvPr id="4" name="Content Placeholder 3"/>
          <p:cNvSpPr>
            <a:spLocks noGrp="1"/>
          </p:cNvSpPr>
          <p:nvPr>
            <p:ph idx="1"/>
          </p:nvPr>
        </p:nvSpPr>
        <p:spPr/>
        <p:txBody>
          <a:bodyPr>
            <a:normAutofit fontScale="77500" lnSpcReduction="20000"/>
          </a:bodyPr>
          <a:lstStyle/>
          <a:p>
            <a:r>
              <a:rPr lang="en-GB" dirty="0" smtClean="0"/>
              <a:t>What is your work life balance like? </a:t>
            </a:r>
          </a:p>
          <a:p>
            <a:r>
              <a:rPr lang="en-GB" dirty="0" smtClean="0"/>
              <a:t>Where are the overlaps? conflicts? contradictory demands?</a:t>
            </a:r>
          </a:p>
          <a:p>
            <a:r>
              <a:rPr lang="en-GB" dirty="0" smtClean="0"/>
              <a:t>What is  overwhelming  ?</a:t>
            </a:r>
          </a:p>
          <a:p>
            <a:r>
              <a:rPr lang="en-GB" dirty="0" smtClean="0"/>
              <a:t>What left out?</a:t>
            </a:r>
            <a:endParaRPr lang="en-GB" dirty="0"/>
          </a:p>
          <a:p>
            <a:r>
              <a:rPr lang="en-GB" dirty="0" smtClean="0"/>
              <a:t>Has this changed as your job has changed ?</a:t>
            </a:r>
          </a:p>
          <a:p>
            <a:r>
              <a:rPr lang="en-GB" dirty="0" smtClean="0"/>
              <a:t>Has anything </a:t>
            </a:r>
            <a:r>
              <a:rPr lang="en-GB" dirty="0" smtClean="0"/>
              <a:t>else </a:t>
            </a:r>
            <a:r>
              <a:rPr lang="en-GB" dirty="0" smtClean="0"/>
              <a:t>changed</a:t>
            </a:r>
            <a:r>
              <a:rPr lang="en-GB" dirty="0" smtClean="0"/>
              <a:t>?</a:t>
            </a:r>
          </a:p>
          <a:p>
            <a:r>
              <a:rPr lang="en-GB" dirty="0" smtClean="0"/>
              <a:t>Is it as you would like it or would you like it to change?</a:t>
            </a:r>
          </a:p>
          <a:p>
            <a:endParaRPr lang="en-GB" dirty="0"/>
          </a:p>
          <a:p>
            <a:r>
              <a:rPr lang="en-GB" dirty="0" smtClean="0"/>
              <a:t>While this might not be an issue for </a:t>
            </a:r>
            <a:r>
              <a:rPr lang="en-GB" dirty="0" smtClean="0"/>
              <a:t>you (balancing ), </a:t>
            </a:r>
            <a:r>
              <a:rPr lang="en-GB" dirty="0" smtClean="0"/>
              <a:t>you might like to consider it when  working with colleagues  whom you lead or manage.</a:t>
            </a:r>
            <a:endParaRPr lang="en-GB" dirty="0"/>
          </a:p>
        </p:txBody>
      </p:sp>
      <p:sp>
        <p:nvSpPr>
          <p:cNvPr id="2" name="Footer Placeholder 1"/>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16</a:t>
            </a:fld>
            <a:endParaRPr lang="en-GB"/>
          </a:p>
        </p:txBody>
      </p:sp>
    </p:spTree>
    <p:extLst>
      <p:ext uri="{BB962C8B-B14F-4D97-AF65-F5344CB8AC3E}">
        <p14:creationId xmlns:p14="http://schemas.microsoft.com/office/powerpoint/2010/main" val="371266136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Findings</a:t>
            </a:r>
          </a:p>
        </p:txBody>
      </p:sp>
      <p:sp>
        <p:nvSpPr>
          <p:cNvPr id="3" name="Content Placeholder 2"/>
          <p:cNvSpPr>
            <a:spLocks noGrp="1"/>
          </p:cNvSpPr>
          <p:nvPr>
            <p:ph idx="1"/>
          </p:nvPr>
        </p:nvSpPr>
        <p:spPr/>
        <p:txBody>
          <a:bodyPr>
            <a:normAutofit/>
          </a:bodyPr>
          <a:lstStyle/>
          <a:p>
            <a:r>
              <a:rPr lang="en-GB" dirty="0"/>
              <a:t>Usually expressed following thematic analysis of the data produced from the methods- so themes from a survey, or from a focus group (don’t leave the data to speak for itself!)</a:t>
            </a:r>
          </a:p>
          <a:p>
            <a:r>
              <a:rPr lang="en-GB" dirty="0"/>
              <a:t>Can combine e.g. survey themes and the  interview themes- to talk about themes from the two or three methods pulled together.</a:t>
            </a:r>
          </a:p>
          <a:p>
            <a:r>
              <a:rPr lang="en-GB" dirty="0"/>
              <a:t>There is a massive data  analysis industry </a:t>
            </a:r>
            <a:r>
              <a:rPr lang="en-GB" dirty="0" smtClean="0"/>
              <a:t>…</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160</a:t>
            </a:fld>
            <a:endParaRPr lang="en-GB"/>
          </a:p>
        </p:txBody>
      </p:sp>
    </p:spTree>
    <p:extLst>
      <p:ext uri="{BB962C8B-B14F-4D97-AF65-F5344CB8AC3E}">
        <p14:creationId xmlns:p14="http://schemas.microsoft.com/office/powerpoint/2010/main" val="193042412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lvl="0">
              <a:lnSpc>
                <a:spcPct val="115000"/>
              </a:lnSpc>
              <a:buFont typeface="Symbol"/>
              <a:buChar char=""/>
            </a:pPr>
            <a:r>
              <a:rPr lang="en-GB" dirty="0">
                <a:solidFill>
                  <a:srgbClr val="000000"/>
                </a:solidFill>
                <a:ea typeface="Times New Roman"/>
                <a:cs typeface="Tahoma"/>
              </a:rPr>
              <a:t>What do we mean by teaching excellence? Characteristics, schemes to support enable and recognise teaching excellence </a:t>
            </a:r>
            <a:endParaRPr lang="en-GB" dirty="0">
              <a:ea typeface="Calibri"/>
              <a:cs typeface="Times New Roman"/>
            </a:endParaRPr>
          </a:p>
          <a:p>
            <a:pPr marL="0" indent="0">
              <a:lnSpc>
                <a:spcPct val="115000"/>
              </a:lnSpc>
              <a:spcAft>
                <a:spcPts val="0"/>
              </a:spcAft>
              <a:buNone/>
            </a:pPr>
            <a:r>
              <a:rPr lang="en-GB" dirty="0">
                <a:solidFill>
                  <a:srgbClr val="000000"/>
                </a:solidFill>
                <a:ea typeface="Times New Roman"/>
                <a:cs typeface="Tahoma"/>
              </a:rPr>
              <a:t> </a:t>
            </a:r>
            <a:endParaRPr lang="en-GB" dirty="0">
              <a:ea typeface="Calibri"/>
              <a:cs typeface="Times New Roman"/>
            </a:endParaRP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161</a:t>
            </a:fld>
            <a:endParaRPr lang="en-GB"/>
          </a:p>
        </p:txBody>
      </p:sp>
    </p:spTree>
    <p:extLst>
      <p:ext uri="{BB962C8B-B14F-4D97-AF65-F5344CB8AC3E}">
        <p14:creationId xmlns:p14="http://schemas.microsoft.com/office/powerpoint/2010/main" val="1319532133"/>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692696"/>
            <a:ext cx="8229600" cy="5904656"/>
          </a:xfrm>
        </p:spPr>
        <p:txBody>
          <a:bodyPr>
            <a:normAutofit fontScale="92500" lnSpcReduction="20000"/>
          </a:bodyPr>
          <a:lstStyle/>
          <a:p>
            <a:pPr marL="0" indent="0">
              <a:buNone/>
            </a:pPr>
            <a:r>
              <a:rPr lang="en-US" altLang="en-US" b="1" dirty="0" smtClean="0"/>
              <a:t>Our </a:t>
            </a:r>
            <a:r>
              <a:rPr lang="en-US" altLang="en-US" b="1" dirty="0"/>
              <a:t>scholarship based learning and teaching research </a:t>
            </a:r>
            <a:endParaRPr lang="en-US" altLang="en-US" b="1" dirty="0" smtClean="0"/>
          </a:p>
          <a:p>
            <a:r>
              <a:rPr lang="en-US" altLang="en-US" dirty="0" smtClean="0"/>
              <a:t>helps </a:t>
            </a:r>
            <a:r>
              <a:rPr lang="en-US" altLang="en-US" dirty="0"/>
              <a:t>inquire about student learning, </a:t>
            </a:r>
            <a:endParaRPr lang="en-US" altLang="en-US" dirty="0" smtClean="0"/>
          </a:p>
          <a:p>
            <a:r>
              <a:rPr lang="en-US" altLang="en-US" dirty="0" smtClean="0"/>
              <a:t>identify </a:t>
            </a:r>
            <a:r>
              <a:rPr lang="en-US" altLang="en-US" dirty="0"/>
              <a:t>and deal with problems, </a:t>
            </a:r>
            <a:endParaRPr lang="en-US" altLang="en-US" dirty="0" smtClean="0"/>
          </a:p>
          <a:p>
            <a:r>
              <a:rPr lang="en-US" altLang="en-US" dirty="0" smtClean="0"/>
              <a:t>advance </a:t>
            </a:r>
            <a:r>
              <a:rPr lang="en-US" altLang="en-US" dirty="0"/>
              <a:t>innovation, </a:t>
            </a:r>
            <a:endParaRPr lang="en-US" altLang="en-US" dirty="0" smtClean="0"/>
          </a:p>
          <a:p>
            <a:r>
              <a:rPr lang="en-US" altLang="en-US" dirty="0" smtClean="0"/>
              <a:t>and evaluate. </a:t>
            </a:r>
          </a:p>
          <a:p>
            <a:r>
              <a:rPr lang="en-US" altLang="en-US" dirty="0" smtClean="0"/>
              <a:t>It </a:t>
            </a:r>
            <a:r>
              <a:rPr lang="en-US" altLang="en-US" dirty="0"/>
              <a:t>feeds into curriculum and practice </a:t>
            </a:r>
            <a:r>
              <a:rPr lang="en-US" altLang="en-US" dirty="0" smtClean="0"/>
              <a:t>change,</a:t>
            </a:r>
          </a:p>
          <a:p>
            <a:r>
              <a:rPr lang="en-US" altLang="en-US" dirty="0" smtClean="0"/>
              <a:t>developing  colleagues and with  them students as inquiring learners/researchers/co–constructors of knowledge , and </a:t>
            </a:r>
          </a:p>
          <a:p>
            <a:r>
              <a:rPr lang="en-US" altLang="en-US" dirty="0" smtClean="0"/>
              <a:t>into continuous </a:t>
            </a:r>
            <a:r>
              <a:rPr lang="en-US" altLang="en-US" dirty="0"/>
              <a:t>improvement based on </a:t>
            </a:r>
            <a:r>
              <a:rPr lang="en-US" altLang="en-US" dirty="0" err="1"/>
              <a:t>theorising</a:t>
            </a:r>
            <a:r>
              <a:rPr lang="en-US" altLang="en-US" dirty="0"/>
              <a:t>, reflection,  planning,  and an  evidence base.</a:t>
            </a:r>
          </a:p>
          <a:p>
            <a:endParaRPr lang="en-GB" dirty="0"/>
          </a:p>
        </p:txBody>
      </p:sp>
      <p:sp>
        <p:nvSpPr>
          <p:cNvPr id="4" name="Slide Number Placeholder 3"/>
          <p:cNvSpPr>
            <a:spLocks noGrp="1"/>
          </p:cNvSpPr>
          <p:nvPr>
            <p:ph type="sldNum" sz="quarter" idx="12"/>
          </p:nvPr>
        </p:nvSpPr>
        <p:spPr/>
        <p:txBody>
          <a:bodyPr/>
          <a:lstStyle/>
          <a:p>
            <a:fld id="{2CB5B26D-2F19-4976-9380-B7BA905DA2A1}" type="slidenum">
              <a:rPr lang="en-GB" smtClean="0"/>
              <a:pPr/>
              <a:t>162</a:t>
            </a:fld>
            <a:endParaRPr lang="en-GB"/>
          </a:p>
        </p:txBody>
      </p:sp>
      <p:pic>
        <p:nvPicPr>
          <p:cNvPr id="5" name="Picture 5" descr="histo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196752"/>
            <a:ext cx="2588407" cy="1747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79804487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en-US" dirty="0" smtClean="0"/>
              <a:t>Question : Please think and discuss </a:t>
            </a:r>
            <a:br>
              <a:rPr lang="en-US" dirty="0" smtClean="0"/>
            </a:br>
            <a:endParaRPr lang="en-US" dirty="0"/>
          </a:p>
        </p:txBody>
      </p:sp>
      <p:sp>
        <p:nvSpPr>
          <p:cNvPr id="58371" name="Rectangle 3"/>
          <p:cNvSpPr>
            <a:spLocks noGrp="1" noChangeArrowheads="1"/>
          </p:cNvSpPr>
          <p:nvPr>
            <p:ph type="body" idx="1"/>
          </p:nvPr>
        </p:nvSpPr>
        <p:spPr>
          <a:xfrm>
            <a:off x="457200" y="1600200"/>
            <a:ext cx="8229600" cy="4925144"/>
          </a:xfrm>
        </p:spPr>
        <p:txBody>
          <a:bodyPr/>
          <a:lstStyle/>
          <a:p>
            <a:r>
              <a:rPr lang="en-US" dirty="0" smtClean="0"/>
              <a:t>What</a:t>
            </a:r>
            <a:r>
              <a:rPr lang="en-GB" dirty="0" smtClean="0"/>
              <a:t> have </a:t>
            </a:r>
            <a:r>
              <a:rPr lang="en-GB" dirty="0"/>
              <a:t>you done </a:t>
            </a:r>
          </a:p>
          <a:p>
            <a:r>
              <a:rPr lang="en-GB" dirty="0"/>
              <a:t>Or what could you do </a:t>
            </a:r>
          </a:p>
          <a:p>
            <a:r>
              <a:rPr lang="en-GB" dirty="0" smtClean="0"/>
              <a:t>By way of research into your </a:t>
            </a:r>
            <a:r>
              <a:rPr lang="en-GB" dirty="0"/>
              <a:t>own students’ learning and your  own </a:t>
            </a:r>
            <a:r>
              <a:rPr lang="en-GB" dirty="0" smtClean="0"/>
              <a:t>teaching </a:t>
            </a:r>
          </a:p>
          <a:p>
            <a:r>
              <a:rPr lang="en-GB" dirty="0"/>
              <a:t>W</a:t>
            </a:r>
            <a:r>
              <a:rPr lang="en-GB" dirty="0" smtClean="0"/>
              <a:t>hat is appropriate for you and your community of practice? Your discipline area?</a:t>
            </a:r>
            <a:endParaRPr lang="en-GB" dirty="0"/>
          </a:p>
          <a:p>
            <a:endParaRPr lang="en-GB" dirty="0"/>
          </a:p>
        </p:txBody>
      </p:sp>
      <p:sp>
        <p:nvSpPr>
          <p:cNvPr id="2" name="Slide Number Placeholder 1"/>
          <p:cNvSpPr>
            <a:spLocks noGrp="1"/>
          </p:cNvSpPr>
          <p:nvPr>
            <p:ph type="sldNum" sz="quarter" idx="12"/>
          </p:nvPr>
        </p:nvSpPr>
        <p:spPr/>
        <p:txBody>
          <a:bodyPr/>
          <a:lstStyle/>
          <a:p>
            <a:fld id="{2CB5B26D-2F19-4976-9380-B7BA905DA2A1}" type="slidenum">
              <a:rPr lang="en-GB" smtClean="0"/>
              <a:pPr/>
              <a:t>163</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703641470"/>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r>
              <a:rPr lang="en-GB" dirty="0"/>
              <a:t>R</a:t>
            </a:r>
            <a:r>
              <a:rPr lang="en-GB" dirty="0" smtClean="0"/>
              <a:t>oute through</a:t>
            </a:r>
            <a:endParaRPr lang="en-GB" dirty="0"/>
          </a:p>
        </p:txBody>
      </p:sp>
      <p:sp>
        <p:nvSpPr>
          <p:cNvPr id="3" name="Content Placeholder 2"/>
          <p:cNvSpPr>
            <a:spLocks noGrp="1"/>
          </p:cNvSpPr>
          <p:nvPr>
            <p:ph idx="1"/>
          </p:nvPr>
        </p:nvSpPr>
        <p:spPr>
          <a:xfrm>
            <a:off x="457200" y="1071546"/>
            <a:ext cx="8229600" cy="5237774"/>
          </a:xfrm>
        </p:spPr>
        <p:txBody>
          <a:bodyPr>
            <a:normAutofit lnSpcReduction="10000"/>
          </a:bodyPr>
          <a:lstStyle/>
          <a:p>
            <a:r>
              <a:rPr lang="en-GB" dirty="0" smtClean="0"/>
              <a:t>Threshold </a:t>
            </a:r>
            <a:r>
              <a:rPr lang="en-GB" dirty="0"/>
              <a:t>concepts as a way </a:t>
            </a:r>
            <a:r>
              <a:rPr lang="en-GB" dirty="0" smtClean="0"/>
              <a:t>in (disciplinary oriented )</a:t>
            </a:r>
            <a:endParaRPr lang="en-GB" dirty="0"/>
          </a:p>
          <a:p>
            <a:r>
              <a:rPr lang="en-GB" dirty="0"/>
              <a:t>Strategies and internal support and facilitation modes </a:t>
            </a:r>
          </a:p>
          <a:p>
            <a:r>
              <a:rPr lang="en-GB" dirty="0" smtClean="0"/>
              <a:t>Exploring the challenges ,  successes and nurturing of professional developments – fellowships, projects communities of practice, UKPSF</a:t>
            </a:r>
          </a:p>
          <a:p>
            <a:r>
              <a:rPr lang="en-GB" dirty="0"/>
              <a:t>E</a:t>
            </a:r>
            <a:r>
              <a:rPr lang="en-GB" dirty="0" smtClean="0"/>
              <a:t>ffecting enhancement and sustainable, positive change. Ways forward?</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2CB5B26D-2F19-4976-9380-B7BA905DA2A1}" type="slidenum">
              <a:rPr lang="en-GB" smtClean="0"/>
              <a:pPr/>
              <a:t>164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19809557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7E7FA4BB-52EF-4B6E-A7C4-4EFB725EC9A1}" type="slidenum">
              <a:rPr lang="en-GB"/>
              <a:pPr/>
              <a:t>165</a:t>
            </a:fld>
            <a:endParaRPr lang="en-GB"/>
          </a:p>
        </p:txBody>
      </p:sp>
      <p:sp>
        <p:nvSpPr>
          <p:cNvPr id="22531" name="Rectangle 2"/>
          <p:cNvSpPr>
            <a:spLocks noGrp="1" noChangeArrowheads="1"/>
          </p:cNvSpPr>
          <p:nvPr>
            <p:ph type="ctrTitle" idx="4294967295"/>
          </p:nvPr>
        </p:nvSpPr>
        <p:spPr>
          <a:xfrm>
            <a:off x="685800" y="2130425"/>
            <a:ext cx="7772400" cy="1470025"/>
          </a:xfrm>
        </p:spPr>
        <p:txBody>
          <a:bodyPr/>
          <a:lstStyle/>
          <a:p>
            <a:pPr eaLnBrk="1" hangingPunct="1"/>
            <a:endParaRPr lang="en-US" dirty="0" smtClean="0"/>
          </a:p>
        </p:txBody>
      </p:sp>
      <p:sp>
        <p:nvSpPr>
          <p:cNvPr id="22532" name="Rectangle 3"/>
          <p:cNvSpPr>
            <a:spLocks noGrp="1" noChangeArrowheads="1"/>
          </p:cNvSpPr>
          <p:nvPr>
            <p:ph type="subTitle" idx="4294967295"/>
          </p:nvPr>
        </p:nvSpPr>
        <p:spPr>
          <a:xfrm>
            <a:off x="1371600" y="3886200"/>
            <a:ext cx="6400800" cy="1752600"/>
          </a:xfrm>
        </p:spPr>
        <p:txBody>
          <a:bodyPr/>
          <a:lstStyle/>
          <a:p>
            <a:pPr marL="0" indent="0" algn="ctr" eaLnBrk="1" hangingPunct="1">
              <a:buFontTx/>
              <a:buNone/>
            </a:pPr>
            <a:endParaRPr lang="en-US" smtClean="0"/>
          </a:p>
        </p:txBody>
      </p:sp>
      <p:pic>
        <p:nvPicPr>
          <p:cNvPr id="22533" name="Picture 4" descr="Troodos-track"/>
          <p:cNvPicPr>
            <a:picLocks noChangeAspect="1" noChangeArrowheads="1"/>
          </p:cNvPicPr>
          <p:nvPr/>
        </p:nvPicPr>
        <p:blipFill>
          <a:blip r:embed="rId2" cstate="print"/>
          <a:srcRect/>
          <a:stretch>
            <a:fillRect/>
          </a:stretch>
        </p:blipFill>
        <p:spPr bwMode="auto">
          <a:xfrm>
            <a:off x="0" y="692150"/>
            <a:ext cx="9144000" cy="6165850"/>
          </a:xfrm>
          <a:prstGeom prst="rect">
            <a:avLst/>
          </a:prstGeom>
          <a:noFill/>
          <a:ln w="9525">
            <a:noFill/>
            <a:miter lim="800000"/>
            <a:headEnd/>
            <a:tailEnd/>
          </a:ln>
        </p:spPr>
      </p:pic>
      <p:sp>
        <p:nvSpPr>
          <p:cNvPr id="22534" name="Rectangle 7"/>
          <p:cNvSpPr>
            <a:spLocks noChangeArrowheads="1"/>
          </p:cNvSpPr>
          <p:nvPr/>
        </p:nvSpPr>
        <p:spPr bwMode="auto">
          <a:xfrm>
            <a:off x="0" y="-21230"/>
            <a:ext cx="9144000" cy="735586"/>
          </a:xfrm>
          <a:prstGeom prst="rect">
            <a:avLst/>
          </a:prstGeom>
          <a:noFill/>
          <a:ln w="9525">
            <a:noFill/>
            <a:miter lim="800000"/>
            <a:headEnd/>
            <a:tailEnd/>
          </a:ln>
        </p:spPr>
        <p:txBody>
          <a:bodyPr wrap="square">
            <a:spAutoFit/>
          </a:bodyPr>
          <a:lstStyle/>
          <a:p>
            <a:pPr algn="ctr">
              <a:spcBef>
                <a:spcPct val="20000"/>
              </a:spcBef>
            </a:pPr>
            <a:r>
              <a:rPr lang="en-GB" sz="1900" b="1" dirty="0" smtClean="0"/>
              <a:t> </a:t>
            </a:r>
            <a:endParaRPr lang="en-GB" sz="1900" b="1" dirty="0"/>
          </a:p>
          <a:p>
            <a:pPr algn="ctr">
              <a:spcBef>
                <a:spcPct val="20000"/>
              </a:spcBef>
            </a:pPr>
            <a:r>
              <a:rPr lang="en-GB" sz="1900" b="1" dirty="0"/>
              <a:t> seeing the wood for the </a:t>
            </a:r>
            <a:r>
              <a:rPr lang="en-GB" sz="1900" b="1" dirty="0" smtClean="0"/>
              <a:t>trees, a route through – </a:t>
            </a:r>
            <a:r>
              <a:rPr lang="en-GB" sz="1900" b="1" dirty="0"/>
              <a:t>(</a:t>
            </a:r>
            <a:r>
              <a:rPr lang="en-GB" sz="1900" b="1" dirty="0" err="1" smtClean="0"/>
              <a:t>Troodos</a:t>
            </a:r>
            <a:r>
              <a:rPr lang="en-GB" sz="1900" b="1" dirty="0" smtClean="0"/>
              <a:t> Cyprus)  </a:t>
            </a:r>
            <a:endParaRPr lang="en-GB" sz="1900" b="1" dirty="0"/>
          </a:p>
        </p:txBody>
      </p:sp>
      <p:sp>
        <p:nvSpPr>
          <p:cNvPr id="2" name="Footer Placeholder 1"/>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14299197"/>
      </p:ext>
    </p:extLst>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a:normAutofit fontScale="90000"/>
          </a:bodyPr>
          <a:lstStyle/>
          <a:p>
            <a:r>
              <a:rPr lang="en-GB" dirty="0" smtClean="0"/>
              <a:t>Threshold concepts as a way in to engaging colleagues wit research in their disciplines in relation to teaching </a:t>
            </a:r>
            <a:endParaRPr lang="en-GB" dirty="0"/>
          </a:p>
        </p:txBody>
      </p:sp>
      <p:sp>
        <p:nvSpPr>
          <p:cNvPr id="3" name="Content Placeholder 2"/>
          <p:cNvSpPr>
            <a:spLocks noGrp="1"/>
          </p:cNvSpPr>
          <p:nvPr>
            <p:ph idx="1"/>
          </p:nvPr>
        </p:nvSpPr>
        <p:spPr>
          <a:xfrm>
            <a:off x="457200" y="2060848"/>
            <a:ext cx="8229600" cy="4065315"/>
          </a:xfrm>
        </p:spPr>
        <p:txBody>
          <a:bodyPr>
            <a:normAutofit fontScale="92500"/>
          </a:bodyPr>
          <a:lstStyle/>
          <a:p>
            <a:r>
              <a:rPr lang="en-GB" dirty="0" smtClean="0"/>
              <a:t>Threshold concepts, theories and practice enable this – </a:t>
            </a:r>
          </a:p>
          <a:p>
            <a:r>
              <a:rPr lang="en-GB" dirty="0" smtClean="0"/>
              <a:t>In understanding how your discipline constructs knowledge in the world, sees the world, you are already splicing between research pedagogy and your discipline –threshold concepts </a:t>
            </a:r>
            <a:endParaRPr lang="en-GB" dirty="0" smtClean="0"/>
          </a:p>
          <a:p>
            <a:endParaRPr lang="en-GB" dirty="0" smtClean="0"/>
          </a:p>
          <a:p>
            <a:r>
              <a:rPr lang="en-GB" dirty="0" smtClean="0"/>
              <a:t>Mick Flanagan’s  website ***</a:t>
            </a:r>
            <a:endParaRPr lang="en-GB" dirty="0"/>
          </a:p>
        </p:txBody>
      </p:sp>
      <p:sp>
        <p:nvSpPr>
          <p:cNvPr id="4" name="Slide Number Placeholder 3"/>
          <p:cNvSpPr>
            <a:spLocks noGrp="1"/>
          </p:cNvSpPr>
          <p:nvPr>
            <p:ph type="sldNum" sz="quarter" idx="12"/>
          </p:nvPr>
        </p:nvSpPr>
        <p:spPr/>
        <p:txBody>
          <a:bodyPr/>
          <a:lstStyle/>
          <a:p>
            <a:fld id="{2CB5B26D-2F19-4976-9380-B7BA905DA2A1}" type="slidenum">
              <a:rPr lang="en-GB" smtClean="0"/>
              <a:pPr/>
              <a:t>166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786118695"/>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a:bodyPr>
          <a:lstStyle/>
          <a:p>
            <a:r>
              <a:rPr lang="en-GB" dirty="0" smtClean="0"/>
              <a:t>Threshold concepts:</a:t>
            </a:r>
            <a:endParaRPr lang="en-GB" dirty="0"/>
          </a:p>
        </p:txBody>
      </p:sp>
      <p:sp>
        <p:nvSpPr>
          <p:cNvPr id="3" name="Content Placeholder 2"/>
          <p:cNvSpPr>
            <a:spLocks noGrp="1"/>
          </p:cNvSpPr>
          <p:nvPr>
            <p:ph idx="1"/>
          </p:nvPr>
        </p:nvSpPr>
        <p:spPr>
          <a:xfrm>
            <a:off x="457200" y="1196752"/>
            <a:ext cx="8229600" cy="4929411"/>
          </a:xfrm>
        </p:spPr>
        <p:txBody>
          <a:bodyPr>
            <a:normAutofit fontScale="85000" lnSpcReduction="10000"/>
          </a:bodyPr>
          <a:lstStyle/>
          <a:p>
            <a:r>
              <a:rPr lang="en-GB" dirty="0"/>
              <a:t>A theory and practice based approach many have found useful </a:t>
            </a:r>
            <a:endParaRPr lang="en-GB" dirty="0" smtClean="0"/>
          </a:p>
          <a:p>
            <a:r>
              <a:rPr lang="en-GB" dirty="0" smtClean="0"/>
              <a:t>Identifies essential concepts-ideas, ways of seeing the world and constructing knowledge – in different disciplines</a:t>
            </a:r>
          </a:p>
          <a:p>
            <a:r>
              <a:rPr lang="en-GB" dirty="0" smtClean="0"/>
              <a:t>Highlights problems in learning behaviours and approaches –and is a foundation for positive developments-</a:t>
            </a:r>
          </a:p>
          <a:p>
            <a:r>
              <a:rPr lang="en-GB" dirty="0" smtClean="0"/>
              <a:t>Has led to many teachers exploring ways of ensuring students understand the concepts, in practice </a:t>
            </a:r>
          </a:p>
          <a:p>
            <a:r>
              <a:rPr lang="en-GB" dirty="0" smtClean="0"/>
              <a:t>Researching ways  to enable this, and to show how effective it is </a:t>
            </a:r>
            <a:endParaRPr lang="en-GB" dirty="0"/>
          </a:p>
        </p:txBody>
      </p:sp>
      <p:sp>
        <p:nvSpPr>
          <p:cNvPr id="4" name="Slide Number Placeholder 3"/>
          <p:cNvSpPr>
            <a:spLocks noGrp="1"/>
          </p:cNvSpPr>
          <p:nvPr>
            <p:ph type="sldNum" sz="quarter" idx="12"/>
          </p:nvPr>
        </p:nvSpPr>
        <p:spPr/>
        <p:txBody>
          <a:bodyPr/>
          <a:lstStyle/>
          <a:p>
            <a:fld id="{2CB5B26D-2F19-4976-9380-B7BA905DA2A1}" type="slidenum">
              <a:rPr lang="en-GB" smtClean="0"/>
              <a:pPr/>
              <a:t>167</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21076657"/>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absolutely essential concepts for understanding how knowledge is constructed and the world is seen in a discipline</a:t>
            </a:r>
          </a:p>
          <a:p>
            <a:pPr algn="just"/>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‘Akin to a portal, opening up a new and previously inaccessible way of thinking about something. It represents a transformed way of understanding, or interpreting, or viewing something without which the learner cannot progress….’ (Meyer &amp; Land, 2003)</a:t>
            </a:r>
          </a:p>
          <a:p>
            <a:endParaRPr lang="en-US" sz="3600" dirty="0" smtClean="0">
              <a:latin typeface="Times New Roman" pitchFamily="18" charset="0"/>
              <a:cs typeface="Times New Roman" pitchFamily="18" charset="0"/>
            </a:endParaRPr>
          </a:p>
          <a:p>
            <a:endParaRPr lang="en-US" dirty="0"/>
          </a:p>
        </p:txBody>
      </p:sp>
      <p:sp>
        <p:nvSpPr>
          <p:cNvPr id="3" name="Title 2"/>
          <p:cNvSpPr>
            <a:spLocks noGrp="1"/>
          </p:cNvSpPr>
          <p:nvPr>
            <p:ph type="title"/>
          </p:nvPr>
        </p:nvSpPr>
        <p:spPr>
          <a:xfrm>
            <a:off x="457200" y="704088"/>
            <a:ext cx="8229600" cy="636680"/>
          </a:xfrm>
        </p:spPr>
        <p:txBody>
          <a:bodyPr>
            <a:normAutofit/>
          </a:bodyPr>
          <a:lstStyle/>
          <a:p>
            <a:pPr algn="ctr"/>
            <a:r>
              <a:rPr lang="en-GB" sz="3200" dirty="0" smtClean="0">
                <a:solidFill>
                  <a:schemeClr val="tx1"/>
                </a:solidFill>
                <a:latin typeface="Times New Roman" pitchFamily="18" charset="0"/>
                <a:cs typeface="Times New Roman" pitchFamily="18" charset="0"/>
              </a:rPr>
              <a:t>Threshold concept</a:t>
            </a:r>
            <a:endParaRPr lang="en-US" sz="3200" dirty="0">
              <a:solidFill>
                <a:schemeClr val="tx1"/>
              </a:solidFill>
              <a:latin typeface="Times New Roman" pitchFamily="18" charset="0"/>
              <a:cs typeface="Times New Roman" pitchFamily="18" charset="0"/>
            </a:endParaRPr>
          </a:p>
        </p:txBody>
      </p:sp>
      <p:pic>
        <p:nvPicPr>
          <p:cNvPr id="4" name="Picture 3" descr="portalpic5.jpg"/>
          <p:cNvPicPr>
            <a:picLocks noChangeAspect="1"/>
          </p:cNvPicPr>
          <p:nvPr/>
        </p:nvPicPr>
        <p:blipFill>
          <a:blip r:embed="rId3" cstate="print"/>
          <a:stretch>
            <a:fillRect/>
          </a:stretch>
        </p:blipFill>
        <p:spPr>
          <a:xfrm>
            <a:off x="4038600" y="1524000"/>
            <a:ext cx="1295400" cy="1800225"/>
          </a:xfrm>
          <a:prstGeom prst="rect">
            <a:avLst/>
          </a:prstGeom>
        </p:spPr>
      </p:pic>
      <p:sp>
        <p:nvSpPr>
          <p:cNvPr id="5" name="Slide Number Placeholder 4"/>
          <p:cNvSpPr>
            <a:spLocks noGrp="1"/>
          </p:cNvSpPr>
          <p:nvPr>
            <p:ph type="sldNum" sz="quarter" idx="12"/>
          </p:nvPr>
        </p:nvSpPr>
        <p:spPr/>
        <p:txBody>
          <a:bodyPr/>
          <a:lstStyle/>
          <a:p>
            <a:fld id="{2CB5B26D-2F19-4976-9380-B7BA905DA2A1}" type="slidenum">
              <a:rPr lang="en-GB" smtClean="0"/>
              <a:pPr/>
              <a:t>168</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501682089"/>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a:lnSpc>
                <a:spcPct val="90000"/>
              </a:lnSpc>
              <a:buNone/>
            </a:pPr>
            <a:endParaRPr lang="en-GB" sz="2800" b="1" dirty="0" smtClean="0">
              <a:latin typeface="Times New Roman" pitchFamily="18" charset="0"/>
              <a:cs typeface="Times New Roman" pitchFamily="18" charset="0"/>
            </a:endParaRPr>
          </a:p>
          <a:p>
            <a:pPr algn="just">
              <a:lnSpc>
                <a:spcPct val="90000"/>
              </a:lnSpc>
              <a:buNone/>
            </a:pPr>
            <a:r>
              <a:rPr lang="en-GB" sz="2400" b="1" dirty="0" smtClean="0">
                <a:latin typeface="Times New Roman" pitchFamily="18" charset="0"/>
                <a:cs typeface="Times New Roman" pitchFamily="18" charset="0"/>
              </a:rPr>
              <a:t>Threshold concept</a:t>
            </a:r>
            <a:endParaRPr lang="en-US" sz="2400" b="1" dirty="0" smtClean="0">
              <a:latin typeface="Times New Roman" pitchFamily="18" charset="0"/>
              <a:cs typeface="Times New Roman" pitchFamily="18" charset="0"/>
            </a:endParaRPr>
          </a:p>
          <a:p>
            <a:pPr algn="just">
              <a:lnSpc>
                <a:spcPct val="90000"/>
              </a:lnSpc>
            </a:pPr>
            <a:r>
              <a:rPr lang="en-US" sz="2400" i="1" dirty="0" smtClean="0">
                <a:latin typeface="Times New Roman" pitchFamily="18" charset="0"/>
                <a:cs typeface="Times New Roman" pitchFamily="18" charset="0"/>
              </a:rPr>
              <a:t>Transformative</a:t>
            </a:r>
            <a:endParaRPr lang="en-US" sz="2400" dirty="0" smtClean="0">
              <a:latin typeface="Times New Roman" pitchFamily="18" charset="0"/>
              <a:cs typeface="Times New Roman" pitchFamily="18" charset="0"/>
            </a:endParaRPr>
          </a:p>
          <a:p>
            <a:pPr algn="just">
              <a:lnSpc>
                <a:spcPct val="90000"/>
              </a:lnSpc>
            </a:pPr>
            <a:r>
              <a:rPr lang="en-US" sz="2400" i="1" dirty="0" smtClean="0">
                <a:latin typeface="Times New Roman" pitchFamily="18" charset="0"/>
                <a:cs typeface="Times New Roman" pitchFamily="18" charset="0"/>
              </a:rPr>
              <a:t>Irreversible</a:t>
            </a:r>
            <a:endParaRPr lang="en-US" sz="2400" dirty="0" smtClean="0">
              <a:latin typeface="Times New Roman" pitchFamily="18" charset="0"/>
              <a:cs typeface="Times New Roman" pitchFamily="18" charset="0"/>
            </a:endParaRPr>
          </a:p>
          <a:p>
            <a:pPr>
              <a:lnSpc>
                <a:spcPct val="90000"/>
              </a:lnSpc>
            </a:pPr>
            <a:r>
              <a:rPr lang="en-US" sz="2400" i="1" dirty="0" smtClean="0">
                <a:latin typeface="Times New Roman" pitchFamily="18" charset="0"/>
                <a:cs typeface="Times New Roman" pitchFamily="18" charset="0"/>
              </a:rPr>
              <a:t>Integrative</a:t>
            </a:r>
            <a:endParaRPr lang="en-US" sz="2400" dirty="0" smtClean="0">
              <a:latin typeface="Times New Roman" pitchFamily="18" charset="0"/>
              <a:cs typeface="Times New Roman" pitchFamily="18" charset="0"/>
            </a:endParaRPr>
          </a:p>
          <a:p>
            <a:pPr>
              <a:lnSpc>
                <a:spcPct val="90000"/>
              </a:lnSpc>
            </a:pPr>
            <a:r>
              <a:rPr lang="en-US" sz="2400" i="1" dirty="0" smtClean="0">
                <a:latin typeface="Times New Roman" pitchFamily="18" charset="0"/>
                <a:cs typeface="Times New Roman" pitchFamily="18" charset="0"/>
              </a:rPr>
              <a:t>Troublesome Knowledge</a:t>
            </a:r>
          </a:p>
          <a:p>
            <a:pPr>
              <a:lnSpc>
                <a:spcPct val="90000"/>
              </a:lnSpc>
              <a:buNone/>
            </a:pPr>
            <a:r>
              <a:rPr lang="en-GB" sz="2400" dirty="0" smtClean="0">
                <a:latin typeface="Times New Roman" pitchFamily="18" charset="0"/>
                <a:cs typeface="Times New Roman" pitchFamily="18" charset="0"/>
              </a:rPr>
              <a:t> </a:t>
            </a:r>
            <a:endParaRPr lang="en-GB" sz="2400" b="1" dirty="0" smtClean="0">
              <a:latin typeface="Times New Roman" pitchFamily="18" charset="0"/>
              <a:cs typeface="Times New Roman" pitchFamily="18" charset="0"/>
            </a:endParaRPr>
          </a:p>
          <a:p>
            <a:pPr>
              <a:lnSpc>
                <a:spcPct val="90000"/>
              </a:lnSpc>
              <a:buNone/>
            </a:pPr>
            <a:endParaRPr lang="en-US" sz="2400"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Ontological-</a:t>
            </a:r>
            <a:r>
              <a:rPr lang="en-US" sz="2800" dirty="0" smtClean="0">
                <a:latin typeface="Times New Roman" pitchFamily="18" charset="0"/>
                <a:cs typeface="Times New Roman" pitchFamily="18" charset="0"/>
              </a:rPr>
              <a:t>  changes the way you see yourself in the world</a:t>
            </a:r>
          </a:p>
          <a:p>
            <a:r>
              <a:rPr lang="en-US" sz="2800" b="1" dirty="0" smtClean="0">
                <a:latin typeface="Times New Roman" pitchFamily="18" charset="0"/>
                <a:cs typeface="Times New Roman" pitchFamily="18" charset="0"/>
              </a:rPr>
              <a:t>Epistemological</a:t>
            </a:r>
            <a:r>
              <a:rPr lang="en-US" sz="2800" dirty="0" smtClean="0">
                <a:latin typeface="Times New Roman" pitchFamily="18" charset="0"/>
                <a:cs typeface="Times New Roman" pitchFamily="18" charset="0"/>
              </a:rPr>
              <a:t>- changes way you perceive knowledge and its construction</a:t>
            </a:r>
          </a:p>
          <a:p>
            <a:endParaRPr lang="en-US" dirty="0"/>
          </a:p>
        </p:txBody>
      </p:sp>
      <p:sp>
        <p:nvSpPr>
          <p:cNvPr id="3" name="Title 2"/>
          <p:cNvSpPr>
            <a:spLocks noGrp="1"/>
          </p:cNvSpPr>
          <p:nvPr>
            <p:ph type="title"/>
          </p:nvPr>
        </p:nvSpPr>
        <p:spPr/>
        <p:txBody>
          <a:bodyPr>
            <a:normAutofit/>
          </a:bodyPr>
          <a:lstStyle/>
          <a:p>
            <a:pPr algn="ctr"/>
            <a:r>
              <a:rPr lang="en-US" sz="3600" dirty="0" smtClean="0">
                <a:solidFill>
                  <a:schemeClr val="tx1"/>
                </a:solidFill>
                <a:latin typeface="Times New Roman" pitchFamily="18" charset="0"/>
                <a:cs typeface="Times New Roman" pitchFamily="18" charset="0"/>
              </a:rPr>
              <a:t>Threshold concepts  </a:t>
            </a:r>
            <a:endParaRPr lang="en-US" sz="3600" dirty="0">
              <a:solidFill>
                <a:schemeClr val="tx1"/>
              </a:solidFill>
            </a:endParaRPr>
          </a:p>
        </p:txBody>
      </p:sp>
      <p:sp>
        <p:nvSpPr>
          <p:cNvPr id="4" name="Slide Number Placeholder 3"/>
          <p:cNvSpPr>
            <a:spLocks noGrp="1"/>
          </p:cNvSpPr>
          <p:nvPr>
            <p:ph type="sldNum" sz="quarter" idx="12"/>
          </p:nvPr>
        </p:nvSpPr>
        <p:spPr/>
        <p:txBody>
          <a:bodyPr/>
          <a:lstStyle/>
          <a:p>
            <a:fld id="{2CB5B26D-2F19-4976-9380-B7BA905DA2A1}" type="slidenum">
              <a:rPr lang="en-GB" smtClean="0"/>
              <a:pPr/>
              <a:t>169</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768396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pPr>
              <a:defRPr/>
            </a:pPr>
            <a:fld id="{7107A211-6463-4D16-9EFD-020AF2B358AC}" type="slidenum">
              <a:rPr lang="en-US"/>
              <a:pPr>
                <a:defRPr/>
              </a:pPr>
              <a:t>17</a:t>
            </a:fld>
            <a:endParaRPr lang="en-US"/>
          </a:p>
        </p:txBody>
      </p:sp>
      <p:graphicFrame>
        <p:nvGraphicFramePr>
          <p:cNvPr id="2" name="Diagram 1"/>
          <p:cNvGraphicFramePr/>
          <p:nvPr/>
        </p:nvGraphicFramePr>
        <p:xfrm>
          <a:off x="1225550" y="413343"/>
          <a:ext cx="7704138" cy="5616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35" name="Rectangle 10"/>
          <p:cNvSpPr>
            <a:spLocks noChangeArrowheads="1"/>
          </p:cNvSpPr>
          <p:nvPr/>
        </p:nvSpPr>
        <p:spPr bwMode="auto">
          <a:xfrm>
            <a:off x="2051050" y="4868863"/>
            <a:ext cx="1152525" cy="842962"/>
          </a:xfrm>
          <a:prstGeom prst="rect">
            <a:avLst/>
          </a:prstGeom>
          <a:solidFill>
            <a:schemeClr val="folHlink"/>
          </a:solidFill>
          <a:ln w="9525">
            <a:solidFill>
              <a:schemeClr val="tx1"/>
            </a:solidFill>
            <a:miter lim="800000"/>
            <a:headEnd/>
            <a:tailEnd/>
          </a:ln>
        </p:spPr>
        <p:txBody>
          <a:bodyPr wrap="none" anchor="ctr"/>
          <a:lstStyle/>
          <a:p>
            <a:pPr algn="ctr"/>
            <a:r>
              <a:rPr lang="en-GB" altLang="en-US" dirty="0">
                <a:solidFill>
                  <a:schemeClr val="bg1"/>
                </a:solidFill>
              </a:rPr>
              <a:t>Research</a:t>
            </a:r>
            <a:r>
              <a:rPr lang="en-GB" altLang="en-US" dirty="0"/>
              <a:t> </a:t>
            </a:r>
          </a:p>
        </p:txBody>
      </p:sp>
      <p:sp>
        <p:nvSpPr>
          <p:cNvPr id="1036" name="Rectangle 11"/>
          <p:cNvSpPr>
            <a:spLocks noChangeArrowheads="1"/>
          </p:cNvSpPr>
          <p:nvPr/>
        </p:nvSpPr>
        <p:spPr bwMode="auto">
          <a:xfrm>
            <a:off x="4356100" y="404813"/>
            <a:ext cx="1368425" cy="647700"/>
          </a:xfrm>
          <a:prstGeom prst="rect">
            <a:avLst/>
          </a:prstGeom>
          <a:solidFill>
            <a:schemeClr val="folHlink"/>
          </a:solidFill>
          <a:ln w="9525">
            <a:solidFill>
              <a:schemeClr val="tx1"/>
            </a:solidFill>
            <a:miter lim="800000"/>
            <a:headEnd/>
            <a:tailEnd/>
          </a:ln>
        </p:spPr>
        <p:txBody>
          <a:bodyPr wrap="none" anchor="ctr"/>
          <a:lstStyle/>
          <a:p>
            <a:pPr algn="ctr"/>
            <a:r>
              <a:rPr lang="en-GB" altLang="en-US" dirty="0">
                <a:solidFill>
                  <a:schemeClr val="bg1"/>
                </a:solidFill>
              </a:rPr>
              <a:t>teaching</a:t>
            </a:r>
          </a:p>
        </p:txBody>
      </p:sp>
      <p:sp>
        <p:nvSpPr>
          <p:cNvPr id="1037" name="Rectangle 12"/>
          <p:cNvSpPr>
            <a:spLocks noChangeArrowheads="1"/>
          </p:cNvSpPr>
          <p:nvPr/>
        </p:nvSpPr>
        <p:spPr bwMode="auto">
          <a:xfrm>
            <a:off x="6877050" y="4149725"/>
            <a:ext cx="2266950" cy="1562100"/>
          </a:xfrm>
          <a:prstGeom prst="rect">
            <a:avLst/>
          </a:prstGeom>
          <a:solidFill>
            <a:schemeClr val="folHlink"/>
          </a:solidFill>
          <a:ln w="9525">
            <a:solidFill>
              <a:schemeClr val="tx1"/>
            </a:solidFill>
            <a:miter lim="800000"/>
            <a:headEnd/>
            <a:tailEnd/>
          </a:ln>
        </p:spPr>
        <p:txBody>
          <a:bodyPr wrap="none" anchor="ctr"/>
          <a:lstStyle/>
          <a:p>
            <a:pPr algn="ctr"/>
            <a:r>
              <a:rPr lang="en-GB" altLang="en-US" dirty="0">
                <a:solidFill>
                  <a:schemeClr val="bg1"/>
                </a:solidFill>
              </a:rPr>
              <a:t>Administration </a:t>
            </a:r>
          </a:p>
          <a:p>
            <a:pPr algn="ctr"/>
            <a:r>
              <a:rPr lang="en-GB" altLang="en-US" dirty="0" smtClean="0">
                <a:solidFill>
                  <a:schemeClr val="bg1"/>
                </a:solidFill>
              </a:rPr>
              <a:t>or management or </a:t>
            </a:r>
          </a:p>
          <a:p>
            <a:pPr algn="ctr"/>
            <a:r>
              <a:rPr lang="en-GB" altLang="en-US" dirty="0" smtClean="0">
                <a:solidFill>
                  <a:schemeClr val="bg1"/>
                </a:solidFill>
              </a:rPr>
              <a:t>leadership</a:t>
            </a:r>
            <a:endParaRPr lang="en-GB" altLang="en-US" dirty="0">
              <a:solidFill>
                <a:schemeClr val="bg1"/>
              </a:solidFill>
            </a:endParaRPr>
          </a:p>
        </p:txBody>
      </p:sp>
      <p:sp>
        <p:nvSpPr>
          <p:cNvPr id="1038" name="Line 13"/>
          <p:cNvSpPr>
            <a:spLocks noChangeShapeType="1"/>
          </p:cNvSpPr>
          <p:nvPr/>
        </p:nvSpPr>
        <p:spPr bwMode="auto">
          <a:xfrm flipV="1">
            <a:off x="5003800" y="1052513"/>
            <a:ext cx="7302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39" name="Line 14"/>
          <p:cNvSpPr>
            <a:spLocks noChangeShapeType="1"/>
          </p:cNvSpPr>
          <p:nvPr/>
        </p:nvSpPr>
        <p:spPr bwMode="auto">
          <a:xfrm flipV="1">
            <a:off x="3203575" y="4437063"/>
            <a:ext cx="576263"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40" name="Line 15"/>
          <p:cNvSpPr>
            <a:spLocks noChangeShapeType="1"/>
          </p:cNvSpPr>
          <p:nvPr/>
        </p:nvSpPr>
        <p:spPr bwMode="auto">
          <a:xfrm flipH="1" flipV="1">
            <a:off x="6588125" y="3716338"/>
            <a:ext cx="86360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 name="Footer Placeholder 2"/>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827861673"/>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 ask….</a:t>
            </a:r>
            <a:endParaRPr lang="en-GB" dirty="0"/>
          </a:p>
        </p:txBody>
      </p:sp>
      <p:sp>
        <p:nvSpPr>
          <p:cNvPr id="3" name="Content Placeholder 2"/>
          <p:cNvSpPr>
            <a:spLocks noGrp="1"/>
          </p:cNvSpPr>
          <p:nvPr>
            <p:ph idx="1"/>
          </p:nvPr>
        </p:nvSpPr>
        <p:spPr/>
        <p:txBody>
          <a:bodyPr>
            <a:normAutofit lnSpcReduction="10000"/>
          </a:bodyPr>
          <a:lstStyle/>
          <a:p>
            <a:r>
              <a:rPr lang="en-GB" dirty="0" smtClean="0"/>
              <a:t>What threshold concepts are there in your discipline? i.e. what have students  got to understand about how the  discipline sees the world? How knowledge is constructed?  e.g. representation, interpretation</a:t>
            </a:r>
          </a:p>
          <a:p>
            <a:r>
              <a:rPr lang="en-GB" dirty="0" smtClean="0"/>
              <a:t>How might knowing this – and finding out about  how it can be learned and used in practice – feed into your own pedagogical research with  students?</a:t>
            </a:r>
            <a:endParaRPr lang="en-GB" dirty="0"/>
          </a:p>
        </p:txBody>
      </p:sp>
      <p:sp>
        <p:nvSpPr>
          <p:cNvPr id="4" name="Slide Number Placeholder 3"/>
          <p:cNvSpPr>
            <a:spLocks noGrp="1"/>
          </p:cNvSpPr>
          <p:nvPr>
            <p:ph type="sldNum" sz="quarter" idx="12"/>
          </p:nvPr>
        </p:nvSpPr>
        <p:spPr/>
        <p:txBody>
          <a:bodyPr/>
          <a:lstStyle/>
          <a:p>
            <a:fld id="{2CB5B26D-2F19-4976-9380-B7BA905DA2A1}" type="slidenum">
              <a:rPr lang="en-GB" smtClean="0"/>
              <a:pPr/>
              <a:t>170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79287159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Placeholder 3"/>
          <p:cNvSpPr>
            <a:spLocks noGrp="1"/>
          </p:cNvSpPr>
          <p:nvPr>
            <p:ph type="body" sz="half" idx="2"/>
          </p:nvPr>
        </p:nvSpPr>
        <p:spPr>
          <a:xfrm>
            <a:off x="4644008" y="214313"/>
            <a:ext cx="4285680" cy="694407"/>
          </a:xfrm>
        </p:spPr>
        <p:txBody>
          <a:bodyPr>
            <a:normAutofit/>
          </a:bodyPr>
          <a:lstStyle/>
          <a:p>
            <a:pPr>
              <a:defRPr/>
            </a:pPr>
            <a:r>
              <a:rPr lang="en-GB" sz="3200" dirty="0" smtClean="0">
                <a:solidFill>
                  <a:schemeClr val="bg1"/>
                </a:solidFill>
              </a:rPr>
              <a:t> </a:t>
            </a:r>
            <a:r>
              <a:rPr lang="en-GB" sz="3200" dirty="0" smtClean="0"/>
              <a:t>learning moments </a:t>
            </a:r>
          </a:p>
        </p:txBody>
      </p:sp>
      <p:pic>
        <p:nvPicPr>
          <p:cNvPr id="26626" name="Picture Placeholder 4" descr="pretty pic 25.jpg"/>
          <p:cNvPicPr>
            <a:picLocks noGrp="1" noChangeAspect="1"/>
          </p:cNvPicPr>
          <p:nvPr>
            <p:ph type="pic" idx="1"/>
          </p:nvPr>
        </p:nvPicPr>
        <p:blipFill>
          <a:blip r:embed="rId2" cstate="print"/>
          <a:srcRect l="5942" r="5942"/>
          <a:stretch>
            <a:fillRect/>
          </a:stretch>
        </p:blipFill>
        <p:spPr>
          <a:xfrm rot="420000">
            <a:off x="1053911" y="854336"/>
            <a:ext cx="7125682" cy="5377283"/>
          </a:xfrm>
        </p:spPr>
      </p:pic>
      <p:sp>
        <p:nvSpPr>
          <p:cNvPr id="26628" name="TextBox 3"/>
          <p:cNvSpPr txBox="1">
            <a:spLocks noChangeArrowheads="1"/>
          </p:cNvSpPr>
          <p:nvPr/>
        </p:nvSpPr>
        <p:spPr bwMode="auto">
          <a:xfrm>
            <a:off x="6500813" y="5214938"/>
            <a:ext cx="2428875" cy="369887"/>
          </a:xfrm>
          <a:prstGeom prst="rect">
            <a:avLst/>
          </a:prstGeom>
          <a:noFill/>
          <a:ln w="9525">
            <a:noFill/>
            <a:miter lim="800000"/>
            <a:headEnd/>
            <a:tailEnd/>
          </a:ln>
        </p:spPr>
        <p:txBody>
          <a:bodyPr>
            <a:spAutoFit/>
          </a:bodyPr>
          <a:lstStyle/>
          <a:p>
            <a:r>
              <a:rPr lang="en-GB"/>
              <a:t>‘</a:t>
            </a:r>
            <a:r>
              <a:rPr lang="en-GB">
                <a:solidFill>
                  <a:schemeClr val="bg1"/>
                </a:solidFill>
              </a:rPr>
              <a:t> </a:t>
            </a:r>
            <a:r>
              <a:rPr lang="en-GB"/>
              <a:t>’</a:t>
            </a:r>
          </a:p>
        </p:txBody>
      </p:sp>
      <p:sp>
        <p:nvSpPr>
          <p:cNvPr id="2" name="Slide Number Placeholder 1"/>
          <p:cNvSpPr>
            <a:spLocks noGrp="1"/>
          </p:cNvSpPr>
          <p:nvPr>
            <p:ph type="sldNum" sz="quarter" idx="12"/>
          </p:nvPr>
        </p:nvSpPr>
        <p:spPr/>
        <p:txBody>
          <a:bodyPr/>
          <a:lstStyle/>
          <a:p>
            <a:fld id="{2CB5B26D-2F19-4976-9380-B7BA905DA2A1}" type="slidenum">
              <a:rPr lang="en-GB" smtClean="0"/>
              <a:pPr/>
              <a:t>171</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213190826"/>
      </p:ext>
    </p:extLst>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20080"/>
          </a:xfrm>
        </p:spPr>
        <p:txBody>
          <a:bodyPr>
            <a:normAutofit fontScale="90000"/>
          </a:bodyPr>
          <a:lstStyle/>
          <a:p>
            <a:r>
              <a:rPr lang="en-GB" dirty="0"/>
              <a:t>C</a:t>
            </a:r>
            <a:r>
              <a:rPr lang="en-GB" dirty="0" smtClean="0"/>
              <a:t>ommunities and professional development which support our research</a:t>
            </a:r>
            <a:endParaRPr lang="en-GB" dirty="0"/>
          </a:p>
        </p:txBody>
      </p:sp>
      <p:sp>
        <p:nvSpPr>
          <p:cNvPr id="3" name="Content Placeholder 2"/>
          <p:cNvSpPr>
            <a:spLocks noGrp="1"/>
          </p:cNvSpPr>
          <p:nvPr>
            <p:ph idx="1"/>
          </p:nvPr>
        </p:nvSpPr>
        <p:spPr>
          <a:xfrm>
            <a:off x="700118" y="2132856"/>
            <a:ext cx="8229600" cy="3998069"/>
          </a:xfrm>
        </p:spPr>
        <p:txBody>
          <a:bodyPr>
            <a:normAutofit fontScale="85000" lnSpcReduction="20000"/>
          </a:bodyPr>
          <a:lstStyle/>
          <a:p>
            <a:r>
              <a:rPr lang="en-GB" dirty="0" smtClean="0"/>
              <a:t>More than ever a need for the professional development of learning communities which nurture, recognise, reward and embed the successes of academics as professionals </a:t>
            </a:r>
          </a:p>
          <a:p>
            <a:r>
              <a:rPr lang="en-GB" dirty="0" smtClean="0"/>
              <a:t>CPD</a:t>
            </a:r>
          </a:p>
          <a:p>
            <a:r>
              <a:rPr lang="en-GB" dirty="0" smtClean="0"/>
              <a:t>Fellowships/scholarships/projects </a:t>
            </a:r>
          </a:p>
          <a:p>
            <a:r>
              <a:rPr lang="en-GB" dirty="0" smtClean="0"/>
              <a:t>Teaching excellence</a:t>
            </a:r>
          </a:p>
          <a:p>
            <a:r>
              <a:rPr lang="en-GB" dirty="0" smtClean="0"/>
              <a:t>A range of institutionally supported opportunities to make informed change </a:t>
            </a:r>
          </a:p>
          <a:p>
            <a:r>
              <a:rPr lang="en-GB" dirty="0" smtClean="0"/>
              <a:t>Recognition and ‘reward’ processes </a:t>
            </a:r>
            <a:endParaRPr lang="en-GB" dirty="0"/>
          </a:p>
        </p:txBody>
      </p:sp>
      <p:sp>
        <p:nvSpPr>
          <p:cNvPr id="4" name="Slide Number Placeholder 3"/>
          <p:cNvSpPr>
            <a:spLocks noGrp="1"/>
          </p:cNvSpPr>
          <p:nvPr>
            <p:ph type="sldNum" sz="quarter" idx="12"/>
          </p:nvPr>
        </p:nvSpPr>
        <p:spPr/>
        <p:txBody>
          <a:bodyPr/>
          <a:lstStyle/>
          <a:p>
            <a:fld id="{2CB5B26D-2F19-4976-9380-B7BA905DA2A1}" type="slidenum">
              <a:rPr lang="en-GB" smtClean="0"/>
              <a:pPr/>
              <a:t>172</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95512654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Critical professionalism- communities </a:t>
            </a:r>
            <a:endParaRPr lang="en-GB" dirty="0"/>
          </a:p>
        </p:txBody>
      </p:sp>
      <p:pic>
        <p:nvPicPr>
          <p:cNvPr id="4" name="Content Placeholder 3" descr="C:\Users\gw10\Desktop\new camers\IMG_0146.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268760"/>
            <a:ext cx="8208911" cy="5328592"/>
          </a:xfrm>
          <a:prstGeom prst="rect">
            <a:avLst/>
          </a:prstGeom>
          <a:noFill/>
          <a:ln>
            <a:noFill/>
          </a:ln>
        </p:spPr>
      </p:pic>
      <p:sp>
        <p:nvSpPr>
          <p:cNvPr id="3" name="Slide Number Placeholder 2"/>
          <p:cNvSpPr>
            <a:spLocks noGrp="1"/>
          </p:cNvSpPr>
          <p:nvPr>
            <p:ph type="sldNum" sz="quarter" idx="12"/>
          </p:nvPr>
        </p:nvSpPr>
        <p:spPr/>
        <p:txBody>
          <a:bodyPr/>
          <a:lstStyle/>
          <a:p>
            <a:fld id="{1E666591-77AD-4CB6-B93F-52F54E26DFFB}" type="slidenum">
              <a:rPr lang="en-GB" smtClean="0"/>
              <a:t>173</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2382959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 lone bulls </a:t>
            </a:r>
            <a:endParaRPr lang="en-GB" dirty="0"/>
          </a:p>
        </p:txBody>
      </p:sp>
      <p:pic>
        <p:nvPicPr>
          <p:cNvPr id="4" name="Content Placeholder 3" descr="C:\Users\gw10\Desktop\new camers\IMG_0118.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3" y="1268760"/>
            <a:ext cx="8136904" cy="5256584"/>
          </a:xfrm>
          <a:prstGeom prst="rect">
            <a:avLst/>
          </a:prstGeom>
          <a:noFill/>
          <a:ln>
            <a:noFill/>
          </a:ln>
        </p:spPr>
      </p:pic>
      <p:sp>
        <p:nvSpPr>
          <p:cNvPr id="3" name="Slide Number Placeholder 2"/>
          <p:cNvSpPr>
            <a:spLocks noGrp="1"/>
          </p:cNvSpPr>
          <p:nvPr>
            <p:ph type="sldNum" sz="quarter" idx="12"/>
          </p:nvPr>
        </p:nvSpPr>
        <p:spPr/>
        <p:txBody>
          <a:bodyPr/>
          <a:lstStyle/>
          <a:p>
            <a:fld id="{1E666591-77AD-4CB6-B93F-52F54E26DFFB}" type="slidenum">
              <a:rPr lang="en-GB" smtClean="0"/>
              <a:t>174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4534589"/>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5288" y="-71454"/>
            <a:ext cx="8229600" cy="1143000"/>
          </a:xfrm>
        </p:spPr>
        <p:txBody>
          <a:bodyPr/>
          <a:lstStyle/>
          <a:p>
            <a:pPr eaLnBrk="1" hangingPunct="1"/>
            <a:r>
              <a:rPr lang="en-GB" dirty="0" smtClean="0"/>
              <a:t>Ways through</a:t>
            </a:r>
          </a:p>
        </p:txBody>
      </p:sp>
      <p:sp>
        <p:nvSpPr>
          <p:cNvPr id="18435" name="Rectangle 3"/>
          <p:cNvSpPr>
            <a:spLocks noGrp="1" noChangeArrowheads="1"/>
          </p:cNvSpPr>
          <p:nvPr>
            <p:ph type="body" idx="1"/>
          </p:nvPr>
        </p:nvSpPr>
        <p:spPr>
          <a:xfrm>
            <a:off x="142844" y="1196751"/>
            <a:ext cx="8858280" cy="5256585"/>
          </a:xfrm>
        </p:spPr>
        <p:txBody>
          <a:bodyPr>
            <a:normAutofit/>
          </a:bodyPr>
          <a:lstStyle/>
          <a:p>
            <a:pPr eaLnBrk="1" hangingPunct="1"/>
            <a:r>
              <a:rPr lang="en-GB" sz="2600" dirty="0" smtClean="0"/>
              <a:t>membership of an academic </a:t>
            </a:r>
            <a:r>
              <a:rPr lang="en-GB" sz="2600" i="1" dirty="0" smtClean="0"/>
              <a:t>community of practice</a:t>
            </a:r>
            <a:r>
              <a:rPr lang="en-GB" sz="2600" dirty="0" smtClean="0"/>
              <a:t>, giving  greater cohesive voice and power, and creating a vital professional network:</a:t>
            </a:r>
          </a:p>
          <a:p>
            <a:pPr lvl="1" eaLnBrk="1" hangingPunct="1">
              <a:buNone/>
            </a:pPr>
            <a:r>
              <a:rPr lang="en-GB" sz="2200" i="1" dirty="0" smtClean="0"/>
              <a:t>	“The creation of a sense of community and a willingness to examine values openly are not, by this reckoning, some kind of optional extra.  They are the necessary conditions for constructing a context within which questions relating to ‘quality’ can be taken seriously.”</a:t>
            </a:r>
          </a:p>
          <a:p>
            <a:pPr lvl="1" algn="r" eaLnBrk="1" hangingPunct="1">
              <a:buNone/>
            </a:pPr>
            <a:r>
              <a:rPr lang="en-GB" sz="2200" dirty="0" smtClean="0"/>
              <a:t>(Nixon, 1996)</a:t>
            </a:r>
          </a:p>
          <a:p>
            <a:pPr eaLnBrk="1" hangingPunct="1"/>
            <a:r>
              <a:rPr lang="en-GB" sz="2600" dirty="0" smtClean="0"/>
              <a:t>It is also proposed that the integration of teaching and research, again helps to reaffirm the identity of academic as both teacher and researcher (Nixon, 1996).  </a:t>
            </a:r>
          </a:p>
        </p:txBody>
      </p:sp>
      <p:sp>
        <p:nvSpPr>
          <p:cNvPr id="2" name="Slide Number Placeholder 1"/>
          <p:cNvSpPr>
            <a:spLocks noGrp="1"/>
          </p:cNvSpPr>
          <p:nvPr>
            <p:ph type="sldNum" sz="quarter" idx="12"/>
          </p:nvPr>
        </p:nvSpPr>
        <p:spPr/>
        <p:txBody>
          <a:bodyPr/>
          <a:lstStyle/>
          <a:p>
            <a:fld id="{2CB5B26D-2F19-4976-9380-B7BA905DA2A1}" type="slidenum">
              <a:rPr lang="en-GB" smtClean="0"/>
              <a:pPr/>
              <a:t>175</a:t>
            </a:fld>
            <a:endParaRPr lang="en-GB"/>
          </a:p>
        </p:txBody>
      </p:sp>
      <p:pic>
        <p:nvPicPr>
          <p:cNvPr id="5" name="Picture 5" descr="creativity-com_479f8882bf3f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5229200"/>
            <a:ext cx="1011308" cy="126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56498519"/>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endParaRPr lang="en-US" dirty="0" smtClean="0"/>
          </a:p>
        </p:txBody>
      </p:sp>
      <p:sp>
        <p:nvSpPr>
          <p:cNvPr id="44035" name="Rectangle 3"/>
          <p:cNvSpPr>
            <a:spLocks noGrp="1" noChangeArrowheads="1"/>
          </p:cNvSpPr>
          <p:nvPr>
            <p:ph type="body" idx="1"/>
          </p:nvPr>
        </p:nvSpPr>
        <p:spPr/>
        <p:txBody>
          <a:bodyPr/>
          <a:lstStyle/>
          <a:p>
            <a:pPr eaLnBrk="1" hangingPunct="1"/>
            <a:endParaRPr lang="en-US" smtClean="0"/>
          </a:p>
        </p:txBody>
      </p:sp>
      <p:pic>
        <p:nvPicPr>
          <p:cNvPr id="44036" name="Picture 5"/>
          <p:cNvPicPr>
            <a:picLocks noChangeAspect="1" noChangeArrowheads="1"/>
          </p:cNvPicPr>
          <p:nvPr/>
        </p:nvPicPr>
        <p:blipFill>
          <a:blip r:embed="rId2" cstate="print"/>
          <a:srcRect/>
          <a:stretch>
            <a:fillRect/>
          </a:stretch>
        </p:blipFill>
        <p:spPr bwMode="auto">
          <a:xfrm>
            <a:off x="1403350" y="0"/>
            <a:ext cx="5976938" cy="6858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2CB5B26D-2F19-4976-9380-B7BA905DA2A1}" type="slidenum">
              <a:rPr lang="en-GB" smtClean="0"/>
              <a:pPr/>
              <a:t>176</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496451637"/>
      </p:ext>
    </p:extLst>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074AB3F-894F-43D7-A2AF-7101AAB8B4AD}" type="slidenum">
              <a:rPr lang="en-GB"/>
              <a:pPr>
                <a:defRPr/>
              </a:pPr>
              <a:t>177</a:t>
            </a:fld>
            <a:endParaRPr lang="en-GB"/>
          </a:p>
        </p:txBody>
      </p:sp>
      <p:sp>
        <p:nvSpPr>
          <p:cNvPr id="163842" name="Rectangle 2"/>
          <p:cNvSpPr>
            <a:spLocks noGrp="1" noChangeArrowheads="1"/>
          </p:cNvSpPr>
          <p:nvPr>
            <p:ph type="title"/>
          </p:nvPr>
        </p:nvSpPr>
        <p:spPr>
          <a:xfrm>
            <a:off x="457200" y="142852"/>
            <a:ext cx="8229600" cy="1143000"/>
          </a:xfrm>
        </p:spPr>
        <p:txBody>
          <a:bodyPr/>
          <a:lstStyle/>
          <a:p>
            <a:pPr eaLnBrk="1" hangingPunct="1">
              <a:defRPr/>
            </a:pPr>
            <a:r>
              <a:rPr lang="en-GB" sz="4200" dirty="0" smtClean="0"/>
              <a:t>Communities of practice </a:t>
            </a:r>
          </a:p>
        </p:txBody>
      </p:sp>
      <p:graphicFrame>
        <p:nvGraphicFramePr>
          <p:cNvPr id="1026" name="Object 3"/>
          <p:cNvGraphicFramePr>
            <a:graphicFrameLocks noGrp="1" noChangeAspect="1"/>
          </p:cNvGraphicFramePr>
          <p:nvPr>
            <p:ph type="tbl" idx="1"/>
            <p:extLst>
              <p:ext uri="{D42A27DB-BD31-4B8C-83A1-F6EECF244321}">
                <p14:modId xmlns:p14="http://schemas.microsoft.com/office/powerpoint/2010/main" val="4100023804"/>
              </p:ext>
            </p:extLst>
          </p:nvPr>
        </p:nvGraphicFramePr>
        <p:xfrm>
          <a:off x="7213279" y="4797152"/>
          <a:ext cx="1907704" cy="1768797"/>
        </p:xfrm>
        <a:graphic>
          <a:graphicData uri="http://schemas.openxmlformats.org/presentationml/2006/ole">
            <mc:AlternateContent xmlns:mc="http://schemas.openxmlformats.org/markup-compatibility/2006">
              <mc:Choice xmlns:v="urn:schemas-microsoft-com:vml" Requires="v">
                <p:oleObj spid="_x0000_s1095" name="Clip" r:id="rId3" imgW="9734400" imgH="6781680" progId="">
                  <p:embed/>
                </p:oleObj>
              </mc:Choice>
              <mc:Fallback>
                <p:oleObj name="Clip" r:id="rId3" imgW="9734400" imgH="67816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3279" y="4797152"/>
                        <a:ext cx="1907704" cy="1768797"/>
                      </a:xfrm>
                      <a:prstGeom prst="rect">
                        <a:avLst/>
                      </a:prstGeom>
                      <a:noFill/>
                      <a:extLst/>
                    </p:spPr>
                  </p:pic>
                </p:oleObj>
              </mc:Fallback>
            </mc:AlternateContent>
          </a:graphicData>
        </a:graphic>
      </p:graphicFrame>
      <p:sp>
        <p:nvSpPr>
          <p:cNvPr id="163844" name="Rectangle 4"/>
          <p:cNvSpPr>
            <a:spLocks noGrp="1" noChangeArrowheads="1"/>
          </p:cNvSpPr>
          <p:nvPr>
            <p:ph type="body" sz="half" idx="4294967295"/>
          </p:nvPr>
        </p:nvSpPr>
        <p:spPr>
          <a:xfrm>
            <a:off x="714349" y="1428736"/>
            <a:ext cx="7059640" cy="4972072"/>
          </a:xfrm>
        </p:spPr>
        <p:txBody>
          <a:bodyPr/>
          <a:lstStyle/>
          <a:p>
            <a:pPr eaLnBrk="1" hangingPunct="1">
              <a:lnSpc>
                <a:spcPct val="90000"/>
              </a:lnSpc>
              <a:defRPr/>
            </a:pPr>
            <a:r>
              <a:rPr lang="en-GB" sz="2800" dirty="0" smtClean="0"/>
              <a:t>‘A theory of learning that starts with the assumption that engagement in social practice is the fundamental principle by which we learn and so become who we are’ (Lave, 1998).</a:t>
            </a:r>
          </a:p>
          <a:p>
            <a:pPr eaLnBrk="1" hangingPunct="1">
              <a:lnSpc>
                <a:spcPct val="90000"/>
              </a:lnSpc>
              <a:defRPr/>
            </a:pPr>
            <a:endParaRPr lang="en-GB" sz="2800" dirty="0" smtClean="0"/>
          </a:p>
          <a:p>
            <a:pPr eaLnBrk="1" hangingPunct="1">
              <a:lnSpc>
                <a:spcPct val="90000"/>
              </a:lnSpc>
              <a:defRPr/>
            </a:pPr>
            <a:r>
              <a:rPr lang="en-GB" sz="2800" dirty="0" smtClean="0"/>
              <a:t>Over time, this collective learning results in practices that reflect both the pursuit of our enterprises and the attendant social relations. These practices are thus the property of a kind of community created over time (Wenger, 1998). </a:t>
            </a:r>
          </a:p>
          <a:p>
            <a:pPr eaLnBrk="1" hangingPunct="1">
              <a:lnSpc>
                <a:spcPct val="90000"/>
              </a:lnSpc>
              <a:defRPr/>
            </a:pPr>
            <a:endParaRPr lang="en-GB" dirty="0" smtClean="0"/>
          </a:p>
        </p:txBody>
      </p:sp>
      <p:pic>
        <p:nvPicPr>
          <p:cNvPr id="7" name="Picture 5" descr="creativity-com_479f8882bf3f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242301" cy="155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endParaRPr lang="en-GB"/>
          </a:p>
        </p:txBody>
      </p:sp>
    </p:spTree>
    <p:extLst>
      <p:ext uri="{BB962C8B-B14F-4D97-AF65-F5344CB8AC3E}">
        <p14:creationId xmlns:p14="http://schemas.microsoft.com/office/powerpoint/2010/main" val="2439600024"/>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E70357-D865-4D0A-8D11-F4C97FE003E0}" type="slidenum">
              <a:rPr lang="en-GB"/>
              <a:pPr/>
              <a:t>178</a:t>
            </a:fld>
            <a:endParaRPr lang="en-GB"/>
          </a:p>
        </p:txBody>
      </p:sp>
      <p:sp>
        <p:nvSpPr>
          <p:cNvPr id="7170" name="Rectangle 2"/>
          <p:cNvSpPr>
            <a:spLocks noGrp="1" noChangeArrowheads="1"/>
          </p:cNvSpPr>
          <p:nvPr>
            <p:ph type="title"/>
          </p:nvPr>
        </p:nvSpPr>
        <p:spPr>
          <a:xfrm>
            <a:off x="0" y="274638"/>
            <a:ext cx="9144000" cy="1143000"/>
          </a:xfrm>
        </p:spPr>
        <p:txBody>
          <a:bodyPr>
            <a:normAutofit fontScale="90000"/>
          </a:bodyPr>
          <a:lstStyle/>
          <a:p>
            <a:r>
              <a:rPr lang="en-GB" dirty="0" smtClean="0"/>
              <a:t>Communities and practices which nurture research and research/ teaching links  </a:t>
            </a:r>
            <a:endParaRPr lang="en-GB" dirty="0"/>
          </a:p>
        </p:txBody>
      </p:sp>
      <p:sp>
        <p:nvSpPr>
          <p:cNvPr id="7171" name="Rectangle 3"/>
          <p:cNvSpPr>
            <a:spLocks noGrp="1" noChangeArrowheads="1"/>
          </p:cNvSpPr>
          <p:nvPr>
            <p:ph type="body" idx="1"/>
          </p:nvPr>
        </p:nvSpPr>
        <p:spPr>
          <a:xfrm>
            <a:off x="457200" y="1600200"/>
            <a:ext cx="8229600" cy="5069160"/>
          </a:xfrm>
        </p:spPr>
        <p:txBody>
          <a:bodyPr>
            <a:normAutofit/>
          </a:bodyPr>
          <a:lstStyle/>
          <a:p>
            <a:pPr marL="0" indent="0">
              <a:lnSpc>
                <a:spcPct val="80000"/>
              </a:lnSpc>
              <a:buNone/>
            </a:pPr>
            <a:r>
              <a:rPr lang="en-GB" sz="2800" dirty="0" smtClean="0"/>
              <a:t>using </a:t>
            </a:r>
            <a:r>
              <a:rPr lang="en-GB" sz="2800" dirty="0"/>
              <a:t>various modes of engagement and </a:t>
            </a:r>
            <a:r>
              <a:rPr lang="en-GB" sz="2800" dirty="0" smtClean="0"/>
              <a:t>projects at central national or university local levels </a:t>
            </a:r>
            <a:endParaRPr lang="en-GB" sz="2800" dirty="0"/>
          </a:p>
          <a:p>
            <a:pPr>
              <a:lnSpc>
                <a:spcPct val="80000"/>
              </a:lnSpc>
            </a:pPr>
            <a:r>
              <a:rPr lang="en-GB" sz="2800" dirty="0" smtClean="0"/>
              <a:t>Scholarships/Fellowships/projects </a:t>
            </a:r>
            <a:endParaRPr lang="en-GB" sz="2800" dirty="0"/>
          </a:p>
          <a:p>
            <a:pPr>
              <a:lnSpc>
                <a:spcPct val="80000"/>
              </a:lnSpc>
            </a:pPr>
            <a:r>
              <a:rPr lang="en-GB" sz="2800" dirty="0"/>
              <a:t>Teaching excellence awards</a:t>
            </a:r>
          </a:p>
          <a:p>
            <a:pPr>
              <a:lnSpc>
                <a:spcPct val="80000"/>
              </a:lnSpc>
            </a:pPr>
            <a:r>
              <a:rPr lang="en-GB" sz="2800" dirty="0"/>
              <a:t>Interest groups</a:t>
            </a:r>
          </a:p>
          <a:p>
            <a:pPr>
              <a:lnSpc>
                <a:spcPct val="80000"/>
              </a:lnSpc>
            </a:pPr>
            <a:r>
              <a:rPr lang="en-GB" sz="2800" dirty="0" err="1"/>
              <a:t>PGCert</a:t>
            </a:r>
            <a:r>
              <a:rPr lang="en-GB" sz="2800" dirty="0"/>
              <a:t> </a:t>
            </a:r>
            <a:r>
              <a:rPr lang="en-GB" sz="2800" dirty="0" smtClean="0"/>
              <a:t>Masters </a:t>
            </a:r>
            <a:r>
              <a:rPr lang="en-GB" sz="2800" dirty="0" err="1"/>
              <a:t>E</a:t>
            </a:r>
            <a:r>
              <a:rPr lang="en-GB" sz="2800" dirty="0" err="1" smtClean="0"/>
              <a:t>dD</a:t>
            </a:r>
            <a:r>
              <a:rPr lang="en-GB" sz="2800" dirty="0" smtClean="0"/>
              <a:t> PhD with elements focusing on researching our practice </a:t>
            </a:r>
          </a:p>
          <a:p>
            <a:pPr>
              <a:lnSpc>
                <a:spcPct val="80000"/>
              </a:lnSpc>
            </a:pPr>
            <a:r>
              <a:rPr lang="en-GB" sz="2800" dirty="0" smtClean="0"/>
              <a:t>Professional Standards Framework based PRD</a:t>
            </a:r>
          </a:p>
          <a:p>
            <a:pPr>
              <a:lnSpc>
                <a:spcPct val="80000"/>
              </a:lnSpc>
            </a:pPr>
            <a:r>
              <a:rPr lang="en-GB" sz="2800" dirty="0" smtClean="0"/>
              <a:t>Writing </a:t>
            </a:r>
            <a:r>
              <a:rPr lang="en-GB" sz="2800" dirty="0"/>
              <a:t>groups and programmes</a:t>
            </a:r>
          </a:p>
          <a:p>
            <a:pPr>
              <a:lnSpc>
                <a:spcPct val="80000"/>
              </a:lnSpc>
            </a:pPr>
            <a:r>
              <a:rPr lang="en-GB" sz="2800" dirty="0"/>
              <a:t>Workshops on grant funding, bid writing, project management</a:t>
            </a:r>
            <a:r>
              <a:rPr lang="en-GB" sz="2800" dirty="0" smtClean="0"/>
              <a:t>, </a:t>
            </a:r>
            <a:r>
              <a:rPr lang="en-GB" sz="2800" dirty="0"/>
              <a:t>conference presentations, </a:t>
            </a:r>
            <a:r>
              <a:rPr lang="en-GB" sz="2800" dirty="0" smtClean="0"/>
              <a:t>publications </a:t>
            </a:r>
            <a:endParaRPr lang="en-GB" sz="2800" dirty="0"/>
          </a:p>
          <a:p>
            <a:pPr>
              <a:lnSpc>
                <a:spcPct val="80000"/>
              </a:lnSpc>
            </a:pPr>
            <a:endParaRPr lang="en-GB" sz="2800" dirty="0"/>
          </a:p>
        </p:txBody>
      </p:sp>
      <p:sp>
        <p:nvSpPr>
          <p:cNvPr id="2" name="Footer Placeholder 1"/>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850644352"/>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718AAFC-9ACD-45B2-B0B7-DCB5C2802016}" type="slidenum">
              <a:rPr lang="en-GB"/>
              <a:pPr>
                <a:defRPr/>
              </a:pPr>
              <a:t>179</a:t>
            </a:fld>
            <a:endParaRPr lang="en-GB"/>
          </a:p>
        </p:txBody>
      </p:sp>
      <p:sp>
        <p:nvSpPr>
          <p:cNvPr id="123906" name="Rectangle 2"/>
          <p:cNvSpPr>
            <a:spLocks noGrp="1" noChangeArrowheads="1"/>
          </p:cNvSpPr>
          <p:nvPr>
            <p:ph type="title"/>
          </p:nvPr>
        </p:nvSpPr>
        <p:spPr>
          <a:xfrm>
            <a:off x="357158" y="420673"/>
            <a:ext cx="8429684" cy="936625"/>
          </a:xfrm>
        </p:spPr>
        <p:txBody>
          <a:bodyPr>
            <a:noAutofit/>
          </a:bodyPr>
          <a:lstStyle/>
          <a:p>
            <a:pPr eaLnBrk="1" hangingPunct="1">
              <a:defRPr/>
            </a:pPr>
            <a:r>
              <a:rPr lang="en-GB" sz="3000" dirty="0" smtClean="0"/>
              <a:t>Developing good practice - building a people culture: fellowships as learning conversations in communities of practice</a:t>
            </a:r>
          </a:p>
        </p:txBody>
      </p:sp>
      <p:sp>
        <p:nvSpPr>
          <p:cNvPr id="123907" name="Rectangle 3"/>
          <p:cNvSpPr>
            <a:spLocks noGrp="1" noChangeArrowheads="1"/>
          </p:cNvSpPr>
          <p:nvPr>
            <p:ph type="body" idx="1"/>
          </p:nvPr>
        </p:nvSpPr>
        <p:spPr>
          <a:xfrm>
            <a:off x="357158" y="1700213"/>
            <a:ext cx="8501122" cy="4657745"/>
          </a:xfrm>
        </p:spPr>
        <p:txBody>
          <a:bodyPr>
            <a:normAutofit fontScale="85000" lnSpcReduction="10000"/>
          </a:bodyPr>
          <a:lstStyle/>
          <a:p>
            <a:pPr eaLnBrk="1" hangingPunct="1">
              <a:lnSpc>
                <a:spcPct val="110000"/>
              </a:lnSpc>
              <a:defRPr/>
            </a:pPr>
            <a:r>
              <a:rPr lang="en-GB" dirty="0" smtClean="0"/>
              <a:t>Working with/through the enthusiasm of those facilitating learning - encouraging the work of others</a:t>
            </a:r>
          </a:p>
          <a:p>
            <a:pPr eaLnBrk="1" hangingPunct="1">
              <a:lnSpc>
                <a:spcPct val="110000"/>
              </a:lnSpc>
              <a:defRPr/>
            </a:pPr>
            <a:r>
              <a:rPr lang="en-GB" dirty="0" smtClean="0"/>
              <a:t>Development &amp; support for/of those facilitating learning across the university and partnerships</a:t>
            </a:r>
          </a:p>
          <a:p>
            <a:pPr eaLnBrk="1" hangingPunct="1">
              <a:lnSpc>
                <a:spcPct val="110000"/>
              </a:lnSpc>
              <a:defRPr/>
            </a:pPr>
            <a:r>
              <a:rPr lang="en-GB" dirty="0" smtClean="0"/>
              <a:t>Encouraging, supporting, sharing &amp; embedding successful learning &amp; teaching practices </a:t>
            </a:r>
          </a:p>
          <a:p>
            <a:pPr lvl="1" eaLnBrk="1" hangingPunct="1">
              <a:lnSpc>
                <a:spcPct val="110000"/>
              </a:lnSpc>
              <a:defRPr/>
            </a:pPr>
            <a:r>
              <a:rPr lang="en-GB" dirty="0" smtClean="0"/>
              <a:t>traditional &amp; innovative, </a:t>
            </a:r>
          </a:p>
          <a:p>
            <a:pPr lvl="1" eaLnBrk="1" hangingPunct="1">
              <a:lnSpc>
                <a:spcPct val="110000"/>
              </a:lnSpc>
              <a:defRPr/>
            </a:pPr>
            <a:r>
              <a:rPr lang="en-GB" dirty="0" smtClean="0"/>
              <a:t>student-centred, flexible, </a:t>
            </a:r>
          </a:p>
          <a:p>
            <a:pPr lvl="1" eaLnBrk="1" hangingPunct="1">
              <a:lnSpc>
                <a:spcPct val="110000"/>
              </a:lnSpc>
              <a:defRPr/>
            </a:pPr>
            <a:r>
              <a:rPr lang="en-GB" dirty="0" smtClean="0"/>
              <a:t>learning outcome &amp; process related</a:t>
            </a:r>
          </a:p>
          <a:p>
            <a:pPr lvl="1" eaLnBrk="1" hangingPunct="1">
              <a:lnSpc>
                <a:spcPct val="110000"/>
              </a:lnSpc>
              <a:defRPr/>
            </a:pPr>
            <a:r>
              <a:rPr lang="en-GB" dirty="0" smtClean="0"/>
              <a:t>research informed</a:t>
            </a:r>
          </a:p>
          <a:p>
            <a:pPr eaLnBrk="1" hangingPunct="1">
              <a:lnSpc>
                <a:spcPct val="110000"/>
              </a:lnSpc>
              <a:defRPr/>
            </a:pPr>
            <a:endParaRPr lang="en-GB" dirty="0" smtClean="0"/>
          </a:p>
        </p:txBody>
      </p:sp>
      <p:pic>
        <p:nvPicPr>
          <p:cNvPr id="6" name="Picture 5" descr="creativity-com_479f8882bf3f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5424" y="4725144"/>
            <a:ext cx="1242301" cy="155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097256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Balance in role  </a:t>
            </a:r>
            <a:endParaRPr lang="en-GB" dirty="0"/>
          </a:p>
        </p:txBody>
      </p:sp>
      <p:sp>
        <p:nvSpPr>
          <p:cNvPr id="4" name="Content Placeholder 3"/>
          <p:cNvSpPr>
            <a:spLocks noGrp="1"/>
          </p:cNvSpPr>
          <p:nvPr>
            <p:ph idx="1"/>
          </p:nvPr>
        </p:nvSpPr>
        <p:spPr/>
        <p:txBody>
          <a:bodyPr/>
          <a:lstStyle/>
          <a:p>
            <a:r>
              <a:rPr lang="en-GB" dirty="0" smtClean="0"/>
              <a:t>Research  (</a:t>
            </a:r>
            <a:r>
              <a:rPr lang="en-GB" dirty="0"/>
              <a:t>S</a:t>
            </a:r>
            <a:r>
              <a:rPr lang="en-GB" dirty="0" smtClean="0"/>
              <a:t>hirley Alexander, </a:t>
            </a:r>
            <a:r>
              <a:rPr lang="en-GB" i="1" dirty="0" smtClean="0"/>
              <a:t>Stress in academic life</a:t>
            </a:r>
            <a:r>
              <a:rPr lang="en-GB" dirty="0" smtClean="0"/>
              <a:t>) suggests stress is caused when the balance is </a:t>
            </a:r>
          </a:p>
          <a:p>
            <a:r>
              <a:rPr lang="en-GB" dirty="0" smtClean="0"/>
              <a:t>Unexpected , </a:t>
            </a:r>
          </a:p>
          <a:p>
            <a:r>
              <a:rPr lang="en-GB" dirty="0" smtClean="0"/>
              <a:t>changes suddenly in  an undesired way, </a:t>
            </a:r>
            <a:r>
              <a:rPr lang="en-GB" dirty="0" smtClean="0"/>
              <a:t> </a:t>
            </a:r>
            <a:endParaRPr lang="en-GB" dirty="0" smtClean="0"/>
          </a:p>
          <a:p>
            <a:r>
              <a:rPr lang="en-GB" dirty="0" smtClean="0"/>
              <a:t>not as chosen or hoped for,</a:t>
            </a:r>
          </a:p>
          <a:p>
            <a:r>
              <a:rPr lang="en-GB" dirty="0" smtClean="0"/>
              <a:t>No balance at all </a:t>
            </a:r>
          </a:p>
          <a:p>
            <a:endParaRPr lang="en-GB" dirty="0"/>
          </a:p>
        </p:txBody>
      </p:sp>
      <p:sp>
        <p:nvSpPr>
          <p:cNvPr id="2" name="Footer Placeholder 1"/>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18</a:t>
            </a:fld>
            <a:endParaRPr lang="en-GB"/>
          </a:p>
        </p:txBody>
      </p:sp>
    </p:spTree>
    <p:extLst>
      <p:ext uri="{BB962C8B-B14F-4D97-AF65-F5344CB8AC3E}">
        <p14:creationId xmlns:p14="http://schemas.microsoft.com/office/powerpoint/2010/main" val="914287965"/>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A934B06-B63F-4B9A-84EE-9064FC2F5844}" type="slidenum">
              <a:rPr lang="en-GB"/>
              <a:pPr>
                <a:defRPr/>
              </a:pPr>
              <a:t>180</a:t>
            </a:fld>
            <a:endParaRPr lang="en-GB"/>
          </a:p>
        </p:txBody>
      </p:sp>
      <p:sp>
        <p:nvSpPr>
          <p:cNvPr id="223234" name="Rectangle 2"/>
          <p:cNvSpPr>
            <a:spLocks noGrp="1" noChangeArrowheads="1"/>
          </p:cNvSpPr>
          <p:nvPr>
            <p:ph type="title"/>
          </p:nvPr>
        </p:nvSpPr>
        <p:spPr>
          <a:xfrm>
            <a:off x="457200" y="142852"/>
            <a:ext cx="8229600" cy="1143000"/>
          </a:xfrm>
        </p:spPr>
        <p:txBody>
          <a:bodyPr>
            <a:noAutofit/>
          </a:bodyPr>
          <a:lstStyle/>
          <a:p>
            <a:pPr eaLnBrk="1" hangingPunct="1">
              <a:defRPr/>
            </a:pPr>
            <a:r>
              <a:rPr lang="en-GB" sz="3600" dirty="0" smtClean="0"/>
              <a:t>Internal research communities support at the University of Brighton:</a:t>
            </a:r>
          </a:p>
        </p:txBody>
      </p:sp>
      <p:sp>
        <p:nvSpPr>
          <p:cNvPr id="223235" name="Rectangle 3"/>
          <p:cNvSpPr>
            <a:spLocks noGrp="1" noChangeArrowheads="1"/>
          </p:cNvSpPr>
          <p:nvPr>
            <p:ph type="body" idx="1"/>
          </p:nvPr>
        </p:nvSpPr>
        <p:spPr>
          <a:xfrm>
            <a:off x="457200" y="1285860"/>
            <a:ext cx="8229600" cy="5257800"/>
          </a:xfrm>
        </p:spPr>
        <p:txBody>
          <a:bodyPr>
            <a:normAutofit/>
          </a:bodyPr>
          <a:lstStyle/>
          <a:p>
            <a:pPr>
              <a:lnSpc>
                <a:spcPct val="90000"/>
              </a:lnSpc>
              <a:defRPr/>
            </a:pPr>
            <a:r>
              <a:rPr lang="en-GB" sz="2400" dirty="0"/>
              <a:t>Fellowships </a:t>
            </a:r>
            <a:r>
              <a:rPr lang="en-GB" sz="2400" dirty="0" smtClean="0"/>
              <a:t>/ now scholarships have </a:t>
            </a:r>
            <a:r>
              <a:rPr lang="en-GB" sz="2400" dirty="0"/>
              <a:t>been a way of involving and supporting the energies and innovations of colleagues at U of B </a:t>
            </a:r>
            <a:r>
              <a:rPr lang="en-GB" sz="2400" dirty="0" smtClean="0"/>
              <a:t>since 2006, </a:t>
            </a:r>
            <a:r>
              <a:rPr lang="en-GB" sz="2400" dirty="0"/>
              <a:t>building on a history of varied other involvements</a:t>
            </a:r>
          </a:p>
          <a:p>
            <a:pPr eaLnBrk="1" hangingPunct="1">
              <a:lnSpc>
                <a:spcPct val="90000"/>
              </a:lnSpc>
              <a:defRPr/>
            </a:pPr>
            <a:r>
              <a:rPr lang="en-GB" sz="2400" dirty="0" smtClean="0"/>
              <a:t>£20,000 a year, funding several projects for one or more colleagues across the university and its partner institutions, bid for (with support) twice yearly </a:t>
            </a:r>
          </a:p>
          <a:p>
            <a:pPr eaLnBrk="1" hangingPunct="1">
              <a:lnSpc>
                <a:spcPct val="90000"/>
              </a:lnSpc>
              <a:defRPr/>
            </a:pPr>
            <a:r>
              <a:rPr lang="en-GB" sz="2400" dirty="0" smtClean="0"/>
              <a:t>Meetings termly for new fellows, all fellows, established fellows - development activities e.g. project planning, ethics, conference presentations</a:t>
            </a:r>
          </a:p>
          <a:p>
            <a:pPr>
              <a:lnSpc>
                <a:spcPct val="90000"/>
              </a:lnSpc>
              <a:defRPr/>
            </a:pPr>
            <a:r>
              <a:rPr lang="en-GB" sz="2400" dirty="0" smtClean="0"/>
              <a:t>Topics include – ethical tourism; student learning quiz; transitions; </a:t>
            </a:r>
          </a:p>
          <a:p>
            <a:pPr>
              <a:lnSpc>
                <a:spcPct val="90000"/>
              </a:lnSpc>
              <a:defRPr/>
            </a:pPr>
            <a:r>
              <a:rPr lang="en-GB" sz="2400" dirty="0" smtClean="0"/>
              <a:t>Research </a:t>
            </a:r>
            <a:r>
              <a:rPr lang="en-GB" sz="2400" dirty="0"/>
              <a:t>developed to explore the experience and quality enhancement of the fellowship programme in practice</a:t>
            </a:r>
          </a:p>
          <a:p>
            <a:pPr eaLnBrk="1" hangingPunct="1">
              <a:lnSpc>
                <a:spcPct val="90000"/>
              </a:lnSpc>
              <a:defRPr/>
            </a:pPr>
            <a:endParaRPr lang="en-GB" sz="2400" dirty="0" smtClean="0"/>
          </a:p>
        </p:txBody>
      </p:sp>
      <p:pic>
        <p:nvPicPr>
          <p:cNvPr id="6" name="Picture 5" descr="creativity-com_479f8882bf3f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2441" y="4365104"/>
            <a:ext cx="1051559" cy="129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539526749"/>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Communities help</a:t>
            </a:r>
          </a:p>
        </p:txBody>
      </p:sp>
      <p:sp>
        <p:nvSpPr>
          <p:cNvPr id="3" name="Content Placeholder 2"/>
          <p:cNvSpPr>
            <a:spLocks noGrp="1"/>
          </p:cNvSpPr>
          <p:nvPr>
            <p:ph idx="1"/>
          </p:nvPr>
        </p:nvSpPr>
        <p:spPr/>
        <p:txBody>
          <a:bodyPr>
            <a:normAutofit fontScale="62500" lnSpcReduction="20000"/>
          </a:bodyPr>
          <a:lstStyle/>
          <a:p>
            <a:pPr marL="0" indent="0">
              <a:buNone/>
            </a:pPr>
            <a:r>
              <a:rPr lang="en-GB" dirty="0"/>
              <a:t>‘Previous work at Anglia Ruskin University found that the success of research underpinned learning and teaching fellowship projects related to fellows’ membership of COPs, and in particular, to their attendance at regular fellowship meetings that provided opportunities for:</a:t>
            </a:r>
          </a:p>
          <a:p>
            <a:pPr marL="0" indent="0">
              <a:buNone/>
            </a:pPr>
            <a:r>
              <a:rPr lang="en-GB" dirty="0"/>
              <a:t> </a:t>
            </a:r>
          </a:p>
          <a:p>
            <a:pPr lvl="0"/>
            <a:r>
              <a:rPr lang="en-GB" dirty="0"/>
              <a:t>peer support</a:t>
            </a:r>
          </a:p>
          <a:p>
            <a:pPr lvl="0"/>
            <a:r>
              <a:rPr lang="en-GB" dirty="0"/>
              <a:t>reciprocal enthusiasm </a:t>
            </a:r>
          </a:p>
          <a:p>
            <a:pPr lvl="0"/>
            <a:r>
              <a:rPr lang="en-GB" dirty="0"/>
              <a:t>constructive criticism </a:t>
            </a:r>
          </a:p>
          <a:p>
            <a:pPr lvl="0"/>
            <a:r>
              <a:rPr lang="en-GB" dirty="0"/>
              <a:t>self-reflection</a:t>
            </a:r>
          </a:p>
          <a:p>
            <a:pPr lvl="0"/>
            <a:r>
              <a:rPr lang="en-GB" dirty="0"/>
              <a:t>professional</a:t>
            </a:r>
            <a:r>
              <a:rPr lang="en-GB" i="1" dirty="0"/>
              <a:t> </a:t>
            </a:r>
            <a:r>
              <a:rPr lang="en-GB" dirty="0"/>
              <a:t>development </a:t>
            </a:r>
          </a:p>
          <a:p>
            <a:pPr lvl="0"/>
            <a:r>
              <a:rPr lang="en-GB" dirty="0"/>
              <a:t>enhanced professional knowledge/ expertise </a:t>
            </a:r>
          </a:p>
          <a:p>
            <a:pPr lvl="0"/>
            <a:r>
              <a:rPr lang="en-GB" dirty="0"/>
              <a:t>networking ‘</a:t>
            </a:r>
          </a:p>
          <a:p>
            <a:pPr marL="0" indent="0">
              <a:buNone/>
            </a:pPr>
            <a:r>
              <a:rPr lang="en-GB" i="1" dirty="0"/>
              <a:t> </a:t>
            </a:r>
            <a:endParaRPr lang="en-GB" dirty="0"/>
          </a:p>
          <a:p>
            <a:pPr marL="0" indent="0">
              <a:buNone/>
            </a:pPr>
            <a:r>
              <a:rPr lang="en-GB" dirty="0"/>
              <a:t>(Constable and </a:t>
            </a:r>
            <a:r>
              <a:rPr lang="en-GB" dirty="0" err="1"/>
              <a:t>Wisker</a:t>
            </a:r>
            <a:r>
              <a:rPr lang="en-GB" dirty="0"/>
              <a:t>, 2005)  </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181</a:t>
            </a:fld>
            <a:endParaRPr lang="en-GB"/>
          </a:p>
        </p:txBody>
      </p:sp>
    </p:spTree>
    <p:extLst>
      <p:ext uri="{BB962C8B-B14F-4D97-AF65-F5344CB8AC3E}">
        <p14:creationId xmlns:p14="http://schemas.microsoft.com/office/powerpoint/2010/main" val="3258067264"/>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Specific activities at Brighton</a:t>
            </a:r>
            <a:endParaRPr lang="en-GB" sz="3600" dirty="0"/>
          </a:p>
        </p:txBody>
      </p:sp>
      <p:sp>
        <p:nvSpPr>
          <p:cNvPr id="3" name="Content Placeholder 2"/>
          <p:cNvSpPr>
            <a:spLocks noGrp="1"/>
          </p:cNvSpPr>
          <p:nvPr>
            <p:ph idx="1"/>
          </p:nvPr>
        </p:nvSpPr>
        <p:spPr>
          <a:xfrm>
            <a:off x="457200" y="1124744"/>
            <a:ext cx="8229600" cy="5616624"/>
          </a:xfrm>
        </p:spPr>
        <p:txBody>
          <a:bodyPr>
            <a:normAutofit fontScale="85000" lnSpcReduction="10000"/>
          </a:bodyPr>
          <a:lstStyle/>
          <a:p>
            <a:r>
              <a:rPr lang="en-GB" b="1" dirty="0" smtClean="0"/>
              <a:t>Funded learning </a:t>
            </a:r>
            <a:r>
              <a:rPr lang="en-GB" b="1" dirty="0"/>
              <a:t>and teaching  </a:t>
            </a:r>
            <a:r>
              <a:rPr lang="en-GB" b="1" dirty="0" smtClean="0"/>
              <a:t>‘scholarship’ projects </a:t>
            </a:r>
            <a:r>
              <a:rPr lang="en-GB" dirty="0" smtClean="0"/>
              <a:t>and unfunded projects  which incorporate subject and area specialists as well as Learning and Teaching colleagues based around developments in the disciplines and focus on learning teaching assessment student engagement etc </a:t>
            </a:r>
          </a:p>
          <a:p>
            <a:r>
              <a:rPr lang="en-GB" b="1" dirty="0" smtClean="0"/>
              <a:t>Bringing groups together to share </a:t>
            </a:r>
            <a:r>
              <a:rPr lang="en-GB" dirty="0" smtClean="0"/>
              <a:t>current thinking and research e.g. Supervisor forums, teaching excellence winners forum</a:t>
            </a:r>
          </a:p>
          <a:p>
            <a:r>
              <a:rPr lang="en-GB" b="1" dirty="0" smtClean="0"/>
              <a:t>Professional standards framework based PRD scheme </a:t>
            </a:r>
            <a:r>
              <a:rPr lang="en-GB" dirty="0" smtClean="0"/>
              <a:t>encouraging reflection, and reflective evidence based theorised  submissions- for recognition.</a:t>
            </a:r>
          </a:p>
          <a:p>
            <a:r>
              <a:rPr lang="en-GB" b="1" dirty="0" smtClean="0"/>
              <a:t>Developing reward and promotion systems.</a:t>
            </a:r>
            <a:endParaRPr lang="en-GB" b="1" dirty="0"/>
          </a:p>
        </p:txBody>
      </p:sp>
      <p:sp>
        <p:nvSpPr>
          <p:cNvPr id="4" name="Slide Number Placeholder 3"/>
          <p:cNvSpPr>
            <a:spLocks noGrp="1"/>
          </p:cNvSpPr>
          <p:nvPr>
            <p:ph type="sldNum" sz="quarter" idx="12"/>
          </p:nvPr>
        </p:nvSpPr>
        <p:spPr/>
        <p:txBody>
          <a:bodyPr/>
          <a:lstStyle/>
          <a:p>
            <a:fld id="{2CB5B26D-2F19-4976-9380-B7BA905DA2A1}" type="slidenum">
              <a:rPr lang="en-GB" smtClean="0"/>
              <a:pPr/>
              <a:t>182</a:t>
            </a:fld>
            <a:endParaRPr lang="en-GB"/>
          </a:p>
        </p:txBody>
      </p:sp>
      <p:pic>
        <p:nvPicPr>
          <p:cNvPr id="5" name="Picture 5" descr="creativity-com_479f8882bf3f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4612" y="5445224"/>
            <a:ext cx="899592" cy="112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52260901"/>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Schemes  and communities can support this development </a:t>
            </a:r>
          </a:p>
        </p:txBody>
      </p:sp>
      <p:sp>
        <p:nvSpPr>
          <p:cNvPr id="3" name="Content Placeholder 2"/>
          <p:cNvSpPr>
            <a:spLocks noGrp="1"/>
          </p:cNvSpPr>
          <p:nvPr>
            <p:ph idx="1"/>
          </p:nvPr>
        </p:nvSpPr>
        <p:spPr>
          <a:xfrm>
            <a:off x="457200" y="2060848"/>
            <a:ext cx="8229600" cy="4065315"/>
          </a:xfrm>
        </p:spPr>
        <p:txBody>
          <a:bodyPr>
            <a:normAutofit/>
          </a:bodyPr>
          <a:lstStyle/>
          <a:p>
            <a:r>
              <a:rPr lang="en-GB" dirty="0"/>
              <a:t>‘University teaching fellowships underpinned by pedagogic research can help to encourage and sustain teaching excellence, especially when they operate in collaborative community contexts where practice is shared’ (Jones, 2010).  </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183</a:t>
            </a:fld>
            <a:endParaRPr lang="en-GB"/>
          </a:p>
        </p:txBody>
      </p:sp>
    </p:spTree>
    <p:extLst>
      <p:ext uri="{BB962C8B-B14F-4D97-AF65-F5344CB8AC3E}">
        <p14:creationId xmlns:p14="http://schemas.microsoft.com/office/powerpoint/2010/main" val="2758762486"/>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0026"/>
          </a:xfrm>
        </p:spPr>
        <p:txBody>
          <a:bodyPr>
            <a:normAutofit fontScale="90000"/>
          </a:bodyPr>
          <a:lstStyle/>
          <a:p>
            <a:endParaRPr lang="en-GB" dirty="0"/>
          </a:p>
        </p:txBody>
      </p:sp>
      <p:sp>
        <p:nvSpPr>
          <p:cNvPr id="3" name="Content Placeholder 2"/>
          <p:cNvSpPr>
            <a:spLocks noGrp="1"/>
          </p:cNvSpPr>
          <p:nvPr>
            <p:ph idx="1"/>
          </p:nvPr>
        </p:nvSpPr>
        <p:spPr>
          <a:xfrm>
            <a:off x="457200" y="980728"/>
            <a:ext cx="8229600" cy="5145435"/>
          </a:xfrm>
        </p:spPr>
        <p:txBody>
          <a:bodyPr>
            <a:normAutofit fontScale="85000" lnSpcReduction="20000"/>
          </a:bodyPr>
          <a:lstStyle/>
          <a:p>
            <a:r>
              <a:rPr lang="en-GB" dirty="0"/>
              <a:t>‘This article compares the findings of research, which explores the experiences of teaching Fellowship holders at one Post-92 UK University and at one research intensive South African University. Despite the difference in university type and international location, the evidence indicates that fellowships operating in communities of practice produce sustainable beneficial influences on enhancing teaching and learning in both institutions. This suggests that such benefits can be replicated in different types of university across the international HE sector.’  </a:t>
            </a:r>
            <a:r>
              <a:rPr lang="en-GB" b="1" dirty="0"/>
              <a:t>International teaching excellence: Comparing learning and Teaching Fellowships within Communities of Practice in a UK and a South African university </a:t>
            </a:r>
            <a:endParaRPr lang="en-GB" dirty="0"/>
          </a:p>
          <a:p>
            <a:r>
              <a:rPr lang="en-GB" dirty="0"/>
              <a:t>Jones, J., </a:t>
            </a:r>
            <a:r>
              <a:rPr lang="en-GB" dirty="0" err="1"/>
              <a:t>Wisker</a:t>
            </a:r>
            <a:r>
              <a:rPr lang="en-GB" dirty="0"/>
              <a:t>, G. and E. </a:t>
            </a:r>
            <a:r>
              <a:rPr lang="en-GB" dirty="0" err="1"/>
              <a:t>Bitzer</a:t>
            </a:r>
            <a:r>
              <a:rPr lang="en-GB" dirty="0"/>
              <a:t> (IETI, 2013)</a:t>
            </a:r>
          </a:p>
          <a:p>
            <a:endParaRPr lang="en-GB" dirty="0"/>
          </a:p>
          <a:p>
            <a:endParaRPr lang="en-GB" dirty="0"/>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184</a:t>
            </a:fld>
            <a:endParaRPr lang="en-GB"/>
          </a:p>
        </p:txBody>
      </p:sp>
    </p:spTree>
    <p:extLst>
      <p:ext uri="{BB962C8B-B14F-4D97-AF65-F5344CB8AC3E}">
        <p14:creationId xmlns:p14="http://schemas.microsoft.com/office/powerpoint/2010/main" val="4285389640"/>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C6756CC4-F7EE-4F94-A502-4F4A9E364C4F}" type="slidenum">
              <a:rPr lang="en-GB"/>
              <a:pPr>
                <a:defRPr/>
              </a:pPr>
              <a:t>185</a:t>
            </a:fld>
            <a:endParaRPr lang="en-GB"/>
          </a:p>
        </p:txBody>
      </p:sp>
      <p:sp>
        <p:nvSpPr>
          <p:cNvPr id="3" name="Content Placeholder 2"/>
          <p:cNvSpPr>
            <a:spLocks noGrp="1"/>
          </p:cNvSpPr>
          <p:nvPr>
            <p:ph idx="4294967295"/>
          </p:nvPr>
        </p:nvSpPr>
        <p:spPr>
          <a:xfrm>
            <a:off x="357158" y="428604"/>
            <a:ext cx="8229600" cy="5952724"/>
          </a:xfrm>
        </p:spPr>
        <p:txBody>
          <a:bodyPr>
            <a:normAutofit lnSpcReduction="10000"/>
          </a:bodyPr>
          <a:lstStyle/>
          <a:p>
            <a:pPr eaLnBrk="1" hangingPunct="1">
              <a:lnSpc>
                <a:spcPct val="80000"/>
              </a:lnSpc>
              <a:defRPr/>
            </a:pPr>
            <a:r>
              <a:rPr lang="en-GB" sz="3600" i="1" dirty="0" smtClean="0"/>
              <a:t>Comments from the research into the fellows </a:t>
            </a:r>
          </a:p>
          <a:p>
            <a:pPr eaLnBrk="1" hangingPunct="1">
              <a:lnSpc>
                <a:spcPct val="80000"/>
              </a:lnSpc>
              <a:defRPr/>
            </a:pPr>
            <a:endParaRPr lang="en-GB" sz="2000" i="1" dirty="0" smtClean="0"/>
          </a:p>
          <a:p>
            <a:pPr algn="just" eaLnBrk="1" hangingPunct="1">
              <a:lnSpc>
                <a:spcPct val="80000"/>
              </a:lnSpc>
              <a:buFont typeface="Wingdings" pitchFamily="2" charset="2"/>
              <a:buNone/>
              <a:defRPr/>
            </a:pPr>
            <a:r>
              <a:rPr lang="en-GB" sz="2000" i="1" dirty="0" smtClean="0"/>
              <a:t>	</a:t>
            </a:r>
            <a:r>
              <a:rPr lang="en-GB" sz="2300" i="1" dirty="0" smtClean="0"/>
              <a:t>“</a:t>
            </a:r>
            <a:r>
              <a:rPr lang="en-GB" sz="2300" b="1" i="1" dirty="0" smtClean="0"/>
              <a:t>This project has given me professional confidence, for although it’s not much money, it’s enough for my school to release some time for me to work on this project. Presenting the paper at a renowned international conference and receiving positive feedback from the audience was also great</a:t>
            </a:r>
            <a:r>
              <a:rPr lang="en-GB" sz="2300" i="1" dirty="0" smtClean="0"/>
              <a:t>.” </a:t>
            </a:r>
            <a:r>
              <a:rPr lang="en-GB" sz="2300" dirty="0" smtClean="0"/>
              <a:t>(Interview 3)</a:t>
            </a:r>
          </a:p>
          <a:p>
            <a:pPr algn="just" eaLnBrk="1" hangingPunct="1">
              <a:lnSpc>
                <a:spcPct val="80000"/>
              </a:lnSpc>
              <a:buFont typeface="Wingdings" pitchFamily="2" charset="2"/>
              <a:buNone/>
              <a:defRPr/>
            </a:pPr>
            <a:endParaRPr lang="en-GB" sz="2300" i="1" dirty="0" smtClean="0"/>
          </a:p>
          <a:p>
            <a:pPr algn="just" eaLnBrk="1" hangingPunct="1">
              <a:lnSpc>
                <a:spcPct val="80000"/>
              </a:lnSpc>
              <a:buFont typeface="Wingdings" pitchFamily="2" charset="2"/>
              <a:buNone/>
              <a:defRPr/>
            </a:pPr>
            <a:r>
              <a:rPr lang="en-GB" sz="2300" i="1" dirty="0" smtClean="0"/>
              <a:t>	“As a result of presenting the outcomes of the fellowship project at the Learning and Teaching Conference, we were able to </a:t>
            </a:r>
            <a:r>
              <a:rPr lang="en-GB" sz="2300" b="1" i="1" dirty="0" smtClean="0"/>
              <a:t>network </a:t>
            </a:r>
            <a:r>
              <a:rPr lang="en-GB" sz="2300" i="1" dirty="0" smtClean="0"/>
              <a:t>with someone and do a project with them. It’s a good idea for fellows to feed back...increasing possibilities for networking and cross-fertilisation.” </a:t>
            </a:r>
            <a:r>
              <a:rPr lang="en-GB" sz="2300" dirty="0" smtClean="0"/>
              <a:t>(Interview 5)</a:t>
            </a:r>
          </a:p>
          <a:p>
            <a:pPr algn="just" eaLnBrk="1" hangingPunct="1">
              <a:lnSpc>
                <a:spcPct val="80000"/>
              </a:lnSpc>
              <a:buFont typeface="Wingdings" pitchFamily="2" charset="2"/>
              <a:buNone/>
              <a:defRPr/>
            </a:pPr>
            <a:r>
              <a:rPr lang="en-GB" sz="2300" dirty="0" smtClean="0"/>
              <a:t> </a:t>
            </a:r>
          </a:p>
          <a:p>
            <a:pPr algn="just" eaLnBrk="1" hangingPunct="1">
              <a:lnSpc>
                <a:spcPct val="80000"/>
              </a:lnSpc>
              <a:buFont typeface="Wingdings" pitchFamily="2" charset="2"/>
              <a:buNone/>
              <a:defRPr/>
            </a:pPr>
            <a:r>
              <a:rPr lang="en-GB" sz="2300" i="1" dirty="0" smtClean="0"/>
              <a:t>  “It’s early to say what impact this fellowship will have on colleagues’ professional development, but once we have disseminated it through the official staff development process, it might be </a:t>
            </a:r>
            <a:r>
              <a:rPr lang="en-GB" sz="2300" b="1" i="1" dirty="0" smtClean="0"/>
              <a:t>a catalyst for change</a:t>
            </a:r>
            <a:r>
              <a:rPr lang="en-GB" sz="2300" i="1" dirty="0" smtClean="0"/>
              <a:t>.” </a:t>
            </a:r>
            <a:r>
              <a:rPr lang="en-GB" sz="2300" dirty="0" smtClean="0"/>
              <a:t> (Interview 5)</a:t>
            </a:r>
            <a:r>
              <a:rPr lang="en-GB" sz="2300" i="1" dirty="0" smtClean="0"/>
              <a:t> </a:t>
            </a:r>
            <a:endParaRPr lang="en-GB" sz="2300" dirty="0" smtClean="0"/>
          </a:p>
          <a:p>
            <a:pPr algn="just" eaLnBrk="1" hangingPunct="1">
              <a:lnSpc>
                <a:spcPct val="80000"/>
              </a:lnSpc>
              <a:defRPr/>
            </a:pPr>
            <a:endParaRPr lang="en-GB" sz="2000" dirty="0" smtClean="0"/>
          </a:p>
          <a:p>
            <a:pPr eaLnBrk="1" hangingPunct="1">
              <a:lnSpc>
                <a:spcPct val="80000"/>
              </a:lnSpc>
              <a:defRPr/>
            </a:pPr>
            <a:endParaRPr lang="en-GB" sz="1800" dirty="0" smtClean="0"/>
          </a:p>
        </p:txBody>
      </p:sp>
      <p:sp>
        <p:nvSpPr>
          <p:cNvPr id="2" name="Footer Placeholder 1"/>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599512859"/>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67175429-8628-4D93-B650-BDBF5C722859}" type="slidenum">
              <a:rPr lang="en-GB"/>
              <a:pPr>
                <a:defRPr/>
              </a:pPr>
              <a:t>186</a:t>
            </a:fld>
            <a:endParaRPr lang="en-GB"/>
          </a:p>
        </p:txBody>
      </p:sp>
      <p:sp>
        <p:nvSpPr>
          <p:cNvPr id="212994" name="Title 1"/>
          <p:cNvSpPr>
            <a:spLocks noGrp="1"/>
          </p:cNvSpPr>
          <p:nvPr>
            <p:ph type="title" idx="4294967295"/>
          </p:nvPr>
        </p:nvSpPr>
        <p:spPr>
          <a:xfrm>
            <a:off x="457200" y="692696"/>
            <a:ext cx="8229600" cy="1152128"/>
          </a:xfrm>
        </p:spPr>
        <p:txBody>
          <a:bodyPr>
            <a:normAutofit fontScale="90000"/>
          </a:bodyPr>
          <a:lstStyle/>
          <a:p>
            <a:pPr eaLnBrk="1" hangingPunct="1">
              <a:defRPr/>
            </a:pPr>
            <a:r>
              <a:rPr lang="en-GB" sz="2800" dirty="0" smtClean="0"/>
              <a:t>Determination to disseminate fellowship findings through articles and journal publications</a:t>
            </a:r>
            <a:r>
              <a:rPr lang="en-GB" sz="2400" dirty="0" smtClean="0"/>
              <a:t/>
            </a:r>
            <a:br>
              <a:rPr lang="en-GB" sz="2400" dirty="0" smtClean="0"/>
            </a:br>
            <a:endParaRPr lang="en-GB" sz="2400" dirty="0" smtClean="0"/>
          </a:p>
        </p:txBody>
      </p:sp>
      <p:sp>
        <p:nvSpPr>
          <p:cNvPr id="3" name="Content Placeholder 2"/>
          <p:cNvSpPr>
            <a:spLocks noGrp="1"/>
          </p:cNvSpPr>
          <p:nvPr>
            <p:ph idx="4294967295"/>
          </p:nvPr>
        </p:nvSpPr>
        <p:spPr>
          <a:xfrm>
            <a:off x="457200" y="2348880"/>
            <a:ext cx="8229600" cy="3777283"/>
          </a:xfrm>
        </p:spPr>
        <p:txBody>
          <a:bodyPr>
            <a:normAutofit/>
          </a:bodyPr>
          <a:lstStyle/>
          <a:p>
            <a:pPr algn="just" eaLnBrk="1" hangingPunct="1">
              <a:lnSpc>
                <a:spcPct val="80000"/>
              </a:lnSpc>
              <a:buFont typeface="Wingdings" pitchFamily="2" charset="2"/>
              <a:buNone/>
              <a:defRPr/>
            </a:pPr>
            <a:r>
              <a:rPr lang="en-GB" sz="2800" i="1" dirty="0" smtClean="0"/>
              <a:t>	“I’m now </a:t>
            </a:r>
            <a:r>
              <a:rPr lang="en-GB" sz="2800" b="1" i="1" dirty="0" smtClean="0"/>
              <a:t>writing a journal article </a:t>
            </a:r>
            <a:r>
              <a:rPr lang="en-GB" sz="2800" i="1" dirty="0" smtClean="0"/>
              <a:t>based on the conference articles that I have written. That’s the next step, and I’m hoping my publications will grow as I do more research in this area.”</a:t>
            </a:r>
          </a:p>
          <a:p>
            <a:pPr algn="just" eaLnBrk="1" hangingPunct="1">
              <a:lnSpc>
                <a:spcPct val="80000"/>
              </a:lnSpc>
              <a:buFont typeface="Wingdings" pitchFamily="2" charset="2"/>
              <a:buNone/>
              <a:defRPr/>
            </a:pPr>
            <a:r>
              <a:rPr lang="en-GB" sz="2800" dirty="0" smtClean="0"/>
              <a:t>	(Interview 4)</a:t>
            </a:r>
          </a:p>
          <a:p>
            <a:pPr algn="just" eaLnBrk="1" hangingPunct="1">
              <a:lnSpc>
                <a:spcPct val="80000"/>
              </a:lnSpc>
              <a:buFont typeface="Wingdings" pitchFamily="2" charset="2"/>
              <a:buNone/>
              <a:defRPr/>
            </a:pPr>
            <a:endParaRPr lang="en-GB" sz="2800" dirty="0" smtClean="0"/>
          </a:p>
          <a:p>
            <a:pPr algn="just" eaLnBrk="1" hangingPunct="1">
              <a:lnSpc>
                <a:spcPct val="80000"/>
              </a:lnSpc>
              <a:buFont typeface="Wingdings" pitchFamily="2" charset="2"/>
              <a:buNone/>
              <a:defRPr/>
            </a:pPr>
            <a:r>
              <a:rPr lang="en-GB" sz="2800" i="1" dirty="0" smtClean="0"/>
              <a:t>	 </a:t>
            </a:r>
            <a:endParaRPr lang="en-GB" sz="2800" dirty="0" smtClean="0"/>
          </a:p>
          <a:p>
            <a:pPr eaLnBrk="1" hangingPunct="1">
              <a:lnSpc>
                <a:spcPct val="80000"/>
              </a:lnSpc>
              <a:buFont typeface="Wingdings" pitchFamily="2" charset="2"/>
              <a:buNone/>
              <a:defRPr/>
            </a:pPr>
            <a:endParaRPr lang="en-GB" sz="3000" dirty="0" smtClean="0"/>
          </a:p>
        </p:txBody>
      </p:sp>
      <p:sp>
        <p:nvSpPr>
          <p:cNvPr id="2" name="Footer Placeholder 1"/>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21995525"/>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dirty="0" smtClean="0"/>
              <a:t>Some embedded practices </a:t>
            </a:r>
            <a:endParaRPr lang="en-GB" dirty="0"/>
          </a:p>
        </p:txBody>
      </p:sp>
      <p:sp>
        <p:nvSpPr>
          <p:cNvPr id="3" name="Content Placeholder 2"/>
          <p:cNvSpPr>
            <a:spLocks noGrp="1"/>
          </p:cNvSpPr>
          <p:nvPr>
            <p:ph idx="1"/>
          </p:nvPr>
        </p:nvSpPr>
        <p:spPr>
          <a:xfrm>
            <a:off x="457200" y="1484784"/>
            <a:ext cx="8229600" cy="4641379"/>
          </a:xfrm>
        </p:spPr>
        <p:txBody>
          <a:bodyPr>
            <a:normAutofit fontScale="77500" lnSpcReduction="20000"/>
          </a:bodyPr>
          <a:lstStyle/>
          <a:p>
            <a:r>
              <a:rPr lang="en-GB" dirty="0" smtClean="0"/>
              <a:t>Developmental groups in  a wide range of universities </a:t>
            </a:r>
            <a:r>
              <a:rPr lang="en-GB" dirty="0" err="1" smtClean="0"/>
              <a:t>eg</a:t>
            </a:r>
            <a:r>
              <a:rPr lang="en-GB" dirty="0" smtClean="0"/>
              <a:t> Higher </a:t>
            </a:r>
            <a:r>
              <a:rPr lang="en-GB" dirty="0"/>
              <a:t>education pedagogies and policy group (Brighton) </a:t>
            </a:r>
            <a:endParaRPr lang="en-GB" dirty="0" smtClean="0"/>
          </a:p>
          <a:p>
            <a:r>
              <a:rPr lang="en-GB" dirty="0" smtClean="0"/>
              <a:t>Courses </a:t>
            </a:r>
            <a:r>
              <a:rPr lang="en-GB" dirty="0" err="1" smtClean="0"/>
              <a:t>PGCertHE</a:t>
            </a:r>
            <a:r>
              <a:rPr lang="en-GB" dirty="0" smtClean="0"/>
              <a:t> compulsory and engaging  colleagues with reading the research to inform teaching, and undertaking research projects –for assessments.    Masters, </a:t>
            </a:r>
            <a:r>
              <a:rPr lang="en-GB" dirty="0" err="1" smtClean="0"/>
              <a:t>EdDs</a:t>
            </a:r>
            <a:endParaRPr lang="en-GB" dirty="0" smtClean="0"/>
          </a:p>
          <a:p>
            <a:r>
              <a:rPr lang="en-GB" dirty="0" smtClean="0"/>
              <a:t>UK Professional standards framework based  recognition route courses expect  theory and (some)research informed basis to reflective discussions of  professional practice and own developments in practice – at all 4 levels –encourages a dialogue and develops and rewards this approach </a:t>
            </a:r>
          </a:p>
          <a:p>
            <a:r>
              <a:rPr lang="en-GB" dirty="0" smtClean="0"/>
              <a:t>Funded and unfunded projects </a:t>
            </a:r>
            <a:endParaRPr lang="en-GB" dirty="0"/>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187</a:t>
            </a:fld>
            <a:endParaRPr lang="en-GB"/>
          </a:p>
        </p:txBody>
      </p:sp>
    </p:spTree>
    <p:extLst>
      <p:ext uri="{BB962C8B-B14F-4D97-AF65-F5344CB8AC3E}">
        <p14:creationId xmlns:p14="http://schemas.microsoft.com/office/powerpoint/2010/main" val="26783356"/>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GB" dirty="0" smtClean="0"/>
              <a:t>Research projects with internal or external funding- a selection </a:t>
            </a:r>
            <a:endParaRPr lang="en-GB" dirty="0"/>
          </a:p>
        </p:txBody>
      </p:sp>
      <p:sp>
        <p:nvSpPr>
          <p:cNvPr id="3" name="Content Placeholder 2"/>
          <p:cNvSpPr>
            <a:spLocks noGrp="1"/>
          </p:cNvSpPr>
          <p:nvPr>
            <p:ph idx="1"/>
          </p:nvPr>
        </p:nvSpPr>
        <p:spPr>
          <a:xfrm>
            <a:off x="457200" y="1556792"/>
            <a:ext cx="8229600" cy="4569371"/>
          </a:xfrm>
        </p:spPr>
        <p:txBody>
          <a:bodyPr>
            <a:normAutofit fontScale="85000" lnSpcReduction="20000"/>
          </a:bodyPr>
          <a:lstStyle/>
          <a:p>
            <a:r>
              <a:rPr lang="en-GB" dirty="0" smtClean="0"/>
              <a:t>HEA funded SOTL project</a:t>
            </a:r>
          </a:p>
          <a:p>
            <a:r>
              <a:rPr lang="en-GB" dirty="0" smtClean="0"/>
              <a:t>‘What works’ HEA retention and success</a:t>
            </a:r>
          </a:p>
          <a:p>
            <a:r>
              <a:rPr lang="en-GB" dirty="0" err="1" smtClean="0"/>
              <a:t>PGCertHE</a:t>
            </a:r>
            <a:r>
              <a:rPr lang="en-GB" dirty="0" smtClean="0"/>
              <a:t>  and the workgroup </a:t>
            </a:r>
          </a:p>
          <a:p>
            <a:r>
              <a:rPr lang="en-GB" dirty="0" smtClean="0"/>
              <a:t>UBIC international students and transitions</a:t>
            </a:r>
          </a:p>
          <a:p>
            <a:r>
              <a:rPr lang="en-GB" dirty="0" smtClean="0"/>
              <a:t>Postgraduate student  learning </a:t>
            </a:r>
          </a:p>
          <a:p>
            <a:r>
              <a:rPr lang="en-GB" dirty="0" smtClean="0"/>
              <a:t>Doctoral supervision</a:t>
            </a:r>
          </a:p>
          <a:p>
            <a:r>
              <a:rPr lang="en-GB" dirty="0" smtClean="0"/>
              <a:t>Social justice practices transfer</a:t>
            </a:r>
          </a:p>
          <a:p>
            <a:r>
              <a:rPr lang="en-GB" dirty="0" smtClean="0"/>
              <a:t>Ed Development units and student interns/involvement</a:t>
            </a:r>
          </a:p>
          <a:p>
            <a:r>
              <a:rPr lang="en-GB" dirty="0" smtClean="0"/>
              <a:t>Higher education e-learning survey</a:t>
            </a:r>
          </a:p>
          <a:p>
            <a:r>
              <a:rPr lang="en-GB" dirty="0" smtClean="0"/>
              <a:t>HE scholarship of  teaching and learning  support reward and recognition</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2CB5B26D-2F19-4976-9380-B7BA905DA2A1}" type="slidenum">
              <a:rPr lang="en-GB" smtClean="0"/>
              <a:pPr/>
              <a:t>188</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559144191"/>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76672"/>
            <a:ext cx="8229600" cy="936104"/>
          </a:xfrm>
        </p:spPr>
        <p:txBody>
          <a:bodyPr>
            <a:normAutofit fontScale="90000"/>
          </a:bodyPr>
          <a:lstStyle/>
          <a:p>
            <a:r>
              <a:rPr lang="en-GB" dirty="0" smtClean="0"/>
              <a:t>Some  dissemination activities at Brighton </a:t>
            </a:r>
            <a:endParaRPr lang="en-GB" dirty="0"/>
          </a:p>
        </p:txBody>
      </p:sp>
      <p:sp>
        <p:nvSpPr>
          <p:cNvPr id="3" name="Content Placeholder 2"/>
          <p:cNvSpPr>
            <a:spLocks noGrp="1"/>
          </p:cNvSpPr>
          <p:nvPr>
            <p:ph idx="1"/>
          </p:nvPr>
        </p:nvSpPr>
        <p:spPr>
          <a:xfrm>
            <a:off x="457200" y="1000108"/>
            <a:ext cx="8229600" cy="5126055"/>
          </a:xfrm>
        </p:spPr>
        <p:txBody>
          <a:bodyPr>
            <a:normAutofit/>
          </a:bodyPr>
          <a:lstStyle/>
          <a:p>
            <a:pPr marL="0" indent="0">
              <a:buNone/>
            </a:pPr>
            <a:r>
              <a:rPr lang="en-GB" dirty="0" smtClean="0"/>
              <a:t> </a:t>
            </a:r>
          </a:p>
          <a:p>
            <a:r>
              <a:rPr lang="en-GB" dirty="0" smtClean="0"/>
              <a:t>Writing for Academic publication module (and workshops)</a:t>
            </a:r>
          </a:p>
          <a:p>
            <a:r>
              <a:rPr lang="en-GB" dirty="0" smtClean="0"/>
              <a:t>Internal opportunities to publish </a:t>
            </a:r>
          </a:p>
          <a:p>
            <a:pPr lvl="1"/>
            <a:r>
              <a:rPr lang="en-GB" dirty="0" smtClean="0"/>
              <a:t>Post conference publication</a:t>
            </a:r>
          </a:p>
          <a:p>
            <a:pPr lvl="1"/>
            <a:r>
              <a:rPr lang="en-GB" dirty="0" smtClean="0"/>
              <a:t>Website – </a:t>
            </a:r>
          </a:p>
          <a:p>
            <a:pPr lvl="1"/>
            <a:r>
              <a:rPr lang="en-GB" dirty="0" smtClean="0"/>
              <a:t>blogs</a:t>
            </a:r>
          </a:p>
          <a:p>
            <a:r>
              <a:rPr lang="en-GB" dirty="0" smtClean="0"/>
              <a:t>Books and journal articles</a:t>
            </a:r>
          </a:p>
          <a:p>
            <a:endParaRPr lang="en-GB" dirty="0" smtClean="0"/>
          </a:p>
        </p:txBody>
      </p:sp>
      <p:sp>
        <p:nvSpPr>
          <p:cNvPr id="4" name="Slide Number Placeholder 3"/>
          <p:cNvSpPr>
            <a:spLocks noGrp="1"/>
          </p:cNvSpPr>
          <p:nvPr>
            <p:ph type="sldNum" sz="quarter" idx="12"/>
          </p:nvPr>
        </p:nvSpPr>
        <p:spPr/>
        <p:txBody>
          <a:bodyPr/>
          <a:lstStyle/>
          <a:p>
            <a:fld id="{2CB5B26D-2F19-4976-9380-B7BA905DA2A1}" type="slidenum">
              <a:rPr lang="en-GB" smtClean="0"/>
              <a:pPr/>
              <a:t>189</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3344116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What are your </a:t>
            </a:r>
            <a:r>
              <a:rPr lang="en-GB" dirty="0" smtClean="0"/>
              <a:t>work balances of research/ teaching/ management/leadership like</a:t>
            </a:r>
            <a:r>
              <a:rPr lang="en-GB" dirty="0" smtClean="0"/>
              <a:t>?</a:t>
            </a:r>
          </a:p>
          <a:p>
            <a:r>
              <a:rPr lang="en-GB" dirty="0" smtClean="0"/>
              <a:t>Have the proportions of your time , focus, effort changed over time?</a:t>
            </a:r>
          </a:p>
          <a:p>
            <a:r>
              <a:rPr lang="en-GB" dirty="0" smtClean="0"/>
              <a:t>How would you like it to change?</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19</a:t>
            </a:fld>
            <a:endParaRPr lang="en-GB"/>
          </a:p>
        </p:txBody>
      </p:sp>
    </p:spTree>
    <p:extLst>
      <p:ext uri="{BB962C8B-B14F-4D97-AF65-F5344CB8AC3E}">
        <p14:creationId xmlns:p14="http://schemas.microsoft.com/office/powerpoint/2010/main" val="3820934198"/>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Challenges? </a:t>
            </a:r>
            <a:br>
              <a:rPr lang="en-GB" dirty="0"/>
            </a:br>
            <a:endParaRPr lang="en-GB" dirty="0"/>
          </a:p>
        </p:txBody>
      </p:sp>
      <p:sp>
        <p:nvSpPr>
          <p:cNvPr id="3" name="Content Placeholder 2"/>
          <p:cNvSpPr>
            <a:spLocks noGrp="1"/>
          </p:cNvSpPr>
          <p:nvPr>
            <p:ph idx="1"/>
          </p:nvPr>
        </p:nvSpPr>
        <p:spPr>
          <a:xfrm>
            <a:off x="457200" y="1052736"/>
            <a:ext cx="8229600" cy="5073427"/>
          </a:xfrm>
        </p:spPr>
        <p:txBody>
          <a:bodyPr>
            <a:normAutofit fontScale="92500"/>
          </a:bodyPr>
          <a:lstStyle/>
          <a:p>
            <a:r>
              <a:rPr lang="en-GB" dirty="0" smtClean="0"/>
              <a:t>Its doing the teaching and also adding pedagogical research onto it</a:t>
            </a:r>
          </a:p>
          <a:p>
            <a:r>
              <a:rPr lang="en-GB" dirty="0" smtClean="0"/>
              <a:t>But it enthuses motivates and offers insights and also could improve your work and that of the students</a:t>
            </a:r>
          </a:p>
          <a:p>
            <a:r>
              <a:rPr lang="en-GB" dirty="0" smtClean="0"/>
              <a:t>We are entering a research and discipline world which has its own language – the discourse and the theories are impenetrable, how can we see the world this way? and enable others to enter and feel articulate and confident </a:t>
            </a:r>
            <a:r>
              <a:rPr lang="en-GB" dirty="0"/>
              <a:t>i</a:t>
            </a:r>
            <a:r>
              <a:rPr lang="en-GB" dirty="0" smtClean="0"/>
              <a:t>n it?</a:t>
            </a:r>
          </a:p>
          <a:p>
            <a:endParaRPr lang="en-GB" dirty="0"/>
          </a:p>
        </p:txBody>
      </p:sp>
      <p:sp>
        <p:nvSpPr>
          <p:cNvPr id="4" name="Slide Number Placeholder 3"/>
          <p:cNvSpPr>
            <a:spLocks noGrp="1"/>
          </p:cNvSpPr>
          <p:nvPr>
            <p:ph type="sldNum" sz="quarter" idx="12"/>
          </p:nvPr>
        </p:nvSpPr>
        <p:spPr/>
        <p:txBody>
          <a:bodyPr/>
          <a:lstStyle/>
          <a:p>
            <a:fld id="{2CB5B26D-2F19-4976-9380-B7BA905DA2A1}" type="slidenum">
              <a:rPr lang="en-GB" smtClean="0"/>
              <a:pPr/>
              <a:t>190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976791485"/>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GB" dirty="0" smtClean="0"/>
              <a:t>How to splice the discipline research and practical in with the pedagogical work? Two discourses and two ways of seeing the world at least</a:t>
            </a:r>
          </a:p>
          <a:p>
            <a:r>
              <a:rPr lang="en-GB" dirty="0" smtClean="0"/>
              <a:t>Linking research into your teaching and your own discipline issues and practices – what are the steps? And what the benefits? What is already in place? What could be developed?</a:t>
            </a:r>
          </a:p>
        </p:txBody>
      </p:sp>
      <p:sp>
        <p:nvSpPr>
          <p:cNvPr id="4" name="Slide Number Placeholder 3"/>
          <p:cNvSpPr>
            <a:spLocks noGrp="1"/>
          </p:cNvSpPr>
          <p:nvPr>
            <p:ph type="sldNum" sz="quarter" idx="12"/>
          </p:nvPr>
        </p:nvSpPr>
        <p:spPr/>
        <p:txBody>
          <a:bodyPr/>
          <a:lstStyle/>
          <a:p>
            <a:fld id="{2CB5B26D-2F19-4976-9380-B7BA905DA2A1}" type="slidenum">
              <a:rPr lang="en-GB" smtClean="0"/>
              <a:pPr/>
              <a:t>191</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162158748"/>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International research links  last 3 </a:t>
            </a:r>
            <a:r>
              <a:rPr lang="en-GB" dirty="0" err="1" smtClean="0"/>
              <a:t>yrs</a:t>
            </a:r>
            <a:r>
              <a:rPr lang="en-GB" dirty="0" smtClean="0"/>
              <a:t> </a:t>
            </a:r>
            <a:endParaRPr lang="en-GB" dirty="0"/>
          </a:p>
        </p:txBody>
      </p:sp>
      <p:pic>
        <p:nvPicPr>
          <p:cNvPr id="4" name="Content Placeholder 3" descr="http://btckstorage.blob.core.windows.net/site1191/world-map-1200.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7776864" cy="4713387"/>
          </a:xfrm>
          <a:prstGeom prst="rect">
            <a:avLst/>
          </a:prstGeom>
          <a:noFill/>
          <a:ln>
            <a:noFill/>
          </a:ln>
        </p:spPr>
      </p:pic>
      <p:cxnSp>
        <p:nvCxnSpPr>
          <p:cNvPr id="6" name="Straight Arrow Connector 5"/>
          <p:cNvCxnSpPr/>
          <p:nvPr/>
        </p:nvCxnSpPr>
        <p:spPr>
          <a:xfrm flipV="1">
            <a:off x="8100392" y="3573016"/>
            <a:ext cx="1008112"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524328" y="3212976"/>
            <a:ext cx="1224136"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804248" y="2420888"/>
            <a:ext cx="1944216"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411760" y="1196752"/>
            <a:ext cx="360040" cy="19082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51520" y="2564904"/>
            <a:ext cx="151216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51520" y="2060848"/>
            <a:ext cx="187220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251520" y="1412776"/>
            <a:ext cx="2340260" cy="144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4644008" y="1196752"/>
            <a:ext cx="648072" cy="2232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292080" y="1196752"/>
            <a:ext cx="1728192" cy="2016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3995936" y="1196752"/>
            <a:ext cx="648072"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644008" y="1196752"/>
            <a:ext cx="936104"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3275856" y="1196752"/>
            <a:ext cx="1044116"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968044" y="4365104"/>
            <a:ext cx="3924436" cy="2016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2CB5B26D-2F19-4976-9380-B7BA905DA2A1}" type="slidenum">
              <a:rPr lang="en-GB" smtClean="0"/>
              <a:pPr/>
              <a:t>192</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78992495"/>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Dissemination-conferences</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1196753"/>
            <a:ext cx="4162784" cy="5184576"/>
          </a:xfrm>
          <a:prstGeom prst="rect">
            <a:avLst/>
          </a:prstGeom>
          <a:noFill/>
          <a:ln>
            <a:noFill/>
          </a:ln>
        </p:spPr>
      </p:pic>
      <p:sp>
        <p:nvSpPr>
          <p:cNvPr id="3" name="Slide Number Placeholder 2"/>
          <p:cNvSpPr>
            <a:spLocks noGrp="1"/>
          </p:cNvSpPr>
          <p:nvPr>
            <p:ph type="sldNum" sz="quarter" idx="12"/>
          </p:nvPr>
        </p:nvSpPr>
        <p:spPr/>
        <p:txBody>
          <a:bodyPr/>
          <a:lstStyle/>
          <a:p>
            <a:fld id="{2CB5B26D-2F19-4976-9380-B7BA905DA2A1}" type="slidenum">
              <a:rPr lang="en-GB" smtClean="0"/>
              <a:pPr/>
              <a:t>193</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244196327"/>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474"/>
            <a:ext cx="8229600" cy="360462"/>
          </a:xfrm>
        </p:spPr>
        <p:txBody>
          <a:bodyPr>
            <a:normAutofit fontScale="90000"/>
          </a:bodyPr>
          <a:lstStyle/>
          <a:p>
            <a:r>
              <a:rPr lang="en-GB" dirty="0" smtClean="0"/>
              <a:t>            some of our keynotes</a:t>
            </a:r>
            <a:endParaRPr lang="en-GB" dirty="0"/>
          </a:p>
        </p:txBody>
      </p:sp>
      <p:pic>
        <p:nvPicPr>
          <p:cNvPr id="4" name="Content Placeholder 3" descr="http://essexsociologyalumni.files.wordpress.com/2013/08/liz-beaty-300x450.jpg?w=200&amp;h=30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2072456" cy="3117304"/>
          </a:xfrm>
          <a:prstGeom prst="rect">
            <a:avLst/>
          </a:prstGeom>
          <a:noFill/>
          <a:ln>
            <a:noFill/>
          </a:ln>
        </p:spPr>
      </p:pic>
      <p:pic>
        <p:nvPicPr>
          <p:cNvPr id="5" name="Picture 4" descr="http://www.ioe.ac.uk/about/images/About_Staff/RonBarnett.jpg"/>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32656"/>
            <a:ext cx="1944216" cy="2159818"/>
          </a:xfrm>
          <a:prstGeom prst="rect">
            <a:avLst/>
          </a:prstGeom>
          <a:noFill/>
          <a:ln>
            <a:noFill/>
          </a:ln>
        </p:spPr>
      </p:pic>
      <p:pic>
        <p:nvPicPr>
          <p:cNvPr id="6" name="Picture 5" descr="http://www.ece.salford.ac.uk/images/sueclegg.jpg"/>
          <p:cNvPicPr/>
          <p:nvPr/>
        </p:nvPicPr>
        <p:blipFill>
          <a:blip r:embed="rId4">
            <a:extLst>
              <a:ext uri="{28A0092B-C50C-407E-A947-70E740481C1C}">
                <a14:useLocalDpi xmlns:a14="http://schemas.microsoft.com/office/drawing/2010/main" val="0"/>
              </a:ext>
            </a:extLst>
          </a:blip>
          <a:srcRect/>
          <a:stretch>
            <a:fillRect/>
          </a:stretch>
        </p:blipFill>
        <p:spPr bwMode="auto">
          <a:xfrm>
            <a:off x="6588224" y="3501008"/>
            <a:ext cx="2160240" cy="2664296"/>
          </a:xfrm>
          <a:prstGeom prst="rect">
            <a:avLst/>
          </a:prstGeom>
          <a:noFill/>
          <a:ln>
            <a:noFill/>
          </a:ln>
        </p:spPr>
      </p:pic>
      <p:pic>
        <p:nvPicPr>
          <p:cNvPr id="7" name="Picture 6" descr="http://www.oxfordipla2014.org/wp-content/uploads/2013/11/Mick-Healey.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7824" y="3284983"/>
            <a:ext cx="2880320" cy="3136995"/>
          </a:xfrm>
          <a:prstGeom prst="rect">
            <a:avLst/>
          </a:prstGeom>
          <a:noFill/>
          <a:ln>
            <a:noFill/>
          </a:ln>
        </p:spPr>
      </p:pic>
      <p:sp>
        <p:nvSpPr>
          <p:cNvPr id="9" name="TextBox 8"/>
          <p:cNvSpPr txBox="1"/>
          <p:nvPr/>
        </p:nvSpPr>
        <p:spPr>
          <a:xfrm>
            <a:off x="179512" y="4365104"/>
            <a:ext cx="1296144" cy="369332"/>
          </a:xfrm>
          <a:prstGeom prst="rect">
            <a:avLst/>
          </a:prstGeom>
          <a:noFill/>
        </p:spPr>
        <p:txBody>
          <a:bodyPr wrap="square" rtlCol="0">
            <a:spAutoFit/>
          </a:bodyPr>
          <a:lstStyle/>
          <a:p>
            <a:r>
              <a:rPr lang="en-GB" dirty="0" smtClean="0"/>
              <a:t>Liz </a:t>
            </a:r>
            <a:r>
              <a:rPr lang="en-GB" dirty="0" err="1" smtClean="0"/>
              <a:t>Beaty</a:t>
            </a:r>
            <a:endParaRPr lang="en-GB" dirty="0"/>
          </a:p>
        </p:txBody>
      </p:sp>
      <p:sp>
        <p:nvSpPr>
          <p:cNvPr id="10" name="TextBox 9"/>
          <p:cNvSpPr txBox="1"/>
          <p:nvPr/>
        </p:nvSpPr>
        <p:spPr>
          <a:xfrm>
            <a:off x="6156176" y="1052736"/>
            <a:ext cx="1296144" cy="369332"/>
          </a:xfrm>
          <a:prstGeom prst="rect">
            <a:avLst/>
          </a:prstGeom>
          <a:noFill/>
        </p:spPr>
        <p:txBody>
          <a:bodyPr wrap="square" rtlCol="0">
            <a:spAutoFit/>
          </a:bodyPr>
          <a:lstStyle/>
          <a:p>
            <a:r>
              <a:rPr lang="en-GB" dirty="0" smtClean="0"/>
              <a:t>Ron Barnett</a:t>
            </a:r>
            <a:endParaRPr lang="en-GB" dirty="0"/>
          </a:p>
        </p:txBody>
      </p:sp>
      <p:sp>
        <p:nvSpPr>
          <p:cNvPr id="11" name="TextBox 10"/>
          <p:cNvSpPr txBox="1"/>
          <p:nvPr/>
        </p:nvSpPr>
        <p:spPr>
          <a:xfrm>
            <a:off x="1475656" y="6237312"/>
            <a:ext cx="976819" cy="646331"/>
          </a:xfrm>
          <a:prstGeom prst="rect">
            <a:avLst/>
          </a:prstGeom>
          <a:noFill/>
        </p:spPr>
        <p:txBody>
          <a:bodyPr wrap="square" rtlCol="0">
            <a:spAutoFit/>
          </a:bodyPr>
          <a:lstStyle/>
          <a:p>
            <a:r>
              <a:rPr lang="en-GB" dirty="0" smtClean="0"/>
              <a:t>Mick Healey</a:t>
            </a:r>
            <a:endParaRPr lang="en-GB" dirty="0"/>
          </a:p>
        </p:txBody>
      </p:sp>
      <p:sp>
        <p:nvSpPr>
          <p:cNvPr id="12" name="TextBox 11"/>
          <p:cNvSpPr txBox="1"/>
          <p:nvPr/>
        </p:nvSpPr>
        <p:spPr>
          <a:xfrm>
            <a:off x="6804248" y="6237312"/>
            <a:ext cx="1440160" cy="369332"/>
          </a:xfrm>
          <a:prstGeom prst="rect">
            <a:avLst/>
          </a:prstGeom>
          <a:noFill/>
        </p:spPr>
        <p:txBody>
          <a:bodyPr wrap="square" rtlCol="0">
            <a:spAutoFit/>
          </a:bodyPr>
          <a:lstStyle/>
          <a:p>
            <a:r>
              <a:rPr lang="en-GB" dirty="0" smtClean="0"/>
              <a:t>Sue Clegg</a:t>
            </a:r>
            <a:endParaRPr lang="en-GB" dirty="0"/>
          </a:p>
        </p:txBody>
      </p:sp>
      <p:sp>
        <p:nvSpPr>
          <p:cNvPr id="3" name="Slide Number Placeholder 2"/>
          <p:cNvSpPr>
            <a:spLocks noGrp="1"/>
          </p:cNvSpPr>
          <p:nvPr>
            <p:ph type="sldNum" sz="quarter" idx="12"/>
          </p:nvPr>
        </p:nvSpPr>
        <p:spPr/>
        <p:txBody>
          <a:bodyPr/>
          <a:lstStyle/>
          <a:p>
            <a:fld id="{2CB5B26D-2F19-4976-9380-B7BA905DA2A1}" type="slidenum">
              <a:rPr lang="en-GB" smtClean="0"/>
              <a:pPr/>
              <a:t>194</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081124431"/>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77757"/>
          </a:xfrm>
        </p:spPr>
        <p:txBody>
          <a:bodyPr>
            <a:noAutofit/>
          </a:bodyPr>
          <a:lstStyle/>
          <a:p>
            <a:r>
              <a:rPr lang="en-GB" sz="1600" dirty="0" smtClean="0"/>
              <a:t>Some of our Excellence in Facilitating and Empowering Learning award winners taken at the Learning and Teaching Conferences</a:t>
            </a:r>
            <a:endParaRPr lang="en-GB" sz="1600" dirty="0"/>
          </a:p>
        </p:txBody>
      </p:sp>
      <p:sp>
        <p:nvSpPr>
          <p:cNvPr id="4" name="Content Placeholder 3"/>
          <p:cNvSpPr>
            <a:spLocks noGrp="1"/>
          </p:cNvSpPr>
          <p:nvPr>
            <p:ph idx="1"/>
          </p:nvPr>
        </p:nvSpPr>
        <p:spPr/>
        <p:txBody>
          <a:bodyPr/>
          <a:lstStyle/>
          <a:p>
            <a:endParaRPr lang="en-GB" dirty="0"/>
          </a:p>
        </p:txBody>
      </p:sp>
      <p:pic>
        <p:nvPicPr>
          <p:cNvPr id="20482" name="Picture 2" descr="C:\Users\ajc35\AppData\Local\Microsoft\Windows\Temporary Internet Files\Content.Outlook\9XNZWIDK\EFEL winners Conf 2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4773" y="836712"/>
            <a:ext cx="4064535" cy="2704597"/>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C:\Users\ajc35\AppData\Local\Microsoft\Windows\Temporary Internet Files\Content.Outlook\9XNZWIDK\Conf '13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675" y="3789040"/>
            <a:ext cx="3776315" cy="252028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C:\Users\ajc35\AppData\Local\Microsoft\Windows\Temporary Internet Files\Content.Outlook\9XNZWIDK\EFEL award winners Conf 2010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5" y="1052736"/>
            <a:ext cx="3412447" cy="2592288"/>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C:\Users\ajc35\AppData\Local\Microsoft\Windows\Temporary Internet Files\Content.Outlook\9XNZWIDK\EFEl winners Conf 2009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3645024"/>
            <a:ext cx="3785175" cy="25202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2CB5B26D-2F19-4976-9380-B7BA905DA2A1}" type="slidenum">
              <a:rPr lang="en-GB" smtClean="0"/>
              <a:pPr/>
              <a:t>195</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67689403"/>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504056"/>
          </a:xfrm>
        </p:spPr>
        <p:txBody>
          <a:bodyPr>
            <a:normAutofit fontScale="90000"/>
          </a:bodyPr>
          <a:lstStyle/>
          <a:p>
            <a:r>
              <a:rPr lang="en-GB" dirty="0" smtClean="0"/>
              <a:t>Some research and practice publication  outputs</a:t>
            </a:r>
            <a:endParaRPr lang="en-GB" dirty="0"/>
          </a:p>
        </p:txBody>
      </p:sp>
      <p:graphicFrame>
        <p:nvGraphicFramePr>
          <p:cNvPr id="4" name="Content Placeholder 3"/>
          <p:cNvGraphicFramePr>
            <a:graphicFrameLocks noGrp="1"/>
          </p:cNvGraphicFramePr>
          <p:nvPr>
            <p:ph idx="1"/>
          </p:nvPr>
        </p:nvGraphicFramePr>
        <p:xfrm>
          <a:off x="2699033" y="3629247"/>
          <a:ext cx="3745933" cy="467868"/>
        </p:xfrm>
        <a:graphic>
          <a:graphicData uri="http://schemas.openxmlformats.org/drawingml/2006/table">
            <a:tbl>
              <a:tblPr firstRow="1" firstCol="1" bandRow="1">
                <a:tableStyleId>{5C22544A-7EE6-4342-B048-85BDC9FD1C3A}</a:tableStyleId>
              </a:tblPr>
              <a:tblGrid>
                <a:gridCol w="1171575"/>
                <a:gridCol w="57802"/>
                <a:gridCol w="57802"/>
                <a:gridCol w="1171575"/>
                <a:gridCol w="57802"/>
                <a:gridCol w="57802"/>
                <a:gridCol w="1171575"/>
              </a:tblGrid>
              <a:tr h="0">
                <a:tc gridSpan="2">
                  <a:txBody>
                    <a:bodyPr/>
                    <a:lstStyle/>
                    <a:p>
                      <a:pPr>
                        <a:lnSpc>
                          <a:spcPct val="115000"/>
                        </a:lnSpc>
                        <a:spcAft>
                          <a:spcPts val="0"/>
                        </a:spcAft>
                      </a:pPr>
                      <a:endParaRPr lang="en-GB" sz="900" dirty="0">
                        <a:solidFill>
                          <a:srgbClr val="666666"/>
                        </a:solidFill>
                        <a:effectLst/>
                        <a:latin typeface="Arial"/>
                        <a:ea typeface="Times New Roman"/>
                        <a:cs typeface="Times New Roman"/>
                      </a:endParaRPr>
                    </a:p>
                  </a:txBody>
                  <a:tcPr marL="0" marR="0" marT="38100" marB="38100"/>
                </a:tc>
                <a:tc hMerge="1">
                  <a:txBody>
                    <a:bodyPr/>
                    <a:lstStyle/>
                    <a:p>
                      <a:endParaRPr lang="en-GB"/>
                    </a:p>
                  </a:txBody>
                  <a:tcPr/>
                </a:tc>
                <a:tc gridSpan="3">
                  <a:txBody>
                    <a:bodyPr/>
                    <a:lstStyle/>
                    <a:p>
                      <a:pPr>
                        <a:lnSpc>
                          <a:spcPct val="115000"/>
                        </a:lnSpc>
                        <a:spcAft>
                          <a:spcPts val="0"/>
                        </a:spcAft>
                      </a:pPr>
                      <a:endParaRPr lang="en-GB" sz="900">
                        <a:solidFill>
                          <a:srgbClr val="666666"/>
                        </a:solidFill>
                        <a:effectLst/>
                        <a:latin typeface="Arial"/>
                        <a:ea typeface="Times New Roman"/>
                        <a:cs typeface="Times New Roman"/>
                      </a:endParaRPr>
                    </a:p>
                  </a:txBody>
                  <a:tcPr marL="0" marR="0" marT="38100" marB="38100"/>
                </a:tc>
                <a:tc hMerge="1">
                  <a:txBody>
                    <a:bodyPr/>
                    <a:lstStyle/>
                    <a:p>
                      <a:endParaRPr lang="en-GB"/>
                    </a:p>
                  </a:txBody>
                  <a:tcPr/>
                </a:tc>
                <a:tc hMerge="1">
                  <a:txBody>
                    <a:bodyPr/>
                    <a:lstStyle/>
                    <a:p>
                      <a:endParaRPr lang="en-GB"/>
                    </a:p>
                  </a:txBody>
                  <a:tcPr/>
                </a:tc>
                <a:tc gridSpan="2">
                  <a:txBody>
                    <a:bodyPr/>
                    <a:lstStyle/>
                    <a:p>
                      <a:pPr>
                        <a:lnSpc>
                          <a:spcPct val="115000"/>
                        </a:lnSpc>
                        <a:spcAft>
                          <a:spcPts val="0"/>
                        </a:spcAft>
                      </a:pPr>
                      <a:endParaRPr lang="en-GB" sz="900" dirty="0">
                        <a:solidFill>
                          <a:srgbClr val="666666"/>
                        </a:solidFill>
                        <a:effectLst/>
                        <a:latin typeface="Arial"/>
                        <a:ea typeface="Times New Roman"/>
                        <a:cs typeface="Times New Roman"/>
                      </a:endParaRPr>
                    </a:p>
                  </a:txBody>
                  <a:tcPr marL="0" marR="0" marT="38100" marB="38100"/>
                </a:tc>
                <a:tc hMerge="1">
                  <a:txBody>
                    <a:bodyPr/>
                    <a:lstStyle/>
                    <a:p>
                      <a:endParaRPr lang="en-GB"/>
                    </a:p>
                  </a:txBody>
                  <a:tcPr/>
                </a:tc>
              </a:tr>
              <a:tr h="0">
                <a:tc>
                  <a:txBody>
                    <a:bodyPr/>
                    <a:lstStyle/>
                    <a:p>
                      <a:pPr>
                        <a:lnSpc>
                          <a:spcPct val="115000"/>
                        </a:lnSpc>
                        <a:spcAft>
                          <a:spcPts val="0"/>
                        </a:spcAft>
                      </a:pPr>
                      <a:endParaRPr lang="en-GB" sz="900">
                        <a:solidFill>
                          <a:srgbClr val="666666"/>
                        </a:solidFill>
                        <a:effectLst/>
                        <a:latin typeface="Arial"/>
                        <a:ea typeface="Times New Roman"/>
                        <a:cs typeface="Times New Roman"/>
                      </a:endParaRPr>
                    </a:p>
                  </a:txBody>
                  <a:tcPr marL="0" marR="0" marT="38100" marB="38100"/>
                </a:tc>
                <a:tc gridSpan="2">
                  <a:txBody>
                    <a:bodyPr/>
                    <a:lstStyle/>
                    <a:p>
                      <a:pPr>
                        <a:lnSpc>
                          <a:spcPct val="115000"/>
                        </a:lnSpc>
                        <a:spcAft>
                          <a:spcPts val="0"/>
                        </a:spcAft>
                      </a:pPr>
                      <a:endParaRPr lang="en-GB" sz="900">
                        <a:solidFill>
                          <a:srgbClr val="666666"/>
                        </a:solidFill>
                        <a:effectLst/>
                        <a:latin typeface="Arial"/>
                        <a:ea typeface="Times New Roman"/>
                        <a:cs typeface="Times New Roman"/>
                      </a:endParaRPr>
                    </a:p>
                  </a:txBody>
                  <a:tcPr marL="0" marR="0" marT="38100" marB="38100"/>
                </a:tc>
                <a:tc hMerge="1">
                  <a:txBody>
                    <a:bodyPr/>
                    <a:lstStyle/>
                    <a:p>
                      <a:endParaRPr lang="en-GB"/>
                    </a:p>
                  </a:txBody>
                  <a:tcPr/>
                </a:tc>
                <a:tc>
                  <a:txBody>
                    <a:bodyPr/>
                    <a:lstStyle/>
                    <a:p>
                      <a:pPr>
                        <a:lnSpc>
                          <a:spcPct val="115000"/>
                        </a:lnSpc>
                        <a:spcAft>
                          <a:spcPts val="0"/>
                        </a:spcAft>
                      </a:pPr>
                      <a:endParaRPr lang="en-GB" sz="900">
                        <a:solidFill>
                          <a:srgbClr val="666666"/>
                        </a:solidFill>
                        <a:effectLst/>
                        <a:latin typeface="Arial"/>
                        <a:ea typeface="Times New Roman"/>
                        <a:cs typeface="Times New Roman"/>
                      </a:endParaRPr>
                    </a:p>
                  </a:txBody>
                  <a:tcPr marL="0" marR="0" marT="38100" marB="38100"/>
                </a:tc>
                <a:tc gridSpan="2">
                  <a:txBody>
                    <a:bodyPr/>
                    <a:lstStyle/>
                    <a:p>
                      <a:pPr>
                        <a:lnSpc>
                          <a:spcPct val="115000"/>
                        </a:lnSpc>
                        <a:spcAft>
                          <a:spcPts val="0"/>
                        </a:spcAft>
                      </a:pPr>
                      <a:endParaRPr lang="en-GB" sz="900">
                        <a:solidFill>
                          <a:srgbClr val="666666"/>
                        </a:solidFill>
                        <a:effectLst/>
                        <a:latin typeface="Arial"/>
                        <a:ea typeface="Times New Roman"/>
                        <a:cs typeface="Times New Roman"/>
                      </a:endParaRPr>
                    </a:p>
                  </a:txBody>
                  <a:tcPr marL="0" marR="0" marT="38100" marB="38100"/>
                </a:tc>
                <a:tc hMerge="1">
                  <a:txBody>
                    <a:bodyPr/>
                    <a:lstStyle/>
                    <a:p>
                      <a:endParaRPr lang="en-GB"/>
                    </a:p>
                  </a:txBody>
                  <a:tcPr/>
                </a:tc>
                <a:tc>
                  <a:txBody>
                    <a:bodyPr/>
                    <a:lstStyle/>
                    <a:p>
                      <a:pPr>
                        <a:lnSpc>
                          <a:spcPct val="115000"/>
                        </a:lnSpc>
                        <a:spcAft>
                          <a:spcPts val="0"/>
                        </a:spcAft>
                      </a:pPr>
                      <a:endParaRPr lang="en-GB" sz="900" dirty="0">
                        <a:solidFill>
                          <a:srgbClr val="666666"/>
                        </a:solidFill>
                        <a:effectLst/>
                        <a:latin typeface="Arial"/>
                        <a:ea typeface="Times New Roman"/>
                        <a:cs typeface="Times New Roman"/>
                      </a:endParaRPr>
                    </a:p>
                  </a:txBody>
                  <a:tcPr marL="0" marR="0" marT="38100" marB="38100"/>
                </a:tc>
              </a:tr>
            </a:tbl>
          </a:graphicData>
        </a:graphic>
      </p:graphicFrame>
      <p:pic>
        <p:nvPicPr>
          <p:cNvPr id="1032" name="Picture 12" descr="http://about.brighton.ac.uk/clt/files/2513/0564/8453/Wellbeing_cover.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6737" y="1628800"/>
            <a:ext cx="2085975" cy="29908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11" descr="http://about.brighton.ac.uk/clt/files/4413/2811/9121/Cover_image_0809.jpg">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1315626"/>
            <a:ext cx="2085975" cy="2990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10" descr="http://about.brighton.ac.uk/clt/files/3813/2811/9081/cover_image_0708.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001" y="1556792"/>
            <a:ext cx="2085975" cy="29908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9" descr="http://about.brighton.ac.uk/clt/files/8013/2812/0734/AP1_cover.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944" y="4941168"/>
            <a:ext cx="95250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8" descr="http://about.brighton.ac.uk/clt/files/7113/2812/0763/AP2_cover.pn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3768" y="4867438"/>
            <a:ext cx="962025" cy="13620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7" descr="http://about.brighton.ac.uk/clt/files/2613/2812/0789/AP3_cover.pn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23435" y="5301208"/>
            <a:ext cx="952500"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6" descr="http://about.brighton.ac.uk/clt/files/3813/2812/0809/AP4_cover.pn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02476" y="5301208"/>
            <a:ext cx="952500" cy="13620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5" descr="http://about.brighton.ac.uk/clt/files/4813/2812/0834/AP5_cover.png">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43608" y="4867438"/>
            <a:ext cx="962025" cy="1362075"/>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4248" y="1315626"/>
            <a:ext cx="2036763"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96136" y="3258236"/>
            <a:ext cx="2016224" cy="2971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2CB5B26D-2F19-4976-9380-B7BA905DA2A1}" type="slidenum">
              <a:rPr lang="en-GB" smtClean="0"/>
              <a:pPr/>
              <a:t>196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761536413"/>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173163" y="457200"/>
            <a:ext cx="7772400" cy="163513"/>
          </a:xfrm>
        </p:spPr>
        <p:txBody>
          <a:bodyPr>
            <a:normAutofit fontScale="90000"/>
          </a:bodyPr>
          <a:lstStyle/>
          <a:p>
            <a:r>
              <a:rPr lang="en-GB" altLang="en-US" sz="3200" dirty="0" smtClean="0"/>
              <a:t/>
            </a:r>
            <a:br>
              <a:rPr lang="en-GB" altLang="en-US" sz="3200" dirty="0" smtClean="0"/>
            </a:br>
            <a:r>
              <a:rPr lang="en-GB" altLang="en-US" sz="3200" dirty="0" smtClean="0"/>
              <a:t/>
            </a:r>
            <a:br>
              <a:rPr lang="en-GB" altLang="en-US" sz="3200" dirty="0" smtClean="0"/>
            </a:br>
            <a:r>
              <a:rPr lang="en-GB" altLang="en-US" sz="3200" dirty="0" smtClean="0"/>
              <a:t> </a:t>
            </a:r>
            <a:r>
              <a:rPr lang="en-GB" altLang="en-US" sz="3200" dirty="0" smtClean="0"/>
              <a:t/>
            </a:r>
            <a:br>
              <a:rPr lang="en-GB" altLang="en-US" sz="3200" dirty="0" smtClean="0"/>
            </a:br>
            <a:r>
              <a:rPr lang="en-GB" altLang="en-US" sz="3200" dirty="0" err="1" smtClean="0"/>
              <a:t>ppt</a:t>
            </a:r>
            <a:r>
              <a:rPr lang="en-GB" altLang="en-US" sz="3200" dirty="0" smtClean="0"/>
              <a:t> </a:t>
            </a:r>
            <a:r>
              <a:rPr lang="en-GB" altLang="en-US" sz="3200" dirty="0" err="1" smtClean="0"/>
              <a:t>etc</a:t>
            </a:r>
            <a:r>
              <a:rPr lang="en-GB" altLang="en-US" sz="3200" dirty="0" smtClean="0"/>
              <a:t> materials freely downloadable </a:t>
            </a:r>
            <a:r>
              <a:rPr lang="en-GB" altLang="en-US" sz="3200" dirty="0" smtClean="0"/>
              <a:t/>
            </a:r>
            <a:br>
              <a:rPr lang="en-GB" altLang="en-US" sz="3200" dirty="0" smtClean="0"/>
            </a:br>
            <a:r>
              <a:rPr lang="en-GB" altLang="en-US" sz="3200" dirty="0" smtClean="0"/>
              <a:t>oasis-for-learning.net </a:t>
            </a:r>
            <a:endParaRPr lang="en-GB" altLang="en-US" sz="3200" dirty="0" smtClean="0"/>
          </a:p>
        </p:txBody>
      </p:sp>
      <p:sp>
        <p:nvSpPr>
          <p:cNvPr id="4" name="Slide Number Placeholder 3"/>
          <p:cNvSpPr>
            <a:spLocks noGrp="1"/>
          </p:cNvSpPr>
          <p:nvPr>
            <p:ph type="sldNum" sz="quarter" idx="12"/>
          </p:nvPr>
        </p:nvSpPr>
        <p:spPr/>
        <p:txBody>
          <a:bodyPr/>
          <a:lstStyle/>
          <a:p>
            <a:pPr>
              <a:defRPr/>
            </a:pPr>
            <a:fld id="{3A917733-B1CF-4B65-A4D1-3BA2AB1B1D38}" type="slidenum">
              <a:rPr lang="en-US" smtClean="0"/>
              <a:pPr>
                <a:defRPr/>
              </a:pPr>
              <a:t>197</a:t>
            </a:fld>
            <a:endParaRPr lang="en-US"/>
          </a:p>
        </p:txBody>
      </p:sp>
      <p:pic>
        <p:nvPicPr>
          <p:cNvPr id="7172" name="Content Placeholder 4" descr="The Good Superviso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51520" y="2320925"/>
            <a:ext cx="2592387" cy="4537075"/>
          </a:xfrm>
        </p:spPr>
      </p:pic>
      <p:pic>
        <p:nvPicPr>
          <p:cNvPr id="7173" name="Picture 5" descr="The Postgraduate Research Hand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320925"/>
            <a:ext cx="24479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The Undergraduate Research Hand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2446506"/>
            <a:ext cx="2729880" cy="4411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90857"/>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more</a:t>
            </a:r>
            <a:endParaRPr lang="en-GB" dirty="0"/>
          </a:p>
        </p:txBody>
      </p:sp>
      <p:pic>
        <p:nvPicPr>
          <p:cNvPr id="4" name="Content Placeholder 3" descr="http://ecx.images-amazon.com/images/I/41FSeuuZWNL.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682171"/>
            <a:ext cx="2880320" cy="4104456"/>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700808"/>
            <a:ext cx="2811780" cy="3787140"/>
          </a:xfrm>
          <a:prstGeom prst="rect">
            <a:avLst/>
          </a:prstGeom>
          <a:noFill/>
          <a:ln>
            <a:noFill/>
          </a:ln>
        </p:spPr>
      </p:pic>
      <p:sp>
        <p:nvSpPr>
          <p:cNvPr id="3" name="Slide Number Placeholder 2"/>
          <p:cNvSpPr>
            <a:spLocks noGrp="1"/>
          </p:cNvSpPr>
          <p:nvPr>
            <p:ph type="sldNum" sz="quarter" idx="12"/>
          </p:nvPr>
        </p:nvSpPr>
        <p:spPr/>
        <p:txBody>
          <a:bodyPr/>
          <a:lstStyle/>
          <a:p>
            <a:fld id="{2CB5B26D-2F19-4976-9380-B7BA905DA2A1}" type="slidenum">
              <a:rPr lang="en-GB" smtClean="0"/>
              <a:pPr/>
              <a:t>198</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498624386"/>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pbase.com/g6/25/601425/2/76879865.jbje4EPc.jpg"/>
          <p:cNvPicPr>
            <a:picLocks noChangeAspect="1" noChangeArrowheads="1"/>
          </p:cNvPicPr>
          <p:nvPr/>
        </p:nvPicPr>
        <p:blipFill>
          <a:blip r:embed="rId2" cstate="print"/>
          <a:srcRect/>
          <a:stretch>
            <a:fillRect/>
          </a:stretch>
        </p:blipFill>
        <p:spPr bwMode="auto">
          <a:xfrm>
            <a:off x="-34279" y="0"/>
            <a:ext cx="9178279" cy="6858000"/>
          </a:xfrm>
          <a:prstGeom prst="rect">
            <a:avLst/>
          </a:prstGeom>
          <a:noFill/>
        </p:spPr>
      </p:pic>
      <p:sp>
        <p:nvSpPr>
          <p:cNvPr id="3" name="Slide Number Placeholder 2"/>
          <p:cNvSpPr>
            <a:spLocks noGrp="1"/>
          </p:cNvSpPr>
          <p:nvPr>
            <p:ph type="sldNum" sz="quarter" idx="12"/>
          </p:nvPr>
        </p:nvSpPr>
        <p:spPr/>
        <p:txBody>
          <a:bodyPr/>
          <a:lstStyle/>
          <a:p>
            <a:fld id="{7B933B1D-9BF7-4FCF-8581-E269BF5E5E7F}" type="slidenum">
              <a:rPr lang="en-GB" smtClean="0"/>
              <a:pPr/>
              <a:t>199</a:t>
            </a:fld>
            <a:endParaRPr lang="en-GB"/>
          </a:p>
        </p:txBody>
      </p:sp>
      <p:sp>
        <p:nvSpPr>
          <p:cNvPr id="2" name="Footer Placeholder 1"/>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694103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descr="Picture of Brighton Pier, Sussex - Free Pictures - FreeFoto.com"/>
          <p:cNvPicPr>
            <a:picLocks noGrp="1"/>
          </p:cNvPicPr>
          <p:nvPr>
            <p:ph idx="1"/>
          </p:nvPr>
        </p:nvPicPr>
        <p:blipFill>
          <a:blip r:embed="rId2" cstate="print"/>
          <a:srcRect/>
          <a:stretch>
            <a:fillRect/>
          </a:stretch>
        </p:blipFill>
        <p:spPr bwMode="auto">
          <a:xfrm>
            <a:off x="1115616" y="692696"/>
            <a:ext cx="6912768" cy="54006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a:t>
            </a:fld>
            <a:endParaRPr lang="en-GB"/>
          </a:p>
        </p:txBody>
      </p:sp>
    </p:spTree>
    <p:extLst>
      <p:ext uri="{BB962C8B-B14F-4D97-AF65-F5344CB8AC3E}">
        <p14:creationId xmlns:p14="http://schemas.microsoft.com/office/powerpoint/2010/main" val="3818572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60648"/>
            <a:ext cx="8229600" cy="6336704"/>
          </a:xfrm>
        </p:spPr>
        <p:txBody>
          <a:bodyPr>
            <a:normAutofit fontScale="77500" lnSpcReduction="20000"/>
          </a:bodyPr>
          <a:lstStyle/>
          <a:p>
            <a:r>
              <a:rPr lang="en-GB" dirty="0" smtClean="0"/>
              <a:t>Meetings not fixed so you cant plan</a:t>
            </a:r>
          </a:p>
          <a:p>
            <a:r>
              <a:rPr lang="en-GB" dirty="0" smtClean="0"/>
              <a:t>Finer outputs take longer </a:t>
            </a:r>
          </a:p>
          <a:p>
            <a:r>
              <a:rPr lang="en-GB" dirty="0" smtClean="0"/>
              <a:t>Making responsible statements about responsible processes-from your role(</a:t>
            </a:r>
            <a:r>
              <a:rPr lang="en-GB" dirty="0" err="1" smtClean="0"/>
              <a:t>notyou</a:t>
            </a:r>
            <a:r>
              <a:rPr lang="en-GB" dirty="0" smtClean="0"/>
              <a:t>) with colleagues and advocates  make it clear what is in it for them –</a:t>
            </a:r>
          </a:p>
          <a:p>
            <a:r>
              <a:rPr lang="en-GB" dirty="0" smtClean="0"/>
              <a:t>New </a:t>
            </a:r>
            <a:r>
              <a:rPr lang="en-GB" dirty="0" err="1" smtClean="0"/>
              <a:t>uni</a:t>
            </a:r>
            <a:r>
              <a:rPr lang="en-GB" dirty="0" smtClean="0"/>
              <a:t>? Old </a:t>
            </a:r>
            <a:r>
              <a:rPr lang="en-GB" dirty="0" err="1" smtClean="0"/>
              <a:t>uni</a:t>
            </a:r>
            <a:r>
              <a:rPr lang="en-GB" dirty="0" smtClean="0"/>
              <a:t>? Partner?</a:t>
            </a:r>
          </a:p>
          <a:p>
            <a:r>
              <a:rPr lang="en-GB" dirty="0" smtClean="0"/>
              <a:t>Delegation is a mark of trust and your sense of security in </a:t>
            </a:r>
            <a:r>
              <a:rPr lang="en-GB" dirty="0" err="1" smtClean="0"/>
              <a:t>yr</a:t>
            </a:r>
            <a:r>
              <a:rPr lang="en-GB" dirty="0" smtClean="0"/>
              <a:t> role </a:t>
            </a:r>
          </a:p>
          <a:p>
            <a:r>
              <a:rPr lang="en-GB" dirty="0" smtClean="0"/>
              <a:t>Leaders respect good minds-  sharing power- and information- ‘making them look good ‘’helping them do their </a:t>
            </a:r>
            <a:r>
              <a:rPr lang="en-GB" dirty="0" err="1" smtClean="0"/>
              <a:t>job’is</a:t>
            </a:r>
            <a:r>
              <a:rPr lang="en-GB" dirty="0" smtClean="0"/>
              <a:t> the flipside of a leader who recognises that there are good ideas from  staff </a:t>
            </a:r>
          </a:p>
          <a:p>
            <a:r>
              <a:rPr lang="en-GB" dirty="0" smtClean="0"/>
              <a:t>Identifying your weakness  and build  on them to improve</a:t>
            </a:r>
          </a:p>
          <a:p>
            <a:r>
              <a:rPr lang="en-GB" dirty="0" smtClean="0"/>
              <a:t>Create your own protected time to get research </a:t>
            </a:r>
            <a:r>
              <a:rPr lang="en-GB" dirty="0" err="1" smtClean="0"/>
              <a:t>etc</a:t>
            </a:r>
            <a:r>
              <a:rPr lang="en-GB" dirty="0" smtClean="0"/>
              <a:t> done </a:t>
            </a:r>
          </a:p>
          <a:p>
            <a:r>
              <a:rPr lang="en-GB" dirty="0" smtClean="0"/>
              <a:t>Find synergies  using your work to engage with your research and teaching   </a:t>
            </a:r>
            <a:r>
              <a:rPr lang="en-GB" dirty="0" err="1" smtClean="0"/>
              <a:t>eg</a:t>
            </a:r>
            <a:r>
              <a:rPr lang="en-GB" dirty="0" smtClean="0"/>
              <a:t> </a:t>
            </a:r>
            <a:r>
              <a:rPr lang="en-GB" dirty="0"/>
              <a:t>p</a:t>
            </a:r>
            <a:r>
              <a:rPr lang="en-GB" dirty="0" smtClean="0"/>
              <a:t>ub on pedagogy </a:t>
            </a:r>
          </a:p>
          <a:p>
            <a:r>
              <a:rPr lang="en-GB" dirty="0" smtClean="0"/>
              <a:t>Give the problem to the students to help  solve /use/  a fashion design case,  a book </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20</a:t>
            </a:fld>
            <a:endParaRPr lang="en-GB"/>
          </a:p>
        </p:txBody>
      </p:sp>
    </p:spTree>
    <p:extLst>
      <p:ext uri="{BB962C8B-B14F-4D97-AF65-F5344CB8AC3E}">
        <p14:creationId xmlns:p14="http://schemas.microsoft.com/office/powerpoint/2010/main" val="67646539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a:t>
            </a:r>
            <a:endParaRPr lang="en-GB" dirty="0"/>
          </a:p>
        </p:txBody>
      </p:sp>
      <p:sp>
        <p:nvSpPr>
          <p:cNvPr id="3" name="Content Placeholder 2"/>
          <p:cNvSpPr>
            <a:spLocks noGrp="1"/>
          </p:cNvSpPr>
          <p:nvPr>
            <p:ph idx="1"/>
          </p:nvPr>
        </p:nvSpPr>
        <p:spPr>
          <a:xfrm>
            <a:off x="457200" y="1052736"/>
            <a:ext cx="8229600" cy="5073427"/>
          </a:xfrm>
        </p:spPr>
        <p:txBody>
          <a:bodyPr>
            <a:normAutofit lnSpcReduction="10000"/>
          </a:bodyPr>
          <a:lstStyle/>
          <a:p>
            <a:r>
              <a:rPr lang="en-GB" dirty="0" smtClean="0"/>
              <a:t>What are the benefits and challenges of a parity of esteem for and a drive to support and develop research  and research informed teaching (</a:t>
            </a:r>
            <a:r>
              <a:rPr lang="en-GB" dirty="0" err="1" smtClean="0"/>
              <a:t>SoTL</a:t>
            </a:r>
            <a:r>
              <a:rPr lang="en-GB" dirty="0" smtClean="0"/>
              <a:t>)? </a:t>
            </a:r>
          </a:p>
          <a:p>
            <a:r>
              <a:rPr lang="en-GB" dirty="0" smtClean="0"/>
              <a:t>What do you do or could you do to further develop research into and the scholarship of teaching and learning at Nottingham university?</a:t>
            </a:r>
          </a:p>
          <a:p>
            <a:r>
              <a:rPr lang="en-GB" dirty="0"/>
              <a:t>A</a:t>
            </a:r>
            <a:r>
              <a:rPr lang="en-GB" dirty="0" smtClean="0"/>
              <a:t> community of </a:t>
            </a:r>
            <a:r>
              <a:rPr lang="en-GB" dirty="0" err="1" smtClean="0"/>
              <a:t>SoTL</a:t>
            </a:r>
            <a:r>
              <a:rPr lang="en-GB" dirty="0" smtClean="0"/>
              <a:t> researchers and practitioners? </a:t>
            </a:r>
            <a:endParaRPr lang="en-GB" dirty="0"/>
          </a:p>
        </p:txBody>
      </p:sp>
      <p:sp>
        <p:nvSpPr>
          <p:cNvPr id="4" name="Slide Number Placeholder 3"/>
          <p:cNvSpPr>
            <a:spLocks noGrp="1"/>
          </p:cNvSpPr>
          <p:nvPr>
            <p:ph type="sldNum" sz="quarter" idx="12"/>
          </p:nvPr>
        </p:nvSpPr>
        <p:spPr/>
        <p:txBody>
          <a:bodyPr/>
          <a:lstStyle/>
          <a:p>
            <a:fld id="{2CB5B26D-2F19-4976-9380-B7BA905DA2A1}" type="slidenum">
              <a:rPr lang="en-GB" smtClean="0"/>
              <a:pPr/>
              <a:t>200</a:t>
            </a:fld>
            <a:endParaRPr lang="en-GB"/>
          </a:p>
        </p:txBody>
      </p:sp>
      <p:pic>
        <p:nvPicPr>
          <p:cNvPr id="5" name="Picture 4" descr="VA-Leonardo-da-Vinci-noteboo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5364165"/>
            <a:ext cx="2376264" cy="145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10829126"/>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928670"/>
            <a:ext cx="7954988" cy="5132405"/>
          </a:xfrm>
        </p:spPr>
        <p:txBody>
          <a:bodyPr/>
          <a:lstStyle/>
          <a:p>
            <a:pPr indent="0">
              <a:buNone/>
            </a:pPr>
            <a:r>
              <a:rPr lang="en-GB" dirty="0" smtClean="0"/>
              <a:t>Curricula need to become a series of open-ended spaces rather than a series of permissions to proceed that focus on compliance and rule-based models. </a:t>
            </a:r>
          </a:p>
          <a:p>
            <a:pPr indent="0">
              <a:buNone/>
            </a:pPr>
            <a:endParaRPr lang="en-GB" dirty="0" smtClean="0"/>
          </a:p>
          <a:p>
            <a:pPr indent="0">
              <a:buNone/>
            </a:pPr>
            <a:r>
              <a:rPr lang="en-GB" dirty="0" smtClean="0"/>
              <a:t>Such open-ended curricula will be provisional, unstable and uncertain, and will reflect the </a:t>
            </a:r>
            <a:r>
              <a:rPr lang="en-GB" dirty="0" err="1" smtClean="0"/>
              <a:t>translocational</a:t>
            </a:r>
            <a:r>
              <a:rPr lang="en-GB" dirty="0" smtClean="0"/>
              <a:t> state of the university of the future.</a:t>
            </a:r>
          </a:p>
          <a:p>
            <a:pPr>
              <a:buNone/>
            </a:pPr>
            <a:endParaRPr lang="en-GB" dirty="0"/>
          </a:p>
        </p:txBody>
      </p:sp>
      <p:sp>
        <p:nvSpPr>
          <p:cNvPr id="4" name="TextBox 3"/>
          <p:cNvSpPr txBox="1"/>
          <p:nvPr/>
        </p:nvSpPr>
        <p:spPr>
          <a:xfrm>
            <a:off x="714348" y="642918"/>
            <a:ext cx="8215370" cy="461665"/>
          </a:xfrm>
          <a:prstGeom prst="rect">
            <a:avLst/>
          </a:prstGeom>
          <a:noFill/>
        </p:spPr>
        <p:txBody>
          <a:bodyPr wrap="square" rtlCol="0">
            <a:spAutoFit/>
          </a:bodyPr>
          <a:lstStyle/>
          <a:p>
            <a:endParaRPr lang="en-GB" dirty="0"/>
          </a:p>
        </p:txBody>
      </p:sp>
      <p:pic>
        <p:nvPicPr>
          <p:cNvPr id="5" name="Picture 4" descr="Picture2.jpg"/>
          <p:cNvPicPr>
            <a:picLocks noChangeAspect="1"/>
          </p:cNvPicPr>
          <p:nvPr/>
        </p:nvPicPr>
        <p:blipFill>
          <a:blip r:embed="rId2" cstate="print"/>
          <a:stretch>
            <a:fillRect/>
          </a:stretch>
        </p:blipFill>
        <p:spPr>
          <a:xfrm>
            <a:off x="4742" y="-1"/>
            <a:ext cx="9353604" cy="7022487"/>
          </a:xfrm>
          <a:prstGeom prst="rect">
            <a:avLst/>
          </a:prstGeom>
        </p:spPr>
      </p:pic>
      <p:sp>
        <p:nvSpPr>
          <p:cNvPr id="6" name="Slide Number Placeholder 5"/>
          <p:cNvSpPr>
            <a:spLocks noGrp="1"/>
          </p:cNvSpPr>
          <p:nvPr>
            <p:ph type="sldNum" sz="quarter" idx="12"/>
          </p:nvPr>
        </p:nvSpPr>
        <p:spPr/>
        <p:txBody>
          <a:bodyPr/>
          <a:lstStyle/>
          <a:p>
            <a:fld id="{7B933B1D-9BF7-4FCF-8581-E269BF5E5E7F}" type="slidenum">
              <a:rPr lang="en-GB" smtClean="0"/>
              <a:pPr/>
              <a:t>201</a:t>
            </a:fld>
            <a:endParaRPr lang="en-GB"/>
          </a:p>
        </p:txBody>
      </p:sp>
      <p:sp>
        <p:nvSpPr>
          <p:cNvPr id="2" name="Footer Placeholder 1"/>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57011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3">
                                            <p:txEl>
                                              <p:pRg st="0" end="0"/>
                                            </p:txEl>
                                          </p:spTgt>
                                        </p:tgtEl>
                                      </p:cBhvr>
                                    </p:animEffect>
                                    <p:set>
                                      <p:cBhvr>
                                        <p:cTn id="12"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3">
                                            <p:txEl>
                                              <p:pRg st="2" end="2"/>
                                            </p:txEl>
                                          </p:spTgt>
                                        </p:tgtEl>
                                      </p:cBhvr>
                                    </p:animEffect>
                                    <p:set>
                                      <p:cBhvr>
                                        <p:cTn id="17"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lvl="0">
              <a:lnSpc>
                <a:spcPct val="115000"/>
              </a:lnSpc>
              <a:buFont typeface="Symbol"/>
              <a:buChar char=""/>
            </a:pPr>
            <a:r>
              <a:rPr lang="en-GB" dirty="0" smtClean="0">
                <a:solidFill>
                  <a:srgbClr val="000000"/>
                </a:solidFill>
                <a:ea typeface="Times New Roman"/>
                <a:cs typeface="Times New Roman"/>
              </a:rPr>
              <a:t>Developing a research and writing career</a:t>
            </a:r>
          </a:p>
          <a:p>
            <a:pPr lvl="0">
              <a:lnSpc>
                <a:spcPct val="115000"/>
              </a:lnSpc>
              <a:buFont typeface="Symbol"/>
              <a:buChar char=""/>
            </a:pPr>
            <a:endParaRPr lang="en-GB" dirty="0">
              <a:solidFill>
                <a:srgbClr val="000000"/>
              </a:solidFill>
              <a:ea typeface="Calibri"/>
              <a:cs typeface="Times New Roman"/>
            </a:endParaRPr>
          </a:p>
          <a:p>
            <a:pPr lvl="0">
              <a:lnSpc>
                <a:spcPct val="115000"/>
              </a:lnSpc>
              <a:buFont typeface="Symbol"/>
              <a:buChar char=""/>
            </a:pPr>
            <a:endParaRPr lang="en-GB" dirty="0" smtClean="0">
              <a:solidFill>
                <a:srgbClr val="000000"/>
              </a:solidFill>
              <a:ea typeface="Calibri"/>
              <a:cs typeface="Times New Roman"/>
            </a:endParaRPr>
          </a:p>
          <a:p>
            <a:pPr lvl="0">
              <a:lnSpc>
                <a:spcPct val="115000"/>
              </a:lnSpc>
              <a:buFont typeface="Symbol"/>
              <a:buChar char=""/>
            </a:pPr>
            <a:endParaRPr lang="en-GB" dirty="0">
              <a:solidFill>
                <a:srgbClr val="000000"/>
              </a:solidFill>
              <a:ea typeface="Calibri"/>
              <a:cs typeface="Times New Roman"/>
            </a:endParaRPr>
          </a:p>
          <a:p>
            <a:pPr marL="0" lvl="0" indent="0">
              <a:lnSpc>
                <a:spcPct val="115000"/>
              </a:lnSpc>
              <a:buNone/>
            </a:pPr>
            <a:r>
              <a:rPr lang="en-GB" i="1" dirty="0" err="1" smtClean="0">
                <a:solidFill>
                  <a:srgbClr val="000000"/>
                </a:solidFill>
                <a:ea typeface="Calibri"/>
                <a:cs typeface="Times New Roman"/>
              </a:rPr>
              <a:t>Addn</a:t>
            </a:r>
            <a:r>
              <a:rPr lang="en-GB" i="1" dirty="0" smtClean="0">
                <a:solidFill>
                  <a:srgbClr val="000000"/>
                </a:solidFill>
                <a:ea typeface="Calibri"/>
                <a:cs typeface="Times New Roman"/>
              </a:rPr>
              <a:t> materials </a:t>
            </a:r>
            <a:r>
              <a:rPr lang="en-GB" i="1" dirty="0" smtClean="0">
                <a:ea typeface="Calibri"/>
                <a:cs typeface="Times New Roman"/>
              </a:rPr>
              <a:t> </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202</a:t>
            </a:fld>
            <a:endParaRPr lang="en-GB" dirty="0"/>
          </a:p>
        </p:txBody>
      </p:sp>
    </p:spTree>
    <p:extLst>
      <p:ext uri="{BB962C8B-B14F-4D97-AF65-F5344CB8AC3E}">
        <p14:creationId xmlns:p14="http://schemas.microsoft.com/office/powerpoint/2010/main" val="2498731092"/>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lvl="0">
              <a:lnSpc>
                <a:spcPct val="115000"/>
              </a:lnSpc>
              <a:buFont typeface="Symbol"/>
              <a:buChar char=""/>
            </a:pPr>
            <a:r>
              <a:rPr lang="en-GB" dirty="0" smtClean="0">
                <a:ea typeface="Calibri"/>
                <a:cs typeface="Times New Roman"/>
              </a:rPr>
              <a:t>Developing grant proposals and strategies for raising funds to support academic programmes and activities. Bidding for funding for research and development activities </a:t>
            </a:r>
          </a:p>
          <a:p>
            <a:pPr marL="457200">
              <a:lnSpc>
                <a:spcPct val="115000"/>
              </a:lnSpc>
              <a:spcAft>
                <a:spcPts val="0"/>
              </a:spcAft>
            </a:pPr>
            <a:endParaRPr lang="en-GB" dirty="0" smtClean="0">
              <a:ea typeface="Calibri"/>
              <a:cs typeface="Times New Roman"/>
            </a:endParaRP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203</a:t>
            </a:fld>
            <a:endParaRPr lang="en-GB"/>
          </a:p>
        </p:txBody>
      </p:sp>
    </p:spTree>
    <p:extLst>
      <p:ext uri="{BB962C8B-B14F-4D97-AF65-F5344CB8AC3E}">
        <p14:creationId xmlns:p14="http://schemas.microsoft.com/office/powerpoint/2010/main" val="2028862915"/>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grant proposals and funding bids </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As leaders of research and development  we are increasingly expected to find funding which  brings  income, recognition, and sometimes communities.( and sometime just stress) </a:t>
            </a:r>
          </a:p>
          <a:p>
            <a:r>
              <a:rPr lang="en-GB" dirty="0" smtClean="0"/>
              <a:t>What grant proposals and development funding bids have you been involved with?</a:t>
            </a:r>
          </a:p>
          <a:p>
            <a:r>
              <a:rPr lang="en-GB" dirty="0" smtClean="0"/>
              <a:t>What worked?</a:t>
            </a:r>
          </a:p>
          <a:p>
            <a:r>
              <a:rPr lang="en-GB" dirty="0" smtClean="0"/>
              <a:t>What  did not work so well?</a:t>
            </a:r>
            <a:endParaRPr lang="en-GB" dirty="0"/>
          </a:p>
          <a:p>
            <a:r>
              <a:rPr lang="en-GB" dirty="0" smtClean="0"/>
              <a:t>What lessons have you learned  to share and </a:t>
            </a:r>
          </a:p>
          <a:p>
            <a:r>
              <a:rPr lang="en-GB" dirty="0"/>
              <a:t>W</a:t>
            </a:r>
            <a:r>
              <a:rPr lang="en-GB" dirty="0" smtClean="0"/>
              <a:t>hat suggestions do you have</a:t>
            </a:r>
            <a:r>
              <a:rPr lang="en-GB" dirty="0"/>
              <a:t>?</a:t>
            </a:r>
            <a:endParaRPr lang="en-GB" dirty="0" smtClean="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204</a:t>
            </a:fld>
            <a:endParaRPr lang="en-GB"/>
          </a:p>
        </p:txBody>
      </p:sp>
    </p:spTree>
    <p:extLst>
      <p:ext uri="{BB962C8B-B14F-4D97-AF65-F5344CB8AC3E}">
        <p14:creationId xmlns:p14="http://schemas.microsoft.com/office/powerpoint/2010/main" val="605788268"/>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smtClean="0"/>
              <a:t>Please </a:t>
            </a:r>
            <a:r>
              <a:rPr lang="en-GB" dirty="0" smtClean="0"/>
              <a:t>share experiences - what experiences have you had with research and development bids?</a:t>
            </a:r>
          </a:p>
          <a:p>
            <a:r>
              <a:rPr lang="en-GB" dirty="0" smtClean="0"/>
              <a:t>What </a:t>
            </a:r>
            <a:r>
              <a:rPr lang="en-GB" dirty="0" smtClean="0"/>
              <a:t>have </a:t>
            </a:r>
            <a:r>
              <a:rPr lang="en-GB" dirty="0" smtClean="0"/>
              <a:t>y</a:t>
            </a:r>
            <a:r>
              <a:rPr lang="en-GB" dirty="0" smtClean="0"/>
              <a:t>ou learned from any research and development  </a:t>
            </a:r>
            <a:r>
              <a:rPr lang="en-GB" dirty="0"/>
              <a:t>b</a:t>
            </a:r>
            <a:r>
              <a:rPr lang="en-GB" dirty="0" smtClean="0"/>
              <a:t>ids you have been involved with?</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205</a:t>
            </a:fld>
            <a:endParaRPr lang="en-GB"/>
          </a:p>
        </p:txBody>
      </p:sp>
    </p:spTree>
    <p:extLst>
      <p:ext uri="{BB962C8B-B14F-4D97-AF65-F5344CB8AC3E}">
        <p14:creationId xmlns:p14="http://schemas.microsoft.com/office/powerpoint/2010/main" val="654950805"/>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t>Steps </a:t>
            </a:r>
            <a:endParaRPr lang="en-GB" dirty="0"/>
          </a:p>
        </p:txBody>
      </p:sp>
      <p:sp>
        <p:nvSpPr>
          <p:cNvPr id="3" name="Content Placeholder 2"/>
          <p:cNvSpPr>
            <a:spLocks noGrp="1"/>
          </p:cNvSpPr>
          <p:nvPr>
            <p:ph idx="1"/>
          </p:nvPr>
        </p:nvSpPr>
        <p:spPr>
          <a:xfrm>
            <a:off x="457200" y="1052736"/>
            <a:ext cx="8229600" cy="5073427"/>
          </a:xfrm>
        </p:spPr>
        <p:txBody>
          <a:bodyPr>
            <a:normAutofit fontScale="92500" lnSpcReduction="10000"/>
          </a:bodyPr>
          <a:lstStyle/>
          <a:p>
            <a:r>
              <a:rPr lang="en-GB" dirty="0" smtClean="0"/>
              <a:t>Find the sources of bids- networks, online, regular providers, through Government and  national or international  bodies  and funders – from the ESRC to the </a:t>
            </a:r>
            <a:r>
              <a:rPr lang="en-GB" dirty="0" err="1" smtClean="0"/>
              <a:t>wellcome</a:t>
            </a:r>
            <a:r>
              <a:rPr lang="en-GB" dirty="0" smtClean="0"/>
              <a:t> trust, charitable </a:t>
            </a:r>
            <a:r>
              <a:rPr lang="en-GB" dirty="0"/>
              <a:t>trusts, current associates local, national and international links </a:t>
            </a:r>
          </a:p>
          <a:p>
            <a:endParaRPr lang="en-GB" dirty="0" smtClean="0"/>
          </a:p>
          <a:p>
            <a:r>
              <a:rPr lang="en-GB" b="1" dirty="0" smtClean="0"/>
              <a:t>Don’t</a:t>
            </a:r>
            <a:r>
              <a:rPr lang="en-GB" dirty="0" smtClean="0"/>
              <a:t> try bidding for something  which is out of your field </a:t>
            </a:r>
            <a:r>
              <a:rPr lang="en-GB" dirty="0" smtClean="0"/>
              <a:t>the </a:t>
            </a:r>
            <a:r>
              <a:rPr lang="en-GB" dirty="0" smtClean="0"/>
              <a:t>new seems easy, it </a:t>
            </a:r>
            <a:r>
              <a:rPr lang="en-GB" dirty="0" err="1" smtClean="0"/>
              <a:t>isnt</a:t>
            </a:r>
            <a:r>
              <a:rPr lang="en-GB" dirty="0" smtClean="0"/>
              <a:t> there are experts out there- unless you can nuance the field  differently </a:t>
            </a:r>
            <a:r>
              <a:rPr lang="en-GB" dirty="0"/>
              <a:t>i</a:t>
            </a:r>
            <a:r>
              <a:rPr lang="en-GB" dirty="0" smtClean="0"/>
              <a:t>n a convincing fashion</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206</a:t>
            </a:fld>
            <a:endParaRPr lang="en-GB"/>
          </a:p>
        </p:txBody>
      </p:sp>
    </p:spTree>
    <p:extLst>
      <p:ext uri="{BB962C8B-B14F-4D97-AF65-F5344CB8AC3E}">
        <p14:creationId xmlns:p14="http://schemas.microsoft.com/office/powerpoint/2010/main" val="297845276"/>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What outcomes do you seek –locally personally institutionally, nationally, internationally  in terms of the discipline and focus?</a:t>
            </a:r>
          </a:p>
          <a:p>
            <a:r>
              <a:rPr lang="en-GB" dirty="0" smtClean="0"/>
              <a:t>Why bid for this  now? Is it a priority? topical? </a:t>
            </a:r>
          </a:p>
          <a:p>
            <a:r>
              <a:rPr lang="en-GB" dirty="0" smtClean="0"/>
              <a:t>What are your strengths likely to be?</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207</a:t>
            </a:fld>
            <a:endParaRPr lang="en-GB"/>
          </a:p>
        </p:txBody>
      </p:sp>
    </p:spTree>
    <p:extLst>
      <p:ext uri="{BB962C8B-B14F-4D97-AF65-F5344CB8AC3E}">
        <p14:creationId xmlns:p14="http://schemas.microsoft.com/office/powerpoint/2010/main" val="2936987604"/>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60648"/>
            <a:ext cx="8229600" cy="5865515"/>
          </a:xfrm>
        </p:spPr>
        <p:txBody>
          <a:bodyPr>
            <a:normAutofit/>
          </a:bodyPr>
          <a:lstStyle/>
          <a:p>
            <a:r>
              <a:rPr lang="en-GB" dirty="0" smtClean="0"/>
              <a:t>Find internal and external partners you can trust to </a:t>
            </a:r>
            <a:r>
              <a:rPr lang="en-GB" dirty="0" smtClean="0"/>
              <a:t>do </a:t>
            </a:r>
            <a:r>
              <a:rPr lang="en-GB" dirty="0" smtClean="0"/>
              <a:t>the work - preferably with a profile</a:t>
            </a:r>
            <a:r>
              <a:rPr lang="en-GB" dirty="0" smtClean="0"/>
              <a:t>.-from whom you can learn, wit whom you can work as equal partners.</a:t>
            </a:r>
          </a:p>
          <a:p>
            <a:r>
              <a:rPr lang="en-GB" dirty="0" smtClean="0"/>
              <a:t>You are going to need researcher support or do it yourself</a:t>
            </a:r>
          </a:p>
          <a:p>
            <a:r>
              <a:rPr lang="en-GB" dirty="0" smtClean="0"/>
              <a:t>You re going to need admin support </a:t>
            </a:r>
          </a:p>
          <a:p>
            <a:endParaRPr lang="en-GB" dirty="0"/>
          </a:p>
          <a:p>
            <a:r>
              <a:rPr lang="en-GB" dirty="0" smtClean="0"/>
              <a:t>Beware of colonialism and imperialism </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208</a:t>
            </a:fld>
            <a:endParaRPr lang="en-GB"/>
          </a:p>
        </p:txBody>
      </p:sp>
    </p:spTree>
    <p:extLst>
      <p:ext uri="{BB962C8B-B14F-4D97-AF65-F5344CB8AC3E}">
        <p14:creationId xmlns:p14="http://schemas.microsoft.com/office/powerpoint/2010/main" val="2931138522"/>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a:t>Writing the bid </a:t>
            </a:r>
            <a:br>
              <a:rPr lang="en-GB" dirty="0"/>
            </a:br>
            <a:endParaRPr lang="en-GB" dirty="0"/>
          </a:p>
        </p:txBody>
      </p:sp>
      <p:sp>
        <p:nvSpPr>
          <p:cNvPr id="3" name="Content Placeholder 2"/>
          <p:cNvSpPr>
            <a:spLocks noGrp="1"/>
          </p:cNvSpPr>
          <p:nvPr>
            <p:ph idx="1"/>
          </p:nvPr>
        </p:nvSpPr>
        <p:spPr>
          <a:xfrm>
            <a:off x="457200" y="764704"/>
            <a:ext cx="8229600" cy="5361459"/>
          </a:xfrm>
        </p:spPr>
        <p:txBody>
          <a:bodyPr>
            <a:normAutofit fontScale="92500" lnSpcReduction="10000"/>
          </a:bodyPr>
          <a:lstStyle/>
          <a:p>
            <a:r>
              <a:rPr lang="en-GB" dirty="0" smtClean="0"/>
              <a:t>Address </a:t>
            </a:r>
            <a:r>
              <a:rPr lang="en-GB" dirty="0"/>
              <a:t>the criteria!! Use them as headings and work to them, in stages </a:t>
            </a:r>
          </a:p>
          <a:p>
            <a:r>
              <a:rPr lang="en-GB" dirty="0"/>
              <a:t>Use their key terms </a:t>
            </a:r>
          </a:p>
          <a:p>
            <a:r>
              <a:rPr lang="en-GB" dirty="0"/>
              <a:t>Establish your credibility to  do this work and the credibility of your diverse team</a:t>
            </a:r>
          </a:p>
          <a:p>
            <a:r>
              <a:rPr lang="en-GB" dirty="0"/>
              <a:t>Use research based underpinning and claims in your arguments as you develop a mini lit review ,methodology and methods  </a:t>
            </a:r>
            <a:r>
              <a:rPr lang="en-GB" dirty="0" err="1"/>
              <a:t>etc</a:t>
            </a:r>
            <a:r>
              <a:rPr lang="en-GB" dirty="0"/>
              <a:t>  (*this is research territory-this is like  PhD proposal with finance, and previous credibility)</a:t>
            </a:r>
          </a:p>
          <a:p>
            <a:r>
              <a:rPr lang="en-GB" dirty="0"/>
              <a:t>Develop a logical and convincing </a:t>
            </a:r>
            <a:r>
              <a:rPr lang="en-GB" dirty="0" smtClean="0"/>
              <a:t>narrative</a:t>
            </a:r>
            <a:endParaRPr lang="en-GB" dirty="0"/>
          </a:p>
          <a:p>
            <a:endParaRPr lang="en-GB" dirty="0"/>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209</a:t>
            </a:fld>
            <a:endParaRPr lang="en-GB"/>
          </a:p>
        </p:txBody>
      </p:sp>
    </p:spTree>
    <p:extLst>
      <p:ext uri="{BB962C8B-B14F-4D97-AF65-F5344CB8AC3E}">
        <p14:creationId xmlns:p14="http://schemas.microsoft.com/office/powerpoint/2010/main" val="2852299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few thoughts</a:t>
            </a:r>
            <a:endParaRPr lang="en-GB" dirty="0"/>
          </a:p>
        </p:txBody>
      </p:sp>
      <p:sp>
        <p:nvSpPr>
          <p:cNvPr id="3" name="Content Placeholder 2"/>
          <p:cNvSpPr>
            <a:spLocks noGrp="1"/>
          </p:cNvSpPr>
          <p:nvPr>
            <p:ph idx="1"/>
          </p:nvPr>
        </p:nvSpPr>
        <p:spPr>
          <a:xfrm>
            <a:off x="457200" y="1124744"/>
            <a:ext cx="8229600" cy="5001419"/>
          </a:xfrm>
        </p:spPr>
        <p:txBody>
          <a:bodyPr>
            <a:normAutofit fontScale="70000" lnSpcReduction="20000"/>
          </a:bodyPr>
          <a:lstStyle/>
          <a:p>
            <a:r>
              <a:rPr lang="en-GB" dirty="0" smtClean="0"/>
              <a:t>Make deliberate changes</a:t>
            </a:r>
          </a:p>
          <a:p>
            <a:r>
              <a:rPr lang="en-GB" dirty="0" smtClean="0"/>
              <a:t>Build on and use unexpected demands and opportunities  they wont come round again</a:t>
            </a:r>
          </a:p>
          <a:p>
            <a:r>
              <a:rPr lang="en-GB" dirty="0" smtClean="0"/>
              <a:t>Let some things go as their time is up</a:t>
            </a:r>
          </a:p>
          <a:p>
            <a:r>
              <a:rPr lang="en-GB" dirty="0" smtClean="0"/>
              <a:t>Hang on  to others </a:t>
            </a:r>
            <a:r>
              <a:rPr lang="en-GB" dirty="0" err="1" smtClean="0"/>
              <a:t>theyre</a:t>
            </a:r>
            <a:r>
              <a:rPr lang="en-GB" dirty="0" smtClean="0"/>
              <a:t> part of your identity and development</a:t>
            </a:r>
          </a:p>
          <a:p>
            <a:r>
              <a:rPr lang="en-GB" dirty="0" smtClean="0"/>
              <a:t>Decide What </a:t>
            </a:r>
          </a:p>
          <a:p>
            <a:pPr lvl="1"/>
            <a:r>
              <a:rPr lang="en-GB" dirty="0" smtClean="0"/>
              <a:t>to stop for  while- </a:t>
            </a:r>
          </a:p>
          <a:p>
            <a:pPr lvl="1"/>
            <a:r>
              <a:rPr lang="en-GB" dirty="0" smtClean="0"/>
              <a:t>to prioritise, </a:t>
            </a:r>
          </a:p>
          <a:p>
            <a:pPr lvl="1"/>
            <a:r>
              <a:rPr lang="en-GB" dirty="0" smtClean="0"/>
              <a:t>to develop</a:t>
            </a:r>
          </a:p>
          <a:p>
            <a:pPr lvl="1"/>
            <a:r>
              <a:rPr lang="en-GB" dirty="0" smtClean="0"/>
              <a:t>To do just for a while and build on</a:t>
            </a:r>
          </a:p>
          <a:p>
            <a:r>
              <a:rPr lang="en-GB" dirty="0" smtClean="0"/>
              <a:t>Manage your time to suit you and demands – even if it sounds odd to others</a:t>
            </a:r>
          </a:p>
          <a:p>
            <a:r>
              <a:rPr lang="en-GB" dirty="0" smtClean="0"/>
              <a:t>Research on women leaders- stepping up, taking on  a project, solving a problem (provided you build on these)</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21</a:t>
            </a:fld>
            <a:endParaRPr lang="en-GB"/>
          </a:p>
        </p:txBody>
      </p:sp>
    </p:spTree>
    <p:extLst>
      <p:ext uri="{BB962C8B-B14F-4D97-AF65-F5344CB8AC3E}">
        <p14:creationId xmlns:p14="http://schemas.microsoft.com/office/powerpoint/2010/main" val="996384642"/>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0"/>
            <a:ext cx="8229600" cy="6126163"/>
          </a:xfrm>
        </p:spPr>
        <p:txBody>
          <a:bodyPr>
            <a:normAutofit fontScale="92500" lnSpcReduction="20000"/>
          </a:bodyPr>
          <a:lstStyle/>
          <a:p>
            <a:r>
              <a:rPr lang="en-GB" dirty="0" smtClean="0"/>
              <a:t>Don’t </a:t>
            </a:r>
            <a:r>
              <a:rPr lang="en-GB" dirty="0" err="1" smtClean="0"/>
              <a:t>overclaim</a:t>
            </a:r>
            <a:r>
              <a:rPr lang="en-GB" dirty="0" smtClean="0"/>
              <a:t> </a:t>
            </a:r>
            <a:r>
              <a:rPr lang="en-GB" dirty="0" smtClean="0"/>
              <a:t>what you can </a:t>
            </a:r>
            <a:r>
              <a:rPr lang="en-GB" dirty="0" smtClean="0"/>
              <a:t>do in the </a:t>
            </a:r>
            <a:r>
              <a:rPr lang="en-GB" dirty="0" smtClean="0"/>
              <a:t> </a:t>
            </a:r>
            <a:r>
              <a:rPr lang="en-GB" dirty="0" smtClean="0"/>
              <a:t>time </a:t>
            </a:r>
            <a:r>
              <a:rPr lang="en-GB" dirty="0" smtClean="0"/>
              <a:t>available, for the cost,  they wont believe you and it undermines the rest of the bid </a:t>
            </a:r>
            <a:endParaRPr lang="en-GB" dirty="0" smtClean="0"/>
          </a:p>
          <a:p>
            <a:r>
              <a:rPr lang="en-GB" dirty="0" smtClean="0"/>
              <a:t>Make your intended </a:t>
            </a:r>
            <a:r>
              <a:rPr lang="en-GB" dirty="0" smtClean="0"/>
              <a:t>outputs and outcomes clear and </a:t>
            </a:r>
            <a:r>
              <a:rPr lang="en-GB" dirty="0" smtClean="0"/>
              <a:t>focused on the </a:t>
            </a:r>
            <a:r>
              <a:rPr lang="en-GB" dirty="0" smtClean="0"/>
              <a:t>bid, measurable (targets )  </a:t>
            </a:r>
            <a:r>
              <a:rPr lang="en-GB" dirty="0" smtClean="0"/>
              <a:t>and </a:t>
            </a:r>
            <a:r>
              <a:rPr lang="en-GB" dirty="0" smtClean="0"/>
              <a:t>in line with its aims-</a:t>
            </a:r>
            <a:endParaRPr lang="en-GB" dirty="0" smtClean="0"/>
          </a:p>
          <a:p>
            <a:r>
              <a:rPr lang="en-GB" dirty="0" smtClean="0"/>
              <a:t>Don’t add </a:t>
            </a:r>
            <a:r>
              <a:rPr lang="en-GB" dirty="0" smtClean="0"/>
              <a:t>in people as partners  </a:t>
            </a:r>
            <a:r>
              <a:rPr lang="en-GB" dirty="0" smtClean="0"/>
              <a:t>who </a:t>
            </a:r>
            <a:r>
              <a:rPr lang="en-GB" dirty="0" smtClean="0"/>
              <a:t>are not likely to </a:t>
            </a:r>
            <a:r>
              <a:rPr lang="en-GB" dirty="0" smtClean="0"/>
              <a:t>work </a:t>
            </a:r>
            <a:r>
              <a:rPr lang="en-GB" dirty="0" smtClean="0"/>
              <a:t>with you-always </a:t>
            </a:r>
            <a:r>
              <a:rPr lang="en-GB" dirty="0" smtClean="0"/>
              <a:t>ask </a:t>
            </a:r>
            <a:r>
              <a:rPr lang="en-GB" dirty="0" smtClean="0"/>
              <a:t>in advance </a:t>
            </a:r>
          </a:p>
          <a:p>
            <a:r>
              <a:rPr lang="en-GB" dirty="0" smtClean="0"/>
              <a:t>Select a few people to partner with who have a track record and credibility in the field </a:t>
            </a:r>
            <a:endParaRPr lang="en-GB" dirty="0" smtClean="0"/>
          </a:p>
          <a:p>
            <a:r>
              <a:rPr lang="en-GB" dirty="0" smtClean="0"/>
              <a:t>Co </a:t>
            </a:r>
            <a:r>
              <a:rPr lang="en-GB" dirty="0" smtClean="0"/>
              <a:t>develop with others -this </a:t>
            </a:r>
            <a:r>
              <a:rPr lang="en-GB" dirty="0" smtClean="0"/>
              <a:t>means </a:t>
            </a:r>
            <a:r>
              <a:rPr lang="en-GB" dirty="0" smtClean="0"/>
              <a:t>you have </a:t>
            </a:r>
            <a:r>
              <a:rPr lang="en-GB" dirty="0" smtClean="0"/>
              <a:t>constant </a:t>
            </a:r>
            <a:r>
              <a:rPr lang="en-GB" dirty="0" smtClean="0"/>
              <a:t>peer review </a:t>
            </a:r>
            <a:r>
              <a:rPr lang="en-GB" dirty="0" smtClean="0"/>
              <a:t>and </a:t>
            </a:r>
            <a:r>
              <a:rPr lang="en-GB" dirty="0" smtClean="0"/>
              <a:t>enhances the </a:t>
            </a:r>
            <a:r>
              <a:rPr lang="en-GB" dirty="0" smtClean="0"/>
              <a:t>q</a:t>
            </a:r>
            <a:r>
              <a:rPr lang="en-GB" dirty="0" smtClean="0"/>
              <a:t>uality</a:t>
            </a:r>
            <a:r>
              <a:rPr lang="en-GB" dirty="0" smtClean="0"/>
              <a:t>, </a:t>
            </a:r>
            <a:r>
              <a:rPr lang="en-GB" dirty="0" smtClean="0"/>
              <a:t>adds </a:t>
            </a:r>
            <a:r>
              <a:rPr lang="en-GB" dirty="0" smtClean="0"/>
              <a:t>their  skills in , </a:t>
            </a:r>
            <a:r>
              <a:rPr lang="en-GB" dirty="0" smtClean="0"/>
              <a:t>enables their buy in  </a:t>
            </a:r>
            <a:r>
              <a:rPr lang="en-GB" dirty="0" smtClean="0"/>
              <a:t>and </a:t>
            </a:r>
            <a:r>
              <a:rPr lang="en-GB" dirty="0" smtClean="0"/>
              <a:t>engagement</a:t>
            </a:r>
            <a:r>
              <a:rPr lang="en-GB" dirty="0" smtClean="0"/>
              <a:t>.</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210</a:t>
            </a:fld>
            <a:endParaRPr lang="en-GB"/>
          </a:p>
        </p:txBody>
      </p:sp>
    </p:spTree>
    <p:extLst>
      <p:ext uri="{BB962C8B-B14F-4D97-AF65-F5344CB8AC3E}">
        <p14:creationId xmlns:p14="http://schemas.microsoft.com/office/powerpoint/2010/main" val="3955136933"/>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a:t>Cost your time and that of others accurately  but for viable activities and resources -  is it FEC??(full economic costing) or can your unit </a:t>
            </a:r>
            <a:r>
              <a:rPr lang="en-GB" dirty="0" err="1"/>
              <a:t>dept</a:t>
            </a:r>
            <a:r>
              <a:rPr lang="en-GB" dirty="0"/>
              <a:t> school </a:t>
            </a:r>
            <a:r>
              <a:rPr lang="en-GB" dirty="0" err="1"/>
              <a:t>etc</a:t>
            </a:r>
            <a:r>
              <a:rPr lang="en-GB" dirty="0"/>
              <a:t> cover some of the costs </a:t>
            </a:r>
            <a:r>
              <a:rPr lang="en-GB" dirty="0" smtClean="0"/>
              <a:t>?</a:t>
            </a:r>
            <a:r>
              <a:rPr lang="en-GB" dirty="0"/>
              <a:t> </a:t>
            </a:r>
            <a:endParaRPr lang="en-GB" dirty="0" smtClean="0"/>
          </a:p>
          <a:p>
            <a:r>
              <a:rPr lang="en-GB" dirty="0" smtClean="0"/>
              <a:t>How </a:t>
            </a:r>
            <a:r>
              <a:rPr lang="en-GB" dirty="0"/>
              <a:t>will you fit this work in with your own time should you win the bid?</a:t>
            </a:r>
          </a:p>
          <a:p>
            <a:endParaRPr lang="en-GB" dirty="0"/>
          </a:p>
          <a:p>
            <a:endParaRPr lang="en-GB" dirty="0"/>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211</a:t>
            </a:fld>
            <a:endParaRPr lang="en-GB"/>
          </a:p>
        </p:txBody>
      </p:sp>
    </p:spTree>
    <p:extLst>
      <p:ext uri="{BB962C8B-B14F-4D97-AF65-F5344CB8AC3E}">
        <p14:creationId xmlns:p14="http://schemas.microsoft.com/office/powerpoint/2010/main" val="3377021591"/>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smtClean="0"/>
              <a:t>Central university/college peer review builds ins </a:t>
            </a:r>
            <a:r>
              <a:rPr lang="en-GB" dirty="0" smtClean="0"/>
              <a:t>and </a:t>
            </a:r>
            <a:r>
              <a:rPr lang="en-GB" dirty="0" smtClean="0"/>
              <a:t>enhances  </a:t>
            </a:r>
            <a:r>
              <a:rPr lang="en-GB" dirty="0"/>
              <a:t>q</a:t>
            </a:r>
            <a:r>
              <a:rPr lang="en-GB" dirty="0" smtClean="0"/>
              <a:t>uality  so likelihood of  </a:t>
            </a:r>
            <a:r>
              <a:rPr lang="en-GB" dirty="0" smtClean="0"/>
              <a:t>success. </a:t>
            </a:r>
            <a:endParaRPr lang="en-GB" dirty="0" smtClean="0"/>
          </a:p>
          <a:p>
            <a:r>
              <a:rPr lang="en-GB" dirty="0" smtClean="0"/>
              <a:t>Do </a:t>
            </a:r>
            <a:r>
              <a:rPr lang="en-GB" dirty="0" smtClean="0"/>
              <a:t>get </a:t>
            </a:r>
            <a:r>
              <a:rPr lang="en-GB" dirty="0" smtClean="0"/>
              <a:t>your writing checked </a:t>
            </a:r>
            <a:r>
              <a:rPr lang="en-GB" dirty="0" smtClean="0"/>
              <a:t>and </a:t>
            </a:r>
            <a:r>
              <a:rPr lang="en-GB" dirty="0" smtClean="0"/>
              <a:t>counterchecked </a:t>
            </a:r>
            <a:r>
              <a:rPr lang="en-GB" dirty="0" smtClean="0"/>
              <a:t>by the </a:t>
            </a:r>
            <a:r>
              <a:rPr lang="en-GB" dirty="0" smtClean="0"/>
              <a:t>research office (or similar), </a:t>
            </a:r>
            <a:r>
              <a:rPr lang="en-GB" dirty="0" smtClean="0"/>
              <a:t>and </a:t>
            </a:r>
            <a:r>
              <a:rPr lang="en-GB" dirty="0" smtClean="0"/>
              <a:t>peers who have been successful previously </a:t>
            </a:r>
          </a:p>
          <a:p>
            <a:r>
              <a:rPr lang="en-GB" dirty="0" smtClean="0"/>
              <a:t>Present it  well-all of this signals a quality product </a:t>
            </a:r>
            <a:endParaRPr lang="en-GB" dirty="0" smtClean="0"/>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212</a:t>
            </a:fld>
            <a:endParaRPr lang="en-GB"/>
          </a:p>
        </p:txBody>
      </p:sp>
    </p:spTree>
    <p:extLst>
      <p:ext uri="{BB962C8B-B14F-4D97-AF65-F5344CB8AC3E}">
        <p14:creationId xmlns:p14="http://schemas.microsoft.com/office/powerpoint/2010/main" val="2841549124"/>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a bid </a:t>
            </a:r>
            <a:endParaRPr lang="en-GB" dirty="0"/>
          </a:p>
        </p:txBody>
      </p:sp>
      <p:sp>
        <p:nvSpPr>
          <p:cNvPr id="3" name="Content Placeholder 2"/>
          <p:cNvSpPr>
            <a:spLocks noGrp="1"/>
          </p:cNvSpPr>
          <p:nvPr>
            <p:ph idx="1"/>
          </p:nvPr>
        </p:nvSpPr>
        <p:spPr>
          <a:xfrm>
            <a:off x="457200" y="1052736"/>
            <a:ext cx="8229600" cy="5073427"/>
          </a:xfrm>
        </p:spPr>
        <p:txBody>
          <a:bodyPr>
            <a:normAutofit fontScale="85000" lnSpcReduction="10000"/>
          </a:bodyPr>
          <a:lstStyle/>
          <a:p>
            <a:r>
              <a:rPr lang="en-GB" dirty="0" smtClean="0"/>
              <a:t>Please  review this bid for the Staff and Educational Development Association small grants </a:t>
            </a:r>
          </a:p>
          <a:p>
            <a:r>
              <a:rPr lang="en-GB" dirty="0" smtClean="0"/>
              <a:t>(£1000) a yearly opportunity – usually  5 are awarded  this year we had 34 bids</a:t>
            </a:r>
          </a:p>
          <a:p>
            <a:r>
              <a:rPr lang="en-GB" dirty="0"/>
              <a:t> A</a:t>
            </a:r>
            <a:r>
              <a:rPr lang="en-GB" dirty="0" smtClean="0"/>
              <a:t> team (the committee) of 6 or 7 read  them through( 2 people read each of them, only the chair reads all of them )</a:t>
            </a:r>
          </a:p>
          <a:p>
            <a:r>
              <a:rPr lang="en-GB" dirty="0" smtClean="0"/>
              <a:t>Successful bidders get a mentor to support the work</a:t>
            </a:r>
          </a:p>
          <a:p>
            <a:r>
              <a:rPr lang="en-GB" dirty="0" smtClean="0"/>
              <a:t>They are expected to publish in SEDA publications  and </a:t>
            </a:r>
          </a:p>
          <a:p>
            <a:r>
              <a:rPr lang="en-GB" dirty="0" smtClean="0"/>
              <a:t>Deliver at SEDA conferences </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213</a:t>
            </a:fld>
            <a:endParaRPr lang="en-GB"/>
          </a:p>
        </p:txBody>
      </p:sp>
    </p:spTree>
    <p:extLst>
      <p:ext uri="{BB962C8B-B14F-4D97-AF65-F5344CB8AC3E}">
        <p14:creationId xmlns:p14="http://schemas.microsoft.com/office/powerpoint/2010/main" val="3951550154"/>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for scrutiny </a:t>
            </a:r>
            <a:endParaRPr lang="en-GB" dirty="0"/>
          </a:p>
        </p:txBody>
      </p:sp>
      <p:sp>
        <p:nvSpPr>
          <p:cNvPr id="3" name="Content Placeholder 2"/>
          <p:cNvSpPr>
            <a:spLocks noGrp="1"/>
          </p:cNvSpPr>
          <p:nvPr>
            <p:ph idx="1"/>
          </p:nvPr>
        </p:nvSpPr>
        <p:spPr>
          <a:xfrm>
            <a:off x="457200" y="1052736"/>
            <a:ext cx="8229600" cy="5073427"/>
          </a:xfrm>
        </p:spPr>
        <p:txBody>
          <a:bodyPr>
            <a:normAutofit fontScale="85000" lnSpcReduction="20000"/>
          </a:bodyPr>
          <a:lstStyle/>
          <a:p>
            <a:r>
              <a:rPr lang="en-GB" dirty="0" smtClean="0"/>
              <a:t>First see if it addresses the criteria</a:t>
            </a:r>
          </a:p>
          <a:p>
            <a:r>
              <a:rPr lang="en-GB" dirty="0"/>
              <a:t>Is it well planned?</a:t>
            </a:r>
          </a:p>
          <a:p>
            <a:r>
              <a:rPr lang="en-GB" dirty="0"/>
              <a:t>Well written?</a:t>
            </a:r>
          </a:p>
          <a:p>
            <a:r>
              <a:rPr lang="en-GB" dirty="0"/>
              <a:t>Are the bidders credible enough- as researchers or developers,  in the field ?</a:t>
            </a:r>
          </a:p>
          <a:p>
            <a:r>
              <a:rPr lang="en-GB" dirty="0"/>
              <a:t>Well costed financially ?</a:t>
            </a:r>
          </a:p>
          <a:p>
            <a:r>
              <a:rPr lang="en-GB" dirty="0"/>
              <a:t>Well costed in terms of time?</a:t>
            </a:r>
            <a:br>
              <a:rPr lang="en-GB" dirty="0"/>
            </a:br>
            <a:r>
              <a:rPr lang="en-GB" dirty="0"/>
              <a:t>Are there achievable outcomes and outputs</a:t>
            </a:r>
            <a:r>
              <a:rPr lang="en-GB" dirty="0" smtClean="0"/>
              <a:t>?</a:t>
            </a:r>
          </a:p>
          <a:p>
            <a:r>
              <a:rPr lang="en-GB" dirty="0" smtClean="0"/>
              <a:t>Might there be any other things to take into account which are not on the list of criteria? What should NOT sway you in your decisions? </a:t>
            </a:r>
          </a:p>
          <a:p>
            <a:endParaRPr lang="en-GB" dirty="0"/>
          </a:p>
          <a:p>
            <a:r>
              <a:rPr lang="en-GB" b="1" dirty="0" err="1" smtClean="0"/>
              <a:t>Addn</a:t>
            </a:r>
            <a:r>
              <a:rPr lang="en-GB" b="1" dirty="0" smtClean="0"/>
              <a:t> material</a:t>
            </a:r>
            <a:endParaRPr lang="en-GB" b="1" dirty="0"/>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214</a:t>
            </a:fld>
            <a:endParaRPr lang="en-GB"/>
          </a:p>
        </p:txBody>
      </p:sp>
    </p:spTree>
    <p:extLst>
      <p:ext uri="{BB962C8B-B14F-4D97-AF65-F5344CB8AC3E}">
        <p14:creationId xmlns:p14="http://schemas.microsoft.com/office/powerpoint/2010/main" val="3174848375"/>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smtClean="0"/>
              <a:t>Thoughts and plans </a:t>
            </a:r>
            <a:endParaRPr lang="en-GB" dirty="0"/>
          </a:p>
        </p:txBody>
      </p:sp>
      <p:sp>
        <p:nvSpPr>
          <p:cNvPr id="3" name="Content Placeholder 2"/>
          <p:cNvSpPr>
            <a:spLocks noGrp="1"/>
          </p:cNvSpPr>
          <p:nvPr>
            <p:ph idx="1"/>
          </p:nvPr>
        </p:nvSpPr>
        <p:spPr>
          <a:xfrm>
            <a:off x="457200" y="980728"/>
            <a:ext cx="8229600" cy="5145435"/>
          </a:xfrm>
        </p:spPr>
        <p:txBody>
          <a:bodyPr>
            <a:normAutofit lnSpcReduction="10000"/>
          </a:bodyPr>
          <a:lstStyle/>
          <a:p>
            <a:pPr marL="0" indent="0">
              <a:buNone/>
            </a:pPr>
            <a:r>
              <a:rPr lang="en-GB" dirty="0" smtClean="0"/>
              <a:t>Following our discussions- </a:t>
            </a:r>
            <a:r>
              <a:rPr lang="en-GB" dirty="0"/>
              <a:t>w</a:t>
            </a:r>
            <a:r>
              <a:rPr lang="en-GB" dirty="0" smtClean="0"/>
              <a:t>hat are </a:t>
            </a:r>
          </a:p>
          <a:p>
            <a:r>
              <a:rPr lang="en-GB" dirty="0" smtClean="0"/>
              <a:t>the implications for you and  </a:t>
            </a:r>
          </a:p>
          <a:p>
            <a:r>
              <a:rPr lang="en-GB" dirty="0" smtClean="0"/>
              <a:t>writing  bids, and </a:t>
            </a:r>
          </a:p>
          <a:p>
            <a:r>
              <a:rPr lang="en-GB" dirty="0" smtClean="0"/>
              <a:t>carrying out the work?</a:t>
            </a:r>
          </a:p>
          <a:p>
            <a:endParaRPr lang="en-GB" dirty="0"/>
          </a:p>
          <a:p>
            <a:pPr marL="0" indent="0">
              <a:buNone/>
            </a:pPr>
            <a:r>
              <a:rPr lang="en-GB" dirty="0"/>
              <a:t>What key tips </a:t>
            </a:r>
            <a:r>
              <a:rPr lang="en-GB" dirty="0" smtClean="0"/>
              <a:t>have you </a:t>
            </a:r>
          </a:p>
          <a:p>
            <a:r>
              <a:rPr lang="en-GB" dirty="0"/>
              <a:t>f</a:t>
            </a:r>
            <a:r>
              <a:rPr lang="en-GB" dirty="0" smtClean="0"/>
              <a:t>or those undertaking </a:t>
            </a:r>
            <a:r>
              <a:rPr lang="en-GB" dirty="0"/>
              <a:t>research and </a:t>
            </a:r>
            <a:r>
              <a:rPr lang="en-GB" dirty="0" smtClean="0"/>
              <a:t>development </a:t>
            </a:r>
            <a:r>
              <a:rPr lang="en-GB" dirty="0"/>
              <a:t>bids </a:t>
            </a:r>
            <a:r>
              <a:rPr lang="en-GB" dirty="0" smtClean="0"/>
              <a:t> </a:t>
            </a:r>
            <a:endParaRPr lang="en-GB" dirty="0"/>
          </a:p>
          <a:p>
            <a:r>
              <a:rPr lang="en-GB" dirty="0"/>
              <a:t>For </a:t>
            </a:r>
            <a:r>
              <a:rPr lang="en-GB" dirty="0" smtClean="0"/>
              <a:t>yourself next time?</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215</a:t>
            </a:fld>
            <a:endParaRPr lang="en-GB"/>
          </a:p>
        </p:txBody>
      </p:sp>
    </p:spTree>
    <p:extLst>
      <p:ext uri="{BB962C8B-B14F-4D97-AF65-F5344CB8AC3E}">
        <p14:creationId xmlns:p14="http://schemas.microsoft.com/office/powerpoint/2010/main" val="1264986501"/>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supervision</a:t>
            </a:r>
            <a:endParaRPr lang="en-GB" dirty="0"/>
          </a:p>
        </p:txBody>
      </p:sp>
      <p:sp>
        <p:nvSpPr>
          <p:cNvPr id="3" name="Content Placeholder 2"/>
          <p:cNvSpPr>
            <a:spLocks noGrp="1"/>
          </p:cNvSpPr>
          <p:nvPr>
            <p:ph idx="1"/>
          </p:nvPr>
        </p:nvSpPr>
        <p:spPr/>
        <p:txBody>
          <a:bodyPr>
            <a:normAutofit fontScale="62500" lnSpcReduction="20000"/>
          </a:bodyPr>
          <a:lstStyle/>
          <a:p>
            <a:pPr lvl="0">
              <a:lnSpc>
                <a:spcPct val="115000"/>
              </a:lnSpc>
              <a:buFont typeface="Symbol"/>
              <a:buChar char=""/>
            </a:pPr>
            <a:r>
              <a:rPr lang="en-GB" dirty="0">
                <a:solidFill>
                  <a:srgbClr val="000000"/>
                </a:solidFill>
                <a:ea typeface="Times New Roman"/>
                <a:cs typeface="Times New Roman"/>
              </a:rPr>
              <a:t>Supervising students' research work / project work - Honours, Masters, PhD  </a:t>
            </a:r>
            <a:endParaRPr lang="en-GB" dirty="0">
              <a:ea typeface="Calibri"/>
              <a:cs typeface="Times New Roman"/>
            </a:endParaRPr>
          </a:p>
          <a:p>
            <a:pPr lvl="0">
              <a:lnSpc>
                <a:spcPct val="115000"/>
              </a:lnSpc>
              <a:buFont typeface="Symbol"/>
              <a:buChar char=""/>
            </a:pPr>
            <a:r>
              <a:rPr lang="en-GB" dirty="0">
                <a:ea typeface="Calibri"/>
                <a:cs typeface="Times New Roman"/>
              </a:rPr>
              <a:t>Research informed insights into successful supervision </a:t>
            </a:r>
          </a:p>
          <a:p>
            <a:pPr lvl="0">
              <a:lnSpc>
                <a:spcPct val="115000"/>
              </a:lnSpc>
              <a:buFont typeface="Symbol"/>
              <a:buChar char=""/>
            </a:pPr>
            <a:r>
              <a:rPr lang="en-GB" dirty="0">
                <a:ea typeface="Calibri"/>
                <a:cs typeface="Times New Roman"/>
              </a:rPr>
              <a:t>Approaches and insights for guiding and supervising research students successfully-managing expectations, planning, building and maintaining good working relationships </a:t>
            </a:r>
          </a:p>
          <a:p>
            <a:pPr lvl="0">
              <a:lnSpc>
                <a:spcPct val="115000"/>
              </a:lnSpc>
              <a:buFont typeface="Symbol"/>
              <a:buChar char=""/>
            </a:pPr>
            <a:r>
              <a:rPr lang="en-GB" dirty="0">
                <a:ea typeface="Calibri"/>
                <a:cs typeface="Times New Roman"/>
              </a:rPr>
              <a:t>What is a good supervisor? personal learning and institutional dimensions of the role</a:t>
            </a:r>
          </a:p>
          <a:p>
            <a:pPr lvl="0">
              <a:lnSpc>
                <a:spcPct val="115000"/>
              </a:lnSpc>
              <a:buFont typeface="Symbol"/>
              <a:buChar char=""/>
            </a:pPr>
            <a:r>
              <a:rPr lang="en-GB" dirty="0">
                <a:ea typeface="Calibri"/>
                <a:cs typeface="Times New Roman"/>
              </a:rPr>
              <a:t>Supervising the project –questions, conceptual frameworks,  and working at a conceptual level </a:t>
            </a:r>
          </a:p>
          <a:p>
            <a:pPr lvl="0">
              <a:lnSpc>
                <a:spcPct val="115000"/>
              </a:lnSpc>
              <a:spcAft>
                <a:spcPts val="1000"/>
              </a:spcAft>
              <a:buFont typeface="Symbol"/>
              <a:buChar char=""/>
            </a:pPr>
            <a:r>
              <a:rPr lang="en-GB" dirty="0">
                <a:ea typeface="Calibri"/>
                <a:cs typeface="Times New Roman"/>
              </a:rPr>
              <a:t>Students’ engagement in a ‘dialogue’ with the field, making a contribution to </a:t>
            </a:r>
            <a:r>
              <a:rPr lang="en-GB" dirty="0" smtClean="0">
                <a:ea typeface="Calibri"/>
                <a:cs typeface="Times New Roman"/>
              </a:rPr>
              <a:t>knowledge</a:t>
            </a:r>
          </a:p>
          <a:p>
            <a:pPr lvl="0">
              <a:lnSpc>
                <a:spcPct val="115000"/>
              </a:lnSpc>
              <a:spcAft>
                <a:spcPts val="1000"/>
              </a:spcAft>
              <a:buFont typeface="Symbol"/>
              <a:buChar char=""/>
            </a:pPr>
            <a:r>
              <a:rPr lang="en-GB" b="1" dirty="0" err="1" smtClean="0">
                <a:ea typeface="Calibri"/>
                <a:cs typeface="Times New Roman"/>
              </a:rPr>
              <a:t>Addn</a:t>
            </a:r>
            <a:r>
              <a:rPr lang="en-GB" b="1" dirty="0" smtClean="0">
                <a:ea typeface="Calibri"/>
                <a:cs typeface="Times New Roman"/>
              </a:rPr>
              <a:t> material</a:t>
            </a:r>
            <a:endParaRPr lang="en-GB" b="1" dirty="0">
              <a:ea typeface="Calibri"/>
              <a:cs typeface="Times New Roman"/>
            </a:endParaRP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216</a:t>
            </a:fld>
            <a:endParaRPr lang="en-GB"/>
          </a:p>
        </p:txBody>
      </p:sp>
    </p:spTree>
    <p:extLst>
      <p:ext uri="{BB962C8B-B14F-4D97-AF65-F5344CB8AC3E}">
        <p14:creationId xmlns:p14="http://schemas.microsoft.com/office/powerpoint/2010/main" val="3194056590"/>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Leadership revisited-</a:t>
            </a:r>
            <a:endParaRPr lang="en-GB" dirty="0"/>
          </a:p>
        </p:txBody>
      </p:sp>
      <p:sp>
        <p:nvSpPr>
          <p:cNvPr id="3" name="Content Placeholder 2"/>
          <p:cNvSpPr>
            <a:spLocks noGrp="1"/>
          </p:cNvSpPr>
          <p:nvPr>
            <p:ph idx="1"/>
          </p:nvPr>
        </p:nvSpPr>
        <p:spPr/>
        <p:txBody>
          <a:bodyPr/>
          <a:lstStyle/>
          <a:p>
            <a:r>
              <a:rPr lang="en-GB" dirty="0">
                <a:ea typeface="Calibri"/>
                <a:cs typeface="Times New Roman"/>
              </a:rPr>
              <a:t>Leadership and management of academic programmes, departments and </a:t>
            </a:r>
            <a:r>
              <a:rPr lang="en-GB" dirty="0" smtClean="0">
                <a:ea typeface="Calibri"/>
                <a:cs typeface="Times New Roman"/>
              </a:rPr>
              <a:t>institutions, people, processes, </a:t>
            </a:r>
            <a:r>
              <a:rPr lang="en-GB" dirty="0">
                <a:ea typeface="Calibri"/>
                <a:cs typeface="Times New Roman"/>
              </a:rPr>
              <a:t>–styles, challenges , choices in </a:t>
            </a:r>
            <a:r>
              <a:rPr lang="en-GB" dirty="0" smtClean="0">
                <a:ea typeface="Calibri"/>
                <a:cs typeface="Times New Roman"/>
              </a:rPr>
              <a:t>context-  revisited-</a:t>
            </a:r>
          </a:p>
          <a:p>
            <a:r>
              <a:rPr lang="en-GB" dirty="0" smtClean="0">
                <a:cs typeface="Times New Roman"/>
              </a:rPr>
              <a:t>Your roles, planning ……moving forward and up or sideways </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217</a:t>
            </a:fld>
            <a:endParaRPr lang="en-GB"/>
          </a:p>
        </p:txBody>
      </p:sp>
    </p:spTree>
    <p:extLst>
      <p:ext uri="{BB962C8B-B14F-4D97-AF65-F5344CB8AC3E}">
        <p14:creationId xmlns:p14="http://schemas.microsoft.com/office/powerpoint/2010/main" val="1053484453"/>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t>In a  week in my role ------which is leadership, management, other? </a:t>
            </a:r>
            <a:endParaRPr lang="en-GB" dirty="0"/>
          </a:p>
        </p:txBody>
      </p:sp>
      <p:sp>
        <p:nvSpPr>
          <p:cNvPr id="3" name="Content Placeholder 2"/>
          <p:cNvSpPr>
            <a:spLocks noGrp="1"/>
          </p:cNvSpPr>
          <p:nvPr>
            <p:ph idx="1"/>
          </p:nvPr>
        </p:nvSpPr>
        <p:spPr>
          <a:xfrm>
            <a:off x="457200" y="1124744"/>
            <a:ext cx="8507288" cy="5400600"/>
          </a:xfrm>
        </p:spPr>
        <p:txBody>
          <a:bodyPr>
            <a:normAutofit fontScale="70000" lnSpcReduction="20000"/>
          </a:bodyPr>
          <a:lstStyle/>
          <a:p>
            <a:r>
              <a:rPr lang="en-GB" dirty="0" smtClean="0"/>
              <a:t>Working on the learning and teaching strategy with the </a:t>
            </a:r>
            <a:r>
              <a:rPr lang="en-GB" dirty="0" err="1" smtClean="0"/>
              <a:t>pvc</a:t>
            </a:r>
            <a:r>
              <a:rPr lang="en-GB" dirty="0" smtClean="0"/>
              <a:t> pulling together groups  to advise –</a:t>
            </a:r>
          </a:p>
          <a:p>
            <a:r>
              <a:rPr lang="en-GB" dirty="0"/>
              <a:t>S</a:t>
            </a:r>
            <a:r>
              <a:rPr lang="en-GB" dirty="0" smtClean="0"/>
              <a:t>haring and contributing ideas round the sector concerning changes in HE (white paper consultation) email, London meeting.</a:t>
            </a:r>
          </a:p>
          <a:p>
            <a:r>
              <a:rPr lang="en-GB" dirty="0" smtClean="0"/>
              <a:t>Agreeing maternity leave for one staff member, and reduction in time towards retirement for another- planning and </a:t>
            </a:r>
            <a:r>
              <a:rPr lang="en-GB" dirty="0" err="1" smtClean="0"/>
              <a:t>actioning</a:t>
            </a:r>
            <a:r>
              <a:rPr lang="en-GB" dirty="0" smtClean="0"/>
              <a:t> replacements</a:t>
            </a:r>
          </a:p>
          <a:p>
            <a:r>
              <a:rPr lang="en-GB" dirty="0" smtClean="0"/>
              <a:t>Budget meeting with coordinator and  finance person </a:t>
            </a:r>
          </a:p>
          <a:p>
            <a:r>
              <a:rPr lang="en-GB" dirty="0" smtClean="0"/>
              <a:t>Supervising PhD student, </a:t>
            </a:r>
          </a:p>
          <a:p>
            <a:r>
              <a:rPr lang="en-GB" dirty="0" smtClean="0"/>
              <a:t>Teaching undergraduate seminar</a:t>
            </a:r>
          </a:p>
          <a:p>
            <a:r>
              <a:rPr lang="en-GB" dirty="0" smtClean="0"/>
              <a:t>Continuing to write a research bid –costings, theoretical framework</a:t>
            </a:r>
          </a:p>
          <a:p>
            <a:r>
              <a:rPr lang="en-GB" dirty="0" smtClean="0"/>
              <a:t>Meeting about research excellence framework-my centre’s inputs </a:t>
            </a:r>
          </a:p>
          <a:p>
            <a:r>
              <a:rPr lang="en-GB" dirty="0" smtClean="0"/>
              <a:t>Some writing </a:t>
            </a:r>
          </a:p>
          <a:p>
            <a:r>
              <a:rPr lang="en-GB" dirty="0" smtClean="0"/>
              <a:t>Running a writing workshop </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218</a:t>
            </a:fld>
            <a:endParaRPr lang="en-GB"/>
          </a:p>
        </p:txBody>
      </p:sp>
    </p:spTree>
    <p:extLst>
      <p:ext uri="{BB962C8B-B14F-4D97-AF65-F5344CB8AC3E}">
        <p14:creationId xmlns:p14="http://schemas.microsoft.com/office/powerpoint/2010/main" val="432747613"/>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week in your role? Which is  leadership, management, </a:t>
            </a:r>
            <a:r>
              <a:rPr lang="en-GB" dirty="0" err="1" smtClean="0"/>
              <a:t>other?please</a:t>
            </a:r>
            <a:r>
              <a:rPr lang="en-GB" dirty="0" smtClean="0"/>
              <a:t> discuss </a:t>
            </a:r>
            <a:endParaRPr lang="en-GB" dirty="0"/>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219</a:t>
            </a:fld>
            <a:endParaRPr lang="en-GB"/>
          </a:p>
        </p:txBody>
      </p:sp>
    </p:spTree>
    <p:extLst>
      <p:ext uri="{BB962C8B-B14F-4D97-AF65-F5344CB8AC3E}">
        <p14:creationId xmlns:p14="http://schemas.microsoft.com/office/powerpoint/2010/main" val="406922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a typeface="Calibri"/>
                <a:cs typeface="Times New Roman"/>
              </a:rPr>
              <a:t>Leadership and management</a:t>
            </a:r>
            <a:endParaRPr lang="en-GB" b="1" dirty="0"/>
          </a:p>
        </p:txBody>
      </p:sp>
      <p:sp>
        <p:nvSpPr>
          <p:cNvPr id="3" name="Content Placeholder 2"/>
          <p:cNvSpPr>
            <a:spLocks noGrp="1"/>
          </p:cNvSpPr>
          <p:nvPr>
            <p:ph idx="1"/>
          </p:nvPr>
        </p:nvSpPr>
        <p:spPr/>
        <p:txBody>
          <a:bodyPr/>
          <a:lstStyle/>
          <a:p>
            <a:pPr marL="0" lvl="0" indent="0">
              <a:buNone/>
            </a:pPr>
            <a:r>
              <a:rPr lang="en-GB" dirty="0" smtClean="0">
                <a:ea typeface="Calibri"/>
                <a:cs typeface="Times New Roman"/>
              </a:rPr>
              <a:t> </a:t>
            </a:r>
            <a:endParaRPr lang="en-GB" dirty="0">
              <a:ea typeface="Calibri"/>
              <a:cs typeface="Times New Roman"/>
            </a:endParaRP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22</a:t>
            </a:fld>
            <a:endParaRPr lang="en-GB"/>
          </a:p>
        </p:txBody>
      </p:sp>
    </p:spTree>
    <p:extLst>
      <p:ext uri="{BB962C8B-B14F-4D97-AF65-F5344CB8AC3E}">
        <p14:creationId xmlns:p14="http://schemas.microsoft.com/office/powerpoint/2010/main" val="1181893494"/>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Leadership </a:t>
            </a:r>
            <a:endParaRPr lang="en-GB" dirty="0"/>
          </a:p>
        </p:txBody>
      </p:sp>
      <p:sp>
        <p:nvSpPr>
          <p:cNvPr id="3" name="Content Placeholder 2"/>
          <p:cNvSpPr>
            <a:spLocks noGrp="1"/>
          </p:cNvSpPr>
          <p:nvPr>
            <p:ph idx="1"/>
          </p:nvPr>
        </p:nvSpPr>
        <p:spPr/>
        <p:txBody>
          <a:bodyPr/>
          <a:lstStyle/>
          <a:p>
            <a:r>
              <a:rPr lang="en-GB" dirty="0"/>
              <a:t>types of </a:t>
            </a:r>
            <a:r>
              <a:rPr lang="en-GB" dirty="0" smtClean="0"/>
              <a:t>leadership </a:t>
            </a:r>
          </a:p>
          <a:p>
            <a:r>
              <a:rPr lang="en-GB" dirty="0" smtClean="0"/>
              <a:t>vertical</a:t>
            </a:r>
            <a:r>
              <a:rPr lang="en-GB" dirty="0"/>
              <a:t>, horizontal and distributed or blended </a:t>
            </a:r>
            <a:r>
              <a:rPr lang="en-GB" dirty="0" smtClean="0"/>
              <a:t>leadership</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220</a:t>
            </a:fld>
            <a:endParaRPr lang="en-GB"/>
          </a:p>
        </p:txBody>
      </p:sp>
    </p:spTree>
    <p:extLst>
      <p:ext uri="{BB962C8B-B14F-4D97-AF65-F5344CB8AC3E}">
        <p14:creationId xmlns:p14="http://schemas.microsoft.com/office/powerpoint/2010/main" val="3723994955"/>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analogies and definitions </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221</a:t>
            </a:fld>
            <a:endParaRPr lang="en-GB"/>
          </a:p>
        </p:txBody>
      </p:sp>
      <p:sp>
        <p:nvSpPr>
          <p:cNvPr id="7" name="Content Placeholder 6"/>
          <p:cNvSpPr>
            <a:spLocks noGrp="1"/>
          </p:cNvSpPr>
          <p:nvPr>
            <p:ph idx="1"/>
          </p:nvPr>
        </p:nvSpPr>
        <p:spPr/>
        <p:txBody>
          <a:bodyPr/>
          <a:lstStyle/>
          <a:p>
            <a:pPr lvl="0"/>
            <a:r>
              <a:rPr lang="en-GB" b="1" dirty="0"/>
              <a:t>Authoritarian</a:t>
            </a:r>
            <a:r>
              <a:rPr lang="en-GB" dirty="0"/>
              <a:t> — strong on tasks, weak on people skills </a:t>
            </a:r>
          </a:p>
          <a:p>
            <a:pPr lvl="0"/>
            <a:r>
              <a:rPr lang="en-GB" b="1" dirty="0"/>
              <a:t>Country Club</a:t>
            </a:r>
            <a:r>
              <a:rPr lang="en-GB" dirty="0"/>
              <a:t> — strong on people skills, weak on tasks</a:t>
            </a:r>
          </a:p>
          <a:p>
            <a:pPr lvl="0"/>
            <a:r>
              <a:rPr lang="en-GB" b="1" dirty="0"/>
              <a:t>Impoverished</a:t>
            </a:r>
            <a:r>
              <a:rPr lang="en-GB" dirty="0"/>
              <a:t> — weak on tasks, weak on people skills</a:t>
            </a:r>
          </a:p>
          <a:p>
            <a:pPr lvl="0"/>
            <a:r>
              <a:rPr lang="en-GB" b="1" dirty="0"/>
              <a:t>Team Leader</a:t>
            </a:r>
            <a:r>
              <a:rPr lang="en-GB" dirty="0"/>
              <a:t> — strong on tasks, strong on people skills</a:t>
            </a:r>
          </a:p>
          <a:p>
            <a:endParaRPr lang="en-GB" dirty="0"/>
          </a:p>
        </p:txBody>
      </p:sp>
    </p:spTree>
    <p:extLst>
      <p:ext uri="{BB962C8B-B14F-4D97-AF65-F5344CB8AC3E}">
        <p14:creationId xmlns:p14="http://schemas.microsoft.com/office/powerpoint/2010/main" val="2881167524"/>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err="1"/>
              <a:t>Bolman</a:t>
            </a:r>
            <a:r>
              <a:rPr lang="en-GB" b="1" dirty="0"/>
              <a:t> and Deal's Four Framework Approach to Leadership</a:t>
            </a:r>
            <a:r>
              <a:rPr lang="en-GB" dirty="0"/>
              <a:t/>
            </a:r>
            <a:br>
              <a:rPr lang="en-GB" dirty="0"/>
            </a:b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222</a:t>
            </a:fld>
            <a:endParaRPr lang="en-GB"/>
          </a:p>
        </p:txBody>
      </p:sp>
      <p:pic>
        <p:nvPicPr>
          <p:cNvPr id="6" name="Content Placeholder 5" descr="Four Framework Approach"/>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44000" cy="4968552"/>
          </a:xfrm>
          <a:prstGeom prst="rect">
            <a:avLst/>
          </a:prstGeom>
          <a:noFill/>
          <a:ln>
            <a:noFill/>
          </a:ln>
        </p:spPr>
      </p:pic>
    </p:spTree>
    <p:extLst>
      <p:ext uri="{BB962C8B-B14F-4D97-AF65-F5344CB8AC3E}">
        <p14:creationId xmlns:p14="http://schemas.microsoft.com/office/powerpoint/2010/main" val="580003601"/>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What kind of a mixture of leadership and management  is your current role? </a:t>
            </a:r>
          </a:p>
          <a:p>
            <a:r>
              <a:rPr lang="en-GB" dirty="0"/>
              <a:t>What are your strengths in these various areas?</a:t>
            </a:r>
          </a:p>
          <a:p>
            <a:r>
              <a:rPr lang="en-GB" dirty="0"/>
              <a:t>What would you like to strengthen? What role would you like to move into?</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223</a:t>
            </a:fld>
            <a:endParaRPr lang="en-GB"/>
          </a:p>
        </p:txBody>
      </p:sp>
    </p:spTree>
    <p:extLst>
      <p:ext uri="{BB962C8B-B14F-4D97-AF65-F5344CB8AC3E}">
        <p14:creationId xmlns:p14="http://schemas.microsoft.com/office/powerpoint/2010/main" val="135757140"/>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Times are changing</a:t>
            </a:r>
            <a:endParaRPr lang="en-GB" dirty="0"/>
          </a:p>
        </p:txBody>
      </p:sp>
      <p:sp>
        <p:nvSpPr>
          <p:cNvPr id="3" name="Content Placeholder 2"/>
          <p:cNvSpPr>
            <a:spLocks noGrp="1"/>
          </p:cNvSpPr>
          <p:nvPr>
            <p:ph idx="1"/>
          </p:nvPr>
        </p:nvSpPr>
        <p:spPr/>
        <p:txBody>
          <a:bodyPr>
            <a:normAutofit fontScale="92500" lnSpcReduction="10000"/>
          </a:bodyPr>
          <a:lstStyle/>
          <a:p>
            <a:r>
              <a:rPr lang="en-GB" b="1" dirty="0"/>
              <a:t>McKinsey’s six leadership lessons for hard times</a:t>
            </a:r>
          </a:p>
          <a:p>
            <a:r>
              <a:rPr lang="en-GB" dirty="0"/>
              <a:t>1. Confront reality</a:t>
            </a:r>
          </a:p>
          <a:p>
            <a:r>
              <a:rPr lang="en-GB" dirty="0"/>
              <a:t>2. Put strategy centre stage</a:t>
            </a:r>
          </a:p>
          <a:p>
            <a:r>
              <a:rPr lang="en-GB" dirty="0"/>
              <a:t>3. Be transparent with employees</a:t>
            </a:r>
          </a:p>
          <a:p>
            <a:r>
              <a:rPr lang="en-GB" dirty="0"/>
              <a:t>4. Communicate with investors</a:t>
            </a:r>
          </a:p>
          <a:p>
            <a:r>
              <a:rPr lang="en-GB" dirty="0"/>
              <a:t>5. Build and protect the culture</a:t>
            </a:r>
          </a:p>
          <a:p>
            <a:r>
              <a:rPr lang="en-GB" dirty="0"/>
              <a:t>6. Keep faith in the </a:t>
            </a:r>
            <a:r>
              <a:rPr lang="en-GB" dirty="0" smtClean="0"/>
              <a:t>future</a:t>
            </a:r>
          </a:p>
          <a:p>
            <a:pPr marL="0" indent="0">
              <a:buNone/>
            </a:pPr>
            <a:r>
              <a:rPr lang="en-GB" dirty="0" smtClean="0"/>
              <a:t>(management consultants, 2009 in Middlehurst 2010 p 84)</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224</a:t>
            </a:fld>
            <a:endParaRPr lang="en-GB"/>
          </a:p>
        </p:txBody>
      </p:sp>
    </p:spTree>
    <p:extLst>
      <p:ext uri="{BB962C8B-B14F-4D97-AF65-F5344CB8AC3E}">
        <p14:creationId xmlns:p14="http://schemas.microsoft.com/office/powerpoint/2010/main" val="3394753168"/>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07504" y="0"/>
            <a:ext cx="8928992" cy="6858000"/>
          </a:xfrm>
        </p:spPr>
        <p:txBody>
          <a:bodyPr>
            <a:noAutofit/>
          </a:bodyPr>
          <a:lstStyle/>
          <a:p>
            <a:pPr marL="0" indent="0">
              <a:buNone/>
            </a:pPr>
            <a:r>
              <a:rPr lang="en-GB" sz="2400" dirty="0"/>
              <a:t>In September 2009, McKinsey conducted an </a:t>
            </a:r>
            <a:r>
              <a:rPr lang="en-GB" sz="2400" b="1" dirty="0"/>
              <a:t>online survey of executives</a:t>
            </a:r>
          </a:p>
          <a:p>
            <a:pPr marL="0" indent="0">
              <a:buNone/>
            </a:pPr>
            <a:r>
              <a:rPr lang="en-GB" sz="2400" dirty="0"/>
              <a:t>representing a range of regions, industries and functional specialties; they</a:t>
            </a:r>
          </a:p>
          <a:p>
            <a:pPr marL="0" indent="0">
              <a:buNone/>
            </a:pPr>
            <a:r>
              <a:rPr lang="en-GB" sz="2400" dirty="0"/>
              <a:t>received 763 responses, 434 from men and 329 from women (</a:t>
            </a:r>
            <a:r>
              <a:rPr lang="en-GB" sz="2400" dirty="0" err="1"/>
              <a:t>Desvaux</a:t>
            </a:r>
            <a:r>
              <a:rPr lang="en-GB" sz="2400" dirty="0"/>
              <a:t> </a:t>
            </a:r>
            <a:r>
              <a:rPr lang="en-GB" sz="2400" i="1" dirty="0"/>
              <a:t>et al</a:t>
            </a:r>
            <a:r>
              <a:rPr lang="en-GB" sz="2400" dirty="0" smtClean="0"/>
              <a:t>.,2009</a:t>
            </a:r>
            <a:r>
              <a:rPr lang="en-GB" sz="2400" dirty="0"/>
              <a:t>). </a:t>
            </a:r>
            <a:r>
              <a:rPr lang="en-GB" sz="2400" dirty="0" smtClean="0"/>
              <a:t>The </a:t>
            </a:r>
            <a:r>
              <a:rPr lang="en-GB" sz="2400" dirty="0"/>
              <a:t>survey reports on the respondents’ views of the </a:t>
            </a:r>
            <a:r>
              <a:rPr lang="en-GB" sz="2400" dirty="0" smtClean="0"/>
              <a:t>organisational capabilities </a:t>
            </a:r>
            <a:r>
              <a:rPr lang="en-GB" sz="2400" dirty="0"/>
              <a:t>and leadership behaviours needed to move through the crisis </a:t>
            </a:r>
            <a:r>
              <a:rPr lang="en-GB" sz="2400" dirty="0" smtClean="0"/>
              <a:t>to recovery</a:t>
            </a:r>
            <a:r>
              <a:rPr lang="en-GB" sz="2400" dirty="0"/>
              <a:t>. </a:t>
            </a:r>
            <a:r>
              <a:rPr lang="en-GB" sz="2400" b="1" dirty="0"/>
              <a:t>Two sets of capabilities </a:t>
            </a:r>
            <a:r>
              <a:rPr lang="en-GB" sz="2400" dirty="0"/>
              <a:t>were rated as most important for </a:t>
            </a:r>
            <a:r>
              <a:rPr lang="en-GB" sz="2400" dirty="0" smtClean="0"/>
              <a:t>managing companies </a:t>
            </a:r>
            <a:r>
              <a:rPr lang="en-GB" sz="2400" dirty="0"/>
              <a:t>through the crisis. </a:t>
            </a:r>
            <a:endParaRPr lang="en-GB" sz="2400" dirty="0" smtClean="0"/>
          </a:p>
          <a:p>
            <a:pPr marL="0" indent="0">
              <a:buNone/>
            </a:pPr>
            <a:r>
              <a:rPr lang="en-GB" sz="2400" dirty="0" smtClean="0"/>
              <a:t>These </a:t>
            </a:r>
            <a:r>
              <a:rPr lang="en-GB" sz="2400" dirty="0"/>
              <a:t>are </a:t>
            </a:r>
            <a:r>
              <a:rPr lang="en-GB" sz="2400" b="1" dirty="0"/>
              <a:t>leadership </a:t>
            </a:r>
            <a:r>
              <a:rPr lang="en-GB" sz="2400" dirty="0"/>
              <a:t>(having leaders who </a:t>
            </a:r>
            <a:r>
              <a:rPr lang="en-GB" sz="2400" dirty="0" smtClean="0"/>
              <a:t>can  shape </a:t>
            </a:r>
            <a:r>
              <a:rPr lang="en-GB" sz="2400" dirty="0"/>
              <a:t>and inspire the actions of others to drive better performance) </a:t>
            </a:r>
            <a:r>
              <a:rPr lang="en-GB" sz="2400" dirty="0" smtClean="0"/>
              <a:t>and   </a:t>
            </a:r>
            <a:r>
              <a:rPr lang="en-GB" sz="2400" b="1" dirty="0" smtClean="0"/>
              <a:t>direction </a:t>
            </a:r>
            <a:r>
              <a:rPr lang="en-GB" sz="2400" dirty="0"/>
              <a:t>(the capacity to articulate where the company is heading and how to</a:t>
            </a:r>
          </a:p>
          <a:p>
            <a:pPr marL="0" indent="0">
              <a:buNone/>
            </a:pPr>
            <a:r>
              <a:rPr lang="en-GB" sz="2400" dirty="0"/>
              <a:t>get there, with the ability to align people appropriately). These </a:t>
            </a:r>
            <a:r>
              <a:rPr lang="en-GB" sz="2400" dirty="0" smtClean="0"/>
              <a:t>organisational  capabilities </a:t>
            </a:r>
            <a:r>
              <a:rPr lang="en-GB" sz="2400" dirty="0"/>
              <a:t>remain important for recovery, along with innovation. </a:t>
            </a:r>
            <a:endParaRPr lang="en-GB" sz="2400" dirty="0" smtClean="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225</a:t>
            </a:fld>
            <a:endParaRPr lang="en-GB"/>
          </a:p>
        </p:txBody>
      </p:sp>
    </p:spTree>
    <p:extLst>
      <p:ext uri="{BB962C8B-B14F-4D97-AF65-F5344CB8AC3E}">
        <p14:creationId xmlns:p14="http://schemas.microsoft.com/office/powerpoint/2010/main" val="98143001"/>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404664"/>
            <a:ext cx="8229600" cy="5721499"/>
          </a:xfrm>
        </p:spPr>
        <p:txBody>
          <a:bodyPr>
            <a:normAutofit fontScale="85000" lnSpcReduction="20000"/>
          </a:bodyPr>
          <a:lstStyle/>
          <a:p>
            <a:pPr marL="0" indent="0">
              <a:buNone/>
            </a:pPr>
            <a:r>
              <a:rPr lang="en-GB" b="1" dirty="0"/>
              <a:t>At an individual level, </a:t>
            </a:r>
            <a:r>
              <a:rPr lang="en-GB" dirty="0"/>
              <a:t>the kind of leadership behaviours needed during and after </a:t>
            </a:r>
            <a:r>
              <a:rPr lang="en-GB" dirty="0" smtClean="0"/>
              <a:t>the crisis </a:t>
            </a:r>
            <a:r>
              <a:rPr lang="en-GB" dirty="0"/>
              <a:t>were the same, namely, </a:t>
            </a:r>
          </a:p>
          <a:p>
            <a:r>
              <a:rPr lang="en-GB" b="1" dirty="0"/>
              <a:t>presenting an inspiring vision</a:t>
            </a:r>
            <a:r>
              <a:rPr lang="en-GB" dirty="0"/>
              <a:t>, </a:t>
            </a:r>
          </a:p>
          <a:p>
            <a:r>
              <a:rPr lang="en-GB" b="1" dirty="0"/>
              <a:t>Defining expectations and </a:t>
            </a:r>
          </a:p>
          <a:p>
            <a:r>
              <a:rPr lang="en-GB" b="1" dirty="0"/>
              <a:t>rewarding achievement.       </a:t>
            </a:r>
            <a:r>
              <a:rPr lang="en-GB" dirty="0"/>
              <a:t>In addition </a:t>
            </a:r>
          </a:p>
          <a:p>
            <a:r>
              <a:rPr lang="en-GB" b="1" dirty="0"/>
              <a:t>“challenging assumptions and encouraging risk-taking and</a:t>
            </a:r>
          </a:p>
          <a:p>
            <a:r>
              <a:rPr lang="en-GB" b="1" dirty="0"/>
              <a:t>creativity</a:t>
            </a:r>
            <a:r>
              <a:rPr lang="en-GB" dirty="0"/>
              <a:t>” as a leadership behaviour needed to reinforce </a:t>
            </a:r>
            <a:r>
              <a:rPr lang="en-GB" b="1" dirty="0"/>
              <a:t>innovation</a:t>
            </a:r>
            <a:r>
              <a:rPr lang="en-GB" dirty="0"/>
              <a:t>.</a:t>
            </a:r>
          </a:p>
          <a:p>
            <a:pPr marL="0" indent="0">
              <a:buNone/>
            </a:pPr>
            <a:r>
              <a:rPr lang="en-GB" dirty="0"/>
              <a:t>in the post-crisis era – described as “the new</a:t>
            </a:r>
          </a:p>
          <a:p>
            <a:pPr marL="0" indent="0">
              <a:buNone/>
            </a:pPr>
            <a:r>
              <a:rPr lang="en-GB" dirty="0"/>
              <a:t>normal” – </a:t>
            </a:r>
            <a:r>
              <a:rPr lang="en-GB" b="1" dirty="0"/>
              <a:t>organisations require far greater flexibility and a different way of</a:t>
            </a:r>
          </a:p>
          <a:p>
            <a:pPr marL="0" indent="0">
              <a:buNone/>
            </a:pPr>
            <a:r>
              <a:rPr lang="en-GB" b="1" dirty="0"/>
              <a:t>working</a:t>
            </a:r>
            <a:r>
              <a:rPr lang="en-GB" dirty="0"/>
              <a:t> among members of the top team. </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226</a:t>
            </a:fld>
            <a:endParaRPr lang="en-GB"/>
          </a:p>
        </p:txBody>
      </p:sp>
    </p:spTree>
    <p:extLst>
      <p:ext uri="{BB962C8B-B14F-4D97-AF65-F5344CB8AC3E}">
        <p14:creationId xmlns:p14="http://schemas.microsoft.com/office/powerpoint/2010/main" val="2528655901"/>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332656"/>
            <a:ext cx="8229600" cy="5793507"/>
          </a:xfrm>
        </p:spPr>
        <p:txBody>
          <a:bodyPr>
            <a:normAutofit fontScale="62500" lnSpcReduction="20000"/>
          </a:bodyPr>
          <a:lstStyle/>
          <a:p>
            <a:pPr marL="0" indent="0">
              <a:buNone/>
            </a:pPr>
            <a:r>
              <a:rPr lang="en-GB" dirty="0"/>
              <a:t>Furthermore, the more hierarchical and</a:t>
            </a:r>
          </a:p>
          <a:p>
            <a:pPr marL="0" indent="0">
              <a:buNone/>
            </a:pPr>
            <a:r>
              <a:rPr lang="en-GB" dirty="0"/>
              <a:t>less collaborative the organisation, the bigger the challenges of change will be.</a:t>
            </a:r>
          </a:p>
          <a:p>
            <a:pPr marL="0" indent="0">
              <a:buNone/>
            </a:pPr>
            <a:endParaRPr lang="en-GB" dirty="0" smtClean="0"/>
          </a:p>
          <a:p>
            <a:pPr marL="0" indent="0">
              <a:buNone/>
            </a:pPr>
            <a:r>
              <a:rPr lang="en-GB" dirty="0" smtClean="0"/>
              <a:t>“</a:t>
            </a:r>
            <a:r>
              <a:rPr lang="en-GB" b="1" dirty="0"/>
              <a:t>Dynamic management” </a:t>
            </a:r>
            <a:r>
              <a:rPr lang="en-GB" dirty="0"/>
              <a:t>or decision-making-under-uncertainty (Lowell,</a:t>
            </a:r>
          </a:p>
          <a:p>
            <a:pPr marL="0" indent="0">
              <a:buNone/>
            </a:pPr>
            <a:r>
              <a:rPr lang="en-GB" dirty="0"/>
              <a:t>2010) requires the use of different techniques such as scenario planning and</a:t>
            </a:r>
          </a:p>
          <a:p>
            <a:pPr marL="0" indent="0">
              <a:buNone/>
            </a:pPr>
            <a:r>
              <a:rPr lang="en-GB" dirty="0"/>
              <a:t>decision trees (to structure and sequence decisions) as well as the ability of key</a:t>
            </a:r>
          </a:p>
          <a:p>
            <a:pPr marL="0" indent="0">
              <a:buNone/>
            </a:pPr>
            <a:r>
              <a:rPr lang="en-GB" dirty="0"/>
              <a:t>decision makers to share information and debate issues in order to make timely</a:t>
            </a:r>
          </a:p>
          <a:p>
            <a:pPr marL="0" indent="0">
              <a:buNone/>
            </a:pPr>
            <a:r>
              <a:rPr lang="en-GB" dirty="0"/>
              <a:t>decisions. Corporate processes and protocols (including the timing, format and</a:t>
            </a:r>
          </a:p>
          <a:p>
            <a:pPr marL="0" indent="0">
              <a:buNone/>
            </a:pPr>
            <a:r>
              <a:rPr lang="en-GB" dirty="0"/>
              <a:t>length of meetings, decision-making rights and required attendees) need to be</a:t>
            </a:r>
          </a:p>
          <a:p>
            <a:pPr marL="0" indent="0">
              <a:buNone/>
            </a:pPr>
            <a:r>
              <a:rPr lang="en-GB" dirty="0"/>
              <a:t>redesigned, as do budgeting processes and financial planning, if they are to</a:t>
            </a:r>
          </a:p>
          <a:p>
            <a:pPr marL="0" indent="0">
              <a:buNone/>
            </a:pPr>
            <a:r>
              <a:rPr lang="en-GB" dirty="0"/>
              <a:t>support “just-in-time decision-making”. “</a:t>
            </a:r>
            <a:r>
              <a:rPr lang="en-GB" b="1" dirty="0"/>
              <a:t>Organisational agility” </a:t>
            </a:r>
            <a:r>
              <a:rPr lang="en-GB" dirty="0"/>
              <a:t>(</a:t>
            </a:r>
            <a:r>
              <a:rPr lang="en-GB" dirty="0" err="1"/>
              <a:t>Sull</a:t>
            </a:r>
            <a:r>
              <a:rPr lang="en-GB" dirty="0"/>
              <a:t>, 2010) is</a:t>
            </a:r>
          </a:p>
          <a:p>
            <a:pPr marL="0" indent="0">
              <a:buNone/>
            </a:pPr>
            <a:r>
              <a:rPr lang="en-GB" dirty="0"/>
              <a:t>needed at three levels. </a:t>
            </a:r>
            <a:r>
              <a:rPr lang="en-GB" b="1" dirty="0"/>
              <a:t>Strategic agility </a:t>
            </a:r>
            <a:r>
              <a:rPr lang="en-GB" dirty="0"/>
              <a:t>requires an effective combination of</a:t>
            </a:r>
          </a:p>
          <a:p>
            <a:pPr marL="0" indent="0">
              <a:buNone/>
            </a:pPr>
            <a:r>
              <a:rPr lang="en-GB" dirty="0"/>
              <a:t>patience and boldness to recognise and seize those opportunities that can</a:t>
            </a:r>
          </a:p>
          <a:p>
            <a:pPr marL="0" indent="0">
              <a:buNone/>
            </a:pPr>
            <a:r>
              <a:rPr lang="en-GB" dirty="0"/>
              <a:t>create significant value; this capability can develop from having a variety of</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227</a:t>
            </a:fld>
            <a:endParaRPr lang="en-GB"/>
          </a:p>
        </p:txBody>
      </p:sp>
    </p:spTree>
    <p:extLst>
      <p:ext uri="{BB962C8B-B14F-4D97-AF65-F5344CB8AC3E}">
        <p14:creationId xmlns:p14="http://schemas.microsoft.com/office/powerpoint/2010/main" val="3220470362"/>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16632"/>
            <a:ext cx="8229600" cy="6741368"/>
          </a:xfrm>
        </p:spPr>
        <p:txBody>
          <a:bodyPr>
            <a:normAutofit fontScale="55000" lnSpcReduction="20000"/>
          </a:bodyPr>
          <a:lstStyle/>
          <a:p>
            <a:pPr marL="0" indent="0">
              <a:buNone/>
            </a:pPr>
            <a:r>
              <a:rPr lang="en-GB" dirty="0"/>
              <a:t>small-scale activities to explore potential opportunities. The second level,</a:t>
            </a:r>
          </a:p>
          <a:p>
            <a:pPr marL="0" indent="0">
              <a:buNone/>
            </a:pPr>
            <a:r>
              <a:rPr lang="en-GB" b="1" dirty="0"/>
              <a:t>portfolio agility</a:t>
            </a:r>
            <a:r>
              <a:rPr lang="en-GB" dirty="0"/>
              <a:t>, involves the capacity to move and reallocate resources </a:t>
            </a:r>
            <a:r>
              <a:rPr lang="en-GB" dirty="0" smtClean="0"/>
              <a:t>across a </a:t>
            </a:r>
            <a:r>
              <a:rPr lang="en-GB" dirty="0"/>
              <a:t>business or businesses. The key is to invest in developing general</a:t>
            </a:r>
          </a:p>
          <a:p>
            <a:pPr marL="0" indent="0">
              <a:buNone/>
            </a:pPr>
            <a:r>
              <a:rPr lang="en-GB" dirty="0"/>
              <a:t>management capabilities so that there is a cadre of managers who can be</a:t>
            </a:r>
          </a:p>
          <a:p>
            <a:pPr marL="0" indent="0">
              <a:buNone/>
            </a:pPr>
            <a:r>
              <a:rPr lang="en-GB" dirty="0"/>
              <a:t>redeployed in line with emerging opportunities. The source of the third</a:t>
            </a:r>
          </a:p>
          <a:p>
            <a:pPr marL="0" indent="0">
              <a:buNone/>
            </a:pPr>
            <a:r>
              <a:rPr lang="en-GB" dirty="0"/>
              <a:t>capability, </a:t>
            </a:r>
            <a:endParaRPr lang="en-GB" dirty="0" smtClean="0"/>
          </a:p>
          <a:p>
            <a:pPr marL="0" indent="0">
              <a:buNone/>
            </a:pPr>
            <a:r>
              <a:rPr lang="en-GB" b="1" dirty="0" smtClean="0"/>
              <a:t>operational </a:t>
            </a:r>
            <a:r>
              <a:rPr lang="en-GB" b="1" dirty="0"/>
              <a:t>agility</a:t>
            </a:r>
            <a:r>
              <a:rPr lang="en-GB" i="1" dirty="0"/>
              <a:t>, </a:t>
            </a:r>
            <a:r>
              <a:rPr lang="en-GB" dirty="0"/>
              <a:t>rests on being able to increase revenues and cut</a:t>
            </a:r>
          </a:p>
          <a:p>
            <a:pPr marL="0" indent="0">
              <a:buNone/>
            </a:pPr>
            <a:r>
              <a:rPr lang="en-GB" dirty="0"/>
              <a:t>costs within the core business more quickly and effectively than rivals. Having</a:t>
            </a:r>
          </a:p>
          <a:p>
            <a:pPr marL="0" indent="0">
              <a:buNone/>
            </a:pPr>
            <a:r>
              <a:rPr lang="en-GB" dirty="0"/>
              <a:t>access to market data and sharing this widely is one source of advantage;</a:t>
            </a:r>
          </a:p>
          <a:p>
            <a:pPr marL="0" indent="0">
              <a:buNone/>
            </a:pPr>
            <a:r>
              <a:rPr lang="en-GB" dirty="0"/>
              <a:t>another is translating corporate priorities into individual objectives and</a:t>
            </a:r>
          </a:p>
          <a:p>
            <a:pPr marL="0" indent="0">
              <a:buNone/>
            </a:pPr>
            <a:r>
              <a:rPr lang="en-GB" dirty="0"/>
              <a:t>focusing attention, resources and effort on those that are truly critical. Such a</a:t>
            </a:r>
          </a:p>
          <a:p>
            <a:pPr marL="0" indent="0">
              <a:buNone/>
            </a:pPr>
            <a:r>
              <a:rPr lang="en-GB" dirty="0"/>
              <a:t>performance-oriented culture requires “constant injections of urgency, effort</a:t>
            </a:r>
          </a:p>
          <a:p>
            <a:pPr marL="0" indent="0">
              <a:buNone/>
            </a:pPr>
            <a:r>
              <a:rPr lang="en-GB" dirty="0"/>
              <a:t>and enthusiasm” (</a:t>
            </a:r>
            <a:r>
              <a:rPr lang="en-GB" dirty="0" err="1"/>
              <a:t>Sull</a:t>
            </a:r>
            <a:r>
              <a:rPr lang="en-GB" dirty="0"/>
              <a:t>, 2010, p. 56).</a:t>
            </a:r>
          </a:p>
          <a:p>
            <a:pPr marL="0" indent="0">
              <a:buNone/>
            </a:pPr>
            <a:endParaRPr lang="en-GB" b="1" dirty="0" smtClean="0"/>
          </a:p>
          <a:p>
            <a:pPr marL="0" indent="0">
              <a:buNone/>
            </a:pPr>
            <a:r>
              <a:rPr lang="en-GB" b="1" dirty="0" smtClean="0"/>
              <a:t>The </a:t>
            </a:r>
            <a:r>
              <a:rPr lang="en-GB" b="1" dirty="0"/>
              <a:t>contribution of leadership development to building adaptive</a:t>
            </a:r>
          </a:p>
          <a:p>
            <a:pPr marL="0" indent="0">
              <a:buNone/>
            </a:pPr>
            <a:r>
              <a:rPr lang="en-GB" b="1" dirty="0"/>
              <a:t>and generative responses</a:t>
            </a:r>
          </a:p>
          <a:p>
            <a:pPr marL="0" indent="0">
              <a:buNone/>
            </a:pPr>
            <a:r>
              <a:rPr lang="en-GB" dirty="0"/>
              <a:t>Leading in challenging times places a premium on qualities of </a:t>
            </a:r>
            <a:r>
              <a:rPr lang="en-GB" b="1" dirty="0"/>
              <a:t>courage,</a:t>
            </a:r>
          </a:p>
          <a:p>
            <a:pPr marL="0" indent="0">
              <a:buNone/>
            </a:pPr>
            <a:r>
              <a:rPr lang="en-GB" b="1" dirty="0"/>
              <a:t>determination and emotional resilience. </a:t>
            </a:r>
            <a:r>
              <a:rPr lang="en-GB" dirty="0"/>
              <a:t>Organisational leaders need </a:t>
            </a:r>
            <a:r>
              <a:rPr lang="en-GB" dirty="0" smtClean="0"/>
              <a:t>to overcome </a:t>
            </a:r>
            <a:r>
              <a:rPr lang="en-GB" dirty="0"/>
              <a:t>fear, denial and blocks to learning, in themselves, within their </a:t>
            </a:r>
            <a:r>
              <a:rPr lang="en-GB" dirty="0" smtClean="0"/>
              <a:t>top teams </a:t>
            </a:r>
            <a:r>
              <a:rPr lang="en-GB" dirty="0"/>
              <a:t>and more widely in the organisation (Dean, 2010). In UK </a:t>
            </a:r>
            <a:r>
              <a:rPr lang="en-GB" dirty="0" smtClean="0"/>
              <a:t>higher education</a:t>
            </a:r>
            <a:r>
              <a:rPr lang="en-GB" dirty="0"/>
              <a:t>, few heads of institutions, their top teams and other leaders in the</a:t>
            </a:r>
          </a:p>
          <a:p>
            <a:pPr marL="0" indent="0">
              <a:buNone/>
            </a:pPr>
            <a:r>
              <a:rPr lang="en-GB" dirty="0"/>
              <a:t>institution have experienced the economic context, competitive </a:t>
            </a:r>
            <a:r>
              <a:rPr lang="en-GB" dirty="0" smtClean="0"/>
              <a:t>pressures and </a:t>
            </a:r>
            <a:r>
              <a:rPr lang="en-GB" dirty="0"/>
              <a:t>levels of uncertainty that are likely to persist in the immediate </a:t>
            </a:r>
            <a:r>
              <a:rPr lang="en-GB" dirty="0" smtClean="0"/>
              <a:t>future. There </a:t>
            </a:r>
            <a:r>
              <a:rPr lang="en-GB" dirty="0"/>
              <a:t>are a range of different types of developmental interventions </a:t>
            </a:r>
            <a:r>
              <a:rPr lang="en-GB" dirty="0" smtClean="0"/>
              <a:t>and learning </a:t>
            </a:r>
            <a:r>
              <a:rPr lang="en-GB" dirty="0"/>
              <a:t>opportunities that can assist leaders, managers and governors </a:t>
            </a:r>
            <a:r>
              <a:rPr lang="en-GB" dirty="0" smtClean="0"/>
              <a:t>of institutions</a:t>
            </a:r>
            <a:r>
              <a:rPr lang="en-GB" dirty="0"/>
              <a:t>, individually and collectively in these challenging </a:t>
            </a:r>
            <a:r>
              <a:rPr lang="en-GB" dirty="0" smtClean="0"/>
              <a:t>times (p 85-6)</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228</a:t>
            </a:fld>
            <a:endParaRPr lang="en-GB"/>
          </a:p>
        </p:txBody>
      </p:sp>
    </p:spTree>
    <p:extLst>
      <p:ext uri="{BB962C8B-B14F-4D97-AF65-F5344CB8AC3E}">
        <p14:creationId xmlns:p14="http://schemas.microsoft.com/office/powerpoint/2010/main" val="2646153455"/>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88640"/>
            <a:ext cx="8229600" cy="6480720"/>
          </a:xfrm>
        </p:spPr>
        <p:txBody>
          <a:bodyPr>
            <a:normAutofit fontScale="77500" lnSpcReduction="20000"/>
          </a:bodyPr>
          <a:lstStyle/>
          <a:p>
            <a:pPr marL="0" indent="0">
              <a:buNone/>
            </a:pPr>
            <a:r>
              <a:rPr lang="en-GB" dirty="0"/>
              <a:t>For </a:t>
            </a:r>
            <a:r>
              <a:rPr lang="en-GB" dirty="0" smtClean="0"/>
              <a:t>individuals in </a:t>
            </a:r>
            <a:r>
              <a:rPr lang="en-GB" dirty="0"/>
              <a:t>leadership, management and governance positions who are in the front </a:t>
            </a:r>
            <a:r>
              <a:rPr lang="en-GB" dirty="0" smtClean="0"/>
              <a:t>line of </a:t>
            </a:r>
            <a:r>
              <a:rPr lang="en-GB" dirty="0"/>
              <a:t>change, the going is likely to be tough and to get tougher. Yet these </a:t>
            </a:r>
            <a:r>
              <a:rPr lang="en-GB" dirty="0" smtClean="0"/>
              <a:t>leaders will </a:t>
            </a:r>
            <a:r>
              <a:rPr lang="en-GB" dirty="0"/>
              <a:t>be called upon to stimulate, inspire, and engage colleagues if they are </a:t>
            </a:r>
            <a:r>
              <a:rPr lang="en-GB" dirty="0" smtClean="0"/>
              <a:t>to succeed</a:t>
            </a:r>
            <a:r>
              <a:rPr lang="en-GB" dirty="0"/>
              <a:t>. Therefore, a capacity-building agenda is needed at both </a:t>
            </a:r>
            <a:r>
              <a:rPr lang="en-GB" dirty="0" smtClean="0"/>
              <a:t>the institutional </a:t>
            </a:r>
            <a:r>
              <a:rPr lang="en-GB" dirty="0"/>
              <a:t>and individual levels. </a:t>
            </a:r>
            <a:r>
              <a:rPr lang="en-GB" b="1" dirty="0"/>
              <a:t>Developmental opportunities</a:t>
            </a:r>
            <a:r>
              <a:rPr lang="en-GB" dirty="0"/>
              <a:t> should </a:t>
            </a:r>
            <a:r>
              <a:rPr lang="en-GB" dirty="0" smtClean="0"/>
              <a:t>offer new </a:t>
            </a:r>
            <a:r>
              <a:rPr lang="en-GB" dirty="0"/>
              <a:t>ideas that stimulate the imagination and energise leaders. They </a:t>
            </a:r>
            <a:r>
              <a:rPr lang="en-GB" dirty="0" smtClean="0"/>
              <a:t>should also </a:t>
            </a:r>
            <a:r>
              <a:rPr lang="en-GB" b="1" dirty="0"/>
              <a:t>seek to build confidence, create networks and offer guidance and </a:t>
            </a:r>
            <a:r>
              <a:rPr lang="en-GB" b="1" dirty="0" smtClean="0"/>
              <a:t>support  </a:t>
            </a:r>
            <a:r>
              <a:rPr lang="en-GB" dirty="0" smtClean="0"/>
              <a:t>to </a:t>
            </a:r>
            <a:r>
              <a:rPr lang="en-GB" dirty="0"/>
              <a:t>those facing significant personal as well as professional challenges.</a:t>
            </a:r>
          </a:p>
          <a:p>
            <a:pPr marL="0" indent="0">
              <a:buNone/>
            </a:pPr>
            <a:r>
              <a:rPr lang="en-GB" dirty="0"/>
              <a:t>Through engaging with leaders, managers, governors and their </a:t>
            </a:r>
            <a:r>
              <a:rPr lang="en-GB" dirty="0" smtClean="0"/>
              <a:t>institutions and </a:t>
            </a:r>
            <a:r>
              <a:rPr lang="en-GB" dirty="0"/>
              <a:t>working across sectors and countries, it is possible to promote </a:t>
            </a:r>
            <a:r>
              <a:rPr lang="en-GB" dirty="0" smtClean="0"/>
              <a:t>and develop </a:t>
            </a:r>
            <a:r>
              <a:rPr lang="en-GB" dirty="0"/>
              <a:t>the kind of “re-generative” leadership that is needed both to </a:t>
            </a:r>
            <a:r>
              <a:rPr lang="en-GB" dirty="0" smtClean="0"/>
              <a:t>address Clark’s </a:t>
            </a:r>
            <a:r>
              <a:rPr lang="en-GB" dirty="0"/>
              <a:t>“demand-response imbalance” and to build new models of HE for “a</a:t>
            </a:r>
          </a:p>
          <a:p>
            <a:pPr marL="0" indent="0">
              <a:buNone/>
            </a:pPr>
            <a:r>
              <a:rPr lang="en-GB" dirty="0"/>
              <a:t>world utterly changed</a:t>
            </a:r>
            <a:r>
              <a:rPr lang="en-GB" dirty="0" smtClean="0"/>
              <a:t>”. P89 Robin Middlehurst ‘SUSTAINING </a:t>
            </a:r>
            <a:r>
              <a:rPr lang="en-GB" dirty="0"/>
              <a:t>LEADERSHIP IN CHALLENGING </a:t>
            </a:r>
            <a:r>
              <a:rPr lang="en-GB" dirty="0" smtClean="0"/>
              <a:t>TIMES’  </a:t>
            </a:r>
            <a:r>
              <a:rPr lang="en-GB" b="1" dirty="0"/>
              <a:t>Higher Education</a:t>
            </a:r>
          </a:p>
          <a:p>
            <a:pPr marL="0" indent="0">
              <a:buNone/>
            </a:pPr>
            <a:r>
              <a:rPr lang="en-GB" b="1" dirty="0" smtClean="0"/>
              <a:t>Management    and Policy journal 22/3 2010</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229</a:t>
            </a:fld>
            <a:endParaRPr lang="en-GB"/>
          </a:p>
        </p:txBody>
      </p:sp>
    </p:spTree>
    <p:extLst>
      <p:ext uri="{BB962C8B-B14F-4D97-AF65-F5344CB8AC3E}">
        <p14:creationId xmlns:p14="http://schemas.microsoft.com/office/powerpoint/2010/main" val="1724544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smtClean="0"/>
              <a:t>What are the differences? </a:t>
            </a:r>
          </a:p>
          <a:p>
            <a:r>
              <a:rPr lang="en-GB" dirty="0"/>
              <a:t> </a:t>
            </a:r>
            <a:r>
              <a:rPr lang="en-GB" dirty="0" smtClean="0"/>
              <a:t>What are the characteristics of effective </a:t>
            </a:r>
          </a:p>
          <a:p>
            <a:r>
              <a:rPr lang="en-GB" dirty="0" smtClean="0"/>
              <a:t>Leaders</a:t>
            </a:r>
          </a:p>
          <a:p>
            <a:r>
              <a:rPr lang="en-GB" dirty="0" smtClean="0"/>
              <a:t>Managers</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23</a:t>
            </a:fld>
            <a:endParaRPr lang="en-GB"/>
          </a:p>
        </p:txBody>
      </p:sp>
    </p:spTree>
    <p:extLst>
      <p:ext uri="{BB962C8B-B14F-4D97-AF65-F5344CB8AC3E}">
        <p14:creationId xmlns:p14="http://schemas.microsoft.com/office/powerpoint/2010/main" val="3318742708"/>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i="1" dirty="0"/>
              <a:t>Building confidence to lead and manage </a:t>
            </a:r>
            <a:r>
              <a:rPr lang="en-GB" b="1" i="1" dirty="0" smtClean="0"/>
              <a:t>change</a:t>
            </a:r>
          </a:p>
          <a:p>
            <a:r>
              <a:rPr lang="en-GB" b="1" i="1" dirty="0"/>
              <a:t>Strengthening </a:t>
            </a:r>
            <a:r>
              <a:rPr lang="en-GB" b="1" i="1" dirty="0" smtClean="0"/>
              <a:t>governance</a:t>
            </a:r>
          </a:p>
          <a:p>
            <a:r>
              <a:rPr lang="en-GB" b="1" i="1" dirty="0"/>
              <a:t>Positioning, leading and managing “the agile university</a:t>
            </a:r>
            <a:r>
              <a:rPr lang="en-GB" b="1" i="1" dirty="0" smtClean="0"/>
              <a:t>”</a:t>
            </a:r>
          </a:p>
          <a:p>
            <a:r>
              <a:rPr lang="en-GB" b="1" i="1" dirty="0"/>
              <a:t>Widening horizons and developing new ways of working</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230</a:t>
            </a:fld>
            <a:endParaRPr lang="en-GB"/>
          </a:p>
        </p:txBody>
      </p:sp>
    </p:spTree>
    <p:extLst>
      <p:ext uri="{BB962C8B-B14F-4D97-AF65-F5344CB8AC3E}">
        <p14:creationId xmlns:p14="http://schemas.microsoft.com/office/powerpoint/2010/main" val="3061394628"/>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Many of these sound like operating under crisis (war, economic meltdown) though some sound normal </a:t>
            </a:r>
          </a:p>
          <a:p>
            <a:r>
              <a:rPr lang="en-GB" dirty="0" smtClean="0"/>
              <a:t>How long can one work at the pitch level of crisis? </a:t>
            </a:r>
          </a:p>
          <a:p>
            <a:r>
              <a:rPr lang="en-GB" dirty="0"/>
              <a:t> </a:t>
            </a:r>
            <a:r>
              <a:rPr lang="en-GB" dirty="0" smtClean="0"/>
              <a:t>and if you can, can those working to your role? </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231</a:t>
            </a:fld>
            <a:endParaRPr lang="en-GB"/>
          </a:p>
        </p:txBody>
      </p:sp>
    </p:spTree>
    <p:extLst>
      <p:ext uri="{BB962C8B-B14F-4D97-AF65-F5344CB8AC3E}">
        <p14:creationId xmlns:p14="http://schemas.microsoft.com/office/powerpoint/2010/main" val="4021731745"/>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Distributed leadership </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‘In comparatively recent years, universities</a:t>
            </a:r>
          </a:p>
          <a:p>
            <a:pPr marL="0" indent="0">
              <a:buNone/>
            </a:pPr>
            <a:r>
              <a:rPr lang="en-GB" dirty="0" smtClean="0"/>
              <a:t>have started to take the business of leadership training more seriously. But this has</a:t>
            </a:r>
          </a:p>
          <a:p>
            <a:pPr marL="0" indent="0">
              <a:buNone/>
            </a:pPr>
            <a:r>
              <a:rPr lang="en-GB" dirty="0" smtClean="0"/>
              <a:t>tended to be bounded by the conventions of ‘great man’ theory and only those</a:t>
            </a:r>
          </a:p>
          <a:p>
            <a:pPr marL="0" indent="0">
              <a:buNone/>
            </a:pPr>
            <a:r>
              <a:rPr lang="en-GB" dirty="0" smtClean="0"/>
              <a:t>holding formal, senior positions are usually invited. If leadership is genuinely distributed</a:t>
            </a:r>
          </a:p>
          <a:p>
            <a:pPr marL="0" indent="0">
              <a:buNone/>
            </a:pPr>
            <a:r>
              <a:rPr lang="en-GB" dirty="0" smtClean="0"/>
              <a:t>what does this mean for leadership development?’ (Bruce Macfarlane, 2013) </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232</a:t>
            </a:fld>
            <a:endParaRPr lang="en-GB"/>
          </a:p>
        </p:txBody>
      </p:sp>
    </p:spTree>
    <p:extLst>
      <p:ext uri="{BB962C8B-B14F-4D97-AF65-F5344CB8AC3E}">
        <p14:creationId xmlns:p14="http://schemas.microsoft.com/office/powerpoint/2010/main" val="2336145754"/>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579296" cy="1143000"/>
          </a:xfrm>
        </p:spPr>
        <p:txBody>
          <a:bodyPr>
            <a:normAutofit fontScale="90000"/>
          </a:bodyPr>
          <a:lstStyle/>
          <a:p>
            <a:r>
              <a:rPr lang="en-GB" dirty="0" smtClean="0"/>
              <a:t>Bruce McFarlane  challenging </a:t>
            </a:r>
            <a:r>
              <a:rPr lang="en-GB" dirty="0" err="1" smtClean="0"/>
              <a:t>leaderism</a:t>
            </a:r>
            <a:endParaRPr lang="en-GB" dirty="0"/>
          </a:p>
        </p:txBody>
      </p:sp>
      <p:sp>
        <p:nvSpPr>
          <p:cNvPr id="3" name="Content Placeholder 2"/>
          <p:cNvSpPr>
            <a:spLocks noGrp="1"/>
          </p:cNvSpPr>
          <p:nvPr>
            <p:ph idx="1"/>
          </p:nvPr>
        </p:nvSpPr>
        <p:spPr>
          <a:xfrm>
            <a:off x="457200" y="1052736"/>
            <a:ext cx="8229600" cy="5544616"/>
          </a:xfrm>
        </p:spPr>
        <p:txBody>
          <a:bodyPr>
            <a:normAutofit fontScale="47500" lnSpcReduction="20000"/>
          </a:bodyPr>
          <a:lstStyle/>
          <a:p>
            <a:pPr marL="0" indent="0">
              <a:buNone/>
            </a:pPr>
            <a:r>
              <a:rPr lang="en-GB" dirty="0" smtClean="0"/>
              <a:t>Distributive leadership now mainstream -how do academics react?</a:t>
            </a:r>
          </a:p>
          <a:p>
            <a:pPr marL="0" indent="0">
              <a:buNone/>
            </a:pPr>
            <a:endParaRPr lang="en-GB" dirty="0" smtClean="0"/>
          </a:p>
          <a:p>
            <a:pPr marL="0" indent="0">
              <a:buNone/>
            </a:pPr>
            <a:r>
              <a:rPr lang="en-GB" dirty="0" smtClean="0"/>
              <a:t>‘Interest </a:t>
            </a:r>
            <a:r>
              <a:rPr lang="en-GB" dirty="0"/>
              <a:t>in distributed leadership in higher education is not in itself anything new</a:t>
            </a:r>
          </a:p>
          <a:p>
            <a:pPr marL="0" indent="0">
              <a:buNone/>
            </a:pPr>
            <a:r>
              <a:rPr lang="en-GB" dirty="0"/>
              <a:t>and has featured in the work of Whitchurch, on the ‘third space’ professional (2008),</a:t>
            </a:r>
          </a:p>
          <a:p>
            <a:pPr marL="0" indent="0">
              <a:buNone/>
            </a:pPr>
            <a:r>
              <a:rPr lang="en-GB" dirty="0"/>
              <a:t>and Bolden, </a:t>
            </a:r>
            <a:r>
              <a:rPr lang="en-GB" dirty="0" err="1"/>
              <a:t>Petrov</a:t>
            </a:r>
            <a:r>
              <a:rPr lang="en-GB" dirty="0"/>
              <a:t>, and Gosling, in their multi-level analysis of professional practice</a:t>
            </a:r>
          </a:p>
          <a:p>
            <a:pPr marL="0" indent="0">
              <a:buNone/>
            </a:pPr>
            <a:r>
              <a:rPr lang="en-GB" dirty="0"/>
              <a:t>(2008). The role of full university professors who as ‘intellectual leaders’ may not</a:t>
            </a:r>
          </a:p>
          <a:p>
            <a:pPr marL="0" indent="0">
              <a:buNone/>
            </a:pPr>
            <a:r>
              <a:rPr lang="en-GB" dirty="0"/>
              <a:t>necessarily hold a formal managerial position has also become the subject of recent</a:t>
            </a:r>
          </a:p>
          <a:p>
            <a:pPr marL="0" indent="0">
              <a:buNone/>
            </a:pPr>
            <a:r>
              <a:rPr lang="en-GB" dirty="0"/>
              <a:t>attention and enquiry (Macfarlane, 2012</a:t>
            </a:r>
            <a:r>
              <a:rPr lang="en-GB" dirty="0" smtClean="0"/>
              <a:t>;). </a:t>
            </a:r>
            <a:r>
              <a:rPr lang="en-GB" dirty="0"/>
              <a:t>What does</a:t>
            </a:r>
          </a:p>
          <a:p>
            <a:pPr marL="0" indent="0">
              <a:buNone/>
            </a:pPr>
            <a:r>
              <a:rPr lang="en-GB" dirty="0"/>
              <a:t>appear to be new is that </a:t>
            </a:r>
            <a:r>
              <a:rPr lang="en-GB" b="1" dirty="0"/>
              <a:t>distributed leadership has now become a mainstream, and</a:t>
            </a:r>
          </a:p>
          <a:p>
            <a:pPr marL="0" indent="0">
              <a:buNone/>
            </a:pPr>
            <a:r>
              <a:rPr lang="en-GB" b="1" dirty="0"/>
              <a:t>even perhaps dominant</a:t>
            </a:r>
            <a:r>
              <a:rPr lang="en-GB" dirty="0"/>
              <a:t>, mode of analysis </a:t>
            </a:r>
            <a:r>
              <a:rPr lang="en-GB" dirty="0" smtClean="0"/>
              <a:t>…It </a:t>
            </a:r>
            <a:r>
              <a:rPr lang="en-GB" dirty="0"/>
              <a:t>is no longer an alternative or marginalized way of understanding </a:t>
            </a:r>
            <a:r>
              <a:rPr lang="en-GB" dirty="0" smtClean="0"/>
              <a:t>leadership in </a:t>
            </a:r>
            <a:r>
              <a:rPr lang="en-GB" dirty="0"/>
              <a:t>higher education. </a:t>
            </a:r>
            <a:r>
              <a:rPr lang="en-GB" b="1" dirty="0"/>
              <a:t>Contesting who counts as a leader </a:t>
            </a:r>
            <a:r>
              <a:rPr lang="en-GB" dirty="0"/>
              <a:t>in this way has both</a:t>
            </a:r>
          </a:p>
          <a:p>
            <a:pPr marL="0" indent="0">
              <a:buNone/>
            </a:pPr>
            <a:r>
              <a:rPr lang="en-GB" dirty="0"/>
              <a:t>practical as well as theoretical implications. In comparatively recent years, universities</a:t>
            </a:r>
          </a:p>
          <a:p>
            <a:pPr marL="0" indent="0">
              <a:buNone/>
            </a:pPr>
            <a:r>
              <a:rPr lang="en-GB" dirty="0"/>
              <a:t>have started to take the business of leadership training more seriously. But this has</a:t>
            </a:r>
          </a:p>
          <a:p>
            <a:pPr marL="0" indent="0">
              <a:buNone/>
            </a:pPr>
            <a:r>
              <a:rPr lang="en-GB" dirty="0"/>
              <a:t>tended to be bounded by the conventions of </a:t>
            </a:r>
            <a:r>
              <a:rPr lang="en-GB" b="1" dirty="0"/>
              <a:t>‘great man’ theory </a:t>
            </a:r>
            <a:r>
              <a:rPr lang="en-GB" dirty="0"/>
              <a:t>and only those</a:t>
            </a:r>
          </a:p>
          <a:p>
            <a:pPr marL="0" indent="0">
              <a:buNone/>
            </a:pPr>
            <a:r>
              <a:rPr lang="en-GB" dirty="0"/>
              <a:t>holding formal, senior positions are usually invited</a:t>
            </a:r>
            <a:r>
              <a:rPr lang="en-GB" b="1" dirty="0"/>
              <a:t>. If leadership is genuinely distributed</a:t>
            </a:r>
          </a:p>
          <a:p>
            <a:pPr marL="0" indent="0">
              <a:buNone/>
            </a:pPr>
            <a:r>
              <a:rPr lang="en-GB" b="1" dirty="0"/>
              <a:t>what does this mean for leadership development? </a:t>
            </a:r>
            <a:r>
              <a:rPr lang="en-GB" dirty="0"/>
              <a:t>We will know that distributed</a:t>
            </a:r>
          </a:p>
          <a:p>
            <a:pPr marL="0" indent="0">
              <a:buNone/>
            </a:pPr>
            <a:r>
              <a:rPr lang="en-GB" dirty="0"/>
              <a:t>leadership has started to have a real impact when university development programmes</a:t>
            </a:r>
          </a:p>
          <a:p>
            <a:pPr marL="0" indent="0">
              <a:buNone/>
            </a:pPr>
            <a:r>
              <a:rPr lang="en-GB" dirty="0"/>
              <a:t>start to considerably broaden their pool of recruits.</a:t>
            </a:r>
          </a:p>
          <a:p>
            <a:pPr marL="0" indent="0">
              <a:buNone/>
            </a:pPr>
            <a:r>
              <a:rPr lang="en-GB" b="1" dirty="0"/>
              <a:t>Distributed leadership represents part of a broader challenge to what has been</a:t>
            </a:r>
          </a:p>
          <a:p>
            <a:pPr marL="0" indent="0">
              <a:buNone/>
            </a:pPr>
            <a:r>
              <a:rPr lang="en-GB" b="1" dirty="0"/>
              <a:t>termed ‘</a:t>
            </a:r>
            <a:r>
              <a:rPr lang="en-GB" b="1" dirty="0" err="1"/>
              <a:t>leaderism</a:t>
            </a:r>
            <a:r>
              <a:rPr lang="en-GB" b="1" dirty="0"/>
              <a:t>’ or the ‘</a:t>
            </a:r>
            <a:r>
              <a:rPr lang="en-GB" b="1" dirty="0" err="1"/>
              <a:t>leaderist</a:t>
            </a:r>
            <a:r>
              <a:rPr lang="en-GB" b="1" dirty="0"/>
              <a:t> turn</a:t>
            </a:r>
            <a:r>
              <a:rPr lang="en-GB" dirty="0"/>
              <a:t>’ (Morley, 2013; O’Reilly &amp; Reed, 2010).</a:t>
            </a:r>
          </a:p>
          <a:p>
            <a:pPr marL="0" indent="0">
              <a:buNone/>
            </a:pPr>
            <a:r>
              <a:rPr lang="en-GB" dirty="0"/>
              <a:t>This critique suggests that leadership has turned into a dominant discourse in the</a:t>
            </a:r>
          </a:p>
          <a:p>
            <a:pPr marL="0" indent="0">
              <a:buNone/>
            </a:pPr>
            <a:r>
              <a:rPr lang="en-GB" dirty="0"/>
              <a:t>public sector, including higher education, in the heroic mould of ‘great man’ theory.</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233</a:t>
            </a:fld>
            <a:endParaRPr lang="en-GB"/>
          </a:p>
        </p:txBody>
      </p:sp>
    </p:spTree>
    <p:extLst>
      <p:ext uri="{BB962C8B-B14F-4D97-AF65-F5344CB8AC3E}">
        <p14:creationId xmlns:p14="http://schemas.microsoft.com/office/powerpoint/2010/main" val="1012134260"/>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Some current versions, issues and developments </a:t>
            </a:r>
            <a:endParaRPr lang="en-GB" dirty="0"/>
          </a:p>
        </p:txBody>
      </p:sp>
      <p:sp>
        <p:nvSpPr>
          <p:cNvPr id="3" name="Content Placeholder 2"/>
          <p:cNvSpPr>
            <a:spLocks noGrp="1"/>
          </p:cNvSpPr>
          <p:nvPr>
            <p:ph idx="1"/>
          </p:nvPr>
        </p:nvSpPr>
        <p:spPr/>
        <p:txBody>
          <a:bodyPr/>
          <a:lstStyle/>
          <a:p>
            <a:r>
              <a:rPr lang="en-GB" b="1" dirty="0" smtClean="0"/>
              <a:t>Distributive leadership </a:t>
            </a:r>
            <a:r>
              <a:rPr lang="en-GB" dirty="0" smtClean="0"/>
              <a:t>– sets out to involve everyone in decision making, and ownership  and so practice and responsibility of these decisions. Perceived as democratic sometimes perceived as passing the work down.</a:t>
            </a:r>
          </a:p>
          <a:p>
            <a:r>
              <a:rPr lang="en-GB" dirty="0"/>
              <a:t>L</a:t>
            </a:r>
            <a:r>
              <a:rPr lang="en-GB" dirty="0" smtClean="0"/>
              <a:t>oved – involvement , and </a:t>
            </a:r>
          </a:p>
          <a:p>
            <a:r>
              <a:rPr lang="en-GB" dirty="0"/>
              <a:t>R</a:t>
            </a:r>
            <a:r>
              <a:rPr lang="en-GB" dirty="0" smtClean="0"/>
              <a:t>esented- busy research and teaching academics don’t want to take this role on too. </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234</a:t>
            </a:fld>
            <a:endParaRPr lang="en-GB"/>
          </a:p>
        </p:txBody>
      </p:sp>
    </p:spTree>
    <p:extLst>
      <p:ext uri="{BB962C8B-B14F-4D97-AF65-F5344CB8AC3E}">
        <p14:creationId xmlns:p14="http://schemas.microsoft.com/office/powerpoint/2010/main" val="3677804011"/>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Please consider </a:t>
            </a:r>
            <a:endParaRPr lang="en-GB" dirty="0"/>
          </a:p>
        </p:txBody>
      </p:sp>
      <p:sp>
        <p:nvSpPr>
          <p:cNvPr id="3" name="Content Placeholder 2"/>
          <p:cNvSpPr>
            <a:spLocks noGrp="1"/>
          </p:cNvSpPr>
          <p:nvPr>
            <p:ph idx="1"/>
          </p:nvPr>
        </p:nvSpPr>
        <p:spPr/>
        <p:txBody>
          <a:bodyPr/>
          <a:lstStyle/>
          <a:p>
            <a:r>
              <a:rPr lang="en-GB" dirty="0" smtClean="0"/>
              <a:t>What are the main issues  indicated in the literature  in relation to leadership and management  </a:t>
            </a:r>
            <a:r>
              <a:rPr lang="en-GB" b="1" dirty="0" smtClean="0"/>
              <a:t>currently? </a:t>
            </a:r>
          </a:p>
          <a:p>
            <a:r>
              <a:rPr lang="en-GB" dirty="0" smtClean="0"/>
              <a:t>What are the challenges  and tensions in your context?</a:t>
            </a:r>
          </a:p>
          <a:p>
            <a:endParaRPr lang="en-GB" dirty="0" smtClean="0"/>
          </a:p>
          <a:p>
            <a:r>
              <a:rPr lang="en-GB" dirty="0" smtClean="0"/>
              <a:t>kind of a leader and manager are you?/do you think your organisation needs you to be?</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235</a:t>
            </a:fld>
            <a:endParaRPr lang="en-GB"/>
          </a:p>
        </p:txBody>
      </p:sp>
    </p:spTree>
    <p:extLst>
      <p:ext uri="{BB962C8B-B14F-4D97-AF65-F5344CB8AC3E}">
        <p14:creationId xmlns:p14="http://schemas.microsoft.com/office/powerpoint/2010/main" val="2952151921"/>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normAutofit fontScale="90000"/>
          </a:bodyPr>
          <a:lstStyle/>
          <a:p>
            <a:r>
              <a:rPr lang="en-GB" sz="3100" b="1" dirty="0"/>
              <a:t>Which of the dimensions </a:t>
            </a:r>
            <a:r>
              <a:rPr lang="en-GB" sz="3100" b="1" dirty="0" smtClean="0"/>
              <a:t>and versions of  leadership or management would </a:t>
            </a:r>
            <a:r>
              <a:rPr lang="en-GB" sz="3100" b="1" dirty="0"/>
              <a:t>you </a:t>
            </a:r>
            <a:r>
              <a:rPr lang="en-GB" sz="3100" b="1" dirty="0" smtClean="0"/>
              <a:t>use to sort out  </a:t>
            </a:r>
            <a:r>
              <a:rPr lang="en-GB" sz="3100" b="1" dirty="0"/>
              <a:t>these scenarios</a:t>
            </a:r>
            <a:r>
              <a:rPr lang="en-GB" b="1" dirty="0"/>
              <a:t> </a:t>
            </a:r>
            <a:r>
              <a:rPr lang="en-GB" dirty="0"/>
              <a:t/>
            </a:r>
            <a:br>
              <a:rPr lang="en-GB" dirty="0"/>
            </a:br>
            <a:endParaRPr lang="en-GB" dirty="0"/>
          </a:p>
        </p:txBody>
      </p:sp>
      <p:sp>
        <p:nvSpPr>
          <p:cNvPr id="3" name="Content Placeholder 2"/>
          <p:cNvSpPr>
            <a:spLocks noGrp="1"/>
          </p:cNvSpPr>
          <p:nvPr>
            <p:ph idx="1"/>
          </p:nvPr>
        </p:nvSpPr>
        <p:spPr>
          <a:xfrm>
            <a:off x="107504" y="1772816"/>
            <a:ext cx="8579296" cy="4353347"/>
          </a:xfrm>
        </p:spPr>
        <p:txBody>
          <a:bodyPr>
            <a:normAutofit fontScale="92500"/>
          </a:bodyPr>
          <a:lstStyle/>
          <a:p>
            <a:r>
              <a:rPr lang="en-GB" dirty="0" smtClean="0"/>
              <a:t>1) You have just taken over a new role leading a centre/unit/department. The people you will lead and manage keep saying ’ it doesn’t work like that here’ and are actively unwilling to engage with your suggestions for new development s in the work you all do (and which you were explicitly hired to introduce)  </a:t>
            </a:r>
            <a:r>
              <a:rPr lang="en-GB" dirty="0" err="1" smtClean="0"/>
              <a:t>eg</a:t>
            </a:r>
            <a:r>
              <a:rPr lang="en-GB" dirty="0" smtClean="0"/>
              <a:t> introducing a research informed element, changing some responsibilities, bringing in workload management.</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236</a:t>
            </a:fld>
            <a:endParaRPr lang="en-GB"/>
          </a:p>
        </p:txBody>
      </p:sp>
    </p:spTree>
    <p:extLst>
      <p:ext uri="{BB962C8B-B14F-4D97-AF65-F5344CB8AC3E}">
        <p14:creationId xmlns:p14="http://schemas.microsoft.com/office/powerpoint/2010/main" val="3966071145"/>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60648"/>
            <a:ext cx="8229600" cy="5865515"/>
          </a:xfrm>
        </p:spPr>
        <p:txBody>
          <a:bodyPr>
            <a:normAutofit fontScale="92500" lnSpcReduction="10000"/>
          </a:bodyPr>
          <a:lstStyle/>
          <a:p>
            <a:pPr marL="0" indent="0">
              <a:buNone/>
            </a:pPr>
            <a:r>
              <a:rPr lang="en-GB" dirty="0" smtClean="0"/>
              <a:t>2 You are leading a research team. The data is collected, and you need to present on it at a major conference . The researchers both say it is not ready, and they wont let you use it .</a:t>
            </a:r>
          </a:p>
          <a:p>
            <a:endParaRPr lang="en-GB" dirty="0"/>
          </a:p>
          <a:p>
            <a:pPr marL="0" indent="0">
              <a:buNone/>
            </a:pPr>
            <a:r>
              <a:rPr lang="en-GB" dirty="0" smtClean="0"/>
              <a:t>3 One of your colleagues has just finished their doctorate , which you ensured was funded, with time and money. It is  a very interesting piece .He tried to publish one article but when the feedback was negative  he stopped working on it and  since then has refused to try and publish. This means he is not research active so cannot supervise , examine research work…</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237</a:t>
            </a:fld>
            <a:endParaRPr lang="en-GB"/>
          </a:p>
        </p:txBody>
      </p:sp>
    </p:spTree>
    <p:extLst>
      <p:ext uri="{BB962C8B-B14F-4D97-AF65-F5344CB8AC3E}">
        <p14:creationId xmlns:p14="http://schemas.microsoft.com/office/powerpoint/2010/main" val="3325019428"/>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4  Your new line manager, the pro vice chancellor for teaching and learning  (or research or..) wants you and your team to  lead on a major  change project across the university </a:t>
            </a:r>
            <a:r>
              <a:rPr lang="en-GB" dirty="0" err="1" smtClean="0"/>
              <a:t>eg</a:t>
            </a:r>
            <a:r>
              <a:rPr lang="en-GB" dirty="0" smtClean="0"/>
              <a:t> turning the curriculum over to problem based learning or changing module size from 15/30 to 20.Who will need to be part of </a:t>
            </a:r>
            <a:r>
              <a:rPr lang="en-GB" dirty="0" err="1" smtClean="0"/>
              <a:t>this?how</a:t>
            </a:r>
            <a:r>
              <a:rPr lang="en-GB" dirty="0" smtClean="0"/>
              <a:t> can you work with them? What are the issues  and practices  for you as leader? </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238</a:t>
            </a:fld>
            <a:endParaRPr lang="en-GB"/>
          </a:p>
        </p:txBody>
      </p:sp>
    </p:spTree>
    <p:extLst>
      <p:ext uri="{BB962C8B-B14F-4D97-AF65-F5344CB8AC3E}">
        <p14:creationId xmlns:p14="http://schemas.microsoft.com/office/powerpoint/2010/main" val="3742105391"/>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Developing- yourself </a:t>
            </a:r>
            <a:r>
              <a:rPr lang="en-GB" dirty="0"/>
              <a:t/>
            </a:r>
            <a:br>
              <a:rPr lang="en-GB" dirty="0"/>
            </a:b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239</a:t>
            </a:fld>
            <a:endParaRPr lang="en-GB"/>
          </a:p>
        </p:txBody>
      </p:sp>
      <p:sp>
        <p:nvSpPr>
          <p:cNvPr id="7" name="Content Placeholder 6"/>
          <p:cNvSpPr>
            <a:spLocks noGrp="1"/>
          </p:cNvSpPr>
          <p:nvPr>
            <p:ph idx="1"/>
          </p:nvPr>
        </p:nvSpPr>
        <p:spPr>
          <a:xfrm>
            <a:off x="457200" y="908720"/>
            <a:ext cx="8229600" cy="5688632"/>
          </a:xfrm>
        </p:spPr>
        <p:txBody>
          <a:bodyPr>
            <a:normAutofit fontScale="92500" lnSpcReduction="20000"/>
          </a:bodyPr>
          <a:lstStyle/>
          <a:p>
            <a:r>
              <a:rPr lang="en-GB" dirty="0" smtClean="0"/>
              <a:t>It is important that you set challenging goals for yourself</a:t>
            </a:r>
          </a:p>
          <a:p>
            <a:r>
              <a:rPr lang="en-GB" dirty="0" smtClean="0"/>
              <a:t>You determine your own means of achieving these goals</a:t>
            </a:r>
          </a:p>
          <a:p>
            <a:r>
              <a:rPr lang="en-GB" dirty="0" smtClean="0"/>
              <a:t>The goal is important to your self-concept</a:t>
            </a:r>
          </a:p>
          <a:p>
            <a:r>
              <a:rPr lang="en-GB" dirty="0" smtClean="0"/>
              <a:t>You actually attain these goals  (Hall 1976)</a:t>
            </a:r>
          </a:p>
          <a:p>
            <a:endParaRPr lang="en-GB" dirty="0"/>
          </a:p>
          <a:p>
            <a:r>
              <a:rPr lang="en-GB" dirty="0" smtClean="0"/>
              <a:t>One thing you want to go off and do  NOW to develop as a</a:t>
            </a:r>
          </a:p>
          <a:p>
            <a:r>
              <a:rPr lang="en-GB" dirty="0" smtClean="0"/>
              <a:t>Leader/manager</a:t>
            </a:r>
          </a:p>
          <a:p>
            <a:r>
              <a:rPr lang="en-GB" dirty="0" smtClean="0"/>
              <a:t>Researcher</a:t>
            </a:r>
          </a:p>
          <a:p>
            <a:r>
              <a:rPr lang="en-GB" dirty="0" smtClean="0"/>
              <a:t>Teacher </a:t>
            </a:r>
            <a:endParaRPr lang="en-GB" dirty="0"/>
          </a:p>
        </p:txBody>
      </p:sp>
    </p:spTree>
    <p:extLst>
      <p:ext uri="{BB962C8B-B14F-4D97-AF65-F5344CB8AC3E}">
        <p14:creationId xmlns:p14="http://schemas.microsoft.com/office/powerpoint/2010/main" val="2365782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Business models and sustainability</a:t>
            </a:r>
          </a:p>
          <a:p>
            <a:r>
              <a:rPr lang="en-GB" dirty="0" smtClean="0"/>
              <a:t>Skills grad attributes and discipline skills and knowledge</a:t>
            </a:r>
          </a:p>
          <a:p>
            <a:r>
              <a:rPr lang="en-GB" dirty="0" smtClean="0"/>
              <a:t>Money and vision and people</a:t>
            </a:r>
          </a:p>
          <a:p>
            <a:r>
              <a:rPr lang="en-GB" dirty="0" smtClean="0"/>
              <a:t>Vision through to curriculum and fees – where are you placed ?</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24</a:t>
            </a:fld>
            <a:endParaRPr lang="en-GB"/>
          </a:p>
        </p:txBody>
      </p:sp>
    </p:spTree>
    <p:extLst>
      <p:ext uri="{BB962C8B-B14F-4D97-AF65-F5344CB8AC3E}">
        <p14:creationId xmlns:p14="http://schemas.microsoft.com/office/powerpoint/2010/main" val="3622712520"/>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lvl="0">
              <a:lnSpc>
                <a:spcPct val="115000"/>
              </a:lnSpc>
              <a:buFont typeface="Symbol"/>
              <a:buChar char=""/>
            </a:pPr>
            <a:r>
              <a:rPr lang="en-GB" dirty="0">
                <a:ea typeface="Calibri"/>
                <a:cs typeface="Times New Roman"/>
              </a:rPr>
              <a:t>Strategies for academic workload management</a:t>
            </a:r>
          </a:p>
          <a:p>
            <a:pPr lvl="0">
              <a:lnSpc>
                <a:spcPct val="115000"/>
              </a:lnSpc>
              <a:spcAft>
                <a:spcPts val="1000"/>
              </a:spcAft>
              <a:buFont typeface="Symbol"/>
              <a:buChar char=""/>
            </a:pPr>
            <a:r>
              <a:rPr lang="en-GB" dirty="0">
                <a:ea typeface="Calibri"/>
                <a:cs typeface="Times New Roman"/>
              </a:rPr>
              <a:t>Managing colleagues, time and work.</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240</a:t>
            </a:fld>
            <a:endParaRPr lang="en-GB"/>
          </a:p>
        </p:txBody>
      </p:sp>
    </p:spTree>
    <p:extLst>
      <p:ext uri="{BB962C8B-B14F-4D97-AF65-F5344CB8AC3E}">
        <p14:creationId xmlns:p14="http://schemas.microsoft.com/office/powerpoint/2010/main" val="702905078"/>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lvl="0"/>
            <a:r>
              <a:rPr lang="en-GB" dirty="0">
                <a:ea typeface="Calibri"/>
                <a:cs typeface="Times New Roman"/>
              </a:rPr>
              <a:t>Planning  and strategizing your career (from  day 1) -milestones </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241</a:t>
            </a:fld>
            <a:endParaRPr lang="en-GB"/>
          </a:p>
        </p:txBody>
      </p:sp>
    </p:spTree>
    <p:extLst>
      <p:ext uri="{BB962C8B-B14F-4D97-AF65-F5344CB8AC3E}">
        <p14:creationId xmlns:p14="http://schemas.microsoft.com/office/powerpoint/2010/main" val="1845795826"/>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ea typeface="Calibri"/>
                <a:cs typeface="Times New Roman"/>
              </a:rPr>
              <a:t>Working with  and developing your own examples of leadership and management of teaching and learning and people.-Models</a:t>
            </a:r>
            <a:r>
              <a:rPr lang="en-GB" b="1" dirty="0">
                <a:ea typeface="Calibri"/>
                <a:cs typeface="Times New Roman"/>
              </a:rPr>
              <a:t> </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242</a:t>
            </a:fld>
            <a:endParaRPr lang="en-GB"/>
          </a:p>
        </p:txBody>
      </p:sp>
    </p:spTree>
    <p:extLst>
      <p:ext uri="{BB962C8B-B14F-4D97-AF65-F5344CB8AC3E}">
        <p14:creationId xmlns:p14="http://schemas.microsoft.com/office/powerpoint/2010/main" val="1437229832"/>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lvl="0">
              <a:lnSpc>
                <a:spcPct val="115000"/>
              </a:lnSpc>
              <a:buFont typeface="Symbol"/>
              <a:buChar char=""/>
            </a:pPr>
            <a:r>
              <a:rPr lang="en-GB" dirty="0">
                <a:ea typeface="Calibri"/>
                <a:cs typeface="Times New Roman"/>
              </a:rPr>
              <a:t>Topical issues and tensions </a:t>
            </a:r>
          </a:p>
          <a:p>
            <a:pPr lvl="0">
              <a:lnSpc>
                <a:spcPct val="115000"/>
              </a:lnSpc>
              <a:buFont typeface="Symbol"/>
              <a:buChar char=""/>
            </a:pPr>
            <a:r>
              <a:rPr lang="en-GB" dirty="0">
                <a:ea typeface="Calibri"/>
                <a:cs typeface="Times New Roman"/>
              </a:rPr>
              <a:t>Reflection</a:t>
            </a:r>
          </a:p>
          <a:p>
            <a:pPr lvl="0">
              <a:lnSpc>
                <a:spcPct val="115000"/>
              </a:lnSpc>
              <a:spcAft>
                <a:spcPts val="1000"/>
              </a:spcAft>
              <a:buFont typeface="Symbol"/>
              <a:buChar char=""/>
            </a:pPr>
            <a:r>
              <a:rPr lang="en-GB" dirty="0">
                <a:ea typeface="Calibri"/>
                <a:cs typeface="Times New Roman"/>
              </a:rPr>
              <a:t>Your choices and planning </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243</a:t>
            </a:fld>
            <a:endParaRPr lang="en-GB"/>
          </a:p>
        </p:txBody>
      </p:sp>
    </p:spTree>
    <p:extLst>
      <p:ext uri="{BB962C8B-B14F-4D97-AF65-F5344CB8AC3E}">
        <p14:creationId xmlns:p14="http://schemas.microsoft.com/office/powerpoint/2010/main" val="2067763736"/>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Workload planning </a:t>
            </a:r>
            <a:endParaRPr lang="en-GB" dirty="0"/>
          </a:p>
        </p:txBody>
      </p:sp>
      <p:sp>
        <p:nvSpPr>
          <p:cNvPr id="3" name="Content Placeholder 2"/>
          <p:cNvSpPr>
            <a:spLocks noGrp="1"/>
          </p:cNvSpPr>
          <p:nvPr>
            <p:ph idx="1"/>
          </p:nvPr>
        </p:nvSpPr>
        <p:spPr>
          <a:xfrm>
            <a:off x="457200" y="1124744"/>
            <a:ext cx="8229600" cy="5472608"/>
          </a:xfrm>
        </p:spPr>
        <p:txBody>
          <a:bodyPr>
            <a:normAutofit fontScale="77500" lnSpcReduction="20000"/>
          </a:bodyPr>
          <a:lstStyle/>
          <a:p>
            <a:r>
              <a:rPr lang="en-GB" dirty="0" smtClean="0"/>
              <a:t>Is </a:t>
            </a:r>
            <a:r>
              <a:rPr lang="en-GB" dirty="0" smtClean="0"/>
              <a:t>workload planning </a:t>
            </a:r>
            <a:r>
              <a:rPr lang="en-GB" dirty="0" smtClean="0"/>
              <a:t>of  </a:t>
            </a:r>
            <a:r>
              <a:rPr lang="en-GB" dirty="0" smtClean="0"/>
              <a:t>your own work  and others part of your </a:t>
            </a:r>
            <a:r>
              <a:rPr lang="en-GB" dirty="0"/>
              <a:t>j</a:t>
            </a:r>
            <a:r>
              <a:rPr lang="en-GB" dirty="0" smtClean="0"/>
              <a:t>ob</a:t>
            </a:r>
            <a:r>
              <a:rPr lang="en-GB" dirty="0" smtClean="0"/>
              <a:t>?</a:t>
            </a:r>
          </a:p>
          <a:p>
            <a:r>
              <a:rPr lang="en-GB" dirty="0" smtClean="0"/>
              <a:t>In</a:t>
            </a:r>
            <a:r>
              <a:rPr lang="en-GB" dirty="0" smtClean="0"/>
              <a:t> your </a:t>
            </a:r>
            <a:r>
              <a:rPr lang="en-GB" dirty="0" smtClean="0"/>
              <a:t>in</a:t>
            </a:r>
            <a:r>
              <a:rPr lang="en-GB" dirty="0" smtClean="0"/>
              <a:t>stitutional </a:t>
            </a:r>
            <a:r>
              <a:rPr lang="en-GB" dirty="0" smtClean="0"/>
              <a:t>context  </a:t>
            </a:r>
            <a:r>
              <a:rPr lang="en-GB" dirty="0" smtClean="0"/>
              <a:t>what is the workload planning </a:t>
            </a:r>
            <a:r>
              <a:rPr lang="en-GB" dirty="0" smtClean="0"/>
              <a:t>model</a:t>
            </a:r>
            <a:r>
              <a:rPr lang="en-GB" dirty="0" smtClean="0"/>
              <a:t>?</a:t>
            </a:r>
          </a:p>
          <a:p>
            <a:endParaRPr lang="en-GB" dirty="0" smtClean="0"/>
          </a:p>
          <a:p>
            <a:r>
              <a:rPr lang="en-GB" dirty="0" smtClean="0"/>
              <a:t>Against agreed </a:t>
            </a:r>
            <a:r>
              <a:rPr lang="en-GB" dirty="0" smtClean="0"/>
              <a:t>needs and </a:t>
            </a:r>
            <a:r>
              <a:rPr lang="en-GB" dirty="0" smtClean="0"/>
              <a:t>targets</a:t>
            </a:r>
            <a:endParaRPr lang="en-GB" dirty="0" smtClean="0"/>
          </a:p>
          <a:p>
            <a:r>
              <a:rPr lang="en-GB" dirty="0" smtClean="0"/>
              <a:t>proportions and </a:t>
            </a:r>
            <a:r>
              <a:rPr lang="en-GB" dirty="0" smtClean="0"/>
              <a:t>% of </a:t>
            </a:r>
            <a:r>
              <a:rPr lang="en-GB" dirty="0" smtClean="0"/>
              <a:t>peoples </a:t>
            </a:r>
            <a:r>
              <a:rPr lang="en-GB" dirty="0" smtClean="0"/>
              <a:t>hours</a:t>
            </a:r>
          </a:p>
          <a:p>
            <a:endParaRPr lang="en-GB" dirty="0"/>
          </a:p>
          <a:p>
            <a:r>
              <a:rPr lang="en-GB" dirty="0" smtClean="0"/>
              <a:t>Be aware </a:t>
            </a:r>
            <a:r>
              <a:rPr lang="en-GB" dirty="0" smtClean="0"/>
              <a:t>of </a:t>
            </a:r>
            <a:r>
              <a:rPr lang="en-GB" dirty="0" smtClean="0"/>
              <a:t>the </a:t>
            </a:r>
            <a:r>
              <a:rPr lang="en-GB" dirty="0" smtClean="0"/>
              <a:t>total hours allocated </a:t>
            </a:r>
            <a:r>
              <a:rPr lang="en-GB" dirty="0" smtClean="0"/>
              <a:t>for </a:t>
            </a:r>
            <a:r>
              <a:rPr lang="en-GB" dirty="0" smtClean="0"/>
              <a:t>a  role (at </a:t>
            </a:r>
            <a:r>
              <a:rPr lang="en-GB" dirty="0" err="1" smtClean="0"/>
              <a:t>UoB</a:t>
            </a:r>
            <a:r>
              <a:rPr lang="en-GB" dirty="0" smtClean="0"/>
              <a:t> its @550 for teaching within a 1600 hr workload and all academic staff have 20% for scholarship/research and in CLT we have 0.5% for admin)</a:t>
            </a:r>
            <a:endParaRPr lang="en-GB" dirty="0" smtClean="0"/>
          </a:p>
          <a:p>
            <a:r>
              <a:rPr lang="en-GB" dirty="0" smtClean="0"/>
              <a:t>Negotiate workload planning with those </a:t>
            </a:r>
            <a:r>
              <a:rPr lang="en-GB" dirty="0" smtClean="0"/>
              <a:t>involved but </a:t>
            </a:r>
            <a:r>
              <a:rPr lang="en-GB" dirty="0" smtClean="0"/>
              <a:t>still </a:t>
            </a:r>
            <a:r>
              <a:rPr lang="en-GB" dirty="0" smtClean="0"/>
              <a:t>retain control of the </a:t>
            </a:r>
            <a:r>
              <a:rPr lang="en-GB" dirty="0" smtClean="0"/>
              <a:t>decisions </a:t>
            </a:r>
            <a:r>
              <a:rPr lang="en-GB" dirty="0" smtClean="0"/>
              <a:t>made since </a:t>
            </a:r>
            <a:r>
              <a:rPr lang="en-GB" dirty="0" smtClean="0"/>
              <a:t>you have </a:t>
            </a:r>
            <a:r>
              <a:rPr lang="en-GB" dirty="0" smtClean="0"/>
              <a:t>to make the </a:t>
            </a:r>
            <a:r>
              <a:rPr lang="en-GB" dirty="0" smtClean="0"/>
              <a:t>overall workload  </a:t>
            </a:r>
            <a:r>
              <a:rPr lang="en-GB" dirty="0" smtClean="0"/>
              <a:t>balance.</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244</a:t>
            </a:fld>
            <a:endParaRPr lang="en-GB"/>
          </a:p>
        </p:txBody>
      </p:sp>
    </p:spTree>
    <p:extLst>
      <p:ext uri="{BB962C8B-B14F-4D97-AF65-F5344CB8AC3E}">
        <p14:creationId xmlns:p14="http://schemas.microsoft.com/office/powerpoint/2010/main" val="1540634748"/>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r>
              <a:rPr lang="en-GB" dirty="0" smtClean="0"/>
              <a:t> </a:t>
            </a:r>
            <a:endParaRPr lang="en-GB" dirty="0" smtClean="0"/>
          </a:p>
          <a:p>
            <a:r>
              <a:rPr lang="en-GB" dirty="0" smtClean="0"/>
              <a:t>In my </a:t>
            </a:r>
            <a:r>
              <a:rPr lang="en-GB" dirty="0" smtClean="0"/>
              <a:t>centre </a:t>
            </a:r>
            <a:r>
              <a:rPr lang="en-GB" dirty="0" smtClean="0"/>
              <a:t>we then </a:t>
            </a:r>
            <a:r>
              <a:rPr lang="en-GB" dirty="0" smtClean="0"/>
              <a:t>operate in relation to the agreed themes </a:t>
            </a:r>
            <a:r>
              <a:rPr lang="en-GB" dirty="0" smtClean="0"/>
              <a:t>which </a:t>
            </a:r>
            <a:r>
              <a:rPr lang="en-GB" dirty="0" smtClean="0"/>
              <a:t>are built from </a:t>
            </a:r>
            <a:r>
              <a:rPr lang="en-GB" dirty="0" smtClean="0"/>
              <a:t>the </a:t>
            </a:r>
            <a:r>
              <a:rPr lang="en-GB" dirty="0" smtClean="0"/>
              <a:t>learning </a:t>
            </a:r>
            <a:r>
              <a:rPr lang="en-GB" dirty="0" smtClean="0"/>
              <a:t>and </a:t>
            </a:r>
            <a:r>
              <a:rPr lang="en-GB" dirty="0" smtClean="0"/>
              <a:t>t</a:t>
            </a:r>
            <a:r>
              <a:rPr lang="en-GB" dirty="0" smtClean="0"/>
              <a:t>eaching strategy</a:t>
            </a:r>
            <a:endParaRPr lang="en-GB" dirty="0" smtClean="0"/>
          </a:p>
          <a:p>
            <a:r>
              <a:rPr lang="en-GB" dirty="0" err="1" smtClean="0"/>
              <a:t>Professionalisation</a:t>
            </a:r>
            <a:endParaRPr lang="en-GB" dirty="0" smtClean="0"/>
          </a:p>
          <a:p>
            <a:r>
              <a:rPr lang="en-GB" dirty="0" smtClean="0"/>
              <a:t> </a:t>
            </a:r>
            <a:r>
              <a:rPr lang="en-GB" dirty="0" smtClean="0"/>
              <a:t>e and </a:t>
            </a:r>
            <a:r>
              <a:rPr lang="en-GB" dirty="0" smtClean="0"/>
              <a:t>blended learning </a:t>
            </a:r>
          </a:p>
          <a:p>
            <a:r>
              <a:rPr lang="en-GB" dirty="0" smtClean="0"/>
              <a:t>curriculum fit </a:t>
            </a:r>
            <a:r>
              <a:rPr lang="en-GB" dirty="0" smtClean="0"/>
              <a:t>for </a:t>
            </a:r>
            <a:r>
              <a:rPr lang="en-GB" dirty="0" smtClean="0"/>
              <a:t>purpose</a:t>
            </a:r>
            <a:endParaRPr lang="en-GB" dirty="0" smtClean="0"/>
          </a:p>
          <a:p>
            <a:r>
              <a:rPr lang="en-GB" dirty="0" smtClean="0"/>
              <a:t>research and teaching links/ students as active learners and researchers  </a:t>
            </a:r>
          </a:p>
          <a:p>
            <a:r>
              <a:rPr lang="en-GB" dirty="0" smtClean="0"/>
              <a:t>student </a:t>
            </a:r>
            <a:r>
              <a:rPr lang="en-GB" dirty="0" smtClean="0"/>
              <a:t>engagement </a:t>
            </a:r>
          </a:p>
          <a:p>
            <a:r>
              <a:rPr lang="en-GB" dirty="0" smtClean="0"/>
              <a:t>Peoples hours are </a:t>
            </a:r>
            <a:r>
              <a:rPr lang="en-GB" dirty="0" smtClean="0"/>
              <a:t>agreed and </a:t>
            </a:r>
            <a:r>
              <a:rPr lang="en-GB" dirty="0" smtClean="0"/>
              <a:t>allocated </a:t>
            </a:r>
            <a:r>
              <a:rPr lang="en-GB" dirty="0" smtClean="0"/>
              <a:t>in</a:t>
            </a:r>
            <a:r>
              <a:rPr lang="en-GB" dirty="0" smtClean="0"/>
              <a:t> relation to the </a:t>
            </a:r>
            <a:r>
              <a:rPr lang="en-GB" dirty="0" smtClean="0"/>
              <a:t>themes   as </a:t>
            </a:r>
            <a:r>
              <a:rPr lang="en-GB" dirty="0" smtClean="0"/>
              <a:t>proportions of the whole-through negotiation</a:t>
            </a:r>
            <a:endParaRPr lang="en-GB" dirty="0" smtClean="0"/>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245</a:t>
            </a:fld>
            <a:endParaRPr lang="en-GB"/>
          </a:p>
        </p:txBody>
      </p:sp>
    </p:spTree>
    <p:extLst>
      <p:ext uri="{BB962C8B-B14F-4D97-AF65-F5344CB8AC3E}">
        <p14:creationId xmlns:p14="http://schemas.microsoft.com/office/powerpoint/2010/main" val="3617705293"/>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 overall context</a:t>
            </a:r>
          </a:p>
          <a:p>
            <a:r>
              <a:rPr lang="en-GB" dirty="0"/>
              <a:t> </a:t>
            </a:r>
            <a:r>
              <a:rPr lang="en-GB" dirty="0" smtClean="0"/>
              <a:t>any rules </a:t>
            </a:r>
          </a:p>
          <a:p>
            <a:r>
              <a:rPr lang="en-GB" dirty="0" smtClean="0"/>
              <a:t>Negotiation</a:t>
            </a:r>
          </a:p>
          <a:p>
            <a:r>
              <a:rPr lang="en-GB" dirty="0"/>
              <a:t> </a:t>
            </a:r>
            <a:r>
              <a:rPr lang="en-GB" dirty="0" smtClean="0"/>
              <a:t>flexibility</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246</a:t>
            </a:fld>
            <a:endParaRPr lang="en-GB"/>
          </a:p>
        </p:txBody>
      </p:sp>
    </p:spTree>
    <p:extLst>
      <p:ext uri="{BB962C8B-B14F-4D97-AF65-F5344CB8AC3E}">
        <p14:creationId xmlns:p14="http://schemas.microsoft.com/office/powerpoint/2010/main" val="968961392"/>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How </a:t>
            </a:r>
            <a:r>
              <a:rPr lang="en-GB" dirty="0" smtClean="0"/>
              <a:t>do </a:t>
            </a:r>
            <a:r>
              <a:rPr lang="en-GB" dirty="0" smtClean="0"/>
              <a:t>you </a:t>
            </a:r>
            <a:r>
              <a:rPr lang="en-GB" dirty="0" smtClean="0"/>
              <a:t>pl</a:t>
            </a:r>
            <a:r>
              <a:rPr lang="en-GB" dirty="0" smtClean="0"/>
              <a:t>an workloads </a:t>
            </a:r>
            <a:r>
              <a:rPr lang="en-GB" dirty="0" smtClean="0"/>
              <a:t>or how would </a:t>
            </a:r>
            <a:r>
              <a:rPr lang="en-GB" dirty="0" smtClean="0"/>
              <a:t>you plan </a:t>
            </a:r>
            <a:r>
              <a:rPr lang="en-GB" dirty="0" smtClean="0"/>
              <a:t>them?</a:t>
            </a:r>
          </a:p>
          <a:p>
            <a:r>
              <a:rPr lang="en-GB" dirty="0" smtClean="0"/>
              <a:t>What </a:t>
            </a:r>
            <a:r>
              <a:rPr lang="en-GB" dirty="0"/>
              <a:t>important </a:t>
            </a:r>
            <a:r>
              <a:rPr lang="en-GB" dirty="0" smtClean="0"/>
              <a:t>issues, and concerns </a:t>
            </a:r>
            <a:r>
              <a:rPr lang="en-GB" dirty="0"/>
              <a:t>and problems </a:t>
            </a:r>
            <a:r>
              <a:rPr lang="en-GB" dirty="0" smtClean="0"/>
              <a:t>will/ m</a:t>
            </a:r>
            <a:r>
              <a:rPr lang="en-GB" dirty="0" smtClean="0"/>
              <a:t>ight you encounter</a:t>
            </a:r>
            <a:r>
              <a:rPr lang="en-GB" dirty="0" smtClean="0"/>
              <a:t>?</a:t>
            </a:r>
          </a:p>
          <a:p>
            <a:pPr marL="0" indent="0">
              <a:buNone/>
            </a:pPr>
            <a:r>
              <a:rPr lang="en-GB" dirty="0" smtClean="0"/>
              <a:t> </a:t>
            </a:r>
            <a:endParaRPr lang="en-GB" dirty="0" smtClean="0"/>
          </a:p>
          <a:p>
            <a:r>
              <a:rPr lang="en-GB" dirty="0" smtClean="0"/>
              <a:t>Problem solving </a:t>
            </a:r>
            <a:r>
              <a:rPr lang="en-GB" dirty="0" smtClean="0"/>
              <a:t>and </a:t>
            </a:r>
            <a:r>
              <a:rPr lang="en-GB" dirty="0" smtClean="0"/>
              <a:t>crisis management </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247</a:t>
            </a:fld>
            <a:endParaRPr lang="en-GB"/>
          </a:p>
        </p:txBody>
      </p:sp>
    </p:spTree>
    <p:extLst>
      <p:ext uri="{BB962C8B-B14F-4D97-AF65-F5344CB8AC3E}">
        <p14:creationId xmlns:p14="http://schemas.microsoft.com/office/powerpoint/2010/main" val="4224511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Leaders and managers </a:t>
            </a:r>
            <a:r>
              <a:rPr lang="en-GB" dirty="0" smtClean="0"/>
              <a:t>in </a:t>
            </a:r>
            <a:r>
              <a:rPr lang="en-GB" dirty="0" smtClean="0"/>
              <a:t>academic contexts </a:t>
            </a:r>
            <a:endParaRPr lang="en-GB" dirty="0"/>
          </a:p>
        </p:txBody>
      </p:sp>
      <p:sp>
        <p:nvSpPr>
          <p:cNvPr id="3" name="Content Placeholder 2"/>
          <p:cNvSpPr>
            <a:spLocks noGrp="1"/>
          </p:cNvSpPr>
          <p:nvPr>
            <p:ph idx="1"/>
          </p:nvPr>
        </p:nvSpPr>
        <p:spPr/>
        <p:txBody>
          <a:bodyPr>
            <a:normAutofit/>
          </a:bodyPr>
          <a:lstStyle/>
          <a:p>
            <a:r>
              <a:rPr lang="en-GB" dirty="0" smtClean="0"/>
              <a:t>Robin Middlehurst suggested in the  early 1990s  that in university contexts the roles are  blurred- I see them as more of a  continuum depending on your role, and interpretation of it , and circumstances . </a:t>
            </a:r>
          </a:p>
          <a:p>
            <a:r>
              <a:rPr lang="en-GB" dirty="0" smtClean="0"/>
              <a:t>Vice chancellors lead </a:t>
            </a:r>
          </a:p>
          <a:p>
            <a:r>
              <a:rPr lang="en-GB" dirty="0" smtClean="0"/>
              <a:t>Deans, heads,  directors are more likely to both lead and manage </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25</a:t>
            </a:fld>
            <a:endParaRPr lang="en-GB"/>
          </a:p>
        </p:txBody>
      </p:sp>
    </p:spTree>
    <p:extLst>
      <p:ext uri="{BB962C8B-B14F-4D97-AF65-F5344CB8AC3E}">
        <p14:creationId xmlns:p14="http://schemas.microsoft.com/office/powerpoint/2010/main" val="1291957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Managing </a:t>
            </a:r>
            <a:endParaRPr lang="en-GB" dirty="0"/>
          </a:p>
        </p:txBody>
      </p:sp>
      <p:sp>
        <p:nvSpPr>
          <p:cNvPr id="7" name="Text Placeholder 6"/>
          <p:cNvSpPr>
            <a:spLocks noGrp="1"/>
          </p:cNvSpPr>
          <p:nvPr>
            <p:ph type="body" idx="1"/>
          </p:nvPr>
        </p:nvSpPr>
        <p:spPr/>
        <p:txBody>
          <a:bodyPr/>
          <a:lstStyle/>
          <a:p>
            <a:endParaRPr lang="en-GB"/>
          </a:p>
        </p:txBody>
      </p:sp>
      <p:pic>
        <p:nvPicPr>
          <p:cNvPr id="6" name="Content Placeholder 5" descr="Supervision"/>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39552" y="2276872"/>
            <a:ext cx="3168352" cy="3456384"/>
          </a:xfrm>
          <a:prstGeom prst="rect">
            <a:avLst/>
          </a:prstGeom>
          <a:noFill/>
          <a:ln>
            <a:noFill/>
          </a:ln>
        </p:spPr>
      </p:pic>
      <p:sp>
        <p:nvSpPr>
          <p:cNvPr id="8" name="Text Placeholder 7"/>
          <p:cNvSpPr>
            <a:spLocks noGrp="1"/>
          </p:cNvSpPr>
          <p:nvPr>
            <p:ph type="body" sz="quarter" idx="3"/>
          </p:nvPr>
        </p:nvSpPr>
        <p:spPr/>
        <p:txBody>
          <a:bodyPr/>
          <a:lstStyle/>
          <a:p>
            <a:endParaRPr lang="en-GB"/>
          </a:p>
        </p:txBody>
      </p:sp>
      <p:sp>
        <p:nvSpPr>
          <p:cNvPr id="9" name="Content Placeholder 8"/>
          <p:cNvSpPr>
            <a:spLocks noGrp="1"/>
          </p:cNvSpPr>
          <p:nvPr>
            <p:ph sz="quarter" idx="4"/>
          </p:nvPr>
        </p:nvSpPr>
        <p:spPr/>
        <p:txBody>
          <a:bodyPr>
            <a:normAutofit fontScale="70000" lnSpcReduction="20000"/>
          </a:bodyPr>
          <a:lstStyle/>
          <a:p>
            <a:r>
              <a:rPr lang="en-GB" dirty="0" smtClean="0"/>
              <a:t>Communicating with and managing  people</a:t>
            </a:r>
          </a:p>
          <a:p>
            <a:r>
              <a:rPr lang="en-GB" dirty="0" smtClean="0"/>
              <a:t>HR issues, hiring, promotions , performance management </a:t>
            </a:r>
          </a:p>
          <a:p>
            <a:r>
              <a:rPr lang="en-GB" dirty="0" smtClean="0"/>
              <a:t>Mentoring, training</a:t>
            </a:r>
            <a:endParaRPr lang="en-GB" dirty="0"/>
          </a:p>
          <a:p>
            <a:endParaRPr lang="en-GB" dirty="0" smtClean="0"/>
          </a:p>
          <a:p>
            <a:r>
              <a:rPr lang="en-GB" dirty="0" smtClean="0"/>
              <a:t>Workload management  , time and task management</a:t>
            </a:r>
          </a:p>
          <a:p>
            <a:r>
              <a:rPr lang="en-GB" dirty="0" smtClean="0"/>
              <a:t>Everyday  activities , production of  agreed  work .implementation</a:t>
            </a:r>
          </a:p>
          <a:p>
            <a:r>
              <a:rPr lang="en-GB" dirty="0" smtClean="0"/>
              <a:t>Managing projects –money, budgets , time , people, outputs, responsibilities </a:t>
            </a:r>
          </a:p>
          <a:p>
            <a:r>
              <a:rPr lang="en-GB" dirty="0" smtClean="0"/>
              <a:t>Partnerships internal and external</a:t>
            </a:r>
          </a:p>
          <a:p>
            <a:r>
              <a:rPr lang="en-GB" dirty="0" smtClean="0"/>
              <a:t>Typically team , task and role oriented, -whole university  links </a:t>
            </a:r>
          </a:p>
          <a:p>
            <a:r>
              <a:rPr lang="en-GB" dirty="0" smtClean="0"/>
              <a:t>Learning from and with others </a:t>
            </a:r>
          </a:p>
          <a:p>
            <a:endParaRPr lang="en-GB" dirty="0" smtClean="0"/>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26</a:t>
            </a:fld>
            <a:endParaRPr lang="en-GB"/>
          </a:p>
        </p:txBody>
      </p:sp>
    </p:spTree>
    <p:extLst>
      <p:ext uri="{BB962C8B-B14F-4D97-AF65-F5344CB8AC3E}">
        <p14:creationId xmlns:p14="http://schemas.microsoft.com/office/powerpoint/2010/main" val="21509468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GB"/>
          </a:p>
        </p:txBody>
      </p:sp>
      <p:sp>
        <p:nvSpPr>
          <p:cNvPr id="10" name="Content Placeholder 9"/>
          <p:cNvSpPr>
            <a:spLocks noGrp="1"/>
          </p:cNvSpPr>
          <p:nvPr>
            <p:ph idx="1"/>
          </p:nvPr>
        </p:nvSpPr>
        <p:spPr>
          <a:xfrm>
            <a:off x="457200" y="0"/>
            <a:ext cx="8229600" cy="6126163"/>
          </a:xfrm>
        </p:spPr>
        <p:txBody>
          <a:bodyPr/>
          <a:lstStyle/>
          <a:p>
            <a:r>
              <a:rPr lang="en-GB" dirty="0" smtClean="0"/>
              <a:t>When is planning and monitoring micro managing?</a:t>
            </a:r>
          </a:p>
          <a:p>
            <a:r>
              <a:rPr lang="en-GB" dirty="0" smtClean="0"/>
              <a:t>Transactional analysis</a:t>
            </a:r>
          </a:p>
          <a:p>
            <a:endParaRPr lang="en-GB" dirty="0"/>
          </a:p>
          <a:p>
            <a:endParaRPr lang="en-GB" dirty="0" smtClean="0"/>
          </a:p>
          <a:p>
            <a:r>
              <a:rPr lang="en-GB" dirty="0" smtClean="0"/>
              <a:t>Parent                       </a:t>
            </a:r>
            <a:r>
              <a:rPr lang="en-GB" dirty="0" err="1" smtClean="0"/>
              <a:t>Parent</a:t>
            </a:r>
            <a:endParaRPr lang="en-GB" dirty="0" smtClean="0"/>
          </a:p>
          <a:p>
            <a:endParaRPr lang="en-GB" dirty="0"/>
          </a:p>
          <a:p>
            <a:r>
              <a:rPr lang="en-GB" dirty="0" smtClean="0"/>
              <a:t>Adult                         </a:t>
            </a:r>
            <a:r>
              <a:rPr lang="en-GB" dirty="0" err="1" smtClean="0"/>
              <a:t>adult</a:t>
            </a:r>
            <a:endParaRPr lang="en-GB" dirty="0" smtClean="0"/>
          </a:p>
          <a:p>
            <a:endParaRPr lang="en-GB" dirty="0"/>
          </a:p>
          <a:p>
            <a:r>
              <a:rPr lang="en-GB" dirty="0" smtClean="0"/>
              <a:t>Child                         </a:t>
            </a:r>
            <a:r>
              <a:rPr lang="en-GB" dirty="0" err="1" smtClean="0"/>
              <a:t>child</a:t>
            </a:r>
            <a:r>
              <a:rPr lang="en-GB" dirty="0" smtClean="0"/>
              <a:t>                                   </a:t>
            </a:r>
            <a:endParaRPr lang="en-GB" dirty="0"/>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ED1FA358-54D9-4470-8E1E-567C28ED863E}" type="slidenum">
              <a:rPr lang="en-GB" smtClean="0"/>
              <a:t>27</a:t>
            </a:fld>
            <a:endParaRPr lang="en-GB"/>
          </a:p>
        </p:txBody>
      </p:sp>
    </p:spTree>
    <p:extLst>
      <p:ext uri="{BB962C8B-B14F-4D97-AF65-F5344CB8AC3E}">
        <p14:creationId xmlns:p14="http://schemas.microsoft.com/office/powerpoint/2010/main" val="19688562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Leading </a:t>
            </a:r>
            <a:endParaRPr lang="en-GB" dirty="0"/>
          </a:p>
        </p:txBody>
      </p:sp>
      <p:sp>
        <p:nvSpPr>
          <p:cNvPr id="3" name="Text Placeholder 2"/>
          <p:cNvSpPr>
            <a:spLocks noGrp="1"/>
          </p:cNvSpPr>
          <p:nvPr>
            <p:ph type="body" idx="1"/>
          </p:nvPr>
        </p:nvSpPr>
        <p:spPr/>
        <p:txBody>
          <a:bodyPr/>
          <a:lstStyle/>
          <a:p>
            <a:endParaRPr lang="en-GB"/>
          </a:p>
        </p:txBody>
      </p:sp>
      <p:sp>
        <p:nvSpPr>
          <p:cNvPr id="5" name="Text Placeholder 4"/>
          <p:cNvSpPr>
            <a:spLocks noGrp="1"/>
          </p:cNvSpPr>
          <p:nvPr>
            <p:ph type="body" sz="quarter" idx="3"/>
          </p:nvPr>
        </p:nvSpPr>
        <p:spPr/>
        <p:txBody>
          <a:bodyPr/>
          <a:lstStyle/>
          <a:p>
            <a:endParaRPr lang="en-GB"/>
          </a:p>
        </p:txBody>
      </p:sp>
      <p:sp>
        <p:nvSpPr>
          <p:cNvPr id="6" name="Content Placeholder 5"/>
          <p:cNvSpPr>
            <a:spLocks noGrp="1"/>
          </p:cNvSpPr>
          <p:nvPr>
            <p:ph sz="quarter" idx="4"/>
          </p:nvPr>
        </p:nvSpPr>
        <p:spPr/>
        <p:txBody>
          <a:bodyPr>
            <a:normAutofit fontScale="85000" lnSpcReduction="10000"/>
          </a:bodyPr>
          <a:lstStyle/>
          <a:p>
            <a:r>
              <a:rPr lang="en-GB" dirty="0" smtClean="0"/>
              <a:t>Strategic decision making </a:t>
            </a:r>
          </a:p>
          <a:p>
            <a:r>
              <a:rPr lang="en-GB" dirty="0" err="1" smtClean="0"/>
              <a:t>Inititiating</a:t>
            </a:r>
            <a:r>
              <a:rPr lang="en-GB" dirty="0" smtClean="0"/>
              <a:t> strategic alliances</a:t>
            </a:r>
          </a:p>
          <a:p>
            <a:r>
              <a:rPr lang="en-GB" dirty="0" smtClean="0"/>
              <a:t>Vision and mission</a:t>
            </a:r>
          </a:p>
          <a:p>
            <a:r>
              <a:rPr lang="en-GB" dirty="0" smtClean="0"/>
              <a:t>Commitment /value driven </a:t>
            </a:r>
            <a:r>
              <a:rPr lang="en-GB" dirty="0" err="1" smtClean="0"/>
              <a:t>eg</a:t>
            </a:r>
            <a:r>
              <a:rPr lang="en-GB" dirty="0" smtClean="0"/>
              <a:t> </a:t>
            </a:r>
            <a:r>
              <a:rPr lang="en-GB" dirty="0" err="1" smtClean="0"/>
              <a:t>integrity,social</a:t>
            </a:r>
            <a:r>
              <a:rPr lang="en-GB" dirty="0" smtClean="0"/>
              <a:t> justice </a:t>
            </a:r>
          </a:p>
          <a:p>
            <a:r>
              <a:rPr lang="en-GB" dirty="0" smtClean="0"/>
              <a:t>Lead by positive example</a:t>
            </a:r>
          </a:p>
          <a:p>
            <a:r>
              <a:rPr lang="en-GB" dirty="0" smtClean="0"/>
              <a:t>Enabling achievement through recognising constraints in context</a:t>
            </a:r>
          </a:p>
          <a:p>
            <a:r>
              <a:rPr lang="en-GB" dirty="0" smtClean="0"/>
              <a:t>Consulting with others over decisions </a:t>
            </a:r>
          </a:p>
          <a:p>
            <a:r>
              <a:rPr lang="en-GB" dirty="0" smtClean="0"/>
              <a:t>Plan, negotiate, motivate and direct the team</a:t>
            </a:r>
          </a:p>
          <a:p>
            <a:endParaRPr lang="en-GB" dirty="0"/>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ED1FA358-54D9-4470-8E1E-567C28ED863E}" type="slidenum">
              <a:rPr lang="en-GB" smtClean="0"/>
              <a:t>28</a:t>
            </a:fld>
            <a:endParaRPr lang="en-GB"/>
          </a:p>
        </p:txBody>
      </p:sp>
      <p:pic>
        <p:nvPicPr>
          <p:cNvPr id="9" name="Content Placeholder 5" descr="http://www.nwlink.com/~donclark/leadership/pics/vision.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23528" y="2204864"/>
            <a:ext cx="3820641" cy="3888431"/>
          </a:xfrm>
          <a:prstGeom prst="rect">
            <a:avLst/>
          </a:prstGeom>
          <a:noFill/>
          <a:ln>
            <a:noFill/>
          </a:ln>
        </p:spPr>
      </p:pic>
    </p:spTree>
    <p:extLst>
      <p:ext uri="{BB962C8B-B14F-4D97-AF65-F5344CB8AC3E}">
        <p14:creationId xmlns:p14="http://schemas.microsoft.com/office/powerpoint/2010/main" val="16976810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GB"/>
          </a:p>
        </p:txBody>
      </p:sp>
      <p:sp>
        <p:nvSpPr>
          <p:cNvPr id="10" name="Content Placeholder 9"/>
          <p:cNvSpPr>
            <a:spLocks noGrp="1"/>
          </p:cNvSpPr>
          <p:nvPr>
            <p:ph idx="1"/>
          </p:nvPr>
        </p:nvSpPr>
        <p:spPr/>
        <p:txBody>
          <a:bodyPr/>
          <a:lstStyle/>
          <a:p>
            <a:r>
              <a:rPr lang="en-GB" dirty="0" smtClean="0"/>
              <a:t>See </a:t>
            </a:r>
          </a:p>
          <a:p>
            <a:r>
              <a:rPr lang="en-GB" dirty="0">
                <a:hlinkClick r:id="rId2"/>
              </a:rPr>
              <a:t>http://www.lfhe.ac.uk</a:t>
            </a:r>
            <a:r>
              <a:rPr lang="en-GB" dirty="0" smtClean="0">
                <a:hlinkClick r:id="rId2"/>
              </a:rPr>
              <a:t>/</a:t>
            </a:r>
            <a:r>
              <a:rPr lang="en-GB" dirty="0" smtClean="0"/>
              <a:t>   leadership foundation</a:t>
            </a:r>
            <a:endParaRPr lang="en-GB" dirty="0"/>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ED1FA358-54D9-4470-8E1E-567C28ED863E}" type="slidenum">
              <a:rPr lang="en-GB" smtClean="0"/>
              <a:t>29</a:t>
            </a:fld>
            <a:endParaRPr lang="en-GB"/>
          </a:p>
        </p:txBody>
      </p:sp>
    </p:spTree>
    <p:extLst>
      <p:ext uri="{BB962C8B-B14F-4D97-AF65-F5344CB8AC3E}">
        <p14:creationId xmlns:p14="http://schemas.microsoft.com/office/powerpoint/2010/main" val="2881943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ea typeface="Calibri"/>
                <a:cs typeface="Times New Roman"/>
              </a:rPr>
              <a:t>S</a:t>
            </a:r>
            <a:r>
              <a:rPr lang="en-GB" b="1" dirty="0" smtClean="0">
                <a:ea typeface="Calibri"/>
                <a:cs typeface="Times New Roman"/>
              </a:rPr>
              <a:t>enior academics professional development programme April 2016</a:t>
            </a:r>
            <a:r>
              <a:rPr lang="en-GB" dirty="0" smtClean="0">
                <a:ea typeface="Calibri"/>
                <a:cs typeface="Times New Roman"/>
              </a:rPr>
              <a:t/>
            </a:r>
            <a:br>
              <a:rPr lang="en-GB" dirty="0" smtClean="0">
                <a:ea typeface="Calibri"/>
                <a:cs typeface="Times New Roman"/>
              </a:rPr>
            </a:br>
            <a:endParaRPr lang="en-GB" dirty="0"/>
          </a:p>
        </p:txBody>
      </p:sp>
      <p:sp>
        <p:nvSpPr>
          <p:cNvPr id="3" name="Content Placeholder 2"/>
          <p:cNvSpPr>
            <a:spLocks noGrp="1"/>
          </p:cNvSpPr>
          <p:nvPr>
            <p:ph idx="1"/>
          </p:nvPr>
        </p:nvSpPr>
        <p:spPr>
          <a:xfrm>
            <a:off x="457200" y="1124744"/>
            <a:ext cx="8229600" cy="5832648"/>
          </a:xfrm>
        </p:spPr>
        <p:txBody>
          <a:bodyPr>
            <a:normAutofit fontScale="55000" lnSpcReduction="20000"/>
          </a:bodyPr>
          <a:lstStyle/>
          <a:p>
            <a:pPr marL="0" indent="0">
              <a:lnSpc>
                <a:spcPct val="115000"/>
              </a:lnSpc>
              <a:spcAft>
                <a:spcPts val="1000"/>
              </a:spcAft>
              <a:buNone/>
            </a:pPr>
            <a:r>
              <a:rPr lang="en-GB" b="1" dirty="0" smtClean="0">
                <a:ea typeface="Calibri"/>
                <a:cs typeface="Times New Roman"/>
              </a:rPr>
              <a:t>AIM </a:t>
            </a:r>
            <a:r>
              <a:rPr lang="en-GB" b="1" dirty="0">
                <a:ea typeface="Calibri"/>
                <a:cs typeface="Times New Roman"/>
              </a:rPr>
              <a:t>OF THE COURSE</a:t>
            </a:r>
            <a:endParaRPr lang="en-GB" dirty="0">
              <a:ea typeface="Calibri"/>
              <a:cs typeface="Times New Roman"/>
            </a:endParaRPr>
          </a:p>
          <a:p>
            <a:pPr marL="0" indent="0">
              <a:lnSpc>
                <a:spcPct val="115000"/>
              </a:lnSpc>
              <a:spcAft>
                <a:spcPts val="1000"/>
              </a:spcAft>
              <a:buNone/>
            </a:pPr>
            <a:r>
              <a:rPr lang="en-GB" b="1" dirty="0">
                <a:ea typeface="Calibri"/>
                <a:cs typeface="Times New Roman"/>
              </a:rPr>
              <a:t>This 3-day programme </a:t>
            </a:r>
            <a:r>
              <a:rPr lang="en-GB" dirty="0">
                <a:ea typeface="Calibri"/>
                <a:cs typeface="Times New Roman"/>
              </a:rPr>
              <a:t>is designed for mid-career to senior academics in higher education institutions who often have to perform an increasing number of key roles and functions as they progress on the career ladder. </a:t>
            </a:r>
            <a:endParaRPr lang="en-GB" dirty="0" smtClean="0">
              <a:ea typeface="Calibri"/>
              <a:cs typeface="Times New Roman"/>
            </a:endParaRPr>
          </a:p>
          <a:p>
            <a:pPr marL="0" indent="0">
              <a:lnSpc>
                <a:spcPct val="115000"/>
              </a:lnSpc>
              <a:spcAft>
                <a:spcPts val="1000"/>
              </a:spcAft>
              <a:buNone/>
            </a:pPr>
            <a:r>
              <a:rPr lang="en-GB" dirty="0" smtClean="0">
                <a:ea typeface="Calibri"/>
                <a:cs typeface="Times New Roman"/>
              </a:rPr>
              <a:t>Many </a:t>
            </a:r>
            <a:r>
              <a:rPr lang="en-GB" dirty="0">
                <a:ea typeface="Calibri"/>
                <a:cs typeface="Times New Roman"/>
              </a:rPr>
              <a:t>of these roles come in addition to the core functions of teaching and research. </a:t>
            </a:r>
            <a:endParaRPr lang="en-GB" dirty="0" smtClean="0">
              <a:ea typeface="Calibri"/>
              <a:cs typeface="Times New Roman"/>
            </a:endParaRPr>
          </a:p>
          <a:p>
            <a:pPr marL="0" indent="0">
              <a:lnSpc>
                <a:spcPct val="115000"/>
              </a:lnSpc>
              <a:spcAft>
                <a:spcPts val="1000"/>
              </a:spcAft>
              <a:buNone/>
            </a:pPr>
            <a:r>
              <a:rPr lang="en-GB" dirty="0" smtClean="0">
                <a:ea typeface="Calibri"/>
                <a:cs typeface="Times New Roman"/>
              </a:rPr>
              <a:t>There </a:t>
            </a:r>
            <a:r>
              <a:rPr lang="en-GB" dirty="0">
                <a:ea typeface="Calibri"/>
                <a:cs typeface="Times New Roman"/>
              </a:rPr>
              <a:t>is often an assumption that lecturers can perform such roles naturally. However, there is little professional training available to support lecturers in developing the skills required to perform the different facets of their roles effectively. Much of the practices used by individual lecturers evolve from one’s own </a:t>
            </a:r>
            <a:r>
              <a:rPr lang="en-GB" b="1" dirty="0">
                <a:ea typeface="Calibri"/>
                <a:cs typeface="Times New Roman"/>
              </a:rPr>
              <a:t>experience, informal knowledge, or trial-and-error methods</a:t>
            </a:r>
            <a:r>
              <a:rPr lang="en-GB" dirty="0">
                <a:ea typeface="Calibri"/>
                <a:cs typeface="Times New Roman"/>
              </a:rPr>
              <a:t>. </a:t>
            </a:r>
            <a:endParaRPr lang="en-GB" dirty="0" smtClean="0">
              <a:ea typeface="Calibri"/>
              <a:cs typeface="Times New Roman"/>
            </a:endParaRPr>
          </a:p>
          <a:p>
            <a:pPr marL="0" indent="0">
              <a:lnSpc>
                <a:spcPct val="115000"/>
              </a:lnSpc>
              <a:spcAft>
                <a:spcPts val="1000"/>
              </a:spcAft>
              <a:buNone/>
            </a:pPr>
            <a:r>
              <a:rPr lang="en-GB" dirty="0" smtClean="0">
                <a:ea typeface="Calibri"/>
                <a:cs typeface="Times New Roman"/>
              </a:rPr>
              <a:t>The </a:t>
            </a:r>
            <a:r>
              <a:rPr lang="en-GB" dirty="0">
                <a:ea typeface="Calibri"/>
                <a:cs typeface="Times New Roman"/>
              </a:rPr>
              <a:t>aim of this programme is to </a:t>
            </a:r>
            <a:r>
              <a:rPr lang="en-GB" b="1" dirty="0">
                <a:ea typeface="Calibri"/>
                <a:cs typeface="Times New Roman"/>
              </a:rPr>
              <a:t>provide an opportunity for lecturers to be equipped with professional training and skills that will strengthen their technical and strategic capabilities to perform their professional roles with greater confidence, and also an opportunity to reflect upon their current practices in a manner which is informed by relevant theory and international best practice</a:t>
            </a:r>
            <a:r>
              <a:rPr lang="en-GB" dirty="0">
                <a:ea typeface="Calibri"/>
                <a:cs typeface="Times New Roman"/>
              </a:rPr>
              <a:t>.</a:t>
            </a:r>
          </a:p>
          <a:p>
            <a:pPr marL="0" indent="0">
              <a:buNone/>
            </a:pP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3</a:t>
            </a:fld>
            <a:endParaRPr lang="en-GB"/>
          </a:p>
        </p:txBody>
      </p:sp>
    </p:spTree>
    <p:extLst>
      <p:ext uri="{BB962C8B-B14F-4D97-AF65-F5344CB8AC3E}">
        <p14:creationId xmlns:p14="http://schemas.microsoft.com/office/powerpoint/2010/main" val="2946037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Leading and managing </a:t>
            </a:r>
            <a:endParaRPr lang="en-GB" dirty="0"/>
          </a:p>
        </p:txBody>
      </p:sp>
      <p:sp>
        <p:nvSpPr>
          <p:cNvPr id="3" name="Content Placeholder 2"/>
          <p:cNvSpPr>
            <a:spLocks noGrp="1"/>
          </p:cNvSpPr>
          <p:nvPr>
            <p:ph idx="1"/>
          </p:nvPr>
        </p:nvSpPr>
        <p:spPr/>
        <p:txBody>
          <a:bodyPr/>
          <a:lstStyle/>
          <a:p>
            <a:r>
              <a:rPr lang="en-GB" dirty="0"/>
              <a:t>Leaders are policy makers </a:t>
            </a:r>
            <a:r>
              <a:rPr lang="en-GB" dirty="0" smtClean="0"/>
              <a:t>- </a:t>
            </a:r>
            <a:r>
              <a:rPr lang="en-GB" dirty="0"/>
              <a:t>managers </a:t>
            </a:r>
            <a:r>
              <a:rPr lang="en-GB" dirty="0" smtClean="0"/>
              <a:t>are policy </a:t>
            </a:r>
            <a:r>
              <a:rPr lang="en-GB" dirty="0"/>
              <a:t>implementers-  </a:t>
            </a:r>
            <a:r>
              <a:rPr lang="en-GB" dirty="0" smtClean="0"/>
              <a:t>‘in </a:t>
            </a:r>
            <a:r>
              <a:rPr lang="en-GB" dirty="0"/>
              <a:t>higher education the new cadre of manager-academics </a:t>
            </a:r>
            <a:r>
              <a:rPr lang="en-GB" dirty="0" smtClean="0"/>
              <a:t>‘(</a:t>
            </a:r>
            <a:r>
              <a:rPr lang="en-GB" dirty="0"/>
              <a:t>Deem 2010) has shifted this divide.</a:t>
            </a:r>
          </a:p>
          <a:p>
            <a:r>
              <a:rPr lang="en-GB" dirty="0" smtClean="0"/>
              <a:t>Together  they lead and manage the complex institutions </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30</a:t>
            </a:fld>
            <a:endParaRPr lang="en-GB"/>
          </a:p>
        </p:txBody>
      </p:sp>
    </p:spTree>
    <p:extLst>
      <p:ext uri="{BB962C8B-B14F-4D97-AF65-F5344CB8AC3E}">
        <p14:creationId xmlns:p14="http://schemas.microsoft.com/office/powerpoint/2010/main" val="9506556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548680"/>
            <a:ext cx="8229600" cy="6309320"/>
          </a:xfrm>
        </p:spPr>
        <p:txBody>
          <a:bodyPr>
            <a:normAutofit fontScale="85000" lnSpcReduction="20000"/>
          </a:bodyPr>
          <a:lstStyle/>
          <a:p>
            <a:r>
              <a:rPr lang="en-GB" b="1" dirty="0" smtClean="0"/>
              <a:t>Leaders</a:t>
            </a:r>
            <a:r>
              <a:rPr lang="en-GB" dirty="0" smtClean="0"/>
              <a:t>- vision, values, overall responsibility more strategic </a:t>
            </a:r>
          </a:p>
          <a:p>
            <a:r>
              <a:rPr lang="en-GB" b="1" dirty="0" smtClean="0"/>
              <a:t>Managers </a:t>
            </a:r>
            <a:r>
              <a:rPr lang="en-GB" dirty="0" smtClean="0"/>
              <a:t>– more operational , manage people, tasks, time </a:t>
            </a:r>
            <a:r>
              <a:rPr lang="en-GB" dirty="0" smtClean="0"/>
              <a:t> </a:t>
            </a:r>
            <a:r>
              <a:rPr lang="en-GB" dirty="0" smtClean="0"/>
              <a:t>resources  </a:t>
            </a:r>
          </a:p>
          <a:p>
            <a:r>
              <a:rPr lang="en-GB" dirty="0" smtClean="0"/>
              <a:t>In HE we need to do both </a:t>
            </a:r>
          </a:p>
          <a:p>
            <a:endParaRPr lang="en-GB" dirty="0" smtClean="0"/>
          </a:p>
          <a:p>
            <a:endParaRPr lang="en-GB" dirty="0"/>
          </a:p>
          <a:p>
            <a:r>
              <a:rPr lang="en-GB" dirty="0" smtClean="0"/>
              <a:t>Other research looks at dimensions  which apply variously to both . A </a:t>
            </a:r>
            <a:r>
              <a:rPr lang="en-GB" dirty="0" smtClean="0"/>
              <a:t>study </a:t>
            </a:r>
            <a:r>
              <a:rPr lang="en-GB" dirty="0"/>
              <a:t>at the University of Michigan identified these two </a:t>
            </a:r>
            <a:r>
              <a:rPr lang="en-GB" dirty="0" smtClean="0"/>
              <a:t>behaviours </a:t>
            </a:r>
            <a:r>
              <a:rPr lang="en-GB" dirty="0"/>
              <a:t>as (</a:t>
            </a:r>
            <a:r>
              <a:rPr lang="en-GB" dirty="0" smtClean="0"/>
              <a:t>Katz, </a:t>
            </a:r>
            <a:r>
              <a:rPr lang="en-GB" dirty="0" err="1"/>
              <a:t>Maccoby</a:t>
            </a:r>
            <a:r>
              <a:rPr lang="en-GB" dirty="0"/>
              <a:t>, Morse, 1950; </a:t>
            </a:r>
            <a:r>
              <a:rPr lang="en-GB" dirty="0" err="1"/>
              <a:t>Northouse</a:t>
            </a:r>
            <a:r>
              <a:rPr lang="en-GB" dirty="0"/>
              <a:t>, 2007):</a:t>
            </a:r>
          </a:p>
          <a:p>
            <a:pPr lvl="0"/>
            <a:r>
              <a:rPr lang="en-GB" b="1" dirty="0"/>
              <a:t>Employee Orientation</a:t>
            </a:r>
            <a:r>
              <a:rPr lang="en-GB" dirty="0"/>
              <a:t> - approaching employees with a strong human relations orientation (concern for </a:t>
            </a:r>
            <a:r>
              <a:rPr lang="en-GB" b="1" dirty="0"/>
              <a:t>people</a:t>
            </a:r>
            <a:r>
              <a:rPr lang="en-GB" dirty="0"/>
              <a:t>)</a:t>
            </a:r>
          </a:p>
          <a:p>
            <a:pPr lvl="0"/>
            <a:r>
              <a:rPr lang="en-GB" b="1" dirty="0"/>
              <a:t>Production Orientation</a:t>
            </a:r>
            <a:r>
              <a:rPr lang="en-GB" dirty="0"/>
              <a:t> - stressing the technical and production aspect of the job (concern for </a:t>
            </a:r>
            <a:r>
              <a:rPr lang="en-GB" b="1" dirty="0"/>
              <a:t>tasks</a:t>
            </a:r>
            <a:r>
              <a:rPr lang="en-GB" dirty="0"/>
              <a:t>)</a:t>
            </a:r>
          </a:p>
          <a:p>
            <a:endParaRPr lang="en-GB" dirty="0" smtClean="0"/>
          </a:p>
          <a:p>
            <a:endParaRPr lang="en-GB" dirty="0" smtClean="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31</a:t>
            </a:fld>
            <a:endParaRPr lang="en-GB"/>
          </a:p>
        </p:txBody>
      </p:sp>
    </p:spTree>
    <p:extLst>
      <p:ext uri="{BB962C8B-B14F-4D97-AF65-F5344CB8AC3E}">
        <p14:creationId xmlns:p14="http://schemas.microsoft.com/office/powerpoint/2010/main" val="27977002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Leaders and managers </a:t>
            </a:r>
            <a:endParaRPr lang="en-GB" dirty="0"/>
          </a:p>
        </p:txBody>
      </p:sp>
      <p:sp>
        <p:nvSpPr>
          <p:cNvPr id="7" name="Text Placeholder 6"/>
          <p:cNvSpPr>
            <a:spLocks noGrp="1"/>
          </p:cNvSpPr>
          <p:nvPr>
            <p:ph type="body" idx="1"/>
          </p:nvPr>
        </p:nvSpPr>
        <p:spPr/>
        <p:txBody>
          <a:bodyPr/>
          <a:lstStyle/>
          <a:p>
            <a:r>
              <a:rPr lang="en-GB" dirty="0" smtClean="0"/>
              <a:t>Leaders </a:t>
            </a:r>
            <a:endParaRPr lang="en-GB" dirty="0"/>
          </a:p>
        </p:txBody>
      </p:sp>
      <p:sp>
        <p:nvSpPr>
          <p:cNvPr id="8" name="Content Placeholder 7"/>
          <p:cNvSpPr>
            <a:spLocks noGrp="1"/>
          </p:cNvSpPr>
          <p:nvPr>
            <p:ph sz="half" idx="2"/>
          </p:nvPr>
        </p:nvSpPr>
        <p:spPr/>
        <p:txBody>
          <a:bodyPr/>
          <a:lstStyle/>
          <a:p>
            <a:r>
              <a:rPr lang="en-GB" dirty="0" smtClean="0"/>
              <a:t>Mission, vision</a:t>
            </a:r>
          </a:p>
          <a:p>
            <a:r>
              <a:rPr lang="en-GB" dirty="0" smtClean="0"/>
              <a:t>Values </a:t>
            </a:r>
          </a:p>
          <a:p>
            <a:r>
              <a:rPr lang="en-GB" dirty="0" smtClean="0"/>
              <a:t>Strategic</a:t>
            </a:r>
          </a:p>
          <a:p>
            <a:r>
              <a:rPr lang="en-GB" dirty="0" smtClean="0"/>
              <a:t>Motivation</a:t>
            </a:r>
          </a:p>
          <a:p>
            <a:r>
              <a:rPr lang="en-GB" dirty="0" smtClean="0"/>
              <a:t>Outside university links and insights </a:t>
            </a:r>
          </a:p>
          <a:p>
            <a:r>
              <a:rPr lang="en-GB" dirty="0" smtClean="0"/>
              <a:t>Creativity</a:t>
            </a:r>
          </a:p>
          <a:p>
            <a:r>
              <a:rPr lang="en-GB" dirty="0"/>
              <a:t>C</a:t>
            </a:r>
            <a:r>
              <a:rPr lang="en-GB" dirty="0" smtClean="0"/>
              <a:t>hange</a:t>
            </a:r>
            <a:endParaRPr lang="en-GB" dirty="0"/>
          </a:p>
        </p:txBody>
      </p:sp>
      <p:sp>
        <p:nvSpPr>
          <p:cNvPr id="9" name="Text Placeholder 8"/>
          <p:cNvSpPr>
            <a:spLocks noGrp="1"/>
          </p:cNvSpPr>
          <p:nvPr>
            <p:ph type="body" sz="quarter" idx="3"/>
          </p:nvPr>
        </p:nvSpPr>
        <p:spPr/>
        <p:txBody>
          <a:bodyPr/>
          <a:lstStyle/>
          <a:p>
            <a:r>
              <a:rPr lang="en-GB" dirty="0" smtClean="0"/>
              <a:t>Managers </a:t>
            </a:r>
            <a:endParaRPr lang="en-GB" dirty="0"/>
          </a:p>
        </p:txBody>
      </p:sp>
      <p:sp>
        <p:nvSpPr>
          <p:cNvPr id="10" name="Content Placeholder 9"/>
          <p:cNvSpPr>
            <a:spLocks noGrp="1"/>
          </p:cNvSpPr>
          <p:nvPr>
            <p:ph sz="quarter" idx="4"/>
          </p:nvPr>
        </p:nvSpPr>
        <p:spPr/>
        <p:txBody>
          <a:bodyPr/>
          <a:lstStyle/>
          <a:p>
            <a:r>
              <a:rPr lang="en-GB" dirty="0" smtClean="0"/>
              <a:t>Organisation/organisations</a:t>
            </a:r>
          </a:p>
          <a:p>
            <a:r>
              <a:rPr lang="en-GB" dirty="0" smtClean="0"/>
              <a:t>Operational </a:t>
            </a:r>
          </a:p>
          <a:p>
            <a:r>
              <a:rPr lang="en-GB" dirty="0" smtClean="0"/>
              <a:t>Time</a:t>
            </a:r>
          </a:p>
          <a:p>
            <a:r>
              <a:rPr lang="en-GB" dirty="0" smtClean="0"/>
              <a:t>Space</a:t>
            </a:r>
          </a:p>
          <a:p>
            <a:r>
              <a:rPr lang="en-GB" dirty="0" smtClean="0"/>
              <a:t>People relationships</a:t>
            </a:r>
          </a:p>
          <a:p>
            <a:r>
              <a:rPr lang="en-GB" dirty="0" smtClean="0"/>
              <a:t>Task</a:t>
            </a:r>
          </a:p>
          <a:p>
            <a:r>
              <a:rPr lang="en-GB" dirty="0" smtClean="0"/>
              <a:t>Resources  </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32</a:t>
            </a:fld>
            <a:endParaRPr lang="en-GB"/>
          </a:p>
        </p:txBody>
      </p:sp>
    </p:spTree>
    <p:extLst>
      <p:ext uri="{BB962C8B-B14F-4D97-AF65-F5344CB8AC3E}">
        <p14:creationId xmlns:p14="http://schemas.microsoft.com/office/powerpoint/2010/main" val="34123654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1400"/>
            <a:ext cx="8229600" cy="1143000"/>
          </a:xfrm>
        </p:spPr>
        <p:txBody>
          <a:bodyPr/>
          <a:lstStyle/>
          <a:p>
            <a:endParaRPr lang="en-GB"/>
          </a:p>
        </p:txBody>
      </p:sp>
      <p:sp>
        <p:nvSpPr>
          <p:cNvPr id="3" name="Content Placeholder 2"/>
          <p:cNvSpPr>
            <a:spLocks noGrp="1"/>
          </p:cNvSpPr>
          <p:nvPr>
            <p:ph idx="1"/>
          </p:nvPr>
        </p:nvSpPr>
        <p:spPr>
          <a:xfrm>
            <a:off x="457200" y="404664"/>
            <a:ext cx="8229600" cy="6192688"/>
          </a:xfrm>
        </p:spPr>
        <p:txBody>
          <a:bodyPr>
            <a:normAutofit fontScale="92500" lnSpcReduction="20000"/>
          </a:bodyPr>
          <a:lstStyle/>
          <a:p>
            <a:r>
              <a:rPr lang="en-GB" dirty="0" smtClean="0"/>
              <a:t>‘The </a:t>
            </a:r>
            <a:r>
              <a:rPr lang="en-GB" dirty="0"/>
              <a:t>relationship between </a:t>
            </a:r>
            <a:r>
              <a:rPr lang="en-GB" dirty="0" smtClean="0"/>
              <a:t>leadership </a:t>
            </a:r>
            <a:r>
              <a:rPr lang="en-GB" dirty="0"/>
              <a:t>and </a:t>
            </a:r>
            <a:r>
              <a:rPr lang="en-GB" dirty="0" smtClean="0"/>
              <a:t>management, Is a </a:t>
            </a:r>
            <a:r>
              <a:rPr lang="en-GB" dirty="0"/>
              <a:t>recurring theme in the </a:t>
            </a:r>
            <a:r>
              <a:rPr lang="en-GB" dirty="0" smtClean="0"/>
              <a:t>leadership </a:t>
            </a:r>
            <a:r>
              <a:rPr lang="en-GB" dirty="0"/>
              <a:t>literature (Bennis, 1990; Kotter, </a:t>
            </a:r>
            <a:r>
              <a:rPr lang="en-GB" dirty="0" smtClean="0"/>
              <a:t>1990; </a:t>
            </a:r>
            <a:r>
              <a:rPr lang="en-GB" dirty="0" err="1" smtClean="0"/>
              <a:t>Zaleznik</a:t>
            </a:r>
            <a:r>
              <a:rPr lang="en-GB" dirty="0"/>
              <a:t>, 1977). In higher education, as elsewhere, Kotter’s (1990) argument </a:t>
            </a:r>
            <a:r>
              <a:rPr lang="en-GB" dirty="0" smtClean="0"/>
              <a:t>that most organizations </a:t>
            </a:r>
            <a:r>
              <a:rPr lang="en-GB" dirty="0"/>
              <a:t>are over-managed and under-led (particularly in times of </a:t>
            </a:r>
            <a:r>
              <a:rPr lang="en-GB" dirty="0" smtClean="0"/>
              <a:t>change and </a:t>
            </a:r>
            <a:r>
              <a:rPr lang="en-GB" dirty="0"/>
              <a:t>uncertainty) would resonate with some. Others would agree with </a:t>
            </a:r>
            <a:r>
              <a:rPr lang="en-GB" dirty="0" err="1" smtClean="0"/>
              <a:t>Mintzberg’s</a:t>
            </a:r>
            <a:r>
              <a:rPr lang="en-GB" dirty="0"/>
              <a:t> </a:t>
            </a:r>
            <a:r>
              <a:rPr lang="en-GB" dirty="0" smtClean="0"/>
              <a:t>(1973</a:t>
            </a:r>
            <a:r>
              <a:rPr lang="en-GB" dirty="0"/>
              <a:t>) view that </a:t>
            </a:r>
            <a:r>
              <a:rPr lang="en-GB" dirty="0" smtClean="0"/>
              <a:t>leadership </a:t>
            </a:r>
            <a:r>
              <a:rPr lang="en-GB" dirty="0"/>
              <a:t>is a key managerial role and that an over-emphasis </a:t>
            </a:r>
            <a:r>
              <a:rPr lang="en-GB" dirty="0" smtClean="0"/>
              <a:t>on  leadership </a:t>
            </a:r>
            <a:r>
              <a:rPr lang="en-GB" dirty="0"/>
              <a:t>at the expense of management is potentially dangerous (Gosling </a:t>
            </a:r>
            <a:r>
              <a:rPr lang="en-GB" dirty="0" smtClean="0"/>
              <a:t>&amp;</a:t>
            </a:r>
            <a:r>
              <a:rPr lang="en-GB" dirty="0" err="1" smtClean="0"/>
              <a:t>Mintzberg</a:t>
            </a:r>
            <a:r>
              <a:rPr lang="en-GB" dirty="0"/>
              <a:t>, 2003</a:t>
            </a:r>
            <a:r>
              <a:rPr lang="en-GB" dirty="0" smtClean="0"/>
              <a:t>).’(</a:t>
            </a:r>
            <a:r>
              <a:rPr lang="en-GB" sz="2100" dirty="0" smtClean="0"/>
              <a:t>Middlehurst  et al 2009 </a:t>
            </a:r>
            <a:r>
              <a:rPr lang="en-GB" sz="2100" dirty="0"/>
              <a:t>Why Research Leadership in </a:t>
            </a:r>
            <a:r>
              <a:rPr lang="en-GB" sz="2100" dirty="0" smtClean="0"/>
              <a:t>Higher Education</a:t>
            </a:r>
            <a:r>
              <a:rPr lang="en-GB" sz="2100" dirty="0"/>
              <a:t>? Exploring </a:t>
            </a:r>
            <a:r>
              <a:rPr lang="en-GB" sz="2100" dirty="0" smtClean="0"/>
              <a:t>Contributions from </a:t>
            </a:r>
            <a:r>
              <a:rPr lang="en-GB" sz="2100" dirty="0"/>
              <a:t>the UK's </a:t>
            </a:r>
            <a:r>
              <a:rPr lang="en-GB" sz="2100" dirty="0" smtClean="0"/>
              <a:t>Leadership Foundation </a:t>
            </a:r>
            <a:r>
              <a:rPr lang="en-GB" sz="2100" dirty="0"/>
              <a:t>for Higher Education</a:t>
            </a:r>
          </a:p>
          <a:p>
            <a:pPr marL="0" indent="0">
              <a:buNone/>
            </a:pPr>
            <a:r>
              <a:rPr lang="en-GB" sz="2100" dirty="0"/>
              <a:t>ARTICLE in LEADERSHIP · JULY </a:t>
            </a:r>
            <a:r>
              <a:rPr lang="en-GB" sz="2100" dirty="0" smtClean="0"/>
              <a:t>2009)</a:t>
            </a:r>
            <a:endParaRPr lang="en-GB" sz="2100"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33</a:t>
            </a:fld>
            <a:endParaRPr lang="en-GB"/>
          </a:p>
        </p:txBody>
      </p:sp>
    </p:spTree>
    <p:extLst>
      <p:ext uri="{BB962C8B-B14F-4D97-AF65-F5344CB8AC3E}">
        <p14:creationId xmlns:p14="http://schemas.microsoft.com/office/powerpoint/2010/main" val="16058938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universities</a:t>
            </a:r>
            <a:endParaRPr lang="en-GB" dirty="0"/>
          </a:p>
        </p:txBody>
      </p:sp>
      <p:sp>
        <p:nvSpPr>
          <p:cNvPr id="3" name="Content Placeholder 2"/>
          <p:cNvSpPr>
            <a:spLocks noGrp="1"/>
          </p:cNvSpPr>
          <p:nvPr>
            <p:ph idx="1"/>
          </p:nvPr>
        </p:nvSpPr>
        <p:spPr>
          <a:xfrm>
            <a:off x="457200" y="980728"/>
            <a:ext cx="8229600" cy="5760640"/>
          </a:xfrm>
        </p:spPr>
        <p:txBody>
          <a:bodyPr>
            <a:noAutofit/>
          </a:bodyPr>
          <a:lstStyle/>
          <a:p>
            <a:pPr marL="0" indent="0">
              <a:buNone/>
            </a:pPr>
            <a:r>
              <a:rPr lang="en-GB" sz="2000" dirty="0" smtClean="0"/>
              <a:t>‘Universities are complex institutions  ‘Structural complexity is associated </a:t>
            </a:r>
            <a:r>
              <a:rPr lang="en-GB" sz="2000" dirty="0"/>
              <a:t>with combining a wide range of functions (finance and student </a:t>
            </a:r>
            <a:r>
              <a:rPr lang="en-GB" sz="2000" dirty="0" smtClean="0"/>
              <a:t>administration, bio-medical </a:t>
            </a:r>
            <a:r>
              <a:rPr lang="en-GB" sz="2000" dirty="0"/>
              <a:t>research and the teaching of performing arts) and the delivery </a:t>
            </a:r>
            <a:r>
              <a:rPr lang="en-GB" sz="2000" dirty="0" smtClean="0"/>
              <a:t>of different </a:t>
            </a:r>
            <a:r>
              <a:rPr lang="en-GB" sz="2000" dirty="0"/>
              <a:t>services </a:t>
            </a:r>
            <a:r>
              <a:rPr lang="en-GB" sz="2000" dirty="0" smtClean="0"/>
              <a:t>to different </a:t>
            </a:r>
            <a:r>
              <a:rPr lang="en-GB" sz="2000" dirty="0"/>
              <a:t>markets, at home and, in many cases, overseas (</a:t>
            </a:r>
            <a:r>
              <a:rPr lang="en-GB" sz="2000" dirty="0" smtClean="0"/>
              <a:t>national and </a:t>
            </a:r>
            <a:r>
              <a:rPr lang="en-GB" sz="2000" dirty="0"/>
              <a:t>international student recruitment, fundamental and applied research and </a:t>
            </a:r>
            <a:r>
              <a:rPr lang="en-GB" sz="2000" dirty="0" smtClean="0"/>
              <a:t>the delivery </a:t>
            </a:r>
            <a:r>
              <a:rPr lang="en-GB" sz="2000" dirty="0"/>
              <a:t>of trans-national education, on-campus teaching and distance learning</a:t>
            </a:r>
            <a:r>
              <a:rPr lang="en-GB" sz="2000" dirty="0" smtClean="0"/>
              <a:t>). Different </a:t>
            </a:r>
            <a:r>
              <a:rPr lang="en-GB" sz="2000" dirty="0"/>
              <a:t>constitutions, funding sources and regulatory regimes are a further </a:t>
            </a:r>
            <a:r>
              <a:rPr lang="en-GB" sz="2000" dirty="0" smtClean="0"/>
              <a:t>source of </a:t>
            </a:r>
            <a:r>
              <a:rPr lang="en-GB" sz="2000" dirty="0"/>
              <a:t>complexity. In some parts of their activities, universities operate within the </a:t>
            </a:r>
            <a:r>
              <a:rPr lang="en-GB" sz="2000" dirty="0" smtClean="0"/>
              <a:t>public sector </a:t>
            </a:r>
            <a:r>
              <a:rPr lang="en-GB" sz="2000" dirty="0"/>
              <a:t>by virtue of receiving public funds; they are also educational charities. In </a:t>
            </a:r>
            <a:r>
              <a:rPr lang="en-GB" sz="2000" dirty="0" smtClean="0"/>
              <a:t>other parts </a:t>
            </a:r>
            <a:r>
              <a:rPr lang="en-GB" sz="2000" dirty="0"/>
              <a:t>of their operations, they are firmly in the private sector. UK universities </a:t>
            </a:r>
            <a:r>
              <a:rPr lang="en-GB" sz="2000" dirty="0" smtClean="0"/>
              <a:t>are classified </a:t>
            </a:r>
            <a:r>
              <a:rPr lang="en-GB" sz="2000" dirty="0"/>
              <a:t>by UNESCO-UIS/OECD/EUROSTAT (2005) as private organizations </a:t>
            </a:r>
            <a:r>
              <a:rPr lang="en-GB" sz="2000" dirty="0" smtClean="0"/>
              <a:t>in receipt </a:t>
            </a:r>
            <a:r>
              <a:rPr lang="en-GB" sz="2000" dirty="0"/>
              <a:t>of public funds; they are also treated as private institutions when </a:t>
            </a:r>
            <a:r>
              <a:rPr lang="en-GB" sz="2000" dirty="0" smtClean="0"/>
              <a:t>operating overseas </a:t>
            </a:r>
            <a:r>
              <a:rPr lang="en-GB" sz="2000" dirty="0"/>
              <a:t>in the delivery of trans-national education. </a:t>
            </a:r>
            <a:endParaRPr lang="en-GB" sz="2000"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34</a:t>
            </a:fld>
            <a:endParaRPr lang="en-GB"/>
          </a:p>
        </p:txBody>
      </p:sp>
    </p:spTree>
    <p:extLst>
      <p:ext uri="{BB962C8B-B14F-4D97-AF65-F5344CB8AC3E}">
        <p14:creationId xmlns:p14="http://schemas.microsoft.com/office/powerpoint/2010/main" val="12914814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692696"/>
            <a:ext cx="8229600" cy="5433467"/>
          </a:xfrm>
        </p:spPr>
        <p:txBody>
          <a:bodyPr>
            <a:normAutofit fontScale="77500" lnSpcReduction="20000"/>
          </a:bodyPr>
          <a:lstStyle/>
          <a:p>
            <a:pPr marL="0" indent="0">
              <a:buNone/>
            </a:pPr>
            <a:r>
              <a:rPr lang="en-GB" dirty="0"/>
              <a:t>Universities are also often </a:t>
            </a:r>
            <a:r>
              <a:rPr lang="en-GB" b="1" dirty="0"/>
              <a:t>large employers</a:t>
            </a:r>
            <a:r>
              <a:rPr lang="en-GB" dirty="0"/>
              <a:t>, employing staff from a wide range of occupational categories under</a:t>
            </a:r>
          </a:p>
          <a:p>
            <a:pPr marL="0" indent="0">
              <a:buNone/>
            </a:pPr>
            <a:r>
              <a:rPr lang="en-GB" dirty="0"/>
              <a:t>different contractual arrangements (in the UK and overseas, within partnerships and dual contracts) and with different trades union representation</a:t>
            </a:r>
            <a:r>
              <a:rPr lang="en-GB" dirty="0" smtClean="0"/>
              <a:t>.</a:t>
            </a:r>
          </a:p>
          <a:p>
            <a:pPr marL="0" indent="0">
              <a:buNone/>
            </a:pPr>
            <a:r>
              <a:rPr lang="en-GB" dirty="0" smtClean="0"/>
              <a:t> </a:t>
            </a:r>
            <a:r>
              <a:rPr lang="en-GB" dirty="0"/>
              <a:t>Internal systems and support services have to respond to this complexity. </a:t>
            </a:r>
            <a:r>
              <a:rPr lang="en-GB" b="1" dirty="0"/>
              <a:t>Social and cultural complexity </a:t>
            </a:r>
            <a:r>
              <a:rPr lang="en-GB" dirty="0"/>
              <a:t>is a further dimension of universities. Moreover, the university community typically contains a </a:t>
            </a:r>
            <a:r>
              <a:rPr lang="en-GB" b="1" dirty="0"/>
              <a:t>range of ‘academic tribes and territories</a:t>
            </a:r>
            <a:r>
              <a:rPr lang="en-GB" dirty="0"/>
              <a:t>’(Becher, 1990, Becher &amp; </a:t>
            </a:r>
            <a:r>
              <a:rPr lang="en-GB" dirty="0" err="1"/>
              <a:t>Trowler</a:t>
            </a:r>
            <a:r>
              <a:rPr lang="en-GB" dirty="0"/>
              <a:t>, 2001), with an increasing number of inter -national staff (Universities UK, 2007) and a wide range of professional staff, some of whom carry ‘</a:t>
            </a:r>
            <a:r>
              <a:rPr lang="en-GB" b="1" dirty="0"/>
              <a:t>hybrid’ roles </a:t>
            </a:r>
            <a:r>
              <a:rPr lang="en-GB" dirty="0"/>
              <a:t>(Whitchurch, 2008). Complexity also emanates </a:t>
            </a:r>
            <a:r>
              <a:rPr lang="en-GB" dirty="0" err="1" smtClean="0"/>
              <a:t>fromthe</a:t>
            </a:r>
            <a:r>
              <a:rPr lang="en-GB" dirty="0" smtClean="0"/>
              <a:t> </a:t>
            </a:r>
            <a:r>
              <a:rPr lang="en-GB" dirty="0"/>
              <a:t>management, directly or in partnership, of cultural and social resources including libraries, theatres, teaching hospitals, museums, art galleries and </a:t>
            </a:r>
            <a:r>
              <a:rPr lang="en-GB" dirty="0" err="1"/>
              <a:t>publishers.’Leadership</a:t>
            </a:r>
            <a:r>
              <a:rPr lang="en-GB" dirty="0"/>
              <a:t> Foundation </a:t>
            </a:r>
            <a:r>
              <a:rPr lang="en-GB" dirty="0" smtClean="0"/>
              <a:t>–( </a:t>
            </a:r>
            <a:r>
              <a:rPr lang="en-GB" dirty="0"/>
              <a:t>Middlehurst et </a:t>
            </a:r>
            <a:r>
              <a:rPr lang="en-GB" dirty="0" smtClean="0"/>
              <a:t>al 2013)</a:t>
            </a:r>
            <a:endParaRPr lang="en-GB" dirty="0"/>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35</a:t>
            </a:fld>
            <a:endParaRPr lang="en-GB"/>
          </a:p>
        </p:txBody>
      </p:sp>
    </p:spTree>
    <p:extLst>
      <p:ext uri="{BB962C8B-B14F-4D97-AF65-F5344CB8AC3E}">
        <p14:creationId xmlns:p14="http://schemas.microsoft.com/office/powerpoint/2010/main" val="13379715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As a leader you push against the  ways in which difference leads to hierarchy</a:t>
            </a:r>
          </a:p>
          <a:p>
            <a:r>
              <a:rPr lang="en-GB" dirty="0" smtClean="0"/>
              <a:t>Tribes, religion ethnicity gender discipline  distance disability access and different staffing groups and lecturers and students</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36</a:t>
            </a:fld>
            <a:endParaRPr lang="en-GB"/>
          </a:p>
        </p:txBody>
      </p:sp>
    </p:spTree>
    <p:extLst>
      <p:ext uri="{BB962C8B-B14F-4D97-AF65-F5344CB8AC3E}">
        <p14:creationId xmlns:p14="http://schemas.microsoft.com/office/powerpoint/2010/main" val="11544390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Context matters </a:t>
            </a:r>
            <a:endParaRPr lang="en-GB" dirty="0"/>
          </a:p>
        </p:txBody>
      </p:sp>
      <p:sp>
        <p:nvSpPr>
          <p:cNvPr id="3" name="Content Placeholder 2"/>
          <p:cNvSpPr>
            <a:spLocks noGrp="1"/>
          </p:cNvSpPr>
          <p:nvPr>
            <p:ph idx="1"/>
          </p:nvPr>
        </p:nvSpPr>
        <p:spPr>
          <a:xfrm>
            <a:off x="179512" y="836712"/>
            <a:ext cx="8964488" cy="5832648"/>
          </a:xfrm>
        </p:spPr>
        <p:txBody>
          <a:bodyPr>
            <a:noAutofit/>
          </a:bodyPr>
          <a:lstStyle/>
          <a:p>
            <a:pPr marL="0" indent="0">
              <a:buNone/>
            </a:pPr>
            <a:r>
              <a:rPr lang="en-GB" sz="2000" dirty="0"/>
              <a:t>The structural and cultural dimensions of organizational</a:t>
            </a:r>
          </a:p>
          <a:p>
            <a:pPr marL="0" indent="0">
              <a:buNone/>
            </a:pPr>
            <a:r>
              <a:rPr lang="en-GB" sz="2000" dirty="0"/>
              <a:t>functioning – as well as the environmental aspects of context – are as</a:t>
            </a:r>
          </a:p>
          <a:p>
            <a:pPr marL="0" indent="0">
              <a:buNone/>
            </a:pPr>
            <a:r>
              <a:rPr lang="en-GB" sz="2000" dirty="0"/>
              <a:t>integral to the practice of leader ship as are leaders and/or followers. This comment</a:t>
            </a:r>
          </a:p>
          <a:p>
            <a:pPr marL="0" indent="0">
              <a:buNone/>
            </a:pPr>
            <a:r>
              <a:rPr lang="en-GB" sz="2000" dirty="0"/>
              <a:t>resonates with the </a:t>
            </a:r>
            <a:r>
              <a:rPr lang="en-GB" sz="2000" b="1" dirty="0"/>
              <a:t>Situation-</a:t>
            </a:r>
            <a:r>
              <a:rPr lang="en-GB" sz="2000" b="1" dirty="0" err="1"/>
              <a:t>Behavior</a:t>
            </a:r>
            <a:r>
              <a:rPr lang="en-GB" sz="2000" b="1" dirty="0"/>
              <a:t>-Impact </a:t>
            </a:r>
            <a:r>
              <a:rPr lang="en-GB" sz="2000" dirty="0"/>
              <a:t>model of leader ship promulgated </a:t>
            </a:r>
            <a:r>
              <a:rPr lang="en-GB" sz="2000" dirty="0" err="1" smtClean="0"/>
              <a:t>bythe</a:t>
            </a:r>
            <a:r>
              <a:rPr lang="en-GB" sz="2000" dirty="0" smtClean="0"/>
              <a:t> </a:t>
            </a:r>
            <a:r>
              <a:rPr lang="en-GB" sz="2000" dirty="0"/>
              <a:t>Centre for Creative Leader ship which </a:t>
            </a:r>
            <a:r>
              <a:rPr lang="en-GB" sz="2000" b="1" dirty="0"/>
              <a:t>involves a relationship between </a:t>
            </a:r>
            <a:r>
              <a:rPr lang="en-GB" sz="2000" b="1" dirty="0" smtClean="0"/>
              <a:t>leaders, followers </a:t>
            </a:r>
            <a:r>
              <a:rPr lang="en-GB" sz="2000" b="1" dirty="0"/>
              <a:t>and ‘situation’ </a:t>
            </a:r>
            <a:r>
              <a:rPr lang="en-GB" sz="2000" dirty="0"/>
              <a:t>(Centre for Creative Leader ship, 2008). </a:t>
            </a:r>
            <a:endParaRPr lang="en-GB" sz="2000" dirty="0" smtClean="0"/>
          </a:p>
          <a:p>
            <a:pPr marL="0" indent="0">
              <a:buNone/>
            </a:pPr>
            <a:r>
              <a:rPr lang="en-GB" sz="2000" dirty="0" smtClean="0"/>
              <a:t>Yet </a:t>
            </a:r>
            <a:r>
              <a:rPr lang="en-GB" sz="2000" dirty="0"/>
              <a:t>context is </a:t>
            </a:r>
            <a:r>
              <a:rPr lang="en-GB" sz="2000" dirty="0" smtClean="0"/>
              <a:t>often down-played </a:t>
            </a:r>
            <a:r>
              <a:rPr lang="en-GB" sz="2000" dirty="0"/>
              <a:t>in leader ship research designs or ignored in comparative analyses. </a:t>
            </a:r>
            <a:r>
              <a:rPr lang="en-GB" sz="2000" dirty="0" smtClean="0"/>
              <a:t>It does </a:t>
            </a:r>
            <a:r>
              <a:rPr lang="en-GB" sz="2000" dirty="0"/>
              <a:t>not always feature, either, in approaches to leader ship development. This </a:t>
            </a:r>
            <a:r>
              <a:rPr lang="en-GB" sz="2000" dirty="0" smtClean="0"/>
              <a:t>is despite </a:t>
            </a:r>
            <a:r>
              <a:rPr lang="en-GB" sz="2000" dirty="0"/>
              <a:t>Burgoyne’s contention, repeated recently in LFHE-funded research, </a:t>
            </a:r>
            <a:r>
              <a:rPr lang="en-GB" sz="2000" dirty="0" smtClean="0"/>
              <a:t>that</a:t>
            </a:r>
          </a:p>
          <a:p>
            <a:pPr marL="0" indent="0">
              <a:buNone/>
            </a:pPr>
            <a:r>
              <a:rPr lang="en-GB" sz="2000" dirty="0" smtClean="0"/>
              <a:t>‘</a:t>
            </a:r>
            <a:r>
              <a:rPr lang="en-GB" sz="2000" b="1" dirty="0"/>
              <a:t>what works in terms of </a:t>
            </a:r>
            <a:r>
              <a:rPr lang="en-GB" sz="2000" b="1" dirty="0" smtClean="0"/>
              <a:t>leadership </a:t>
            </a:r>
            <a:r>
              <a:rPr lang="en-GB" sz="2000" b="1" dirty="0"/>
              <a:t>development is highly context specific [and </a:t>
            </a:r>
            <a:r>
              <a:rPr lang="en-GB" sz="2000" b="1" dirty="0" smtClean="0"/>
              <a:t>this]is </a:t>
            </a:r>
            <a:r>
              <a:rPr lang="en-GB" sz="2000" b="1" dirty="0"/>
              <a:t>one of the few generalisations that can be justified in the area of management and</a:t>
            </a:r>
          </a:p>
          <a:p>
            <a:pPr marL="0" indent="0">
              <a:buNone/>
            </a:pPr>
            <a:r>
              <a:rPr lang="en-GB" sz="2000" b="1" dirty="0"/>
              <a:t>leader ship development</a:t>
            </a:r>
            <a:r>
              <a:rPr lang="en-GB" sz="2000" dirty="0"/>
              <a:t>’ (Burgoyne et al., 2009: 20; see also Burgoyne et al., 2004).</a:t>
            </a:r>
          </a:p>
          <a:p>
            <a:pPr marL="0" indent="0">
              <a:buNone/>
            </a:pPr>
            <a:r>
              <a:rPr lang="en-GB" sz="2000" dirty="0"/>
              <a:t>Those who practice leader ship in higher education are aware of the importance </a:t>
            </a:r>
            <a:r>
              <a:rPr lang="en-GB" sz="2000" dirty="0" smtClean="0"/>
              <a:t>of context</a:t>
            </a:r>
            <a:r>
              <a:rPr lang="en-GB" sz="2000" dirty="0"/>
              <a:t>, and are frequently dismissive of generalized solutions to specific </a:t>
            </a:r>
            <a:r>
              <a:rPr lang="en-GB" sz="2000" dirty="0" smtClean="0"/>
              <a:t>problems.(Middlehurst et al 2013)</a:t>
            </a:r>
            <a:endParaRPr lang="en-GB" sz="2000"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37</a:t>
            </a:fld>
            <a:endParaRPr lang="en-GB"/>
          </a:p>
        </p:txBody>
      </p:sp>
    </p:spTree>
    <p:extLst>
      <p:ext uri="{BB962C8B-B14F-4D97-AF65-F5344CB8AC3E}">
        <p14:creationId xmlns:p14="http://schemas.microsoft.com/office/powerpoint/2010/main" val="19432066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Day 1 pm</a:t>
            </a:r>
            <a:endParaRPr lang="en-GB" dirty="0"/>
          </a:p>
        </p:txBody>
      </p:sp>
      <p:sp>
        <p:nvSpPr>
          <p:cNvPr id="3" name="Content Placeholder 2"/>
          <p:cNvSpPr>
            <a:spLocks noGrp="1"/>
          </p:cNvSpPr>
          <p:nvPr>
            <p:ph idx="1"/>
          </p:nvPr>
        </p:nvSpPr>
        <p:spPr/>
        <p:txBody>
          <a:bodyPr/>
          <a:lstStyle/>
          <a:p>
            <a:r>
              <a:rPr lang="en-GB" b="1" dirty="0">
                <a:ea typeface="Calibri"/>
                <a:cs typeface="Times New Roman"/>
              </a:rPr>
              <a:t>Programme/curriculum development approaches</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38</a:t>
            </a:fld>
            <a:endParaRPr lang="en-GB"/>
          </a:p>
        </p:txBody>
      </p:sp>
    </p:spTree>
    <p:extLst>
      <p:ext uri="{BB962C8B-B14F-4D97-AF65-F5344CB8AC3E}">
        <p14:creationId xmlns:p14="http://schemas.microsoft.com/office/powerpoint/2010/main" val="8492389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pPr lvl="0">
              <a:lnSpc>
                <a:spcPct val="115000"/>
              </a:lnSpc>
              <a:buFont typeface="Symbol"/>
              <a:buChar char=""/>
            </a:pPr>
            <a:r>
              <a:rPr lang="en-GB" dirty="0">
                <a:ea typeface="Calibri"/>
                <a:cs typeface="Times New Roman"/>
              </a:rPr>
              <a:t>Curriculum planning – Biggs and Tang, constructive alignment </a:t>
            </a:r>
            <a:endParaRPr lang="en-GB" dirty="0" smtClean="0">
              <a:ea typeface="Calibri"/>
              <a:cs typeface="Times New Roman"/>
            </a:endParaRPr>
          </a:p>
          <a:p>
            <a:pPr marL="0" lvl="0" indent="0">
              <a:lnSpc>
                <a:spcPct val="115000"/>
              </a:lnSpc>
              <a:buNone/>
            </a:pPr>
            <a:r>
              <a:rPr lang="en-GB" dirty="0" smtClean="0">
                <a:ea typeface="Calibri"/>
                <a:cs typeface="Times New Roman"/>
              </a:rPr>
              <a:t>Considering </a:t>
            </a:r>
            <a:endParaRPr lang="en-GB" dirty="0">
              <a:ea typeface="Calibri"/>
              <a:cs typeface="Times New Roman"/>
            </a:endParaRPr>
          </a:p>
          <a:p>
            <a:pPr lvl="0">
              <a:lnSpc>
                <a:spcPct val="115000"/>
              </a:lnSpc>
              <a:spcAft>
                <a:spcPts val="1000"/>
              </a:spcAft>
              <a:buFont typeface="Symbol"/>
              <a:buChar char=""/>
            </a:pPr>
            <a:r>
              <a:rPr lang="en-GB" dirty="0">
                <a:ea typeface="Calibri"/>
                <a:cs typeface="Times New Roman"/>
              </a:rPr>
              <a:t>Staying topical, changes in the discipline, market forces, student engagement, learning teaching  and assessment  processes. </a:t>
            </a:r>
          </a:p>
          <a:p>
            <a:endParaRPr lang="en-GB" dirty="0" smtClean="0"/>
          </a:p>
          <a:p>
            <a:r>
              <a:rPr lang="en-GB" i="1" dirty="0" err="1" smtClean="0"/>
              <a:t>Addn</a:t>
            </a:r>
            <a:r>
              <a:rPr lang="en-GB" i="1" dirty="0" smtClean="0"/>
              <a:t> LOs </a:t>
            </a:r>
            <a:r>
              <a:rPr lang="en-GB" i="1" dirty="0" err="1" smtClean="0"/>
              <a:t>ppt</a:t>
            </a:r>
            <a:r>
              <a:rPr lang="en-GB" i="1" dirty="0" smtClean="0"/>
              <a:t> </a:t>
            </a:r>
            <a:endParaRPr lang="en-GB" i="1"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39</a:t>
            </a:fld>
            <a:endParaRPr lang="en-GB"/>
          </a:p>
        </p:txBody>
      </p:sp>
    </p:spTree>
    <p:extLst>
      <p:ext uri="{BB962C8B-B14F-4D97-AF65-F5344CB8AC3E}">
        <p14:creationId xmlns:p14="http://schemas.microsoft.com/office/powerpoint/2010/main" val="1353502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224136"/>
          </a:xfrm>
        </p:spPr>
        <p:txBody>
          <a:bodyPr>
            <a:normAutofit fontScale="90000"/>
          </a:bodyPr>
          <a:lstStyle/>
          <a:p>
            <a:pPr>
              <a:lnSpc>
                <a:spcPct val="115000"/>
              </a:lnSpc>
              <a:spcAft>
                <a:spcPts val="1000"/>
              </a:spcAft>
            </a:pPr>
            <a:r>
              <a:rPr lang="en-GB" sz="3600" b="1" dirty="0" smtClean="0">
                <a:ea typeface="Calibri"/>
                <a:cs typeface="Times New Roman"/>
              </a:rPr>
              <a:t>PROGRAMME</a:t>
            </a:r>
            <a:r>
              <a:rPr lang="en-GB" sz="3600" dirty="0" smtClean="0">
                <a:ea typeface="Calibri"/>
                <a:cs typeface="Times New Roman"/>
              </a:rPr>
              <a:t/>
            </a:r>
            <a:br>
              <a:rPr lang="en-GB" sz="3600" dirty="0" smtClean="0">
                <a:ea typeface="Calibri"/>
                <a:cs typeface="Times New Roman"/>
              </a:rPr>
            </a:br>
            <a:r>
              <a:rPr lang="en-GB" sz="3600" b="1" dirty="0" smtClean="0">
                <a:ea typeface="Calibri"/>
                <a:cs typeface="Times New Roman"/>
              </a:rPr>
              <a:t>DAY 1</a:t>
            </a:r>
            <a:r>
              <a:rPr lang="en-GB" sz="3600" dirty="0" smtClean="0">
                <a:ea typeface="Calibri"/>
                <a:cs typeface="Times New Roman"/>
              </a:rPr>
              <a:t>      </a:t>
            </a:r>
            <a:r>
              <a:rPr lang="en-GB" sz="3600" b="1" dirty="0" smtClean="0">
                <a:ea typeface="Calibri"/>
                <a:cs typeface="Times New Roman"/>
              </a:rPr>
              <a:t>Achieving excellence in different facets of the senior academic’s role</a:t>
            </a:r>
            <a:r>
              <a:rPr lang="en-GB" dirty="0" smtClean="0">
                <a:ea typeface="Calibri"/>
                <a:cs typeface="Times New Roman"/>
              </a:rPr>
              <a:t/>
            </a:r>
            <a:br>
              <a:rPr lang="en-GB" dirty="0" smtClean="0">
                <a:ea typeface="Calibri"/>
                <a:cs typeface="Times New Roman"/>
              </a:rPr>
            </a:br>
            <a:endParaRPr lang="en-GB" dirty="0"/>
          </a:p>
        </p:txBody>
      </p:sp>
      <p:sp>
        <p:nvSpPr>
          <p:cNvPr id="3" name="Content Placeholder 2"/>
          <p:cNvSpPr>
            <a:spLocks noGrp="1"/>
          </p:cNvSpPr>
          <p:nvPr>
            <p:ph idx="1"/>
          </p:nvPr>
        </p:nvSpPr>
        <p:spPr>
          <a:xfrm>
            <a:off x="457200" y="1600200"/>
            <a:ext cx="8229600" cy="5357192"/>
          </a:xfrm>
        </p:spPr>
        <p:txBody>
          <a:bodyPr>
            <a:normAutofit fontScale="47500" lnSpcReduction="20000"/>
          </a:bodyPr>
          <a:lstStyle/>
          <a:p>
            <a:pPr>
              <a:lnSpc>
                <a:spcPct val="115000"/>
              </a:lnSpc>
              <a:spcAft>
                <a:spcPts val="1000"/>
              </a:spcAft>
            </a:pPr>
            <a:r>
              <a:rPr lang="en-GB" b="1" dirty="0" smtClean="0">
                <a:ea typeface="Calibri"/>
                <a:cs typeface="Times New Roman"/>
              </a:rPr>
              <a:t>am </a:t>
            </a:r>
            <a:endParaRPr lang="en-GB" b="1" dirty="0">
              <a:ea typeface="Calibri"/>
              <a:cs typeface="Times New Roman"/>
            </a:endParaRPr>
          </a:p>
          <a:p>
            <a:pPr lvl="0">
              <a:lnSpc>
                <a:spcPct val="115000"/>
              </a:lnSpc>
              <a:buFont typeface="Symbol"/>
              <a:buChar char=""/>
            </a:pPr>
            <a:r>
              <a:rPr lang="en-GB" dirty="0">
                <a:ea typeface="Calibri"/>
                <a:cs typeface="Times New Roman"/>
              </a:rPr>
              <a:t>Welcome and introductions.</a:t>
            </a:r>
          </a:p>
          <a:p>
            <a:pPr lvl="0">
              <a:lnSpc>
                <a:spcPct val="115000"/>
              </a:lnSpc>
              <a:buFont typeface="Symbol"/>
              <a:buChar char=""/>
            </a:pPr>
            <a:r>
              <a:rPr lang="en-GB" dirty="0">
                <a:ea typeface="Calibri"/>
                <a:cs typeface="Times New Roman"/>
              </a:rPr>
              <a:t>Outcomes of the course – including outcomes you seek, challenges and issues you bring  </a:t>
            </a:r>
          </a:p>
          <a:p>
            <a:pPr lvl="0">
              <a:lnSpc>
                <a:spcPct val="115000"/>
              </a:lnSpc>
              <a:buFont typeface="Symbol"/>
              <a:buChar char=""/>
            </a:pPr>
            <a:r>
              <a:rPr lang="en-GB" dirty="0">
                <a:ea typeface="Calibri"/>
                <a:cs typeface="Times New Roman"/>
              </a:rPr>
              <a:t>Achieving excellence in different facets of the senior academic’s role- What does this mean to you?</a:t>
            </a:r>
          </a:p>
          <a:p>
            <a:pPr lvl="0">
              <a:lnSpc>
                <a:spcPct val="115000"/>
              </a:lnSpc>
              <a:buFont typeface="Symbol"/>
              <a:buChar char=""/>
            </a:pPr>
            <a:r>
              <a:rPr lang="en-GB" dirty="0">
                <a:ea typeface="Calibri"/>
                <a:cs typeface="Times New Roman"/>
              </a:rPr>
              <a:t>Research informed thoughts on context, challenges, choices, reflection. </a:t>
            </a:r>
          </a:p>
          <a:p>
            <a:pPr lvl="0">
              <a:lnSpc>
                <a:spcPct val="115000"/>
              </a:lnSpc>
              <a:buFont typeface="Symbol"/>
              <a:buChar char=""/>
            </a:pPr>
            <a:r>
              <a:rPr lang="en-GB" dirty="0">
                <a:ea typeface="Calibri"/>
                <a:cs typeface="Times New Roman"/>
              </a:rPr>
              <a:t>Leadership and management </a:t>
            </a:r>
          </a:p>
          <a:p>
            <a:pPr lvl="0">
              <a:lnSpc>
                <a:spcPct val="115000"/>
              </a:lnSpc>
              <a:buFont typeface="Symbol"/>
              <a:buChar char=""/>
            </a:pPr>
            <a:r>
              <a:rPr lang="en-GB" dirty="0">
                <a:ea typeface="Calibri"/>
                <a:cs typeface="Times New Roman"/>
              </a:rPr>
              <a:t>Balancing and planning </a:t>
            </a:r>
          </a:p>
          <a:p>
            <a:pPr lvl="0">
              <a:lnSpc>
                <a:spcPct val="115000"/>
              </a:lnSpc>
              <a:spcAft>
                <a:spcPts val="1000"/>
              </a:spcAft>
              <a:buFont typeface="Symbol"/>
              <a:buChar char=""/>
            </a:pPr>
            <a:r>
              <a:rPr lang="en-GB" dirty="0">
                <a:ea typeface="Calibri"/>
                <a:cs typeface="Times New Roman"/>
              </a:rPr>
              <a:t>Ideas from developments based on the UK Professional Standards Framework as a way of identifying skills, knowledge, values in action in context.</a:t>
            </a:r>
          </a:p>
          <a:p>
            <a:pPr>
              <a:lnSpc>
                <a:spcPct val="115000"/>
              </a:lnSpc>
              <a:spcAft>
                <a:spcPts val="1000"/>
              </a:spcAft>
            </a:pPr>
            <a:r>
              <a:rPr lang="en-GB" dirty="0">
                <a:ea typeface="Calibri"/>
                <a:cs typeface="Times New Roman"/>
              </a:rPr>
              <a:t>pm </a:t>
            </a:r>
            <a:r>
              <a:rPr lang="en-GB" b="1" dirty="0">
                <a:ea typeface="Calibri"/>
                <a:cs typeface="Times New Roman"/>
              </a:rPr>
              <a:t>Programme/curriculum development approaches</a:t>
            </a:r>
            <a:endParaRPr lang="en-GB" dirty="0">
              <a:ea typeface="Calibri"/>
              <a:cs typeface="Times New Roman"/>
            </a:endParaRPr>
          </a:p>
          <a:p>
            <a:pPr lvl="0">
              <a:lnSpc>
                <a:spcPct val="115000"/>
              </a:lnSpc>
              <a:buFont typeface="Symbol"/>
              <a:buChar char=""/>
            </a:pPr>
            <a:r>
              <a:rPr lang="en-GB" dirty="0">
                <a:ea typeface="Calibri"/>
                <a:cs typeface="Times New Roman"/>
              </a:rPr>
              <a:t>Curriculum planning – Biggs and Tang, constructive alignment </a:t>
            </a:r>
          </a:p>
          <a:p>
            <a:pPr lvl="0">
              <a:lnSpc>
                <a:spcPct val="115000"/>
              </a:lnSpc>
              <a:buFont typeface="Symbol"/>
              <a:buChar char=""/>
            </a:pPr>
            <a:r>
              <a:rPr lang="en-GB" dirty="0">
                <a:ea typeface="Calibri"/>
                <a:cs typeface="Times New Roman"/>
              </a:rPr>
              <a:t>Staying topical, changes in the discipline, market forces, student engagement, learning teaching  and assessment  processes. </a:t>
            </a:r>
          </a:p>
          <a:p>
            <a:pPr lvl="0">
              <a:lnSpc>
                <a:spcPct val="115000"/>
              </a:lnSpc>
              <a:buFont typeface="Symbol"/>
              <a:buChar char=""/>
            </a:pPr>
            <a:r>
              <a:rPr lang="en-GB" dirty="0">
                <a:ea typeface="Calibri"/>
                <a:cs typeface="Times New Roman"/>
              </a:rPr>
              <a:t>Sound documentation and processes</a:t>
            </a:r>
          </a:p>
          <a:p>
            <a:pPr lvl="0">
              <a:lnSpc>
                <a:spcPct val="115000"/>
              </a:lnSpc>
              <a:spcAft>
                <a:spcPts val="1000"/>
              </a:spcAft>
              <a:buFont typeface="Symbol"/>
              <a:buChar char=""/>
            </a:pPr>
            <a:r>
              <a:rPr lang="en-GB" dirty="0">
                <a:ea typeface="Calibri"/>
                <a:cs typeface="Times New Roman"/>
              </a:rPr>
              <a:t>The cycle of planning, monitoring, change, validation, accreditation.</a:t>
            </a:r>
          </a:p>
          <a:p>
            <a:pPr>
              <a:lnSpc>
                <a:spcPct val="115000"/>
              </a:lnSpc>
              <a:spcAft>
                <a:spcPts val="1000"/>
              </a:spcAft>
            </a:pPr>
            <a:r>
              <a:rPr lang="en-GB" dirty="0">
                <a:ea typeface="Calibri"/>
                <a:cs typeface="Times New Roman"/>
              </a:rPr>
              <a:t> </a:t>
            </a:r>
          </a:p>
          <a:p>
            <a:pPr>
              <a:lnSpc>
                <a:spcPct val="115000"/>
              </a:lnSpc>
              <a:spcAft>
                <a:spcPts val="1000"/>
              </a:spcAft>
            </a:pPr>
            <a:r>
              <a:rPr lang="en-GB" dirty="0">
                <a:ea typeface="Calibri"/>
                <a:cs typeface="Times New Roman"/>
              </a:rPr>
              <a:t> </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4</a:t>
            </a:fld>
            <a:endParaRPr lang="en-GB"/>
          </a:p>
        </p:txBody>
      </p:sp>
    </p:spTree>
    <p:extLst>
      <p:ext uri="{BB962C8B-B14F-4D97-AF65-F5344CB8AC3E}">
        <p14:creationId xmlns:p14="http://schemas.microsoft.com/office/powerpoint/2010/main" val="5102900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Curriculum change</a:t>
            </a:r>
            <a:br>
              <a:rPr lang="en-GB" dirty="0" smtClean="0"/>
            </a:br>
            <a:endParaRPr lang="en-GB" dirty="0"/>
          </a:p>
        </p:txBody>
      </p:sp>
      <p:sp>
        <p:nvSpPr>
          <p:cNvPr id="3" name="Content Placeholder 2"/>
          <p:cNvSpPr>
            <a:spLocks noGrp="1"/>
          </p:cNvSpPr>
          <p:nvPr>
            <p:ph idx="1"/>
          </p:nvPr>
        </p:nvSpPr>
        <p:spPr/>
        <p:txBody>
          <a:bodyPr/>
          <a:lstStyle/>
          <a:p>
            <a:pPr marL="0" indent="0">
              <a:buNone/>
            </a:pPr>
            <a:r>
              <a:rPr lang="en-GB" dirty="0" smtClean="0"/>
              <a:t>To take in account  HR hours</a:t>
            </a:r>
          </a:p>
          <a:p>
            <a:r>
              <a:rPr lang="en-GB" dirty="0" smtClean="0"/>
              <a:t>apathy</a:t>
            </a:r>
            <a:endParaRPr lang="en-GB" dirty="0"/>
          </a:p>
          <a:p>
            <a:endParaRPr lang="en-GB" dirty="0" smtClean="0"/>
          </a:p>
          <a:p>
            <a:r>
              <a:rPr lang="en-GB" dirty="0" smtClean="0"/>
              <a:t>Curriculum –</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40</a:t>
            </a:fld>
            <a:endParaRPr lang="en-GB"/>
          </a:p>
        </p:txBody>
      </p:sp>
    </p:spTree>
    <p:extLst>
      <p:ext uri="{BB962C8B-B14F-4D97-AF65-F5344CB8AC3E}">
        <p14:creationId xmlns:p14="http://schemas.microsoft.com/office/powerpoint/2010/main" val="11174907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lvl="0">
              <a:lnSpc>
                <a:spcPct val="115000"/>
              </a:lnSpc>
              <a:spcAft>
                <a:spcPts val="1000"/>
              </a:spcAft>
              <a:buFont typeface="Symbol"/>
              <a:buChar char=""/>
            </a:pPr>
            <a:r>
              <a:rPr lang="en-GB" dirty="0">
                <a:ea typeface="Calibri"/>
                <a:cs typeface="Times New Roman"/>
              </a:rPr>
              <a:t>Sound documentation and processes</a:t>
            </a:r>
          </a:p>
          <a:p>
            <a:r>
              <a:rPr lang="en-GB" dirty="0">
                <a:ea typeface="Calibri"/>
                <a:cs typeface="Times New Roman"/>
              </a:rPr>
              <a:t>The cycle of planning, monitoring, change, </a:t>
            </a:r>
            <a:r>
              <a:rPr lang="en-GB" dirty="0" smtClean="0">
                <a:ea typeface="Calibri"/>
                <a:cs typeface="Times New Roman"/>
              </a:rPr>
              <a:t>validation</a:t>
            </a:r>
            <a:r>
              <a:rPr lang="en-GB" dirty="0">
                <a:ea typeface="Calibri"/>
                <a:cs typeface="Times New Roman"/>
              </a:rPr>
              <a:t>, accreditation</a:t>
            </a:r>
            <a:r>
              <a:rPr lang="en-GB" dirty="0" smtClean="0">
                <a:ea typeface="Calibri"/>
                <a:cs typeface="Times New Roman"/>
              </a:rPr>
              <a:t>.    </a:t>
            </a:r>
          </a:p>
          <a:p>
            <a:endParaRPr lang="en-GB" dirty="0">
              <a:cs typeface="Times New Roman"/>
            </a:endParaRPr>
          </a:p>
          <a:p>
            <a:endParaRPr lang="en-GB" dirty="0" smtClean="0">
              <a:cs typeface="Times New Roman"/>
            </a:endParaRPr>
          </a:p>
          <a:p>
            <a:r>
              <a:rPr lang="en-GB" b="1" dirty="0" err="1" smtClean="0">
                <a:cs typeface="Times New Roman"/>
              </a:rPr>
              <a:t>Addn</a:t>
            </a:r>
            <a:r>
              <a:rPr lang="en-GB" b="1" dirty="0" smtClean="0">
                <a:cs typeface="Times New Roman"/>
              </a:rPr>
              <a:t> material</a:t>
            </a:r>
            <a:endParaRPr lang="en-GB" b="1"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41</a:t>
            </a:fld>
            <a:endParaRPr lang="en-GB"/>
          </a:p>
        </p:txBody>
      </p:sp>
    </p:spTree>
    <p:extLst>
      <p:ext uri="{BB962C8B-B14F-4D97-AF65-F5344CB8AC3E}">
        <p14:creationId xmlns:p14="http://schemas.microsoft.com/office/powerpoint/2010/main" val="25208736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a:solidFill>
                  <a:srgbClr val="000000"/>
                </a:solidFill>
                <a:ea typeface="Times New Roman"/>
                <a:cs typeface="Times New Roman"/>
              </a:rPr>
              <a:t>DAY 2 Developing teaching, research and scholarship </a:t>
            </a:r>
            <a:endParaRPr lang="en-GB" dirty="0">
              <a:ea typeface="Calibri"/>
              <a:cs typeface="Times New Roman"/>
            </a:endParaRP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42</a:t>
            </a:fld>
            <a:endParaRPr lang="en-GB"/>
          </a:p>
        </p:txBody>
      </p:sp>
    </p:spTree>
    <p:extLst>
      <p:ext uri="{BB962C8B-B14F-4D97-AF65-F5344CB8AC3E}">
        <p14:creationId xmlns:p14="http://schemas.microsoft.com/office/powerpoint/2010/main" val="5796137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What was useful from yesterday?</a:t>
            </a:r>
          </a:p>
          <a:p>
            <a:r>
              <a:rPr lang="en-GB" dirty="0" smtClean="0"/>
              <a:t>Any issues thoughts and questions?</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43</a:t>
            </a:fld>
            <a:endParaRPr lang="en-GB"/>
          </a:p>
        </p:txBody>
      </p:sp>
    </p:spTree>
    <p:extLst>
      <p:ext uri="{BB962C8B-B14F-4D97-AF65-F5344CB8AC3E}">
        <p14:creationId xmlns:p14="http://schemas.microsoft.com/office/powerpoint/2010/main" val="36365137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lvl="0">
              <a:lnSpc>
                <a:spcPct val="115000"/>
              </a:lnSpc>
              <a:buFont typeface="Symbol"/>
              <a:buChar char=""/>
            </a:pPr>
            <a:r>
              <a:rPr lang="en-GB" b="1" dirty="0">
                <a:solidFill>
                  <a:srgbClr val="000000"/>
                </a:solidFill>
                <a:ea typeface="Times New Roman"/>
                <a:cs typeface="Times New Roman"/>
              </a:rPr>
              <a:t>Developing teaching practice at personal and departmental levels</a:t>
            </a:r>
            <a:endParaRPr lang="en-GB" b="1" dirty="0">
              <a:ea typeface="Calibri"/>
              <a:cs typeface="Times New Roman"/>
            </a:endParaRPr>
          </a:p>
          <a:p>
            <a:pPr lvl="0">
              <a:lnSpc>
                <a:spcPct val="115000"/>
              </a:lnSpc>
              <a:buFont typeface="Symbol"/>
              <a:buChar char=""/>
            </a:pPr>
            <a:r>
              <a:rPr lang="en-GB" b="1" dirty="0">
                <a:solidFill>
                  <a:srgbClr val="000000"/>
                </a:solidFill>
                <a:ea typeface="Times New Roman"/>
                <a:cs typeface="Tahoma"/>
              </a:rPr>
              <a:t>Some C21st teaching  expectations  and challenges </a:t>
            </a:r>
            <a:endParaRPr lang="en-GB" b="1" dirty="0">
              <a:ea typeface="Calibri"/>
              <a:cs typeface="Times New Roman"/>
            </a:endParaRP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44</a:t>
            </a:fld>
            <a:endParaRPr lang="en-GB"/>
          </a:p>
        </p:txBody>
      </p:sp>
    </p:spTree>
    <p:extLst>
      <p:ext uri="{BB962C8B-B14F-4D97-AF65-F5344CB8AC3E}">
        <p14:creationId xmlns:p14="http://schemas.microsoft.com/office/powerpoint/2010/main" val="25363343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normAutofit fontScale="90000"/>
          </a:bodyPr>
          <a:lstStyle/>
          <a:p>
            <a:r>
              <a:rPr lang="en-GB" b="1" i="0" dirty="0">
                <a:solidFill>
                  <a:schemeClr val="tx1"/>
                </a:solidFill>
              </a:rPr>
              <a:t>Key Issues in University Learning and Teaching</a:t>
            </a:r>
            <a:br>
              <a:rPr lang="en-GB" b="1" i="0" dirty="0">
                <a:solidFill>
                  <a:schemeClr val="tx1"/>
                </a:solidFill>
              </a:rPr>
            </a:br>
            <a:r>
              <a:rPr lang="en-GB" b="1" i="0" dirty="0" smtClean="0">
                <a:solidFill>
                  <a:schemeClr val="tx1"/>
                </a:solidFill>
              </a:rPr>
              <a:t> </a:t>
            </a:r>
            <a:endParaRPr lang="en-GB" i="0" dirty="0">
              <a:solidFill>
                <a:schemeClr val="tx1"/>
              </a:solidFill>
            </a:endParaRPr>
          </a:p>
        </p:txBody>
      </p:sp>
      <p:sp>
        <p:nvSpPr>
          <p:cNvPr id="4099" name="Rectangle 3"/>
          <p:cNvSpPr>
            <a:spLocks noGrp="1" noChangeArrowheads="1"/>
          </p:cNvSpPr>
          <p:nvPr>
            <p:ph type="subTitle" idx="1"/>
          </p:nvPr>
        </p:nvSpPr>
        <p:spPr/>
        <p:txBody>
          <a:bodyPr/>
          <a:lstStyle/>
          <a:p>
            <a:r>
              <a:rPr lang="en-GB" b="1" i="1" dirty="0" smtClean="0"/>
              <a:t> </a:t>
            </a:r>
            <a:endParaRPr lang="en-GB" b="1" i="1" dirty="0"/>
          </a:p>
        </p:txBody>
      </p:sp>
      <p:sp>
        <p:nvSpPr>
          <p:cNvPr id="2" name="Footer Placeholder 1"/>
          <p:cNvSpPr>
            <a:spLocks noGrp="1"/>
          </p:cNvSpPr>
          <p:nvPr>
            <p:ph type="ftr" sz="quarter" idx="11"/>
          </p:nvPr>
        </p:nvSpPr>
        <p:spPr/>
        <p:txBody>
          <a:bodyPr/>
          <a:lstStyle/>
          <a:p>
            <a:endParaRPr lang="en-GB"/>
          </a:p>
        </p:txBody>
      </p:sp>
      <p:sp>
        <p:nvSpPr>
          <p:cNvPr id="3" name="Slide Number Placeholder 2"/>
          <p:cNvSpPr>
            <a:spLocks noGrp="1"/>
          </p:cNvSpPr>
          <p:nvPr>
            <p:ph type="sldNum" sz="quarter" idx="12"/>
          </p:nvPr>
        </p:nvSpPr>
        <p:spPr/>
        <p:txBody>
          <a:bodyPr/>
          <a:lstStyle/>
          <a:p>
            <a:fld id="{ED1FA358-54D9-4470-8E1E-567C28ED863E}" type="slidenum">
              <a:rPr lang="en-GB" smtClean="0"/>
              <a:t>45</a:t>
            </a:fld>
            <a:endParaRPr lang="en-GB"/>
          </a:p>
        </p:txBody>
      </p:sp>
    </p:spTree>
    <p:extLst>
      <p:ext uri="{BB962C8B-B14F-4D97-AF65-F5344CB8AC3E}">
        <p14:creationId xmlns:p14="http://schemas.microsoft.com/office/powerpoint/2010/main" val="4137115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Some issues </a:t>
            </a:r>
            <a:endParaRPr lang="en-GB" dirty="0"/>
          </a:p>
        </p:txBody>
      </p:sp>
      <p:sp>
        <p:nvSpPr>
          <p:cNvPr id="5" name="Content Placeholder 4"/>
          <p:cNvSpPr>
            <a:spLocks noGrp="1"/>
          </p:cNvSpPr>
          <p:nvPr>
            <p:ph idx="1"/>
          </p:nvPr>
        </p:nvSpPr>
        <p:spPr>
          <a:xfrm>
            <a:off x="457200" y="1124744"/>
            <a:ext cx="8229600" cy="5001419"/>
          </a:xfrm>
        </p:spPr>
        <p:txBody>
          <a:bodyPr>
            <a:normAutofit fontScale="62500" lnSpcReduction="20000"/>
          </a:bodyPr>
          <a:lstStyle/>
          <a:p>
            <a:pPr marL="0" indent="0">
              <a:buNone/>
            </a:pPr>
            <a:r>
              <a:rPr lang="en-GB" b="1" dirty="0"/>
              <a:t/>
            </a:r>
            <a:br>
              <a:rPr lang="en-GB" b="1" dirty="0"/>
            </a:br>
            <a:r>
              <a:rPr lang="en-GB" dirty="0"/>
              <a:t>Student diversity</a:t>
            </a:r>
            <a:br>
              <a:rPr lang="en-GB" dirty="0"/>
            </a:br>
            <a:r>
              <a:rPr lang="en-GB" dirty="0"/>
              <a:t>Flexibility</a:t>
            </a:r>
            <a:br>
              <a:rPr lang="en-GB" dirty="0"/>
            </a:br>
            <a:r>
              <a:rPr lang="en-GB" dirty="0" smtClean="0"/>
              <a:t>Teaching and learning </a:t>
            </a:r>
          </a:p>
          <a:p>
            <a:pPr marL="0" indent="0">
              <a:buNone/>
            </a:pPr>
            <a:r>
              <a:rPr lang="en-GB" dirty="0" smtClean="0"/>
              <a:t>Research and </a:t>
            </a:r>
          </a:p>
          <a:p>
            <a:pPr marL="0" indent="0">
              <a:buNone/>
            </a:pPr>
            <a:r>
              <a:rPr lang="en-GB" dirty="0"/>
              <a:t>S</a:t>
            </a:r>
            <a:r>
              <a:rPr lang="en-GB" dirty="0" smtClean="0"/>
              <a:t>cholarship</a:t>
            </a:r>
            <a:r>
              <a:rPr lang="en-GB" dirty="0"/>
              <a:t/>
            </a:r>
            <a:br>
              <a:rPr lang="en-GB" dirty="0"/>
            </a:br>
            <a:r>
              <a:rPr lang="en-GB" dirty="0" smtClean="0"/>
              <a:t>Research  in learning and teaching terms</a:t>
            </a:r>
          </a:p>
          <a:p>
            <a:pPr marL="0" indent="0">
              <a:buNone/>
            </a:pPr>
            <a:r>
              <a:rPr lang="en-GB" dirty="0" smtClean="0"/>
              <a:t>Economic and social engagement </a:t>
            </a:r>
            <a:r>
              <a:rPr lang="en-GB" dirty="0"/>
              <a:t/>
            </a:r>
            <a:br>
              <a:rPr lang="en-GB" dirty="0"/>
            </a:br>
            <a:r>
              <a:rPr lang="en-GB" dirty="0" smtClean="0"/>
              <a:t>Income generation</a:t>
            </a:r>
          </a:p>
          <a:p>
            <a:pPr marL="0" indent="0">
              <a:buNone/>
            </a:pPr>
            <a:r>
              <a:rPr lang="en-GB" dirty="0"/>
              <a:t/>
            </a:r>
            <a:br>
              <a:rPr lang="en-GB" dirty="0"/>
            </a:br>
            <a:r>
              <a:rPr lang="en-GB" dirty="0" smtClean="0"/>
              <a:t>Identity </a:t>
            </a:r>
            <a:r>
              <a:rPr lang="en-GB" dirty="0"/>
              <a:t>of the college or  university with wide range of student needs and </a:t>
            </a:r>
            <a:r>
              <a:rPr lang="en-GB" dirty="0" smtClean="0"/>
              <a:t>abilities</a:t>
            </a:r>
          </a:p>
          <a:p>
            <a:pPr marL="0" indent="0">
              <a:buNone/>
            </a:pPr>
            <a:r>
              <a:rPr lang="en-GB" dirty="0" smtClean="0"/>
              <a:t>Student engagement </a:t>
            </a:r>
            <a:r>
              <a:rPr lang="en-GB" dirty="0"/>
              <a:t/>
            </a:r>
            <a:br>
              <a:rPr lang="en-GB" dirty="0"/>
            </a:br>
            <a:r>
              <a:rPr lang="en-GB" dirty="0"/>
              <a:t>Quality of the student experience overall is paramount</a:t>
            </a:r>
            <a:br>
              <a:rPr lang="en-GB" dirty="0"/>
            </a:br>
            <a:r>
              <a:rPr lang="en-GB" dirty="0"/>
              <a:t>Excellence in learning and </a:t>
            </a:r>
            <a:r>
              <a:rPr lang="en-GB" dirty="0" smtClean="0"/>
              <a:t>teaching</a:t>
            </a:r>
          </a:p>
          <a:p>
            <a:pPr marL="0" indent="0">
              <a:buNone/>
            </a:pPr>
            <a:r>
              <a:rPr lang="en-GB" dirty="0" smtClean="0"/>
              <a:t>Competition</a:t>
            </a:r>
          </a:p>
          <a:p>
            <a:pPr marL="0" indent="0">
              <a:buNone/>
            </a:pPr>
            <a:r>
              <a:rPr lang="en-GB" dirty="0" smtClean="0"/>
              <a:t>Funding </a:t>
            </a:r>
            <a:endParaRPr lang="en-GB" dirty="0"/>
          </a:p>
        </p:txBody>
      </p:sp>
      <p:sp>
        <p:nvSpPr>
          <p:cNvPr id="2" name="Footer Placeholder 1"/>
          <p:cNvSpPr>
            <a:spLocks noGrp="1"/>
          </p:cNvSpPr>
          <p:nvPr>
            <p:ph type="ftr" sz="quarter" idx="11"/>
          </p:nvPr>
        </p:nvSpPr>
        <p:spPr/>
        <p:txBody>
          <a:bodyPr/>
          <a:lstStyle/>
          <a:p>
            <a:endParaRPr lang="en-GB"/>
          </a:p>
        </p:txBody>
      </p:sp>
      <p:sp>
        <p:nvSpPr>
          <p:cNvPr id="3" name="Slide Number Placeholder 2"/>
          <p:cNvSpPr>
            <a:spLocks noGrp="1"/>
          </p:cNvSpPr>
          <p:nvPr>
            <p:ph type="sldNum" sz="quarter" idx="12"/>
          </p:nvPr>
        </p:nvSpPr>
        <p:spPr/>
        <p:txBody>
          <a:bodyPr/>
          <a:lstStyle/>
          <a:p>
            <a:fld id="{ED1FA358-54D9-4470-8E1E-567C28ED863E}" type="slidenum">
              <a:rPr lang="en-GB" smtClean="0"/>
              <a:t>46</a:t>
            </a:fld>
            <a:endParaRPr lang="en-GB"/>
          </a:p>
        </p:txBody>
      </p:sp>
    </p:spTree>
    <p:extLst>
      <p:ext uri="{BB962C8B-B14F-4D97-AF65-F5344CB8AC3E}">
        <p14:creationId xmlns:p14="http://schemas.microsoft.com/office/powerpoint/2010/main" val="2377299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Some </a:t>
            </a:r>
            <a:r>
              <a:rPr lang="en-GB" dirty="0" smtClean="0"/>
              <a:t>issues and some developments</a:t>
            </a:r>
            <a:endParaRPr lang="en-GB" dirty="0"/>
          </a:p>
        </p:txBody>
      </p:sp>
      <p:sp>
        <p:nvSpPr>
          <p:cNvPr id="3" name="Content Placeholder 2"/>
          <p:cNvSpPr>
            <a:spLocks noGrp="1"/>
          </p:cNvSpPr>
          <p:nvPr>
            <p:ph idx="1"/>
          </p:nvPr>
        </p:nvSpPr>
        <p:spPr>
          <a:xfrm>
            <a:off x="457200" y="836712"/>
            <a:ext cx="8229600" cy="6021288"/>
          </a:xfrm>
        </p:spPr>
        <p:txBody>
          <a:bodyPr>
            <a:normAutofit fontScale="62500" lnSpcReduction="20000"/>
          </a:bodyPr>
          <a:lstStyle/>
          <a:p>
            <a:r>
              <a:rPr lang="en-GB" dirty="0" smtClean="0"/>
              <a:t>The notion of student engagement which </a:t>
            </a:r>
            <a:r>
              <a:rPr lang="en-GB" dirty="0" smtClean="0"/>
              <a:t>means students </a:t>
            </a:r>
            <a:r>
              <a:rPr lang="en-GB" dirty="0" smtClean="0"/>
              <a:t>taking responsibility for their </a:t>
            </a:r>
            <a:r>
              <a:rPr lang="en-GB" dirty="0" smtClean="0"/>
              <a:t>learning, and being involved  as much as possible.</a:t>
            </a:r>
            <a:r>
              <a:rPr lang="en-GB" dirty="0" smtClean="0"/>
              <a:t> </a:t>
            </a:r>
            <a:r>
              <a:rPr lang="en-GB" dirty="0"/>
              <a:t>Student engagement in the learning ,curriculum development, </a:t>
            </a:r>
            <a:r>
              <a:rPr lang="en-GB" dirty="0" smtClean="0"/>
              <a:t>quality, </a:t>
            </a:r>
            <a:r>
              <a:rPr lang="en-GB" dirty="0"/>
              <a:t>feedback</a:t>
            </a:r>
          </a:p>
          <a:p>
            <a:endParaRPr lang="en-GB" dirty="0" smtClean="0"/>
          </a:p>
          <a:p>
            <a:r>
              <a:rPr lang="en-GB" b="1" dirty="0" smtClean="0"/>
              <a:t>Themes</a:t>
            </a:r>
            <a:r>
              <a:rPr lang="en-GB" dirty="0" smtClean="0"/>
              <a:t> </a:t>
            </a:r>
            <a:endParaRPr lang="en-GB" dirty="0" smtClean="0"/>
          </a:p>
          <a:p>
            <a:pPr lvl="1"/>
            <a:r>
              <a:rPr lang="en-GB" dirty="0" smtClean="0"/>
              <a:t>Employability</a:t>
            </a:r>
          </a:p>
          <a:p>
            <a:pPr lvl="1"/>
            <a:r>
              <a:rPr lang="en-GB" dirty="0" smtClean="0"/>
              <a:t>Developing students as enquiring learners/researchers </a:t>
            </a:r>
          </a:p>
          <a:p>
            <a:pPr lvl="1"/>
            <a:r>
              <a:rPr lang="en-GB" dirty="0" smtClean="0"/>
              <a:t>Internationalisation</a:t>
            </a:r>
          </a:p>
          <a:p>
            <a:pPr lvl="1"/>
            <a:r>
              <a:rPr lang="en-GB" dirty="0"/>
              <a:t> </a:t>
            </a:r>
            <a:r>
              <a:rPr lang="en-GB" dirty="0" smtClean="0"/>
              <a:t>social justice</a:t>
            </a:r>
          </a:p>
          <a:p>
            <a:pPr lvl="1"/>
            <a:r>
              <a:rPr lang="en-GB" dirty="0"/>
              <a:t> </a:t>
            </a:r>
            <a:r>
              <a:rPr lang="en-GB" dirty="0" smtClean="0"/>
              <a:t>equality and diversity</a:t>
            </a:r>
          </a:p>
          <a:p>
            <a:pPr lvl="1"/>
            <a:r>
              <a:rPr lang="en-GB" dirty="0" err="1" smtClean="0"/>
              <a:t>Sustainablity</a:t>
            </a:r>
            <a:r>
              <a:rPr lang="en-GB" dirty="0" smtClean="0"/>
              <a:t> -----</a:t>
            </a:r>
          </a:p>
          <a:p>
            <a:pPr lvl="1"/>
            <a:endParaRPr lang="en-GB" dirty="0" smtClean="0"/>
          </a:p>
          <a:p>
            <a:pPr marL="457200" lvl="1" indent="0">
              <a:buNone/>
            </a:pPr>
            <a:r>
              <a:rPr lang="en-GB" b="1" dirty="0" smtClean="0"/>
              <a:t>Modes, forms ….</a:t>
            </a:r>
            <a:endParaRPr lang="en-GB" b="1" dirty="0" smtClean="0"/>
          </a:p>
          <a:p>
            <a:r>
              <a:rPr lang="en-GB" dirty="0" smtClean="0"/>
              <a:t>E </a:t>
            </a:r>
            <a:r>
              <a:rPr lang="en-GB" dirty="0" smtClean="0"/>
              <a:t>and blended learning</a:t>
            </a:r>
          </a:p>
          <a:p>
            <a:r>
              <a:rPr lang="en-GB" dirty="0" smtClean="0"/>
              <a:t>Flipped classrooms</a:t>
            </a:r>
          </a:p>
          <a:p>
            <a:r>
              <a:rPr lang="en-GB" dirty="0" smtClean="0"/>
              <a:t>Learning communities</a:t>
            </a:r>
          </a:p>
          <a:p>
            <a:r>
              <a:rPr lang="en-GB" dirty="0" smtClean="0"/>
              <a:t>field work and field trips, years abroad, placements  (all based on immersion in the real </a:t>
            </a:r>
            <a:r>
              <a:rPr lang="en-GB" dirty="0" smtClean="0"/>
              <a:t>)</a:t>
            </a:r>
          </a:p>
          <a:p>
            <a:r>
              <a:rPr lang="en-GB" b="1" dirty="0" smtClean="0"/>
              <a:t>PLEASE ADD  what are the issues </a:t>
            </a:r>
            <a:r>
              <a:rPr lang="en-GB" b="1" dirty="0" err="1" smtClean="0"/>
              <a:t>nd</a:t>
            </a:r>
            <a:r>
              <a:rPr lang="en-GB" b="1" dirty="0" smtClean="0"/>
              <a:t> developments for you in your university/college?</a:t>
            </a:r>
            <a:endParaRPr lang="en-GB" b="1" dirty="0" smtClean="0"/>
          </a:p>
          <a:p>
            <a:endParaRPr lang="en-GB" dirty="0" smtClean="0"/>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47</a:t>
            </a:fld>
            <a:endParaRPr lang="en-GB"/>
          </a:p>
        </p:txBody>
      </p:sp>
    </p:spTree>
    <p:extLst>
      <p:ext uri="{BB962C8B-B14F-4D97-AF65-F5344CB8AC3E}">
        <p14:creationId xmlns:p14="http://schemas.microsoft.com/office/powerpoint/2010/main" val="13096631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t>You also said</a:t>
            </a:r>
            <a:endParaRPr lang="en-GB" dirty="0"/>
          </a:p>
        </p:txBody>
      </p:sp>
      <p:sp>
        <p:nvSpPr>
          <p:cNvPr id="3" name="Content Placeholder 2"/>
          <p:cNvSpPr>
            <a:spLocks noGrp="1"/>
          </p:cNvSpPr>
          <p:nvPr>
            <p:ph idx="1"/>
          </p:nvPr>
        </p:nvSpPr>
        <p:spPr>
          <a:xfrm>
            <a:off x="457200" y="908720"/>
            <a:ext cx="8229600" cy="5832648"/>
          </a:xfrm>
        </p:spPr>
        <p:txBody>
          <a:bodyPr>
            <a:normAutofit fontScale="70000" lnSpcReduction="20000"/>
          </a:bodyPr>
          <a:lstStyle/>
          <a:p>
            <a:r>
              <a:rPr lang="en-GB" b="1" dirty="0" smtClean="0"/>
              <a:t>Learning and teaching </a:t>
            </a:r>
          </a:p>
          <a:p>
            <a:r>
              <a:rPr lang="en-GB" dirty="0" smtClean="0"/>
              <a:t>Plagiarism/poor academic behaviour</a:t>
            </a:r>
          </a:p>
          <a:p>
            <a:r>
              <a:rPr lang="en-GB" dirty="0" smtClean="0"/>
              <a:t>Learning capacity and learning gain</a:t>
            </a:r>
          </a:p>
          <a:p>
            <a:r>
              <a:rPr lang="en-GB" dirty="0" smtClean="0"/>
              <a:t>Maintaining concentration and activity in intensive teaching periods</a:t>
            </a:r>
          </a:p>
          <a:p>
            <a:r>
              <a:rPr lang="en-GB" dirty="0" smtClean="0"/>
              <a:t>The  richness of diversity of learners </a:t>
            </a:r>
            <a:r>
              <a:rPr lang="en-GB" dirty="0" err="1" smtClean="0"/>
              <a:t>esp</a:t>
            </a:r>
            <a:r>
              <a:rPr lang="en-GB" dirty="0" smtClean="0"/>
              <a:t> international in a classroom- difference in perspectives</a:t>
            </a:r>
          </a:p>
          <a:p>
            <a:r>
              <a:rPr lang="en-GB" dirty="0" smtClean="0"/>
              <a:t>Conceptual and cognitive  issues and developments</a:t>
            </a:r>
          </a:p>
          <a:p>
            <a:endParaRPr lang="en-GB" dirty="0" smtClean="0"/>
          </a:p>
          <a:p>
            <a:r>
              <a:rPr lang="en-GB" dirty="0" smtClean="0"/>
              <a:t> </a:t>
            </a:r>
            <a:r>
              <a:rPr lang="en-GB" b="1" dirty="0" smtClean="0"/>
              <a:t>Employability </a:t>
            </a:r>
          </a:p>
          <a:p>
            <a:r>
              <a:rPr lang="en-GB" dirty="0" smtClean="0"/>
              <a:t>Entrepreneurship</a:t>
            </a:r>
          </a:p>
          <a:p>
            <a:r>
              <a:rPr lang="en-GB" dirty="0" smtClean="0"/>
              <a:t>Interns</a:t>
            </a:r>
          </a:p>
          <a:p>
            <a:r>
              <a:rPr lang="en-GB" dirty="0" smtClean="0"/>
              <a:t>Placements</a:t>
            </a:r>
          </a:p>
          <a:p>
            <a:r>
              <a:rPr lang="en-GB" dirty="0" smtClean="0"/>
              <a:t>Visiting lecturers</a:t>
            </a:r>
          </a:p>
          <a:p>
            <a:r>
              <a:rPr lang="en-GB" dirty="0" smtClean="0"/>
              <a:t>Real world  relationships with the </a:t>
            </a:r>
            <a:r>
              <a:rPr lang="en-GB" dirty="0" err="1" smtClean="0"/>
              <a:t>uni</a:t>
            </a:r>
            <a:endParaRPr lang="en-GB" dirty="0" smtClean="0"/>
          </a:p>
          <a:p>
            <a:r>
              <a:rPr lang="en-GB" dirty="0" smtClean="0"/>
              <a:t>Simulations </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48</a:t>
            </a:fld>
            <a:endParaRPr lang="en-GB"/>
          </a:p>
        </p:txBody>
      </p:sp>
    </p:spTree>
    <p:extLst>
      <p:ext uri="{BB962C8B-B14F-4D97-AF65-F5344CB8AC3E}">
        <p14:creationId xmlns:p14="http://schemas.microsoft.com/office/powerpoint/2010/main" val="5367745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Oasis-for-learning.net</a:t>
            </a:r>
          </a:p>
          <a:p>
            <a:r>
              <a:rPr lang="en-GB" dirty="0" smtClean="0"/>
              <a:t>G.wisker@brighton.ac.uk</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49</a:t>
            </a:fld>
            <a:endParaRPr lang="en-GB"/>
          </a:p>
        </p:txBody>
      </p:sp>
    </p:spTree>
    <p:extLst>
      <p:ext uri="{BB962C8B-B14F-4D97-AF65-F5344CB8AC3E}">
        <p14:creationId xmlns:p14="http://schemas.microsoft.com/office/powerpoint/2010/main" val="1857440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47500" lnSpcReduction="20000"/>
          </a:bodyPr>
          <a:lstStyle/>
          <a:p>
            <a:pPr>
              <a:lnSpc>
                <a:spcPct val="115000"/>
              </a:lnSpc>
              <a:spcAft>
                <a:spcPts val="0"/>
              </a:spcAft>
            </a:pPr>
            <a:r>
              <a:rPr lang="en-GB" b="1" dirty="0">
                <a:solidFill>
                  <a:srgbClr val="000000"/>
                </a:solidFill>
                <a:ea typeface="Times New Roman"/>
                <a:cs typeface="Times New Roman"/>
              </a:rPr>
              <a:t>DAY 2 Developing teaching, research and scholarship </a:t>
            </a:r>
            <a:endParaRPr lang="en-GB" dirty="0">
              <a:ea typeface="Calibri"/>
              <a:cs typeface="Times New Roman"/>
            </a:endParaRPr>
          </a:p>
          <a:p>
            <a:pPr>
              <a:lnSpc>
                <a:spcPct val="115000"/>
              </a:lnSpc>
              <a:spcAft>
                <a:spcPts val="0"/>
              </a:spcAft>
            </a:pPr>
            <a:r>
              <a:rPr lang="en-GB" dirty="0">
                <a:solidFill>
                  <a:srgbClr val="000000"/>
                </a:solidFill>
                <a:ea typeface="Times New Roman"/>
                <a:cs typeface="Times New Roman"/>
              </a:rPr>
              <a:t>Am</a:t>
            </a:r>
            <a:r>
              <a:rPr lang="en-GB" b="1" dirty="0">
                <a:ea typeface="Calibri"/>
                <a:cs typeface="Times New Roman"/>
              </a:rPr>
              <a:t> </a:t>
            </a:r>
            <a:endParaRPr lang="en-GB" dirty="0">
              <a:ea typeface="Calibri"/>
              <a:cs typeface="Times New Roman"/>
            </a:endParaRPr>
          </a:p>
          <a:p>
            <a:pPr lvl="0">
              <a:lnSpc>
                <a:spcPct val="115000"/>
              </a:lnSpc>
              <a:buFont typeface="Symbol"/>
              <a:buChar char=""/>
            </a:pPr>
            <a:r>
              <a:rPr lang="en-GB" dirty="0">
                <a:solidFill>
                  <a:srgbClr val="000000"/>
                </a:solidFill>
                <a:ea typeface="Times New Roman"/>
                <a:cs typeface="Times New Roman"/>
              </a:rPr>
              <a:t>Developing teaching practice at personal and departmental levels</a:t>
            </a:r>
            <a:endParaRPr lang="en-GB" dirty="0">
              <a:ea typeface="Calibri"/>
              <a:cs typeface="Times New Roman"/>
            </a:endParaRPr>
          </a:p>
          <a:p>
            <a:pPr lvl="0">
              <a:lnSpc>
                <a:spcPct val="115000"/>
              </a:lnSpc>
              <a:buFont typeface="Symbol"/>
              <a:buChar char=""/>
            </a:pPr>
            <a:r>
              <a:rPr lang="en-GB" dirty="0">
                <a:solidFill>
                  <a:srgbClr val="000000"/>
                </a:solidFill>
                <a:ea typeface="Times New Roman"/>
                <a:cs typeface="Tahoma"/>
              </a:rPr>
              <a:t>Some C21st teaching  expectations  and challenges </a:t>
            </a:r>
            <a:endParaRPr lang="en-GB" dirty="0">
              <a:ea typeface="Calibri"/>
              <a:cs typeface="Times New Roman"/>
            </a:endParaRPr>
          </a:p>
          <a:p>
            <a:pPr lvl="0">
              <a:lnSpc>
                <a:spcPct val="115000"/>
              </a:lnSpc>
              <a:buFont typeface="Symbol"/>
              <a:buChar char=""/>
            </a:pPr>
            <a:r>
              <a:rPr lang="en-GB" dirty="0">
                <a:solidFill>
                  <a:srgbClr val="000000"/>
                </a:solidFill>
                <a:ea typeface="Times New Roman"/>
                <a:cs typeface="Tahoma"/>
              </a:rPr>
              <a:t>Departmental and college/university wide development programmes- the UK professional standards framework as a guide</a:t>
            </a:r>
            <a:endParaRPr lang="en-GB" dirty="0">
              <a:ea typeface="Calibri"/>
              <a:cs typeface="Times New Roman"/>
            </a:endParaRPr>
          </a:p>
          <a:p>
            <a:pPr lvl="0">
              <a:lnSpc>
                <a:spcPct val="115000"/>
              </a:lnSpc>
              <a:buFont typeface="Symbol"/>
              <a:buChar char=""/>
            </a:pPr>
            <a:r>
              <a:rPr lang="en-GB" dirty="0">
                <a:solidFill>
                  <a:srgbClr val="000000"/>
                </a:solidFill>
                <a:ea typeface="Times New Roman"/>
                <a:cs typeface="Tahoma"/>
              </a:rPr>
              <a:t>What do we mean by teaching excellence? Characteristics, schemes to support enable and recognise teaching excellence </a:t>
            </a:r>
            <a:endParaRPr lang="en-GB" dirty="0">
              <a:ea typeface="Calibri"/>
              <a:cs typeface="Times New Roman"/>
            </a:endParaRPr>
          </a:p>
          <a:p>
            <a:pPr>
              <a:lnSpc>
                <a:spcPct val="115000"/>
              </a:lnSpc>
              <a:spcAft>
                <a:spcPts val="0"/>
              </a:spcAft>
            </a:pPr>
            <a:r>
              <a:rPr lang="en-GB" dirty="0">
                <a:solidFill>
                  <a:srgbClr val="000000"/>
                </a:solidFill>
                <a:ea typeface="Times New Roman"/>
                <a:cs typeface="Tahoma"/>
              </a:rPr>
              <a:t> </a:t>
            </a:r>
            <a:endParaRPr lang="en-GB" dirty="0">
              <a:ea typeface="Calibri"/>
              <a:cs typeface="Times New Roman"/>
            </a:endParaRPr>
          </a:p>
          <a:p>
            <a:pPr>
              <a:lnSpc>
                <a:spcPct val="115000"/>
              </a:lnSpc>
              <a:spcAft>
                <a:spcPts val="0"/>
              </a:spcAft>
            </a:pPr>
            <a:r>
              <a:rPr lang="en-GB" dirty="0">
                <a:solidFill>
                  <a:srgbClr val="000000"/>
                </a:solidFill>
                <a:ea typeface="Times New Roman"/>
                <a:cs typeface="Times New Roman"/>
              </a:rPr>
              <a:t>Pm</a:t>
            </a:r>
            <a:endParaRPr lang="en-GB" dirty="0">
              <a:ea typeface="Calibri"/>
              <a:cs typeface="Times New Roman"/>
            </a:endParaRPr>
          </a:p>
          <a:p>
            <a:pPr lvl="0">
              <a:lnSpc>
                <a:spcPct val="115000"/>
              </a:lnSpc>
              <a:buFont typeface="Symbol"/>
              <a:buChar char=""/>
            </a:pPr>
            <a:r>
              <a:rPr lang="en-GB" dirty="0">
                <a:solidFill>
                  <a:srgbClr val="000000"/>
                </a:solidFill>
                <a:ea typeface="Times New Roman"/>
                <a:cs typeface="Times New Roman"/>
              </a:rPr>
              <a:t>Planning and developing your research and scholarship</a:t>
            </a:r>
            <a:endParaRPr lang="en-GB" dirty="0">
              <a:ea typeface="Calibri"/>
              <a:cs typeface="Times New Roman"/>
            </a:endParaRPr>
          </a:p>
          <a:p>
            <a:pPr lvl="0">
              <a:lnSpc>
                <a:spcPct val="115000"/>
              </a:lnSpc>
              <a:buFont typeface="Symbol"/>
              <a:buChar char=""/>
            </a:pPr>
            <a:r>
              <a:rPr lang="en-GB" dirty="0">
                <a:solidFill>
                  <a:srgbClr val="000000"/>
                </a:solidFill>
                <a:ea typeface="Times New Roman"/>
                <a:cs typeface="Times New Roman"/>
              </a:rPr>
              <a:t>What is the scholarship of teaching and learning? linking research and teaching –practices, processes , support, development , reward.</a:t>
            </a:r>
            <a:endParaRPr lang="en-GB" dirty="0">
              <a:ea typeface="Calibri"/>
              <a:cs typeface="Times New Roman"/>
            </a:endParaRPr>
          </a:p>
          <a:p>
            <a:pPr lvl="0">
              <a:lnSpc>
                <a:spcPct val="115000"/>
              </a:lnSpc>
              <a:buFont typeface="Symbol"/>
              <a:buChar char=""/>
            </a:pPr>
            <a:r>
              <a:rPr lang="en-GB" dirty="0">
                <a:solidFill>
                  <a:srgbClr val="000000"/>
                </a:solidFill>
                <a:ea typeface="Times New Roman"/>
                <a:cs typeface="Times New Roman"/>
              </a:rPr>
              <a:t>Developing a research and writing career</a:t>
            </a:r>
            <a:r>
              <a:rPr lang="en-GB" dirty="0">
                <a:ea typeface="Calibri"/>
                <a:cs typeface="Times New Roman"/>
              </a:rPr>
              <a:t> </a:t>
            </a:r>
          </a:p>
          <a:p>
            <a:pPr lvl="0">
              <a:lnSpc>
                <a:spcPct val="115000"/>
              </a:lnSpc>
              <a:buFont typeface="Symbol"/>
              <a:buChar char=""/>
            </a:pPr>
            <a:r>
              <a:rPr lang="en-GB" dirty="0">
                <a:ea typeface="Calibri"/>
                <a:cs typeface="Times New Roman"/>
              </a:rPr>
              <a:t>Developing grant proposals and strategies for raising funds to support academic programmes and activities. Bidding for funding for research and development activities </a:t>
            </a:r>
          </a:p>
          <a:p>
            <a:pPr marL="457200">
              <a:lnSpc>
                <a:spcPct val="115000"/>
              </a:lnSpc>
              <a:spcAft>
                <a:spcPts val="0"/>
              </a:spcAft>
            </a:pPr>
            <a:r>
              <a:rPr lang="en-GB" dirty="0">
                <a:solidFill>
                  <a:srgbClr val="000000"/>
                </a:solidFill>
                <a:ea typeface="Times New Roman"/>
                <a:cs typeface="Times New Roman"/>
              </a:rPr>
              <a:t> </a:t>
            </a:r>
            <a:endParaRPr lang="en-GB" dirty="0">
              <a:ea typeface="Calibri"/>
              <a:cs typeface="Times New Roman"/>
            </a:endParaRP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5</a:t>
            </a:fld>
            <a:endParaRPr lang="en-GB"/>
          </a:p>
        </p:txBody>
      </p:sp>
    </p:spTree>
    <p:extLst>
      <p:ext uri="{BB962C8B-B14F-4D97-AF65-F5344CB8AC3E}">
        <p14:creationId xmlns:p14="http://schemas.microsoft.com/office/powerpoint/2010/main" val="34101359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173163" y="457200"/>
            <a:ext cx="7772400" cy="163513"/>
          </a:xfrm>
        </p:spPr>
        <p:txBody>
          <a:bodyPr>
            <a:normAutofit fontScale="90000"/>
          </a:bodyPr>
          <a:lstStyle/>
          <a:p>
            <a:r>
              <a:rPr lang="en-GB" altLang="en-US" sz="3200" dirty="0" smtClean="0"/>
              <a:t/>
            </a:r>
            <a:br>
              <a:rPr lang="en-GB" altLang="en-US" sz="3200" dirty="0" smtClean="0"/>
            </a:br>
            <a:r>
              <a:rPr lang="en-GB" altLang="en-US" sz="3200" dirty="0" smtClean="0"/>
              <a:t/>
            </a:r>
            <a:br>
              <a:rPr lang="en-GB" altLang="en-US" sz="3200" dirty="0" smtClean="0"/>
            </a:br>
            <a:r>
              <a:rPr lang="en-GB" altLang="en-US" sz="3200" dirty="0" smtClean="0"/>
              <a:t> </a:t>
            </a:r>
            <a:r>
              <a:rPr lang="en-GB" altLang="en-US" sz="3200" dirty="0" smtClean="0"/>
              <a:t/>
            </a:r>
            <a:br>
              <a:rPr lang="en-GB" altLang="en-US" sz="3200" dirty="0" smtClean="0"/>
            </a:br>
            <a:r>
              <a:rPr lang="en-GB" altLang="en-US" sz="3200" dirty="0" err="1" smtClean="0"/>
              <a:t>ppt</a:t>
            </a:r>
            <a:r>
              <a:rPr lang="en-GB" altLang="en-US" sz="3200" dirty="0" smtClean="0"/>
              <a:t> </a:t>
            </a:r>
            <a:r>
              <a:rPr lang="en-GB" altLang="en-US" sz="3200" dirty="0" err="1" smtClean="0"/>
              <a:t>etc</a:t>
            </a:r>
            <a:r>
              <a:rPr lang="en-GB" altLang="en-US" sz="3200" dirty="0" smtClean="0"/>
              <a:t> materials freely downloadable </a:t>
            </a:r>
            <a:r>
              <a:rPr lang="en-GB" altLang="en-US" sz="3200" dirty="0" smtClean="0"/>
              <a:t/>
            </a:r>
            <a:br>
              <a:rPr lang="en-GB" altLang="en-US" sz="3200" dirty="0" smtClean="0"/>
            </a:br>
            <a:r>
              <a:rPr lang="en-GB" altLang="en-US" sz="3200" dirty="0" smtClean="0"/>
              <a:t>oasis-for-learning.net </a:t>
            </a:r>
            <a:endParaRPr lang="en-GB" altLang="en-US" sz="3200" dirty="0" smtClean="0"/>
          </a:p>
        </p:txBody>
      </p:sp>
      <p:sp>
        <p:nvSpPr>
          <p:cNvPr id="4" name="Slide Number Placeholder 3"/>
          <p:cNvSpPr>
            <a:spLocks noGrp="1"/>
          </p:cNvSpPr>
          <p:nvPr>
            <p:ph type="sldNum" sz="quarter" idx="12"/>
          </p:nvPr>
        </p:nvSpPr>
        <p:spPr/>
        <p:txBody>
          <a:bodyPr/>
          <a:lstStyle/>
          <a:p>
            <a:pPr>
              <a:defRPr/>
            </a:pPr>
            <a:fld id="{3A917733-B1CF-4B65-A4D1-3BA2AB1B1D38}" type="slidenum">
              <a:rPr lang="en-US" smtClean="0"/>
              <a:pPr>
                <a:defRPr/>
              </a:pPr>
              <a:t>50</a:t>
            </a:fld>
            <a:endParaRPr lang="en-US"/>
          </a:p>
        </p:txBody>
      </p:sp>
      <p:pic>
        <p:nvPicPr>
          <p:cNvPr id="7172" name="Content Placeholder 4" descr="The Good Superviso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51520" y="2320925"/>
            <a:ext cx="2592387" cy="4537075"/>
          </a:xfrm>
        </p:spPr>
      </p:pic>
      <p:pic>
        <p:nvPicPr>
          <p:cNvPr id="7173" name="Picture 5" descr="The Postgraduate Research Hand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320925"/>
            <a:ext cx="24479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The Undergraduate Research Hand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2446506"/>
            <a:ext cx="2729880" cy="4411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311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more</a:t>
            </a:r>
            <a:endParaRPr lang="en-GB" dirty="0"/>
          </a:p>
        </p:txBody>
      </p:sp>
      <p:pic>
        <p:nvPicPr>
          <p:cNvPr id="4" name="Content Placeholder 3" descr="http://ecx.images-amazon.com/images/I/41FSeuuZWNL.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682171"/>
            <a:ext cx="2880320" cy="4104456"/>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700808"/>
            <a:ext cx="2811780" cy="3787140"/>
          </a:xfrm>
          <a:prstGeom prst="rect">
            <a:avLst/>
          </a:prstGeom>
          <a:noFill/>
          <a:ln>
            <a:noFill/>
          </a:ln>
        </p:spPr>
      </p:pic>
      <p:sp>
        <p:nvSpPr>
          <p:cNvPr id="3" name="Slide Number Placeholder 2"/>
          <p:cNvSpPr>
            <a:spLocks noGrp="1"/>
          </p:cNvSpPr>
          <p:nvPr>
            <p:ph type="sldNum" sz="quarter" idx="12"/>
          </p:nvPr>
        </p:nvSpPr>
        <p:spPr/>
        <p:txBody>
          <a:bodyPr/>
          <a:lstStyle/>
          <a:p>
            <a:fld id="{2CB5B26D-2F19-4976-9380-B7BA905DA2A1}" type="slidenum">
              <a:rPr lang="en-GB" smtClean="0"/>
              <a:pPr/>
              <a:t>51</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7972823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Please discuss</a:t>
            </a:r>
            <a:endParaRPr lang="en-GB" dirty="0"/>
          </a:p>
        </p:txBody>
      </p:sp>
      <p:sp>
        <p:nvSpPr>
          <p:cNvPr id="3" name="Content Placeholder 2"/>
          <p:cNvSpPr>
            <a:spLocks noGrp="1"/>
          </p:cNvSpPr>
          <p:nvPr>
            <p:ph idx="1"/>
          </p:nvPr>
        </p:nvSpPr>
        <p:spPr/>
        <p:txBody>
          <a:bodyPr/>
          <a:lstStyle/>
          <a:p>
            <a:r>
              <a:rPr lang="en-GB" dirty="0" smtClean="0"/>
              <a:t>How do any of these relate to  or influence your own  teaching learning, curriculum development, feedback and management or leadership of courses?</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52</a:t>
            </a:fld>
            <a:endParaRPr lang="en-GB"/>
          </a:p>
        </p:txBody>
      </p:sp>
    </p:spTree>
    <p:extLst>
      <p:ext uri="{BB962C8B-B14F-4D97-AF65-F5344CB8AC3E}">
        <p14:creationId xmlns:p14="http://schemas.microsoft.com/office/powerpoint/2010/main" val="5801282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Strategies and roles </a:t>
            </a:r>
            <a:endParaRPr lang="en-GB" dirty="0"/>
          </a:p>
        </p:txBody>
      </p:sp>
      <p:sp>
        <p:nvSpPr>
          <p:cNvPr id="3" name="Content Placeholder 2"/>
          <p:cNvSpPr>
            <a:spLocks noGrp="1"/>
          </p:cNvSpPr>
          <p:nvPr>
            <p:ph idx="1"/>
          </p:nvPr>
        </p:nvSpPr>
        <p:spPr/>
        <p:txBody>
          <a:bodyPr/>
          <a:lstStyle/>
          <a:p>
            <a:r>
              <a:rPr lang="en-GB" dirty="0" smtClean="0"/>
              <a:t>Strategies and dedicated roles enable  learning and teaching to be given a higher </a:t>
            </a:r>
            <a:r>
              <a:rPr lang="en-GB" dirty="0" smtClean="0"/>
              <a:t>profile</a:t>
            </a:r>
            <a:endParaRPr lang="en-GB" dirty="0" smtClean="0"/>
          </a:p>
          <a:p>
            <a:r>
              <a:rPr lang="en-GB" dirty="0" smtClean="0"/>
              <a:t>Most universities and colleges have a mission statement or  strategic plan.</a:t>
            </a:r>
          </a:p>
          <a:p>
            <a:r>
              <a:rPr lang="en-GB" dirty="0"/>
              <a:t>M</a:t>
            </a:r>
            <a:r>
              <a:rPr lang="en-GB" dirty="0" smtClean="0"/>
              <a:t>any have a learning and teaching strategy</a:t>
            </a:r>
          </a:p>
          <a:p>
            <a:r>
              <a:rPr lang="en-GB" dirty="0" smtClean="0"/>
              <a:t>As well as a research strategy </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53</a:t>
            </a:fld>
            <a:endParaRPr lang="en-GB"/>
          </a:p>
        </p:txBody>
      </p:sp>
    </p:spTree>
    <p:extLst>
      <p:ext uri="{BB962C8B-B14F-4D97-AF65-F5344CB8AC3E}">
        <p14:creationId xmlns:p14="http://schemas.microsoft.com/office/powerpoint/2010/main" val="29117558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University strategies and learning and teaching strategies</a:t>
            </a:r>
            <a:endParaRPr lang="en-GB" dirty="0"/>
          </a:p>
        </p:txBody>
      </p:sp>
      <p:sp>
        <p:nvSpPr>
          <p:cNvPr id="3" name="Content Placeholder 2"/>
          <p:cNvSpPr>
            <a:spLocks noGrp="1"/>
          </p:cNvSpPr>
          <p:nvPr>
            <p:ph idx="1"/>
          </p:nvPr>
        </p:nvSpPr>
        <p:spPr/>
        <p:txBody>
          <a:bodyPr>
            <a:normAutofit/>
          </a:bodyPr>
          <a:lstStyle/>
          <a:p>
            <a:r>
              <a:rPr lang="en-GB" dirty="0" smtClean="0"/>
              <a:t>Do you have a mission statement? </a:t>
            </a:r>
            <a:r>
              <a:rPr lang="en-GB" dirty="0" smtClean="0"/>
              <a:t>Corporate plan? Strategy</a:t>
            </a:r>
            <a:endParaRPr lang="en-GB" dirty="0" smtClean="0"/>
          </a:p>
          <a:p>
            <a:r>
              <a:rPr lang="en-GB" dirty="0" smtClean="0"/>
              <a:t>a learning and teaching </a:t>
            </a:r>
            <a:r>
              <a:rPr lang="en-GB" dirty="0" smtClean="0"/>
              <a:t>strategy? and if so how does the learning and teaching strategy relate to the overal</a:t>
            </a:r>
            <a:r>
              <a:rPr lang="en-GB" dirty="0" smtClean="0"/>
              <a:t>l </a:t>
            </a:r>
            <a:r>
              <a:rPr lang="en-GB" dirty="0" smtClean="0"/>
              <a:t>strategy ?</a:t>
            </a:r>
            <a:endParaRPr lang="en-GB" dirty="0" smtClean="0"/>
          </a:p>
          <a:p>
            <a:pPr marL="0" indent="0">
              <a:buNone/>
            </a:pPr>
            <a:endParaRPr lang="en-GB" dirty="0" smtClean="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54</a:t>
            </a:fld>
            <a:endParaRPr lang="en-GB"/>
          </a:p>
        </p:txBody>
      </p:sp>
    </p:spTree>
    <p:extLst>
      <p:ext uri="{BB962C8B-B14F-4D97-AF65-F5344CB8AC3E}">
        <p14:creationId xmlns:p14="http://schemas.microsoft.com/office/powerpoint/2010/main" val="29760294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dirty="0" smtClean="0"/>
              <a:t>L and T strategies </a:t>
            </a:r>
            <a:endParaRPr lang="en-GB" dirty="0"/>
          </a:p>
        </p:txBody>
      </p:sp>
      <p:sp>
        <p:nvSpPr>
          <p:cNvPr id="3" name="Content Placeholder 2"/>
          <p:cNvSpPr>
            <a:spLocks noGrp="1"/>
          </p:cNvSpPr>
          <p:nvPr>
            <p:ph idx="1"/>
          </p:nvPr>
        </p:nvSpPr>
        <p:spPr>
          <a:xfrm>
            <a:off x="457200" y="908720"/>
            <a:ext cx="8229600" cy="5760640"/>
          </a:xfrm>
        </p:spPr>
        <p:txBody>
          <a:bodyPr>
            <a:normAutofit fontScale="55000" lnSpcReduction="20000"/>
          </a:bodyPr>
          <a:lstStyle/>
          <a:p>
            <a:r>
              <a:rPr lang="en-GB" dirty="0" smtClean="0"/>
              <a:t>How are they developed?</a:t>
            </a:r>
            <a:endParaRPr lang="en-GB" dirty="0"/>
          </a:p>
          <a:p>
            <a:r>
              <a:rPr lang="en-GB" dirty="0" smtClean="0"/>
              <a:t>By a small team</a:t>
            </a:r>
          </a:p>
          <a:p>
            <a:r>
              <a:rPr lang="en-GB" dirty="0"/>
              <a:t> A</a:t>
            </a:r>
            <a:r>
              <a:rPr lang="en-GB" dirty="0" smtClean="0"/>
              <a:t>n individual</a:t>
            </a:r>
          </a:p>
          <a:p>
            <a:r>
              <a:rPr lang="en-GB" dirty="0" smtClean="0"/>
              <a:t>Through university wide consultation?</a:t>
            </a:r>
          </a:p>
          <a:p>
            <a:r>
              <a:rPr lang="en-GB" dirty="0" smtClean="0"/>
              <a:t>What works? why?</a:t>
            </a:r>
          </a:p>
          <a:p>
            <a:r>
              <a:rPr lang="en-GB" dirty="0" smtClean="0"/>
              <a:t>Aims, topics, practical implementation, targets, achievable  targets, responsibilities and accountabilities, measures of achievement</a:t>
            </a:r>
            <a:r>
              <a:rPr lang="en-GB" dirty="0" smtClean="0"/>
              <a:t>. Key performance indicators </a:t>
            </a:r>
            <a:endParaRPr lang="en-GB" dirty="0" smtClean="0"/>
          </a:p>
          <a:p>
            <a:endParaRPr lang="en-GB" dirty="0" smtClean="0"/>
          </a:p>
          <a:p>
            <a:pPr marL="0" indent="0">
              <a:buNone/>
            </a:pPr>
            <a:r>
              <a:rPr lang="en-GB" b="1" dirty="0" smtClean="0"/>
              <a:t>How do you/would you plan?</a:t>
            </a:r>
          </a:p>
          <a:p>
            <a:pPr marL="0" indent="0">
              <a:buNone/>
            </a:pPr>
            <a:r>
              <a:rPr lang="en-GB" b="1" dirty="0" smtClean="0"/>
              <a:t>What should be in it?</a:t>
            </a:r>
            <a:r>
              <a:rPr lang="en-GB" b="1" dirty="0" smtClean="0"/>
              <a:t/>
            </a:r>
            <a:br>
              <a:rPr lang="en-GB" b="1" dirty="0" smtClean="0"/>
            </a:br>
            <a:r>
              <a:rPr lang="en-GB" dirty="0"/>
              <a:t>How are they used</a:t>
            </a:r>
            <a:r>
              <a:rPr lang="en-GB" dirty="0" smtClean="0"/>
              <a:t>?</a:t>
            </a:r>
          </a:p>
          <a:p>
            <a:pPr marL="0" indent="0">
              <a:buNone/>
            </a:pPr>
            <a:r>
              <a:rPr lang="en-GB" dirty="0" smtClean="0"/>
              <a:t>How </a:t>
            </a:r>
            <a:r>
              <a:rPr lang="en-GB" dirty="0" smtClean="0"/>
              <a:t>can the strategy be put into action</a:t>
            </a:r>
            <a:r>
              <a:rPr lang="en-GB" dirty="0" smtClean="0"/>
              <a:t>?</a:t>
            </a:r>
          </a:p>
          <a:p>
            <a:pPr marL="0" indent="0">
              <a:buNone/>
            </a:pPr>
            <a:r>
              <a:rPr lang="en-GB" dirty="0" smtClean="0"/>
              <a:t>How would you monitor it ?</a:t>
            </a:r>
          </a:p>
          <a:p>
            <a:pPr marL="0" indent="0">
              <a:buNone/>
            </a:pPr>
            <a:endParaRPr lang="en-GB" dirty="0"/>
          </a:p>
          <a:p>
            <a:pPr marL="0" indent="0">
              <a:buNone/>
            </a:pPr>
            <a:r>
              <a:rPr lang="en-GB" dirty="0" smtClean="0"/>
              <a:t/>
            </a:r>
            <a:br>
              <a:rPr lang="en-GB" dirty="0" smtClean="0"/>
            </a:br>
            <a:r>
              <a:rPr lang="en-GB" dirty="0" smtClean="0"/>
              <a:t> </a:t>
            </a:r>
            <a:r>
              <a:rPr lang="en-GB" dirty="0" smtClean="0"/>
              <a:t/>
            </a:r>
            <a:br>
              <a:rPr lang="en-GB" dirty="0" smtClean="0"/>
            </a:br>
            <a:r>
              <a:rPr lang="en-GB" dirty="0" smtClean="0"/>
              <a:t>T</a:t>
            </a:r>
            <a:r>
              <a:rPr lang="en-GB" dirty="0" smtClean="0"/>
              <a:t>argets</a:t>
            </a:r>
            <a:r>
              <a:rPr lang="en-GB" dirty="0"/>
              <a:t>, action points, </a:t>
            </a:r>
            <a:r>
              <a:rPr lang="en-GB" dirty="0" smtClean="0"/>
              <a:t>responsibility, deliverables/outcomes/outputs</a:t>
            </a:r>
          </a:p>
          <a:p>
            <a:pPr marL="0" indent="0">
              <a:buNone/>
            </a:pPr>
            <a:r>
              <a:rPr lang="en-GB" dirty="0" smtClean="0"/>
              <a:t>Achievements, reporting structures and committees.</a:t>
            </a:r>
          </a:p>
          <a:p>
            <a:pPr marL="0" indent="0">
              <a:buNone/>
            </a:pPr>
            <a:r>
              <a:rPr lang="en-GB" dirty="0" smtClean="0"/>
              <a:t>Are </a:t>
            </a:r>
            <a:r>
              <a:rPr lang="en-GB" dirty="0"/>
              <a:t>they monitored and measured and  evaluated and updated?</a:t>
            </a:r>
          </a:p>
          <a:p>
            <a:pPr marL="0" indent="0">
              <a:buNone/>
            </a:pPr>
            <a:r>
              <a:rPr lang="en-GB" dirty="0" smtClean="0"/>
              <a:t>Reports</a:t>
            </a:r>
            <a:r>
              <a:rPr lang="en-GB" dirty="0"/>
              <a:t>, annual monitoring, </a:t>
            </a:r>
            <a:br>
              <a:rPr lang="en-GB" dirty="0"/>
            </a:b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55</a:t>
            </a:fld>
            <a:endParaRPr lang="en-GB"/>
          </a:p>
        </p:txBody>
      </p:sp>
    </p:spTree>
    <p:extLst>
      <p:ext uri="{BB962C8B-B14F-4D97-AF65-F5344CB8AC3E}">
        <p14:creationId xmlns:p14="http://schemas.microsoft.com/office/powerpoint/2010/main" val="38696177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60648"/>
            <a:ext cx="8229600" cy="5865515"/>
          </a:xfrm>
        </p:spPr>
        <p:txBody>
          <a:bodyPr>
            <a:normAutofit/>
          </a:bodyPr>
          <a:lstStyle/>
          <a:p>
            <a:r>
              <a:rPr lang="en-GB" dirty="0" smtClean="0"/>
              <a:t>Grows from the mission/corporate/strategic plan the unique selling point(USP) and identity  of the university/college</a:t>
            </a:r>
          </a:p>
          <a:p>
            <a:r>
              <a:rPr lang="en-GB" dirty="0" smtClean="0"/>
              <a:t>With a focused eye on the  national and international developments in L and T strategies (to differentiate, to be similar)</a:t>
            </a:r>
          </a:p>
          <a:p>
            <a:r>
              <a:rPr lang="en-GB" dirty="0" smtClean="0"/>
              <a:t>Led by  a </a:t>
            </a:r>
            <a:r>
              <a:rPr lang="en-GB" dirty="0" err="1" smtClean="0"/>
              <a:t>pvc</a:t>
            </a:r>
            <a:r>
              <a:rPr lang="en-GB" dirty="0" smtClean="0"/>
              <a:t>/head of CLT</a:t>
            </a:r>
          </a:p>
          <a:p>
            <a:r>
              <a:rPr lang="en-GB" dirty="0" smtClean="0"/>
              <a:t>With a team</a:t>
            </a:r>
          </a:p>
          <a:p>
            <a:r>
              <a:rPr lang="en-GB" dirty="0" smtClean="0"/>
              <a:t>And involves full consultation with heads/deans, and discipline leads and students employers alumni </a:t>
            </a:r>
            <a:r>
              <a:rPr lang="en-GB" dirty="0" err="1" smtClean="0"/>
              <a:t>etc</a:t>
            </a:r>
            <a:r>
              <a:rPr lang="en-GB" dirty="0" smtClean="0"/>
              <a:t> </a:t>
            </a:r>
            <a:r>
              <a:rPr lang="en-GB" dirty="0" err="1" smtClean="0"/>
              <a:t>etc</a:t>
            </a:r>
            <a:endParaRPr lang="en-GB" dirty="0" smtClean="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56</a:t>
            </a:fld>
            <a:endParaRPr lang="en-GB"/>
          </a:p>
        </p:txBody>
      </p:sp>
    </p:spTree>
    <p:extLst>
      <p:ext uri="{BB962C8B-B14F-4D97-AF65-F5344CB8AC3E}">
        <p14:creationId xmlns:p14="http://schemas.microsoft.com/office/powerpoint/2010/main" val="3312769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60648"/>
            <a:ext cx="8229600" cy="5865515"/>
          </a:xfrm>
        </p:spPr>
        <p:txBody>
          <a:bodyPr>
            <a:normAutofit fontScale="92500" lnSpcReduction="20000"/>
          </a:bodyPr>
          <a:lstStyle/>
          <a:p>
            <a:r>
              <a:rPr lang="en-GB" dirty="0"/>
              <a:t>Through – development team meetings, </a:t>
            </a:r>
            <a:r>
              <a:rPr lang="en-GB" dirty="0" err="1"/>
              <a:t>awaydays</a:t>
            </a:r>
            <a:r>
              <a:rPr lang="en-GB" dirty="0"/>
              <a:t>, focus groups, consultations in meetings in the  departments </a:t>
            </a:r>
            <a:r>
              <a:rPr lang="en-GB" dirty="0" err="1"/>
              <a:t>etc,learning</a:t>
            </a:r>
            <a:r>
              <a:rPr lang="en-GB" dirty="0"/>
              <a:t> and teaching committee consultations, SU </a:t>
            </a:r>
            <a:r>
              <a:rPr lang="en-GB" dirty="0" err="1"/>
              <a:t>etc</a:t>
            </a:r>
            <a:r>
              <a:rPr lang="en-GB" dirty="0"/>
              <a:t> </a:t>
            </a:r>
            <a:r>
              <a:rPr lang="en-GB" dirty="0" err="1"/>
              <a:t>ie</a:t>
            </a:r>
            <a:r>
              <a:rPr lang="en-GB" dirty="0"/>
              <a:t> involving all the stakeholders </a:t>
            </a:r>
          </a:p>
          <a:p>
            <a:r>
              <a:rPr lang="en-GB" dirty="0"/>
              <a:t>Must have   </a:t>
            </a:r>
          </a:p>
          <a:p>
            <a:r>
              <a:rPr lang="en-GB" dirty="0"/>
              <a:t>An accessible  quickly found and owned format </a:t>
            </a:r>
          </a:p>
          <a:p>
            <a:r>
              <a:rPr lang="en-GB" dirty="0"/>
              <a:t> A reporting committee, strategic focus, overall themes, broken down into implementation elements, responsibilities, accountability, targets and measureable outcomes KPIs </a:t>
            </a:r>
          </a:p>
          <a:p>
            <a:r>
              <a:rPr lang="en-GB" dirty="0"/>
              <a:t>Updates on achievements </a:t>
            </a:r>
          </a:p>
          <a:p>
            <a:r>
              <a:rPr lang="en-GB" dirty="0"/>
              <a:t>5 </a:t>
            </a:r>
            <a:r>
              <a:rPr lang="en-GB" dirty="0" err="1"/>
              <a:t>yrly</a:t>
            </a:r>
            <a:r>
              <a:rPr lang="en-GB" dirty="0"/>
              <a:t> refreshment/re write </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57</a:t>
            </a:fld>
            <a:endParaRPr lang="en-GB"/>
          </a:p>
        </p:txBody>
      </p:sp>
    </p:spTree>
    <p:extLst>
      <p:ext uri="{BB962C8B-B14F-4D97-AF65-F5344CB8AC3E}">
        <p14:creationId xmlns:p14="http://schemas.microsoft.com/office/powerpoint/2010/main" val="22679829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GB" sz="3200" b="1" i="0" dirty="0">
                <a:solidFill>
                  <a:schemeClr val="tx1"/>
                </a:solidFill>
              </a:rPr>
              <a:t/>
            </a:r>
            <a:br>
              <a:rPr lang="en-GB" sz="3200" b="1" i="0" dirty="0">
                <a:solidFill>
                  <a:schemeClr val="tx1"/>
                </a:solidFill>
              </a:rPr>
            </a:br>
            <a:r>
              <a:rPr lang="en-GB" sz="3200" b="1" i="0" dirty="0">
                <a:solidFill>
                  <a:schemeClr val="tx1"/>
                </a:solidFill>
              </a:rPr>
              <a:t/>
            </a:r>
            <a:br>
              <a:rPr lang="en-GB" sz="3200" b="1" i="0" dirty="0">
                <a:solidFill>
                  <a:schemeClr val="tx1"/>
                </a:solidFill>
              </a:rPr>
            </a:br>
            <a:r>
              <a:rPr lang="en-GB" sz="3200" b="1" i="0" dirty="0">
                <a:solidFill>
                  <a:schemeClr val="tx1"/>
                </a:solidFill>
              </a:rPr>
              <a:t/>
            </a:r>
            <a:br>
              <a:rPr lang="en-GB" sz="3200" b="1" i="0" dirty="0">
                <a:solidFill>
                  <a:schemeClr val="tx1"/>
                </a:solidFill>
              </a:rPr>
            </a:br>
            <a:r>
              <a:rPr lang="en-GB" sz="3200" b="1" i="0" dirty="0">
                <a:solidFill>
                  <a:schemeClr val="tx1"/>
                </a:solidFill>
              </a:rPr>
              <a:t/>
            </a:r>
            <a:br>
              <a:rPr lang="en-GB" sz="3200" b="1" i="0" dirty="0">
                <a:solidFill>
                  <a:schemeClr val="tx1"/>
                </a:solidFill>
              </a:rPr>
            </a:br>
            <a:r>
              <a:rPr lang="en-GB" sz="3200" b="1" i="0" dirty="0">
                <a:solidFill>
                  <a:schemeClr val="tx1"/>
                </a:solidFill>
              </a:rPr>
              <a:t/>
            </a:r>
            <a:br>
              <a:rPr lang="en-GB" sz="3200" b="1" i="0" dirty="0">
                <a:solidFill>
                  <a:schemeClr val="tx1"/>
                </a:solidFill>
              </a:rPr>
            </a:br>
            <a:r>
              <a:rPr lang="en-GB" sz="2800" b="1" i="0" dirty="0" smtClean="0">
                <a:solidFill>
                  <a:schemeClr val="tx1"/>
                </a:solidFill>
              </a:rPr>
              <a:t>LEARNING AND TEACHING STRATEGY </a:t>
            </a:r>
            <a:r>
              <a:rPr lang="en-GB" sz="2800" b="1" i="0" dirty="0" smtClean="0">
                <a:solidFill>
                  <a:schemeClr val="tx1"/>
                </a:solidFill>
              </a:rPr>
              <a:t> topics example ( </a:t>
            </a:r>
            <a:r>
              <a:rPr lang="en-GB" sz="2800" b="1" i="0" dirty="0" smtClean="0">
                <a:solidFill>
                  <a:schemeClr val="tx1"/>
                </a:solidFill>
              </a:rPr>
              <a:t>these are nuanced by the institution, though surprisingly often have the same core values and aims…)</a:t>
            </a:r>
            <a:r>
              <a:rPr lang="en-GB" sz="3200" b="1" i="0" dirty="0">
                <a:solidFill>
                  <a:schemeClr val="tx1"/>
                </a:solidFill>
              </a:rPr>
              <a:t/>
            </a:r>
            <a:br>
              <a:rPr lang="en-GB" sz="3200" b="1" i="0" dirty="0">
                <a:solidFill>
                  <a:schemeClr val="tx1"/>
                </a:solidFill>
              </a:rPr>
            </a:br>
            <a:r>
              <a:rPr lang="en-GB" sz="3200" b="1" i="0" dirty="0">
                <a:solidFill>
                  <a:schemeClr val="tx1"/>
                </a:solidFill>
              </a:rPr>
              <a:t/>
            </a:r>
            <a:br>
              <a:rPr lang="en-GB" sz="3200" b="1" i="0" dirty="0">
                <a:solidFill>
                  <a:schemeClr val="tx1"/>
                </a:solidFill>
              </a:rPr>
            </a:br>
            <a:r>
              <a:rPr lang="en-GB" sz="3200" b="1" i="0" dirty="0">
                <a:solidFill>
                  <a:schemeClr val="tx1"/>
                </a:solidFill>
              </a:rPr>
              <a:t/>
            </a:r>
            <a:br>
              <a:rPr lang="en-GB" sz="3200" b="1" i="0" dirty="0">
                <a:solidFill>
                  <a:schemeClr val="tx1"/>
                </a:solidFill>
              </a:rPr>
            </a:br>
            <a:endParaRPr lang="en-GB" b="1" i="0" dirty="0">
              <a:solidFill>
                <a:schemeClr val="tx1"/>
              </a:solidFill>
            </a:endParaRPr>
          </a:p>
        </p:txBody>
      </p:sp>
      <p:sp>
        <p:nvSpPr>
          <p:cNvPr id="9219" name="Rectangle 3"/>
          <p:cNvSpPr>
            <a:spLocks noGrp="1" noChangeArrowheads="1"/>
          </p:cNvSpPr>
          <p:nvPr>
            <p:ph type="body" idx="1"/>
          </p:nvPr>
        </p:nvSpPr>
        <p:spPr>
          <a:xfrm>
            <a:off x="457200" y="1988840"/>
            <a:ext cx="8229600" cy="4137323"/>
          </a:xfrm>
        </p:spPr>
        <p:txBody>
          <a:bodyPr>
            <a:normAutofit fontScale="55000" lnSpcReduction="20000"/>
          </a:bodyPr>
          <a:lstStyle/>
          <a:p>
            <a:pPr marL="514350" indent="-514350">
              <a:buFont typeface="+mj-lt"/>
              <a:buAutoNum type="arabicPeriod"/>
            </a:pPr>
            <a:r>
              <a:rPr lang="en-GB" b="1" i="0" dirty="0" smtClean="0">
                <a:solidFill>
                  <a:schemeClr val="tx1"/>
                </a:solidFill>
              </a:rPr>
              <a:t>Quality of Learning and Teaching</a:t>
            </a:r>
          </a:p>
          <a:p>
            <a:pPr marL="514350" indent="-514350">
              <a:buFont typeface="+mj-lt"/>
              <a:buAutoNum type="arabicPeriod"/>
            </a:pPr>
            <a:r>
              <a:rPr lang="en-GB" b="1" i="0" dirty="0" smtClean="0">
                <a:solidFill>
                  <a:schemeClr val="tx1"/>
                </a:solidFill>
              </a:rPr>
              <a:t>E-and blended learning</a:t>
            </a:r>
          </a:p>
          <a:p>
            <a:pPr marL="514350" indent="-514350">
              <a:buFont typeface="+mj-lt"/>
              <a:buAutoNum type="arabicPeriod"/>
            </a:pPr>
            <a:r>
              <a:rPr lang="en-GB" b="1" i="0" dirty="0" smtClean="0">
                <a:solidFill>
                  <a:schemeClr val="tx1"/>
                </a:solidFill>
              </a:rPr>
              <a:t> Scholarship of Learning and Teaching</a:t>
            </a:r>
            <a:endParaRPr lang="en-GB" b="1" dirty="0"/>
          </a:p>
          <a:p>
            <a:pPr marL="514350" indent="-514350">
              <a:buFont typeface="+mj-lt"/>
              <a:buAutoNum type="arabicPeriod"/>
            </a:pPr>
            <a:r>
              <a:rPr lang="en-GB" b="1" i="0" dirty="0" smtClean="0">
                <a:solidFill>
                  <a:schemeClr val="tx1"/>
                </a:solidFill>
              </a:rPr>
              <a:t> </a:t>
            </a:r>
            <a:r>
              <a:rPr lang="en-GB" b="1" i="0" dirty="0" err="1" smtClean="0">
                <a:solidFill>
                  <a:schemeClr val="tx1"/>
                </a:solidFill>
              </a:rPr>
              <a:t>Professionalisation</a:t>
            </a:r>
            <a:endParaRPr lang="en-GB" b="1" i="0" dirty="0" smtClean="0">
              <a:solidFill>
                <a:schemeClr val="tx1"/>
              </a:solidFill>
            </a:endParaRPr>
          </a:p>
          <a:p>
            <a:pPr marL="514350" indent="-514350">
              <a:buFont typeface="+mj-lt"/>
              <a:buAutoNum type="arabicPeriod"/>
            </a:pPr>
            <a:r>
              <a:rPr lang="en-GB" b="1" i="0" dirty="0" smtClean="0">
                <a:solidFill>
                  <a:schemeClr val="tx1"/>
                </a:solidFill>
              </a:rPr>
              <a:t>Achieve effective L and T through improved assessment practice</a:t>
            </a:r>
          </a:p>
          <a:p>
            <a:pPr marL="514350" indent="-514350">
              <a:buFont typeface="+mj-lt"/>
              <a:buAutoNum type="arabicPeriod"/>
            </a:pPr>
            <a:r>
              <a:rPr lang="en-GB" b="1" i="0" dirty="0" smtClean="0">
                <a:solidFill>
                  <a:schemeClr val="tx1"/>
                </a:solidFill>
              </a:rPr>
              <a:t>Quality of the student experience</a:t>
            </a:r>
          </a:p>
          <a:p>
            <a:pPr marL="514350" indent="-514350">
              <a:buFont typeface="+mj-lt"/>
              <a:buAutoNum type="arabicPeriod"/>
            </a:pPr>
            <a:r>
              <a:rPr lang="en-GB" b="1" dirty="0" smtClean="0"/>
              <a:t>Student engagement</a:t>
            </a:r>
          </a:p>
          <a:p>
            <a:pPr marL="514350" indent="-514350">
              <a:buFont typeface="+mj-lt"/>
              <a:buAutoNum type="arabicPeriod"/>
            </a:pPr>
            <a:r>
              <a:rPr lang="en-GB" b="1" i="0" dirty="0" smtClean="0">
                <a:solidFill>
                  <a:schemeClr val="tx1"/>
                </a:solidFill>
              </a:rPr>
              <a:t>Widening participation</a:t>
            </a:r>
          </a:p>
          <a:p>
            <a:pPr marL="514350" indent="-514350">
              <a:buFont typeface="+mj-lt"/>
              <a:buAutoNum type="arabicPeriod"/>
            </a:pPr>
            <a:r>
              <a:rPr lang="en-GB" b="1" i="0" dirty="0" smtClean="0">
                <a:solidFill>
                  <a:schemeClr val="tx1"/>
                </a:solidFill>
              </a:rPr>
              <a:t> Learning Environment</a:t>
            </a:r>
            <a:endParaRPr lang="en-GB" b="1" dirty="0"/>
          </a:p>
          <a:p>
            <a:pPr marL="514350" indent="-514350">
              <a:buFont typeface="+mj-lt"/>
              <a:buAutoNum type="arabicPeriod"/>
            </a:pPr>
            <a:r>
              <a:rPr lang="en-GB" b="1" i="0" dirty="0" smtClean="0">
                <a:solidFill>
                  <a:schemeClr val="tx1"/>
                </a:solidFill>
              </a:rPr>
              <a:t>Innovation and flexibility</a:t>
            </a:r>
            <a:endParaRPr lang="en-GB" b="1" dirty="0"/>
          </a:p>
          <a:p>
            <a:pPr marL="514350" indent="-514350">
              <a:buFont typeface="+mj-lt"/>
              <a:buAutoNum type="arabicPeriod"/>
            </a:pPr>
            <a:r>
              <a:rPr lang="en-GB" b="1" i="0" dirty="0" smtClean="0">
                <a:solidFill>
                  <a:schemeClr val="tx1"/>
                </a:solidFill>
              </a:rPr>
              <a:t>Employability</a:t>
            </a:r>
          </a:p>
          <a:p>
            <a:pPr marL="514350" indent="-514350">
              <a:buFont typeface="+mj-lt"/>
              <a:buAutoNum type="arabicPeriod"/>
            </a:pPr>
            <a:r>
              <a:rPr lang="en-GB" b="1" i="0" dirty="0" smtClean="0">
                <a:solidFill>
                  <a:schemeClr val="tx1"/>
                </a:solidFill>
              </a:rPr>
              <a:t> </a:t>
            </a:r>
            <a:r>
              <a:rPr lang="en-GB" b="1" i="0" dirty="0" smtClean="0">
                <a:solidFill>
                  <a:schemeClr val="tx1"/>
                </a:solidFill>
              </a:rPr>
              <a:t>Regional/national</a:t>
            </a:r>
            <a:endParaRPr lang="en-GB" b="1" i="0" dirty="0" smtClean="0">
              <a:solidFill>
                <a:schemeClr val="tx1"/>
              </a:solidFill>
            </a:endParaRPr>
          </a:p>
          <a:p>
            <a:pPr marL="514350" indent="-514350">
              <a:buFont typeface="+mj-lt"/>
              <a:buAutoNum type="arabicPeriod"/>
            </a:pPr>
            <a:r>
              <a:rPr lang="en-GB" b="1" i="0" dirty="0" smtClean="0">
                <a:solidFill>
                  <a:schemeClr val="tx1"/>
                </a:solidFill>
              </a:rPr>
              <a:t> Internationalism</a:t>
            </a:r>
            <a:endParaRPr lang="en-GB" b="1" dirty="0"/>
          </a:p>
          <a:p>
            <a:pPr marL="514350" indent="-514350">
              <a:buFont typeface="+mj-lt"/>
              <a:buAutoNum type="arabicPeriod"/>
            </a:pPr>
            <a:r>
              <a:rPr lang="en-GB" b="1" i="0" dirty="0" smtClean="0">
                <a:solidFill>
                  <a:schemeClr val="tx1"/>
                </a:solidFill>
              </a:rPr>
              <a:t>Recognising and Rewarding  excellent teachers</a:t>
            </a:r>
            <a:endParaRPr lang="en-GB" dirty="0"/>
          </a:p>
        </p:txBody>
      </p:sp>
      <p:sp>
        <p:nvSpPr>
          <p:cNvPr id="2" name="Footer Placeholder 1"/>
          <p:cNvSpPr>
            <a:spLocks noGrp="1"/>
          </p:cNvSpPr>
          <p:nvPr>
            <p:ph type="ftr" sz="quarter" idx="11"/>
          </p:nvPr>
        </p:nvSpPr>
        <p:spPr/>
        <p:txBody>
          <a:bodyPr/>
          <a:lstStyle/>
          <a:p>
            <a:endParaRPr lang="en-GB"/>
          </a:p>
        </p:txBody>
      </p:sp>
      <p:sp>
        <p:nvSpPr>
          <p:cNvPr id="3" name="Slide Number Placeholder 2"/>
          <p:cNvSpPr>
            <a:spLocks noGrp="1"/>
          </p:cNvSpPr>
          <p:nvPr>
            <p:ph type="sldNum" sz="quarter" idx="12"/>
          </p:nvPr>
        </p:nvSpPr>
        <p:spPr/>
        <p:txBody>
          <a:bodyPr/>
          <a:lstStyle/>
          <a:p>
            <a:fld id="{ED1FA358-54D9-4470-8E1E-567C28ED863E}" type="slidenum">
              <a:rPr lang="en-GB" smtClean="0"/>
              <a:t>58</a:t>
            </a:fld>
            <a:endParaRPr lang="en-GB"/>
          </a:p>
        </p:txBody>
      </p:sp>
    </p:spTree>
    <p:extLst>
      <p:ext uri="{BB962C8B-B14F-4D97-AF65-F5344CB8AC3E}">
        <p14:creationId xmlns:p14="http://schemas.microsoft.com/office/powerpoint/2010/main" val="695792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219">
                                            <p:txEl>
                                              <p:pRg st="6" end="6"/>
                                            </p:txEl>
                                          </p:spTgt>
                                        </p:tgtEl>
                                        <p:attrNameLst>
                                          <p:attrName>style.visibility</p:attrName>
                                        </p:attrNameLst>
                                      </p:cBhvr>
                                      <p:to>
                                        <p:strVal val="visible"/>
                                      </p:to>
                                    </p:set>
                                    <p:anim calcmode="lin" valueType="num">
                                      <p:cBhvr additive="base">
                                        <p:cTn id="43" dur="500" fill="hold"/>
                                        <p:tgtEl>
                                          <p:spTgt spid="921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21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219">
                                            <p:txEl>
                                              <p:pRg st="7" end="7"/>
                                            </p:txEl>
                                          </p:spTgt>
                                        </p:tgtEl>
                                        <p:attrNameLst>
                                          <p:attrName>style.visibility</p:attrName>
                                        </p:attrNameLst>
                                      </p:cBhvr>
                                      <p:to>
                                        <p:strVal val="visible"/>
                                      </p:to>
                                    </p:set>
                                    <p:anim calcmode="lin" valueType="num">
                                      <p:cBhvr additive="base">
                                        <p:cTn id="49" dur="500" fill="hold"/>
                                        <p:tgtEl>
                                          <p:spTgt spid="921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21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9219">
                                            <p:txEl>
                                              <p:pRg st="8" end="8"/>
                                            </p:txEl>
                                          </p:spTgt>
                                        </p:tgtEl>
                                        <p:attrNameLst>
                                          <p:attrName>style.visibility</p:attrName>
                                        </p:attrNameLst>
                                      </p:cBhvr>
                                      <p:to>
                                        <p:strVal val="visible"/>
                                      </p:to>
                                    </p:set>
                                    <p:anim calcmode="lin" valueType="num">
                                      <p:cBhvr additive="base">
                                        <p:cTn id="55" dur="500" fill="hold"/>
                                        <p:tgtEl>
                                          <p:spTgt spid="921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9219">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9219">
                                            <p:txEl>
                                              <p:pRg st="9" end="9"/>
                                            </p:txEl>
                                          </p:spTgt>
                                        </p:tgtEl>
                                        <p:attrNameLst>
                                          <p:attrName>style.visibility</p:attrName>
                                        </p:attrNameLst>
                                      </p:cBhvr>
                                      <p:to>
                                        <p:strVal val="visible"/>
                                      </p:to>
                                    </p:set>
                                    <p:anim calcmode="lin" valueType="num">
                                      <p:cBhvr additive="base">
                                        <p:cTn id="61" dur="500" fill="hold"/>
                                        <p:tgtEl>
                                          <p:spTgt spid="9219">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9219">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WHOOSH.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9219">
                                            <p:txEl>
                                              <p:pRg st="10" end="10"/>
                                            </p:txEl>
                                          </p:spTgt>
                                        </p:tgtEl>
                                        <p:attrNameLst>
                                          <p:attrName>style.visibility</p:attrName>
                                        </p:attrNameLst>
                                      </p:cBhvr>
                                      <p:to>
                                        <p:strVal val="visible"/>
                                      </p:to>
                                    </p:set>
                                    <p:anim calcmode="lin" valueType="num">
                                      <p:cBhvr additive="base">
                                        <p:cTn id="67" dur="500" fill="hold"/>
                                        <p:tgtEl>
                                          <p:spTgt spid="9219">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9219">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2" name="WHOOSH.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9219">
                                            <p:txEl>
                                              <p:pRg st="11" end="11"/>
                                            </p:txEl>
                                          </p:spTgt>
                                        </p:tgtEl>
                                        <p:attrNameLst>
                                          <p:attrName>style.visibility</p:attrName>
                                        </p:attrNameLst>
                                      </p:cBhvr>
                                      <p:to>
                                        <p:strVal val="visible"/>
                                      </p:to>
                                    </p:set>
                                    <p:anim calcmode="lin" valueType="num">
                                      <p:cBhvr additive="base">
                                        <p:cTn id="73" dur="500" fill="hold"/>
                                        <p:tgtEl>
                                          <p:spTgt spid="9219">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9219">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WHOOSH.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9219">
                                            <p:txEl>
                                              <p:pRg st="12" end="12"/>
                                            </p:txEl>
                                          </p:spTgt>
                                        </p:tgtEl>
                                        <p:attrNameLst>
                                          <p:attrName>style.visibility</p:attrName>
                                        </p:attrNameLst>
                                      </p:cBhvr>
                                      <p:to>
                                        <p:strVal val="visible"/>
                                      </p:to>
                                    </p:set>
                                    <p:anim calcmode="lin" valueType="num">
                                      <p:cBhvr additive="base">
                                        <p:cTn id="79" dur="500" fill="hold"/>
                                        <p:tgtEl>
                                          <p:spTgt spid="9219">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9219">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2" name="WHOOSH.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9219">
                                            <p:txEl>
                                              <p:pRg st="13" end="13"/>
                                            </p:txEl>
                                          </p:spTgt>
                                        </p:tgtEl>
                                        <p:attrNameLst>
                                          <p:attrName>style.visibility</p:attrName>
                                        </p:attrNameLst>
                                      </p:cBhvr>
                                      <p:to>
                                        <p:strVal val="visible"/>
                                      </p:to>
                                    </p:set>
                                    <p:anim calcmode="lin" valueType="num">
                                      <p:cBhvr additive="base">
                                        <p:cTn id="85" dur="500" fill="hold"/>
                                        <p:tgtEl>
                                          <p:spTgt spid="9219">
                                            <p:txEl>
                                              <p:pRg st="13" end="13"/>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9219">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2" name="WHOOSH.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9218"/>
                                        </p:tgtEl>
                                        <p:attrNameLst>
                                          <p:attrName>style.visibility</p:attrName>
                                        </p:attrNameLst>
                                      </p:cBhvr>
                                      <p:to>
                                        <p:strVal val="visible"/>
                                      </p:to>
                                    </p:set>
                                    <p:anim calcmode="lin" valueType="num">
                                      <p:cBhvr additive="base">
                                        <p:cTn id="91" dur="500" fill="hold"/>
                                        <p:tgtEl>
                                          <p:spTgt spid="9218"/>
                                        </p:tgtEl>
                                        <p:attrNameLst>
                                          <p:attrName>ppt_x</p:attrName>
                                        </p:attrNameLst>
                                      </p:cBhvr>
                                      <p:tavLst>
                                        <p:tav tm="0">
                                          <p:val>
                                            <p:strVal val="0-#ppt_w/2"/>
                                          </p:val>
                                        </p:tav>
                                        <p:tav tm="100000">
                                          <p:val>
                                            <p:strVal val="#ppt_x"/>
                                          </p:val>
                                        </p:tav>
                                      </p:tavLst>
                                    </p:anim>
                                    <p:anim calcmode="lin" valueType="num">
                                      <p:cBhvr additive="base">
                                        <p:cTn id="92"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Twenty first century students</a:t>
            </a:r>
            <a:endParaRPr lang="en-GB" dirty="0"/>
          </a:p>
        </p:txBody>
      </p:sp>
      <p:sp>
        <p:nvSpPr>
          <p:cNvPr id="3" name="Content Placeholder 2"/>
          <p:cNvSpPr>
            <a:spLocks noGrp="1"/>
          </p:cNvSpPr>
          <p:nvPr>
            <p:ph idx="1"/>
          </p:nvPr>
        </p:nvSpPr>
        <p:spPr>
          <a:xfrm>
            <a:off x="457200" y="1196752"/>
            <a:ext cx="8229600" cy="4929411"/>
          </a:xfrm>
        </p:spPr>
        <p:txBody>
          <a:bodyPr>
            <a:normAutofit fontScale="92500" lnSpcReduction="10000"/>
          </a:bodyPr>
          <a:lstStyle/>
          <a:p>
            <a:r>
              <a:rPr lang="en-GB" dirty="0" smtClean="0"/>
              <a:t>Student experience  and engagement are uppermost </a:t>
            </a:r>
          </a:p>
          <a:p>
            <a:pPr lvl="1"/>
            <a:r>
              <a:rPr lang="en-GB" dirty="0" smtClean="0"/>
              <a:t>How does this drive decision making about curriculum, learning spaces? </a:t>
            </a:r>
          </a:p>
          <a:p>
            <a:r>
              <a:rPr lang="en-GB" dirty="0" smtClean="0"/>
              <a:t>Market forces, competition, advertising, fees</a:t>
            </a:r>
          </a:p>
          <a:p>
            <a:pPr marL="0" indent="0">
              <a:buNone/>
            </a:pPr>
            <a:r>
              <a:rPr lang="en-GB" dirty="0"/>
              <a:t>	</a:t>
            </a:r>
            <a:r>
              <a:rPr lang="en-GB" dirty="0" smtClean="0"/>
              <a:t>Does this lead to the best learning  	environment and  engagement?</a:t>
            </a:r>
          </a:p>
          <a:p>
            <a:pPr marL="0" indent="0">
              <a:buNone/>
            </a:pPr>
            <a:r>
              <a:rPr lang="en-GB" dirty="0" smtClean="0"/>
              <a:t>Internet savvy, want their degrees to lead to employment, want value for money, want to study in  spaces and places with quality connections and facilities, are likely to be working alongside study</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59</a:t>
            </a:fld>
            <a:endParaRPr lang="en-GB"/>
          </a:p>
        </p:txBody>
      </p:sp>
    </p:spTree>
    <p:extLst>
      <p:ext uri="{BB962C8B-B14F-4D97-AF65-F5344CB8AC3E}">
        <p14:creationId xmlns:p14="http://schemas.microsoft.com/office/powerpoint/2010/main" val="3354488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32500" lnSpcReduction="20000"/>
          </a:bodyPr>
          <a:lstStyle/>
          <a:p>
            <a:pPr>
              <a:lnSpc>
                <a:spcPct val="115000"/>
              </a:lnSpc>
              <a:spcAft>
                <a:spcPts val="1000"/>
              </a:spcAft>
            </a:pPr>
            <a:r>
              <a:rPr lang="en-GB" b="1" dirty="0">
                <a:ea typeface="Calibri"/>
                <a:cs typeface="Times New Roman"/>
              </a:rPr>
              <a:t>DAY 3  Supervision, Leadership ,  career planning  </a:t>
            </a:r>
            <a:endParaRPr lang="en-GB" dirty="0">
              <a:ea typeface="Calibri"/>
              <a:cs typeface="Times New Roman"/>
            </a:endParaRPr>
          </a:p>
          <a:p>
            <a:pPr marL="457200">
              <a:lnSpc>
                <a:spcPct val="115000"/>
              </a:lnSpc>
              <a:spcAft>
                <a:spcPts val="0"/>
              </a:spcAft>
            </a:pPr>
            <a:r>
              <a:rPr lang="en-GB" dirty="0">
                <a:ea typeface="Calibri"/>
                <a:cs typeface="Times New Roman"/>
              </a:rPr>
              <a:t>Am</a:t>
            </a:r>
          </a:p>
          <a:p>
            <a:pPr lvl="0">
              <a:lnSpc>
                <a:spcPct val="115000"/>
              </a:lnSpc>
              <a:buFont typeface="Symbol"/>
              <a:buChar char=""/>
            </a:pPr>
            <a:r>
              <a:rPr lang="en-GB" dirty="0">
                <a:solidFill>
                  <a:srgbClr val="000000"/>
                </a:solidFill>
                <a:ea typeface="Times New Roman"/>
                <a:cs typeface="Times New Roman"/>
              </a:rPr>
              <a:t>Supervising students' research work / project work - Honours, Masters, PhD  </a:t>
            </a:r>
            <a:endParaRPr lang="en-GB" dirty="0">
              <a:ea typeface="Calibri"/>
              <a:cs typeface="Times New Roman"/>
            </a:endParaRPr>
          </a:p>
          <a:p>
            <a:pPr lvl="0">
              <a:lnSpc>
                <a:spcPct val="115000"/>
              </a:lnSpc>
              <a:buFont typeface="Symbol"/>
              <a:buChar char=""/>
            </a:pPr>
            <a:r>
              <a:rPr lang="en-GB" dirty="0">
                <a:ea typeface="Calibri"/>
                <a:cs typeface="Times New Roman"/>
              </a:rPr>
              <a:t>Research informed insights into successful supervision </a:t>
            </a:r>
          </a:p>
          <a:p>
            <a:pPr lvl="0">
              <a:lnSpc>
                <a:spcPct val="115000"/>
              </a:lnSpc>
              <a:buFont typeface="Symbol"/>
              <a:buChar char=""/>
            </a:pPr>
            <a:r>
              <a:rPr lang="en-GB" dirty="0">
                <a:ea typeface="Calibri"/>
                <a:cs typeface="Times New Roman"/>
              </a:rPr>
              <a:t>Approaches and insights for guiding and supervising research students successfully-managing expectations, planning, building and maintaining good working relationships </a:t>
            </a:r>
          </a:p>
          <a:p>
            <a:pPr lvl="0">
              <a:lnSpc>
                <a:spcPct val="115000"/>
              </a:lnSpc>
              <a:buFont typeface="Symbol"/>
              <a:buChar char=""/>
            </a:pPr>
            <a:r>
              <a:rPr lang="en-GB" dirty="0">
                <a:ea typeface="Calibri"/>
                <a:cs typeface="Times New Roman"/>
              </a:rPr>
              <a:t>What is a good supervisor? personal learning and institutional dimensions of the role</a:t>
            </a:r>
          </a:p>
          <a:p>
            <a:pPr lvl="0">
              <a:lnSpc>
                <a:spcPct val="115000"/>
              </a:lnSpc>
              <a:buFont typeface="Symbol"/>
              <a:buChar char=""/>
            </a:pPr>
            <a:r>
              <a:rPr lang="en-GB" dirty="0">
                <a:ea typeface="Calibri"/>
                <a:cs typeface="Times New Roman"/>
              </a:rPr>
              <a:t>Supervising the project –questions, conceptual frameworks,  and working at a conceptual level </a:t>
            </a:r>
          </a:p>
          <a:p>
            <a:pPr lvl="0">
              <a:lnSpc>
                <a:spcPct val="115000"/>
              </a:lnSpc>
              <a:buFont typeface="Symbol"/>
              <a:buChar char=""/>
            </a:pPr>
            <a:r>
              <a:rPr lang="en-GB" dirty="0">
                <a:ea typeface="Calibri"/>
                <a:cs typeface="Times New Roman"/>
              </a:rPr>
              <a:t>Students’ engagement in a ‘dialogue’ with the field, making a contribution to knowledge</a:t>
            </a:r>
          </a:p>
          <a:p>
            <a:pPr marL="457200">
              <a:lnSpc>
                <a:spcPct val="115000"/>
              </a:lnSpc>
              <a:spcAft>
                <a:spcPts val="0"/>
              </a:spcAft>
            </a:pPr>
            <a:r>
              <a:rPr lang="en-GB" dirty="0">
                <a:ea typeface="Calibri"/>
                <a:cs typeface="Times New Roman"/>
              </a:rPr>
              <a:t> </a:t>
            </a:r>
          </a:p>
          <a:p>
            <a:pPr marL="457200">
              <a:lnSpc>
                <a:spcPct val="115000"/>
              </a:lnSpc>
              <a:spcAft>
                <a:spcPts val="0"/>
              </a:spcAft>
            </a:pPr>
            <a:r>
              <a:rPr lang="en-GB" dirty="0">
                <a:ea typeface="Calibri"/>
                <a:cs typeface="Times New Roman"/>
              </a:rPr>
              <a:t>pm</a:t>
            </a:r>
          </a:p>
          <a:p>
            <a:pPr lvl="0">
              <a:lnSpc>
                <a:spcPct val="115000"/>
              </a:lnSpc>
              <a:buFont typeface="Symbol"/>
              <a:buChar char=""/>
            </a:pPr>
            <a:r>
              <a:rPr lang="en-GB" dirty="0">
                <a:ea typeface="Calibri"/>
                <a:cs typeface="Times New Roman"/>
              </a:rPr>
              <a:t>Leadership and management of academic programmes, departments and institutions –styles, challenges , choices in context </a:t>
            </a:r>
          </a:p>
          <a:p>
            <a:pPr lvl="0">
              <a:lnSpc>
                <a:spcPct val="115000"/>
              </a:lnSpc>
              <a:buFont typeface="Symbol"/>
              <a:buChar char=""/>
            </a:pPr>
            <a:r>
              <a:rPr lang="en-GB" dirty="0">
                <a:ea typeface="Calibri"/>
                <a:cs typeface="Times New Roman"/>
              </a:rPr>
              <a:t>Strategies for academic workload management</a:t>
            </a:r>
          </a:p>
          <a:p>
            <a:pPr lvl="0">
              <a:lnSpc>
                <a:spcPct val="115000"/>
              </a:lnSpc>
              <a:buFont typeface="Symbol"/>
              <a:buChar char=""/>
            </a:pPr>
            <a:r>
              <a:rPr lang="en-GB" dirty="0">
                <a:ea typeface="Calibri"/>
                <a:cs typeface="Times New Roman"/>
              </a:rPr>
              <a:t>Managing colleagues, time and work.</a:t>
            </a:r>
          </a:p>
          <a:p>
            <a:pPr lvl="0">
              <a:lnSpc>
                <a:spcPct val="115000"/>
              </a:lnSpc>
              <a:buFont typeface="Symbol"/>
              <a:buChar char=""/>
            </a:pPr>
            <a:r>
              <a:rPr lang="en-GB" dirty="0">
                <a:ea typeface="Calibri"/>
                <a:cs typeface="Times New Roman"/>
              </a:rPr>
              <a:t>Planning  and strategizing your career (from  day 1) -milestones </a:t>
            </a:r>
          </a:p>
          <a:p>
            <a:pPr lvl="0">
              <a:lnSpc>
                <a:spcPct val="115000"/>
              </a:lnSpc>
              <a:buFont typeface="Symbol"/>
              <a:buChar char=""/>
            </a:pPr>
            <a:r>
              <a:rPr lang="en-GB" dirty="0">
                <a:ea typeface="Calibri"/>
                <a:cs typeface="Times New Roman"/>
              </a:rPr>
              <a:t>Working with  and developing your own examples of leadership and management of teaching and learning and people.-Models</a:t>
            </a:r>
            <a:r>
              <a:rPr lang="en-GB" b="1" dirty="0">
                <a:ea typeface="Calibri"/>
                <a:cs typeface="Times New Roman"/>
              </a:rPr>
              <a:t> </a:t>
            </a:r>
            <a:endParaRPr lang="en-GB" dirty="0">
              <a:ea typeface="Calibri"/>
              <a:cs typeface="Times New Roman"/>
            </a:endParaRPr>
          </a:p>
          <a:p>
            <a:pPr lvl="0">
              <a:lnSpc>
                <a:spcPct val="115000"/>
              </a:lnSpc>
              <a:buFont typeface="Symbol"/>
              <a:buChar char=""/>
            </a:pPr>
            <a:r>
              <a:rPr lang="en-GB" dirty="0">
                <a:ea typeface="Calibri"/>
                <a:cs typeface="Times New Roman"/>
              </a:rPr>
              <a:t>Topical issues and tensions </a:t>
            </a:r>
          </a:p>
          <a:p>
            <a:pPr lvl="0">
              <a:lnSpc>
                <a:spcPct val="115000"/>
              </a:lnSpc>
              <a:buFont typeface="Symbol"/>
              <a:buChar char=""/>
            </a:pPr>
            <a:r>
              <a:rPr lang="en-GB" dirty="0">
                <a:ea typeface="Calibri"/>
                <a:cs typeface="Times New Roman"/>
              </a:rPr>
              <a:t>Reflection</a:t>
            </a:r>
          </a:p>
          <a:p>
            <a:pPr lvl="0">
              <a:lnSpc>
                <a:spcPct val="115000"/>
              </a:lnSpc>
              <a:spcAft>
                <a:spcPts val="1000"/>
              </a:spcAft>
              <a:buFont typeface="Symbol"/>
              <a:buChar char=""/>
            </a:pPr>
            <a:r>
              <a:rPr lang="en-GB" dirty="0">
                <a:ea typeface="Calibri"/>
                <a:cs typeface="Times New Roman"/>
              </a:rPr>
              <a:t>Your choices and planning </a:t>
            </a:r>
          </a:p>
          <a:p>
            <a:pPr>
              <a:lnSpc>
                <a:spcPct val="115000"/>
              </a:lnSpc>
              <a:spcAft>
                <a:spcPts val="1000"/>
              </a:spcAft>
            </a:pPr>
            <a:r>
              <a:rPr lang="en-GB" dirty="0">
                <a:ea typeface="Calibri"/>
                <a:cs typeface="Times New Roman"/>
              </a:rPr>
              <a:t> </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6</a:t>
            </a:fld>
            <a:endParaRPr lang="en-GB"/>
          </a:p>
        </p:txBody>
      </p:sp>
    </p:spTree>
    <p:extLst>
      <p:ext uri="{BB962C8B-B14F-4D97-AF65-F5344CB8AC3E}">
        <p14:creationId xmlns:p14="http://schemas.microsoft.com/office/powerpoint/2010/main" val="35496771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t>What are your students like??? </a:t>
            </a:r>
          </a:p>
          <a:p>
            <a:pPr marL="0" indent="0">
              <a:buNone/>
            </a:pPr>
            <a:r>
              <a:rPr lang="en-GB" dirty="0"/>
              <a:t>What are their demands and expectations and can we meet or manage them?</a:t>
            </a:r>
          </a:p>
          <a:p>
            <a:pPr marL="0" indent="0">
              <a:buNone/>
            </a:pPr>
            <a:endParaRPr lang="en-GB" dirty="0"/>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60</a:t>
            </a:fld>
            <a:endParaRPr lang="en-GB"/>
          </a:p>
        </p:txBody>
      </p:sp>
    </p:spTree>
    <p:extLst>
      <p:ext uri="{BB962C8B-B14F-4D97-AF65-F5344CB8AC3E}">
        <p14:creationId xmlns:p14="http://schemas.microsoft.com/office/powerpoint/2010/main" val="31357029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 and blended learning </a:t>
            </a:r>
            <a:endParaRPr lang="en-GB" b="1" dirty="0"/>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61</a:t>
            </a:fld>
            <a:endParaRPr lang="en-GB"/>
          </a:p>
        </p:txBody>
      </p:sp>
    </p:spTree>
    <p:extLst>
      <p:ext uri="{BB962C8B-B14F-4D97-AF65-F5344CB8AC3E}">
        <p14:creationId xmlns:p14="http://schemas.microsoft.com/office/powerpoint/2010/main" val="33830072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are we using e and blended learning?</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Argument- today’s students are v internet and e learning aware and skilled </a:t>
            </a:r>
          </a:p>
          <a:p>
            <a:r>
              <a:rPr lang="en-GB" dirty="0" smtClean="0"/>
              <a:t>It makes sense to use the  E and blended learning opportunities available </a:t>
            </a:r>
          </a:p>
          <a:p>
            <a:r>
              <a:rPr lang="en-GB" dirty="0" smtClean="0"/>
              <a:t>E and blended learning – reach more students, </a:t>
            </a:r>
            <a:r>
              <a:rPr lang="en-GB" dirty="0" err="1" smtClean="0"/>
              <a:t>esp</a:t>
            </a:r>
            <a:r>
              <a:rPr lang="en-GB" dirty="0" smtClean="0"/>
              <a:t> those at a distance, part time , reach learners differently, offer opportunities to revisit learning,</a:t>
            </a:r>
          </a:p>
          <a:p>
            <a:r>
              <a:rPr lang="en-GB" dirty="0" smtClean="0"/>
              <a:t>But recent  research suggests  we need to revisit the benefits of communities learning together, real time human interaction involving  dialogue and building learning.</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62</a:t>
            </a:fld>
            <a:endParaRPr lang="en-GB"/>
          </a:p>
        </p:txBody>
      </p:sp>
    </p:spTree>
    <p:extLst>
      <p:ext uri="{BB962C8B-B14F-4D97-AF65-F5344CB8AC3E}">
        <p14:creationId xmlns:p14="http://schemas.microsoft.com/office/powerpoint/2010/main" val="25468918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have you done with /what might you do with</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Learning management systems- VLEs to locate course information- including materials, timetables , links</a:t>
            </a:r>
          </a:p>
          <a:p>
            <a:r>
              <a:rPr lang="en-GB" dirty="0" smtClean="0"/>
              <a:t>Real e learning  on courses- synchronous and asynchronous learning- chatrooms, embedding interaction </a:t>
            </a:r>
            <a:r>
              <a:rPr lang="en-GB" dirty="0" err="1" smtClean="0"/>
              <a:t>eg</a:t>
            </a:r>
            <a:r>
              <a:rPr lang="en-GB" dirty="0" smtClean="0"/>
              <a:t> comment on each others work, building a wiki together( a bit like a joint piece of knowledge like a tree) through a group -into courses –</a:t>
            </a:r>
          </a:p>
          <a:p>
            <a:r>
              <a:rPr lang="en-GB" dirty="0" smtClean="0"/>
              <a:t>E assessment –(</a:t>
            </a:r>
            <a:r>
              <a:rPr lang="en-GB" dirty="0" err="1" smtClean="0"/>
              <a:t>i</a:t>
            </a:r>
            <a:r>
              <a:rPr lang="en-GB" dirty="0" smtClean="0"/>
              <a:t>)uploading assessments, (ii) marking online and (iii)giving feedback and (iv)grades in one space </a:t>
            </a:r>
          </a:p>
          <a:p>
            <a:r>
              <a:rPr lang="en-GB" dirty="0" smtClean="0"/>
              <a:t>LSHTM example </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63</a:t>
            </a:fld>
            <a:endParaRPr lang="en-GB"/>
          </a:p>
        </p:txBody>
      </p:sp>
    </p:spTree>
    <p:extLst>
      <p:ext uri="{BB962C8B-B14F-4D97-AF65-F5344CB8AC3E}">
        <p14:creationId xmlns:p14="http://schemas.microsoft.com/office/powerpoint/2010/main" val="42587692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How might you use these and what might the development needs be? </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64</a:t>
            </a:fld>
            <a:endParaRPr lang="en-GB"/>
          </a:p>
        </p:txBody>
      </p:sp>
    </p:spTree>
    <p:extLst>
      <p:ext uri="{BB962C8B-B14F-4D97-AF65-F5344CB8AC3E}">
        <p14:creationId xmlns:p14="http://schemas.microsoft.com/office/powerpoint/2010/main" val="29737763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dirty="0">
                <a:solidFill>
                  <a:srgbClr val="000000"/>
                </a:solidFill>
                <a:ea typeface="Times New Roman"/>
                <a:cs typeface="Tahoma"/>
              </a:rPr>
              <a:t>Developing teaching </a:t>
            </a:r>
            <a:br>
              <a:rPr lang="en-GB" dirty="0">
                <a:solidFill>
                  <a:srgbClr val="000000"/>
                </a:solidFill>
                <a:ea typeface="Times New Roman"/>
                <a:cs typeface="Tahoma"/>
              </a:rPr>
            </a:br>
            <a:endParaRPr lang="en-GB" dirty="0"/>
          </a:p>
        </p:txBody>
      </p:sp>
      <p:sp>
        <p:nvSpPr>
          <p:cNvPr id="3" name="Content Placeholder 2"/>
          <p:cNvSpPr>
            <a:spLocks noGrp="1"/>
          </p:cNvSpPr>
          <p:nvPr>
            <p:ph idx="1"/>
          </p:nvPr>
        </p:nvSpPr>
        <p:spPr/>
        <p:txBody>
          <a:bodyPr/>
          <a:lstStyle/>
          <a:p>
            <a:pPr lvl="0"/>
            <a:r>
              <a:rPr lang="en-GB" dirty="0" smtClean="0">
                <a:solidFill>
                  <a:srgbClr val="000000"/>
                </a:solidFill>
                <a:ea typeface="Times New Roman"/>
                <a:cs typeface="Tahoma"/>
              </a:rPr>
              <a:t>You as a teacher</a:t>
            </a:r>
          </a:p>
          <a:p>
            <a:pPr lvl="0"/>
            <a:r>
              <a:rPr lang="en-GB" dirty="0" smtClean="0">
                <a:solidFill>
                  <a:srgbClr val="000000"/>
                </a:solidFill>
                <a:ea typeface="Times New Roman"/>
                <a:cs typeface="Tahoma"/>
              </a:rPr>
              <a:t>Departmental </a:t>
            </a:r>
            <a:r>
              <a:rPr lang="en-GB" dirty="0">
                <a:solidFill>
                  <a:srgbClr val="000000"/>
                </a:solidFill>
                <a:ea typeface="Times New Roman"/>
                <a:cs typeface="Tahoma"/>
              </a:rPr>
              <a:t>and college/university wide development programmes- the UK professional standards framework as a </a:t>
            </a:r>
            <a:r>
              <a:rPr lang="en-GB" dirty="0" smtClean="0">
                <a:solidFill>
                  <a:srgbClr val="000000"/>
                </a:solidFill>
                <a:ea typeface="Times New Roman"/>
                <a:cs typeface="Tahoma"/>
              </a:rPr>
              <a:t>guide</a:t>
            </a:r>
          </a:p>
          <a:p>
            <a:pPr lvl="0"/>
            <a:endParaRPr lang="en-GB" dirty="0">
              <a:solidFill>
                <a:srgbClr val="000000"/>
              </a:solidFill>
              <a:ea typeface="Calibri"/>
              <a:cs typeface="Tahoma"/>
            </a:endParaRP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65</a:t>
            </a:fld>
            <a:endParaRPr lang="en-GB"/>
          </a:p>
        </p:txBody>
      </p:sp>
    </p:spTree>
    <p:extLst>
      <p:ext uri="{BB962C8B-B14F-4D97-AF65-F5344CB8AC3E}">
        <p14:creationId xmlns:p14="http://schemas.microsoft.com/office/powerpoint/2010/main" val="20758295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algn="l"/>
            <a:r>
              <a:rPr lang="en-GB" sz="3600" i="0" dirty="0">
                <a:solidFill>
                  <a:schemeClr val="tx1"/>
                </a:solidFill>
              </a:rPr>
              <a:t/>
            </a:r>
            <a:br>
              <a:rPr lang="en-GB" sz="3600" i="0" dirty="0">
                <a:solidFill>
                  <a:schemeClr val="tx1"/>
                </a:solidFill>
              </a:rPr>
            </a:br>
            <a:r>
              <a:rPr lang="en-GB" sz="3600" i="0" dirty="0">
                <a:solidFill>
                  <a:schemeClr val="tx1"/>
                </a:solidFill>
              </a:rPr>
              <a:t/>
            </a:r>
            <a:br>
              <a:rPr lang="en-GB" sz="3600" i="0" dirty="0">
                <a:solidFill>
                  <a:schemeClr val="tx1"/>
                </a:solidFill>
              </a:rPr>
            </a:br>
            <a:r>
              <a:rPr lang="en-GB" sz="3600" i="0" dirty="0">
                <a:solidFill>
                  <a:schemeClr val="tx1"/>
                </a:solidFill>
              </a:rPr>
              <a:t/>
            </a:r>
            <a:br>
              <a:rPr lang="en-GB" sz="3600" i="0" dirty="0">
                <a:solidFill>
                  <a:schemeClr val="tx1"/>
                </a:solidFill>
              </a:rPr>
            </a:br>
            <a:r>
              <a:rPr lang="en-GB" sz="3600" i="0" dirty="0">
                <a:solidFill>
                  <a:schemeClr val="tx1"/>
                </a:solidFill>
              </a:rPr>
              <a:t/>
            </a:r>
            <a:br>
              <a:rPr lang="en-GB" sz="3600" i="0" dirty="0">
                <a:solidFill>
                  <a:schemeClr val="tx1"/>
                </a:solidFill>
              </a:rPr>
            </a:br>
            <a:r>
              <a:rPr lang="en-GB" sz="3600" i="0" dirty="0">
                <a:solidFill>
                  <a:schemeClr val="tx1"/>
                </a:solidFill>
              </a:rPr>
              <a:t/>
            </a:r>
            <a:br>
              <a:rPr lang="en-GB" sz="3600" i="0" dirty="0">
                <a:solidFill>
                  <a:schemeClr val="tx1"/>
                </a:solidFill>
              </a:rPr>
            </a:br>
            <a:r>
              <a:rPr lang="en-GB" sz="3600" i="0" dirty="0">
                <a:solidFill>
                  <a:schemeClr val="tx1"/>
                </a:solidFill>
              </a:rPr>
              <a:t/>
            </a:r>
            <a:br>
              <a:rPr lang="en-GB" sz="3600" i="0" dirty="0">
                <a:solidFill>
                  <a:schemeClr val="tx1"/>
                </a:solidFill>
              </a:rPr>
            </a:br>
            <a:r>
              <a:rPr lang="en-GB" sz="3600" i="0" dirty="0">
                <a:solidFill>
                  <a:schemeClr val="tx1"/>
                </a:solidFill>
              </a:rPr>
              <a:t/>
            </a:r>
            <a:br>
              <a:rPr lang="en-GB" sz="3600" i="0" dirty="0">
                <a:solidFill>
                  <a:schemeClr val="tx1"/>
                </a:solidFill>
              </a:rPr>
            </a:br>
            <a:r>
              <a:rPr lang="en-GB" sz="3200" i="0" dirty="0" smtClean="0">
                <a:solidFill>
                  <a:schemeClr val="tx1"/>
                </a:solidFill>
              </a:rPr>
              <a:t>s</a:t>
            </a:r>
            <a:endParaRPr lang="en-GB" i="0" dirty="0">
              <a:solidFill>
                <a:schemeClr val="tx1"/>
              </a:solidFill>
            </a:endParaRPr>
          </a:p>
        </p:txBody>
      </p:sp>
      <p:sp>
        <p:nvSpPr>
          <p:cNvPr id="7171" name="Rectangle 3"/>
          <p:cNvSpPr>
            <a:spLocks noGrp="1" noChangeArrowheads="1"/>
          </p:cNvSpPr>
          <p:nvPr>
            <p:ph type="body" idx="1"/>
          </p:nvPr>
        </p:nvSpPr>
        <p:spPr>
          <a:xfrm>
            <a:off x="457200" y="260648"/>
            <a:ext cx="8229600" cy="5865515"/>
          </a:xfrm>
        </p:spPr>
        <p:txBody>
          <a:bodyPr>
            <a:normAutofit fontScale="85000" lnSpcReduction="20000"/>
          </a:bodyPr>
          <a:lstStyle/>
          <a:p>
            <a:pPr marL="0" indent="0">
              <a:buNone/>
            </a:pPr>
            <a:r>
              <a:rPr lang="en-GB" sz="3600" b="1" i="0" dirty="0" smtClean="0">
                <a:solidFill>
                  <a:schemeClr val="tx1"/>
                </a:solidFill>
              </a:rPr>
              <a:t>Learning and teaching philosophies and experiences </a:t>
            </a:r>
          </a:p>
          <a:p>
            <a:pPr marL="0" indent="0">
              <a:buNone/>
            </a:pPr>
            <a:endParaRPr lang="en-GB" sz="3600" i="0" dirty="0" smtClean="0">
              <a:solidFill>
                <a:schemeClr val="tx1"/>
              </a:solidFill>
            </a:endParaRPr>
          </a:p>
          <a:p>
            <a:pPr marL="0" indent="0">
              <a:buNone/>
            </a:pPr>
            <a:r>
              <a:rPr lang="en-GB" sz="3600" dirty="0" smtClean="0"/>
              <a:t>Sharing-please </a:t>
            </a:r>
            <a:r>
              <a:rPr lang="en-GB" sz="3600" dirty="0" smtClean="0"/>
              <a:t>discuss-You as a teacher </a:t>
            </a:r>
            <a:endParaRPr lang="en-GB" sz="3600" dirty="0" smtClean="0"/>
          </a:p>
          <a:p>
            <a:pPr marL="0" indent="0">
              <a:buNone/>
            </a:pPr>
            <a:endParaRPr lang="en-GB" sz="3600" i="0" dirty="0" smtClean="0">
              <a:solidFill>
                <a:schemeClr val="tx1"/>
              </a:solidFill>
            </a:endParaRPr>
          </a:p>
          <a:p>
            <a:pPr marL="0" indent="0">
              <a:buNone/>
            </a:pPr>
            <a:r>
              <a:rPr lang="en-GB" dirty="0" smtClean="0"/>
              <a:t>Your </a:t>
            </a:r>
            <a:r>
              <a:rPr lang="en-GB" dirty="0"/>
              <a:t>teaching histories – where have you taught? </a:t>
            </a:r>
            <a:r>
              <a:rPr lang="en-GB" dirty="0" smtClean="0"/>
              <a:t>What </a:t>
            </a:r>
            <a:r>
              <a:rPr lang="en-GB" dirty="0"/>
              <a:t>other kinds of work have you been involved in? </a:t>
            </a:r>
            <a:endParaRPr lang="en-GB" dirty="0" smtClean="0"/>
          </a:p>
          <a:p>
            <a:pPr marL="0" indent="0">
              <a:buNone/>
            </a:pPr>
            <a:r>
              <a:rPr lang="en-GB" dirty="0"/>
              <a:t/>
            </a:r>
            <a:br>
              <a:rPr lang="en-GB" dirty="0"/>
            </a:br>
            <a:r>
              <a:rPr lang="en-GB" dirty="0"/>
              <a:t>What is your philosophy as a teacher? </a:t>
            </a:r>
            <a:br>
              <a:rPr lang="en-GB" dirty="0"/>
            </a:br>
            <a:r>
              <a:rPr lang="en-GB" dirty="0"/>
              <a:t/>
            </a:r>
            <a:br>
              <a:rPr lang="en-GB" dirty="0"/>
            </a:br>
            <a:r>
              <a:rPr lang="en-GB" dirty="0"/>
              <a:t>What are your </a:t>
            </a:r>
            <a:r>
              <a:rPr lang="en-GB" dirty="0" smtClean="0"/>
              <a:t>values and commitments? </a:t>
            </a:r>
          </a:p>
          <a:p>
            <a:pPr marL="0" indent="0">
              <a:buNone/>
            </a:pPr>
            <a:r>
              <a:rPr lang="en-GB" dirty="0"/>
              <a:t/>
            </a:r>
            <a:br>
              <a:rPr lang="en-GB" dirty="0"/>
            </a:br>
            <a:r>
              <a:rPr lang="en-GB" dirty="0"/>
              <a:t>What versions of you role are you aware of? </a:t>
            </a:r>
            <a:br>
              <a:rPr lang="en-GB" dirty="0"/>
            </a:br>
            <a:r>
              <a:rPr lang="en-GB" dirty="0"/>
              <a:t>and does this role differ </a:t>
            </a:r>
            <a:r>
              <a:rPr lang="en-GB" dirty="0" smtClean="0"/>
              <a:t>from </a:t>
            </a:r>
            <a:r>
              <a:rPr lang="en-GB" dirty="0"/>
              <a:t>any other for you?</a:t>
            </a:r>
            <a:br>
              <a:rPr lang="en-GB" dirty="0"/>
            </a:br>
            <a:r>
              <a:rPr lang="en-GB" dirty="0" smtClean="0"/>
              <a:t> </a:t>
            </a:r>
            <a:endParaRPr lang="en-GB" dirty="0"/>
          </a:p>
        </p:txBody>
      </p:sp>
      <p:sp>
        <p:nvSpPr>
          <p:cNvPr id="2" name="Footer Placeholder 1"/>
          <p:cNvSpPr>
            <a:spLocks noGrp="1"/>
          </p:cNvSpPr>
          <p:nvPr>
            <p:ph type="ftr" sz="quarter" idx="11"/>
          </p:nvPr>
        </p:nvSpPr>
        <p:spPr/>
        <p:txBody>
          <a:bodyPr/>
          <a:lstStyle/>
          <a:p>
            <a:endParaRPr lang="en-GB"/>
          </a:p>
        </p:txBody>
      </p:sp>
      <p:sp>
        <p:nvSpPr>
          <p:cNvPr id="3" name="Slide Number Placeholder 2"/>
          <p:cNvSpPr>
            <a:spLocks noGrp="1"/>
          </p:cNvSpPr>
          <p:nvPr>
            <p:ph type="sldNum" sz="quarter" idx="12"/>
          </p:nvPr>
        </p:nvSpPr>
        <p:spPr/>
        <p:txBody>
          <a:bodyPr/>
          <a:lstStyle/>
          <a:p>
            <a:fld id="{ED1FA358-54D9-4470-8E1E-567C28ED863E}" type="slidenum">
              <a:rPr lang="en-GB" smtClean="0"/>
              <a:t>66</a:t>
            </a:fld>
            <a:endParaRPr lang="en-GB"/>
          </a:p>
        </p:txBody>
      </p:sp>
    </p:spTree>
    <p:extLst>
      <p:ext uri="{BB962C8B-B14F-4D97-AF65-F5344CB8AC3E}">
        <p14:creationId xmlns:p14="http://schemas.microsoft.com/office/powerpoint/2010/main" val="445283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1">
                                            <p:txEl>
                                              <p:pRg st="5" end="5"/>
                                            </p:txEl>
                                          </p:spTgt>
                                        </p:tgtEl>
                                        <p:attrNameLst>
                                          <p:attrName>style.visibility</p:attrName>
                                        </p:attrNameLst>
                                      </p:cBhvr>
                                      <p:to>
                                        <p:strVal val="visible"/>
                                      </p:to>
                                    </p:set>
                                    <p:anim calcmode="lin" valueType="num">
                                      <p:cBhvr additive="base">
                                        <p:cTn id="25" dur="500" fill="hold"/>
                                        <p:tgtEl>
                                          <p:spTgt spid="7171">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anim calcmode="lin" valueType="num">
                                      <p:cBhvr additive="base">
                                        <p:cTn id="31" dur="500" fill="hold"/>
                                        <p:tgtEl>
                                          <p:spTgt spid="7171">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70"/>
                                        </p:tgtEl>
                                        <p:attrNameLst>
                                          <p:attrName>style.visibility</p:attrName>
                                        </p:attrNameLst>
                                      </p:cBhvr>
                                      <p:to>
                                        <p:strVal val="visible"/>
                                      </p:to>
                                    </p:set>
                                    <p:anim calcmode="lin" valueType="num">
                                      <p:cBhvr additive="base">
                                        <p:cTn id="37" dur="500" fill="hold"/>
                                        <p:tgtEl>
                                          <p:spTgt spid="7170"/>
                                        </p:tgtEl>
                                        <p:attrNameLst>
                                          <p:attrName>ppt_x</p:attrName>
                                        </p:attrNameLst>
                                      </p:cBhvr>
                                      <p:tavLst>
                                        <p:tav tm="0">
                                          <p:val>
                                            <p:strVal val="0-#ppt_w/2"/>
                                          </p:val>
                                        </p:tav>
                                        <p:tav tm="100000">
                                          <p:val>
                                            <p:strVal val="#ppt_x"/>
                                          </p:val>
                                        </p:tav>
                                      </p:tavLst>
                                    </p:anim>
                                    <p:anim calcmode="lin" valueType="num">
                                      <p:cBhvr additive="base">
                                        <p:cTn id="38"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GB" sz="3200" b="1" i="0" dirty="0">
                <a:solidFill>
                  <a:schemeClr val="tx1"/>
                </a:solidFill>
              </a:rPr>
              <a:t/>
            </a:r>
            <a:br>
              <a:rPr lang="en-GB" sz="3200" b="1" i="0" dirty="0">
                <a:solidFill>
                  <a:schemeClr val="tx1"/>
                </a:solidFill>
              </a:rPr>
            </a:br>
            <a:r>
              <a:rPr lang="en-GB" sz="3200" b="1" i="0" dirty="0">
                <a:solidFill>
                  <a:schemeClr val="tx1"/>
                </a:solidFill>
              </a:rPr>
              <a:t/>
            </a:r>
            <a:br>
              <a:rPr lang="en-GB" sz="3200" b="1" i="0" dirty="0">
                <a:solidFill>
                  <a:schemeClr val="tx1"/>
                </a:solidFill>
              </a:rPr>
            </a:br>
            <a:r>
              <a:rPr lang="en-GB" sz="3200" b="1" i="0" dirty="0">
                <a:solidFill>
                  <a:schemeClr val="tx1"/>
                </a:solidFill>
              </a:rPr>
              <a:t/>
            </a:r>
            <a:br>
              <a:rPr lang="en-GB" sz="3200" b="1" i="0" dirty="0">
                <a:solidFill>
                  <a:schemeClr val="tx1"/>
                </a:solidFill>
              </a:rPr>
            </a:br>
            <a:r>
              <a:rPr lang="en-GB" sz="3200" b="1" i="0" dirty="0">
                <a:solidFill>
                  <a:schemeClr val="tx1"/>
                </a:solidFill>
              </a:rPr>
              <a:t/>
            </a:r>
            <a:br>
              <a:rPr lang="en-GB" sz="3200" b="1" i="0" dirty="0">
                <a:solidFill>
                  <a:schemeClr val="tx1"/>
                </a:solidFill>
              </a:rPr>
            </a:br>
            <a:r>
              <a:rPr lang="en-GB" sz="3200" b="1" i="0" dirty="0">
                <a:solidFill>
                  <a:schemeClr val="tx1"/>
                </a:solidFill>
              </a:rPr>
              <a:t/>
            </a:r>
            <a:br>
              <a:rPr lang="en-GB" sz="3200" b="1" i="0" dirty="0">
                <a:solidFill>
                  <a:schemeClr val="tx1"/>
                </a:solidFill>
              </a:rPr>
            </a:br>
            <a:r>
              <a:rPr lang="en-GB" sz="2800" b="1" i="0" dirty="0" smtClean="0">
                <a:solidFill>
                  <a:schemeClr val="tx1"/>
                </a:solidFill>
              </a:rPr>
              <a:t>Good and bad learning and teaching</a:t>
            </a:r>
            <a:r>
              <a:rPr lang="en-GB" sz="3200" b="1" i="0" dirty="0">
                <a:solidFill>
                  <a:schemeClr val="tx1"/>
                </a:solidFill>
              </a:rPr>
              <a:t/>
            </a:r>
            <a:br>
              <a:rPr lang="en-GB" sz="3200" b="1" i="0" dirty="0">
                <a:solidFill>
                  <a:schemeClr val="tx1"/>
                </a:solidFill>
              </a:rPr>
            </a:br>
            <a:r>
              <a:rPr lang="en-GB" sz="3200" b="1" i="0" dirty="0">
                <a:solidFill>
                  <a:schemeClr val="tx1"/>
                </a:solidFill>
              </a:rPr>
              <a:t/>
            </a:r>
            <a:br>
              <a:rPr lang="en-GB" sz="3200" b="1" i="0" dirty="0">
                <a:solidFill>
                  <a:schemeClr val="tx1"/>
                </a:solidFill>
              </a:rPr>
            </a:br>
            <a:r>
              <a:rPr lang="en-GB" sz="3200" b="1" i="0" dirty="0">
                <a:solidFill>
                  <a:schemeClr val="tx1"/>
                </a:solidFill>
              </a:rPr>
              <a:t/>
            </a:r>
            <a:br>
              <a:rPr lang="en-GB" sz="3200" b="1" i="0" dirty="0">
                <a:solidFill>
                  <a:schemeClr val="tx1"/>
                </a:solidFill>
              </a:rPr>
            </a:br>
            <a:endParaRPr lang="en-GB" i="0" dirty="0">
              <a:solidFill>
                <a:schemeClr val="tx1"/>
              </a:solidFill>
            </a:endParaRPr>
          </a:p>
        </p:txBody>
      </p:sp>
      <p:sp>
        <p:nvSpPr>
          <p:cNvPr id="8195" name="Rectangle 3"/>
          <p:cNvSpPr>
            <a:spLocks noGrp="1" noChangeArrowheads="1"/>
          </p:cNvSpPr>
          <p:nvPr>
            <p:ph type="body" idx="1"/>
          </p:nvPr>
        </p:nvSpPr>
        <p:spPr/>
        <p:txBody>
          <a:bodyPr>
            <a:normAutofit fontScale="77500" lnSpcReduction="20000"/>
          </a:bodyPr>
          <a:lstStyle/>
          <a:p>
            <a:pPr marL="0" indent="0">
              <a:buNone/>
            </a:pPr>
            <a:r>
              <a:rPr lang="en-GB" b="1" i="0" dirty="0" smtClean="0">
                <a:solidFill>
                  <a:schemeClr val="tx1"/>
                </a:solidFill>
              </a:rPr>
              <a:t/>
            </a:r>
            <a:br>
              <a:rPr lang="en-GB" b="1" i="0" dirty="0" smtClean="0">
                <a:solidFill>
                  <a:schemeClr val="tx1"/>
                </a:solidFill>
              </a:rPr>
            </a:br>
            <a:r>
              <a:rPr lang="en-GB" b="1" i="0" dirty="0" smtClean="0">
                <a:solidFill>
                  <a:schemeClr val="tx1"/>
                </a:solidFill>
              </a:rPr>
              <a:t>Please explore, and discuss  good and bad experiences of being taught and of learning </a:t>
            </a:r>
            <a:br>
              <a:rPr lang="en-GB" b="1" i="0" dirty="0" smtClean="0">
                <a:solidFill>
                  <a:schemeClr val="tx1"/>
                </a:solidFill>
              </a:rPr>
            </a:br>
            <a:r>
              <a:rPr lang="en-GB" b="1" i="0" dirty="0" smtClean="0">
                <a:solidFill>
                  <a:schemeClr val="tx1"/>
                </a:solidFill>
              </a:rPr>
              <a:t/>
            </a:r>
            <a:br>
              <a:rPr lang="en-GB" b="1" i="0" dirty="0" smtClean="0">
                <a:solidFill>
                  <a:schemeClr val="tx1"/>
                </a:solidFill>
              </a:rPr>
            </a:br>
            <a:r>
              <a:rPr lang="en-GB" b="1" i="0" dirty="0" smtClean="0">
                <a:solidFill>
                  <a:schemeClr val="tx1"/>
                </a:solidFill>
              </a:rPr>
              <a:t>What were the characteristics of a good experience?</a:t>
            </a:r>
            <a:br>
              <a:rPr lang="en-GB" b="1" i="0" dirty="0" smtClean="0">
                <a:solidFill>
                  <a:schemeClr val="tx1"/>
                </a:solidFill>
              </a:rPr>
            </a:br>
            <a:r>
              <a:rPr lang="en-GB" b="1" i="0" dirty="0" smtClean="0">
                <a:solidFill>
                  <a:schemeClr val="tx1"/>
                </a:solidFill>
              </a:rPr>
              <a:t/>
            </a:r>
            <a:br>
              <a:rPr lang="en-GB" b="1" i="0" dirty="0" smtClean="0">
                <a:solidFill>
                  <a:schemeClr val="tx1"/>
                </a:solidFill>
              </a:rPr>
            </a:br>
            <a:r>
              <a:rPr lang="en-GB" b="1" i="0" dirty="0" smtClean="0">
                <a:solidFill>
                  <a:schemeClr val="tx1"/>
                </a:solidFill>
              </a:rPr>
              <a:t>What makes a good learning experience? </a:t>
            </a:r>
            <a:br>
              <a:rPr lang="en-GB" b="1" i="0" dirty="0" smtClean="0">
                <a:solidFill>
                  <a:schemeClr val="tx1"/>
                </a:solidFill>
              </a:rPr>
            </a:br>
            <a:r>
              <a:rPr lang="en-GB" b="1" i="0" dirty="0" smtClean="0">
                <a:solidFill>
                  <a:schemeClr val="tx1"/>
                </a:solidFill>
              </a:rPr>
              <a:t>What would you define as a good teacher / lecturer / facilitator of learning?</a:t>
            </a:r>
            <a:br>
              <a:rPr lang="en-GB" b="1" i="0" dirty="0" smtClean="0">
                <a:solidFill>
                  <a:schemeClr val="tx1"/>
                </a:solidFill>
              </a:rPr>
            </a:br>
            <a:r>
              <a:rPr lang="en-GB" sz="3600" b="1" i="0" dirty="0" smtClean="0">
                <a:solidFill>
                  <a:schemeClr val="tx1"/>
                </a:solidFill>
              </a:rPr>
              <a:t/>
            </a:r>
            <a:br>
              <a:rPr lang="en-GB" sz="3600" b="1" i="0" dirty="0" smtClean="0">
                <a:solidFill>
                  <a:schemeClr val="tx1"/>
                </a:solidFill>
              </a:rPr>
            </a:br>
            <a:r>
              <a:rPr lang="en-GB" sz="3600" b="1" i="0" dirty="0" smtClean="0">
                <a:solidFill>
                  <a:schemeClr val="tx1"/>
                </a:solidFill>
              </a:rPr>
              <a:t>What do we mean by good practice?</a:t>
            </a:r>
            <a:br>
              <a:rPr lang="en-GB" sz="3600" b="1" i="0" dirty="0" smtClean="0">
                <a:solidFill>
                  <a:schemeClr val="tx1"/>
                </a:solidFill>
              </a:rPr>
            </a:br>
            <a:r>
              <a:rPr lang="en-GB" sz="3600" b="1" i="0" dirty="0" smtClean="0">
                <a:solidFill>
                  <a:schemeClr val="tx1"/>
                </a:solidFill>
              </a:rPr>
              <a:t>Please draw up 6 characteristics of good practice/a good teacher.</a:t>
            </a:r>
            <a:endParaRPr lang="en-GB" dirty="0"/>
          </a:p>
        </p:txBody>
      </p:sp>
      <p:sp>
        <p:nvSpPr>
          <p:cNvPr id="2" name="Footer Placeholder 1"/>
          <p:cNvSpPr>
            <a:spLocks noGrp="1"/>
          </p:cNvSpPr>
          <p:nvPr>
            <p:ph type="ftr" sz="quarter" idx="11"/>
          </p:nvPr>
        </p:nvSpPr>
        <p:spPr/>
        <p:txBody>
          <a:bodyPr/>
          <a:lstStyle/>
          <a:p>
            <a:endParaRPr lang="en-GB"/>
          </a:p>
        </p:txBody>
      </p:sp>
      <p:sp>
        <p:nvSpPr>
          <p:cNvPr id="3" name="Slide Number Placeholder 2"/>
          <p:cNvSpPr>
            <a:spLocks noGrp="1"/>
          </p:cNvSpPr>
          <p:nvPr>
            <p:ph type="sldNum" sz="quarter" idx="12"/>
          </p:nvPr>
        </p:nvSpPr>
        <p:spPr/>
        <p:txBody>
          <a:bodyPr/>
          <a:lstStyle/>
          <a:p>
            <a:fld id="{ED1FA358-54D9-4470-8E1E-567C28ED863E}" type="slidenum">
              <a:rPr lang="en-GB" smtClean="0"/>
              <a:t>67</a:t>
            </a:fld>
            <a:endParaRPr lang="en-GB"/>
          </a:p>
        </p:txBody>
      </p:sp>
    </p:spTree>
    <p:extLst>
      <p:ext uri="{BB962C8B-B14F-4D97-AF65-F5344CB8AC3E}">
        <p14:creationId xmlns:p14="http://schemas.microsoft.com/office/powerpoint/2010/main" val="1299395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500" fill="hold"/>
                                        <p:tgtEl>
                                          <p:spTgt spid="8194"/>
                                        </p:tgtEl>
                                        <p:attrNameLst>
                                          <p:attrName>ppt_x</p:attrName>
                                        </p:attrNameLst>
                                      </p:cBhvr>
                                      <p:tavLst>
                                        <p:tav tm="0">
                                          <p:val>
                                            <p:strVal val="0-#ppt_w/2"/>
                                          </p:val>
                                        </p:tav>
                                        <p:tav tm="100000">
                                          <p:val>
                                            <p:strVal val="#ppt_x"/>
                                          </p:val>
                                        </p:tav>
                                      </p:tavLst>
                                    </p:anim>
                                    <p:anim calcmode="lin" valueType="num">
                                      <p:cBhvr additive="base">
                                        <p:cTn id="14"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Teaching excellence </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What do we mean by teaching excellence?</a:t>
            </a:r>
          </a:p>
          <a:p>
            <a:r>
              <a:rPr lang="en-GB" dirty="0" smtClean="0"/>
              <a:t>How might it be evidenced?</a:t>
            </a:r>
          </a:p>
          <a:p>
            <a:r>
              <a:rPr lang="en-GB" dirty="0"/>
              <a:t> </a:t>
            </a:r>
            <a:r>
              <a:rPr lang="en-GB" dirty="0" smtClean="0"/>
              <a:t>and encouraged?</a:t>
            </a:r>
          </a:p>
          <a:p>
            <a:endParaRPr lang="en-GB" dirty="0" smtClean="0"/>
          </a:p>
          <a:p>
            <a:r>
              <a:rPr lang="en-GB" dirty="0" smtClean="0"/>
              <a:t>Surveys? Internal research? Prizes? Student feedback? Awards and Fellowships based on reflection, evidence  references? </a:t>
            </a:r>
            <a:endParaRPr lang="en-GB" dirty="0"/>
          </a:p>
          <a:p>
            <a:r>
              <a:rPr lang="en-GB" dirty="0" smtClean="0"/>
              <a:t>National teaching fellowships</a:t>
            </a:r>
          </a:p>
          <a:p>
            <a:r>
              <a:rPr lang="en-GB" dirty="0" smtClean="0"/>
              <a:t>National  student satisfaction  survey </a:t>
            </a:r>
          </a:p>
          <a:p>
            <a:r>
              <a:rPr lang="en-GB" dirty="0" smtClean="0"/>
              <a:t>Internal student led  or  other  excellence awards….</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68</a:t>
            </a:fld>
            <a:endParaRPr lang="en-GB"/>
          </a:p>
        </p:txBody>
      </p:sp>
    </p:spTree>
    <p:extLst>
      <p:ext uri="{BB962C8B-B14F-4D97-AF65-F5344CB8AC3E}">
        <p14:creationId xmlns:p14="http://schemas.microsoft.com/office/powerpoint/2010/main" val="29063805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0"/>
            <a:ext cx="8229600" cy="6741368"/>
          </a:xfrm>
        </p:spPr>
        <p:txBody>
          <a:bodyPr>
            <a:normAutofit fontScale="92500" lnSpcReduction="20000"/>
          </a:bodyPr>
          <a:lstStyle/>
          <a:p>
            <a:r>
              <a:rPr lang="en-GB" sz="2400" dirty="0" err="1" smtClean="0"/>
              <a:t>Te</a:t>
            </a:r>
            <a:r>
              <a:rPr lang="en-GB" sz="2400" dirty="0" smtClean="0"/>
              <a:t> aching for critical thinking</a:t>
            </a:r>
          </a:p>
          <a:p>
            <a:r>
              <a:rPr lang="en-GB" sz="2400" dirty="0" smtClean="0"/>
              <a:t>Enhance students output</a:t>
            </a:r>
          </a:p>
          <a:p>
            <a:r>
              <a:rPr lang="en-GB" sz="2400" dirty="0" smtClean="0"/>
              <a:t>Aligned Los and objectives</a:t>
            </a:r>
          </a:p>
          <a:p>
            <a:r>
              <a:rPr lang="en-GB" sz="2400" dirty="0" smtClean="0"/>
              <a:t>Providing significant learning experiences for all students</a:t>
            </a:r>
          </a:p>
          <a:p>
            <a:r>
              <a:rPr lang="en-GB" sz="2400" dirty="0" smtClean="0"/>
              <a:t>Incorporating tasks and activities to achieve learning goals </a:t>
            </a:r>
          </a:p>
          <a:p>
            <a:r>
              <a:rPr lang="en-GB" sz="2400" dirty="0" smtClean="0"/>
              <a:t>Teaching academic language in an easy understandable way</a:t>
            </a:r>
          </a:p>
          <a:p>
            <a:r>
              <a:rPr lang="en-GB" sz="2400" dirty="0" smtClean="0"/>
              <a:t>Developing a framework for linking research outputs into t and l</a:t>
            </a:r>
          </a:p>
          <a:p>
            <a:r>
              <a:rPr lang="en-GB" sz="2400" dirty="0" smtClean="0"/>
              <a:t>Imparting academic knowledge for transformation </a:t>
            </a:r>
          </a:p>
          <a:p>
            <a:r>
              <a:rPr lang="en-GB" sz="2400" dirty="0" smtClean="0"/>
              <a:t>Meeting the LOS and objectives at the </a:t>
            </a:r>
            <a:r>
              <a:rPr lang="en-GB" sz="2400" dirty="0" err="1" smtClean="0"/>
              <a:t>preset</a:t>
            </a:r>
            <a:r>
              <a:rPr lang="en-GB" sz="2400" dirty="0" smtClean="0"/>
              <a:t> quality standard </a:t>
            </a:r>
          </a:p>
          <a:p>
            <a:r>
              <a:rPr lang="en-GB" sz="2400" dirty="0" smtClean="0"/>
              <a:t>Intellectual socialisation</a:t>
            </a:r>
          </a:p>
          <a:p>
            <a:r>
              <a:rPr lang="en-GB" sz="2400" dirty="0" smtClean="0"/>
              <a:t>Passion for course material delivery</a:t>
            </a:r>
          </a:p>
          <a:p>
            <a:r>
              <a:rPr lang="en-GB" sz="2400" dirty="0" smtClean="0"/>
              <a:t>The lighting of a fire  </a:t>
            </a:r>
          </a:p>
          <a:p>
            <a:r>
              <a:rPr lang="en-GB" sz="2400" dirty="0" smtClean="0"/>
              <a:t>Developing competences  through active reflection</a:t>
            </a:r>
          </a:p>
          <a:p>
            <a:r>
              <a:rPr lang="en-GB" sz="2400" dirty="0" smtClean="0"/>
              <a:t>‘going the extra mile’</a:t>
            </a:r>
          </a:p>
          <a:p>
            <a:endParaRPr lang="en-GB" sz="2400" dirty="0" smtClean="0"/>
          </a:p>
          <a:p>
            <a:r>
              <a:rPr lang="en-GB" sz="2400" dirty="0" smtClean="0"/>
              <a:t>Categories- transformational learning for the student</a:t>
            </a:r>
          </a:p>
          <a:p>
            <a:r>
              <a:rPr lang="en-GB" sz="2400" dirty="0" err="1" smtClean="0"/>
              <a:t>Whats</a:t>
            </a:r>
            <a:r>
              <a:rPr lang="en-GB" sz="2400" dirty="0" smtClean="0"/>
              <a:t> in the teaching and learning-knowledge competences research </a:t>
            </a:r>
            <a:r>
              <a:rPr lang="en-GB" sz="2400" dirty="0" err="1" smtClean="0"/>
              <a:t>etc</a:t>
            </a:r>
            <a:r>
              <a:rPr lang="en-GB" sz="2400" dirty="0" smtClean="0"/>
              <a:t> </a:t>
            </a:r>
          </a:p>
          <a:p>
            <a:r>
              <a:rPr lang="en-GB" sz="2400" dirty="0" smtClean="0"/>
              <a:t>HOW  </a:t>
            </a:r>
            <a:r>
              <a:rPr lang="en-GB" sz="2400" dirty="0" err="1" smtClean="0"/>
              <a:t>eag</a:t>
            </a:r>
            <a:r>
              <a:rPr lang="en-GB" sz="2400" dirty="0" smtClean="0"/>
              <a:t> active reflection imparting </a:t>
            </a:r>
            <a:r>
              <a:rPr lang="en-GB" sz="2400" dirty="0" err="1" smtClean="0"/>
              <a:t>etc</a:t>
            </a:r>
            <a:r>
              <a:rPr lang="en-GB" sz="2400" dirty="0" smtClean="0"/>
              <a:t> </a:t>
            </a:r>
          </a:p>
          <a:p>
            <a:r>
              <a:rPr lang="en-GB" sz="2400" dirty="0" smtClean="0"/>
              <a:t>Coherent consistent systems and planning </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69</a:t>
            </a:fld>
            <a:endParaRPr lang="en-GB"/>
          </a:p>
        </p:txBody>
      </p:sp>
    </p:spTree>
    <p:extLst>
      <p:ext uri="{BB962C8B-B14F-4D97-AF65-F5344CB8AC3E}">
        <p14:creationId xmlns:p14="http://schemas.microsoft.com/office/powerpoint/2010/main" val="4126818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404664"/>
            <a:ext cx="8229600" cy="5721499"/>
          </a:xfrm>
        </p:spPr>
        <p:txBody>
          <a:bodyPr/>
          <a:lstStyle/>
          <a:p>
            <a:pPr lvl="0">
              <a:lnSpc>
                <a:spcPct val="115000"/>
              </a:lnSpc>
              <a:buFont typeface="Symbol"/>
              <a:buChar char=""/>
            </a:pPr>
            <a:r>
              <a:rPr lang="en-GB" dirty="0">
                <a:ea typeface="Calibri"/>
                <a:cs typeface="Times New Roman"/>
              </a:rPr>
              <a:t>Welcome and introductions</a:t>
            </a:r>
            <a:r>
              <a:rPr lang="en-GB" dirty="0" smtClean="0">
                <a:ea typeface="Calibri"/>
                <a:cs typeface="Times New Roman"/>
              </a:rPr>
              <a:t>.</a:t>
            </a:r>
          </a:p>
          <a:p>
            <a:pPr marL="0" lvl="0" indent="0">
              <a:lnSpc>
                <a:spcPct val="115000"/>
              </a:lnSpc>
              <a:buNone/>
            </a:pPr>
            <a:endParaRPr lang="en-GB" dirty="0">
              <a:ea typeface="Calibri"/>
              <a:cs typeface="Times New Roman"/>
            </a:endParaRPr>
          </a:p>
          <a:p>
            <a:pPr lvl="0">
              <a:lnSpc>
                <a:spcPct val="115000"/>
              </a:lnSpc>
              <a:spcAft>
                <a:spcPts val="1000"/>
              </a:spcAft>
              <a:buFont typeface="Symbol"/>
              <a:buChar char=""/>
            </a:pPr>
            <a:r>
              <a:rPr lang="en-GB" dirty="0">
                <a:ea typeface="Calibri"/>
                <a:cs typeface="Times New Roman"/>
              </a:rPr>
              <a:t>Outcomes of the course </a:t>
            </a:r>
            <a:endParaRPr lang="en-GB" dirty="0" smtClean="0">
              <a:ea typeface="Calibri"/>
              <a:cs typeface="Times New Roman"/>
            </a:endParaRPr>
          </a:p>
          <a:p>
            <a:pPr lvl="0">
              <a:lnSpc>
                <a:spcPct val="115000"/>
              </a:lnSpc>
              <a:spcAft>
                <a:spcPts val="1000"/>
              </a:spcAft>
              <a:buFont typeface="Symbol"/>
              <a:buChar char=""/>
            </a:pPr>
            <a:r>
              <a:rPr lang="en-GB" dirty="0">
                <a:ea typeface="Calibri"/>
                <a:cs typeface="Times New Roman"/>
              </a:rPr>
              <a:t> W</a:t>
            </a:r>
            <a:r>
              <a:rPr lang="en-GB" dirty="0" smtClean="0">
                <a:ea typeface="Calibri"/>
                <a:cs typeface="Times New Roman"/>
              </a:rPr>
              <a:t>hat outcomes do you seek from this three day programme?</a:t>
            </a:r>
          </a:p>
          <a:p>
            <a:pPr lvl="0">
              <a:lnSpc>
                <a:spcPct val="115000"/>
              </a:lnSpc>
              <a:spcAft>
                <a:spcPts val="1000"/>
              </a:spcAft>
              <a:buFont typeface="Symbol"/>
              <a:buChar char=""/>
            </a:pPr>
            <a:r>
              <a:rPr lang="en-GB" dirty="0" smtClean="0">
                <a:ea typeface="Calibri"/>
                <a:cs typeface="Times New Roman"/>
              </a:rPr>
              <a:t>What  </a:t>
            </a:r>
            <a:r>
              <a:rPr lang="en-GB" dirty="0">
                <a:ea typeface="Calibri"/>
                <a:cs typeface="Times New Roman"/>
              </a:rPr>
              <a:t>challenges and issues </a:t>
            </a:r>
            <a:r>
              <a:rPr lang="en-GB" dirty="0" smtClean="0">
                <a:ea typeface="Calibri"/>
                <a:cs typeface="Times New Roman"/>
              </a:rPr>
              <a:t> do you bring?  </a:t>
            </a:r>
            <a:endParaRPr lang="en-GB" dirty="0">
              <a:ea typeface="Calibri"/>
              <a:cs typeface="Times New Roman"/>
            </a:endParaRP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7</a:t>
            </a:fld>
            <a:endParaRPr lang="en-GB"/>
          </a:p>
        </p:txBody>
      </p:sp>
    </p:spTree>
    <p:extLst>
      <p:ext uri="{BB962C8B-B14F-4D97-AF65-F5344CB8AC3E}">
        <p14:creationId xmlns:p14="http://schemas.microsoft.com/office/powerpoint/2010/main" val="2262906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4000" dirty="0" smtClean="0"/>
              <a:t>An institution wide example of Scholarship of Teaching and Learning in practice - Internal research </a:t>
            </a:r>
            <a:r>
              <a:rPr lang="en-GB" dirty="0" smtClean="0"/>
              <a:t>:</a:t>
            </a:r>
            <a:br>
              <a:rPr lang="en-GB" dirty="0" smtClean="0"/>
            </a:br>
            <a:r>
              <a:rPr lang="en-GB" dirty="0" smtClean="0"/>
              <a:t> </a:t>
            </a:r>
            <a:br>
              <a:rPr lang="en-GB" dirty="0" smtClean="0"/>
            </a:br>
            <a:r>
              <a:rPr lang="en-GB" b="1" dirty="0" smtClean="0"/>
              <a:t>Developing the Teaching Excellence Framework</a:t>
            </a:r>
            <a:endParaRPr lang="en-GB" b="1" dirty="0"/>
          </a:p>
        </p:txBody>
      </p:sp>
      <p:sp>
        <p:nvSpPr>
          <p:cNvPr id="3" name="Subtitle 2"/>
          <p:cNvSpPr>
            <a:spLocks noGrp="1"/>
          </p:cNvSpPr>
          <p:nvPr>
            <p:ph type="subTitle" idx="1"/>
          </p:nvPr>
        </p:nvSpPr>
        <p:spPr>
          <a:xfrm>
            <a:off x="1371600" y="5661248"/>
            <a:ext cx="6400800" cy="648072"/>
          </a:xfrm>
        </p:spPr>
        <p:txBody>
          <a:bodyPr/>
          <a:lstStyle/>
          <a:p>
            <a:r>
              <a:rPr lang="en-GB" dirty="0" smtClean="0"/>
              <a:t>University of Brighton</a:t>
            </a:r>
            <a:endParaRPr lang="en-GB" dirty="0"/>
          </a:p>
        </p:txBody>
      </p:sp>
      <p:sp>
        <p:nvSpPr>
          <p:cNvPr id="4" name="Slide Number Placeholder 3"/>
          <p:cNvSpPr>
            <a:spLocks noGrp="1"/>
          </p:cNvSpPr>
          <p:nvPr>
            <p:ph type="sldNum" sz="quarter" idx="12"/>
          </p:nvPr>
        </p:nvSpPr>
        <p:spPr/>
        <p:txBody>
          <a:bodyPr/>
          <a:lstStyle/>
          <a:p>
            <a:fld id="{69B20350-345E-4B5E-8A08-5D5FB0E34788}" type="slidenum">
              <a:rPr lang="en-GB" smtClean="0"/>
              <a:t>70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6147630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 Project undertaken to investigate and  discover how one university recognises and rewards teaching excellence</a:t>
            </a:r>
          </a:p>
          <a:p>
            <a:r>
              <a:rPr lang="en-GB" dirty="0" smtClean="0"/>
              <a:t>Clarification- theories, literature and current practice  informing the term ‘teaching excellence’</a:t>
            </a:r>
          </a:p>
          <a:p>
            <a:r>
              <a:rPr lang="en-GB" dirty="0" smtClean="0"/>
              <a:t>Student and awards focus –what do students think teaching excellence is in practice? How do we recognise ‘it’ in awards </a:t>
            </a:r>
          </a:p>
          <a:p>
            <a:r>
              <a:rPr lang="en-GB" dirty="0" smtClean="0"/>
              <a:t>Evidence gathered from free text NSS and two internal teaching excellence awards </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71</a:t>
            </a:fld>
            <a:endParaRPr lang="en-GB"/>
          </a:p>
        </p:txBody>
      </p:sp>
    </p:spTree>
    <p:extLst>
      <p:ext uri="{BB962C8B-B14F-4D97-AF65-F5344CB8AC3E}">
        <p14:creationId xmlns:p14="http://schemas.microsoft.com/office/powerpoint/2010/main" val="18010212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Definitions and Conceptions of teaching excellence</a:t>
            </a:r>
            <a:endParaRPr lang="en-GB" dirty="0"/>
          </a:p>
        </p:txBody>
      </p:sp>
      <p:sp>
        <p:nvSpPr>
          <p:cNvPr id="3" name="Content Placeholder 2"/>
          <p:cNvSpPr>
            <a:spLocks noGrp="1"/>
          </p:cNvSpPr>
          <p:nvPr>
            <p:ph idx="1"/>
          </p:nvPr>
        </p:nvSpPr>
        <p:spPr/>
        <p:txBody>
          <a:bodyPr/>
          <a:lstStyle/>
          <a:p>
            <a:r>
              <a:rPr lang="en-GB" dirty="0" smtClean="0"/>
              <a:t>No commonly agreed definition</a:t>
            </a:r>
          </a:p>
          <a:p>
            <a:r>
              <a:rPr lang="en-GB" dirty="0" smtClean="0"/>
              <a:t>Examples of definitions and conceptions distinguish between teaching excellence, the excellent teacher and excellent learning – in reality all part of teaching excellence</a:t>
            </a:r>
          </a:p>
          <a:p>
            <a:endParaRPr lang="en-GB" dirty="0"/>
          </a:p>
        </p:txBody>
      </p:sp>
      <p:sp>
        <p:nvSpPr>
          <p:cNvPr id="4" name="Slide Number Placeholder 3"/>
          <p:cNvSpPr>
            <a:spLocks noGrp="1"/>
          </p:cNvSpPr>
          <p:nvPr>
            <p:ph type="sldNum" sz="quarter" idx="12"/>
          </p:nvPr>
        </p:nvSpPr>
        <p:spPr/>
        <p:txBody>
          <a:bodyPr/>
          <a:lstStyle/>
          <a:p>
            <a:fld id="{69B20350-345E-4B5E-8A08-5D5FB0E34788}" type="slidenum">
              <a:rPr lang="en-GB" smtClean="0"/>
              <a:t>72</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753466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Definitions from literature  </a:t>
            </a:r>
            <a:br>
              <a:rPr lang="en-GB" dirty="0" smtClean="0"/>
            </a:br>
            <a:endParaRPr lang="en-GB" dirty="0"/>
          </a:p>
        </p:txBody>
      </p:sp>
      <p:sp>
        <p:nvSpPr>
          <p:cNvPr id="3" name="Content Placeholder 2"/>
          <p:cNvSpPr>
            <a:spLocks noGrp="1"/>
          </p:cNvSpPr>
          <p:nvPr>
            <p:ph idx="1"/>
          </p:nvPr>
        </p:nvSpPr>
        <p:spPr>
          <a:xfrm>
            <a:off x="323528" y="836712"/>
            <a:ext cx="8363272" cy="5832648"/>
          </a:xfrm>
        </p:spPr>
        <p:txBody>
          <a:bodyPr>
            <a:normAutofit fontScale="62500" lnSpcReduction="20000"/>
          </a:bodyPr>
          <a:lstStyle/>
          <a:p>
            <a:pPr marL="0" indent="0">
              <a:buNone/>
            </a:pPr>
            <a:r>
              <a:rPr lang="en-GB" b="1" dirty="0" smtClean="0"/>
              <a:t>Definitions </a:t>
            </a:r>
            <a:r>
              <a:rPr lang="en-GB" b="1" dirty="0"/>
              <a:t>and conceptions of teaching excellence have included:</a:t>
            </a:r>
            <a:endParaRPr lang="en-GB" dirty="0"/>
          </a:p>
          <a:p>
            <a:pPr marL="0" indent="0">
              <a:buNone/>
            </a:pPr>
            <a:r>
              <a:rPr lang="en-GB" dirty="0"/>
              <a:t> </a:t>
            </a:r>
          </a:p>
          <a:p>
            <a:pPr marL="0" indent="0">
              <a:buNone/>
            </a:pPr>
            <a:r>
              <a:rPr lang="en-GB" dirty="0"/>
              <a:t>Emerging from their literature review Gunn and Fisk (2013) provisionally define teaching excellence as overall, system-wide conceptions of excellence (with the systems relating to sector, institutions and disciplines. And that it is important to distinguish this from teacher excellence (conceptions of excellence related to individual philosophies and practices rewarded and recognised) and from excellent learning (levels of understanding and meaning-making from abstract, contextual and situational forms of knowledge).</a:t>
            </a:r>
          </a:p>
          <a:p>
            <a:pPr marL="0" indent="0">
              <a:buNone/>
            </a:pPr>
            <a:r>
              <a:rPr lang="en-GB" dirty="0"/>
              <a:t> </a:t>
            </a:r>
          </a:p>
          <a:p>
            <a:pPr marL="0" indent="0">
              <a:buNone/>
            </a:pPr>
            <a:r>
              <a:rPr lang="en-GB" dirty="0"/>
              <a:t>Teaching excellence may be perceived as a balance in statements around teaching excellence between: content and process which foster maturity in disciplinary ways of thinking and doing; teaching process which foster maturity in disciplinary ways of thinking and doing as well developing attributes for future use; developing professional; providing and environment of ways of being, doing and acting linked to wider career opportunities and economic, financial, socio-cultural and ethical attitudes (Gunn and Fisk, 2013).</a:t>
            </a:r>
          </a:p>
          <a:p>
            <a:pPr marL="0" indent="0">
              <a:buNone/>
            </a:pPr>
            <a:r>
              <a:rPr lang="en-GB" dirty="0"/>
              <a:t> </a:t>
            </a:r>
          </a:p>
          <a:p>
            <a:pPr marL="0" indent="0">
              <a:buNone/>
            </a:pPr>
            <a:r>
              <a:rPr lang="en-GB" dirty="0"/>
              <a:t> </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73</a:t>
            </a:fld>
            <a:endParaRPr lang="en-GB"/>
          </a:p>
        </p:txBody>
      </p:sp>
    </p:spTree>
    <p:extLst>
      <p:ext uri="{BB962C8B-B14F-4D97-AF65-F5344CB8AC3E}">
        <p14:creationId xmlns:p14="http://schemas.microsoft.com/office/powerpoint/2010/main" val="656504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endParaRPr lang="en-GB" dirty="0"/>
          </a:p>
        </p:txBody>
      </p:sp>
      <p:sp>
        <p:nvSpPr>
          <p:cNvPr id="3" name="Content Placeholder 2"/>
          <p:cNvSpPr>
            <a:spLocks noGrp="1"/>
          </p:cNvSpPr>
          <p:nvPr>
            <p:ph idx="1"/>
          </p:nvPr>
        </p:nvSpPr>
        <p:spPr>
          <a:xfrm>
            <a:off x="457200" y="260648"/>
            <a:ext cx="8229600" cy="6336704"/>
          </a:xfrm>
        </p:spPr>
        <p:txBody>
          <a:bodyPr>
            <a:normAutofit fontScale="85000" lnSpcReduction="20000"/>
          </a:bodyPr>
          <a:lstStyle/>
          <a:p>
            <a:pPr marL="0" indent="0">
              <a:buNone/>
            </a:pPr>
            <a:r>
              <a:rPr lang="en-GB" dirty="0" smtClean="0"/>
              <a:t>‘In </a:t>
            </a:r>
            <a:r>
              <a:rPr lang="en-GB" dirty="0"/>
              <a:t>an effort to make teaching excellence explicit and to subject it to public scrutiny, Skelton recently outlined four ‘ideal type’ understandings, calling these: traditional; performative; psychologized and critical (see Skelton, 2005: 21–37 cited by Skelton, 2007</a:t>
            </a:r>
            <a:r>
              <a:rPr lang="en-GB" dirty="0" smtClean="0"/>
              <a:t>). ‘  </a:t>
            </a:r>
            <a:endParaRPr lang="en-GB" dirty="0"/>
          </a:p>
          <a:p>
            <a:pPr marL="0" indent="0">
              <a:buNone/>
            </a:pPr>
            <a:r>
              <a:rPr lang="en-GB" dirty="0"/>
              <a:t> </a:t>
            </a:r>
          </a:p>
          <a:p>
            <a:pPr marL="0" indent="0">
              <a:buNone/>
            </a:pPr>
            <a:r>
              <a:rPr lang="en-GB" dirty="0" smtClean="0"/>
              <a:t>‘At </a:t>
            </a:r>
            <a:r>
              <a:rPr lang="en-GB" dirty="0"/>
              <a:t>Penn State, teaching excellence is viewed </a:t>
            </a:r>
            <a:r>
              <a:rPr lang="en-GB" dirty="0" smtClean="0"/>
              <a:t>as: </a:t>
            </a:r>
            <a:r>
              <a:rPr lang="en-GB" dirty="0"/>
              <a:t>an academic process by which students are motivated to learn in ways that make a sustained, substantial, and positive influence on how they think, act, and feel; a process that elevates students to a level where they learn deeply and remarkably because of teacher attributes – subject matter and pedagogical expert, excellent communicator, student centred mentor, and systematic and continual assessor (Penn State, </a:t>
            </a:r>
            <a:r>
              <a:rPr lang="en-GB" dirty="0" err="1"/>
              <a:t>nd</a:t>
            </a:r>
            <a:r>
              <a:rPr lang="en-GB" dirty="0" smtClean="0"/>
              <a:t>).’(</a:t>
            </a:r>
            <a:r>
              <a:rPr lang="en-GB" i="1" dirty="0" smtClean="0"/>
              <a:t>example</a:t>
            </a:r>
            <a:r>
              <a:rPr lang="en-GB" dirty="0" smtClean="0"/>
              <a:t>)</a:t>
            </a:r>
            <a:endParaRPr lang="en-GB" dirty="0"/>
          </a:p>
          <a:p>
            <a:r>
              <a:rPr lang="en-GB" dirty="0" smtClean="0"/>
              <a:t>(</a:t>
            </a:r>
            <a:r>
              <a:rPr lang="en-GB" i="1" dirty="0" smtClean="0"/>
              <a:t>either or both of these might inform ways you structure and categorise your questions, and  thematically analyse your data</a:t>
            </a:r>
            <a:r>
              <a:rPr lang="en-GB" dirty="0" smtClean="0"/>
              <a:t>…)(</a:t>
            </a:r>
            <a:r>
              <a:rPr lang="en-GB" i="1" dirty="0" smtClean="0"/>
              <a:t>or not</a:t>
            </a:r>
            <a:r>
              <a:rPr lang="en-GB" dirty="0" smtClean="0"/>
              <a:t>)</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74</a:t>
            </a:fld>
            <a:endParaRPr lang="en-GB"/>
          </a:p>
        </p:txBody>
      </p:sp>
    </p:spTree>
    <p:extLst>
      <p:ext uri="{BB962C8B-B14F-4D97-AF65-F5344CB8AC3E}">
        <p14:creationId xmlns:p14="http://schemas.microsoft.com/office/powerpoint/2010/main" val="32332280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Response from internal research 2011- 2015 (</a:t>
            </a:r>
            <a:r>
              <a:rPr lang="en-GB" i="1" dirty="0" smtClean="0"/>
              <a:t>data</a:t>
            </a:r>
            <a:r>
              <a:rPr lang="en-GB" dirty="0" smtClean="0"/>
              <a:t>)</a:t>
            </a:r>
            <a:endParaRPr lang="en-GB" dirty="0"/>
          </a:p>
        </p:txBody>
      </p:sp>
      <p:sp>
        <p:nvSpPr>
          <p:cNvPr id="3" name="Content Placeholder 2"/>
          <p:cNvSpPr>
            <a:spLocks noGrp="1"/>
          </p:cNvSpPr>
          <p:nvPr>
            <p:ph idx="1"/>
          </p:nvPr>
        </p:nvSpPr>
        <p:spPr/>
        <p:txBody>
          <a:bodyPr>
            <a:normAutofit fontScale="92500" lnSpcReduction="20000"/>
          </a:bodyPr>
          <a:lstStyle/>
          <a:p>
            <a:r>
              <a:rPr lang="en-GB" dirty="0"/>
              <a:t>‘Very inspiring, enthusiastic and extremely current in her subject area, and always responsive to students requests for support with their study. Her knowledge and facilitation skills have made a huge impact...’ (EFEL, 2011) </a:t>
            </a:r>
          </a:p>
          <a:p>
            <a:pPr marL="0" indent="0">
              <a:buNone/>
            </a:pPr>
            <a:endParaRPr lang="en-GB" dirty="0"/>
          </a:p>
          <a:p>
            <a:r>
              <a:rPr lang="en-GB" dirty="0"/>
              <a:t>‘Always inspirational multi-media presentations, His inaugural lecture was fantastic and he is always involved in L&amp;T conference with new ideas. Pushing forward pedagogic research and </a:t>
            </a:r>
            <a:r>
              <a:rPr lang="en-GB" b="1" dirty="0"/>
              <a:t>xxx </a:t>
            </a:r>
            <a:r>
              <a:rPr lang="en-GB" dirty="0"/>
              <a:t>research in tandem’ (EFEL, 2011) </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75</a:t>
            </a:fld>
            <a:endParaRPr lang="en-GB"/>
          </a:p>
        </p:txBody>
      </p:sp>
    </p:spTree>
    <p:extLst>
      <p:ext uri="{BB962C8B-B14F-4D97-AF65-F5344CB8AC3E}">
        <p14:creationId xmlns:p14="http://schemas.microsoft.com/office/powerpoint/2010/main" val="210492601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lnSpcReduction="10000"/>
          </a:bodyPr>
          <a:lstStyle/>
          <a:p>
            <a:r>
              <a:rPr lang="en-GB" dirty="0"/>
              <a:t>‘imparts a thorough understanding of his modules and their significance in the bigger picture of </a:t>
            </a:r>
            <a:r>
              <a:rPr lang="en-GB" b="1" dirty="0"/>
              <a:t>xxx</a:t>
            </a:r>
            <a:r>
              <a:rPr lang="en-GB" dirty="0"/>
              <a:t>...his passion and enthusiasm are infectious; his subject knowledge both detailed and broad. On top of this he sparks original thinking, takes any contribution you make in class seriously and considers where your idea may have come from.</a:t>
            </a:r>
            <a:r>
              <a:rPr lang="en-GB" b="1" dirty="0"/>
              <a:t>’ </a:t>
            </a:r>
            <a:r>
              <a:rPr lang="en-GB" dirty="0"/>
              <a:t>(STEA, 2011) </a:t>
            </a:r>
          </a:p>
          <a:p>
            <a:pPr marL="0" indent="0">
              <a:buNone/>
            </a:pPr>
            <a:r>
              <a:rPr lang="en-GB" dirty="0"/>
              <a:t> </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76</a:t>
            </a:fld>
            <a:endParaRPr lang="en-GB"/>
          </a:p>
        </p:txBody>
      </p:sp>
    </p:spTree>
    <p:extLst>
      <p:ext uri="{BB962C8B-B14F-4D97-AF65-F5344CB8AC3E}">
        <p14:creationId xmlns:p14="http://schemas.microsoft.com/office/powerpoint/2010/main" val="286314850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332656"/>
            <a:ext cx="8229600" cy="6336704"/>
          </a:xfrm>
        </p:spPr>
        <p:txBody>
          <a:bodyPr>
            <a:normAutofit/>
          </a:bodyPr>
          <a:lstStyle/>
          <a:p>
            <a:r>
              <a:rPr lang="en-GB" dirty="0"/>
              <a:t>‘The general teaching of my course in both my subject areas has been fantastic. The assignments have been challenging but very engaging and enjoyable and have related very well to the topic as a whole. Support has been there when needed with prompt responses to queries via email or arranging of tutorials.’ (NSS, 2015)</a:t>
            </a:r>
          </a:p>
          <a:p>
            <a:pPr marL="0" indent="0">
              <a:buNone/>
            </a:pPr>
            <a:r>
              <a:rPr lang="en-GB" dirty="0"/>
              <a:t> </a:t>
            </a:r>
          </a:p>
          <a:p>
            <a:pPr marL="0" indent="0">
              <a:buNone/>
            </a:pPr>
            <a:endParaRPr lang="en-GB" dirty="0"/>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77</a:t>
            </a:fld>
            <a:endParaRPr lang="en-GB"/>
          </a:p>
        </p:txBody>
      </p:sp>
    </p:spTree>
    <p:extLst>
      <p:ext uri="{BB962C8B-B14F-4D97-AF65-F5344CB8AC3E}">
        <p14:creationId xmlns:p14="http://schemas.microsoft.com/office/powerpoint/2010/main" val="1569908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GB" b="1" dirty="0" smtClean="0"/>
              <a:t>Two comments on same lecturer</a:t>
            </a:r>
            <a:r>
              <a:rPr lang="en-GB" dirty="0" smtClean="0"/>
              <a:t>. ‘The lecturer is like a friend to all the students and at the same time provides us with an experiential learning, which is the most effective especially in xx course. The lecturer is inspiring, motivating and definitely made the course interesting to study and gave an ability to continue the project after graduating </a:t>
            </a:r>
            <a:r>
              <a:rPr lang="en-GB" dirty="0" err="1" smtClean="0"/>
              <a:t>uni</a:t>
            </a:r>
            <a:r>
              <a:rPr lang="en-GB" dirty="0" smtClean="0"/>
              <a:t>’ </a:t>
            </a:r>
          </a:p>
          <a:p>
            <a:r>
              <a:rPr lang="en-GB" b="1" dirty="0" smtClean="0"/>
              <a:t>and </a:t>
            </a:r>
            <a:r>
              <a:rPr lang="en-GB" dirty="0" smtClean="0"/>
              <a:t>‘Rarely have I ever had a lecturer who has as much passion about a topic in which they teach. I think that Dr xxx's module is one that has made the most impression on me in all my years at this university. I thank her and all the lectures that were involved in a special module’. (EFEL, 2015)</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78</a:t>
            </a:fld>
            <a:endParaRPr lang="en-GB"/>
          </a:p>
        </p:txBody>
      </p:sp>
    </p:spTree>
    <p:extLst>
      <p:ext uri="{BB962C8B-B14F-4D97-AF65-F5344CB8AC3E}">
        <p14:creationId xmlns:p14="http://schemas.microsoft.com/office/powerpoint/2010/main" val="189392265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r>
              <a:rPr lang="en-GB" dirty="0"/>
              <a:t>‘xxx has played a key role in my academic experience at university. He has helped me immensely with not only content related issues I have had regarding pieces of work, but also in structure and style of my written work. He always makes time for debate and discussion, and has raised my confidence in my work hugely. Lastly he is committed to reviewing and improving the modules that he has taught us. He is always interested on our thoughts and opinions of lecture we have had and module we have taken. It is of great encouragement and support to know that a busy lecturer still makes time to personally find out the feedback of students and I have seen first hand the changes he has made after hearing our feedback. </a:t>
            </a:r>
            <a:r>
              <a:rPr lang="en-GB" dirty="0" smtClean="0"/>
              <a:t> ’. </a:t>
            </a:r>
            <a:r>
              <a:rPr lang="en-GB" dirty="0"/>
              <a:t>(EFEL, 2015)</a:t>
            </a:r>
          </a:p>
          <a:p>
            <a:pPr marL="0" indent="0">
              <a:buNone/>
            </a:pPr>
            <a:endParaRPr lang="en-GB" dirty="0"/>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79</a:t>
            </a:fld>
            <a:endParaRPr lang="en-GB"/>
          </a:p>
        </p:txBody>
      </p:sp>
    </p:spTree>
    <p:extLst>
      <p:ext uri="{BB962C8B-B14F-4D97-AF65-F5344CB8AC3E}">
        <p14:creationId xmlns:p14="http://schemas.microsoft.com/office/powerpoint/2010/main" val="4153726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smtClean="0"/>
              <a:t>Outcomes and challenges </a:t>
            </a:r>
            <a:endParaRPr lang="en-GB" dirty="0"/>
          </a:p>
        </p:txBody>
      </p:sp>
      <p:sp>
        <p:nvSpPr>
          <p:cNvPr id="3" name="Content Placeholder 2"/>
          <p:cNvSpPr>
            <a:spLocks noGrp="1"/>
          </p:cNvSpPr>
          <p:nvPr>
            <p:ph idx="1"/>
          </p:nvPr>
        </p:nvSpPr>
        <p:spPr>
          <a:xfrm>
            <a:off x="457200" y="908720"/>
            <a:ext cx="8229600" cy="5832648"/>
          </a:xfrm>
        </p:spPr>
        <p:txBody>
          <a:bodyPr>
            <a:normAutofit fontScale="77500" lnSpcReduction="20000"/>
          </a:bodyPr>
          <a:lstStyle/>
          <a:p>
            <a:r>
              <a:rPr lang="en-GB" dirty="0" smtClean="0"/>
              <a:t>Plan for focusing more on research</a:t>
            </a:r>
          </a:p>
          <a:p>
            <a:r>
              <a:rPr lang="en-GB" dirty="0" smtClean="0"/>
              <a:t>How to secure funding for research</a:t>
            </a:r>
          </a:p>
          <a:p>
            <a:r>
              <a:rPr lang="en-GB" dirty="0" smtClean="0"/>
              <a:t>Strategy to get pub in top journals </a:t>
            </a:r>
          </a:p>
          <a:p>
            <a:r>
              <a:rPr lang="en-GB" dirty="0" smtClean="0"/>
              <a:t>New approaches to managing in academia- and supervision</a:t>
            </a:r>
          </a:p>
          <a:p>
            <a:r>
              <a:rPr lang="en-GB" dirty="0" smtClean="0"/>
              <a:t>Ideas for leading in academic environment</a:t>
            </a:r>
          </a:p>
          <a:p>
            <a:r>
              <a:rPr lang="en-GB" dirty="0" smtClean="0"/>
              <a:t>Strategies to build strong and formidable research consulting </a:t>
            </a:r>
          </a:p>
          <a:p>
            <a:r>
              <a:rPr lang="en-GB" dirty="0" smtClean="0"/>
              <a:t>Get best practices in research and effective teaching </a:t>
            </a:r>
          </a:p>
          <a:p>
            <a:r>
              <a:rPr lang="en-GB" dirty="0" smtClean="0"/>
              <a:t>Best ways to supervise students-and build  cordial relationship</a:t>
            </a:r>
          </a:p>
          <a:p>
            <a:r>
              <a:rPr lang="en-GB" dirty="0" smtClean="0"/>
              <a:t>Networking with colleagues </a:t>
            </a:r>
          </a:p>
          <a:p>
            <a:r>
              <a:rPr lang="en-GB" dirty="0" smtClean="0"/>
              <a:t>Getting mentorship in research – particularly new faculty </a:t>
            </a:r>
          </a:p>
          <a:p>
            <a:r>
              <a:rPr lang="en-GB" dirty="0" smtClean="0"/>
              <a:t>Good research output</a:t>
            </a:r>
          </a:p>
          <a:p>
            <a:r>
              <a:rPr lang="en-GB" dirty="0" smtClean="0"/>
              <a:t>Managing academic challenges </a:t>
            </a:r>
          </a:p>
          <a:p>
            <a:r>
              <a:rPr lang="en-GB" dirty="0" smtClean="0"/>
              <a:t>Putting out worthwhile research work</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8</a:t>
            </a:fld>
            <a:endParaRPr lang="en-GB"/>
          </a:p>
        </p:txBody>
      </p:sp>
    </p:spTree>
    <p:extLst>
      <p:ext uri="{BB962C8B-B14F-4D97-AF65-F5344CB8AC3E}">
        <p14:creationId xmlns:p14="http://schemas.microsoft.com/office/powerpoint/2010/main" val="7504011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Finally…..</a:t>
            </a:r>
            <a:endParaRPr lang="en-GB" dirty="0"/>
          </a:p>
        </p:txBody>
      </p:sp>
      <p:sp>
        <p:nvSpPr>
          <p:cNvPr id="3" name="Content Placeholder 2"/>
          <p:cNvSpPr>
            <a:spLocks noGrp="1"/>
          </p:cNvSpPr>
          <p:nvPr>
            <p:ph idx="1"/>
          </p:nvPr>
        </p:nvSpPr>
        <p:spPr/>
        <p:txBody>
          <a:bodyPr>
            <a:normAutofit fontScale="70000" lnSpcReduction="20000"/>
          </a:bodyPr>
          <a:lstStyle/>
          <a:p>
            <a:r>
              <a:rPr lang="en-GB" dirty="0"/>
              <a:t>‘There has not been a single lecture or seminar of </a:t>
            </a:r>
            <a:r>
              <a:rPr lang="en-GB" b="1" dirty="0" err="1"/>
              <a:t>xxx</a:t>
            </a:r>
            <a:r>
              <a:rPr lang="en-GB" dirty="0" err="1"/>
              <a:t>'s</a:t>
            </a:r>
            <a:r>
              <a:rPr lang="en-GB" dirty="0"/>
              <a:t> that has made me wish I'd stayed in bed; which says a lot coming from a first year student. No matter how heavy the night before I always drag myself to </a:t>
            </a:r>
            <a:r>
              <a:rPr lang="en-GB" b="1" dirty="0"/>
              <a:t>xxx </a:t>
            </a:r>
            <a:r>
              <a:rPr lang="en-GB" dirty="0"/>
              <a:t>to hear </a:t>
            </a:r>
            <a:r>
              <a:rPr lang="en-GB" b="1" dirty="0"/>
              <a:t>xxx </a:t>
            </a:r>
            <a:r>
              <a:rPr lang="en-GB" dirty="0"/>
              <a:t>as I know everything he says is worth listening to. </a:t>
            </a:r>
            <a:r>
              <a:rPr lang="en-GB" b="1" dirty="0"/>
              <a:t>xxx </a:t>
            </a:r>
            <a:r>
              <a:rPr lang="en-GB" dirty="0"/>
              <a:t>has inspired me to look into so many sides of </a:t>
            </a:r>
            <a:r>
              <a:rPr lang="en-GB" b="1" dirty="0"/>
              <a:t>xxx </a:t>
            </a:r>
            <a:r>
              <a:rPr lang="en-GB" dirty="0"/>
              <a:t>that I had not even considered before. The sheer amount of knowledge that seems to just evaporate from him has encouraged me to work so much harder and it is </a:t>
            </a:r>
            <a:r>
              <a:rPr lang="en-GB" b="1" dirty="0" err="1"/>
              <a:t>xxx</a:t>
            </a:r>
            <a:r>
              <a:rPr lang="en-GB" dirty="0" err="1"/>
              <a:t>'s</a:t>
            </a:r>
            <a:r>
              <a:rPr lang="en-GB" dirty="0"/>
              <a:t> own enthusiasm and passion for the subject that has really inspired me to delve deep into the world of </a:t>
            </a:r>
            <a:r>
              <a:rPr lang="en-GB" b="1" dirty="0"/>
              <a:t>xxx</a:t>
            </a:r>
            <a:r>
              <a:rPr lang="en-GB" dirty="0"/>
              <a:t>. </a:t>
            </a:r>
            <a:r>
              <a:rPr lang="en-GB" b="1" dirty="0"/>
              <a:t>xxx </a:t>
            </a:r>
            <a:r>
              <a:rPr lang="en-GB" dirty="0"/>
              <a:t>is also very caring about his students (despite asking me my name every week!) and regularly asks us if we found the lecture okay and easy enough to follow when we go into complex matters. (STEA, 2011) </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80</a:t>
            </a:fld>
            <a:endParaRPr lang="en-GB"/>
          </a:p>
        </p:txBody>
      </p:sp>
    </p:spTree>
    <p:extLst>
      <p:ext uri="{BB962C8B-B14F-4D97-AF65-F5344CB8AC3E}">
        <p14:creationId xmlns:p14="http://schemas.microsoft.com/office/powerpoint/2010/main" val="321466117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idx="1"/>
          </p:nvPr>
        </p:nvSpPr>
        <p:spPr/>
        <p:txBody>
          <a:bodyPr/>
          <a:lstStyle/>
          <a:p>
            <a:r>
              <a:rPr lang="en-GB" dirty="0" smtClean="0"/>
              <a:t>What do you think  are the </a:t>
            </a:r>
            <a:r>
              <a:rPr lang="en-GB" dirty="0" err="1" smtClean="0"/>
              <a:t>characterisics</a:t>
            </a:r>
            <a:r>
              <a:rPr lang="en-GB" dirty="0" smtClean="0"/>
              <a:t> of excellent teaching – considering</a:t>
            </a:r>
          </a:p>
          <a:p>
            <a:r>
              <a:rPr lang="en-GB" dirty="0" smtClean="0"/>
              <a:t>Your experience</a:t>
            </a:r>
          </a:p>
          <a:p>
            <a:r>
              <a:rPr lang="en-GB" dirty="0"/>
              <a:t> A</a:t>
            </a:r>
            <a:r>
              <a:rPr lang="en-GB" dirty="0" smtClean="0"/>
              <a:t>ny literature</a:t>
            </a:r>
          </a:p>
          <a:p>
            <a:r>
              <a:rPr lang="en-GB" dirty="0" smtClean="0"/>
              <a:t>The findings from the </a:t>
            </a:r>
            <a:r>
              <a:rPr lang="en-GB" dirty="0" err="1" smtClean="0"/>
              <a:t>UofB</a:t>
            </a:r>
            <a:r>
              <a:rPr lang="en-GB" dirty="0" smtClean="0"/>
              <a:t> reports? </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81</a:t>
            </a:fld>
            <a:endParaRPr lang="en-GB"/>
          </a:p>
        </p:txBody>
      </p:sp>
    </p:spTree>
    <p:extLst>
      <p:ext uri="{BB962C8B-B14F-4D97-AF65-F5344CB8AC3E}">
        <p14:creationId xmlns:p14="http://schemas.microsoft.com/office/powerpoint/2010/main" val="302451978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764704"/>
            <a:ext cx="8075240" cy="5832648"/>
          </a:xfrm>
        </p:spPr>
        <p:txBody>
          <a:bodyPr>
            <a:normAutofit fontScale="85000" lnSpcReduction="20000"/>
          </a:bodyPr>
          <a:lstStyle/>
          <a:p>
            <a:r>
              <a:rPr lang="en-GB" dirty="0"/>
              <a:t>Teaching excellence at the University of Brighton </a:t>
            </a:r>
            <a:r>
              <a:rPr lang="en-GB" dirty="0" smtClean="0"/>
              <a:t>was(2011) and is (2015) </a:t>
            </a:r>
            <a:r>
              <a:rPr lang="en-GB" dirty="0"/>
              <a:t>depicted by students responding to the NSS and nominating excellent teachers (SU awards</a:t>
            </a:r>
            <a:r>
              <a:rPr lang="en-GB" dirty="0" smtClean="0"/>
              <a:t>, </a:t>
            </a:r>
            <a:r>
              <a:rPr lang="en-GB" dirty="0"/>
              <a:t>Excellence in Facilitating and empowering Learning awards admin by CLT) as encompassing </a:t>
            </a:r>
            <a:endParaRPr lang="en-GB" dirty="0" smtClean="0"/>
          </a:p>
          <a:p>
            <a:r>
              <a:rPr lang="en-GB" b="1" dirty="0" smtClean="0"/>
              <a:t>values</a:t>
            </a:r>
            <a:r>
              <a:rPr lang="en-GB" b="1" dirty="0"/>
              <a:t>, behaviours, reflective practice and continued professional </a:t>
            </a:r>
            <a:r>
              <a:rPr lang="en-GB" b="1" dirty="0" smtClean="0"/>
              <a:t>development.</a:t>
            </a:r>
          </a:p>
          <a:p>
            <a:pPr marL="0" indent="0">
              <a:buNone/>
            </a:pPr>
            <a:endParaRPr lang="en-GB" dirty="0"/>
          </a:p>
          <a:p>
            <a:r>
              <a:rPr lang="en-GB" dirty="0" smtClean="0"/>
              <a:t>The literature discussing teaching excellence , and our students’ responses indicate that there is:</a:t>
            </a:r>
          </a:p>
          <a:p>
            <a:pPr marL="400050" lvl="1" indent="0">
              <a:buNone/>
            </a:pPr>
            <a:r>
              <a:rPr lang="en-GB" dirty="0" smtClean="0"/>
              <a:t>(</a:t>
            </a:r>
            <a:r>
              <a:rPr lang="en-GB" dirty="0" err="1" smtClean="0"/>
              <a:t>i</a:t>
            </a:r>
            <a:r>
              <a:rPr lang="en-GB" dirty="0" smtClean="0"/>
              <a:t>) value </a:t>
            </a:r>
            <a:r>
              <a:rPr lang="en-GB" dirty="0"/>
              <a:t>in </a:t>
            </a:r>
            <a:r>
              <a:rPr lang="en-GB" dirty="0" smtClean="0"/>
              <a:t>having flexible </a:t>
            </a:r>
            <a:r>
              <a:rPr lang="en-GB" dirty="0"/>
              <a:t>definitions </a:t>
            </a:r>
            <a:r>
              <a:rPr lang="en-GB" dirty="0" smtClean="0"/>
              <a:t>and perceptions </a:t>
            </a:r>
            <a:r>
              <a:rPr lang="en-GB" dirty="0"/>
              <a:t>of teaching excellence and </a:t>
            </a:r>
            <a:endParaRPr lang="en-GB" dirty="0" smtClean="0"/>
          </a:p>
          <a:p>
            <a:pPr marL="400050" lvl="1" indent="0">
              <a:buNone/>
            </a:pPr>
            <a:r>
              <a:rPr lang="en-GB" dirty="0" smtClean="0"/>
              <a:t>(</a:t>
            </a:r>
            <a:r>
              <a:rPr lang="en-GB" dirty="0"/>
              <a:t>ii) </a:t>
            </a:r>
            <a:r>
              <a:rPr lang="en-GB" dirty="0" smtClean="0"/>
              <a:t>in taking note of other </a:t>
            </a:r>
            <a:r>
              <a:rPr lang="en-GB" dirty="0"/>
              <a:t>evidence that provides a much richer and more exhaustive characterization of the impact teachers have on their students</a:t>
            </a:r>
          </a:p>
          <a:p>
            <a:endParaRPr lang="en-GB" dirty="0"/>
          </a:p>
        </p:txBody>
      </p:sp>
      <p:sp>
        <p:nvSpPr>
          <p:cNvPr id="4" name="Slide Number Placeholder 3"/>
          <p:cNvSpPr>
            <a:spLocks noGrp="1"/>
          </p:cNvSpPr>
          <p:nvPr>
            <p:ph type="sldNum" sz="quarter" idx="12"/>
          </p:nvPr>
        </p:nvSpPr>
        <p:spPr/>
        <p:txBody>
          <a:bodyPr/>
          <a:lstStyle/>
          <a:p>
            <a:fld id="{69B20350-345E-4B5E-8A08-5D5FB0E34788}" type="slidenum">
              <a:rPr lang="en-GB" smtClean="0"/>
              <a:t>82</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93575372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smtClean="0"/>
              <a:t>Teaching Excellence at the University of Brighton (</a:t>
            </a:r>
            <a:r>
              <a:rPr lang="en-GB" i="1" dirty="0" smtClean="0"/>
              <a:t>findings from data</a:t>
            </a:r>
            <a:r>
              <a:rPr lang="en-GB" dirty="0" smtClean="0"/>
              <a:t>)</a:t>
            </a:r>
            <a:endParaRPr lang="en-GB" dirty="0"/>
          </a:p>
        </p:txBody>
      </p:sp>
      <p:sp>
        <p:nvSpPr>
          <p:cNvPr id="3" name="Content Placeholder 2"/>
          <p:cNvSpPr>
            <a:spLocks noGrp="1"/>
          </p:cNvSpPr>
          <p:nvPr>
            <p:ph idx="1"/>
          </p:nvPr>
        </p:nvSpPr>
        <p:spPr>
          <a:xfrm>
            <a:off x="457200" y="1600200"/>
            <a:ext cx="8229600" cy="5141168"/>
          </a:xfrm>
        </p:spPr>
        <p:txBody>
          <a:bodyPr>
            <a:normAutofit fontScale="77500" lnSpcReduction="20000"/>
          </a:bodyPr>
          <a:lstStyle/>
          <a:p>
            <a:r>
              <a:rPr lang="en-GB" dirty="0"/>
              <a:t>An analysis of UOB student comments in 2011 suggested that teaching excellence was perceived as </a:t>
            </a:r>
            <a:r>
              <a:rPr lang="en-GB" dirty="0" smtClean="0"/>
              <a:t>having the following characteristics </a:t>
            </a:r>
          </a:p>
          <a:p>
            <a:r>
              <a:rPr lang="en-GB" dirty="0" smtClean="0"/>
              <a:t>inspiring</a:t>
            </a:r>
            <a:r>
              <a:rPr lang="en-GB" dirty="0"/>
              <a:t>, </a:t>
            </a:r>
            <a:endParaRPr lang="en-GB" dirty="0" smtClean="0"/>
          </a:p>
          <a:p>
            <a:r>
              <a:rPr lang="en-GB" dirty="0"/>
              <a:t>k</a:t>
            </a:r>
            <a:r>
              <a:rPr lang="en-GB" dirty="0" smtClean="0"/>
              <a:t>nowledgeable and scholarly</a:t>
            </a:r>
          </a:p>
          <a:p>
            <a:r>
              <a:rPr lang="en-GB" dirty="0" smtClean="0"/>
              <a:t>accessible</a:t>
            </a:r>
            <a:r>
              <a:rPr lang="en-GB" dirty="0"/>
              <a:t>, </a:t>
            </a:r>
            <a:endParaRPr lang="en-GB" dirty="0" smtClean="0"/>
          </a:p>
          <a:p>
            <a:r>
              <a:rPr lang="en-GB" dirty="0" smtClean="0"/>
              <a:t>imaginative </a:t>
            </a:r>
            <a:r>
              <a:rPr lang="en-GB" dirty="0"/>
              <a:t>and </a:t>
            </a:r>
            <a:endParaRPr lang="en-GB" dirty="0" smtClean="0"/>
          </a:p>
          <a:p>
            <a:r>
              <a:rPr lang="en-GB" dirty="0" smtClean="0"/>
              <a:t>responsive</a:t>
            </a:r>
            <a:r>
              <a:rPr lang="en-GB" dirty="0"/>
              <a:t>.  </a:t>
            </a:r>
            <a:endParaRPr lang="en-GB" dirty="0" smtClean="0"/>
          </a:p>
          <a:p>
            <a:r>
              <a:rPr lang="en-GB" dirty="0" smtClean="0"/>
              <a:t>Students</a:t>
            </a:r>
            <a:r>
              <a:rPr lang="en-GB" dirty="0"/>
              <a:t>’ comments on an excellent teacher (CLT, 2012) reflected multiple attributes and </a:t>
            </a:r>
            <a:r>
              <a:rPr lang="en-GB" dirty="0" smtClean="0"/>
              <a:t>behaviours</a:t>
            </a:r>
          </a:p>
          <a:p>
            <a:r>
              <a:rPr lang="en-GB" dirty="0"/>
              <a:t>E</a:t>
            </a:r>
            <a:r>
              <a:rPr lang="en-GB" dirty="0" smtClean="0"/>
              <a:t>xcellent teachers </a:t>
            </a:r>
            <a:r>
              <a:rPr lang="en-GB" dirty="0"/>
              <a:t>combined different, multiple pedagogical roles and attributes to enable learning as appropriate for their respective course and field as well as proactivity in terms of ‘</a:t>
            </a:r>
            <a:r>
              <a:rPr lang="en-GB" b="1" dirty="0"/>
              <a:t>going the extra mile</a:t>
            </a:r>
            <a:r>
              <a:rPr lang="en-GB" dirty="0" smtClean="0"/>
              <a:t>’.</a:t>
            </a:r>
          </a:p>
        </p:txBody>
      </p:sp>
      <p:sp>
        <p:nvSpPr>
          <p:cNvPr id="4" name="Slide Number Placeholder 3"/>
          <p:cNvSpPr>
            <a:spLocks noGrp="1"/>
          </p:cNvSpPr>
          <p:nvPr>
            <p:ph type="sldNum" sz="quarter" idx="12"/>
          </p:nvPr>
        </p:nvSpPr>
        <p:spPr/>
        <p:txBody>
          <a:bodyPr/>
          <a:lstStyle/>
          <a:p>
            <a:fld id="{69B20350-345E-4B5E-8A08-5D5FB0E34788}" type="slidenum">
              <a:rPr lang="en-GB" smtClean="0"/>
              <a:t>83</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58036600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504056"/>
          </a:xfrm>
        </p:spPr>
        <p:txBody>
          <a:bodyPr>
            <a:normAutofit fontScale="90000"/>
          </a:bodyPr>
          <a:lstStyle/>
          <a:p>
            <a:r>
              <a:rPr lang="en-GB" dirty="0" smtClean="0"/>
              <a:t>An uphill task?(but essential and rewarding ) </a:t>
            </a:r>
            <a:endParaRPr lang="en-GB" dirty="0"/>
          </a:p>
        </p:txBody>
      </p:sp>
      <p:pic>
        <p:nvPicPr>
          <p:cNvPr id="4" name="Content Placeholder 3" descr="C:\Users\gw10\Desktop\new camers\IMG_0196.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196752"/>
            <a:ext cx="7992888" cy="5328592"/>
          </a:xfrm>
          <a:prstGeom prst="rect">
            <a:avLst/>
          </a:prstGeom>
          <a:noFill/>
          <a:ln>
            <a:noFill/>
          </a:ln>
        </p:spPr>
      </p:pic>
      <p:sp>
        <p:nvSpPr>
          <p:cNvPr id="3" name="Slide Number Placeholder 2"/>
          <p:cNvSpPr>
            <a:spLocks noGrp="1"/>
          </p:cNvSpPr>
          <p:nvPr>
            <p:ph type="sldNum" sz="quarter" idx="12"/>
          </p:nvPr>
        </p:nvSpPr>
        <p:spPr/>
        <p:txBody>
          <a:bodyPr/>
          <a:lstStyle/>
          <a:p>
            <a:fld id="{1E666591-77AD-4CB6-B93F-52F54E26DFFB}" type="slidenum">
              <a:rPr lang="en-GB" smtClean="0"/>
              <a:t>84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37638600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16632"/>
            <a:ext cx="8229600" cy="6009531"/>
          </a:xfrm>
        </p:spPr>
        <p:txBody>
          <a:bodyPr>
            <a:normAutofit/>
          </a:bodyPr>
          <a:lstStyle/>
          <a:p>
            <a:r>
              <a:rPr lang="en-GB" b="1" dirty="0">
                <a:ea typeface="Calibri"/>
                <a:cs typeface="Times New Roman"/>
              </a:rPr>
              <a:t>DAY 3 </a:t>
            </a:r>
            <a:endParaRPr lang="en-GB" b="1" dirty="0" smtClean="0">
              <a:ea typeface="Calibri"/>
              <a:cs typeface="Times New Roman"/>
            </a:endParaRPr>
          </a:p>
          <a:p>
            <a:r>
              <a:rPr lang="en-GB" b="1" dirty="0" smtClean="0">
                <a:ea typeface="Calibri"/>
                <a:cs typeface="Times New Roman"/>
              </a:rPr>
              <a:t>Am </a:t>
            </a:r>
          </a:p>
          <a:p>
            <a:r>
              <a:rPr lang="en-GB" b="1" dirty="0" smtClean="0">
                <a:ea typeface="Calibri"/>
                <a:cs typeface="Times New Roman"/>
              </a:rPr>
              <a:t>UKPSF-developing teaching, developing your teaching leadership</a:t>
            </a:r>
          </a:p>
          <a:p>
            <a:r>
              <a:rPr lang="en-GB" b="1" dirty="0" err="1" smtClean="0">
                <a:ea typeface="Calibri"/>
                <a:cs typeface="Times New Roman"/>
              </a:rPr>
              <a:t>SoTL</a:t>
            </a:r>
            <a:r>
              <a:rPr lang="en-GB" b="1" dirty="0" smtClean="0">
                <a:ea typeface="Calibri"/>
                <a:cs typeface="Times New Roman"/>
              </a:rPr>
              <a:t> scholarship of teaching and learning </a:t>
            </a:r>
            <a:endParaRPr lang="en-GB" b="1" dirty="0" smtClean="0">
              <a:ea typeface="Calibri"/>
              <a:cs typeface="Times New Roman"/>
            </a:endParaRPr>
          </a:p>
          <a:p>
            <a:r>
              <a:rPr lang="en-GB" b="1" dirty="0" smtClean="0">
                <a:ea typeface="Calibri"/>
                <a:cs typeface="Times New Roman"/>
              </a:rPr>
              <a:t>Writing funding bids</a:t>
            </a:r>
          </a:p>
          <a:p>
            <a:endParaRPr lang="en-GB" b="1" dirty="0" smtClean="0">
              <a:ea typeface="Calibri"/>
              <a:cs typeface="Times New Roman"/>
            </a:endParaRPr>
          </a:p>
          <a:p>
            <a:r>
              <a:rPr lang="en-GB" b="1" dirty="0" smtClean="0">
                <a:ea typeface="Calibri"/>
                <a:cs typeface="Times New Roman"/>
              </a:rPr>
              <a:t>Pm  </a:t>
            </a:r>
            <a:r>
              <a:rPr lang="en-GB" b="1" dirty="0" smtClean="0">
                <a:ea typeface="Calibri"/>
                <a:cs typeface="Times New Roman"/>
              </a:rPr>
              <a:t> </a:t>
            </a:r>
            <a:r>
              <a:rPr lang="en-GB" b="1" dirty="0">
                <a:ea typeface="Calibri"/>
                <a:cs typeface="Times New Roman"/>
              </a:rPr>
              <a:t>Supervision, </a:t>
            </a:r>
            <a:endParaRPr lang="en-GB" b="1" dirty="0" smtClean="0">
              <a:ea typeface="Calibri"/>
              <a:cs typeface="Times New Roman"/>
            </a:endParaRPr>
          </a:p>
          <a:p>
            <a:r>
              <a:rPr lang="en-GB" b="1" dirty="0" smtClean="0">
                <a:ea typeface="Calibri"/>
                <a:cs typeface="Times New Roman"/>
              </a:rPr>
              <a:t>Developing </a:t>
            </a:r>
            <a:r>
              <a:rPr lang="en-GB" b="1" dirty="0">
                <a:ea typeface="Calibri"/>
                <a:cs typeface="Times New Roman"/>
              </a:rPr>
              <a:t>your writing and research </a:t>
            </a:r>
            <a:r>
              <a:rPr lang="en-GB" b="1" dirty="0" smtClean="0">
                <a:ea typeface="Calibri"/>
                <a:cs typeface="Times New Roman"/>
              </a:rPr>
              <a:t>career</a:t>
            </a:r>
          </a:p>
          <a:p>
            <a:r>
              <a:rPr lang="en-GB" b="1" dirty="0" smtClean="0">
                <a:ea typeface="Calibri"/>
                <a:cs typeface="Times New Roman"/>
              </a:rPr>
              <a:t>Leadership </a:t>
            </a:r>
            <a:r>
              <a:rPr lang="en-GB" b="1" dirty="0" smtClean="0">
                <a:ea typeface="Calibri"/>
                <a:cs typeface="Times New Roman"/>
              </a:rPr>
              <a:t>  </a:t>
            </a:r>
            <a:r>
              <a:rPr lang="en-GB" b="1" dirty="0">
                <a:ea typeface="Calibri"/>
                <a:cs typeface="Times New Roman"/>
              </a:rPr>
              <a:t>career planning  </a:t>
            </a:r>
            <a:endParaRPr lang="en-GB" dirty="0">
              <a:ea typeface="Calibri"/>
              <a:cs typeface="Times New Roman"/>
            </a:endParaRP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85</a:t>
            </a:fld>
            <a:endParaRPr lang="en-GB"/>
          </a:p>
        </p:txBody>
      </p:sp>
    </p:spTree>
    <p:extLst>
      <p:ext uri="{BB962C8B-B14F-4D97-AF65-F5344CB8AC3E}">
        <p14:creationId xmlns:p14="http://schemas.microsoft.com/office/powerpoint/2010/main" val="29740710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What was useful from yesterday?</a:t>
            </a:r>
          </a:p>
          <a:p>
            <a:r>
              <a:rPr lang="en-GB" dirty="0" smtClean="0"/>
              <a:t>Any issues thoughts and questions?</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86</a:t>
            </a:fld>
            <a:endParaRPr lang="en-GB"/>
          </a:p>
        </p:txBody>
      </p:sp>
    </p:spTree>
    <p:extLst>
      <p:ext uri="{BB962C8B-B14F-4D97-AF65-F5344CB8AC3E}">
        <p14:creationId xmlns:p14="http://schemas.microsoft.com/office/powerpoint/2010/main" val="104636916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ea typeface="Calibri"/>
                <a:cs typeface="Times New Roman"/>
              </a:rPr>
              <a:t>UKPSF-developing teaching, developing your teaching leadership</a:t>
            </a:r>
            <a:br>
              <a:rPr lang="en-GB" b="1" dirty="0">
                <a:ea typeface="Calibri"/>
                <a:cs typeface="Times New Roman"/>
              </a:rPr>
            </a:br>
            <a:endParaRPr lang="en-GB"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87</a:t>
            </a:fld>
            <a:endParaRPr lang="en-GB"/>
          </a:p>
        </p:txBody>
      </p:sp>
    </p:spTree>
    <p:extLst>
      <p:ext uri="{BB962C8B-B14F-4D97-AF65-F5344CB8AC3E}">
        <p14:creationId xmlns:p14="http://schemas.microsoft.com/office/powerpoint/2010/main" val="184570068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Developments of teaching to enable learning </a:t>
            </a:r>
            <a:endParaRPr lang="en-GB" dirty="0"/>
          </a:p>
        </p:txBody>
      </p:sp>
      <p:sp>
        <p:nvSpPr>
          <p:cNvPr id="3" name="Content Placeholder 2"/>
          <p:cNvSpPr>
            <a:spLocks noGrp="1"/>
          </p:cNvSpPr>
          <p:nvPr>
            <p:ph idx="1"/>
          </p:nvPr>
        </p:nvSpPr>
        <p:spPr/>
        <p:txBody>
          <a:bodyPr>
            <a:normAutofit fontScale="85000" lnSpcReduction="10000"/>
          </a:bodyPr>
          <a:lstStyle/>
          <a:p>
            <a:pPr lvl="0"/>
            <a:r>
              <a:rPr lang="en-GB" dirty="0" smtClean="0">
                <a:solidFill>
                  <a:srgbClr val="000000"/>
                </a:solidFill>
                <a:ea typeface="Calibri"/>
                <a:cs typeface="Tahoma"/>
              </a:rPr>
              <a:t>Look at </a:t>
            </a:r>
            <a:r>
              <a:rPr lang="en-GB" dirty="0" smtClean="0">
                <a:solidFill>
                  <a:srgbClr val="000000"/>
                </a:solidFill>
                <a:ea typeface="Calibri"/>
                <a:cs typeface="Tahoma"/>
              </a:rPr>
              <a:t>the details of the UKPSF</a:t>
            </a:r>
          </a:p>
          <a:p>
            <a:pPr lvl="0"/>
            <a:r>
              <a:rPr lang="en-GB" dirty="0" smtClean="0">
                <a:solidFill>
                  <a:srgbClr val="000000"/>
                </a:solidFill>
                <a:ea typeface="Calibri"/>
                <a:cs typeface="Tahoma"/>
              </a:rPr>
              <a:t>What development programmes would work in your context?</a:t>
            </a:r>
            <a:endParaRPr lang="en-GB" dirty="0" smtClean="0">
              <a:ea typeface="Calibri"/>
              <a:cs typeface="Times New Roman"/>
            </a:endParaRPr>
          </a:p>
          <a:p>
            <a:endParaRPr lang="en-GB" dirty="0" smtClean="0"/>
          </a:p>
          <a:p>
            <a:r>
              <a:rPr lang="en-GB" dirty="0" smtClean="0"/>
              <a:t>Postgrad certificates, masters, </a:t>
            </a:r>
            <a:r>
              <a:rPr lang="en-GB" dirty="0" err="1" smtClean="0"/>
              <a:t>EdD</a:t>
            </a:r>
            <a:r>
              <a:rPr lang="en-GB" dirty="0" smtClean="0"/>
              <a:t>, Prof Doc</a:t>
            </a:r>
          </a:p>
          <a:p>
            <a:r>
              <a:rPr lang="en-GB" dirty="0" smtClean="0"/>
              <a:t>Recognition schemes</a:t>
            </a:r>
          </a:p>
          <a:p>
            <a:r>
              <a:rPr lang="en-GB" dirty="0" smtClean="0"/>
              <a:t>Continuing professional development in the shape of  workshops- compulsory or voluntary? </a:t>
            </a:r>
          </a:p>
          <a:p>
            <a:r>
              <a:rPr lang="en-GB" dirty="0" smtClean="0"/>
              <a:t>Mapped into  staff development review/appraisal?</a:t>
            </a:r>
          </a:p>
          <a:p>
            <a:r>
              <a:rPr lang="en-GB" dirty="0" smtClean="0"/>
              <a:t>Rewarded and recognised in promotion schemes? </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88</a:t>
            </a:fld>
            <a:endParaRPr lang="en-GB"/>
          </a:p>
        </p:txBody>
      </p:sp>
    </p:spTree>
    <p:extLst>
      <p:ext uri="{BB962C8B-B14F-4D97-AF65-F5344CB8AC3E}">
        <p14:creationId xmlns:p14="http://schemas.microsoft.com/office/powerpoint/2010/main" val="148278317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a:bodyPr>
          <a:lstStyle/>
          <a:p>
            <a:r>
              <a:rPr lang="en-GB" dirty="0" smtClean="0"/>
              <a:t>UK professional standards framework  </a:t>
            </a:r>
            <a:endParaRPr lang="en-GB" dirty="0"/>
          </a:p>
        </p:txBody>
      </p:sp>
      <p:sp>
        <p:nvSpPr>
          <p:cNvPr id="3" name="Content Placeholder 2"/>
          <p:cNvSpPr>
            <a:spLocks noGrp="1"/>
          </p:cNvSpPr>
          <p:nvPr>
            <p:ph idx="1"/>
          </p:nvPr>
        </p:nvSpPr>
        <p:spPr/>
        <p:txBody>
          <a:bodyPr/>
          <a:lstStyle/>
          <a:p>
            <a:pPr lvl="0"/>
            <a:r>
              <a:rPr lang="en-GB" dirty="0">
                <a:ea typeface="Calibri"/>
                <a:cs typeface="Times New Roman"/>
              </a:rPr>
              <a:t>Ideas from developments based on the UK Professional Standards Framework as a way of identifying skills, knowledge, values in action in context.</a:t>
            </a:r>
          </a:p>
          <a:p>
            <a:r>
              <a:rPr lang="en-GB" dirty="0"/>
              <a:t>A scheme that helps build recognise and share </a:t>
            </a:r>
            <a:r>
              <a:rPr lang="en-GB" dirty="0" smtClean="0"/>
              <a:t>leadership </a:t>
            </a:r>
            <a:r>
              <a:rPr lang="en-GB" dirty="0"/>
              <a:t>and management beliefs and practices </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89</a:t>
            </a:fld>
            <a:endParaRPr lang="en-GB"/>
          </a:p>
        </p:txBody>
      </p:sp>
    </p:spTree>
    <p:extLst>
      <p:ext uri="{BB962C8B-B14F-4D97-AF65-F5344CB8AC3E}">
        <p14:creationId xmlns:p14="http://schemas.microsoft.com/office/powerpoint/2010/main" val="1632489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t>challenges</a:t>
            </a:r>
            <a:endParaRPr lang="en-GB" dirty="0"/>
          </a:p>
        </p:txBody>
      </p:sp>
      <p:sp>
        <p:nvSpPr>
          <p:cNvPr id="3" name="Content Placeholder 2"/>
          <p:cNvSpPr>
            <a:spLocks noGrp="1"/>
          </p:cNvSpPr>
          <p:nvPr>
            <p:ph idx="1"/>
          </p:nvPr>
        </p:nvSpPr>
        <p:spPr>
          <a:xfrm>
            <a:off x="457200" y="836712"/>
            <a:ext cx="8229600" cy="5289451"/>
          </a:xfrm>
        </p:spPr>
        <p:txBody>
          <a:bodyPr>
            <a:normAutofit lnSpcReduction="10000"/>
          </a:bodyPr>
          <a:lstStyle/>
          <a:p>
            <a:r>
              <a:rPr lang="en-GB" dirty="0" smtClean="0"/>
              <a:t>Collaboration-busy</a:t>
            </a:r>
          </a:p>
          <a:p>
            <a:r>
              <a:rPr lang="en-GB" dirty="0" smtClean="0"/>
              <a:t>Student numbers and effective interactive teaching(oxford centre for staff and learning development materials )</a:t>
            </a:r>
          </a:p>
          <a:p>
            <a:r>
              <a:rPr lang="en-GB" dirty="0" smtClean="0"/>
              <a:t>Getting space resources and informed  colleagues to do research </a:t>
            </a:r>
          </a:p>
          <a:p>
            <a:r>
              <a:rPr lang="en-GB" dirty="0" smtClean="0"/>
              <a:t>Combining  teaching advising and managing a faculty </a:t>
            </a:r>
          </a:p>
          <a:p>
            <a:r>
              <a:rPr lang="en-GB" dirty="0" smtClean="0"/>
              <a:t>Not wanting to let any of these go </a:t>
            </a:r>
          </a:p>
          <a:p>
            <a:r>
              <a:rPr lang="en-GB" dirty="0" smtClean="0"/>
              <a:t>Institutional perspective </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9</a:t>
            </a:fld>
            <a:endParaRPr lang="en-GB"/>
          </a:p>
        </p:txBody>
      </p:sp>
    </p:spTree>
    <p:extLst>
      <p:ext uri="{BB962C8B-B14F-4D97-AF65-F5344CB8AC3E}">
        <p14:creationId xmlns:p14="http://schemas.microsoft.com/office/powerpoint/2010/main" val="22726839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Outline and aims</a:t>
            </a:r>
          </a:p>
          <a:p>
            <a:r>
              <a:rPr lang="en-GB" dirty="0" smtClean="0"/>
              <a:t>Running the scheme(you might want to run one or something similar)</a:t>
            </a:r>
          </a:p>
          <a:p>
            <a:r>
              <a:rPr lang="en-GB" dirty="0" err="1" smtClean="0"/>
              <a:t>Uof</a:t>
            </a:r>
            <a:r>
              <a:rPr lang="en-GB" dirty="0" smtClean="0"/>
              <a:t> B handbook and examples(this is how we do it, how people interpret it  –you might want to do something similar)</a:t>
            </a:r>
          </a:p>
          <a:p>
            <a:r>
              <a:rPr lang="en-GB" dirty="0" smtClean="0"/>
              <a:t>Case study examples</a:t>
            </a:r>
          </a:p>
          <a:p>
            <a:r>
              <a:rPr lang="en-GB" dirty="0" smtClean="0"/>
              <a:t>Writing your own milestones </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90</a:t>
            </a:fld>
            <a:endParaRPr lang="en-GB"/>
          </a:p>
        </p:txBody>
      </p:sp>
    </p:spTree>
    <p:extLst>
      <p:ext uri="{BB962C8B-B14F-4D97-AF65-F5344CB8AC3E}">
        <p14:creationId xmlns:p14="http://schemas.microsoft.com/office/powerpoint/2010/main" val="137425243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UKPSF</a:t>
            </a:r>
            <a:endParaRPr lang="en-GB" dirty="0"/>
          </a:p>
        </p:txBody>
      </p:sp>
      <p:sp>
        <p:nvSpPr>
          <p:cNvPr id="3" name="Content Placeholder 2"/>
          <p:cNvSpPr>
            <a:spLocks noGrp="1"/>
          </p:cNvSpPr>
          <p:nvPr>
            <p:ph idx="1"/>
          </p:nvPr>
        </p:nvSpPr>
        <p:spPr>
          <a:xfrm>
            <a:off x="457200" y="1268760"/>
            <a:ext cx="8229600" cy="5112568"/>
          </a:xfrm>
        </p:spPr>
        <p:txBody>
          <a:bodyPr>
            <a:normAutofit fontScale="70000" lnSpcReduction="20000"/>
          </a:bodyPr>
          <a:lstStyle/>
          <a:p>
            <a:r>
              <a:rPr lang="en-GB" dirty="0" smtClean="0"/>
              <a:t>The UK Professional Standards Framework was launched 2011-12 after a pilot with several universities including Exeter, and consultation and advice from the Heads of Educational Development (HEDG) and the Staff and Educational Development Association (SEDA). </a:t>
            </a:r>
          </a:p>
          <a:p>
            <a:r>
              <a:rPr lang="en-GB" dirty="0" smtClean="0"/>
              <a:t>It aims to provide a supportive developmental scheme to enable colleagues to gain recognition for their development and achievement- at four levels  related to job roles in learning, teaching and its management and leadership. </a:t>
            </a:r>
          </a:p>
          <a:p>
            <a:r>
              <a:rPr lang="en-GB" dirty="0" smtClean="0"/>
              <a:t>It operates under the governance of the Higher Education Academy (HEA) who accredit the schemes. Universities have developed their own schemes, which doffer. These are quality assured by external examiners and internal processes. The HEA also run the scheme internationally  in partnership with universities abroad , or international  colleagues in partner institutions can take their  UK university’s scheme. </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91</a:t>
            </a:fld>
            <a:endParaRPr lang="en-GB"/>
          </a:p>
        </p:txBody>
      </p:sp>
    </p:spTree>
    <p:extLst>
      <p:ext uri="{BB962C8B-B14F-4D97-AF65-F5344CB8AC3E}">
        <p14:creationId xmlns:p14="http://schemas.microsoft.com/office/powerpoint/2010/main" val="24466607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smtClean="0"/>
              <a:t>Achievement of D1 (associate fellowship) and D2 (fellowships) are considered teaching in HE qualifications (for HESA) </a:t>
            </a:r>
          </a:p>
          <a:p>
            <a:r>
              <a:rPr lang="en-GB" dirty="0" smtClean="0"/>
              <a:t>D2 is for middle managers with leaderships ad ,management responsibilities in teaching and learning ,course, curriculum </a:t>
            </a:r>
            <a:r>
              <a:rPr lang="en-GB" dirty="0" err="1" smtClean="0"/>
              <a:t>etc</a:t>
            </a:r>
            <a:r>
              <a:rPr lang="en-GB" dirty="0" smtClean="0"/>
              <a:t>, D4 is for senior managers with such leadership at institutional , national, even international levels .</a:t>
            </a:r>
          </a:p>
          <a:p>
            <a:r>
              <a:rPr lang="en-GB" dirty="0" smtClean="0"/>
              <a:t>Increasingly  for promotions and  new jobs  achievement at various levels is expected. </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92</a:t>
            </a:fld>
            <a:endParaRPr lang="en-GB"/>
          </a:p>
        </p:txBody>
      </p:sp>
    </p:spTree>
    <p:extLst>
      <p:ext uri="{BB962C8B-B14F-4D97-AF65-F5344CB8AC3E}">
        <p14:creationId xmlns:p14="http://schemas.microsoft.com/office/powerpoint/2010/main" val="181717610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Outcomes –change </a:t>
            </a:r>
            <a:endParaRPr lang="en-GB" dirty="0"/>
          </a:p>
        </p:txBody>
      </p:sp>
      <p:sp>
        <p:nvSpPr>
          <p:cNvPr id="3" name="Content Placeholder 2"/>
          <p:cNvSpPr>
            <a:spLocks noGrp="1"/>
          </p:cNvSpPr>
          <p:nvPr>
            <p:ph idx="1"/>
          </p:nvPr>
        </p:nvSpPr>
        <p:spPr>
          <a:xfrm>
            <a:off x="457200" y="1196752"/>
            <a:ext cx="8229600" cy="4929411"/>
          </a:xfrm>
        </p:spPr>
        <p:txBody>
          <a:bodyPr>
            <a:normAutofit/>
          </a:bodyPr>
          <a:lstStyle/>
          <a:p>
            <a:r>
              <a:rPr lang="en-GB" dirty="0" smtClean="0"/>
              <a:t>One of the powerful aspects of this scheme is that at D3 senior fellow colleagues are  supported to reflect on and identify  their leadership and management  values, core knowledge and activities  in relation to learning and teaching in the HE context.</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93</a:t>
            </a:fld>
            <a:endParaRPr lang="en-GB"/>
          </a:p>
        </p:txBody>
      </p:sp>
    </p:spTree>
    <p:extLst>
      <p:ext uri="{BB962C8B-B14F-4D97-AF65-F5344CB8AC3E}">
        <p14:creationId xmlns:p14="http://schemas.microsoft.com/office/powerpoint/2010/main" val="237437669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This builds a reflective community at the heart of the institution- </a:t>
            </a:r>
            <a:r>
              <a:rPr lang="en-GB" dirty="0" err="1"/>
              <a:t>Uni</a:t>
            </a:r>
            <a:r>
              <a:rPr lang="en-GB" dirty="0"/>
              <a:t> Nottingham has built the Senior and principal fellows into  group leading HE learning and teaching. </a:t>
            </a:r>
          </a:p>
          <a:p>
            <a:endParaRPr lang="en-GB" dirty="0" smtClean="0"/>
          </a:p>
          <a:p>
            <a:endParaRPr lang="en-GB" dirty="0"/>
          </a:p>
          <a:p>
            <a:pPr marL="0" indent="0">
              <a:buNone/>
            </a:pPr>
            <a:endParaRPr lang="en-GB" b="1"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94</a:t>
            </a:fld>
            <a:endParaRPr lang="en-GB"/>
          </a:p>
        </p:txBody>
      </p:sp>
    </p:spTree>
    <p:extLst>
      <p:ext uri="{BB962C8B-B14F-4D97-AF65-F5344CB8AC3E}">
        <p14:creationId xmlns:p14="http://schemas.microsoft.com/office/powerpoint/2010/main" val="135309877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University of Brighton scheme</a:t>
            </a:r>
            <a:endParaRPr lang="en-GB" dirty="0"/>
          </a:p>
        </p:txBody>
      </p:sp>
      <p:sp>
        <p:nvSpPr>
          <p:cNvPr id="3" name="Subtitle 2"/>
          <p:cNvSpPr>
            <a:spLocks noGrp="1"/>
          </p:cNvSpPr>
          <p:nvPr>
            <p:ph type="subTitle" idx="1"/>
          </p:nvPr>
        </p:nvSpPr>
        <p:spPr/>
        <p:txBody>
          <a:bodyPr/>
          <a:lstStyle/>
          <a:p>
            <a:r>
              <a:rPr lang="en-GB" dirty="0" smtClean="0"/>
              <a:t>Descriptor 3 Senior Fellow of the </a:t>
            </a:r>
          </a:p>
          <a:p>
            <a:r>
              <a:rPr lang="en-GB" dirty="0" err="1" smtClean="0"/>
              <a:t>Uof</a:t>
            </a:r>
            <a:r>
              <a:rPr lang="en-GB" dirty="0" smtClean="0"/>
              <a:t> B and HEA</a:t>
            </a:r>
            <a:endParaRPr lang="en-GB" dirty="0"/>
          </a:p>
        </p:txBody>
      </p:sp>
      <p:sp>
        <p:nvSpPr>
          <p:cNvPr id="4" name="Slide Number Placeholder 3"/>
          <p:cNvSpPr>
            <a:spLocks noGrp="1"/>
          </p:cNvSpPr>
          <p:nvPr>
            <p:ph type="sldNum" sz="quarter" idx="12"/>
          </p:nvPr>
        </p:nvSpPr>
        <p:spPr/>
        <p:txBody>
          <a:bodyPr/>
          <a:lstStyle/>
          <a:p>
            <a:fld id="{2C360EE9-1798-41ED-8C03-EE8E4E2B94FC}" type="slidenum">
              <a:rPr lang="en-GB" smtClean="0"/>
              <a:pPr/>
              <a:t>95</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58005607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Personal development</a:t>
            </a:r>
          </a:p>
          <a:p>
            <a:r>
              <a:rPr lang="en-GB" dirty="0" smtClean="0"/>
              <a:t>Professional development and recognition</a:t>
            </a:r>
          </a:p>
          <a:p>
            <a:r>
              <a:rPr lang="en-GB" dirty="0" smtClean="0"/>
              <a:t>Been a teacher for x years and a leader of learning and teaching  elements – and would like to reflect on and evidence this</a:t>
            </a:r>
          </a:p>
          <a:p>
            <a:r>
              <a:rPr lang="en-GB" smtClean="0"/>
              <a:t>For promotion</a:t>
            </a:r>
            <a:endParaRPr lang="en-GB" dirty="0" smtClean="0"/>
          </a:p>
          <a:p>
            <a:r>
              <a:rPr lang="en-GB" dirty="0" smtClean="0"/>
              <a:t>To then turn round and support others at </a:t>
            </a:r>
          </a:p>
          <a:p>
            <a:r>
              <a:rPr lang="en-GB" dirty="0" smtClean="0"/>
              <a:t>D 1,2,3</a:t>
            </a:r>
            <a:endParaRPr lang="en-GB" dirty="0"/>
          </a:p>
        </p:txBody>
      </p:sp>
      <p:sp>
        <p:nvSpPr>
          <p:cNvPr id="3" name="Slide Number Placeholder 2"/>
          <p:cNvSpPr>
            <a:spLocks noGrp="1"/>
          </p:cNvSpPr>
          <p:nvPr>
            <p:ph type="sldNum" sz="quarter" idx="12"/>
          </p:nvPr>
        </p:nvSpPr>
        <p:spPr/>
        <p:txBody>
          <a:bodyPr/>
          <a:lstStyle/>
          <a:p>
            <a:fld id="{2C360EE9-1798-41ED-8C03-EE8E4E2B94FC}" type="slidenum">
              <a:rPr lang="en-GB" smtClean="0"/>
              <a:pPr/>
              <a:t>96</a:t>
            </a:fld>
            <a:endParaRPr lang="en-GB"/>
          </a:p>
        </p:txBody>
      </p:sp>
      <p:sp>
        <p:nvSpPr>
          <p:cNvPr id="4" name="Title 3"/>
          <p:cNvSpPr>
            <a:spLocks noGrp="1"/>
          </p:cNvSpPr>
          <p:nvPr>
            <p:ph type="title"/>
          </p:nvPr>
        </p:nvSpPr>
        <p:spPr/>
        <p:txBody>
          <a:bodyPr>
            <a:normAutofit fontScale="90000"/>
          </a:bodyPr>
          <a:lstStyle/>
          <a:p>
            <a:r>
              <a:rPr lang="en-GB" dirty="0" smtClean="0"/>
              <a:t>Why undertake this now? </a:t>
            </a:r>
            <a:br>
              <a:rPr lang="en-GB" dirty="0" smtClean="0"/>
            </a:br>
            <a:r>
              <a:rPr lang="en-GB" dirty="0" smtClean="0"/>
              <a:t>Some responses</a:t>
            </a:r>
            <a:endParaRPr lang="en-GB" dirty="0"/>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2902700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Core knowledge</a:t>
            </a:r>
          </a:p>
          <a:p>
            <a:r>
              <a:rPr lang="en-GB" dirty="0" smtClean="0"/>
              <a:t>Professional values</a:t>
            </a:r>
          </a:p>
          <a:p>
            <a:r>
              <a:rPr lang="en-GB" dirty="0" smtClean="0"/>
              <a:t>Areas of Activity</a:t>
            </a:r>
            <a:endParaRPr lang="en-GB" dirty="0"/>
          </a:p>
        </p:txBody>
      </p:sp>
      <p:sp>
        <p:nvSpPr>
          <p:cNvPr id="2" name="Title 1"/>
          <p:cNvSpPr>
            <a:spLocks noGrp="1"/>
          </p:cNvSpPr>
          <p:nvPr>
            <p:ph type="title"/>
          </p:nvPr>
        </p:nvSpPr>
        <p:spPr/>
        <p:txBody>
          <a:bodyPr>
            <a:normAutofit fontScale="90000"/>
          </a:bodyPr>
          <a:lstStyle/>
          <a:p>
            <a:r>
              <a:rPr lang="en-GB" dirty="0" smtClean="0"/>
              <a:t>D3 </a:t>
            </a:r>
            <a:r>
              <a:rPr lang="en-GB" dirty="0"/>
              <a:t>S</a:t>
            </a:r>
            <a:r>
              <a:rPr lang="en-GB" dirty="0" smtClean="0"/>
              <a:t>enior fellow of the </a:t>
            </a:r>
            <a:r>
              <a:rPr lang="en-GB" dirty="0" err="1" smtClean="0"/>
              <a:t>Uof</a:t>
            </a:r>
            <a:r>
              <a:rPr lang="en-GB" dirty="0" smtClean="0"/>
              <a:t> B scheme and HEA</a:t>
            </a:r>
            <a:endParaRPr lang="en-GB" dirty="0"/>
          </a:p>
        </p:txBody>
      </p:sp>
      <p:sp>
        <p:nvSpPr>
          <p:cNvPr id="4" name="Slide Number Placeholder 3"/>
          <p:cNvSpPr>
            <a:spLocks noGrp="1"/>
          </p:cNvSpPr>
          <p:nvPr>
            <p:ph type="sldNum" sz="quarter" idx="12"/>
          </p:nvPr>
        </p:nvSpPr>
        <p:spPr/>
        <p:txBody>
          <a:bodyPr/>
          <a:lstStyle/>
          <a:p>
            <a:fld id="{2C360EE9-1798-41ED-8C03-EE8E4E2B94FC}" type="slidenum">
              <a:rPr lang="en-GB" smtClean="0"/>
              <a:pPr/>
              <a:t>97</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31415059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669360"/>
          </a:xfrm>
        </p:spPr>
        <p:txBody>
          <a:bodyPr>
            <a:normAutofit/>
          </a:bodyPr>
          <a:lstStyle/>
          <a:p>
            <a:pPr>
              <a:buNone/>
            </a:pPr>
            <a:r>
              <a:rPr lang="en-GB" dirty="0" smtClean="0"/>
              <a:t>‘</a:t>
            </a:r>
            <a:r>
              <a:rPr lang="en-GB" b="1" dirty="0" smtClean="0"/>
              <a:t>Demonstrate a thorough understanding of effective approaches to teaching and learning support as a key contribution to high quality student learning’ </a:t>
            </a:r>
          </a:p>
          <a:p>
            <a:pPr>
              <a:buNone/>
            </a:pPr>
            <a:r>
              <a:rPr lang="en-GB" b="1" dirty="0" smtClean="0"/>
              <a:t>This is evidenced in the written or oral  assessment form-</a:t>
            </a:r>
          </a:p>
          <a:p>
            <a:pPr marL="514350" indent="-514350">
              <a:buFont typeface="+mj-lt"/>
              <a:buAutoNum type="arabicPeriod"/>
            </a:pPr>
            <a:r>
              <a:rPr lang="en-GB" dirty="0"/>
              <a:t>A</a:t>
            </a:r>
            <a:r>
              <a:rPr lang="en-GB" dirty="0" smtClean="0"/>
              <a:t>cross  all 5 areas of activity</a:t>
            </a:r>
          </a:p>
          <a:p>
            <a:pPr marL="514350" indent="-514350">
              <a:buFont typeface="+mj-lt"/>
              <a:buAutoNum type="arabicPeriod"/>
            </a:pPr>
            <a:r>
              <a:rPr lang="en-GB" dirty="0" smtClean="0"/>
              <a:t>All aspects of core knowledge</a:t>
            </a:r>
          </a:p>
          <a:p>
            <a:pPr marL="514350" indent="-514350">
              <a:buFont typeface="+mj-lt"/>
              <a:buAutoNum type="arabicPeriod"/>
            </a:pPr>
            <a:r>
              <a:rPr lang="en-GB" dirty="0" smtClean="0"/>
              <a:t>Commitment to professional values </a:t>
            </a:r>
          </a:p>
        </p:txBody>
      </p:sp>
      <p:sp>
        <p:nvSpPr>
          <p:cNvPr id="2" name="Title 1"/>
          <p:cNvSpPr>
            <a:spLocks noGrp="1"/>
          </p:cNvSpPr>
          <p:nvPr>
            <p:ph type="title"/>
          </p:nvPr>
        </p:nvSpPr>
        <p:spPr>
          <a:xfrm flipV="1">
            <a:off x="457200" y="0"/>
            <a:ext cx="8229600" cy="274638"/>
          </a:xfrm>
        </p:spPr>
        <p:txBody>
          <a:bodyPr>
            <a:normAutofit fontScale="90000"/>
          </a:bodyPr>
          <a:lstStyle/>
          <a:p>
            <a:endParaRPr lang="en-GB" dirty="0"/>
          </a:p>
        </p:txBody>
      </p:sp>
      <p:sp>
        <p:nvSpPr>
          <p:cNvPr id="4" name="Slide Number Placeholder 3"/>
          <p:cNvSpPr>
            <a:spLocks noGrp="1"/>
          </p:cNvSpPr>
          <p:nvPr>
            <p:ph type="sldNum" sz="quarter" idx="12"/>
          </p:nvPr>
        </p:nvSpPr>
        <p:spPr/>
        <p:txBody>
          <a:bodyPr/>
          <a:lstStyle/>
          <a:p>
            <a:fld id="{2C360EE9-1798-41ED-8C03-EE8E4E2B94FC}" type="slidenum">
              <a:rPr lang="en-GB" smtClean="0"/>
              <a:pPr/>
              <a:t>98</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68345879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It is shown through theorised discussion, reflection and evidence of </a:t>
            </a:r>
            <a:br>
              <a:rPr lang="en-GB" dirty="0" smtClean="0"/>
            </a:br>
            <a:endParaRPr lang="en-GB"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GB" dirty="0" smtClean="0"/>
              <a:t>Successful engagement in appropriate teaching practices  -related to areas of activity</a:t>
            </a:r>
          </a:p>
          <a:p>
            <a:pPr marL="514350" indent="-514350">
              <a:buFont typeface="+mj-lt"/>
              <a:buAutoNum type="arabicPeriod"/>
            </a:pPr>
            <a:r>
              <a:rPr lang="en-GB" dirty="0" smtClean="0"/>
              <a:t>Successful incorporation of subject and pedagogic research and or scholarship ...as part of an integrated approach to academic practice</a:t>
            </a:r>
          </a:p>
          <a:p>
            <a:pPr marL="514350" indent="-514350">
              <a:buFont typeface="+mj-lt"/>
              <a:buAutoNum type="arabicPeriod"/>
            </a:pPr>
            <a:r>
              <a:rPr lang="en-GB" dirty="0" smtClean="0"/>
              <a:t>Successful engagement in CPD in relation to teaching, learning assessment scholarship and as appropriate related academic or professional practices </a:t>
            </a:r>
          </a:p>
          <a:p>
            <a:pPr marL="514350" indent="-514350">
              <a:buFont typeface="+mj-lt"/>
              <a:buAutoNum type="arabicPeriod"/>
            </a:pPr>
            <a:r>
              <a:rPr lang="en-GB" dirty="0" smtClean="0"/>
              <a:t>Successful coordination, support, supervision, management and or mentoring of others (individual /teams) In relation to teaching and learning </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A358-54D9-4470-8E1E-567C28ED863E}" type="slidenum">
              <a:rPr lang="en-GB" smtClean="0"/>
              <a:t>99</a:t>
            </a:fld>
            <a:endParaRPr lang="en-GB"/>
          </a:p>
        </p:txBody>
      </p:sp>
    </p:spTree>
    <p:extLst>
      <p:ext uri="{BB962C8B-B14F-4D97-AF65-F5344CB8AC3E}">
        <p14:creationId xmlns:p14="http://schemas.microsoft.com/office/powerpoint/2010/main" val="1903344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7096</TotalTime>
  <Words>13525</Words>
  <Application>Microsoft Office PowerPoint</Application>
  <PresentationFormat>On-screen Show (4:3)</PresentationFormat>
  <Paragraphs>1525</Paragraphs>
  <Slides>247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247</vt:i4>
      </vt:variant>
    </vt:vector>
  </HeadingPairs>
  <TitlesOfParts>
    <vt:vector size="249" baseType="lpstr">
      <vt:lpstr>Office Theme</vt:lpstr>
      <vt:lpstr>Clip</vt:lpstr>
      <vt:lpstr>Senior academics professional development programme  April 2016 </vt:lpstr>
      <vt:lpstr>PowerPoint Presentation</vt:lpstr>
      <vt:lpstr>Senior academics professional development programme April 2016 </vt:lpstr>
      <vt:lpstr>PROGRAMME DAY 1      Achieving excellence in different facets of the senior academic’s role </vt:lpstr>
      <vt:lpstr>PowerPoint Presentation</vt:lpstr>
      <vt:lpstr>PowerPoint Presentation</vt:lpstr>
      <vt:lpstr>PowerPoint Presentation</vt:lpstr>
      <vt:lpstr>Outcomes and challenges </vt:lpstr>
      <vt:lpstr>challenges</vt:lpstr>
      <vt:lpstr>PowerPoint Presentation</vt:lpstr>
      <vt:lpstr>Issues from groups</vt:lpstr>
      <vt:lpstr>PowerPoint Presentation</vt:lpstr>
      <vt:lpstr>Balancing and planning</vt:lpstr>
      <vt:lpstr>PowerPoint Presentation</vt:lpstr>
      <vt:lpstr>PowerPoint Presentation</vt:lpstr>
      <vt:lpstr>Work life balance </vt:lpstr>
      <vt:lpstr>PowerPoint Presentation</vt:lpstr>
      <vt:lpstr>Balance in role  </vt:lpstr>
      <vt:lpstr>PowerPoint Presentation</vt:lpstr>
      <vt:lpstr>PowerPoint Presentation</vt:lpstr>
      <vt:lpstr>A few thoughts</vt:lpstr>
      <vt:lpstr>Leadership and management</vt:lpstr>
      <vt:lpstr>PowerPoint Presentation</vt:lpstr>
      <vt:lpstr>PowerPoint Presentation</vt:lpstr>
      <vt:lpstr>Leaders and managers in academic contexts </vt:lpstr>
      <vt:lpstr>Managing </vt:lpstr>
      <vt:lpstr>PowerPoint Presentation</vt:lpstr>
      <vt:lpstr>Leading </vt:lpstr>
      <vt:lpstr>PowerPoint Presentation</vt:lpstr>
      <vt:lpstr>Leading and managing </vt:lpstr>
      <vt:lpstr>PowerPoint Presentation</vt:lpstr>
      <vt:lpstr>Leaders and managers </vt:lpstr>
      <vt:lpstr>PowerPoint Presentation</vt:lpstr>
      <vt:lpstr>universities</vt:lpstr>
      <vt:lpstr>PowerPoint Presentation</vt:lpstr>
      <vt:lpstr>PowerPoint Presentation</vt:lpstr>
      <vt:lpstr>Context matters </vt:lpstr>
      <vt:lpstr>Day 1 pm</vt:lpstr>
      <vt:lpstr>PowerPoint Presentation</vt:lpstr>
      <vt:lpstr>Curriculum change </vt:lpstr>
      <vt:lpstr>PowerPoint Presentation</vt:lpstr>
      <vt:lpstr>PowerPoint Presentation</vt:lpstr>
      <vt:lpstr>PowerPoint Presentation</vt:lpstr>
      <vt:lpstr>PowerPoint Presentation</vt:lpstr>
      <vt:lpstr>Key Issues in University Learning and Teaching  </vt:lpstr>
      <vt:lpstr>Some issues </vt:lpstr>
      <vt:lpstr>Some issues and some developments</vt:lpstr>
      <vt:lpstr>You also said</vt:lpstr>
      <vt:lpstr>PowerPoint Presentation</vt:lpstr>
      <vt:lpstr>    ppt etc materials freely downloadable  oasis-for-learning.net </vt:lpstr>
      <vt:lpstr>Some more</vt:lpstr>
      <vt:lpstr>Please discuss</vt:lpstr>
      <vt:lpstr>Strategies and roles </vt:lpstr>
      <vt:lpstr>University strategies and learning and teaching strategies</vt:lpstr>
      <vt:lpstr>L and T strategies </vt:lpstr>
      <vt:lpstr>PowerPoint Presentation</vt:lpstr>
      <vt:lpstr>PowerPoint Presentation</vt:lpstr>
      <vt:lpstr>     LEARNING AND TEACHING STRATEGY  topics example ( these are nuanced by the institution, though surprisingly often have the same core values and aims…)   </vt:lpstr>
      <vt:lpstr>Twenty first century students</vt:lpstr>
      <vt:lpstr>PowerPoint Presentation</vt:lpstr>
      <vt:lpstr>E and blended learning </vt:lpstr>
      <vt:lpstr>How are we using e and blended learning?</vt:lpstr>
      <vt:lpstr>What have you done with /what might you do with</vt:lpstr>
      <vt:lpstr>PowerPoint Presentation</vt:lpstr>
      <vt:lpstr>Developing teaching  </vt:lpstr>
      <vt:lpstr>       s</vt:lpstr>
      <vt:lpstr>     Good and bad learning and teaching   </vt:lpstr>
      <vt:lpstr>Teaching excellence </vt:lpstr>
      <vt:lpstr>PowerPoint Presentation</vt:lpstr>
      <vt:lpstr>An institution wide example of Scholarship of Teaching and Learning in practice - Internal research :   Developing the Teaching Excellence Framework</vt:lpstr>
      <vt:lpstr>PowerPoint Presentation</vt:lpstr>
      <vt:lpstr>Definitions and Conceptions of teaching excellence</vt:lpstr>
      <vt:lpstr>Definitions from literature   </vt:lpstr>
      <vt:lpstr>PowerPoint Presentation</vt:lpstr>
      <vt:lpstr>Response from internal research 2011- 2015 (data)</vt:lpstr>
      <vt:lpstr>PowerPoint Presentation</vt:lpstr>
      <vt:lpstr>PowerPoint Presentation</vt:lpstr>
      <vt:lpstr>PowerPoint Presentation</vt:lpstr>
      <vt:lpstr>PowerPoint Presentation</vt:lpstr>
      <vt:lpstr>Finally…..</vt:lpstr>
      <vt:lpstr>question</vt:lpstr>
      <vt:lpstr>PowerPoint Presentation</vt:lpstr>
      <vt:lpstr>Teaching Excellence at the University of Brighton (findings from data)</vt:lpstr>
      <vt:lpstr>An uphill task?(but essential and rewarding ) </vt:lpstr>
      <vt:lpstr>PowerPoint Presentation</vt:lpstr>
      <vt:lpstr>PowerPoint Presentation</vt:lpstr>
      <vt:lpstr>UKPSF-developing teaching, developing your teaching leadership </vt:lpstr>
      <vt:lpstr>Developments of teaching to enable learning </vt:lpstr>
      <vt:lpstr>UK professional standards framework  </vt:lpstr>
      <vt:lpstr>PowerPoint Presentation</vt:lpstr>
      <vt:lpstr>UKPSF</vt:lpstr>
      <vt:lpstr>PowerPoint Presentation</vt:lpstr>
      <vt:lpstr>Outcomes –change </vt:lpstr>
      <vt:lpstr>PowerPoint Presentation</vt:lpstr>
      <vt:lpstr>University of Brighton scheme</vt:lpstr>
      <vt:lpstr>Why undertake this now?  Some responses</vt:lpstr>
      <vt:lpstr>D3 Senior fellow of the Uof B scheme and HEA</vt:lpstr>
      <vt:lpstr>PowerPoint Presentation</vt:lpstr>
      <vt:lpstr>It is shown through theorised discussion, reflection and evidence of  </vt:lpstr>
      <vt:lpstr>How? This is what our colleagues write  or collect in a portfolio and  defend in a conversation</vt:lpstr>
      <vt:lpstr>How does Uof B scheme differ?</vt:lpstr>
      <vt:lpstr>Assessment for Uof B scheme </vt:lpstr>
      <vt:lpstr>Session 1 of the PSF CPD course </vt:lpstr>
      <vt:lpstr>PowerPoint Presentation</vt:lpstr>
      <vt:lpstr>Case Studies</vt:lpstr>
      <vt:lpstr>PowerPoint Presentation</vt:lpstr>
      <vt:lpstr>PowerPoint Presentation</vt:lpstr>
      <vt:lpstr>PowerPoint Presentation</vt:lpstr>
      <vt:lpstr>PowerPoint Presentation</vt:lpstr>
      <vt:lpstr>PowerPoint Presentation</vt:lpstr>
      <vt:lpstr>  </vt:lpstr>
      <vt:lpstr>PowerPoint Presentation</vt:lpstr>
      <vt:lpstr>question</vt:lpstr>
      <vt:lpstr>Planning and developing your research and scholarship </vt:lpstr>
      <vt:lpstr>PowerPoint Presentation</vt:lpstr>
      <vt:lpstr>PowerPoint Presentation</vt:lpstr>
      <vt:lpstr>PowerPoint Presentation</vt:lpstr>
      <vt:lpstr>University dimensions which enable and use SoTL</vt:lpstr>
      <vt:lpstr>We are all researchers now</vt:lpstr>
      <vt:lpstr>Context changes:</vt:lpstr>
      <vt:lpstr>Some thoughts about the links between research and teaching  </vt:lpstr>
      <vt:lpstr>Examples  - Ghana</vt:lpstr>
      <vt:lpstr> (1)  Report   on SOTL  Defining and Supporting the Scholarship of Teaching and Learning: A Sector-wide Study.  (2016 Fanghanel, Potter, Pritchard, Wisker</vt:lpstr>
      <vt:lpstr>SoTL  reports  </vt:lpstr>
      <vt:lpstr>The main findings are: </vt:lpstr>
      <vt:lpstr>PowerPoint Presentation</vt:lpstr>
      <vt:lpstr>Some quotations : </vt:lpstr>
      <vt:lpstr>PowerPoint Presentation</vt:lpstr>
      <vt:lpstr>Threats ?  </vt:lpstr>
      <vt:lpstr>Problems with scholarship of teaching and learning in universities</vt:lpstr>
      <vt:lpstr>Or being on the alert for opportunities </vt:lpstr>
      <vt:lpstr>Positives </vt:lpstr>
      <vt:lpstr>Professional development and recognition schemes aid reflection on SoTL </vt:lpstr>
      <vt:lpstr>The key recommendations are: </vt:lpstr>
      <vt:lpstr>(2) Second report looking at research teaching links- SoTL</vt:lpstr>
      <vt:lpstr>Context for Russell group </vt:lpstr>
      <vt:lpstr>PowerPoint Presentation</vt:lpstr>
      <vt:lpstr>PowerPoint Presentation</vt:lpstr>
      <vt:lpstr>PowerPoint Presentation</vt:lpstr>
      <vt:lpstr>PowerPoint Presentation</vt:lpstr>
      <vt:lpstr>Recommendations </vt:lpstr>
      <vt:lpstr>Recommendations- Support , CPD , dissemination</vt:lpstr>
      <vt:lpstr>PowerPoint Presentation</vt:lpstr>
      <vt:lpstr>Preconceptions?</vt:lpstr>
      <vt:lpstr>The axis- rather than a problem  </vt:lpstr>
      <vt:lpstr>  </vt:lpstr>
      <vt:lpstr> Why might research and teaching be in tension?  How does research benefit teaching?</vt:lpstr>
      <vt:lpstr>Links between research and teaching  </vt:lpstr>
      <vt:lpstr>Context revisited- a reminder  </vt:lpstr>
      <vt:lpstr>Some of what we do is submerged…not obvious</vt:lpstr>
      <vt:lpstr>Things aren’t what they seem to be- research into teaching and learning clarifies   </vt:lpstr>
      <vt:lpstr>PowerPoint Presentation</vt:lpstr>
      <vt:lpstr>Questions:  Researching our teaching  and student learning </vt:lpstr>
      <vt:lpstr>Finding a question, addressing an issue </vt:lpstr>
      <vt:lpstr>Steps </vt:lpstr>
      <vt:lpstr>PowerPoint Presentation</vt:lpstr>
      <vt:lpstr>Question: Your questions and issues?</vt:lpstr>
      <vt:lpstr>Methodology and methods</vt:lpstr>
      <vt:lpstr>Methodology and methods</vt:lpstr>
      <vt:lpstr>Findings</vt:lpstr>
      <vt:lpstr>PowerPoint Presentation</vt:lpstr>
      <vt:lpstr>PowerPoint Presentation</vt:lpstr>
      <vt:lpstr>Question : Please think and discuss  </vt:lpstr>
      <vt:lpstr>Route through</vt:lpstr>
      <vt:lpstr>PowerPoint Presentation</vt:lpstr>
      <vt:lpstr>Threshold concepts as a way in to engaging colleagues wit research in their disciplines in relation to teaching </vt:lpstr>
      <vt:lpstr>Threshold concepts:</vt:lpstr>
      <vt:lpstr>Threshold concept</vt:lpstr>
      <vt:lpstr>Threshold concepts  </vt:lpstr>
      <vt:lpstr>I ask….</vt:lpstr>
      <vt:lpstr>PowerPoint Presentation</vt:lpstr>
      <vt:lpstr>Communities and professional development which support our research</vt:lpstr>
      <vt:lpstr>Critical professionalism- communities </vt:lpstr>
      <vt:lpstr>Or lone bulls </vt:lpstr>
      <vt:lpstr>Ways through</vt:lpstr>
      <vt:lpstr>PowerPoint Presentation</vt:lpstr>
      <vt:lpstr>Communities of practice </vt:lpstr>
      <vt:lpstr>Communities and practices which nurture research and research/ teaching links  </vt:lpstr>
      <vt:lpstr>Developing good practice - building a people culture: fellowships as learning conversations in communities of practice</vt:lpstr>
      <vt:lpstr>Internal research communities support at the University of Brighton:</vt:lpstr>
      <vt:lpstr>Communities help</vt:lpstr>
      <vt:lpstr>Specific activities at Brighton</vt:lpstr>
      <vt:lpstr>Schemes  and communities can support this development </vt:lpstr>
      <vt:lpstr>PowerPoint Presentation</vt:lpstr>
      <vt:lpstr>PowerPoint Presentation</vt:lpstr>
      <vt:lpstr>Determination to disseminate fellowship findings through articles and journal publications </vt:lpstr>
      <vt:lpstr>Some embedded practices </vt:lpstr>
      <vt:lpstr>Research projects with internal or external funding- a selection </vt:lpstr>
      <vt:lpstr>Some  dissemination activities at Brighton </vt:lpstr>
      <vt:lpstr>Challenges?  </vt:lpstr>
      <vt:lpstr>PowerPoint Presentation</vt:lpstr>
      <vt:lpstr>International research links  last 3 yrs </vt:lpstr>
      <vt:lpstr>Dissemination-conferences</vt:lpstr>
      <vt:lpstr>            some of our keynotes</vt:lpstr>
      <vt:lpstr>Some of our Excellence in Facilitating and Empowering Learning award winners taken at the Learning and Teaching Conferences</vt:lpstr>
      <vt:lpstr>Some research and practice publication  outputs</vt:lpstr>
      <vt:lpstr>    ppt etc materials freely downloadable  oasis-for-learning.net </vt:lpstr>
      <vt:lpstr>Some more</vt:lpstr>
      <vt:lpstr>PowerPoint Presentation</vt:lpstr>
      <vt:lpstr>Questions  </vt:lpstr>
      <vt:lpstr>PowerPoint Presentation</vt:lpstr>
      <vt:lpstr>PowerPoint Presentation</vt:lpstr>
      <vt:lpstr>PowerPoint Presentation</vt:lpstr>
      <vt:lpstr> grant proposals and funding bids </vt:lpstr>
      <vt:lpstr>PowerPoint Presentation</vt:lpstr>
      <vt:lpstr>Steps </vt:lpstr>
      <vt:lpstr>PowerPoint Presentation</vt:lpstr>
      <vt:lpstr>PowerPoint Presentation</vt:lpstr>
      <vt:lpstr>Writing the bid  </vt:lpstr>
      <vt:lpstr>PowerPoint Presentation</vt:lpstr>
      <vt:lpstr>PowerPoint Presentation</vt:lpstr>
      <vt:lpstr>PowerPoint Presentation</vt:lpstr>
      <vt:lpstr>Review of a bid </vt:lpstr>
      <vt:lpstr>Questions for scrutiny </vt:lpstr>
      <vt:lpstr>Thoughts and plans </vt:lpstr>
      <vt:lpstr>supervision</vt:lpstr>
      <vt:lpstr>Leadership revisited-</vt:lpstr>
      <vt:lpstr>In a  week in my role ------which is leadership, management, other? </vt:lpstr>
      <vt:lpstr>A week in your role? Which is  leadership, management, other?please discuss </vt:lpstr>
      <vt:lpstr>Leadership </vt:lpstr>
      <vt:lpstr>Some analogies and definitions </vt:lpstr>
      <vt:lpstr>Bolman and Deal's Four Framework Approach to Leadership </vt:lpstr>
      <vt:lpstr>PowerPoint Presentation</vt:lpstr>
      <vt:lpstr>Times are changing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Distributed leadership </vt:lpstr>
      <vt:lpstr>Bruce McFarlane  challenging leaderism</vt:lpstr>
      <vt:lpstr>Some current versions, issues and developments </vt:lpstr>
      <vt:lpstr>Please consider </vt:lpstr>
      <vt:lpstr>Which of the dimensions and versions of  leadership or management would you use to sort out  these scenarios  </vt:lpstr>
      <vt:lpstr>PowerPoint Presentation</vt:lpstr>
      <vt:lpstr>PowerPoint Presentation</vt:lpstr>
      <vt:lpstr>Developing- yourself  </vt:lpstr>
      <vt:lpstr>PowerPoint Presentation</vt:lpstr>
      <vt:lpstr>PowerPoint Presentation</vt:lpstr>
      <vt:lpstr>PowerPoint Presentation</vt:lpstr>
      <vt:lpstr>PowerPoint Presentation</vt:lpstr>
      <vt:lpstr>Workload planning </vt:lpstr>
      <vt:lpstr>PowerPoint Presentation</vt:lpstr>
      <vt:lpstr>PowerPoint Presentation</vt:lpstr>
      <vt:lpstr>PowerPoint Presentation</vt:lpstr>
    </vt:vector>
  </TitlesOfParts>
  <Company>University of Brighton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academics professional development programme  April 2016</dc:title>
  <dc:creator>Gina Wisker</dc:creator>
  <cp:lastModifiedBy>Gina Wisker</cp:lastModifiedBy>
  <cp:revision>112</cp:revision>
  <dcterms:created xsi:type="dcterms:W3CDTF">2016-03-28T09:27:00Z</dcterms:created>
  <dcterms:modified xsi:type="dcterms:W3CDTF">2016-04-03T14:06:40Z</dcterms:modified>
</cp:coreProperties>
</file>