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8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88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67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2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54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44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30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5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69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347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58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EFC11-E03C-4728-80A3-2345D57E3AD9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2F856-5029-4817-825F-04D9A9E53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93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18" Type="http://schemas.openxmlformats.org/officeDocument/2006/relationships/image" Target="../media/image15.png"/><Relationship Id="rId3" Type="http://schemas.openxmlformats.org/officeDocument/2006/relationships/hyperlink" Target="http://www.guillier.org/cambridge/snowday/" TargetMode="External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hyperlink" Target="http://www.guillier.org/common/view_image.php?img=/cambridge/snowday/p1314388.jpg" TargetMode="Externa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hyperlink" Target="http://www.guillier.org/common/view_image.php?img=/cambridge/snowday/p1314394.jpg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Academic writing workshop – supporting your students’  writing for  postgraduate submission and publication</a:t>
            </a:r>
            <a:r>
              <a:rPr lang="en-GB" dirty="0" smtClean="0"/>
              <a:t> </a:t>
            </a:r>
            <a:r>
              <a:rPr lang="en-GB" b="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Gina </a:t>
            </a:r>
            <a:r>
              <a:rPr lang="en-GB" dirty="0" err="1" smtClean="0"/>
              <a:t>Wisker</a:t>
            </a:r>
            <a:r>
              <a:rPr lang="en-GB" dirty="0" smtClean="0"/>
              <a:t> </a:t>
            </a:r>
          </a:p>
          <a:p>
            <a:r>
              <a:rPr lang="en-GB" dirty="0" smtClean="0"/>
              <a:t>University of </a:t>
            </a:r>
            <a:r>
              <a:rPr lang="en-GB" dirty="0"/>
              <a:t>B</a:t>
            </a:r>
            <a:r>
              <a:rPr lang="en-GB" dirty="0" smtClean="0"/>
              <a:t>righton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0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 smtClean="0"/>
              <a:t>How can we support and enable postgraduate student writing? </a:t>
            </a:r>
            <a:br>
              <a:rPr lang="en-GB" sz="2400" dirty="0" smtClean="0"/>
            </a:br>
            <a:r>
              <a:rPr lang="en-GB" sz="2400" dirty="0" smtClean="0"/>
              <a:t>In this workshop we will look at  </a:t>
            </a:r>
            <a:br>
              <a:rPr lang="en-GB" sz="2400" dirty="0" smtClean="0"/>
            </a:b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supervising </a:t>
            </a:r>
            <a:r>
              <a:rPr lang="en-GB" dirty="0"/>
              <a:t>students’ writing from research question to submission, considering </a:t>
            </a:r>
          </a:p>
          <a:p>
            <a:pPr lvl="0"/>
            <a:r>
              <a:rPr lang="en-GB" dirty="0"/>
              <a:t>Different forms of writing in the thesis </a:t>
            </a:r>
          </a:p>
          <a:p>
            <a:pPr lvl="0"/>
            <a:r>
              <a:rPr lang="en-GB" dirty="0"/>
              <a:t>Managing time and planning the writing </a:t>
            </a:r>
          </a:p>
          <a:p>
            <a:pPr lvl="0"/>
            <a:r>
              <a:rPr lang="en-GB" dirty="0"/>
              <a:t>Overcoming writing blocks </a:t>
            </a:r>
          </a:p>
          <a:p>
            <a:pPr lvl="0"/>
            <a:r>
              <a:rPr lang="en-GB" dirty="0"/>
              <a:t>Supporting the writing of a sound abstract </a:t>
            </a:r>
          </a:p>
          <a:p>
            <a:pPr lvl="0"/>
            <a:r>
              <a:rPr lang="en-GB" dirty="0"/>
              <a:t>Developing a  dialogue with the literature and writing the literature review </a:t>
            </a:r>
          </a:p>
          <a:p>
            <a:pPr lvl="0"/>
            <a:r>
              <a:rPr lang="en-GB" dirty="0" smtClean="0"/>
              <a:t>Helping </a:t>
            </a:r>
            <a:r>
              <a:rPr lang="en-GB" dirty="0"/>
              <a:t>students develop their own confident voice </a:t>
            </a:r>
          </a:p>
          <a:p>
            <a:pPr lvl="0"/>
            <a:r>
              <a:rPr lang="en-GB" dirty="0"/>
              <a:t>Writing the methodology and methods  and data analysis sections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89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GB" dirty="0" smtClean="0"/>
              <a:t>Developing themes and structuring coherent chapters </a:t>
            </a:r>
          </a:p>
          <a:p>
            <a:pPr lvl="0"/>
            <a:r>
              <a:rPr lang="en-GB" dirty="0" smtClean="0"/>
              <a:t>Writing using argument and story </a:t>
            </a:r>
          </a:p>
          <a:p>
            <a:pPr lvl="0"/>
            <a:r>
              <a:rPr lang="en-GB" dirty="0" smtClean="0"/>
              <a:t>Conclusions and beyond</a:t>
            </a:r>
          </a:p>
          <a:p>
            <a:pPr lvl="0"/>
            <a:r>
              <a:rPr lang="en-GB" dirty="0" smtClean="0"/>
              <a:t>Giving useful feedback </a:t>
            </a:r>
          </a:p>
          <a:p>
            <a:pPr lvl="0"/>
            <a:r>
              <a:rPr lang="en-GB" dirty="0" smtClean="0"/>
              <a:t>Setting up writing groups, and reflective writing </a:t>
            </a:r>
          </a:p>
          <a:p>
            <a:r>
              <a:rPr lang="en-GB" dirty="0" smtClean="0"/>
              <a:t>Throughout we will be considering both the PhD and   MA by thesis and by publications. </a:t>
            </a:r>
          </a:p>
          <a:p>
            <a:r>
              <a:rPr lang="en-GB" dirty="0" smtClean="0"/>
              <a:t>The final section will be  advising and supporting students through publication politics .</a:t>
            </a:r>
          </a:p>
          <a:p>
            <a:endParaRPr lang="en-GB" dirty="0" smtClean="0"/>
          </a:p>
          <a:p>
            <a:r>
              <a:rPr lang="en-GB" dirty="0" smtClean="0"/>
              <a:t>Please bring with you a piece of your student’s work or your own. We will also look at ways of supporting and improving this piece of writing.  ????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03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Brighton Palace Pier</a:t>
            </a:r>
          </a:p>
        </p:txBody>
      </p:sp>
      <p:pic>
        <p:nvPicPr>
          <p:cNvPr id="12292" name="Picture 3" descr="357ODJ-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92696"/>
            <a:ext cx="9144000" cy="6165304"/>
          </a:xfrm>
          <a:noFill/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B3AA1-F27F-4462-A5C3-7F839C47F20D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5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A55D84-73FC-40E6-83B0-02A7828A4EF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2570163" y="-525463"/>
            <a:ext cx="3179762" cy="155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>
                <a:latin typeface="Arial" pitchFamily="34" charset="0"/>
                <a:cs typeface="Arial" pitchFamily="34" charset="0"/>
              </a:rPr>
              <a:t/>
            </a:r>
            <a:br>
              <a:rPr lang="en-US">
                <a:latin typeface="Arial" pitchFamily="34" charset="0"/>
                <a:cs typeface="Arial" pitchFamily="34" charset="0"/>
              </a:rPr>
            </a:br>
            <a:endParaRPr lang="en-US"/>
          </a:p>
          <a:p>
            <a:pPr algn="ctr" fontAlgn="ctr"/>
            <a:r>
              <a:rPr lang="en-US">
                <a:hlinkClick r:id="rId2"/>
              </a:rPr>
              <a:t>  </a:t>
            </a:r>
            <a:r>
              <a:rPr lang="en-US"/>
              <a:t>       </a:t>
            </a:r>
            <a:r>
              <a:rPr lang="en-US">
                <a:hlinkClick r:id="rId3"/>
              </a:rPr>
              <a:t>  </a:t>
            </a:r>
            <a:r>
              <a:rPr lang="en-US"/>
              <a:t>       </a:t>
            </a:r>
            <a:r>
              <a:rPr lang="en-US">
                <a:hlinkClick r:id="rId4"/>
              </a:rPr>
              <a:t>  </a:t>
            </a:r>
            <a:r>
              <a:rPr lang="en-US"/>
              <a:t>       </a:t>
            </a:r>
          </a:p>
          <a:p>
            <a:pPr algn="ctr"/>
            <a:r>
              <a:rPr lang="en-US">
                <a:latin typeface="Arial" pitchFamily="34" charset="0"/>
                <a:cs typeface="Arial" pitchFamily="34" charset="0"/>
              </a:rPr>
              <a:t>King's College Chapel</a:t>
            </a:r>
            <a:endParaRPr lang="en-US"/>
          </a:p>
        </p:txBody>
      </p:sp>
      <p:graphicFrame>
        <p:nvGraphicFramePr>
          <p:cNvPr id="135171" name="Group 3"/>
          <p:cNvGraphicFramePr>
            <a:graphicFrameLocks noGrp="1"/>
          </p:cNvGraphicFramePr>
          <p:nvPr/>
        </p:nvGraphicFramePr>
        <p:xfrm>
          <a:off x="-411163" y="160338"/>
          <a:ext cx="9967913" cy="8091488"/>
        </p:xfrm>
        <a:graphic>
          <a:graphicData uri="http://schemas.openxmlformats.org/drawingml/2006/table">
            <a:tbl>
              <a:tblPr/>
              <a:tblGrid>
                <a:gridCol w="9967913"/>
              </a:tblGrid>
              <a:tr h="809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5177" name="Group 9"/>
          <p:cNvGraphicFramePr>
            <a:graphicFrameLocks noGrp="1"/>
          </p:cNvGraphicFramePr>
          <p:nvPr/>
        </p:nvGraphicFramePr>
        <p:xfrm>
          <a:off x="-401638" y="-458788"/>
          <a:ext cx="9948863" cy="8713789"/>
        </p:xfrm>
        <a:graphic>
          <a:graphicData uri="http://schemas.openxmlformats.org/drawingml/2006/table">
            <a:tbl>
              <a:tblPr/>
              <a:tblGrid>
                <a:gridCol w="412751"/>
                <a:gridCol w="431800"/>
                <a:gridCol w="8259762"/>
                <a:gridCol w="431800"/>
                <a:gridCol w="412750"/>
              </a:tblGrid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3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                    C                             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3175"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35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35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5320" name="Picture 31" descr="prev">
            <a:hlinkClick r:id="rId2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325" y="-615950"/>
            <a:ext cx="285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1" name="Picture 32" descr="top">
            <a:hlinkClick r:id="rId3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02075" y="-615950"/>
            <a:ext cx="285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2" name="Picture 33" descr="next">
            <a:hlinkClick r:id="rId4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68825" y="-615950"/>
            <a:ext cx="285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3" name="Picture 34" descr="vi_a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233363" y="5810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4" name="Picture 35" descr="vi_b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388" y="39687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6" name="Picture 37" descr="vi_d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870950" y="39687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7" name="Picture 38" descr="vi_e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302750" y="39687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8" name="Picture 39" descr="vi_a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233363" y="1036638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29" name="Picture 40" descr="Kings's College Chape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836713"/>
            <a:ext cx="9144000" cy="60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0" name="Picture 41" descr="vi_e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302750" y="1036638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1" name="Picture 42" descr="vi_a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233363" y="1485900"/>
            <a:ext cx="95250" cy="566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2" name="Picture 43" descr="vi_e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302750" y="1485900"/>
            <a:ext cx="95250" cy="566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3" name="Picture 44" descr="vi_a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-233363" y="73755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4" name="Picture 45" descr="vi_e4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9302750" y="73755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5" name="Picture 46" descr="vi_a5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-233363" y="78327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6" name="Picture 47" descr="vi_b5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79388" y="78327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7" name="Picture 48" descr="vi_c5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11188" y="7832725"/>
            <a:ext cx="75723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8" name="Picture 49" descr="vi_d5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8870950" y="78327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39" name="Picture 50" descr="vi_e5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9302750" y="7832725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74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63513"/>
          </a:xfrm>
        </p:spPr>
        <p:txBody>
          <a:bodyPr>
            <a:normAutofit fontScale="90000"/>
          </a:bodyPr>
          <a:lstStyle/>
          <a:p>
            <a:r>
              <a:rPr lang="en-GB" altLang="en-US" sz="3200" dirty="0" smtClean="0"/>
              <a:t/>
            </a:r>
            <a:br>
              <a:rPr lang="en-GB" altLang="en-US" sz="3200" dirty="0" smtClean="0"/>
            </a:br>
            <a:r>
              <a:rPr lang="en-GB" altLang="en-US" sz="3200" dirty="0" smtClean="0"/>
              <a:t/>
            </a:r>
            <a:br>
              <a:rPr lang="en-GB" altLang="en-US" sz="3200" dirty="0" smtClean="0"/>
            </a:br>
            <a:r>
              <a:rPr lang="en-GB" altLang="en-US" sz="3200" dirty="0" smtClean="0"/>
              <a:t> </a:t>
            </a:r>
            <a:br>
              <a:rPr lang="en-GB" altLang="en-US" sz="3200" dirty="0" smtClean="0"/>
            </a:br>
            <a:r>
              <a:rPr lang="en-GB" altLang="en-US" sz="3200" dirty="0" smtClean="0"/>
              <a:t> </a:t>
            </a:r>
            <a:br>
              <a:rPr lang="en-GB" altLang="en-US" sz="3200" dirty="0" smtClean="0"/>
            </a:br>
            <a:r>
              <a:rPr lang="en-GB" altLang="en-US" sz="3200" dirty="0" smtClean="0"/>
              <a:t>                          </a:t>
            </a:r>
            <a:r>
              <a:rPr lang="en-GB" altLang="en-US" sz="3200" dirty="0" err="1" smtClean="0"/>
              <a:t>ppt</a:t>
            </a:r>
            <a:r>
              <a:rPr lang="en-GB" altLang="en-US" sz="3200" dirty="0" smtClean="0"/>
              <a:t> </a:t>
            </a:r>
            <a:r>
              <a:rPr lang="en-GB" altLang="en-US" sz="3200" dirty="0" err="1" smtClean="0"/>
              <a:t>etc</a:t>
            </a:r>
            <a:r>
              <a:rPr lang="en-GB" altLang="en-US" sz="3200" dirty="0" smtClean="0"/>
              <a:t> materials freely downloadable at  </a:t>
            </a:r>
            <a:br>
              <a:rPr lang="en-GB" altLang="en-US" sz="3200" dirty="0" smtClean="0"/>
            </a:br>
            <a:r>
              <a:rPr lang="en-GB" altLang="en-US" sz="3200" dirty="0" smtClean="0"/>
              <a:t>oasis-for-learning.net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5CCD8-9C9D-41F4-8C31-6BDC597A74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4340" name="Content Placeholder 4" descr="The Good Supervisor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2325117"/>
            <a:ext cx="2592387" cy="4537075"/>
          </a:xfrm>
        </p:spPr>
      </p:pic>
      <p:pic>
        <p:nvPicPr>
          <p:cNvPr id="14341" name="Picture 5" descr="The Postgraduate Research Hand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320925"/>
            <a:ext cx="244792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3" descr="Getting Published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010" y="2332037"/>
            <a:ext cx="2891989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93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Outcomes and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outcomes  do you want from the  workshop?</a:t>
            </a:r>
          </a:p>
          <a:p>
            <a:endParaRPr lang="en-GB" dirty="0" smtClean="0"/>
          </a:p>
          <a:p>
            <a:r>
              <a:rPr lang="en-GB" dirty="0" smtClean="0"/>
              <a:t>What </a:t>
            </a:r>
          </a:p>
          <a:p>
            <a:pPr lvl="1"/>
            <a:r>
              <a:rPr lang="en-GB" dirty="0" smtClean="0"/>
              <a:t>issues  </a:t>
            </a:r>
          </a:p>
          <a:p>
            <a:pPr lvl="1"/>
            <a:r>
              <a:rPr lang="en-GB" dirty="0" smtClean="0"/>
              <a:t>challenges and </a:t>
            </a:r>
          </a:p>
          <a:p>
            <a:pPr lvl="1"/>
            <a:r>
              <a:rPr lang="en-GB" dirty="0" smtClean="0"/>
              <a:t>stories do you bring  about your writing, </a:t>
            </a:r>
          </a:p>
          <a:p>
            <a:r>
              <a:rPr lang="en-GB" dirty="0" smtClean="0"/>
              <a:t>and supporting your students’ writing?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87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001419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Improve my writing skills </a:t>
            </a:r>
            <a:r>
              <a:rPr lang="en-US" sz="2400" dirty="0" err="1" smtClean="0"/>
              <a:t>esp</a:t>
            </a:r>
            <a:r>
              <a:rPr lang="en-US" sz="2400" dirty="0" smtClean="0"/>
              <a:t> in English</a:t>
            </a:r>
          </a:p>
          <a:p>
            <a:r>
              <a:rPr lang="en-US" sz="2400" dirty="0" smtClean="0"/>
              <a:t>Encyclopedia entry  shape –shapes –writing for different outlets</a:t>
            </a:r>
          </a:p>
          <a:p>
            <a:r>
              <a:rPr lang="en-US" sz="2400" dirty="0" smtClean="0"/>
              <a:t>How to write logically-to a structure-rewriting and finding the patterns  helps </a:t>
            </a:r>
          </a:p>
          <a:p>
            <a:r>
              <a:rPr lang="en-US" sz="2400" dirty="0" smtClean="0"/>
              <a:t>Coherence , conclusions and synthesis in each chapter  -</a:t>
            </a:r>
            <a:r>
              <a:rPr lang="en-US" sz="2400" dirty="0" err="1" smtClean="0"/>
              <a:t>eg</a:t>
            </a:r>
            <a:r>
              <a:rPr lang="en-US" sz="2400" dirty="0" smtClean="0"/>
              <a:t> finding link words and phrases </a:t>
            </a:r>
          </a:p>
          <a:p>
            <a:r>
              <a:rPr lang="en-US" sz="2400" dirty="0" smtClean="0"/>
              <a:t>Translating the PhD into articles</a:t>
            </a:r>
          </a:p>
          <a:p>
            <a:r>
              <a:rPr lang="en-US" sz="2400" dirty="0" smtClean="0"/>
              <a:t>Methodology and methods chapters </a:t>
            </a:r>
          </a:p>
          <a:p>
            <a:r>
              <a:rPr lang="en-US" sz="2400" dirty="0" smtClean="0"/>
              <a:t>Its all a struggle! But how to write…</a:t>
            </a:r>
            <a:r>
              <a:rPr lang="en-US" sz="2400" dirty="0" err="1" smtClean="0"/>
              <a:t>esp</a:t>
            </a:r>
            <a:r>
              <a:rPr lang="en-US" sz="2400" dirty="0" smtClean="0"/>
              <a:t> </a:t>
            </a:r>
            <a:r>
              <a:rPr lang="en-US" sz="2400" dirty="0" err="1" smtClean="0"/>
              <a:t>litreview</a:t>
            </a:r>
            <a:endParaRPr lang="en-US" sz="2400" dirty="0" smtClean="0"/>
          </a:p>
          <a:p>
            <a:r>
              <a:rPr lang="en-US" sz="2400" dirty="0" smtClean="0"/>
              <a:t>Incorporating and backing up opinions with scholarship</a:t>
            </a:r>
          </a:p>
          <a:p>
            <a:r>
              <a:rPr lang="en-US" sz="2400" dirty="0" smtClean="0"/>
              <a:t>Discussing the data and the phrases to use</a:t>
            </a:r>
          </a:p>
          <a:p>
            <a:r>
              <a:rPr lang="en-US" sz="2400" dirty="0" smtClean="0"/>
              <a:t>‘It was </a:t>
            </a:r>
            <a:r>
              <a:rPr lang="en-US" sz="2400" dirty="0" err="1" smtClean="0"/>
              <a:t>colourful</a:t>
            </a:r>
            <a:r>
              <a:rPr lang="en-US" sz="2400" dirty="0" smtClean="0"/>
              <a:t> and musical and now it is painful and quiet’ –</a:t>
            </a:r>
            <a:r>
              <a:rPr lang="en-US" sz="2400" dirty="0" err="1" smtClean="0"/>
              <a:t>Makhosazana</a:t>
            </a:r>
            <a:endParaRPr lang="en-US" sz="2400" dirty="0" smtClean="0"/>
          </a:p>
          <a:p>
            <a:r>
              <a:rPr lang="en-US" sz="2400" dirty="0" smtClean="0"/>
              <a:t>Data-collect- Select -pattern and theme- variation-   interpret – findings-= so?? –implications and contribution( so what? Why </a:t>
            </a:r>
            <a:r>
              <a:rPr lang="en-US" sz="2400" dirty="0" err="1" smtClean="0"/>
              <a:t>bother?what</a:t>
            </a:r>
            <a:r>
              <a:rPr lang="en-US" sz="2400" dirty="0" smtClean="0"/>
              <a:t> can I do with it or take away from it?)</a:t>
            </a:r>
          </a:p>
          <a:p>
            <a:endParaRPr lang="en-US" sz="2400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65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and challenges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dirty="0" smtClean="0"/>
              <a:t>Referencing  fundamental thinkers and main contributors- and themes- then up to date – but only what’s </a:t>
            </a:r>
            <a:r>
              <a:rPr lang="en-US" smtClean="0"/>
              <a:t>relevant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06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365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Academic writing workshop – supporting your students’  writing for  postgraduate submission and publication   </vt:lpstr>
      <vt:lpstr>How can we support and enable postgraduate student writing?  In this workshop we will look at   </vt:lpstr>
      <vt:lpstr>PowerPoint Presentation</vt:lpstr>
      <vt:lpstr>Brighton Palace Pier</vt:lpstr>
      <vt:lpstr>PowerPoint Presentation</vt:lpstr>
      <vt:lpstr>                                ppt etc materials freely downloadable at   oasis-for-learning.net </vt:lpstr>
      <vt:lpstr>Outcomes and Issues </vt:lpstr>
      <vt:lpstr>outcomes</vt:lpstr>
      <vt:lpstr>Issues and challenges</vt:lpstr>
    </vt:vector>
  </TitlesOfParts>
  <Company>University of Brighton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writing workshop – supporting your students’  writing for  postgraduate submission and publication</dc:title>
  <dc:creator>Gina Wisker</dc:creator>
  <cp:lastModifiedBy>Gina Wisker</cp:lastModifiedBy>
  <cp:revision>13</cp:revision>
  <dcterms:created xsi:type="dcterms:W3CDTF">2016-02-17T05:13:49Z</dcterms:created>
  <dcterms:modified xsi:type="dcterms:W3CDTF">2016-07-18T05:21:52Z</dcterms:modified>
</cp:coreProperties>
</file>