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59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86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EFC11-E03C-4728-80A3-2345D57E3AD9}" type="datetimeFigureOut">
              <a:rPr lang="en-GB" smtClean="0"/>
              <a:t>18/07/2016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2F856-5029-4817-825F-04D9A9E53F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3883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EFC11-E03C-4728-80A3-2345D57E3AD9}" type="datetimeFigureOut">
              <a:rPr lang="en-GB" smtClean="0"/>
              <a:t>18/07/2016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2F856-5029-4817-825F-04D9A9E53F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3674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EFC11-E03C-4728-80A3-2345D57E3AD9}" type="datetimeFigureOut">
              <a:rPr lang="en-GB" smtClean="0"/>
              <a:t>18/07/2016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2F856-5029-4817-825F-04D9A9E53F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4520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EFC11-E03C-4728-80A3-2345D57E3AD9}" type="datetimeFigureOut">
              <a:rPr lang="en-GB" smtClean="0"/>
              <a:t>18/07/2016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2F856-5029-4817-825F-04D9A9E53F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0547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EFC11-E03C-4728-80A3-2345D57E3AD9}" type="datetimeFigureOut">
              <a:rPr lang="en-GB" smtClean="0"/>
              <a:t>18/07/2016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2F856-5029-4817-825F-04D9A9E53F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0447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EFC11-E03C-4728-80A3-2345D57E3AD9}" type="datetimeFigureOut">
              <a:rPr lang="en-GB" smtClean="0"/>
              <a:t>18/07/2016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2F856-5029-4817-825F-04D9A9E53F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9306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EFC11-E03C-4728-80A3-2345D57E3AD9}" type="datetimeFigureOut">
              <a:rPr lang="en-GB" smtClean="0"/>
              <a:t>18/07/2016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2F856-5029-4817-825F-04D9A9E53F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6950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EFC11-E03C-4728-80A3-2345D57E3AD9}" type="datetimeFigureOut">
              <a:rPr lang="en-GB" smtClean="0"/>
              <a:t>18/07/2016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2F856-5029-4817-825F-04D9A9E53F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5659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EFC11-E03C-4728-80A3-2345D57E3AD9}" type="datetimeFigureOut">
              <a:rPr lang="en-GB" smtClean="0"/>
              <a:t>18/07/2016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2F856-5029-4817-825F-04D9A9E53F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7690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EFC11-E03C-4728-80A3-2345D57E3AD9}" type="datetimeFigureOut">
              <a:rPr lang="en-GB" smtClean="0"/>
              <a:t>18/07/2016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2F856-5029-4817-825F-04D9A9E53F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347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EFC11-E03C-4728-80A3-2345D57E3AD9}" type="datetimeFigureOut">
              <a:rPr lang="en-GB" smtClean="0"/>
              <a:t>18/07/2016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2F856-5029-4817-825F-04D9A9E53F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9580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EFC11-E03C-4728-80A3-2345D57E3AD9}" type="datetimeFigureOut">
              <a:rPr lang="en-GB" smtClean="0"/>
              <a:t>18/07/2016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2F856-5029-4817-825F-04D9A9E53F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6936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jpeg"/><Relationship Id="rId18" Type="http://schemas.openxmlformats.org/officeDocument/2006/relationships/image" Target="../media/image15.png"/><Relationship Id="rId3" Type="http://schemas.openxmlformats.org/officeDocument/2006/relationships/hyperlink" Target="http://www.guillier.org/cambridge/snowday/" TargetMode="External"/><Relationship Id="rId21" Type="http://schemas.openxmlformats.org/officeDocument/2006/relationships/image" Target="../media/image18.png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17" Type="http://schemas.openxmlformats.org/officeDocument/2006/relationships/image" Target="../media/image14.png"/><Relationship Id="rId2" Type="http://schemas.openxmlformats.org/officeDocument/2006/relationships/hyperlink" Target="http://www.guillier.org/common/view_image.php?img=/cambridge/snowday/p1314388.jpg" TargetMode="External"/><Relationship Id="rId16" Type="http://schemas.openxmlformats.org/officeDocument/2006/relationships/image" Target="../media/image13.png"/><Relationship Id="rId20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5" Type="http://schemas.openxmlformats.org/officeDocument/2006/relationships/image" Target="../media/image12.png"/><Relationship Id="rId23" Type="http://schemas.openxmlformats.org/officeDocument/2006/relationships/image" Target="../media/image20.png"/><Relationship Id="rId10" Type="http://schemas.openxmlformats.org/officeDocument/2006/relationships/image" Target="../media/image7.png"/><Relationship Id="rId19" Type="http://schemas.openxmlformats.org/officeDocument/2006/relationships/image" Target="../media/image16.png"/><Relationship Id="rId4" Type="http://schemas.openxmlformats.org/officeDocument/2006/relationships/hyperlink" Target="http://www.guillier.org/common/view_image.php?img=/cambridge/snowday/p1314394.jpg" TargetMode="External"/><Relationship Id="rId9" Type="http://schemas.openxmlformats.org/officeDocument/2006/relationships/image" Target="../media/image6.png"/><Relationship Id="rId14" Type="http://schemas.openxmlformats.org/officeDocument/2006/relationships/image" Target="../media/image11.png"/><Relationship Id="rId22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Academic writing workshop – supporting your students’  writing for  postgraduate submission and publication</a:t>
            </a:r>
            <a:r>
              <a:rPr lang="en-GB" dirty="0" smtClean="0"/>
              <a:t> </a:t>
            </a:r>
            <a:r>
              <a:rPr lang="en-GB" b="1" dirty="0" smtClean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Gina </a:t>
            </a:r>
            <a:r>
              <a:rPr lang="en-GB" dirty="0" err="1" smtClean="0"/>
              <a:t>Wisker</a:t>
            </a:r>
            <a:r>
              <a:rPr lang="en-GB" dirty="0" smtClean="0"/>
              <a:t> </a:t>
            </a:r>
          </a:p>
          <a:p>
            <a:r>
              <a:rPr lang="en-GB" dirty="0" smtClean="0"/>
              <a:t>University of </a:t>
            </a:r>
            <a:r>
              <a:rPr lang="en-GB" dirty="0"/>
              <a:t>B</a:t>
            </a:r>
            <a:r>
              <a:rPr lang="en-GB" dirty="0" smtClean="0"/>
              <a:t>righton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200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2400" dirty="0" smtClean="0"/>
              <a:t>How can we support and enable postgraduate student writing? </a:t>
            </a:r>
            <a:br>
              <a:rPr lang="en-GB" sz="2400" dirty="0" smtClean="0"/>
            </a:br>
            <a:r>
              <a:rPr lang="en-GB" sz="2400" dirty="0" smtClean="0"/>
              <a:t>In this workshop we will look at  </a:t>
            </a:r>
            <a:br>
              <a:rPr lang="en-GB" sz="2400" dirty="0" smtClean="0"/>
            </a:b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877272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supervising </a:t>
            </a:r>
            <a:r>
              <a:rPr lang="en-GB" dirty="0"/>
              <a:t>students’ writing from research question to submission, considering </a:t>
            </a:r>
          </a:p>
          <a:p>
            <a:pPr lvl="0"/>
            <a:r>
              <a:rPr lang="en-GB" dirty="0"/>
              <a:t>Different forms of writing in the thesis </a:t>
            </a:r>
          </a:p>
          <a:p>
            <a:pPr lvl="0"/>
            <a:r>
              <a:rPr lang="en-GB" dirty="0"/>
              <a:t>Managing time and planning the writing </a:t>
            </a:r>
          </a:p>
          <a:p>
            <a:pPr lvl="0"/>
            <a:r>
              <a:rPr lang="en-GB" dirty="0"/>
              <a:t>Overcoming writing blocks </a:t>
            </a:r>
          </a:p>
          <a:p>
            <a:pPr lvl="0"/>
            <a:r>
              <a:rPr lang="en-GB" dirty="0"/>
              <a:t>Supporting the writing of a sound abstract </a:t>
            </a:r>
          </a:p>
          <a:p>
            <a:pPr lvl="0"/>
            <a:r>
              <a:rPr lang="en-GB" dirty="0"/>
              <a:t>Developing a  dialogue with the literature and writing the literature review </a:t>
            </a:r>
          </a:p>
          <a:p>
            <a:pPr lvl="0"/>
            <a:r>
              <a:rPr lang="en-GB" dirty="0" smtClean="0"/>
              <a:t>Helping </a:t>
            </a:r>
            <a:r>
              <a:rPr lang="en-GB" dirty="0"/>
              <a:t>students develop their own confident voice </a:t>
            </a:r>
          </a:p>
          <a:p>
            <a:pPr lvl="0"/>
            <a:r>
              <a:rPr lang="en-GB" dirty="0"/>
              <a:t>Writing the methodology and methods  and data analysis sections</a:t>
            </a:r>
          </a:p>
          <a:p>
            <a:r>
              <a:rPr lang="en-GB" dirty="0"/>
              <a:t>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489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GB" dirty="0" smtClean="0"/>
              <a:t>Developing themes and structuring coherent chapters </a:t>
            </a:r>
          </a:p>
          <a:p>
            <a:pPr lvl="0"/>
            <a:r>
              <a:rPr lang="en-GB" dirty="0" smtClean="0"/>
              <a:t>Writing using argument and story </a:t>
            </a:r>
          </a:p>
          <a:p>
            <a:pPr lvl="0"/>
            <a:r>
              <a:rPr lang="en-GB" dirty="0" smtClean="0"/>
              <a:t>Conclusions and beyond</a:t>
            </a:r>
          </a:p>
          <a:p>
            <a:pPr lvl="0"/>
            <a:r>
              <a:rPr lang="en-GB" dirty="0" smtClean="0"/>
              <a:t>Giving useful feedback </a:t>
            </a:r>
          </a:p>
          <a:p>
            <a:pPr lvl="0"/>
            <a:r>
              <a:rPr lang="en-GB" dirty="0" smtClean="0"/>
              <a:t>Setting up writing groups, and reflective writing </a:t>
            </a:r>
          </a:p>
          <a:p>
            <a:r>
              <a:rPr lang="en-GB" dirty="0" smtClean="0"/>
              <a:t>Throughout we will be considering both the PhD and   MA by thesis and by publications. </a:t>
            </a:r>
          </a:p>
          <a:p>
            <a:r>
              <a:rPr lang="en-GB" dirty="0" smtClean="0"/>
              <a:t>The final section will be  advising and supporting students through publication politics .</a:t>
            </a:r>
          </a:p>
          <a:p>
            <a:endParaRPr lang="en-GB" dirty="0" smtClean="0"/>
          </a:p>
          <a:p>
            <a:r>
              <a:rPr lang="en-GB" dirty="0" smtClean="0"/>
              <a:t>Please bring with you a piece of your student’s work or your own. We will also look at ways of supporting and improving this piece of writing.  ????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03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Brighton Palace Pier</a:t>
            </a:r>
          </a:p>
        </p:txBody>
      </p:sp>
      <p:pic>
        <p:nvPicPr>
          <p:cNvPr id="12292" name="Picture 3" descr="357ODJ-0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692696"/>
            <a:ext cx="9144000" cy="6165304"/>
          </a:xfrm>
          <a:noFill/>
        </p:spPr>
      </p:pic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8B3AA1-F27F-4462-A5C3-7F839C47F20D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5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A55D84-73FC-40E6-83B0-02A7828A4EFD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55299" name="Rectangle 2"/>
          <p:cNvSpPr>
            <a:spLocks noChangeArrowheads="1"/>
          </p:cNvSpPr>
          <p:nvPr/>
        </p:nvSpPr>
        <p:spPr bwMode="auto">
          <a:xfrm>
            <a:off x="2570163" y="-525463"/>
            <a:ext cx="3179762" cy="1552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>
                <a:latin typeface="Arial" pitchFamily="34" charset="0"/>
                <a:cs typeface="Arial" pitchFamily="34" charset="0"/>
              </a:rPr>
              <a:t/>
            </a:r>
            <a:br>
              <a:rPr lang="en-US">
                <a:latin typeface="Arial" pitchFamily="34" charset="0"/>
                <a:cs typeface="Arial" pitchFamily="34" charset="0"/>
              </a:rPr>
            </a:br>
            <a:endParaRPr lang="en-US"/>
          </a:p>
          <a:p>
            <a:pPr algn="ctr" fontAlgn="ctr"/>
            <a:r>
              <a:rPr lang="en-US">
                <a:hlinkClick r:id="rId2"/>
              </a:rPr>
              <a:t>  </a:t>
            </a:r>
            <a:r>
              <a:rPr lang="en-US"/>
              <a:t>       </a:t>
            </a:r>
            <a:r>
              <a:rPr lang="en-US">
                <a:hlinkClick r:id="rId3"/>
              </a:rPr>
              <a:t>  </a:t>
            </a:r>
            <a:r>
              <a:rPr lang="en-US"/>
              <a:t>       </a:t>
            </a:r>
            <a:r>
              <a:rPr lang="en-US">
                <a:hlinkClick r:id="rId4"/>
              </a:rPr>
              <a:t>  </a:t>
            </a:r>
            <a:r>
              <a:rPr lang="en-US"/>
              <a:t>       </a:t>
            </a:r>
          </a:p>
          <a:p>
            <a:pPr algn="ctr"/>
            <a:r>
              <a:rPr lang="en-US">
                <a:latin typeface="Arial" pitchFamily="34" charset="0"/>
                <a:cs typeface="Arial" pitchFamily="34" charset="0"/>
              </a:rPr>
              <a:t>King's College Chapel</a:t>
            </a:r>
            <a:endParaRPr lang="en-US"/>
          </a:p>
        </p:txBody>
      </p:sp>
      <p:graphicFrame>
        <p:nvGraphicFramePr>
          <p:cNvPr id="135171" name="Group 3"/>
          <p:cNvGraphicFramePr>
            <a:graphicFrameLocks noGrp="1"/>
          </p:cNvGraphicFramePr>
          <p:nvPr/>
        </p:nvGraphicFramePr>
        <p:xfrm>
          <a:off x="-411163" y="160338"/>
          <a:ext cx="9967913" cy="8091488"/>
        </p:xfrm>
        <a:graphic>
          <a:graphicData uri="http://schemas.openxmlformats.org/drawingml/2006/table">
            <a:tbl>
              <a:tblPr/>
              <a:tblGrid>
                <a:gridCol w="9967913"/>
              </a:tblGrid>
              <a:tr h="80914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endParaRPr kumimoji="1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5177" name="Group 9"/>
          <p:cNvGraphicFramePr>
            <a:graphicFrameLocks noGrp="1"/>
          </p:cNvGraphicFramePr>
          <p:nvPr/>
        </p:nvGraphicFramePr>
        <p:xfrm>
          <a:off x="-401638" y="-458788"/>
          <a:ext cx="9948863" cy="8713789"/>
        </p:xfrm>
        <a:graphic>
          <a:graphicData uri="http://schemas.openxmlformats.org/drawingml/2006/table">
            <a:tbl>
              <a:tblPr/>
              <a:tblGrid>
                <a:gridCol w="412751"/>
                <a:gridCol w="431800"/>
                <a:gridCol w="8259762"/>
                <a:gridCol w="431800"/>
                <a:gridCol w="412750"/>
              </a:tblGrid>
              <a:tr h="8842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</a:t>
                      </a:r>
                      <a:r>
                        <a:rPr kumimoji="0" lang="en-US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</a:t>
                      </a:r>
                      <a:r>
                        <a:rPr kumimoji="0" lang="en-US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</a:t>
                      </a:r>
                      <a:r>
                        <a:rPr kumimoji="0" lang="en-US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                                                                                                 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</a:t>
                      </a:r>
                      <a:r>
                        <a:rPr kumimoji="0" lang="en-US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</a:t>
                      </a:r>
                      <a:r>
                        <a:rPr kumimoji="0" lang="en-US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</a:t>
                      </a:r>
                      <a:r>
                        <a:rPr kumimoji="0" lang="en-US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 gridSpan="3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</a:t>
                      </a:r>
                      <a:r>
                        <a:rPr kumimoji="0" lang="en-US" sz="36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                    C                              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</a:t>
                      </a:r>
                      <a:r>
                        <a:rPr kumimoji="0" lang="en-US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3175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</a:t>
                      </a:r>
                      <a:r>
                        <a:rPr kumimoji="0" lang="en-US" sz="35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</a:t>
                      </a:r>
                      <a:r>
                        <a:rPr kumimoji="0" lang="en-US" sz="35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</a:t>
                      </a:r>
                      <a:r>
                        <a:rPr kumimoji="0" lang="en-US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</a:t>
                      </a:r>
                      <a:r>
                        <a:rPr kumimoji="0" lang="en-US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538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</a:t>
                      </a:r>
                      <a:r>
                        <a:rPr kumimoji="0" lang="en-US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</a:t>
                      </a:r>
                      <a:r>
                        <a:rPr kumimoji="0" lang="en-US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</a:t>
                      </a:r>
                      <a:r>
                        <a:rPr kumimoji="0" lang="en-US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                                                                                                 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</a:t>
                      </a:r>
                      <a:r>
                        <a:rPr kumimoji="0" lang="en-US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</a:t>
                      </a:r>
                      <a:r>
                        <a:rPr kumimoji="0" lang="en-US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55320" name="Picture 31" descr="prev">
            <a:hlinkClick r:id="rId2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325" y="-615950"/>
            <a:ext cx="2857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21" name="Picture 32" descr="top">
            <a:hlinkClick r:id="rId3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02075" y="-615950"/>
            <a:ext cx="2857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22" name="Picture 33" descr="next">
            <a:hlinkClick r:id="rId4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68825" y="-615950"/>
            <a:ext cx="2857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23" name="Picture 34" descr="vi_a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-233363" y="581025"/>
            <a:ext cx="95250" cy="9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24" name="Picture 35" descr="vi_b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79388" y="396875"/>
            <a:ext cx="95250" cy="9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26" name="Picture 37" descr="vi_d1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870950" y="396875"/>
            <a:ext cx="95250" cy="9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27" name="Picture 38" descr="vi_e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9302750" y="396875"/>
            <a:ext cx="95250" cy="9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28" name="Picture 39" descr="vi_a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-233363" y="1036638"/>
            <a:ext cx="95250" cy="9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29" name="Picture 40" descr="Kings's College Chapel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836713"/>
            <a:ext cx="9144000" cy="602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30" name="Picture 41" descr="vi_e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9302750" y="1036638"/>
            <a:ext cx="95250" cy="9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31" name="Picture 42" descr="vi_a3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-233363" y="1485900"/>
            <a:ext cx="95250" cy="566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32" name="Picture 43" descr="vi_e3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9302750" y="1485900"/>
            <a:ext cx="95250" cy="566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33" name="Picture 44" descr="vi_a4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-233363" y="7375525"/>
            <a:ext cx="95250" cy="9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34" name="Picture 45" descr="vi_e4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9302750" y="7375525"/>
            <a:ext cx="95250" cy="9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35" name="Picture 46" descr="vi_a5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-233363" y="7832725"/>
            <a:ext cx="95250" cy="9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36" name="Picture 47" descr="vi_b5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179388" y="7832725"/>
            <a:ext cx="95250" cy="9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37" name="Picture 48" descr="vi_c5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611188" y="7832725"/>
            <a:ext cx="7572375" cy="9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38" name="Picture 49" descr="vi_d5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8870950" y="7832725"/>
            <a:ext cx="95250" cy="9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39" name="Picture 50" descr="vi_e5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9302750" y="7832725"/>
            <a:ext cx="95250" cy="9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3742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173163" y="457200"/>
            <a:ext cx="7772400" cy="163513"/>
          </a:xfrm>
        </p:spPr>
        <p:txBody>
          <a:bodyPr>
            <a:normAutofit fontScale="90000"/>
          </a:bodyPr>
          <a:lstStyle/>
          <a:p>
            <a:r>
              <a:rPr lang="en-GB" altLang="en-US" sz="3200" dirty="0" smtClean="0"/>
              <a:t/>
            </a:r>
            <a:br>
              <a:rPr lang="en-GB" altLang="en-US" sz="3200" dirty="0" smtClean="0"/>
            </a:br>
            <a:r>
              <a:rPr lang="en-GB" altLang="en-US" sz="3200" dirty="0" smtClean="0"/>
              <a:t/>
            </a:r>
            <a:br>
              <a:rPr lang="en-GB" altLang="en-US" sz="3200" dirty="0" smtClean="0"/>
            </a:br>
            <a:r>
              <a:rPr lang="en-GB" altLang="en-US" sz="3200" dirty="0" smtClean="0"/>
              <a:t> </a:t>
            </a:r>
            <a:br>
              <a:rPr lang="en-GB" altLang="en-US" sz="3200" dirty="0" smtClean="0"/>
            </a:br>
            <a:r>
              <a:rPr lang="en-GB" altLang="en-US" sz="3200" dirty="0" smtClean="0"/>
              <a:t> </a:t>
            </a:r>
            <a:br>
              <a:rPr lang="en-GB" altLang="en-US" sz="3200" dirty="0" smtClean="0"/>
            </a:br>
            <a:r>
              <a:rPr lang="en-GB" altLang="en-US" sz="3200" dirty="0" smtClean="0"/>
              <a:t>                          </a:t>
            </a:r>
            <a:r>
              <a:rPr lang="en-GB" altLang="en-US" sz="3200" dirty="0" err="1" smtClean="0"/>
              <a:t>ppt</a:t>
            </a:r>
            <a:r>
              <a:rPr lang="en-GB" altLang="en-US" sz="3200" dirty="0" smtClean="0"/>
              <a:t> </a:t>
            </a:r>
            <a:r>
              <a:rPr lang="en-GB" altLang="en-US" sz="3200" dirty="0" err="1" smtClean="0"/>
              <a:t>etc</a:t>
            </a:r>
            <a:r>
              <a:rPr lang="en-GB" altLang="en-US" sz="3200" dirty="0" smtClean="0"/>
              <a:t> materials freely downloadable at  </a:t>
            </a:r>
            <a:br>
              <a:rPr lang="en-GB" altLang="en-US" sz="3200" dirty="0" smtClean="0"/>
            </a:br>
            <a:r>
              <a:rPr lang="en-GB" altLang="en-US" sz="3200" dirty="0" smtClean="0"/>
              <a:t>oasis-for-learning.net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85CCD8-9C9D-41F4-8C31-6BDC597A74B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14340" name="Content Placeholder 4" descr="The Good Supervisor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1520" y="2325117"/>
            <a:ext cx="2592387" cy="4537075"/>
          </a:xfrm>
        </p:spPr>
      </p:pic>
      <p:pic>
        <p:nvPicPr>
          <p:cNvPr id="14341" name="Picture 5" descr="The Postgraduate Research Handboo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320925"/>
            <a:ext cx="2447925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Content Placeholder 3" descr="Getting Published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2010" y="2332037"/>
            <a:ext cx="2891989" cy="4525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993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Outcomes and Issues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What outcomes  do you want from the  workshop?</a:t>
            </a:r>
          </a:p>
          <a:p>
            <a:endParaRPr lang="en-GB" dirty="0" smtClean="0"/>
          </a:p>
          <a:p>
            <a:r>
              <a:rPr lang="en-GB" dirty="0" smtClean="0"/>
              <a:t>What </a:t>
            </a:r>
          </a:p>
          <a:p>
            <a:pPr lvl="1"/>
            <a:r>
              <a:rPr lang="en-GB" dirty="0" smtClean="0"/>
              <a:t>issues  </a:t>
            </a:r>
          </a:p>
          <a:p>
            <a:pPr lvl="1"/>
            <a:r>
              <a:rPr lang="en-GB" dirty="0" smtClean="0"/>
              <a:t>challenges and </a:t>
            </a:r>
          </a:p>
          <a:p>
            <a:pPr lvl="1"/>
            <a:r>
              <a:rPr lang="en-GB" dirty="0" smtClean="0"/>
              <a:t>stories do you bring  about your writing, </a:t>
            </a:r>
          </a:p>
          <a:p>
            <a:r>
              <a:rPr lang="en-GB" dirty="0" smtClean="0"/>
              <a:t>and supporting your students’ writing?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877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24744"/>
            <a:ext cx="9036496" cy="5001419"/>
          </a:xfrm>
        </p:spPr>
        <p:txBody>
          <a:bodyPr>
            <a:normAutofit fontScale="85000" lnSpcReduction="10000"/>
          </a:bodyPr>
          <a:lstStyle/>
          <a:p>
            <a:r>
              <a:rPr lang="en-US" sz="2400" dirty="0" smtClean="0"/>
              <a:t>Improve my writing skills </a:t>
            </a:r>
            <a:r>
              <a:rPr lang="en-US" sz="2400" dirty="0" err="1" smtClean="0"/>
              <a:t>esp</a:t>
            </a:r>
            <a:r>
              <a:rPr lang="en-US" sz="2400" dirty="0" smtClean="0"/>
              <a:t> in English</a:t>
            </a:r>
          </a:p>
          <a:p>
            <a:r>
              <a:rPr lang="en-US" sz="2400" dirty="0" smtClean="0"/>
              <a:t>Encyclopedia entry  shape –shapes –writing for different outlets</a:t>
            </a:r>
          </a:p>
          <a:p>
            <a:r>
              <a:rPr lang="en-US" sz="2400" dirty="0" smtClean="0"/>
              <a:t>How to write logically-to a structure-rewriting and finding the patterns  helps </a:t>
            </a:r>
          </a:p>
          <a:p>
            <a:r>
              <a:rPr lang="en-US" sz="2400" dirty="0" smtClean="0"/>
              <a:t>Coherence , conclusions and synthesis in each chapter  -</a:t>
            </a:r>
            <a:r>
              <a:rPr lang="en-US" sz="2400" dirty="0" err="1" smtClean="0"/>
              <a:t>eg</a:t>
            </a:r>
            <a:r>
              <a:rPr lang="en-US" sz="2400" dirty="0" smtClean="0"/>
              <a:t> finding link words and phrases </a:t>
            </a:r>
          </a:p>
          <a:p>
            <a:r>
              <a:rPr lang="en-US" sz="2400" dirty="0" smtClean="0"/>
              <a:t>Translating the PhD into articles</a:t>
            </a:r>
          </a:p>
          <a:p>
            <a:r>
              <a:rPr lang="en-US" sz="2400" dirty="0" smtClean="0"/>
              <a:t>Methodology and methods chapters </a:t>
            </a:r>
          </a:p>
          <a:p>
            <a:r>
              <a:rPr lang="en-US" sz="2400" dirty="0" smtClean="0"/>
              <a:t>Its all a struggle! But how to write…</a:t>
            </a:r>
            <a:r>
              <a:rPr lang="en-US" sz="2400" dirty="0" err="1" smtClean="0"/>
              <a:t>esp</a:t>
            </a:r>
            <a:r>
              <a:rPr lang="en-US" sz="2400" dirty="0" smtClean="0"/>
              <a:t> </a:t>
            </a:r>
            <a:r>
              <a:rPr lang="en-US" sz="2400" dirty="0" err="1" smtClean="0"/>
              <a:t>litreview</a:t>
            </a:r>
            <a:endParaRPr lang="en-US" sz="2400" dirty="0" smtClean="0"/>
          </a:p>
          <a:p>
            <a:r>
              <a:rPr lang="en-US" sz="2400" dirty="0" smtClean="0"/>
              <a:t>Incorporating and backing up opinions with scholarship</a:t>
            </a:r>
          </a:p>
          <a:p>
            <a:r>
              <a:rPr lang="en-US" sz="2400" dirty="0" smtClean="0"/>
              <a:t>Discussing the data and the phrases to use</a:t>
            </a:r>
          </a:p>
          <a:p>
            <a:r>
              <a:rPr lang="en-US" sz="2400" dirty="0" smtClean="0"/>
              <a:t>‘It was </a:t>
            </a:r>
            <a:r>
              <a:rPr lang="en-US" sz="2400" dirty="0" err="1" smtClean="0"/>
              <a:t>colourful</a:t>
            </a:r>
            <a:r>
              <a:rPr lang="en-US" sz="2400" dirty="0" smtClean="0"/>
              <a:t> and musical and now it is painful and quiet’ –</a:t>
            </a:r>
            <a:r>
              <a:rPr lang="en-US" sz="2400" dirty="0" err="1" smtClean="0"/>
              <a:t>Makhosazana</a:t>
            </a:r>
            <a:endParaRPr lang="en-US" sz="2400" dirty="0" smtClean="0"/>
          </a:p>
          <a:p>
            <a:r>
              <a:rPr lang="en-US" sz="2400" dirty="0" smtClean="0"/>
              <a:t>Data-collect- Select -pattern and theme- variation-   interpret – findings-= so?? –implications and contribution( so what? Why </a:t>
            </a:r>
            <a:r>
              <a:rPr lang="en-US" sz="2400" dirty="0" err="1" smtClean="0"/>
              <a:t>bother?what</a:t>
            </a:r>
            <a:r>
              <a:rPr lang="en-US" sz="2400" dirty="0" smtClean="0"/>
              <a:t> can I do with it or take away from it?)</a:t>
            </a:r>
          </a:p>
          <a:p>
            <a:endParaRPr lang="en-US" sz="2400" dirty="0" smtClean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20651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and challenges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r>
              <a:rPr lang="en-US" dirty="0" smtClean="0"/>
              <a:t>Referencing  fundamental thinkers and main contributors- and themes- then up to date – but only what’s </a:t>
            </a:r>
            <a:r>
              <a:rPr lang="en-US" smtClean="0"/>
              <a:t>relevant 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74063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365</Words>
  <Application>Microsoft Office PowerPoint</Application>
  <PresentationFormat>On-screen Show (4:3)</PresentationFormat>
  <Paragraphs>70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Academic writing workshop – supporting your students’  writing for  postgraduate submission and publication   </vt:lpstr>
      <vt:lpstr>How can we support and enable postgraduate student writing?  In this workshop we will look at   </vt:lpstr>
      <vt:lpstr>PowerPoint Presentation</vt:lpstr>
      <vt:lpstr>Brighton Palace Pier</vt:lpstr>
      <vt:lpstr>PowerPoint Presentation</vt:lpstr>
      <vt:lpstr>                                ppt etc materials freely downloadable at   oasis-for-learning.net </vt:lpstr>
      <vt:lpstr>Outcomes and Issues </vt:lpstr>
      <vt:lpstr>outcomes</vt:lpstr>
      <vt:lpstr>Issues and challenges</vt:lpstr>
    </vt:vector>
  </TitlesOfParts>
  <Company>University of Brighton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writing workshop – supporting your students’  writing for  postgraduate submission and publication</dc:title>
  <dc:creator>Gina Wisker</dc:creator>
  <cp:lastModifiedBy>Gina Wisker</cp:lastModifiedBy>
  <cp:revision>13</cp:revision>
  <dcterms:created xsi:type="dcterms:W3CDTF">2016-02-17T05:13:49Z</dcterms:created>
  <dcterms:modified xsi:type="dcterms:W3CDTF">2016-07-18T05:21:52Z</dcterms:modified>
</cp:coreProperties>
</file>