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60" r:id="rId3"/>
    <p:sldId id="301" r:id="rId4"/>
    <p:sldId id="258" r:id="rId5"/>
    <p:sldId id="257" r:id="rId6"/>
    <p:sldId id="302" r:id="rId7"/>
    <p:sldId id="259" r:id="rId8"/>
    <p:sldId id="270" r:id="rId9"/>
    <p:sldId id="271" r:id="rId10"/>
    <p:sldId id="272" r:id="rId11"/>
    <p:sldId id="273" r:id="rId12"/>
    <p:sldId id="274" r:id="rId13"/>
    <p:sldId id="265" r:id="rId14"/>
    <p:sldId id="266" r:id="rId15"/>
    <p:sldId id="303" r:id="rId16"/>
    <p:sldId id="261" r:id="rId17"/>
    <p:sldId id="262" r:id="rId18"/>
    <p:sldId id="263" r:id="rId19"/>
    <p:sldId id="264" r:id="rId20"/>
    <p:sldId id="268" r:id="rId21"/>
    <p:sldId id="267" r:id="rId22"/>
    <p:sldId id="275" r:id="rId23"/>
    <p:sldId id="277" r:id="rId24"/>
    <p:sldId id="278" r:id="rId25"/>
    <p:sldId id="279" r:id="rId26"/>
    <p:sldId id="280" r:id="rId27"/>
    <p:sldId id="281" r:id="rId28"/>
    <p:sldId id="282" r:id="rId29"/>
    <p:sldId id="283" r:id="rId30"/>
    <p:sldId id="284" r:id="rId31"/>
    <p:sldId id="304" r:id="rId32"/>
    <p:sldId id="285" r:id="rId33"/>
    <p:sldId id="305" r:id="rId34"/>
    <p:sldId id="286" r:id="rId35"/>
    <p:sldId id="287" r:id="rId36"/>
    <p:sldId id="288" r:id="rId37"/>
    <p:sldId id="289" r:id="rId38"/>
    <p:sldId id="290" r:id="rId39"/>
    <p:sldId id="291" r:id="rId40"/>
    <p:sldId id="292" r:id="rId41"/>
    <p:sldId id="299" r:id="rId42"/>
    <p:sldId id="300" r:id="rId43"/>
    <p:sldId id="293" r:id="rId44"/>
    <p:sldId id="294" r:id="rId45"/>
    <p:sldId id="295" r:id="rId46"/>
    <p:sldId id="296" r:id="rId47"/>
    <p:sldId id="297" r:id="rId48"/>
    <p:sldId id="298" r:id="rId49"/>
    <p:sldId id="276"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3" autoAdjust="0"/>
    <p:restoredTop sz="94660"/>
  </p:normalViewPr>
  <p:slideViewPr>
    <p:cSldViewPr snapToGrid="0">
      <p:cViewPr varScale="1">
        <p:scale>
          <a:sx n="59" d="100"/>
          <a:sy n="59" d="100"/>
        </p:scale>
        <p:origin x="566" y="62"/>
      </p:cViewPr>
      <p:guideLst/>
    </p:cSldViewPr>
  </p:slideViewPr>
  <p:notesTextViewPr>
    <p:cViewPr>
      <p:scale>
        <a:sx n="1" d="1"/>
        <a:sy n="1" d="1"/>
      </p:scale>
      <p:origin x="0" y="0"/>
    </p:cViewPr>
  </p:notesTextViewPr>
  <p:sorterViewPr>
    <p:cViewPr>
      <p:scale>
        <a:sx n="100" d="100"/>
        <a:sy n="100" d="100"/>
      </p:scale>
      <p:origin x="0" y="-1137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AA43E-E0CE-4071-813D-A48D58A9112B}" type="datetimeFigureOut">
              <a:rPr lang="en-GB" smtClean="0"/>
              <a:t>21/02/2017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ED388-3E40-41BA-BF31-8031032BA55A}" type="slidenum">
              <a:rPr lang="en-GB" smtClean="0"/>
              <a:t>‹#›</a:t>
            </a:fld>
            <a:endParaRPr lang="en-GB"/>
          </a:p>
        </p:txBody>
      </p:sp>
    </p:spTree>
    <p:extLst>
      <p:ext uri="{BB962C8B-B14F-4D97-AF65-F5344CB8AC3E}">
        <p14:creationId xmlns:p14="http://schemas.microsoft.com/office/powerpoint/2010/main" val="562187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A0ED388-3E40-41BA-BF31-8031032BA55A}" type="slidenum">
              <a:rPr lang="en-GB" smtClean="0"/>
              <a:t>2</a:t>
            </a:fld>
            <a:endParaRPr lang="en-GB"/>
          </a:p>
        </p:txBody>
      </p:sp>
    </p:spTree>
    <p:extLst>
      <p:ext uri="{BB962C8B-B14F-4D97-AF65-F5344CB8AC3E}">
        <p14:creationId xmlns:p14="http://schemas.microsoft.com/office/powerpoint/2010/main" val="1432074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A0ED388-3E40-41BA-BF31-8031032BA55A}" type="slidenum">
              <a:rPr lang="en-GB" smtClean="0"/>
              <a:t>7</a:t>
            </a:fld>
            <a:endParaRPr lang="en-GB"/>
          </a:p>
        </p:txBody>
      </p:sp>
    </p:spTree>
    <p:extLst>
      <p:ext uri="{BB962C8B-B14F-4D97-AF65-F5344CB8AC3E}">
        <p14:creationId xmlns:p14="http://schemas.microsoft.com/office/powerpoint/2010/main" val="1849960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4A6534B-0A3B-4643-B676-A41409ADDC32}" type="datetime1">
              <a:rPr lang="en-GB" smtClean="0"/>
              <a:t>21/02/2017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1472753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CC097D-9445-4F9A-B6B0-6775404AD838}" type="datetime1">
              <a:rPr lang="en-GB" smtClean="0"/>
              <a:t>21/02/2017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207146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6C5AD3-CED5-4A09-A3D0-6C163E36EA8B}" type="datetime1">
              <a:rPr lang="en-GB" smtClean="0"/>
              <a:t>21/02/2017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229890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D77346A-C6D5-446B-860E-34AB476317CB}" type="datetime1">
              <a:rPr lang="en-GB" smtClean="0"/>
              <a:t>21/02/2017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1667694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D64DA-9ED1-4378-A440-261921E04A12}" type="datetime1">
              <a:rPr lang="en-GB" smtClean="0"/>
              <a:t>21/02/2017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2652330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DE1386A-A63D-4F1B-9A00-E29F32EBF9C9}" type="datetime1">
              <a:rPr lang="en-GB" smtClean="0"/>
              <a:t>21/02/2017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32045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0EDE26-5761-4D14-8BBE-0DC860A7895E}" type="datetime1">
              <a:rPr lang="en-GB" smtClean="0"/>
              <a:t>21/02/2017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672650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C03A5C-8B62-431A-B69E-FE0062B81FA2}" type="datetime1">
              <a:rPr lang="en-GB" smtClean="0"/>
              <a:t>21/02/2017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948787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E82CB-5BB4-42DA-9493-E054963F860D}" type="datetime1">
              <a:rPr lang="en-GB" smtClean="0"/>
              <a:t>21/02/2017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325006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ABC079-1ED9-492D-9957-76C48609A606}" type="datetime1">
              <a:rPr lang="en-GB" smtClean="0"/>
              <a:t>21/02/2017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522647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FA0B1-DAC8-4B37-9ED3-D7E3BCA23414}" type="datetime1">
              <a:rPr lang="en-GB" smtClean="0"/>
              <a:t>21/02/2017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AC04E4-025C-42FB-A644-13C046E77EDC}" type="slidenum">
              <a:rPr lang="en-GB" smtClean="0"/>
              <a:t>‹#›</a:t>
            </a:fld>
            <a:endParaRPr lang="en-GB"/>
          </a:p>
        </p:txBody>
      </p:sp>
    </p:spTree>
    <p:extLst>
      <p:ext uri="{BB962C8B-B14F-4D97-AF65-F5344CB8AC3E}">
        <p14:creationId xmlns:p14="http://schemas.microsoft.com/office/powerpoint/2010/main" val="52805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6A9A58-2DA7-4267-8130-AA681FABA8A0}" type="datetime1">
              <a:rPr lang="en-GB" smtClean="0"/>
              <a:t>21/02/2017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C04E4-025C-42FB-A644-13C046E77EDC}" type="slidenum">
              <a:rPr lang="en-GB" smtClean="0"/>
              <a:t>‹#›</a:t>
            </a:fld>
            <a:endParaRPr lang="en-GB"/>
          </a:p>
        </p:txBody>
      </p:sp>
    </p:spTree>
    <p:extLst>
      <p:ext uri="{BB962C8B-B14F-4D97-AF65-F5344CB8AC3E}">
        <p14:creationId xmlns:p14="http://schemas.microsoft.com/office/powerpoint/2010/main" val="3427899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Developing the  conceptual frameworks and theoretical perspectives in our research.</a:t>
            </a:r>
            <a:r>
              <a:rPr lang="en-GB" dirty="0" smtClean="0">
                <a:effectLst/>
              </a:rPr>
              <a:t/>
            </a:r>
            <a:br>
              <a:rPr lang="en-GB" dirty="0" smtClean="0">
                <a:effectLst/>
              </a:rPr>
            </a:br>
            <a:endParaRPr lang="en-GB" dirty="0"/>
          </a:p>
        </p:txBody>
      </p:sp>
      <p:sp>
        <p:nvSpPr>
          <p:cNvPr id="3" name="Subtitle 2"/>
          <p:cNvSpPr>
            <a:spLocks noGrp="1"/>
          </p:cNvSpPr>
          <p:nvPr>
            <p:ph type="subTitle" idx="1"/>
          </p:nvPr>
        </p:nvSpPr>
        <p:spPr/>
        <p:txBody>
          <a:bodyPr/>
          <a:lstStyle/>
          <a:p>
            <a:r>
              <a:rPr lang="en-GB" dirty="0" smtClean="0"/>
              <a:t>Gina </a:t>
            </a:r>
            <a:r>
              <a:rPr lang="en-GB" dirty="0"/>
              <a:t>W</a:t>
            </a:r>
            <a:r>
              <a:rPr lang="en-GB" dirty="0" smtClean="0"/>
              <a:t>isker </a:t>
            </a:r>
          </a:p>
          <a:p>
            <a:r>
              <a:rPr lang="en-GB" dirty="0" smtClean="0"/>
              <a:t>University of Johannesburg </a:t>
            </a:r>
          </a:p>
          <a:p>
            <a:r>
              <a:rPr lang="en-GB" dirty="0" smtClean="0"/>
              <a:t>2017</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a:t>
            </a:fld>
            <a:endParaRPr lang="en-GB"/>
          </a:p>
        </p:txBody>
      </p:sp>
    </p:spTree>
    <p:extLst>
      <p:ext uri="{BB962C8B-B14F-4D97-AF65-F5344CB8AC3E}">
        <p14:creationId xmlns:p14="http://schemas.microsoft.com/office/powerpoint/2010/main" val="1583434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GB" altLang="en-US" smtClean="0"/>
          </a:p>
        </p:txBody>
      </p:sp>
      <p:sp>
        <p:nvSpPr>
          <p:cNvPr id="6147" name="Content Placeholder 2"/>
          <p:cNvSpPr>
            <a:spLocks noGrp="1"/>
          </p:cNvSpPr>
          <p:nvPr>
            <p:ph idx="1"/>
          </p:nvPr>
        </p:nvSpPr>
        <p:spPr>
          <a:xfrm>
            <a:off x="2697163" y="333376"/>
            <a:ext cx="7772400" cy="5762625"/>
          </a:xfrm>
        </p:spPr>
        <p:txBody>
          <a:bodyPr/>
          <a:lstStyle/>
          <a:p>
            <a:r>
              <a:rPr lang="en-GB" altLang="en-US" smtClean="0"/>
              <a:t>You find the right theories to underpin inform and enrich your work- to act as a lens through which to explore ask questions  produce knowledge -deepen your questioning ,thought and ability to explore and understand eg</a:t>
            </a:r>
          </a:p>
          <a:p>
            <a:r>
              <a:rPr lang="en-GB" altLang="en-US" smtClean="0"/>
              <a:t>theory of the relationships between identity and place (Baudrillard) , of psychogeography (Debord), of  power( and gender, and surveillance ,and control)  (Foucault)</a:t>
            </a:r>
          </a:p>
          <a:p>
            <a:r>
              <a:rPr lang="en-GB" altLang="en-US" smtClean="0"/>
              <a:t>Tend to have a name attached-</a:t>
            </a:r>
          </a:p>
        </p:txBody>
      </p:sp>
      <p:sp>
        <p:nvSpPr>
          <p:cNvPr id="2" name="Slide Number Placeholder 1"/>
          <p:cNvSpPr>
            <a:spLocks noGrp="1"/>
          </p:cNvSpPr>
          <p:nvPr>
            <p:ph type="sldNum" sz="quarter" idx="12"/>
          </p:nvPr>
        </p:nvSpPr>
        <p:spPr/>
        <p:txBody>
          <a:bodyPr/>
          <a:lstStyle/>
          <a:p>
            <a:fld id="{FAAC04E4-025C-42FB-A644-13C046E77EDC}" type="slidenum">
              <a:rPr lang="en-GB" smtClean="0"/>
              <a:t>10</a:t>
            </a:fld>
            <a:endParaRPr lang="en-GB"/>
          </a:p>
        </p:txBody>
      </p:sp>
    </p:spTree>
    <p:extLst>
      <p:ext uri="{BB962C8B-B14F-4D97-AF65-F5344CB8AC3E}">
        <p14:creationId xmlns:p14="http://schemas.microsoft.com/office/powerpoint/2010/main" val="300552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636838" y="0"/>
            <a:ext cx="8031162" cy="1600200"/>
          </a:xfrm>
        </p:spPr>
        <p:txBody>
          <a:bodyPr>
            <a:normAutofit fontScale="90000"/>
          </a:bodyPr>
          <a:lstStyle/>
          <a:p>
            <a:r>
              <a:rPr lang="en-GB" altLang="en-US" smtClean="0"/>
              <a:t>The conceptual framework contains, structures,actions ensures:</a:t>
            </a:r>
          </a:p>
        </p:txBody>
      </p:sp>
      <p:sp>
        <p:nvSpPr>
          <p:cNvPr id="7171" name="Rectangle 3"/>
          <p:cNvSpPr>
            <a:spLocks noGrp="1" noChangeArrowheads="1"/>
          </p:cNvSpPr>
          <p:nvPr>
            <p:ph type="body" idx="1"/>
          </p:nvPr>
        </p:nvSpPr>
        <p:spPr>
          <a:xfrm>
            <a:off x="2209801" y="1828800"/>
            <a:ext cx="8259763" cy="4267200"/>
          </a:xfrm>
        </p:spPr>
        <p:txBody>
          <a:bodyPr/>
          <a:lstStyle/>
          <a:p>
            <a:pPr lvl="2">
              <a:buFont typeface="Symbol" panose="05050102010706020507" pitchFamily="18" charset="2"/>
              <a:buChar char="·"/>
            </a:pPr>
            <a:r>
              <a:rPr lang="en-GB" altLang="en-US" sz="2800" b="1" i="1"/>
              <a:t>Ideas and aims and  questions</a:t>
            </a:r>
          </a:p>
          <a:p>
            <a:pPr lvl="2">
              <a:buFont typeface="Symbol" panose="05050102010706020507" pitchFamily="18" charset="2"/>
              <a:buChar char="·"/>
            </a:pPr>
            <a:endParaRPr lang="en-GB" altLang="en-US" sz="2800" b="1" i="1"/>
          </a:p>
          <a:p>
            <a:pPr lvl="2">
              <a:buFont typeface="Symbol" panose="05050102010706020507" pitchFamily="18" charset="2"/>
              <a:buChar char="·"/>
            </a:pPr>
            <a:r>
              <a:rPr lang="en-GB" altLang="en-US" sz="2800"/>
              <a:t>Are underpinned by, enabled by particular </a:t>
            </a:r>
            <a:r>
              <a:rPr lang="en-GB" altLang="en-US" sz="2800" b="1" i="1"/>
              <a:t>theories &amp; theorists</a:t>
            </a:r>
          </a:p>
          <a:p>
            <a:pPr lvl="2">
              <a:buFont typeface="Symbol" panose="05050102010706020507" pitchFamily="18" charset="2"/>
              <a:buChar char="·"/>
            </a:pPr>
            <a:endParaRPr lang="en-GB" altLang="en-US" sz="2800"/>
          </a:p>
          <a:p>
            <a:pPr lvl="2">
              <a:buFont typeface="Symbol" panose="05050102010706020507" pitchFamily="18" charset="2"/>
              <a:buChar char="·"/>
            </a:pPr>
            <a:r>
              <a:rPr lang="en-GB" altLang="en-US" sz="2800"/>
              <a:t>And your </a:t>
            </a:r>
            <a:r>
              <a:rPr lang="en-GB" altLang="en-US" sz="2800" b="1" i="1"/>
              <a:t>research methodologies and methods</a:t>
            </a:r>
            <a:r>
              <a:rPr lang="en-GB" altLang="en-US" sz="2800"/>
              <a:t> can actually act as the vehicle by which you ask these theoretically underpinned questions</a:t>
            </a:r>
          </a:p>
          <a:p>
            <a:pPr lvl="2">
              <a:buFont typeface="Symbol" panose="05050102010706020507" pitchFamily="18" charset="2"/>
              <a:buChar char="·"/>
            </a:pPr>
            <a:endParaRPr lang="en-GB" altLang="en-US" sz="2800"/>
          </a:p>
          <a:p>
            <a:pPr lvl="2">
              <a:buFont typeface="Symbol" panose="05050102010706020507" pitchFamily="18" charset="2"/>
              <a:buChar char="·"/>
            </a:pPr>
            <a:endParaRPr lang="en-GB" altLang="en-US" sz="2800"/>
          </a:p>
        </p:txBody>
      </p:sp>
      <p:sp>
        <p:nvSpPr>
          <p:cNvPr id="2" name="Slide Number Placeholder 1"/>
          <p:cNvSpPr>
            <a:spLocks noGrp="1"/>
          </p:cNvSpPr>
          <p:nvPr>
            <p:ph type="sldNum" sz="quarter" idx="12"/>
          </p:nvPr>
        </p:nvSpPr>
        <p:spPr/>
        <p:txBody>
          <a:bodyPr/>
          <a:lstStyle/>
          <a:p>
            <a:fld id="{FAAC04E4-025C-42FB-A644-13C046E77EDC}" type="slidenum">
              <a:rPr lang="en-GB" smtClean="0"/>
              <a:t>11</a:t>
            </a:fld>
            <a:endParaRPr lang="en-GB"/>
          </a:p>
        </p:txBody>
      </p:sp>
    </p:spTree>
    <p:extLst>
      <p:ext uri="{BB962C8B-B14F-4D97-AF65-F5344CB8AC3E}">
        <p14:creationId xmlns:p14="http://schemas.microsoft.com/office/powerpoint/2010/main" val="3273849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GB" altLang="en-US" smtClean="0"/>
          </a:p>
        </p:txBody>
      </p:sp>
      <p:sp>
        <p:nvSpPr>
          <p:cNvPr id="8195" name="Rectangle 3"/>
          <p:cNvSpPr>
            <a:spLocks noGrp="1" noChangeArrowheads="1"/>
          </p:cNvSpPr>
          <p:nvPr>
            <p:ph type="body" idx="1"/>
          </p:nvPr>
        </p:nvSpPr>
        <p:spPr>
          <a:xfrm>
            <a:off x="2057401" y="0"/>
            <a:ext cx="8412163" cy="6096000"/>
          </a:xfrm>
        </p:spPr>
        <p:txBody>
          <a:bodyPr/>
          <a:lstStyle/>
          <a:p>
            <a:pPr lvl="2">
              <a:buFont typeface="Symbol" panose="05050102010706020507" pitchFamily="18" charset="2"/>
              <a:buChar char="·"/>
            </a:pPr>
            <a:endParaRPr lang="en-GB" altLang="en-US" sz="2800"/>
          </a:p>
          <a:p>
            <a:pPr lvl="2">
              <a:buFont typeface="Symbol" panose="05050102010706020507" pitchFamily="18" charset="2"/>
              <a:buChar char="·"/>
            </a:pPr>
            <a:r>
              <a:rPr lang="en-GB" altLang="en-US" sz="2800"/>
              <a:t>And how you can </a:t>
            </a:r>
            <a:r>
              <a:rPr lang="en-GB" altLang="en-US" sz="2800" b="1" i="1"/>
              <a:t>analyse and interpret what you find</a:t>
            </a:r>
            <a:r>
              <a:rPr lang="en-GB" altLang="en-US" sz="2800"/>
              <a:t>-  themes in an author, responses from a focus group, documentary evidence from archives, statistical responses to questionnaire-</a:t>
            </a:r>
          </a:p>
          <a:p>
            <a:pPr lvl="2">
              <a:buFont typeface="Symbol" panose="05050102010706020507" pitchFamily="18" charset="2"/>
              <a:buChar char="·"/>
            </a:pPr>
            <a:endParaRPr lang="en-GB" altLang="en-US" sz="2800"/>
          </a:p>
          <a:p>
            <a:pPr lvl="2">
              <a:buFont typeface="Symbol" panose="05050102010706020507" pitchFamily="18" charset="2"/>
              <a:buChar char="·"/>
            </a:pPr>
            <a:endParaRPr lang="en-GB" altLang="en-US" sz="2800"/>
          </a:p>
          <a:p>
            <a:pPr lvl="2">
              <a:buFont typeface="Symbol" panose="05050102010706020507" pitchFamily="18" charset="2"/>
              <a:buChar char="·"/>
            </a:pPr>
            <a:r>
              <a:rPr lang="en-GB" altLang="en-US" sz="2800"/>
              <a:t>So you can </a:t>
            </a:r>
            <a:r>
              <a:rPr lang="en-GB" altLang="en-US" sz="2800" b="1" i="1"/>
              <a:t>draw conclusions</a:t>
            </a:r>
            <a:r>
              <a:rPr lang="en-GB" altLang="en-US" sz="2800"/>
              <a:t>, make recommendations (depending on the dissertation) based on  these questions and aims, theories and methods and findings.</a:t>
            </a:r>
          </a:p>
          <a:p>
            <a:endParaRPr lang="en-GB" altLang="en-US" smtClean="0"/>
          </a:p>
          <a:p>
            <a:endParaRPr lang="en-GB" altLang="en-US" smtClean="0"/>
          </a:p>
          <a:p>
            <a:endParaRPr lang="en-GB" altLang="en-US" smtClean="0"/>
          </a:p>
        </p:txBody>
      </p:sp>
      <p:sp>
        <p:nvSpPr>
          <p:cNvPr id="2" name="Slide Number Placeholder 1"/>
          <p:cNvSpPr>
            <a:spLocks noGrp="1"/>
          </p:cNvSpPr>
          <p:nvPr>
            <p:ph type="sldNum" sz="quarter" idx="12"/>
          </p:nvPr>
        </p:nvSpPr>
        <p:spPr/>
        <p:txBody>
          <a:bodyPr/>
          <a:lstStyle/>
          <a:p>
            <a:fld id="{FAAC04E4-025C-42FB-A644-13C046E77EDC}" type="slidenum">
              <a:rPr lang="en-GB" smtClean="0"/>
              <a:t>12</a:t>
            </a:fld>
            <a:endParaRPr lang="en-GB"/>
          </a:p>
        </p:txBody>
      </p:sp>
    </p:spTree>
    <p:extLst>
      <p:ext uri="{BB962C8B-B14F-4D97-AF65-F5344CB8AC3E}">
        <p14:creationId xmlns:p14="http://schemas.microsoft.com/office/powerpoint/2010/main" val="3119212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concepts</a:t>
            </a:r>
            <a:endParaRPr lang="en-GB" dirty="0"/>
          </a:p>
        </p:txBody>
      </p:sp>
      <p:sp>
        <p:nvSpPr>
          <p:cNvPr id="3" name="Content Placeholder 2"/>
          <p:cNvSpPr>
            <a:spLocks noGrp="1"/>
          </p:cNvSpPr>
          <p:nvPr>
            <p:ph idx="1"/>
          </p:nvPr>
        </p:nvSpPr>
        <p:spPr>
          <a:xfrm>
            <a:off x="838200" y="1173707"/>
            <a:ext cx="10515600" cy="5003256"/>
          </a:xfrm>
        </p:spPr>
        <p:txBody>
          <a:bodyPr/>
          <a:lstStyle/>
          <a:p>
            <a:r>
              <a:rPr lang="en-GB" dirty="0" smtClean="0"/>
              <a:t>The ‘big ideas’ underpinning and informing your work- usually  they are recognisable  because  </a:t>
            </a:r>
            <a:r>
              <a:rPr lang="en-GB" dirty="0"/>
              <a:t>y</a:t>
            </a:r>
            <a:r>
              <a:rPr lang="en-GB" dirty="0" smtClean="0"/>
              <a:t>ou immediately want to ask ‘what do you mean by?’</a:t>
            </a:r>
          </a:p>
          <a:p>
            <a:r>
              <a:rPr lang="en-GB" dirty="0" err="1" smtClean="0"/>
              <a:t>Eg</a:t>
            </a:r>
            <a:r>
              <a:rPr lang="en-GB" dirty="0" smtClean="0"/>
              <a:t> crime, punishment, justice</a:t>
            </a:r>
          </a:p>
          <a:p>
            <a:r>
              <a:rPr lang="en-GB" dirty="0" smtClean="0"/>
              <a:t>Poverty, wealth, </a:t>
            </a:r>
          </a:p>
          <a:p>
            <a:r>
              <a:rPr lang="en-GB" dirty="0" smtClean="0"/>
              <a:t>Freedom, surveillance, control, secrecy, privacy </a:t>
            </a:r>
          </a:p>
          <a:p>
            <a:r>
              <a:rPr lang="en-GB" dirty="0" smtClean="0"/>
              <a:t>Youth , ageing, </a:t>
            </a:r>
          </a:p>
          <a:p>
            <a:r>
              <a:rPr lang="en-GB" dirty="0" smtClean="0"/>
              <a:t>Identity, rights, place, space, home, alien, alienation, legal, illegal </a:t>
            </a:r>
            <a:r>
              <a:rPr lang="en-GB" dirty="0" smtClean="0"/>
              <a:t>, </a:t>
            </a:r>
            <a:r>
              <a:rPr lang="en-GB" dirty="0" err="1" smtClean="0"/>
              <a:t>otherising</a:t>
            </a:r>
            <a:r>
              <a:rPr lang="en-GB" dirty="0" smtClean="0"/>
              <a:t>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13</a:t>
            </a:fld>
            <a:endParaRPr lang="en-GB"/>
          </a:p>
        </p:txBody>
      </p:sp>
    </p:spTree>
    <p:extLst>
      <p:ext uri="{BB962C8B-B14F-4D97-AF65-F5344CB8AC3E}">
        <p14:creationId xmlns:p14="http://schemas.microsoft.com/office/powerpoint/2010/main" val="862182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Theories </a:t>
            </a:r>
            <a:endParaRPr lang="en-GB" dirty="0"/>
          </a:p>
        </p:txBody>
      </p:sp>
      <p:sp>
        <p:nvSpPr>
          <p:cNvPr id="3" name="Content Placeholder 2"/>
          <p:cNvSpPr>
            <a:spLocks noGrp="1"/>
          </p:cNvSpPr>
          <p:nvPr>
            <p:ph idx="1"/>
          </p:nvPr>
        </p:nvSpPr>
        <p:spPr>
          <a:xfrm>
            <a:off x="838200" y="1255594"/>
            <a:ext cx="10515600" cy="4921369"/>
          </a:xfrm>
        </p:spPr>
        <p:txBody>
          <a:bodyPr>
            <a:normAutofit lnSpcReduction="10000"/>
          </a:bodyPr>
          <a:lstStyle/>
          <a:p>
            <a:r>
              <a:rPr lang="en-GB" dirty="0" smtClean="0"/>
              <a:t>Perspectives, constructions </a:t>
            </a:r>
            <a:r>
              <a:rPr lang="en-GB" dirty="0" smtClean="0"/>
              <a:t>which offer ways of looking at, </a:t>
            </a:r>
            <a:r>
              <a:rPr lang="en-GB" dirty="0" smtClean="0"/>
              <a:t>perspectives </a:t>
            </a:r>
            <a:r>
              <a:rPr lang="en-GB" dirty="0" smtClean="0"/>
              <a:t>on, about  something  and which therefore enable us to understand them in particular ways – different theorise </a:t>
            </a:r>
            <a:r>
              <a:rPr lang="en-GB" dirty="0" smtClean="0"/>
              <a:t>offer </a:t>
            </a:r>
            <a:r>
              <a:rPr lang="en-GB" dirty="0" smtClean="0"/>
              <a:t>different </a:t>
            </a:r>
            <a:r>
              <a:rPr lang="en-GB" dirty="0" smtClean="0"/>
              <a:t>perspectives</a:t>
            </a:r>
            <a:endParaRPr lang="en-GB" dirty="0" smtClean="0"/>
          </a:p>
          <a:p>
            <a:r>
              <a:rPr lang="en-GB" dirty="0" smtClean="0"/>
              <a:t>They tend to ask and offer structuring answers  which offer a focus on why and in what ways </a:t>
            </a:r>
            <a:r>
              <a:rPr lang="en-GB" dirty="0" smtClean="0"/>
              <a:t>to what </a:t>
            </a:r>
            <a:r>
              <a:rPr lang="en-GB" dirty="0" smtClean="0"/>
              <a:t>ends  the </a:t>
            </a:r>
            <a:r>
              <a:rPr lang="en-GB" dirty="0" smtClean="0"/>
              <a:t>relationship between, </a:t>
            </a:r>
            <a:r>
              <a:rPr lang="en-GB" dirty="0" smtClean="0"/>
              <a:t>the </a:t>
            </a:r>
            <a:r>
              <a:rPr lang="en-GB" dirty="0" smtClean="0"/>
              <a:t>impact </a:t>
            </a:r>
            <a:r>
              <a:rPr lang="en-GB" dirty="0"/>
              <a:t>o</a:t>
            </a:r>
            <a:r>
              <a:rPr lang="en-GB" dirty="0" smtClean="0"/>
              <a:t>f   </a:t>
            </a:r>
            <a:r>
              <a:rPr lang="en-GB" dirty="0" smtClean="0"/>
              <a:t>questions </a:t>
            </a:r>
          </a:p>
          <a:p>
            <a:r>
              <a:rPr lang="en-GB" dirty="0" smtClean="0"/>
              <a:t>Sometimes they are implicit  and we are unaware of them (inherited from  </a:t>
            </a:r>
            <a:r>
              <a:rPr lang="en-GB" dirty="0" smtClean="0"/>
              <a:t>family </a:t>
            </a:r>
            <a:r>
              <a:rPr lang="en-GB" dirty="0" smtClean="0"/>
              <a:t>culture politics </a:t>
            </a:r>
            <a:r>
              <a:rPr lang="en-GB" dirty="0" err="1" smtClean="0"/>
              <a:t>etc</a:t>
            </a:r>
            <a:r>
              <a:rPr lang="en-GB" dirty="0" smtClean="0"/>
              <a:t>)and need  unpicking and clarifying , or </a:t>
            </a:r>
            <a:r>
              <a:rPr lang="en-GB" dirty="0" smtClean="0"/>
              <a:t>we are very </a:t>
            </a:r>
            <a:r>
              <a:rPr lang="en-GB" dirty="0" smtClean="0"/>
              <a:t>aware of them driving our way of  </a:t>
            </a:r>
            <a:r>
              <a:rPr lang="en-GB" dirty="0" smtClean="0"/>
              <a:t>seeing </a:t>
            </a:r>
            <a:r>
              <a:rPr lang="en-GB" dirty="0" smtClean="0"/>
              <a:t>things asking </a:t>
            </a:r>
            <a:r>
              <a:rPr lang="en-GB" dirty="0" smtClean="0"/>
              <a:t>certain </a:t>
            </a:r>
            <a:r>
              <a:rPr lang="en-GB" dirty="0"/>
              <a:t>q</a:t>
            </a:r>
            <a:r>
              <a:rPr lang="en-GB" dirty="0" smtClean="0"/>
              <a:t>uestions </a:t>
            </a:r>
            <a:r>
              <a:rPr lang="en-GB" dirty="0" smtClean="0"/>
              <a:t>and interpreting the </a:t>
            </a:r>
            <a:r>
              <a:rPr lang="en-GB" dirty="0" smtClean="0"/>
              <a:t>a</a:t>
            </a:r>
            <a:r>
              <a:rPr lang="en-GB" dirty="0" smtClean="0"/>
              <a:t>nswers</a:t>
            </a:r>
            <a:endParaRPr lang="en-GB" dirty="0" smtClean="0"/>
          </a:p>
          <a:p>
            <a:pPr marL="0" indent="0">
              <a:buNone/>
            </a:pPr>
            <a:r>
              <a:rPr lang="en-GB" dirty="0" smtClean="0"/>
              <a:t>.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14</a:t>
            </a:fld>
            <a:endParaRPr lang="en-GB"/>
          </a:p>
        </p:txBody>
      </p:sp>
    </p:spTree>
    <p:extLst>
      <p:ext uri="{BB962C8B-B14F-4D97-AF65-F5344CB8AC3E}">
        <p14:creationId xmlns:p14="http://schemas.microsoft.com/office/powerpoint/2010/main" val="3149435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In research we always need to clarify them make them explicit, not use too many competing theories or  the work becomes  confused,  contradictory , explain them and their focus and limitations, and use them as a lens a perspective through which to ask and address the questions and interpret the  information- data, turning it into findings which again are theorised </a:t>
            </a:r>
            <a:r>
              <a:rPr lang="en-GB" dirty="0" err="1"/>
              <a:t>ie</a:t>
            </a:r>
            <a:r>
              <a:rPr lang="en-GB" dirty="0"/>
              <a:t> understood according to the theories the theoretical </a:t>
            </a:r>
            <a:r>
              <a:rPr lang="en-GB" dirty="0" smtClean="0"/>
              <a:t>perspectives</a:t>
            </a:r>
          </a:p>
          <a:p>
            <a:endParaRPr lang="en-GB" dirty="0"/>
          </a:p>
          <a:p>
            <a:r>
              <a:rPr lang="en-GB" dirty="0" smtClean="0"/>
              <a:t>What are your preferred theories and why??for what work??</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15</a:t>
            </a:fld>
            <a:endParaRPr lang="en-GB"/>
          </a:p>
        </p:txBody>
      </p:sp>
    </p:spTree>
    <p:extLst>
      <p:ext uri="{BB962C8B-B14F-4D97-AF65-F5344CB8AC3E}">
        <p14:creationId xmlns:p14="http://schemas.microsoft.com/office/powerpoint/2010/main" val="653143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Working with the research questions-first steps </a:t>
            </a:r>
            <a:endParaRPr lang="en-GB" dirty="0"/>
          </a:p>
        </p:txBody>
      </p:sp>
      <p:sp>
        <p:nvSpPr>
          <p:cNvPr id="3" name="Content Placeholder 2"/>
          <p:cNvSpPr>
            <a:spLocks noGrp="1"/>
          </p:cNvSpPr>
          <p:nvPr>
            <p:ph idx="1"/>
          </p:nvPr>
        </p:nvSpPr>
        <p:spPr/>
        <p:txBody>
          <a:bodyPr>
            <a:normAutofit lnSpcReduction="10000"/>
          </a:bodyPr>
          <a:lstStyle/>
          <a:p>
            <a:r>
              <a:rPr lang="en-GB" dirty="0" smtClean="0"/>
              <a:t>Final titles can be  quite broad and flat but questions need to open up ideas, contestation,  relationships, contrast, contradictions, differentiation, problems </a:t>
            </a:r>
          </a:p>
          <a:p>
            <a:r>
              <a:rPr lang="en-GB" dirty="0" smtClean="0"/>
              <a:t>We often arrive with  fascinations and statements  rather than questions </a:t>
            </a:r>
            <a:r>
              <a:rPr lang="en-GB" dirty="0" err="1" smtClean="0"/>
              <a:t>eg</a:t>
            </a:r>
            <a:endParaRPr lang="en-GB" dirty="0" smtClean="0"/>
          </a:p>
          <a:p>
            <a:r>
              <a:rPr lang="en-GB" dirty="0" smtClean="0"/>
              <a:t>I want to look at  infant mortality rates</a:t>
            </a:r>
          </a:p>
          <a:p>
            <a:r>
              <a:rPr lang="en-GB" dirty="0" smtClean="0"/>
              <a:t>Climate change </a:t>
            </a:r>
          </a:p>
          <a:p>
            <a:r>
              <a:rPr lang="en-GB" dirty="0" smtClean="0"/>
              <a:t>‘What’ and information acquisition  questions can tend to avoid conceptual levels of work inviting survey  responses, flat information giving</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16</a:t>
            </a:fld>
            <a:endParaRPr lang="en-GB"/>
          </a:p>
        </p:txBody>
      </p:sp>
    </p:spTree>
    <p:extLst>
      <p:ext uri="{BB962C8B-B14F-4D97-AF65-F5344CB8AC3E}">
        <p14:creationId xmlns:p14="http://schemas.microsoft.com/office/powerpoint/2010/main" val="4277812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r>
              <a:rPr lang="en-GB" dirty="0" smtClean="0"/>
              <a:t>Results of climate change on the south coast of Britain is  an ok but rather broad title  but </a:t>
            </a:r>
          </a:p>
          <a:p>
            <a:r>
              <a:rPr lang="en-GB" dirty="0" smtClean="0"/>
              <a:t>What are the results of climate change on the south coast of Britain? Is a very flat question  and needs opening up </a:t>
            </a:r>
          </a:p>
          <a:p>
            <a:r>
              <a:rPr lang="en-GB" dirty="0" smtClean="0"/>
              <a:t>How is climate change affecting the south coast of Britain?  Would be better but </a:t>
            </a:r>
          </a:p>
          <a:p>
            <a:r>
              <a:rPr lang="en-GB" dirty="0" smtClean="0"/>
              <a:t>Can we improve on it? And what needs to happen with the concepts in here?</a:t>
            </a:r>
          </a:p>
          <a:p>
            <a:r>
              <a:rPr lang="en-GB" dirty="0" smtClean="0"/>
              <a:t>What theories might you use to  ask this question and address it? How can we bring concepts and theories into the question? Or sub questions? </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17</a:t>
            </a:fld>
            <a:endParaRPr lang="en-GB"/>
          </a:p>
        </p:txBody>
      </p:sp>
    </p:spTree>
    <p:extLst>
      <p:ext uri="{BB962C8B-B14F-4D97-AF65-F5344CB8AC3E}">
        <p14:creationId xmlns:p14="http://schemas.microsoft.com/office/powerpoint/2010/main" val="806269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551596" y="-32437"/>
            <a:ext cx="10515600" cy="447012"/>
          </a:xfrm>
        </p:spPr>
        <p:txBody>
          <a:bodyPr>
            <a:normAutofit fontScale="90000"/>
          </a:bodyPr>
          <a:lstStyle/>
          <a:p>
            <a:r>
              <a:rPr lang="en-GB" dirty="0" smtClean="0"/>
              <a:t/>
            </a:r>
            <a:br>
              <a:rPr lang="en-GB" dirty="0" smtClean="0"/>
            </a:br>
            <a:endParaRPr lang="en-GB" dirty="0"/>
          </a:p>
        </p:txBody>
      </p:sp>
      <p:sp>
        <p:nvSpPr>
          <p:cNvPr id="3" name="Content Placeholder 2"/>
          <p:cNvSpPr>
            <a:spLocks noGrp="1"/>
          </p:cNvSpPr>
          <p:nvPr>
            <p:ph idx="1"/>
          </p:nvPr>
        </p:nvSpPr>
        <p:spPr>
          <a:xfrm>
            <a:off x="838200" y="191069"/>
            <a:ext cx="10515600" cy="5985894"/>
          </a:xfrm>
        </p:spPr>
        <p:txBody>
          <a:bodyPr>
            <a:normAutofit/>
          </a:bodyPr>
          <a:lstStyle/>
          <a:p>
            <a:r>
              <a:rPr lang="en-GB" dirty="0" smtClean="0"/>
              <a:t>What are the relationships between space, place  and identity  in (the work of Bessie Head, of Aboriginal writer Alexis Wright,  the current Syrian refugee crisis,  urban regeneration projects in Johannesburg, )</a:t>
            </a:r>
          </a:p>
          <a:p>
            <a:r>
              <a:rPr lang="en-GB" dirty="0" smtClean="0"/>
              <a:t>Or </a:t>
            </a:r>
          </a:p>
          <a:p>
            <a:r>
              <a:rPr lang="en-GB" dirty="0" smtClean="0"/>
              <a:t>How , why and to what ends  are issues regarding relationships between space , place and identity </a:t>
            </a:r>
            <a:r>
              <a:rPr lang="en-GB" dirty="0"/>
              <a:t>e</a:t>
            </a:r>
            <a:r>
              <a:rPr lang="en-GB" dirty="0" smtClean="0"/>
              <a:t>ngaged with in….(the work of Bessie Head, of Aboriginal writer Alexis Wright,  the current Syrian refugee crisis,  urban regeneration projects in Johannesburg, )</a:t>
            </a:r>
          </a:p>
          <a:p>
            <a:endParaRPr lang="en-GB" dirty="0" smtClean="0"/>
          </a:p>
          <a:p>
            <a:endParaRPr lang="en-GB" dirty="0"/>
          </a:p>
          <a:p>
            <a:r>
              <a:rPr lang="en-GB" dirty="0"/>
              <a:t>W</a:t>
            </a:r>
            <a:r>
              <a:rPr lang="en-GB" dirty="0" smtClean="0"/>
              <a:t>hat are the differences  in the questions?</a:t>
            </a:r>
          </a:p>
          <a:p>
            <a:r>
              <a:rPr lang="en-GB" dirty="0" smtClean="0"/>
              <a:t>How might we  problematize the concepts?</a:t>
            </a:r>
          </a:p>
          <a:p>
            <a:r>
              <a:rPr lang="en-GB" dirty="0" smtClean="0"/>
              <a:t>What theories might we use to offer a perspective? </a:t>
            </a:r>
          </a:p>
          <a:p>
            <a:endParaRPr lang="en-GB" dirty="0"/>
          </a:p>
          <a:p>
            <a:endParaRPr lang="en-GB" dirty="0" smtClean="0"/>
          </a:p>
        </p:txBody>
      </p:sp>
      <p:sp>
        <p:nvSpPr>
          <p:cNvPr id="4" name="Slide Number Placeholder 3"/>
          <p:cNvSpPr>
            <a:spLocks noGrp="1"/>
          </p:cNvSpPr>
          <p:nvPr>
            <p:ph type="sldNum" sz="quarter" idx="12"/>
          </p:nvPr>
        </p:nvSpPr>
        <p:spPr/>
        <p:txBody>
          <a:bodyPr/>
          <a:lstStyle/>
          <a:p>
            <a:fld id="{FAAC04E4-025C-42FB-A644-13C046E77EDC}" type="slidenum">
              <a:rPr lang="en-GB" smtClean="0"/>
              <a:t>18</a:t>
            </a:fld>
            <a:endParaRPr lang="en-GB"/>
          </a:p>
        </p:txBody>
      </p:sp>
    </p:spTree>
    <p:extLst>
      <p:ext uri="{BB962C8B-B14F-4D97-AF65-F5344CB8AC3E}">
        <p14:creationId xmlns:p14="http://schemas.microsoft.com/office/powerpoint/2010/main" val="2034529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Please consider the issues, concepts, theories involved in these questions and how you might go about answering them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How do first world countries  help third world countries?</a:t>
            </a:r>
          </a:p>
          <a:p>
            <a:endParaRPr lang="en-GB" dirty="0" smtClean="0"/>
          </a:p>
          <a:p>
            <a:r>
              <a:rPr lang="en-GB" dirty="0" smtClean="0"/>
              <a:t>How and in what ways do the context and experience of being a staff member  in a university relate to studying for a postgraduate degree?</a:t>
            </a:r>
          </a:p>
          <a:p>
            <a:endParaRPr lang="en-GB" dirty="0"/>
          </a:p>
          <a:p>
            <a:r>
              <a:rPr lang="en-GB" dirty="0" smtClean="0"/>
              <a:t>sub questions</a:t>
            </a:r>
          </a:p>
          <a:p>
            <a:r>
              <a:rPr lang="en-GB" dirty="0"/>
              <a:t> </a:t>
            </a:r>
            <a:r>
              <a:rPr lang="en-GB" dirty="0" smtClean="0"/>
              <a:t>concepts</a:t>
            </a:r>
          </a:p>
          <a:p>
            <a:r>
              <a:rPr lang="en-GB" dirty="0" smtClean="0"/>
              <a:t>Theories</a:t>
            </a:r>
          </a:p>
          <a:p>
            <a:r>
              <a:rPr lang="en-GB" dirty="0" smtClean="0"/>
              <a:t>Methods arising from these</a:t>
            </a:r>
          </a:p>
          <a:p>
            <a:r>
              <a:rPr lang="en-GB" dirty="0" smtClean="0"/>
              <a:t>Issues in the design, structure, undertaking  of the research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19</a:t>
            </a:fld>
            <a:endParaRPr lang="en-GB"/>
          </a:p>
        </p:txBody>
      </p:sp>
    </p:spTree>
    <p:extLst>
      <p:ext uri="{BB962C8B-B14F-4D97-AF65-F5344CB8AC3E}">
        <p14:creationId xmlns:p14="http://schemas.microsoft.com/office/powerpoint/2010/main" val="2211799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1250"/>
            <a:ext cx="10515600" cy="1325563"/>
          </a:xfrm>
        </p:spPr>
        <p:txBody>
          <a:bodyPr/>
          <a:lstStyle/>
          <a:p>
            <a:r>
              <a:rPr lang="en-GB" dirty="0"/>
              <a:t>Pre reading is from </a:t>
            </a:r>
            <a:br>
              <a:rPr lang="en-GB" dirty="0"/>
            </a:b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t> </a:t>
            </a:r>
            <a:endParaRPr lang="en-GB" dirty="0" smtClean="0">
              <a:effectLst/>
            </a:endParaRPr>
          </a:p>
          <a:p>
            <a:pPr marL="0" indent="0">
              <a:buNone/>
            </a:pPr>
            <a:r>
              <a:rPr lang="en-GB" dirty="0" smtClean="0"/>
              <a:t>Innovations in Education and Teaching International special issue on doctoral education </a:t>
            </a:r>
            <a:r>
              <a:rPr lang="en-GB" dirty="0" err="1" smtClean="0"/>
              <a:t>Vol</a:t>
            </a:r>
            <a:r>
              <a:rPr lang="en-GB" dirty="0" smtClean="0"/>
              <a:t> 52,no 1 February 2015</a:t>
            </a:r>
            <a:endParaRPr lang="en-GB" dirty="0" smtClean="0">
              <a:effectLst/>
            </a:endParaRPr>
          </a:p>
          <a:p>
            <a:pPr marL="0" indent="0">
              <a:buNone/>
            </a:pPr>
            <a:r>
              <a:rPr lang="en-GB" dirty="0" smtClean="0"/>
              <a:t> </a:t>
            </a:r>
            <a:endParaRPr lang="en-GB" dirty="0" smtClean="0">
              <a:effectLst/>
            </a:endParaRPr>
          </a:p>
          <a:p>
            <a:pPr marL="0" indent="0">
              <a:buNone/>
            </a:pPr>
            <a:r>
              <a:rPr lang="en-GB" dirty="0" smtClean="0"/>
              <a:t>1  Margaret Kiley ‘I didn’t have a clue what they were talking about : PhD candidates  and theory’</a:t>
            </a:r>
            <a:endParaRPr lang="en-GB" dirty="0" smtClean="0">
              <a:effectLst/>
            </a:endParaRPr>
          </a:p>
          <a:p>
            <a:pPr marL="0" indent="0">
              <a:buNone/>
            </a:pPr>
            <a:r>
              <a:rPr lang="en-GB" dirty="0" smtClean="0"/>
              <a:t>And </a:t>
            </a:r>
            <a:endParaRPr lang="en-GB" dirty="0" smtClean="0">
              <a:effectLst/>
            </a:endParaRPr>
          </a:p>
          <a:p>
            <a:pPr marL="0" indent="0">
              <a:buNone/>
            </a:pPr>
            <a:r>
              <a:rPr lang="en-GB" dirty="0" smtClean="0"/>
              <a:t>2  Gina Wisker ‘Developing doctoral authors :engaging with theoretical perspectives through the literature review’</a:t>
            </a:r>
            <a:endParaRPr lang="en-GB" dirty="0" smtClean="0">
              <a:effectLst/>
            </a:endParaRPr>
          </a:p>
          <a:p>
            <a:pPr marL="0" indent="0">
              <a:buNone/>
            </a:pPr>
            <a:r>
              <a:rPr lang="en-GB" dirty="0" smtClean="0"/>
              <a:t> </a:t>
            </a:r>
            <a:endParaRPr lang="en-GB" dirty="0" smtClean="0">
              <a:effectLst/>
            </a:endParaRPr>
          </a:p>
          <a:p>
            <a:pPr marL="0" indent="0">
              <a:buNone/>
            </a:pPr>
            <a:r>
              <a:rPr lang="en-GB" dirty="0" smtClean="0"/>
              <a:t>And </a:t>
            </a:r>
            <a:endParaRPr lang="en-GB" dirty="0" smtClean="0">
              <a:effectLst/>
            </a:endParaRPr>
          </a:p>
          <a:p>
            <a:pPr marL="0" indent="0">
              <a:buNone/>
            </a:pPr>
            <a:r>
              <a:rPr lang="en-GB" dirty="0" smtClean="0"/>
              <a:t>3   </a:t>
            </a:r>
            <a:r>
              <a:rPr lang="en-GB" dirty="0" err="1" smtClean="0"/>
              <a:t>Shosh</a:t>
            </a:r>
            <a:r>
              <a:rPr lang="en-GB" dirty="0" smtClean="0"/>
              <a:t> </a:t>
            </a:r>
            <a:r>
              <a:rPr lang="en-GB" dirty="0" err="1" smtClean="0"/>
              <a:t>Leshem</a:t>
            </a:r>
            <a:r>
              <a:rPr lang="en-GB" dirty="0" smtClean="0"/>
              <a:t> and Vernon Trafford</a:t>
            </a:r>
            <a:endParaRPr lang="en-GB" dirty="0" smtClean="0">
              <a:effectLst/>
            </a:endParaRPr>
          </a:p>
          <a:p>
            <a:pPr marL="0" indent="0">
              <a:buNone/>
            </a:pPr>
            <a:r>
              <a:rPr lang="en-GB" i="1" dirty="0" smtClean="0"/>
              <a:t>Innovations in Education and Teaching International</a:t>
            </a:r>
            <a:endParaRPr lang="en-GB" dirty="0" smtClean="0">
              <a:effectLst/>
            </a:endParaRPr>
          </a:p>
          <a:p>
            <a:pPr marL="0" indent="0">
              <a:buNone/>
            </a:pPr>
            <a:r>
              <a:rPr lang="en-GB" i="1" dirty="0" smtClean="0"/>
              <a:t>Vol. 44, No. 1, February 2007, pp. 93–105</a:t>
            </a:r>
            <a:endParaRPr lang="en-GB" dirty="0" smtClean="0">
              <a:effectLst/>
            </a:endParaRPr>
          </a:p>
          <a:p>
            <a:pPr marL="0" indent="0">
              <a:buNone/>
            </a:pPr>
            <a:r>
              <a:rPr lang="en-GB" b="1" dirty="0" smtClean="0"/>
              <a:t>Overlooking the conceptual framework</a:t>
            </a:r>
            <a:endParaRPr lang="en-GB" dirty="0" smtClean="0">
              <a:effectLst/>
            </a:endParaRPr>
          </a:p>
          <a:p>
            <a:endParaRPr lang="en-GB" dirty="0" smtClean="0"/>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a:t>
            </a:fld>
            <a:endParaRPr lang="en-GB"/>
          </a:p>
        </p:txBody>
      </p:sp>
    </p:spTree>
    <p:extLst>
      <p:ext uri="{BB962C8B-B14F-4D97-AF65-F5344CB8AC3E}">
        <p14:creationId xmlns:p14="http://schemas.microsoft.com/office/powerpoint/2010/main" val="1739715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 </a:t>
            </a:r>
            <a:endParaRPr lang="en-GB" dirty="0"/>
          </a:p>
        </p:txBody>
      </p:sp>
      <p:sp>
        <p:nvSpPr>
          <p:cNvPr id="3" name="Content Placeholder 2"/>
          <p:cNvSpPr>
            <a:spLocks noGrp="1"/>
          </p:cNvSpPr>
          <p:nvPr>
            <p:ph idx="1"/>
          </p:nvPr>
        </p:nvSpPr>
        <p:spPr/>
        <p:txBody>
          <a:bodyPr/>
          <a:lstStyle/>
          <a:p>
            <a:r>
              <a:rPr lang="en-GB" dirty="0" smtClean="0"/>
              <a:t>What is your </a:t>
            </a:r>
            <a:r>
              <a:rPr lang="en-GB" dirty="0" smtClean="0"/>
              <a:t>conceptual </a:t>
            </a:r>
            <a:r>
              <a:rPr lang="en-GB" dirty="0" smtClean="0"/>
              <a:t>framework?</a:t>
            </a:r>
          </a:p>
          <a:p>
            <a:r>
              <a:rPr lang="en-GB" dirty="0" smtClean="0"/>
              <a:t>What are your theoretical </a:t>
            </a:r>
            <a:r>
              <a:rPr lang="en-GB" dirty="0" smtClean="0"/>
              <a:t>perspectives?</a:t>
            </a:r>
          </a:p>
          <a:p>
            <a:r>
              <a:rPr lang="en-GB" dirty="0"/>
              <a:t>I</a:t>
            </a:r>
            <a:r>
              <a:rPr lang="en-GB" dirty="0" smtClean="0"/>
              <a:t>n your own work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20</a:t>
            </a:fld>
            <a:endParaRPr lang="en-GB"/>
          </a:p>
        </p:txBody>
      </p:sp>
    </p:spTree>
    <p:extLst>
      <p:ext uri="{BB962C8B-B14F-4D97-AF65-F5344CB8AC3E}">
        <p14:creationId xmlns:p14="http://schemas.microsoft.com/office/powerpoint/2010/main" val="596209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work</a:t>
            </a:r>
            <a:endParaRPr lang="en-GB" dirty="0"/>
          </a:p>
        </p:txBody>
      </p:sp>
      <p:sp>
        <p:nvSpPr>
          <p:cNvPr id="3" name="Content Placeholder 2"/>
          <p:cNvSpPr>
            <a:spLocks noGrp="1"/>
          </p:cNvSpPr>
          <p:nvPr>
            <p:ph idx="1"/>
          </p:nvPr>
        </p:nvSpPr>
        <p:spPr/>
        <p:txBody>
          <a:bodyPr/>
          <a:lstStyle/>
          <a:p>
            <a:r>
              <a:rPr lang="en-GB" dirty="0" smtClean="0"/>
              <a:t>What is your </a:t>
            </a:r>
            <a:r>
              <a:rPr lang="en-GB" dirty="0" smtClean="0"/>
              <a:t>title</a:t>
            </a:r>
            <a:r>
              <a:rPr lang="en-GB" dirty="0" smtClean="0"/>
              <a:t>? Your research question(s)?</a:t>
            </a:r>
          </a:p>
          <a:p>
            <a:r>
              <a:rPr lang="en-GB" dirty="0" smtClean="0"/>
              <a:t>What </a:t>
            </a:r>
            <a:r>
              <a:rPr lang="en-GB" dirty="0" smtClean="0"/>
              <a:t>concepts </a:t>
            </a:r>
            <a:r>
              <a:rPr lang="en-GB" dirty="0" smtClean="0"/>
              <a:t>are </a:t>
            </a:r>
            <a:r>
              <a:rPr lang="en-GB" dirty="0" smtClean="0"/>
              <a:t>involved </a:t>
            </a:r>
            <a:r>
              <a:rPr lang="en-GB" dirty="0" smtClean="0"/>
              <a:t>in your  research questions?</a:t>
            </a:r>
          </a:p>
          <a:p>
            <a:r>
              <a:rPr lang="en-GB" dirty="0" smtClean="0"/>
              <a:t>What theories are you using or considering using? What are the </a:t>
            </a:r>
            <a:r>
              <a:rPr lang="en-GB" dirty="0" smtClean="0"/>
              <a:t>perspectives </a:t>
            </a:r>
            <a:r>
              <a:rPr lang="en-GB" dirty="0" smtClean="0"/>
              <a:t>they offer and the </a:t>
            </a:r>
            <a:r>
              <a:rPr lang="en-GB" dirty="0" smtClean="0"/>
              <a:t>limitations? how </a:t>
            </a:r>
            <a:r>
              <a:rPr lang="en-GB" dirty="0" smtClean="0"/>
              <a:t>do they </a:t>
            </a:r>
            <a:r>
              <a:rPr lang="en-GB" dirty="0" smtClean="0"/>
              <a:t>affect </a:t>
            </a:r>
            <a:r>
              <a:rPr lang="en-GB" dirty="0" smtClean="0"/>
              <a:t>the way you are going about your research? </a:t>
            </a:r>
            <a:endParaRPr lang="en-GB" dirty="0" smtClean="0"/>
          </a:p>
          <a:p>
            <a:endParaRPr lang="en-GB" dirty="0" smtClean="0"/>
          </a:p>
          <a:p>
            <a:r>
              <a:rPr lang="en-GB" dirty="0" smtClean="0"/>
              <a:t>Discuss  and clarify with your neighbours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21</a:t>
            </a:fld>
            <a:endParaRPr lang="en-GB"/>
          </a:p>
        </p:txBody>
      </p:sp>
    </p:spTree>
    <p:extLst>
      <p:ext uri="{BB962C8B-B14F-4D97-AF65-F5344CB8AC3E}">
        <p14:creationId xmlns:p14="http://schemas.microsoft.com/office/powerpoint/2010/main" val="474735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my take on theoretical and conceptual frameworks </a:t>
            </a:r>
            <a:endParaRPr lang="en-GB" dirty="0"/>
          </a:p>
        </p:txBody>
      </p:sp>
      <p:sp>
        <p:nvSpPr>
          <p:cNvPr id="3" name="Content Placeholder 2"/>
          <p:cNvSpPr>
            <a:spLocks noGrp="1"/>
          </p:cNvSpPr>
          <p:nvPr>
            <p:ph idx="1"/>
          </p:nvPr>
        </p:nvSpPr>
        <p:spPr>
          <a:xfrm>
            <a:off x="838200" y="1825625"/>
            <a:ext cx="10515600" cy="5176066"/>
          </a:xfrm>
        </p:spPr>
        <p:txBody>
          <a:bodyPr>
            <a:normAutofit lnSpcReduction="10000"/>
          </a:bodyPr>
          <a:lstStyle/>
          <a:p>
            <a:r>
              <a:rPr lang="en-ZA" dirty="0" smtClean="0"/>
              <a:t>is </a:t>
            </a:r>
            <a:r>
              <a:rPr lang="en-ZA" dirty="0"/>
              <a:t>the  framework  or scaffolding of the ideas and concepts about which/ with which /underpinned by which  a researcher is researching and exploring/experimenting/questioning (  they must explain ideas and concepts they are using </a:t>
            </a:r>
            <a:r>
              <a:rPr lang="en-ZA" dirty="0" err="1"/>
              <a:t>eg</a:t>
            </a:r>
            <a:r>
              <a:rPr lang="en-ZA" dirty="0"/>
              <a:t> pain</a:t>
            </a:r>
            <a:r>
              <a:rPr lang="en-ZA" dirty="0" smtClean="0"/>
              <a:t>, identity</a:t>
            </a:r>
            <a:r>
              <a:rPr lang="en-ZA" dirty="0"/>
              <a:t>, truth, growth, power) and the theories  they are using as perspectives to focus their  enquiry (theories are often  established and so often usually  derive from  old dead white </a:t>
            </a:r>
            <a:r>
              <a:rPr lang="en-ZA" dirty="0" smtClean="0"/>
              <a:t>men-though  </a:t>
            </a:r>
            <a:r>
              <a:rPr lang="en-ZA" dirty="0"/>
              <a:t>latterly  </a:t>
            </a:r>
            <a:r>
              <a:rPr lang="en-ZA" dirty="0" smtClean="0"/>
              <a:t>there’s </a:t>
            </a:r>
            <a:r>
              <a:rPr lang="en-ZA" dirty="0"/>
              <a:t>others who have developed theories )(of for example  land and space ownership, of social justice, of equality and diversity, of evolution).These drive the questioning the research practices, and the data analysis, and then the interpretation of findings-</a:t>
            </a:r>
            <a:endParaRPr lang="en-GB" dirty="0"/>
          </a:p>
          <a:p>
            <a:r>
              <a:rPr lang="en-ZA" dirty="0"/>
              <a:t>without  either or both  you end up with informative descriptive work,  work which lacks a focus, and is unlikely to make anything but a factual contribution.</a:t>
            </a:r>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22</a:t>
            </a:fld>
            <a:endParaRPr lang="en-GB"/>
          </a:p>
        </p:txBody>
      </p:sp>
    </p:spTree>
    <p:extLst>
      <p:ext uri="{BB962C8B-B14F-4D97-AF65-F5344CB8AC3E}">
        <p14:creationId xmlns:p14="http://schemas.microsoft.com/office/powerpoint/2010/main" val="4037240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ltLang="en-US" smtClean="0"/>
              <a:t> </a:t>
            </a:r>
          </a:p>
        </p:txBody>
      </p:sp>
      <p:sp>
        <p:nvSpPr>
          <p:cNvPr id="9219" name="Rectangle 3"/>
          <p:cNvSpPr>
            <a:spLocks noGrp="1" noChangeArrowheads="1"/>
          </p:cNvSpPr>
          <p:nvPr>
            <p:ph type="body" idx="1"/>
          </p:nvPr>
        </p:nvSpPr>
        <p:spPr>
          <a:xfrm>
            <a:off x="2438401" y="0"/>
            <a:ext cx="8031163" cy="6096000"/>
          </a:xfrm>
        </p:spPr>
        <p:txBody>
          <a:bodyPr/>
          <a:lstStyle/>
          <a:p>
            <a:pPr marL="0" indent="0">
              <a:buNone/>
            </a:pPr>
            <a:r>
              <a:rPr lang="en-GB" altLang="en-US" sz="4000" b="1" dirty="0" smtClean="0"/>
              <a:t>What helps putting this into practice –</a:t>
            </a:r>
          </a:p>
          <a:p>
            <a:endParaRPr lang="en-GB" altLang="en-US" dirty="0"/>
          </a:p>
          <a:p>
            <a:endParaRPr lang="en-GB" altLang="en-US" dirty="0" smtClean="0"/>
          </a:p>
          <a:p>
            <a:r>
              <a:rPr lang="en-GB" altLang="en-US" b="1" dirty="0" smtClean="0"/>
              <a:t>Talking it through</a:t>
            </a:r>
          </a:p>
          <a:p>
            <a:endParaRPr lang="en-GB" altLang="en-US" dirty="0" smtClean="0"/>
          </a:p>
          <a:p>
            <a:r>
              <a:rPr lang="en-GB" altLang="en-US" b="1" dirty="0" smtClean="0"/>
              <a:t>Developing the framework of different chapters</a:t>
            </a:r>
          </a:p>
          <a:p>
            <a:endParaRPr lang="en-GB" altLang="en-US" b="1" dirty="0" smtClean="0"/>
          </a:p>
          <a:p>
            <a:r>
              <a:rPr lang="en-GB" altLang="en-US" b="1" dirty="0" smtClean="0"/>
              <a:t>Shape of the dissertation/thesis as it develops</a:t>
            </a:r>
          </a:p>
          <a:p>
            <a:endParaRPr lang="en-GB" altLang="en-US" b="1" dirty="0" smtClean="0"/>
          </a:p>
          <a:p>
            <a:r>
              <a:rPr lang="en-GB" altLang="en-US" b="1" dirty="0" smtClean="0"/>
              <a:t>Models</a:t>
            </a:r>
          </a:p>
        </p:txBody>
      </p:sp>
      <p:sp>
        <p:nvSpPr>
          <p:cNvPr id="2" name="Slide Number Placeholder 1"/>
          <p:cNvSpPr>
            <a:spLocks noGrp="1"/>
          </p:cNvSpPr>
          <p:nvPr>
            <p:ph type="sldNum" sz="quarter" idx="12"/>
          </p:nvPr>
        </p:nvSpPr>
        <p:spPr/>
        <p:txBody>
          <a:bodyPr/>
          <a:lstStyle/>
          <a:p>
            <a:fld id="{FAAC04E4-025C-42FB-A644-13C046E77EDC}" type="slidenum">
              <a:rPr lang="en-GB" smtClean="0"/>
              <a:t>23</a:t>
            </a:fld>
            <a:endParaRPr lang="en-GB"/>
          </a:p>
        </p:txBody>
      </p:sp>
    </p:spTree>
    <p:extLst>
      <p:ext uri="{BB962C8B-B14F-4D97-AF65-F5344CB8AC3E}">
        <p14:creationId xmlns:p14="http://schemas.microsoft.com/office/powerpoint/2010/main" val="225648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90801" y="0"/>
            <a:ext cx="7878763" cy="914400"/>
          </a:xfrm>
        </p:spPr>
        <p:txBody>
          <a:bodyPr>
            <a:normAutofit fontScale="90000"/>
          </a:bodyPr>
          <a:lstStyle/>
          <a:p>
            <a:r>
              <a:rPr lang="en-GB" altLang="en-US" dirty="0" smtClean="0"/>
              <a:t>A typical plan of a dissertation or thesis   </a:t>
            </a:r>
          </a:p>
        </p:txBody>
      </p:sp>
      <p:sp>
        <p:nvSpPr>
          <p:cNvPr id="10243" name="Rectangle 3"/>
          <p:cNvSpPr>
            <a:spLocks noGrp="1" noChangeArrowheads="1"/>
          </p:cNvSpPr>
          <p:nvPr>
            <p:ph type="body" idx="1"/>
          </p:nvPr>
        </p:nvSpPr>
        <p:spPr>
          <a:xfrm>
            <a:off x="1905000" y="914400"/>
            <a:ext cx="8763000" cy="5943600"/>
          </a:xfrm>
        </p:spPr>
        <p:txBody>
          <a:bodyPr/>
          <a:lstStyle/>
          <a:p>
            <a:pPr lvl="2">
              <a:buFont typeface="Symbol" panose="05050102010706020507" pitchFamily="18" charset="2"/>
              <a:buChar char="·"/>
            </a:pPr>
            <a:r>
              <a:rPr lang="en-GB" altLang="en-US" b="1" dirty="0" smtClean="0"/>
              <a:t>title</a:t>
            </a:r>
          </a:p>
          <a:p>
            <a:pPr lvl="2">
              <a:buFont typeface="Symbol" panose="05050102010706020507" pitchFamily="18" charset="2"/>
              <a:buChar char="·"/>
            </a:pPr>
            <a:r>
              <a:rPr lang="en-GB" altLang="en-US" b="1" dirty="0" smtClean="0"/>
              <a:t>abstract</a:t>
            </a:r>
          </a:p>
          <a:p>
            <a:pPr lvl="2">
              <a:buFont typeface="Symbol" panose="05050102010706020507" pitchFamily="18" charset="2"/>
              <a:buChar char="·"/>
            </a:pPr>
            <a:r>
              <a:rPr lang="en-GB" altLang="en-US" b="1" dirty="0" smtClean="0"/>
              <a:t>(preface/acknowledgement)</a:t>
            </a:r>
          </a:p>
          <a:p>
            <a:pPr lvl="2">
              <a:buFont typeface="Symbol" panose="05050102010706020507" pitchFamily="18" charset="2"/>
              <a:buChar char="·"/>
            </a:pPr>
            <a:r>
              <a:rPr lang="en-GB" altLang="en-US" b="1" dirty="0" smtClean="0"/>
              <a:t>introduction</a:t>
            </a:r>
          </a:p>
          <a:p>
            <a:pPr lvl="2">
              <a:buFont typeface="Symbol" panose="05050102010706020507" pitchFamily="18" charset="2"/>
              <a:buChar char="·"/>
            </a:pPr>
            <a:r>
              <a:rPr lang="en-GB" altLang="en-US" b="1" dirty="0" smtClean="0"/>
              <a:t>theoretical perspectives (</a:t>
            </a:r>
            <a:r>
              <a:rPr lang="en-GB" altLang="en-US" b="1" dirty="0"/>
              <a:t> </a:t>
            </a:r>
            <a:r>
              <a:rPr lang="en-GB" altLang="en-US" b="1" i="1" dirty="0" smtClean="0"/>
              <a:t>containing  the literature review-in dialogue with your arguments-this addresses and lays out the conceptual framework- of big ideas/concepts and the theoretical perspectives  which  inform underpin drive your work </a:t>
            </a:r>
            <a:r>
              <a:rPr lang="en-GB" altLang="en-US" b="1" dirty="0" smtClean="0"/>
              <a:t>)</a:t>
            </a:r>
          </a:p>
          <a:p>
            <a:pPr lvl="2">
              <a:buFont typeface="Symbol" panose="05050102010706020507" pitchFamily="18" charset="2"/>
              <a:buChar char="·"/>
            </a:pPr>
            <a:r>
              <a:rPr lang="en-GB" altLang="en-US" b="1" dirty="0" smtClean="0"/>
              <a:t>methodology and methods (including the design of the  study, sample, timings, choices made)</a:t>
            </a:r>
          </a:p>
          <a:p>
            <a:pPr lvl="2">
              <a:buFont typeface="Symbol" panose="05050102010706020507" pitchFamily="18" charset="2"/>
              <a:buChar char="·"/>
            </a:pPr>
            <a:r>
              <a:rPr lang="en-GB" altLang="en-US" b="1" dirty="0" smtClean="0"/>
              <a:t>presentation of results/findings/data(including  data analysis)</a:t>
            </a:r>
          </a:p>
          <a:p>
            <a:pPr lvl="2">
              <a:buFont typeface="Symbol" panose="05050102010706020507" pitchFamily="18" charset="2"/>
              <a:buChar char="·"/>
            </a:pPr>
            <a:r>
              <a:rPr lang="en-GB" altLang="en-US" b="1" dirty="0" smtClean="0"/>
              <a:t>discussion of results/findings /data (</a:t>
            </a:r>
            <a:r>
              <a:rPr lang="en-GB" altLang="en-US" b="1" i="1" dirty="0" smtClean="0"/>
              <a:t>this involves  focusing using the concepts and theories again</a:t>
            </a:r>
            <a:r>
              <a:rPr lang="en-GB" altLang="en-US" b="1" dirty="0" smtClean="0"/>
              <a:t>)</a:t>
            </a:r>
          </a:p>
          <a:p>
            <a:pPr lvl="2">
              <a:buFont typeface="Symbol" panose="05050102010706020507" pitchFamily="18" charset="2"/>
              <a:buChar char="·"/>
            </a:pPr>
            <a:r>
              <a:rPr lang="en-GB" altLang="en-US" b="1" dirty="0" smtClean="0"/>
              <a:t>conclusion  containing a summary and both  factual (adding to knowledge) and conceptual (adding to meaning)conclusions </a:t>
            </a:r>
          </a:p>
          <a:p>
            <a:r>
              <a:rPr lang="en-GB" altLang="en-US" sz="2400" b="1" dirty="0"/>
              <a:t>	appendices/statistical tables and illustrations</a:t>
            </a:r>
          </a:p>
          <a:p>
            <a:r>
              <a:rPr lang="en-GB" altLang="en-US" sz="2400" b="1" dirty="0"/>
              <a:t>	</a:t>
            </a:r>
            <a:r>
              <a:rPr lang="en-GB" altLang="en-US" sz="2400" b="1" dirty="0" smtClean="0"/>
              <a:t>references (perhaps) and  bibliography</a:t>
            </a:r>
            <a:endParaRPr lang="en-GB" altLang="en-US" sz="2400" dirty="0"/>
          </a:p>
          <a:p>
            <a:endParaRPr lang="en-GB" altLang="en-US" dirty="0" smtClean="0"/>
          </a:p>
          <a:p>
            <a:endParaRPr lang="en-GB" altLang="en-US" dirty="0" smtClean="0"/>
          </a:p>
        </p:txBody>
      </p:sp>
      <p:sp>
        <p:nvSpPr>
          <p:cNvPr id="2" name="Slide Number Placeholder 1"/>
          <p:cNvSpPr>
            <a:spLocks noGrp="1"/>
          </p:cNvSpPr>
          <p:nvPr>
            <p:ph type="sldNum" sz="quarter" idx="12"/>
          </p:nvPr>
        </p:nvSpPr>
        <p:spPr/>
        <p:txBody>
          <a:bodyPr/>
          <a:lstStyle/>
          <a:p>
            <a:fld id="{FAAC04E4-025C-42FB-A644-13C046E77EDC}" type="slidenum">
              <a:rPr lang="en-GB" smtClean="0"/>
              <a:t>24</a:t>
            </a:fld>
            <a:endParaRPr lang="en-GB"/>
          </a:p>
        </p:txBody>
      </p:sp>
    </p:spTree>
    <p:extLst>
      <p:ext uri="{BB962C8B-B14F-4D97-AF65-F5344CB8AC3E}">
        <p14:creationId xmlns:p14="http://schemas.microsoft.com/office/powerpoint/2010/main" val="1521343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1979"/>
          </a:xfrm>
        </p:spPr>
        <p:txBody>
          <a:bodyPr>
            <a:normAutofit fontScale="90000"/>
          </a:bodyPr>
          <a:lstStyle/>
          <a:p>
            <a:r>
              <a:rPr lang="en-GB" dirty="0" smtClean="0"/>
              <a:t>Issues from the literature </a:t>
            </a:r>
            <a:endParaRPr lang="en-GB" dirty="0"/>
          </a:p>
        </p:txBody>
      </p:sp>
      <p:sp>
        <p:nvSpPr>
          <p:cNvPr id="3" name="Content Placeholder 2"/>
          <p:cNvSpPr>
            <a:spLocks noGrp="1"/>
          </p:cNvSpPr>
          <p:nvPr>
            <p:ph idx="1"/>
          </p:nvPr>
        </p:nvSpPr>
        <p:spPr>
          <a:xfrm>
            <a:off x="838200" y="887104"/>
            <a:ext cx="10515600" cy="5289859"/>
          </a:xfrm>
        </p:spPr>
        <p:txBody>
          <a:bodyPr>
            <a:normAutofit fontScale="62500" lnSpcReduction="20000"/>
          </a:bodyPr>
          <a:lstStyle/>
          <a:p>
            <a:r>
              <a:rPr lang="en-GB" b="1" dirty="0"/>
              <a:t>Finding 2.</a:t>
            </a:r>
            <a:r>
              <a:rPr lang="en-US" b="1" dirty="0"/>
              <a:t> Writing struggles interlocked with struggles with theorists</a:t>
            </a:r>
            <a:r>
              <a:rPr lang="en-US" dirty="0"/>
              <a:t> </a:t>
            </a:r>
            <a:endParaRPr lang="en-GB" dirty="0"/>
          </a:p>
          <a:p>
            <a:r>
              <a:rPr lang="en-US" dirty="0"/>
              <a:t>Students reported early writing struggles, lack of confidence in their own right to speak, tension and compromise with the theorists. They </a:t>
            </a:r>
            <a:r>
              <a:rPr lang="en-US" dirty="0" err="1"/>
              <a:t>realise</a:t>
            </a:r>
            <a:r>
              <a:rPr lang="en-US" dirty="0"/>
              <a:t> the theorists and theoretical perspectives should help them focus on their problems and on data when gathered, but they often struggle to understand them, feel humble about interpreting and using them, and can either over-simplify in a cursory fashion or over- complicate. One asks about the right they have to do more than just rest on and use the work of the theorists:</a:t>
            </a:r>
            <a:endParaRPr lang="en-GB" dirty="0"/>
          </a:p>
          <a:p>
            <a:r>
              <a:rPr lang="en-US" dirty="0"/>
              <a:t>Problem: Are the theorists sacrosanct? Can they be challenged? If challenged will the examiners or the accepted format of the Lit review allow it? Should this be so? Why not said or thought differently? (2: A)</a:t>
            </a:r>
            <a:endParaRPr lang="en-GB" dirty="0"/>
          </a:p>
          <a:p>
            <a:r>
              <a:rPr lang="en-US" dirty="0"/>
              <a:t>This evidences the kind of </a:t>
            </a:r>
            <a:r>
              <a:rPr lang="en-US" dirty="0" err="1"/>
              <a:t>discoursal</a:t>
            </a:r>
            <a:r>
              <a:rPr lang="en-US" dirty="0"/>
              <a:t> struggle explored by </a:t>
            </a:r>
            <a:r>
              <a:rPr lang="en-US" dirty="0" err="1"/>
              <a:t>Bakhtin</a:t>
            </a:r>
            <a:r>
              <a:rPr lang="en-US" dirty="0"/>
              <a:t> (1981, 1986) where the writer seeks both their own voice and the authority to show understanding of and even challenge the voices of authorities in the field. But the strain intellectually, conceptually and in terms of thoroughness sometimes becomes too much and they can fall back onto a more mechanical need to get the PhD over with. There is a basic issue here about conceptual thoroughness, quality, and what constitutes a ‘good enough’ PhD, even at this stage of engagement with the theorists. One comments: ‘I just need to pass this thing!’ (2:A)</a:t>
            </a:r>
            <a:endParaRPr lang="en-GB" dirty="0"/>
          </a:p>
          <a:p>
            <a:r>
              <a:rPr lang="en-US" dirty="0"/>
              <a:t>Confidence and articulacy in entering the conversation with theory, established work and the doctoral student’s own work are two noticeable developments in the literature review.</a:t>
            </a:r>
            <a:endParaRPr lang="en-GB" dirty="0"/>
          </a:p>
          <a:p>
            <a:pPr marL="0" indent="0">
              <a:buNone/>
            </a:pPr>
            <a:r>
              <a:rPr lang="en-GB" b="1" dirty="0"/>
              <a:t> </a:t>
            </a:r>
            <a:endParaRPr lang="en-GB" dirty="0"/>
          </a:p>
          <a:p>
            <a:r>
              <a:rPr lang="en-GB" dirty="0" smtClean="0"/>
              <a:t>(from </a:t>
            </a:r>
            <a:r>
              <a:rPr lang="en-GB" dirty="0" err="1" smtClean="0"/>
              <a:t>wisker</a:t>
            </a:r>
            <a:r>
              <a:rPr lang="en-GB" dirty="0" smtClean="0"/>
              <a:t>, G </a:t>
            </a:r>
            <a:r>
              <a:rPr lang="en-GB" dirty="0" smtClean="0"/>
              <a:t>2015   </a:t>
            </a:r>
            <a:r>
              <a:rPr lang="en-GB" dirty="0" smtClean="0"/>
              <a:t>) </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25</a:t>
            </a:fld>
            <a:endParaRPr lang="en-GB"/>
          </a:p>
        </p:txBody>
      </p:sp>
    </p:spTree>
    <p:extLst>
      <p:ext uri="{BB962C8B-B14F-4D97-AF65-F5344CB8AC3E}">
        <p14:creationId xmlns:p14="http://schemas.microsoft.com/office/powerpoint/2010/main" val="3544967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r>
              <a:rPr lang="en-GB" dirty="0"/>
              <a:t>A respondent in the later study notes the importance of the literature review in their developing thinking and articulation: </a:t>
            </a:r>
          </a:p>
          <a:p>
            <a:r>
              <a:rPr lang="en-GB" dirty="0"/>
              <a:t>With some existential thinking, a belief in the nature of dialogue, postmodern eclectic matching of theorists and schools of thought, and a need for curiosity are vital in my definition of the purpose of literature review. ... I DO have a greater understanding now. The heavily defined schools of theory and the paradigms within which they are contextualised have girded the study and offered it reason, definition, meaning and purpose. That a 'quilt' of learning segments offering a variety of perspectives is building within the key chapters of the lit review and methodology has assisted me. (2:A)</a:t>
            </a:r>
          </a:p>
          <a:p>
            <a:r>
              <a:rPr lang="en-GB" dirty="0"/>
              <a:t>Finally, research writing is seen as joining a conversation:</a:t>
            </a:r>
          </a:p>
          <a:p>
            <a:r>
              <a:rPr lang="en-GB" dirty="0"/>
              <a:t>A big learning experience for me has been that doing a doctorate is not a search for the truth but is really just taking part in a conversation. I suppose that is also a learning experience in that when I sit with the 'learned' in a conference I feel confident in challenging them as I now see myself as a peer. (1: B) </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26</a:t>
            </a:fld>
            <a:endParaRPr lang="en-GB"/>
          </a:p>
        </p:txBody>
      </p:sp>
    </p:spTree>
    <p:extLst>
      <p:ext uri="{BB962C8B-B14F-4D97-AF65-F5344CB8AC3E}">
        <p14:creationId xmlns:p14="http://schemas.microsoft.com/office/powerpoint/2010/main" val="3613792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a:t>
            </a:r>
            <a:endParaRPr lang="en-GB" dirty="0"/>
          </a:p>
        </p:txBody>
      </p:sp>
      <p:sp>
        <p:nvSpPr>
          <p:cNvPr id="3" name="Content Placeholder 2"/>
          <p:cNvSpPr>
            <a:spLocks noGrp="1"/>
          </p:cNvSpPr>
          <p:nvPr>
            <p:ph idx="1"/>
          </p:nvPr>
        </p:nvSpPr>
        <p:spPr/>
        <p:txBody>
          <a:bodyPr/>
          <a:lstStyle/>
          <a:p>
            <a:r>
              <a:rPr lang="en-GB" dirty="0" smtClean="0"/>
              <a:t>Gina </a:t>
            </a:r>
            <a:r>
              <a:rPr lang="en-GB" dirty="0"/>
              <a:t>W</a:t>
            </a:r>
            <a:r>
              <a:rPr lang="en-GB" dirty="0" smtClean="0"/>
              <a:t>isker (2015)</a:t>
            </a:r>
            <a:r>
              <a:rPr lang="x-none" b="1" dirty="0"/>
              <a:t> D</a:t>
            </a:r>
            <a:r>
              <a:rPr lang="en-GB" b="1" dirty="0" err="1"/>
              <a:t>eveloping</a:t>
            </a:r>
            <a:r>
              <a:rPr lang="en-GB" b="1" dirty="0"/>
              <a:t> doctoral authors: </a:t>
            </a:r>
            <a:r>
              <a:rPr lang="en-US" b="1" dirty="0"/>
              <a:t> Engaging with </a:t>
            </a:r>
            <a:r>
              <a:rPr lang="x-none" b="1" dirty="0"/>
              <a:t>theoretical perspectives </a:t>
            </a:r>
            <a:r>
              <a:rPr lang="en-US" b="1" dirty="0"/>
              <a:t>through the literature review</a:t>
            </a:r>
            <a:endParaRPr lang="en-GB" dirty="0"/>
          </a:p>
          <a:p>
            <a:r>
              <a:rPr lang="en-GB" b="1" dirty="0"/>
              <a:t>Innovations in Education and Teaching</a:t>
            </a:r>
            <a:endParaRPr lang="en-GB" dirty="0"/>
          </a:p>
          <a:p>
            <a:r>
              <a:rPr lang="en-GB" b="1" dirty="0"/>
              <a:t>International</a:t>
            </a:r>
            <a:r>
              <a:rPr lang="en-GB" dirty="0"/>
              <a:t>52:1, 64-74</a:t>
            </a:r>
          </a:p>
          <a:p>
            <a:r>
              <a:rPr lang="en-GB" dirty="0"/>
              <a:t> http://www.tandfonline.com/loi/riie20</a:t>
            </a:r>
          </a:p>
          <a:p>
            <a:r>
              <a:rPr lang="en-GB" dirty="0"/>
              <a:t>, DOI: 10.1080/14703297.2014.981841</a:t>
            </a:r>
          </a:p>
          <a:p>
            <a:r>
              <a:rPr lang="en-GB" b="1" dirty="0"/>
              <a:t>To link to this article: </a:t>
            </a:r>
            <a:r>
              <a:rPr lang="en-GB" dirty="0"/>
              <a:t>http://dx.doi.org/10.1080/14703297.2014.981841</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27</a:t>
            </a:fld>
            <a:endParaRPr lang="en-GB"/>
          </a:p>
        </p:txBody>
      </p:sp>
    </p:spTree>
    <p:extLst>
      <p:ext uri="{BB962C8B-B14F-4D97-AF65-F5344CB8AC3E}">
        <p14:creationId xmlns:p14="http://schemas.microsoft.com/office/powerpoint/2010/main" val="2096961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GB" dirty="0"/>
              <a:t>a thesis which has no conceptual framework is unlikely to gain a pass (Trafford,</a:t>
            </a:r>
          </a:p>
          <a:p>
            <a:r>
              <a:rPr lang="en-GB" dirty="0"/>
              <a:t>2003a).</a:t>
            </a:r>
          </a:p>
          <a:p>
            <a:r>
              <a:rPr lang="en-GB" dirty="0"/>
              <a:t>As doctoral supervisors and examiners we have observed how candidates encounter difficulties</a:t>
            </a:r>
          </a:p>
          <a:p>
            <a:r>
              <a:rPr lang="en-GB" dirty="0"/>
              <a:t>in conceptualising their research, and workshop discussions expose uncertainty about what</a:t>
            </a:r>
          </a:p>
          <a:p>
            <a:r>
              <a:rPr lang="en-GB" dirty="0"/>
              <a:t>constitutes a conceptual framework. Workshops for doctoral supervisors also show some</a:t>
            </a:r>
          </a:p>
          <a:p>
            <a:r>
              <a:rPr lang="en-GB" dirty="0"/>
              <a:t>unawareness of the pluralist function of conceptual frameworks, consequently some supervisors</a:t>
            </a:r>
          </a:p>
          <a:p>
            <a:r>
              <a:rPr lang="en-GB" dirty="0"/>
              <a:t>encounter difficulties in guiding candidates on this issue. These respective difficulties perhaps</a:t>
            </a:r>
          </a:p>
          <a:p>
            <a:r>
              <a:rPr lang="en-GB" dirty="0"/>
              <a:t>result from research methodology texts lacking a common language regarding the nature of</a:t>
            </a:r>
          </a:p>
          <a:p>
            <a:r>
              <a:rPr lang="en-GB" dirty="0"/>
              <a:t>conceptual frameworks.</a:t>
            </a:r>
          </a:p>
        </p:txBody>
      </p:sp>
      <p:sp>
        <p:nvSpPr>
          <p:cNvPr id="4" name="Slide Number Placeholder 3"/>
          <p:cNvSpPr>
            <a:spLocks noGrp="1"/>
          </p:cNvSpPr>
          <p:nvPr>
            <p:ph type="sldNum" sz="quarter" idx="12"/>
          </p:nvPr>
        </p:nvSpPr>
        <p:spPr/>
        <p:txBody>
          <a:bodyPr/>
          <a:lstStyle/>
          <a:p>
            <a:fld id="{FAAC04E4-025C-42FB-A644-13C046E77EDC}" type="slidenum">
              <a:rPr lang="en-GB" smtClean="0"/>
              <a:t>28</a:t>
            </a:fld>
            <a:endParaRPr lang="en-GB"/>
          </a:p>
        </p:txBody>
      </p:sp>
    </p:spTree>
    <p:extLst>
      <p:ext uri="{BB962C8B-B14F-4D97-AF65-F5344CB8AC3E}">
        <p14:creationId xmlns:p14="http://schemas.microsoft.com/office/powerpoint/2010/main" val="11621112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C:\Users\gw10\AppData\Local\Microsoft\Windows\Temporary Internet Files\Content.IE5\A858654A\IMG_3456.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0125" y="122831"/>
            <a:ext cx="12041875" cy="6735170"/>
          </a:xfrm>
          <a:prstGeom prst="rect">
            <a:avLst/>
          </a:prstGeom>
          <a:noFill/>
          <a:ln>
            <a:noFill/>
          </a:ln>
        </p:spPr>
      </p:pic>
      <p:sp>
        <p:nvSpPr>
          <p:cNvPr id="3" name="Slide Number Placeholder 2"/>
          <p:cNvSpPr>
            <a:spLocks noGrp="1"/>
          </p:cNvSpPr>
          <p:nvPr>
            <p:ph type="sldNum" sz="quarter" idx="12"/>
          </p:nvPr>
        </p:nvSpPr>
        <p:spPr/>
        <p:txBody>
          <a:bodyPr/>
          <a:lstStyle/>
          <a:p>
            <a:fld id="{FAAC04E4-025C-42FB-A644-13C046E77EDC}" type="slidenum">
              <a:rPr lang="en-GB" smtClean="0"/>
              <a:t>29</a:t>
            </a:fld>
            <a:endParaRPr lang="en-GB"/>
          </a:p>
        </p:txBody>
      </p:sp>
    </p:spTree>
    <p:extLst>
      <p:ext uri="{BB962C8B-B14F-4D97-AF65-F5344CB8AC3E}">
        <p14:creationId xmlns:p14="http://schemas.microsoft.com/office/powerpoint/2010/main" val="4290489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Why are you interested in  the issues of  concepts and theories in your research and writing ?</a:t>
            </a:r>
          </a:p>
          <a:p>
            <a:r>
              <a:rPr lang="en-GB" dirty="0" smtClean="0"/>
              <a:t>What concerns  do you have in your research and writing?</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3</a:t>
            </a:fld>
            <a:endParaRPr lang="en-GB"/>
          </a:p>
        </p:txBody>
      </p:sp>
    </p:spTree>
    <p:extLst>
      <p:ext uri="{BB962C8B-B14F-4D97-AF65-F5344CB8AC3E}">
        <p14:creationId xmlns:p14="http://schemas.microsoft.com/office/powerpoint/2010/main" val="3598801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2521"/>
          </a:xfrm>
        </p:spPr>
        <p:txBody>
          <a:bodyPr>
            <a:normAutofit fontScale="90000"/>
          </a:bodyPr>
          <a:lstStyle/>
          <a:p>
            <a:r>
              <a:rPr lang="en-GB" dirty="0" smtClean="0"/>
              <a:t>Conceptual frameworks  Trafford and </a:t>
            </a:r>
            <a:r>
              <a:rPr lang="en-GB" dirty="0" err="1" smtClean="0"/>
              <a:t>Leshem</a:t>
            </a:r>
            <a:r>
              <a:rPr lang="en-GB" dirty="0" smtClean="0"/>
              <a:t> </a:t>
            </a:r>
            <a:endParaRPr lang="en-GB" dirty="0"/>
          </a:p>
        </p:txBody>
      </p:sp>
      <p:sp>
        <p:nvSpPr>
          <p:cNvPr id="3" name="Content Placeholder 2"/>
          <p:cNvSpPr>
            <a:spLocks noGrp="1"/>
          </p:cNvSpPr>
          <p:nvPr>
            <p:ph idx="1"/>
          </p:nvPr>
        </p:nvSpPr>
        <p:spPr>
          <a:xfrm>
            <a:off x="838200" y="757646"/>
            <a:ext cx="10515600" cy="5419317"/>
          </a:xfrm>
        </p:spPr>
        <p:txBody>
          <a:bodyPr>
            <a:normAutofit/>
          </a:bodyPr>
          <a:lstStyle/>
          <a:p>
            <a:pPr marL="0" indent="0">
              <a:buNone/>
            </a:pPr>
            <a:r>
              <a:rPr lang="en-GB" dirty="0"/>
              <a:t>Berger and </a:t>
            </a:r>
            <a:r>
              <a:rPr lang="en-GB" dirty="0" err="1"/>
              <a:t>Patchener</a:t>
            </a:r>
            <a:r>
              <a:rPr lang="en-GB" dirty="0"/>
              <a:t> (1988, pp. 156–159) propose that: ‘reviewing the </a:t>
            </a:r>
            <a:r>
              <a:rPr lang="en-GB" dirty="0" smtClean="0"/>
              <a:t>literature leads </a:t>
            </a:r>
            <a:r>
              <a:rPr lang="en-GB" dirty="0"/>
              <a:t>to a delineation of the conceptual or theoretical framework of the study’. They pose </a:t>
            </a:r>
            <a:r>
              <a:rPr lang="en-GB" dirty="0" smtClean="0"/>
              <a:t>two questions</a:t>
            </a:r>
            <a:r>
              <a:rPr lang="en-GB" dirty="0"/>
              <a:t>: ‘Has the conceptual or theoretical base for the study been clearly described and </a:t>
            </a:r>
            <a:r>
              <a:rPr lang="en-GB" dirty="0" smtClean="0"/>
              <a:t>are they </a:t>
            </a:r>
            <a:r>
              <a:rPr lang="en-GB" dirty="0"/>
              <a:t>related to the research problem?’ and ‘Is there a theory underlying a research question?’</a:t>
            </a:r>
          </a:p>
          <a:p>
            <a:pPr marL="0" indent="0">
              <a:buNone/>
            </a:pPr>
            <a:r>
              <a:rPr lang="en-GB" dirty="0"/>
              <a:t>They ask how conceptual frameworks guide the entire research process: ‘Is there a clear </a:t>
            </a:r>
            <a:r>
              <a:rPr lang="en-GB" dirty="0" smtClean="0"/>
              <a:t>and  explicit </a:t>
            </a:r>
            <a:r>
              <a:rPr lang="en-GB" dirty="0"/>
              <a:t>connection between the theory, earlier findings and purpose of the present study?’ </a:t>
            </a:r>
            <a:r>
              <a:rPr lang="en-GB" dirty="0" err="1" smtClean="0"/>
              <a:t>Thus,Berger</a:t>
            </a:r>
            <a:r>
              <a:rPr lang="en-GB" dirty="0" smtClean="0"/>
              <a:t> </a:t>
            </a:r>
            <a:r>
              <a:rPr lang="en-GB" dirty="0"/>
              <a:t>and </a:t>
            </a:r>
            <a:r>
              <a:rPr lang="en-GB" dirty="0" err="1"/>
              <a:t>Patchner</a:t>
            </a:r>
            <a:r>
              <a:rPr lang="en-GB" dirty="0"/>
              <a:t> advocate a pluralist, and cyclical, role for conceptual frameworks in providing</a:t>
            </a:r>
          </a:p>
          <a:p>
            <a:pPr marL="0" indent="0">
              <a:buNone/>
            </a:pPr>
            <a:r>
              <a:rPr lang="en-GB" dirty="0"/>
              <a:t>coherence for research</a:t>
            </a:r>
            <a:r>
              <a:rPr lang="en-GB" dirty="0" smtClean="0"/>
              <a:t>.</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30</a:t>
            </a:fld>
            <a:endParaRPr lang="en-GB"/>
          </a:p>
        </p:txBody>
      </p:sp>
    </p:spTree>
    <p:extLst>
      <p:ext uri="{BB962C8B-B14F-4D97-AF65-F5344CB8AC3E}">
        <p14:creationId xmlns:p14="http://schemas.microsoft.com/office/powerpoint/2010/main" val="24080756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927462"/>
            <a:ext cx="10515600" cy="5930537"/>
          </a:xfrm>
        </p:spPr>
        <p:txBody>
          <a:bodyPr>
            <a:normAutofit fontScale="92500" lnSpcReduction="10000"/>
          </a:bodyPr>
          <a:lstStyle/>
          <a:p>
            <a:pPr marL="0" indent="0">
              <a:buNone/>
            </a:pPr>
            <a:r>
              <a:rPr lang="en-GB" dirty="0"/>
              <a:t>Likewise, </a:t>
            </a:r>
            <a:r>
              <a:rPr lang="en-GB" dirty="0" err="1"/>
              <a:t>Rudestam</a:t>
            </a:r>
            <a:r>
              <a:rPr lang="en-GB" dirty="0"/>
              <a:t> and Newton suggest that:</a:t>
            </a:r>
          </a:p>
          <a:p>
            <a:pPr marL="0" indent="0">
              <a:buNone/>
            </a:pPr>
            <a:r>
              <a:rPr lang="en-GB" dirty="0"/>
              <a:t>A conceptual framework, which is simply a less developed form of a theory, consists of statements </a:t>
            </a:r>
            <a:r>
              <a:rPr lang="en-GB" dirty="0" smtClean="0"/>
              <a:t>that link </a:t>
            </a:r>
            <a:r>
              <a:rPr lang="en-GB" dirty="0"/>
              <a:t>abstract concepts to empirical data. Theories and conceptual frameworks are developed to </a:t>
            </a:r>
            <a:r>
              <a:rPr lang="en-GB" dirty="0" smtClean="0"/>
              <a:t>account for </a:t>
            </a:r>
            <a:r>
              <a:rPr lang="en-GB" dirty="0"/>
              <a:t>or describe abstract phenomena that occur under similar conditions. (1992, p. 6)</a:t>
            </a:r>
          </a:p>
          <a:p>
            <a:pPr marL="0" indent="0">
              <a:buNone/>
            </a:pPr>
            <a:r>
              <a:rPr lang="en-GB" dirty="0"/>
              <a:t>By connecting theory with practice, they make the link that many researchers often overlook,</a:t>
            </a:r>
          </a:p>
          <a:p>
            <a:pPr marL="0" indent="0">
              <a:buNone/>
            </a:pPr>
            <a:r>
              <a:rPr lang="en-GB" dirty="0"/>
              <a:t>but which </a:t>
            </a:r>
            <a:r>
              <a:rPr lang="en-GB" dirty="0" err="1"/>
              <a:t>Lewin</a:t>
            </a:r>
            <a:r>
              <a:rPr lang="en-GB" dirty="0"/>
              <a:t> expressed succinctly: ‘There is nothing so practical as a good theory’ (</a:t>
            </a:r>
            <a:r>
              <a:rPr lang="en-GB" dirty="0" smtClean="0"/>
              <a:t>Lewin,1952</a:t>
            </a:r>
            <a:r>
              <a:rPr lang="en-GB" dirty="0"/>
              <a:t>, p. 169). They argue that conceptual frameworks serve a particular purpose: ‘</a:t>
            </a:r>
            <a:r>
              <a:rPr lang="en-GB" dirty="0" smtClean="0"/>
              <a:t>Generalisations  are </a:t>
            </a:r>
            <a:r>
              <a:rPr lang="en-GB" dirty="0"/>
              <a:t>made on the basis of the particular data that have been observed and are tied to </a:t>
            </a:r>
            <a:r>
              <a:rPr lang="en-GB" dirty="0" smtClean="0"/>
              <a:t>a conceptual </a:t>
            </a:r>
            <a:r>
              <a:rPr lang="en-GB" dirty="0"/>
              <a:t>framework which then leads to the elucidation of further research questions </a:t>
            </a:r>
            <a:r>
              <a:rPr lang="en-GB" dirty="0" smtClean="0"/>
              <a:t>and implications </a:t>
            </a:r>
            <a:r>
              <a:rPr lang="en-GB" dirty="0"/>
              <a:t>for additional study’ (</a:t>
            </a:r>
            <a:r>
              <a:rPr lang="en-GB" dirty="0" err="1"/>
              <a:t>Rudestam</a:t>
            </a:r>
            <a:r>
              <a:rPr lang="en-GB" dirty="0"/>
              <a:t> &amp; Newton, 1992, p. 7). Their delimitation </a:t>
            </a:r>
            <a:r>
              <a:rPr lang="en-GB" dirty="0" smtClean="0"/>
              <a:t>of ‘conceptual </a:t>
            </a:r>
            <a:r>
              <a:rPr lang="en-GB" dirty="0"/>
              <a:t>framework’ suggests that: ‘A causal network is a graph displaying the </a:t>
            </a:r>
            <a:r>
              <a:rPr lang="en-GB" dirty="0" smtClean="0"/>
              <a:t>independent and </a:t>
            </a:r>
            <a:r>
              <a:rPr lang="en-GB" dirty="0"/>
              <a:t>dependent variables in a naturalistic study. This chart may serve as the basis for </a:t>
            </a:r>
            <a:r>
              <a:rPr lang="en-GB" dirty="0" smtClean="0"/>
              <a:t>a conceptual </a:t>
            </a:r>
            <a:r>
              <a:rPr lang="en-GB" dirty="0"/>
              <a:t>framework’ (</a:t>
            </a:r>
            <a:r>
              <a:rPr lang="en-GB" dirty="0" err="1"/>
              <a:t>Rudestam</a:t>
            </a:r>
            <a:r>
              <a:rPr lang="en-GB" dirty="0"/>
              <a:t> &amp; Newton, 1992, p. 118).</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31</a:t>
            </a:fld>
            <a:endParaRPr lang="en-GB"/>
          </a:p>
        </p:txBody>
      </p:sp>
    </p:spTree>
    <p:extLst>
      <p:ext uri="{BB962C8B-B14F-4D97-AF65-F5344CB8AC3E}">
        <p14:creationId xmlns:p14="http://schemas.microsoft.com/office/powerpoint/2010/main" val="2676910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38200" y="0"/>
            <a:ext cx="10515600" cy="6858000"/>
          </a:xfrm>
        </p:spPr>
        <p:txBody>
          <a:bodyPr>
            <a:normAutofit/>
          </a:bodyPr>
          <a:lstStyle/>
          <a:p>
            <a:pPr marL="0" indent="0">
              <a:buNone/>
            </a:pPr>
            <a:r>
              <a:rPr lang="en-GB" dirty="0"/>
              <a:t>May indicates that the significance of theory (conceptualisation)</a:t>
            </a:r>
          </a:p>
          <a:p>
            <a:pPr marL="0" indent="0">
              <a:buNone/>
            </a:pPr>
            <a:r>
              <a:rPr lang="en-GB" dirty="0"/>
              <a:t>is central to the research process as a maturation process for each researcher.</a:t>
            </a:r>
          </a:p>
          <a:p>
            <a:pPr marL="0" indent="0">
              <a:buNone/>
            </a:pPr>
            <a:r>
              <a:rPr lang="en-GB" dirty="0"/>
              <a:t>A similar view from </a:t>
            </a:r>
            <a:r>
              <a:rPr lang="en-GB" dirty="0" smtClean="0"/>
              <a:t>Cohen </a:t>
            </a:r>
            <a:r>
              <a:rPr lang="en-GB" i="1" dirty="0" smtClean="0"/>
              <a:t>et a</a:t>
            </a:r>
            <a:r>
              <a:rPr lang="en-GB" dirty="0" smtClean="0"/>
              <a:t> </a:t>
            </a:r>
            <a:r>
              <a:rPr lang="en-GB" dirty="0"/>
              <a:t>(2000, p. 13) is that: ‘Concepts express generalisations from</a:t>
            </a:r>
          </a:p>
          <a:p>
            <a:pPr marL="0" indent="0">
              <a:buNone/>
            </a:pPr>
            <a:r>
              <a:rPr lang="en-GB" dirty="0" smtClean="0"/>
              <a:t>Particulars </a:t>
            </a:r>
            <a:r>
              <a:rPr lang="en-GB" dirty="0"/>
              <a:t>… a concept is a relationship between the word (or symbol) and an idea or conception’.</a:t>
            </a:r>
          </a:p>
          <a:p>
            <a:pPr marL="0" indent="0">
              <a:buNone/>
            </a:pPr>
            <a:r>
              <a:rPr lang="en-GB" dirty="0"/>
              <a:t>They remind us that: ‘Whoever we are and whatever we do, we all make use of </a:t>
            </a:r>
            <a:r>
              <a:rPr lang="en-GB" dirty="0" smtClean="0"/>
              <a:t>concepts’ and </a:t>
            </a:r>
            <a:r>
              <a:rPr lang="en-GB" dirty="0"/>
              <a:t>‘Concepts enable us to impose some sort of meaning on the world; through them reality </a:t>
            </a:r>
            <a:r>
              <a:rPr lang="en-GB" dirty="0" smtClean="0"/>
              <a:t>is given </a:t>
            </a:r>
            <a:r>
              <a:rPr lang="en-GB" dirty="0"/>
              <a:t>sense, order and coherence. They are the means by which we are able to come to </a:t>
            </a:r>
            <a:r>
              <a:rPr lang="en-GB" dirty="0" smtClean="0"/>
              <a:t>terms with </a:t>
            </a:r>
            <a:r>
              <a:rPr lang="en-GB" dirty="0"/>
              <a:t>our experience’. They suggest that concepts have a particular relevance for </a:t>
            </a:r>
            <a:r>
              <a:rPr lang="en-GB" dirty="0" smtClean="0"/>
              <a:t>researchers, since</a:t>
            </a:r>
            <a:r>
              <a:rPr lang="en-GB" dirty="0"/>
              <a:t>: ‘The more we have, the more sense data we can pick up and the surer will be </a:t>
            </a:r>
            <a:r>
              <a:rPr lang="en-GB" dirty="0" smtClean="0"/>
              <a:t>our perceptual </a:t>
            </a:r>
            <a:r>
              <a:rPr lang="en-GB" dirty="0"/>
              <a:t>(and cognitive) grasp of whatever is “out there”’. These three views </a:t>
            </a:r>
            <a:r>
              <a:rPr lang="en-GB" dirty="0" smtClean="0"/>
              <a:t>emphasise conceptualisation </a:t>
            </a:r>
            <a:r>
              <a:rPr lang="en-GB" dirty="0"/>
              <a:t>as ‘meaning making’ in research</a:t>
            </a:r>
            <a:r>
              <a:rPr lang="en-GB" dirty="0" smtClean="0"/>
              <a:t>.</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32</a:t>
            </a:fld>
            <a:endParaRPr lang="en-GB"/>
          </a:p>
        </p:txBody>
      </p:sp>
    </p:spTree>
    <p:extLst>
      <p:ext uri="{BB962C8B-B14F-4D97-AF65-F5344CB8AC3E}">
        <p14:creationId xmlns:p14="http://schemas.microsoft.com/office/powerpoint/2010/main" val="913966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Robson combines these perspectives by saying that:</a:t>
            </a:r>
          </a:p>
          <a:p>
            <a:pPr marL="0" indent="0">
              <a:buNone/>
            </a:pPr>
            <a:r>
              <a:rPr lang="en-GB" dirty="0"/>
              <a:t>Developing a conceptual framework forces you to be explicit about what you think you are doing. It</a:t>
            </a:r>
          </a:p>
          <a:p>
            <a:pPr marL="0" indent="0">
              <a:buNone/>
            </a:pPr>
            <a:r>
              <a:rPr lang="en-GB" dirty="0"/>
              <a:t>also helps you to be selective; to decide which are the important features; which relationships are likely to be of importance or meaning; and hence, what data you are going to collect and analyse. (1993, pp. 150–151)</a:t>
            </a:r>
          </a:p>
          <a:p>
            <a:pPr marL="0" indent="0">
              <a:buNone/>
            </a:pPr>
            <a:r>
              <a:rPr lang="en-GB" dirty="0"/>
              <a:t>This statement presents the conceptual framework in a pluralist manner</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33</a:t>
            </a:fld>
            <a:endParaRPr lang="en-GB"/>
          </a:p>
        </p:txBody>
      </p:sp>
    </p:spTree>
    <p:extLst>
      <p:ext uri="{BB962C8B-B14F-4D97-AF65-F5344CB8AC3E}">
        <p14:creationId xmlns:p14="http://schemas.microsoft.com/office/powerpoint/2010/main" val="97567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err="1" smtClean="0"/>
              <a:t>Blaxter</a:t>
            </a:r>
            <a:r>
              <a:rPr lang="en-GB" dirty="0"/>
              <a:t> </a:t>
            </a:r>
            <a:r>
              <a:rPr lang="en-GB" dirty="0" smtClean="0"/>
              <a:t> </a:t>
            </a:r>
            <a:r>
              <a:rPr lang="en-GB" i="1" dirty="0" smtClean="0"/>
              <a:t>et al  </a:t>
            </a:r>
            <a:r>
              <a:rPr lang="en-GB" dirty="0" smtClean="0"/>
              <a:t>explain </a:t>
            </a:r>
            <a:r>
              <a:rPr lang="en-GB" dirty="0"/>
              <a:t>the components of conceptual frameworks as:</a:t>
            </a:r>
          </a:p>
          <a:p>
            <a:r>
              <a:rPr lang="en-GB" dirty="0"/>
              <a:t>Defining the key concepts and contexts of your research project should also assist you in focussing </a:t>
            </a:r>
            <a:r>
              <a:rPr lang="en-GB" dirty="0" smtClean="0"/>
              <a:t>your work </a:t>
            </a:r>
            <a:r>
              <a:rPr lang="en-GB" dirty="0"/>
              <a:t>… They define the territory for your research, indicate the literature that you need to consult </a:t>
            </a:r>
            <a:r>
              <a:rPr lang="en-GB" dirty="0" smtClean="0"/>
              <a:t>and suggest </a:t>
            </a:r>
            <a:r>
              <a:rPr lang="en-GB" dirty="0"/>
              <a:t>the methods and theories you might apply. (1996, pp. 36–37)</a:t>
            </a:r>
          </a:p>
        </p:txBody>
      </p:sp>
      <p:sp>
        <p:nvSpPr>
          <p:cNvPr id="4" name="Slide Number Placeholder 3"/>
          <p:cNvSpPr>
            <a:spLocks noGrp="1"/>
          </p:cNvSpPr>
          <p:nvPr>
            <p:ph type="sldNum" sz="quarter" idx="12"/>
          </p:nvPr>
        </p:nvSpPr>
        <p:spPr/>
        <p:txBody>
          <a:bodyPr/>
          <a:lstStyle/>
          <a:p>
            <a:fld id="{FAAC04E4-025C-42FB-A644-13C046E77EDC}" type="slidenum">
              <a:rPr lang="en-GB" smtClean="0"/>
              <a:t>34</a:t>
            </a:fld>
            <a:endParaRPr lang="en-GB"/>
          </a:p>
        </p:txBody>
      </p:sp>
    </p:spTree>
    <p:extLst>
      <p:ext uri="{BB962C8B-B14F-4D97-AF65-F5344CB8AC3E}">
        <p14:creationId xmlns:p14="http://schemas.microsoft.com/office/powerpoint/2010/main" val="27698004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Developing and using a</a:t>
            </a:r>
            <a:r>
              <a:rPr lang="en-GB" dirty="0" smtClean="0"/>
              <a:t> concept map </a:t>
            </a:r>
            <a:endParaRPr lang="en-GB" dirty="0"/>
          </a:p>
        </p:txBody>
      </p:sp>
      <p:sp>
        <p:nvSpPr>
          <p:cNvPr id="3" name="Content Placeholder 2"/>
          <p:cNvSpPr>
            <a:spLocks noGrp="1"/>
          </p:cNvSpPr>
          <p:nvPr>
            <p:ph idx="1"/>
          </p:nvPr>
        </p:nvSpPr>
        <p:spPr/>
        <p:txBody>
          <a:bodyPr/>
          <a:lstStyle/>
          <a:p>
            <a:r>
              <a:rPr lang="en-GB" dirty="0"/>
              <a:t>A concept map, like the theory it represents, is a picture of the territory you want to study, not of </a:t>
            </a:r>
            <a:r>
              <a:rPr lang="en-GB" dirty="0" smtClean="0"/>
              <a:t>the study </a:t>
            </a:r>
            <a:r>
              <a:rPr lang="en-GB" dirty="0"/>
              <a:t>itself. It is a visual display of your current working theory—a picture of what you think is </a:t>
            </a:r>
            <a:r>
              <a:rPr lang="en-GB" dirty="0" smtClean="0"/>
              <a:t>going on </a:t>
            </a:r>
            <a:r>
              <a:rPr lang="en-GB" dirty="0"/>
              <a:t>with the phenomenon you’re studying. (Maxwell, 1996, pp. 25, 37)</a:t>
            </a:r>
          </a:p>
          <a:p>
            <a:r>
              <a:rPr lang="en-GB" dirty="0"/>
              <a:t>The term ‘intellectual puzzle’ is used by Mason (1996, p. 14) which, she suggests, has to </a:t>
            </a:r>
            <a:r>
              <a:rPr lang="en-GB" dirty="0" smtClean="0"/>
              <a:t>be  resolved </a:t>
            </a:r>
            <a:r>
              <a:rPr lang="en-GB" dirty="0"/>
              <a:t>as researchers address ‘the intellectual and theoretical contributions’ of their work.</a:t>
            </a:r>
          </a:p>
        </p:txBody>
      </p:sp>
      <p:sp>
        <p:nvSpPr>
          <p:cNvPr id="4" name="Slide Number Placeholder 3"/>
          <p:cNvSpPr>
            <a:spLocks noGrp="1"/>
          </p:cNvSpPr>
          <p:nvPr>
            <p:ph type="sldNum" sz="quarter" idx="12"/>
          </p:nvPr>
        </p:nvSpPr>
        <p:spPr/>
        <p:txBody>
          <a:bodyPr/>
          <a:lstStyle/>
          <a:p>
            <a:fld id="{FAAC04E4-025C-42FB-A644-13C046E77EDC}" type="slidenum">
              <a:rPr lang="en-GB" smtClean="0"/>
              <a:t>35</a:t>
            </a:fld>
            <a:endParaRPr lang="en-GB"/>
          </a:p>
        </p:txBody>
      </p:sp>
    </p:spTree>
    <p:extLst>
      <p:ext uri="{BB962C8B-B14F-4D97-AF65-F5344CB8AC3E}">
        <p14:creationId xmlns:p14="http://schemas.microsoft.com/office/powerpoint/2010/main" val="241094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Content Placeholder 2"/>
          <p:cNvSpPr>
            <a:spLocks noGrp="1"/>
          </p:cNvSpPr>
          <p:nvPr>
            <p:ph idx="1"/>
          </p:nvPr>
        </p:nvSpPr>
        <p:spPr>
          <a:xfrm>
            <a:off x="838200" y="209006"/>
            <a:ext cx="10515600" cy="5967957"/>
          </a:xfrm>
        </p:spPr>
        <p:txBody>
          <a:bodyPr>
            <a:normAutofit fontScale="70000" lnSpcReduction="20000"/>
          </a:bodyPr>
          <a:lstStyle/>
          <a:p>
            <a:pPr marL="0" indent="0">
              <a:buNone/>
            </a:pPr>
            <a:r>
              <a:rPr lang="en-GB" sz="3400" b="1" dirty="0"/>
              <a:t>Questions about conceptual frameworks that candidates regularly ask include:</a:t>
            </a:r>
          </a:p>
          <a:p>
            <a:pPr marL="0" indent="0">
              <a:buNone/>
            </a:pPr>
            <a:r>
              <a:rPr lang="en-GB" dirty="0" smtClean="0"/>
              <a:t>●Where </a:t>
            </a:r>
            <a:r>
              <a:rPr lang="en-GB" dirty="0"/>
              <a:t>do conceptual frameworks come from?</a:t>
            </a:r>
          </a:p>
          <a:p>
            <a:pPr marL="0" indent="0">
              <a:buNone/>
            </a:pPr>
            <a:r>
              <a:rPr lang="en-GB" dirty="0" smtClean="0"/>
              <a:t>●What </a:t>
            </a:r>
            <a:r>
              <a:rPr lang="en-GB" dirty="0"/>
              <a:t>does a conceptual framework look like?</a:t>
            </a:r>
          </a:p>
          <a:p>
            <a:pPr marL="0" indent="0">
              <a:buNone/>
            </a:pPr>
            <a:r>
              <a:rPr lang="en-GB" dirty="0" smtClean="0"/>
              <a:t>●Why </a:t>
            </a:r>
            <a:r>
              <a:rPr lang="en-GB" dirty="0"/>
              <a:t>should I have a conceptual framework in my thesis?</a:t>
            </a:r>
          </a:p>
          <a:p>
            <a:pPr marL="0" indent="0">
              <a:buNone/>
            </a:pPr>
            <a:r>
              <a:rPr lang="en-GB" dirty="0" smtClean="0"/>
              <a:t>●Where </a:t>
            </a:r>
            <a:r>
              <a:rPr lang="en-GB" dirty="0"/>
              <a:t>would I place my conceptual framework in my thesis?</a:t>
            </a:r>
          </a:p>
          <a:p>
            <a:pPr marL="0" indent="0">
              <a:buNone/>
            </a:pPr>
            <a:r>
              <a:rPr lang="en-GB" dirty="0" smtClean="0"/>
              <a:t>●Who </a:t>
            </a:r>
            <a:r>
              <a:rPr lang="en-GB" dirty="0"/>
              <a:t>is interested in whether or not I have a conceptual framework?</a:t>
            </a:r>
          </a:p>
          <a:p>
            <a:pPr marL="0" indent="0">
              <a:buNone/>
            </a:pPr>
            <a:r>
              <a:rPr lang="en-GB" dirty="0"/>
              <a:t>We answered these questions through visual models that portrayed elusive concepts in an </a:t>
            </a:r>
            <a:r>
              <a:rPr lang="en-GB" dirty="0" err="1"/>
              <a:t>easyto</a:t>
            </a:r>
            <a:r>
              <a:rPr lang="en-GB" dirty="0"/>
              <a:t>-</a:t>
            </a:r>
          </a:p>
          <a:p>
            <a:pPr marL="0" indent="0">
              <a:buNone/>
            </a:pPr>
            <a:r>
              <a:rPr lang="en-GB" dirty="0"/>
              <a:t>understand format. In this way, we made the ‘taken-for-granted’ visually explicit by illustrating</a:t>
            </a:r>
          </a:p>
          <a:p>
            <a:pPr marL="0" indent="0">
              <a:buNone/>
            </a:pPr>
            <a:r>
              <a:rPr lang="en-GB" dirty="0"/>
              <a:t>the origins, design and use of conceptual frameworks. The following models have been</a:t>
            </a:r>
          </a:p>
          <a:p>
            <a:pPr marL="0" indent="0">
              <a:buNone/>
            </a:pPr>
            <a:r>
              <a:rPr lang="en-GB" dirty="0"/>
              <a:t>modified by feedback from candidates and supervisors in their respective workshops, plus our</a:t>
            </a:r>
          </a:p>
          <a:p>
            <a:pPr marL="0" indent="0">
              <a:buNone/>
            </a:pPr>
            <a:r>
              <a:rPr lang="en-GB" dirty="0"/>
              <a:t>own ‘constructive and awareness-reflection upon the issues’ (Moon, 1999, p. 87).</a:t>
            </a:r>
          </a:p>
          <a:p>
            <a:pPr marL="0" indent="0">
              <a:buNone/>
            </a:pPr>
            <a:r>
              <a:rPr lang="en-GB" dirty="0"/>
              <a:t>Doctoral candidates explain that they derive their conceptual frameworks from three</a:t>
            </a:r>
          </a:p>
          <a:p>
            <a:pPr marL="0" indent="0">
              <a:buNone/>
            </a:pPr>
            <a:r>
              <a:rPr lang="en-GB" dirty="0"/>
              <a:t>interrelated areas:</a:t>
            </a:r>
          </a:p>
          <a:p>
            <a:pPr marL="0" indent="0">
              <a:buNone/>
            </a:pPr>
            <a:r>
              <a:rPr lang="en-GB" dirty="0" smtClean="0"/>
              <a:t>●the </a:t>
            </a:r>
            <a:r>
              <a:rPr lang="en-GB" dirty="0"/>
              <a:t>works of writers and researchers;</a:t>
            </a:r>
          </a:p>
          <a:p>
            <a:pPr marL="0" indent="0">
              <a:buNone/>
            </a:pPr>
            <a:r>
              <a:rPr lang="en-GB" dirty="0" smtClean="0"/>
              <a:t>●their </a:t>
            </a:r>
            <a:r>
              <a:rPr lang="en-GB" dirty="0"/>
              <a:t>own experience and observations, and,</a:t>
            </a:r>
          </a:p>
          <a:p>
            <a:pPr marL="0" indent="0">
              <a:buNone/>
            </a:pPr>
            <a:r>
              <a:rPr lang="en-GB" dirty="0" smtClean="0"/>
              <a:t>●the </a:t>
            </a:r>
            <a:r>
              <a:rPr lang="en-GB" dirty="0"/>
              <a:t>act of reflecting on reading, experience and developing research assumptions.</a:t>
            </a:r>
          </a:p>
        </p:txBody>
      </p:sp>
      <p:sp>
        <p:nvSpPr>
          <p:cNvPr id="4" name="Slide Number Placeholder 3"/>
          <p:cNvSpPr>
            <a:spLocks noGrp="1"/>
          </p:cNvSpPr>
          <p:nvPr>
            <p:ph type="sldNum" sz="quarter" idx="12"/>
          </p:nvPr>
        </p:nvSpPr>
        <p:spPr/>
        <p:txBody>
          <a:bodyPr/>
          <a:lstStyle/>
          <a:p>
            <a:fld id="{FAAC04E4-025C-42FB-A644-13C046E77EDC}" type="slidenum">
              <a:rPr lang="en-GB" smtClean="0"/>
              <a:t>36</a:t>
            </a:fld>
            <a:endParaRPr lang="en-GB"/>
          </a:p>
        </p:txBody>
      </p:sp>
    </p:spTree>
    <p:extLst>
      <p:ext uri="{BB962C8B-B14F-4D97-AF65-F5344CB8AC3E}">
        <p14:creationId xmlns:p14="http://schemas.microsoft.com/office/powerpoint/2010/main" val="2591342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Table </a:t>
            </a:r>
            <a:r>
              <a:rPr lang="en-GB" dirty="0"/>
              <a:t>2. (Trafford and </a:t>
            </a:r>
            <a:r>
              <a:rPr lang="en-GB" dirty="0" err="1"/>
              <a:t>Leshem</a:t>
            </a:r>
            <a:r>
              <a:rPr lang="en-GB" dirty="0"/>
              <a:t>) Benefits of using conceptual frameworks in the research process</a:t>
            </a:r>
            <a:br>
              <a:rPr lang="en-GB" dirty="0"/>
            </a:br>
            <a:endParaRPr lang="en-GB" dirty="0"/>
          </a:p>
        </p:txBody>
      </p:sp>
      <p:sp>
        <p:nvSpPr>
          <p:cNvPr id="3" name="Content Placeholder 2"/>
          <p:cNvSpPr>
            <a:spLocks noGrp="1"/>
          </p:cNvSpPr>
          <p:nvPr>
            <p:ph idx="1"/>
          </p:nvPr>
        </p:nvSpPr>
        <p:spPr>
          <a:xfrm>
            <a:off x="838200" y="1227908"/>
            <a:ext cx="10515600" cy="5630091"/>
          </a:xfrm>
        </p:spPr>
        <p:txBody>
          <a:bodyPr>
            <a:normAutofit fontScale="85000" lnSpcReduction="20000"/>
          </a:bodyPr>
          <a:lstStyle/>
          <a:p>
            <a:pPr marL="0" indent="0">
              <a:buNone/>
            </a:pPr>
            <a:r>
              <a:rPr lang="en-GB" dirty="0" smtClean="0"/>
              <a:t>Conceptual </a:t>
            </a:r>
            <a:r>
              <a:rPr lang="en-GB" dirty="0"/>
              <a:t>frameworks help researchers by:</a:t>
            </a:r>
          </a:p>
          <a:p>
            <a:pPr marL="0" indent="0">
              <a:buNone/>
            </a:pPr>
            <a:r>
              <a:rPr lang="en-GB" dirty="0"/>
              <a:t>• modelling relationships between theories;</a:t>
            </a:r>
          </a:p>
          <a:p>
            <a:pPr marL="0" indent="0">
              <a:buNone/>
            </a:pPr>
            <a:r>
              <a:rPr lang="en-GB" dirty="0"/>
              <a:t>• reducing theoretical data into statements or models;</a:t>
            </a:r>
          </a:p>
          <a:p>
            <a:pPr marL="0" indent="0">
              <a:buNone/>
            </a:pPr>
            <a:r>
              <a:rPr lang="en-GB" dirty="0"/>
              <a:t>• explicating theories that influence the research;</a:t>
            </a:r>
          </a:p>
          <a:p>
            <a:pPr marL="0" indent="0">
              <a:buNone/>
            </a:pPr>
            <a:r>
              <a:rPr lang="en-GB" dirty="0"/>
              <a:t>• providing theoretical bases to design, or interpret, research;</a:t>
            </a:r>
          </a:p>
          <a:p>
            <a:pPr marL="0" indent="0">
              <a:buNone/>
            </a:pPr>
            <a:r>
              <a:rPr lang="en-GB" dirty="0"/>
              <a:t>• creating theoretical links between extant research, current theories, research design, interpretations of findings</a:t>
            </a:r>
          </a:p>
          <a:p>
            <a:pPr marL="0" indent="0">
              <a:buNone/>
            </a:pPr>
            <a:r>
              <a:rPr lang="en-GB" dirty="0"/>
              <a:t>and conceptual conclusions.</a:t>
            </a:r>
          </a:p>
          <a:p>
            <a:pPr marL="0" indent="0">
              <a:buNone/>
            </a:pPr>
            <a:r>
              <a:rPr lang="en-GB" dirty="0"/>
              <a:t>Thus, conceptual frameworks introduce explicitness with research processes.</a:t>
            </a:r>
          </a:p>
          <a:p>
            <a:pPr marL="0" indent="0">
              <a:buNone/>
            </a:pPr>
            <a:r>
              <a:rPr lang="en-GB" dirty="0"/>
              <a:t>The critical tests of conceptual frameworks are for them to demonstrate:</a:t>
            </a:r>
          </a:p>
          <a:p>
            <a:pPr marL="0" indent="0">
              <a:buNone/>
            </a:pPr>
            <a:r>
              <a:rPr lang="en-GB" dirty="0"/>
              <a:t>• unity within appropriate theories;</a:t>
            </a:r>
          </a:p>
          <a:p>
            <a:pPr marL="0" indent="0">
              <a:buNone/>
            </a:pPr>
            <a:r>
              <a:rPr lang="en-GB" dirty="0"/>
              <a:t>• direction to research design and accompanying fieldwork;</a:t>
            </a:r>
          </a:p>
          <a:p>
            <a:pPr marL="0" indent="0">
              <a:buNone/>
            </a:pPr>
            <a:r>
              <a:rPr lang="en-GB" dirty="0"/>
              <a:t>• coherence between empirical observations and conceptual conclusions.</a:t>
            </a:r>
          </a:p>
          <a:p>
            <a:pPr marL="0" indent="0">
              <a:buNone/>
            </a:pPr>
            <a:r>
              <a:rPr lang="en-GB" dirty="0"/>
              <a:t>Thus, conceptual frameworks offer a self-audit facility to ensure cohesion and appropriate conceptualisation </a:t>
            </a:r>
            <a:r>
              <a:rPr lang="en-GB" dirty="0" err="1" smtClean="0"/>
              <a:t>forresearch</a:t>
            </a:r>
            <a:r>
              <a:rPr lang="en-GB" dirty="0" smtClean="0"/>
              <a:t> </a:t>
            </a:r>
            <a:r>
              <a:rPr lang="en-GB" dirty="0"/>
              <a:t>conclusions.</a:t>
            </a:r>
          </a:p>
        </p:txBody>
      </p:sp>
      <p:sp>
        <p:nvSpPr>
          <p:cNvPr id="4" name="Slide Number Placeholder 3"/>
          <p:cNvSpPr>
            <a:spLocks noGrp="1"/>
          </p:cNvSpPr>
          <p:nvPr>
            <p:ph type="sldNum" sz="quarter" idx="12"/>
          </p:nvPr>
        </p:nvSpPr>
        <p:spPr/>
        <p:txBody>
          <a:bodyPr/>
          <a:lstStyle/>
          <a:p>
            <a:fld id="{FAAC04E4-025C-42FB-A644-13C046E77EDC}" type="slidenum">
              <a:rPr lang="en-GB" smtClean="0"/>
              <a:t>37</a:t>
            </a:fld>
            <a:endParaRPr lang="en-GB"/>
          </a:p>
        </p:txBody>
      </p:sp>
    </p:spTree>
    <p:extLst>
      <p:ext uri="{BB962C8B-B14F-4D97-AF65-F5344CB8AC3E}">
        <p14:creationId xmlns:p14="http://schemas.microsoft.com/office/powerpoint/2010/main" val="3741050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Table 3. Examiners’ questions regarding the use of conceptual frameworks (Trafford &amp; </a:t>
            </a:r>
            <a:r>
              <a:rPr lang="en-GB" dirty="0" err="1"/>
              <a:t>Leshem</a:t>
            </a:r>
            <a:r>
              <a:rPr lang="en-GB" dirty="0"/>
              <a:t>, 2002a)</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t>• </a:t>
            </a:r>
            <a:r>
              <a:rPr lang="en-GB" dirty="0"/>
              <a:t>What led you to select these models of…?</a:t>
            </a:r>
          </a:p>
          <a:p>
            <a:pPr marL="0" indent="0">
              <a:buNone/>
            </a:pPr>
            <a:r>
              <a:rPr lang="en-GB" dirty="0"/>
              <a:t>• What are the theoretical components of your framework?</a:t>
            </a:r>
          </a:p>
          <a:p>
            <a:pPr marL="0" indent="0">
              <a:buNone/>
            </a:pPr>
            <a:r>
              <a:rPr lang="en-GB" dirty="0"/>
              <a:t>• How did you decide upon the variables to include in your conceptual framework?</a:t>
            </a:r>
          </a:p>
          <a:p>
            <a:pPr marL="0" indent="0">
              <a:buNone/>
            </a:pPr>
            <a:r>
              <a:rPr lang="en-GB" dirty="0"/>
              <a:t>• How did concepts assist you to visualise and explain what you intended to investigate?</a:t>
            </a:r>
          </a:p>
          <a:p>
            <a:pPr marL="0" indent="0">
              <a:buNone/>
            </a:pPr>
            <a:r>
              <a:rPr lang="en-GB" dirty="0"/>
              <a:t>• How did you use your conceptual framework to design your research and analyse your findings?</a:t>
            </a:r>
          </a:p>
          <a:p>
            <a:pPr marL="0" indent="0">
              <a:buNone/>
            </a:pPr>
            <a:r>
              <a:rPr lang="en-GB" dirty="0"/>
              <a:t>The generic question in this cluster is of a quite direct nature, and it may be asked in a direct way:</a:t>
            </a:r>
          </a:p>
          <a:p>
            <a:pPr marL="0" indent="0">
              <a:buNone/>
            </a:pPr>
            <a:r>
              <a:rPr lang="en-GB" dirty="0"/>
              <a:t>‘How did you arrive at your conceptual framework?’</a:t>
            </a:r>
          </a:p>
        </p:txBody>
      </p:sp>
      <p:sp>
        <p:nvSpPr>
          <p:cNvPr id="4" name="Slide Number Placeholder 3"/>
          <p:cNvSpPr>
            <a:spLocks noGrp="1"/>
          </p:cNvSpPr>
          <p:nvPr>
            <p:ph type="sldNum" sz="quarter" idx="12"/>
          </p:nvPr>
        </p:nvSpPr>
        <p:spPr/>
        <p:txBody>
          <a:bodyPr/>
          <a:lstStyle/>
          <a:p>
            <a:fld id="{FAAC04E4-025C-42FB-A644-13C046E77EDC}" type="slidenum">
              <a:rPr lang="en-GB" smtClean="0"/>
              <a:t>38</a:t>
            </a:fld>
            <a:endParaRPr lang="en-GB"/>
          </a:p>
        </p:txBody>
      </p:sp>
    </p:spTree>
    <p:extLst>
      <p:ext uri="{BB962C8B-B14F-4D97-AF65-F5344CB8AC3E}">
        <p14:creationId xmlns:p14="http://schemas.microsoft.com/office/powerpoint/2010/main" val="27583172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a:t>
            </a:r>
            <a:r>
              <a:rPr lang="en-GB" dirty="0" err="1"/>
              <a:t>T</a:t>
            </a:r>
            <a:r>
              <a:rPr lang="en-GB" dirty="0" err="1" smtClean="0"/>
              <a:t>raffrord</a:t>
            </a:r>
            <a:r>
              <a:rPr lang="en-GB" dirty="0" smtClean="0"/>
              <a:t> </a:t>
            </a:r>
            <a:r>
              <a:rPr lang="en-GB" dirty="0" smtClean="0"/>
              <a:t>and </a:t>
            </a:r>
            <a:r>
              <a:rPr lang="en-GB" dirty="0" err="1" smtClean="0"/>
              <a:t>Leshem</a:t>
            </a:r>
            <a:r>
              <a:rPr lang="en-GB" dirty="0" smtClean="0"/>
              <a:t> 2002</a:t>
            </a:r>
            <a:endParaRPr lang="en-GB" dirty="0"/>
          </a:p>
        </p:txBody>
      </p:sp>
      <p:sp>
        <p:nvSpPr>
          <p:cNvPr id="3" name="Content Placeholder 2"/>
          <p:cNvSpPr>
            <a:spLocks noGrp="1"/>
          </p:cNvSpPr>
          <p:nvPr>
            <p:ph idx="1"/>
          </p:nvPr>
        </p:nvSpPr>
        <p:spPr/>
        <p:txBody>
          <a:bodyPr/>
          <a:lstStyle/>
          <a:p>
            <a:endParaRPr lang="en-GB" dirty="0"/>
          </a:p>
        </p:txBody>
      </p:sp>
      <p:grpSp>
        <p:nvGrpSpPr>
          <p:cNvPr id="4" name="Group 3"/>
          <p:cNvGrpSpPr>
            <a:grpSpLocks/>
          </p:cNvGrpSpPr>
          <p:nvPr/>
        </p:nvGrpSpPr>
        <p:grpSpPr bwMode="auto">
          <a:xfrm>
            <a:off x="3729672" y="1424940"/>
            <a:ext cx="4732655" cy="4007485"/>
            <a:chOff x="6" y="6"/>
            <a:chExt cx="7453" cy="6311"/>
          </a:xfrm>
        </p:grpSpPr>
        <p:sp>
          <p:nvSpPr>
            <p:cNvPr id="5" name="Freeform 4"/>
            <p:cNvSpPr>
              <a:spLocks/>
            </p:cNvSpPr>
            <p:nvPr/>
          </p:nvSpPr>
          <p:spPr bwMode="auto">
            <a:xfrm>
              <a:off x="2055" y="718"/>
              <a:ext cx="3658" cy="3658"/>
            </a:xfrm>
            <a:custGeom>
              <a:avLst/>
              <a:gdLst>
                <a:gd name="T0" fmla="*/ 3651 w 3658"/>
                <a:gd name="T1" fmla="*/ 1678 h 3658"/>
                <a:gd name="T2" fmla="*/ 3620 w 3658"/>
                <a:gd name="T3" fmla="*/ 1460 h 3658"/>
                <a:gd name="T4" fmla="*/ 3564 w 3658"/>
                <a:gd name="T5" fmla="*/ 1250 h 3658"/>
                <a:gd name="T6" fmla="*/ 3484 w 3658"/>
                <a:gd name="T7" fmla="*/ 1051 h 3658"/>
                <a:gd name="T8" fmla="*/ 3383 w 3658"/>
                <a:gd name="T9" fmla="*/ 865 h 3658"/>
                <a:gd name="T10" fmla="*/ 3261 w 3658"/>
                <a:gd name="T11" fmla="*/ 692 h 3658"/>
                <a:gd name="T12" fmla="*/ 3121 w 3658"/>
                <a:gd name="T13" fmla="*/ 535 h 3658"/>
                <a:gd name="T14" fmla="*/ 2964 w 3658"/>
                <a:gd name="T15" fmla="*/ 395 h 3658"/>
                <a:gd name="T16" fmla="*/ 2791 w 3658"/>
                <a:gd name="T17" fmla="*/ 273 h 3658"/>
                <a:gd name="T18" fmla="*/ 2605 w 3658"/>
                <a:gd name="T19" fmla="*/ 172 h 3658"/>
                <a:gd name="T20" fmla="*/ 2406 w 3658"/>
                <a:gd name="T21" fmla="*/ 93 h 3658"/>
                <a:gd name="T22" fmla="*/ 2197 w 3658"/>
                <a:gd name="T23" fmla="*/ 37 h 3658"/>
                <a:gd name="T24" fmla="*/ 1978 w 3658"/>
                <a:gd name="T25" fmla="*/ 6 h 3658"/>
                <a:gd name="T26" fmla="*/ 1753 w 3658"/>
                <a:gd name="T27" fmla="*/ 1 h 3658"/>
                <a:gd name="T28" fmla="*/ 1532 w 3658"/>
                <a:gd name="T29" fmla="*/ 23 h 3658"/>
                <a:gd name="T30" fmla="*/ 1319 w 3658"/>
                <a:gd name="T31" fmla="*/ 71 h 3658"/>
                <a:gd name="T32" fmla="*/ 1116 w 3658"/>
                <a:gd name="T33" fmla="*/ 143 h 3658"/>
                <a:gd name="T34" fmla="*/ 926 w 3658"/>
                <a:gd name="T35" fmla="*/ 237 h 3658"/>
                <a:gd name="T36" fmla="*/ 748 w 3658"/>
                <a:gd name="T37" fmla="*/ 352 h 3658"/>
                <a:gd name="T38" fmla="*/ 586 w 3658"/>
                <a:gd name="T39" fmla="*/ 486 h 3658"/>
                <a:gd name="T40" fmla="*/ 440 w 3658"/>
                <a:gd name="T41" fmla="*/ 638 h 3658"/>
                <a:gd name="T42" fmla="*/ 312 w 3658"/>
                <a:gd name="T43" fmla="*/ 806 h 3658"/>
                <a:gd name="T44" fmla="*/ 204 w 3658"/>
                <a:gd name="T45" fmla="*/ 988 h 3658"/>
                <a:gd name="T46" fmla="*/ 117 w 3658"/>
                <a:gd name="T47" fmla="*/ 1183 h 3658"/>
                <a:gd name="T48" fmla="*/ 53 w 3658"/>
                <a:gd name="T49" fmla="*/ 1389 h 3658"/>
                <a:gd name="T50" fmla="*/ 13 w 3658"/>
                <a:gd name="T51" fmla="*/ 1604 h 3658"/>
                <a:gd name="T52" fmla="*/ 0 w 3658"/>
                <a:gd name="T53" fmla="*/ 1828 h 3658"/>
                <a:gd name="T54" fmla="*/ 13 w 3658"/>
                <a:gd name="T55" fmla="*/ 2052 h 3658"/>
                <a:gd name="T56" fmla="*/ 53 w 3658"/>
                <a:gd name="T57" fmla="*/ 2268 h 3658"/>
                <a:gd name="T58" fmla="*/ 117 w 3658"/>
                <a:gd name="T59" fmla="*/ 2474 h 3658"/>
                <a:gd name="T60" fmla="*/ 204 w 3658"/>
                <a:gd name="T61" fmla="*/ 2669 h 3658"/>
                <a:gd name="T62" fmla="*/ 312 w 3658"/>
                <a:gd name="T63" fmla="*/ 2851 h 3658"/>
                <a:gd name="T64" fmla="*/ 440 w 3658"/>
                <a:gd name="T65" fmla="*/ 3019 h 3658"/>
                <a:gd name="T66" fmla="*/ 586 w 3658"/>
                <a:gd name="T67" fmla="*/ 3170 h 3658"/>
                <a:gd name="T68" fmla="*/ 748 w 3658"/>
                <a:gd name="T69" fmla="*/ 3304 h 3658"/>
                <a:gd name="T70" fmla="*/ 926 w 3658"/>
                <a:gd name="T71" fmla="*/ 3419 h 3658"/>
                <a:gd name="T72" fmla="*/ 1116 w 3658"/>
                <a:gd name="T73" fmla="*/ 3513 h 3658"/>
                <a:gd name="T74" fmla="*/ 1319 w 3658"/>
                <a:gd name="T75" fmla="*/ 3585 h 3658"/>
                <a:gd name="T76" fmla="*/ 1532 w 3658"/>
                <a:gd name="T77" fmla="*/ 3633 h 3658"/>
                <a:gd name="T78" fmla="*/ 1753 w 3658"/>
                <a:gd name="T79" fmla="*/ 3656 h 3658"/>
                <a:gd name="T80" fmla="*/ 1978 w 3658"/>
                <a:gd name="T81" fmla="*/ 3651 h 3658"/>
                <a:gd name="T82" fmla="*/ 2197 w 3658"/>
                <a:gd name="T83" fmla="*/ 3620 h 3658"/>
                <a:gd name="T84" fmla="*/ 2406 w 3658"/>
                <a:gd name="T85" fmla="*/ 3564 h 3658"/>
                <a:gd name="T86" fmla="*/ 2605 w 3658"/>
                <a:gd name="T87" fmla="*/ 3484 h 3658"/>
                <a:gd name="T88" fmla="*/ 2791 w 3658"/>
                <a:gd name="T89" fmla="*/ 3383 h 3658"/>
                <a:gd name="T90" fmla="*/ 2964 w 3658"/>
                <a:gd name="T91" fmla="*/ 3262 h 3658"/>
                <a:gd name="T92" fmla="*/ 3121 w 3658"/>
                <a:gd name="T93" fmla="*/ 3122 h 3658"/>
                <a:gd name="T94" fmla="*/ 3261 w 3658"/>
                <a:gd name="T95" fmla="*/ 2964 h 3658"/>
                <a:gd name="T96" fmla="*/ 3383 w 3658"/>
                <a:gd name="T97" fmla="*/ 2792 h 3658"/>
                <a:gd name="T98" fmla="*/ 3484 w 3658"/>
                <a:gd name="T99" fmla="*/ 2605 h 3658"/>
                <a:gd name="T100" fmla="*/ 3564 w 3658"/>
                <a:gd name="T101" fmla="*/ 2406 h 3658"/>
                <a:gd name="T102" fmla="*/ 3620 w 3658"/>
                <a:gd name="T103" fmla="*/ 2197 h 3658"/>
                <a:gd name="T104" fmla="*/ 3651 w 3658"/>
                <a:gd name="T105" fmla="*/ 1978 h 3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658" h="3658">
                  <a:moveTo>
                    <a:pt x="3657" y="1828"/>
                  </a:moveTo>
                  <a:lnTo>
                    <a:pt x="3656" y="1753"/>
                  </a:lnTo>
                  <a:lnTo>
                    <a:pt x="3651" y="1678"/>
                  </a:lnTo>
                  <a:lnTo>
                    <a:pt x="3644" y="1604"/>
                  </a:lnTo>
                  <a:lnTo>
                    <a:pt x="3633" y="1532"/>
                  </a:lnTo>
                  <a:lnTo>
                    <a:pt x="3620" y="1460"/>
                  </a:lnTo>
                  <a:lnTo>
                    <a:pt x="3604" y="1389"/>
                  </a:lnTo>
                  <a:lnTo>
                    <a:pt x="3585" y="1319"/>
                  </a:lnTo>
                  <a:lnTo>
                    <a:pt x="3564" y="1250"/>
                  </a:lnTo>
                  <a:lnTo>
                    <a:pt x="3540" y="1183"/>
                  </a:lnTo>
                  <a:lnTo>
                    <a:pt x="3513" y="1116"/>
                  </a:lnTo>
                  <a:lnTo>
                    <a:pt x="3484" y="1051"/>
                  </a:lnTo>
                  <a:lnTo>
                    <a:pt x="3453" y="988"/>
                  </a:lnTo>
                  <a:lnTo>
                    <a:pt x="3419" y="926"/>
                  </a:lnTo>
                  <a:lnTo>
                    <a:pt x="3383" y="865"/>
                  </a:lnTo>
                  <a:lnTo>
                    <a:pt x="3345" y="806"/>
                  </a:lnTo>
                  <a:lnTo>
                    <a:pt x="3304" y="748"/>
                  </a:lnTo>
                  <a:lnTo>
                    <a:pt x="3261" y="692"/>
                  </a:lnTo>
                  <a:lnTo>
                    <a:pt x="3217" y="638"/>
                  </a:lnTo>
                  <a:lnTo>
                    <a:pt x="3170" y="586"/>
                  </a:lnTo>
                  <a:lnTo>
                    <a:pt x="3121" y="535"/>
                  </a:lnTo>
                  <a:lnTo>
                    <a:pt x="3071" y="486"/>
                  </a:lnTo>
                  <a:lnTo>
                    <a:pt x="3018" y="440"/>
                  </a:lnTo>
                  <a:lnTo>
                    <a:pt x="2964" y="395"/>
                  </a:lnTo>
                  <a:lnTo>
                    <a:pt x="2908" y="352"/>
                  </a:lnTo>
                  <a:lnTo>
                    <a:pt x="2850" y="312"/>
                  </a:lnTo>
                  <a:lnTo>
                    <a:pt x="2791" y="273"/>
                  </a:lnTo>
                  <a:lnTo>
                    <a:pt x="2731" y="237"/>
                  </a:lnTo>
                  <a:lnTo>
                    <a:pt x="2668" y="204"/>
                  </a:lnTo>
                  <a:lnTo>
                    <a:pt x="2605" y="172"/>
                  </a:lnTo>
                  <a:lnTo>
                    <a:pt x="2540" y="143"/>
                  </a:lnTo>
                  <a:lnTo>
                    <a:pt x="2474" y="117"/>
                  </a:lnTo>
                  <a:lnTo>
                    <a:pt x="2406" y="93"/>
                  </a:lnTo>
                  <a:lnTo>
                    <a:pt x="2337" y="71"/>
                  </a:lnTo>
                  <a:lnTo>
                    <a:pt x="2268" y="53"/>
                  </a:lnTo>
                  <a:lnTo>
                    <a:pt x="2197" y="37"/>
                  </a:lnTo>
                  <a:lnTo>
                    <a:pt x="2125" y="23"/>
                  </a:lnTo>
                  <a:lnTo>
                    <a:pt x="2052" y="13"/>
                  </a:lnTo>
                  <a:lnTo>
                    <a:pt x="1978" y="6"/>
                  </a:lnTo>
                  <a:lnTo>
                    <a:pt x="1904" y="1"/>
                  </a:lnTo>
                  <a:lnTo>
                    <a:pt x="1828" y="0"/>
                  </a:lnTo>
                  <a:lnTo>
                    <a:pt x="1753" y="1"/>
                  </a:lnTo>
                  <a:lnTo>
                    <a:pt x="1678" y="6"/>
                  </a:lnTo>
                  <a:lnTo>
                    <a:pt x="1604" y="13"/>
                  </a:lnTo>
                  <a:lnTo>
                    <a:pt x="1532" y="23"/>
                  </a:lnTo>
                  <a:lnTo>
                    <a:pt x="1460" y="37"/>
                  </a:lnTo>
                  <a:lnTo>
                    <a:pt x="1389" y="53"/>
                  </a:lnTo>
                  <a:lnTo>
                    <a:pt x="1319" y="71"/>
                  </a:lnTo>
                  <a:lnTo>
                    <a:pt x="1250" y="93"/>
                  </a:lnTo>
                  <a:lnTo>
                    <a:pt x="1183" y="117"/>
                  </a:lnTo>
                  <a:lnTo>
                    <a:pt x="1116" y="143"/>
                  </a:lnTo>
                  <a:lnTo>
                    <a:pt x="1051" y="172"/>
                  </a:lnTo>
                  <a:lnTo>
                    <a:pt x="988" y="204"/>
                  </a:lnTo>
                  <a:lnTo>
                    <a:pt x="926" y="237"/>
                  </a:lnTo>
                  <a:lnTo>
                    <a:pt x="865" y="273"/>
                  </a:lnTo>
                  <a:lnTo>
                    <a:pt x="806" y="312"/>
                  </a:lnTo>
                  <a:lnTo>
                    <a:pt x="748" y="352"/>
                  </a:lnTo>
                  <a:lnTo>
                    <a:pt x="692" y="395"/>
                  </a:lnTo>
                  <a:lnTo>
                    <a:pt x="638" y="440"/>
                  </a:lnTo>
                  <a:lnTo>
                    <a:pt x="586" y="486"/>
                  </a:lnTo>
                  <a:lnTo>
                    <a:pt x="535" y="535"/>
                  </a:lnTo>
                  <a:lnTo>
                    <a:pt x="486" y="586"/>
                  </a:lnTo>
                  <a:lnTo>
                    <a:pt x="440" y="638"/>
                  </a:lnTo>
                  <a:lnTo>
                    <a:pt x="395" y="692"/>
                  </a:lnTo>
                  <a:lnTo>
                    <a:pt x="352" y="748"/>
                  </a:lnTo>
                  <a:lnTo>
                    <a:pt x="312" y="806"/>
                  </a:lnTo>
                  <a:lnTo>
                    <a:pt x="273" y="865"/>
                  </a:lnTo>
                  <a:lnTo>
                    <a:pt x="237" y="926"/>
                  </a:lnTo>
                  <a:lnTo>
                    <a:pt x="204" y="988"/>
                  </a:lnTo>
                  <a:lnTo>
                    <a:pt x="172" y="1051"/>
                  </a:lnTo>
                  <a:lnTo>
                    <a:pt x="143" y="1116"/>
                  </a:lnTo>
                  <a:lnTo>
                    <a:pt x="117" y="1183"/>
                  </a:lnTo>
                  <a:lnTo>
                    <a:pt x="93" y="1250"/>
                  </a:lnTo>
                  <a:lnTo>
                    <a:pt x="71" y="1319"/>
                  </a:lnTo>
                  <a:lnTo>
                    <a:pt x="53" y="1389"/>
                  </a:lnTo>
                  <a:lnTo>
                    <a:pt x="37" y="1460"/>
                  </a:lnTo>
                  <a:lnTo>
                    <a:pt x="23" y="1532"/>
                  </a:lnTo>
                  <a:lnTo>
                    <a:pt x="13" y="1604"/>
                  </a:lnTo>
                  <a:lnTo>
                    <a:pt x="6" y="1678"/>
                  </a:lnTo>
                  <a:lnTo>
                    <a:pt x="1" y="1753"/>
                  </a:lnTo>
                  <a:lnTo>
                    <a:pt x="0" y="1828"/>
                  </a:lnTo>
                  <a:lnTo>
                    <a:pt x="1" y="1904"/>
                  </a:lnTo>
                  <a:lnTo>
                    <a:pt x="6" y="1978"/>
                  </a:lnTo>
                  <a:lnTo>
                    <a:pt x="13" y="2052"/>
                  </a:lnTo>
                  <a:lnTo>
                    <a:pt x="23" y="2125"/>
                  </a:lnTo>
                  <a:lnTo>
                    <a:pt x="37" y="2197"/>
                  </a:lnTo>
                  <a:lnTo>
                    <a:pt x="53" y="2268"/>
                  </a:lnTo>
                  <a:lnTo>
                    <a:pt x="71" y="2338"/>
                  </a:lnTo>
                  <a:lnTo>
                    <a:pt x="93" y="2406"/>
                  </a:lnTo>
                  <a:lnTo>
                    <a:pt x="117" y="2474"/>
                  </a:lnTo>
                  <a:lnTo>
                    <a:pt x="143" y="2540"/>
                  </a:lnTo>
                  <a:lnTo>
                    <a:pt x="172" y="2605"/>
                  </a:lnTo>
                  <a:lnTo>
                    <a:pt x="204" y="2669"/>
                  </a:lnTo>
                  <a:lnTo>
                    <a:pt x="237" y="2731"/>
                  </a:lnTo>
                  <a:lnTo>
                    <a:pt x="273" y="2792"/>
                  </a:lnTo>
                  <a:lnTo>
                    <a:pt x="312" y="2851"/>
                  </a:lnTo>
                  <a:lnTo>
                    <a:pt x="352" y="2909"/>
                  </a:lnTo>
                  <a:lnTo>
                    <a:pt x="395" y="2964"/>
                  </a:lnTo>
                  <a:lnTo>
                    <a:pt x="440" y="3019"/>
                  </a:lnTo>
                  <a:lnTo>
                    <a:pt x="486" y="3071"/>
                  </a:lnTo>
                  <a:lnTo>
                    <a:pt x="535" y="3122"/>
                  </a:lnTo>
                  <a:lnTo>
                    <a:pt x="586" y="3170"/>
                  </a:lnTo>
                  <a:lnTo>
                    <a:pt x="638" y="3217"/>
                  </a:lnTo>
                  <a:lnTo>
                    <a:pt x="692" y="3262"/>
                  </a:lnTo>
                  <a:lnTo>
                    <a:pt x="748" y="3304"/>
                  </a:lnTo>
                  <a:lnTo>
                    <a:pt x="806" y="3345"/>
                  </a:lnTo>
                  <a:lnTo>
                    <a:pt x="865" y="3383"/>
                  </a:lnTo>
                  <a:lnTo>
                    <a:pt x="926" y="3419"/>
                  </a:lnTo>
                  <a:lnTo>
                    <a:pt x="988" y="3453"/>
                  </a:lnTo>
                  <a:lnTo>
                    <a:pt x="1051" y="3484"/>
                  </a:lnTo>
                  <a:lnTo>
                    <a:pt x="1116" y="3513"/>
                  </a:lnTo>
                  <a:lnTo>
                    <a:pt x="1183" y="3540"/>
                  </a:lnTo>
                  <a:lnTo>
                    <a:pt x="1250" y="3564"/>
                  </a:lnTo>
                  <a:lnTo>
                    <a:pt x="1319" y="3585"/>
                  </a:lnTo>
                  <a:lnTo>
                    <a:pt x="1389" y="3604"/>
                  </a:lnTo>
                  <a:lnTo>
                    <a:pt x="1460" y="3620"/>
                  </a:lnTo>
                  <a:lnTo>
                    <a:pt x="1532" y="3633"/>
                  </a:lnTo>
                  <a:lnTo>
                    <a:pt x="1604" y="3644"/>
                  </a:lnTo>
                  <a:lnTo>
                    <a:pt x="1678" y="3651"/>
                  </a:lnTo>
                  <a:lnTo>
                    <a:pt x="1753" y="3656"/>
                  </a:lnTo>
                  <a:lnTo>
                    <a:pt x="1828" y="3657"/>
                  </a:lnTo>
                  <a:lnTo>
                    <a:pt x="1904" y="3656"/>
                  </a:lnTo>
                  <a:lnTo>
                    <a:pt x="1978" y="3651"/>
                  </a:lnTo>
                  <a:lnTo>
                    <a:pt x="2052" y="3644"/>
                  </a:lnTo>
                  <a:lnTo>
                    <a:pt x="2125" y="3633"/>
                  </a:lnTo>
                  <a:lnTo>
                    <a:pt x="2197" y="3620"/>
                  </a:lnTo>
                  <a:lnTo>
                    <a:pt x="2268" y="3604"/>
                  </a:lnTo>
                  <a:lnTo>
                    <a:pt x="2337" y="3585"/>
                  </a:lnTo>
                  <a:lnTo>
                    <a:pt x="2406" y="3564"/>
                  </a:lnTo>
                  <a:lnTo>
                    <a:pt x="2474" y="3540"/>
                  </a:lnTo>
                  <a:lnTo>
                    <a:pt x="2540" y="3513"/>
                  </a:lnTo>
                  <a:lnTo>
                    <a:pt x="2605" y="3484"/>
                  </a:lnTo>
                  <a:lnTo>
                    <a:pt x="2668" y="3453"/>
                  </a:lnTo>
                  <a:lnTo>
                    <a:pt x="2731" y="3419"/>
                  </a:lnTo>
                  <a:lnTo>
                    <a:pt x="2791" y="3383"/>
                  </a:lnTo>
                  <a:lnTo>
                    <a:pt x="2850" y="3345"/>
                  </a:lnTo>
                  <a:lnTo>
                    <a:pt x="2908" y="3304"/>
                  </a:lnTo>
                  <a:lnTo>
                    <a:pt x="2964" y="3262"/>
                  </a:lnTo>
                  <a:lnTo>
                    <a:pt x="3018" y="3217"/>
                  </a:lnTo>
                  <a:lnTo>
                    <a:pt x="3071" y="3170"/>
                  </a:lnTo>
                  <a:lnTo>
                    <a:pt x="3121" y="3122"/>
                  </a:lnTo>
                  <a:lnTo>
                    <a:pt x="3170" y="3071"/>
                  </a:lnTo>
                  <a:lnTo>
                    <a:pt x="3217" y="3019"/>
                  </a:lnTo>
                  <a:lnTo>
                    <a:pt x="3261" y="2964"/>
                  </a:lnTo>
                  <a:lnTo>
                    <a:pt x="3304" y="2909"/>
                  </a:lnTo>
                  <a:lnTo>
                    <a:pt x="3345" y="2851"/>
                  </a:lnTo>
                  <a:lnTo>
                    <a:pt x="3383" y="2792"/>
                  </a:lnTo>
                  <a:lnTo>
                    <a:pt x="3419" y="2731"/>
                  </a:lnTo>
                  <a:lnTo>
                    <a:pt x="3453" y="2669"/>
                  </a:lnTo>
                  <a:lnTo>
                    <a:pt x="3484" y="2605"/>
                  </a:lnTo>
                  <a:lnTo>
                    <a:pt x="3513" y="2540"/>
                  </a:lnTo>
                  <a:lnTo>
                    <a:pt x="3540" y="2474"/>
                  </a:lnTo>
                  <a:lnTo>
                    <a:pt x="3564" y="2406"/>
                  </a:lnTo>
                  <a:lnTo>
                    <a:pt x="3585" y="2338"/>
                  </a:lnTo>
                  <a:lnTo>
                    <a:pt x="3604" y="2268"/>
                  </a:lnTo>
                  <a:lnTo>
                    <a:pt x="3620" y="2197"/>
                  </a:lnTo>
                  <a:lnTo>
                    <a:pt x="3633" y="2125"/>
                  </a:lnTo>
                  <a:lnTo>
                    <a:pt x="3644" y="2052"/>
                  </a:lnTo>
                  <a:lnTo>
                    <a:pt x="3651" y="1978"/>
                  </a:lnTo>
                  <a:lnTo>
                    <a:pt x="3656" y="1904"/>
                  </a:lnTo>
                  <a:lnTo>
                    <a:pt x="3657" y="1828"/>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6" name="Freeform 5"/>
            <p:cNvSpPr>
              <a:spLocks/>
            </p:cNvSpPr>
            <p:nvPr/>
          </p:nvSpPr>
          <p:spPr bwMode="auto">
            <a:xfrm>
              <a:off x="5170" y="3651"/>
              <a:ext cx="1626" cy="677"/>
            </a:xfrm>
            <a:custGeom>
              <a:avLst/>
              <a:gdLst>
                <a:gd name="T0" fmla="*/ 0 w 1626"/>
                <a:gd name="T1" fmla="*/ 676 h 677"/>
                <a:gd name="T2" fmla="*/ 1625 w 1626"/>
                <a:gd name="T3" fmla="*/ 676 h 677"/>
                <a:gd name="T4" fmla="*/ 1625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5" y="676"/>
                  </a:lnTo>
                  <a:lnTo>
                    <a:pt x="1625" y="0"/>
                  </a:lnTo>
                  <a:lnTo>
                    <a:pt x="0" y="0"/>
                  </a:lnTo>
                  <a:lnTo>
                    <a:pt x="0" y="6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7" name="Freeform 6"/>
            <p:cNvSpPr>
              <a:spLocks/>
            </p:cNvSpPr>
            <p:nvPr/>
          </p:nvSpPr>
          <p:spPr bwMode="auto">
            <a:xfrm>
              <a:off x="3003" y="565"/>
              <a:ext cx="1626" cy="677"/>
            </a:xfrm>
            <a:custGeom>
              <a:avLst/>
              <a:gdLst>
                <a:gd name="T0" fmla="*/ 0 w 1626"/>
                <a:gd name="T1" fmla="*/ 676 h 677"/>
                <a:gd name="T2" fmla="*/ 1626 w 1626"/>
                <a:gd name="T3" fmla="*/ 676 h 677"/>
                <a:gd name="T4" fmla="*/ 1626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6" y="676"/>
                  </a:lnTo>
                  <a:lnTo>
                    <a:pt x="1626" y="0"/>
                  </a:lnTo>
                  <a:lnTo>
                    <a:pt x="0" y="0"/>
                  </a:lnTo>
                  <a:lnTo>
                    <a:pt x="0" y="6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8" name="Freeform 7"/>
            <p:cNvSpPr>
              <a:spLocks/>
            </p:cNvSpPr>
            <p:nvPr/>
          </p:nvSpPr>
          <p:spPr bwMode="auto">
            <a:xfrm>
              <a:off x="970" y="1326"/>
              <a:ext cx="1626" cy="677"/>
            </a:xfrm>
            <a:custGeom>
              <a:avLst/>
              <a:gdLst>
                <a:gd name="T0" fmla="*/ 0 w 1626"/>
                <a:gd name="T1" fmla="*/ 676 h 677"/>
                <a:gd name="T2" fmla="*/ 1625 w 1626"/>
                <a:gd name="T3" fmla="*/ 676 h 677"/>
                <a:gd name="T4" fmla="*/ 1625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5" y="676"/>
                  </a:lnTo>
                  <a:lnTo>
                    <a:pt x="1625" y="0"/>
                  </a:lnTo>
                  <a:lnTo>
                    <a:pt x="0" y="0"/>
                  </a:lnTo>
                  <a:lnTo>
                    <a:pt x="0" y="6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9" name="Freeform 8"/>
            <p:cNvSpPr>
              <a:spLocks/>
            </p:cNvSpPr>
            <p:nvPr/>
          </p:nvSpPr>
          <p:spPr bwMode="auto">
            <a:xfrm>
              <a:off x="5170" y="1326"/>
              <a:ext cx="1626" cy="677"/>
            </a:xfrm>
            <a:custGeom>
              <a:avLst/>
              <a:gdLst>
                <a:gd name="T0" fmla="*/ 0 w 1626"/>
                <a:gd name="T1" fmla="*/ 676 h 677"/>
                <a:gd name="T2" fmla="*/ 1625 w 1626"/>
                <a:gd name="T3" fmla="*/ 676 h 677"/>
                <a:gd name="T4" fmla="*/ 1625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5" y="676"/>
                  </a:lnTo>
                  <a:lnTo>
                    <a:pt x="1625" y="0"/>
                  </a:lnTo>
                  <a:lnTo>
                    <a:pt x="0" y="0"/>
                  </a:lnTo>
                  <a:lnTo>
                    <a:pt x="0" y="6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0" name="Freeform 9"/>
            <p:cNvSpPr>
              <a:spLocks/>
            </p:cNvSpPr>
            <p:nvPr/>
          </p:nvSpPr>
          <p:spPr bwMode="auto">
            <a:xfrm>
              <a:off x="5712" y="2404"/>
              <a:ext cx="1626" cy="678"/>
            </a:xfrm>
            <a:custGeom>
              <a:avLst/>
              <a:gdLst>
                <a:gd name="T0" fmla="*/ 0 w 1626"/>
                <a:gd name="T1" fmla="*/ 677 h 678"/>
                <a:gd name="T2" fmla="*/ 1626 w 1626"/>
                <a:gd name="T3" fmla="*/ 677 h 678"/>
                <a:gd name="T4" fmla="*/ 1626 w 1626"/>
                <a:gd name="T5" fmla="*/ 0 h 678"/>
                <a:gd name="T6" fmla="*/ 0 w 1626"/>
                <a:gd name="T7" fmla="*/ 0 h 678"/>
                <a:gd name="T8" fmla="*/ 0 w 1626"/>
                <a:gd name="T9" fmla="*/ 677 h 678"/>
              </a:gdLst>
              <a:ahLst/>
              <a:cxnLst>
                <a:cxn ang="0">
                  <a:pos x="T0" y="T1"/>
                </a:cxn>
                <a:cxn ang="0">
                  <a:pos x="T2" y="T3"/>
                </a:cxn>
                <a:cxn ang="0">
                  <a:pos x="T4" y="T5"/>
                </a:cxn>
                <a:cxn ang="0">
                  <a:pos x="T6" y="T7"/>
                </a:cxn>
                <a:cxn ang="0">
                  <a:pos x="T8" y="T9"/>
                </a:cxn>
              </a:cxnLst>
              <a:rect l="0" t="0" r="r" b="b"/>
              <a:pathLst>
                <a:path w="1626" h="678">
                  <a:moveTo>
                    <a:pt x="0" y="677"/>
                  </a:moveTo>
                  <a:lnTo>
                    <a:pt x="1626" y="677"/>
                  </a:lnTo>
                  <a:lnTo>
                    <a:pt x="1626" y="0"/>
                  </a:lnTo>
                  <a:lnTo>
                    <a:pt x="0" y="0"/>
                  </a:lnTo>
                  <a:lnTo>
                    <a:pt x="0" y="677"/>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1" name="Freeform 10"/>
            <p:cNvSpPr>
              <a:spLocks/>
            </p:cNvSpPr>
            <p:nvPr/>
          </p:nvSpPr>
          <p:spPr bwMode="auto">
            <a:xfrm>
              <a:off x="1106" y="3651"/>
              <a:ext cx="1626" cy="677"/>
            </a:xfrm>
            <a:custGeom>
              <a:avLst/>
              <a:gdLst>
                <a:gd name="T0" fmla="*/ 0 w 1626"/>
                <a:gd name="T1" fmla="*/ 676 h 677"/>
                <a:gd name="T2" fmla="*/ 1626 w 1626"/>
                <a:gd name="T3" fmla="*/ 676 h 677"/>
                <a:gd name="T4" fmla="*/ 1626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6" y="676"/>
                  </a:lnTo>
                  <a:lnTo>
                    <a:pt x="1626" y="0"/>
                  </a:lnTo>
                  <a:lnTo>
                    <a:pt x="0" y="0"/>
                  </a:lnTo>
                  <a:lnTo>
                    <a:pt x="0" y="6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2" name="Freeform 11"/>
            <p:cNvSpPr>
              <a:spLocks/>
            </p:cNvSpPr>
            <p:nvPr/>
          </p:nvSpPr>
          <p:spPr bwMode="auto">
            <a:xfrm>
              <a:off x="429" y="2404"/>
              <a:ext cx="1626" cy="678"/>
            </a:xfrm>
            <a:custGeom>
              <a:avLst/>
              <a:gdLst>
                <a:gd name="T0" fmla="*/ 0 w 1626"/>
                <a:gd name="T1" fmla="*/ 677 h 678"/>
                <a:gd name="T2" fmla="*/ 1625 w 1626"/>
                <a:gd name="T3" fmla="*/ 677 h 678"/>
                <a:gd name="T4" fmla="*/ 1625 w 1626"/>
                <a:gd name="T5" fmla="*/ 0 h 678"/>
                <a:gd name="T6" fmla="*/ 0 w 1626"/>
                <a:gd name="T7" fmla="*/ 0 h 678"/>
                <a:gd name="T8" fmla="*/ 0 w 1626"/>
                <a:gd name="T9" fmla="*/ 677 h 678"/>
              </a:gdLst>
              <a:ahLst/>
              <a:cxnLst>
                <a:cxn ang="0">
                  <a:pos x="T0" y="T1"/>
                </a:cxn>
                <a:cxn ang="0">
                  <a:pos x="T2" y="T3"/>
                </a:cxn>
                <a:cxn ang="0">
                  <a:pos x="T4" y="T5"/>
                </a:cxn>
                <a:cxn ang="0">
                  <a:pos x="T6" y="T7"/>
                </a:cxn>
                <a:cxn ang="0">
                  <a:pos x="T8" y="T9"/>
                </a:cxn>
              </a:cxnLst>
              <a:rect l="0" t="0" r="r" b="b"/>
              <a:pathLst>
                <a:path w="1626" h="678">
                  <a:moveTo>
                    <a:pt x="0" y="677"/>
                  </a:moveTo>
                  <a:lnTo>
                    <a:pt x="1625" y="677"/>
                  </a:lnTo>
                  <a:lnTo>
                    <a:pt x="1625" y="0"/>
                  </a:lnTo>
                  <a:lnTo>
                    <a:pt x="0" y="0"/>
                  </a:lnTo>
                  <a:lnTo>
                    <a:pt x="0" y="677"/>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3" name="Freeform 12"/>
            <p:cNvSpPr>
              <a:spLocks/>
            </p:cNvSpPr>
            <p:nvPr/>
          </p:nvSpPr>
          <p:spPr bwMode="auto">
            <a:xfrm>
              <a:off x="2867" y="1022"/>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4" name="Freeform 13"/>
            <p:cNvSpPr>
              <a:spLocks/>
            </p:cNvSpPr>
            <p:nvPr/>
          </p:nvSpPr>
          <p:spPr bwMode="auto">
            <a:xfrm>
              <a:off x="2636" y="1023"/>
              <a:ext cx="233" cy="232"/>
            </a:xfrm>
            <a:custGeom>
              <a:avLst/>
              <a:gdLst>
                <a:gd name="T0" fmla="*/ 232 w 233"/>
                <a:gd name="T1" fmla="*/ 0 h 232"/>
                <a:gd name="T2" fmla="*/ 0 w 233"/>
                <a:gd name="T3" fmla="*/ 76 h 232"/>
                <a:gd name="T4" fmla="*/ 154 w 233"/>
                <a:gd name="T5" fmla="*/ 231 h 232"/>
                <a:gd name="T6" fmla="*/ 232 w 233"/>
                <a:gd name="T7" fmla="*/ 0 h 232"/>
              </a:gdLst>
              <a:ahLst/>
              <a:cxnLst>
                <a:cxn ang="0">
                  <a:pos x="T0" y="T1"/>
                </a:cxn>
                <a:cxn ang="0">
                  <a:pos x="T2" y="T3"/>
                </a:cxn>
                <a:cxn ang="0">
                  <a:pos x="T4" y="T5"/>
                </a:cxn>
                <a:cxn ang="0">
                  <a:pos x="T6" y="T7"/>
                </a:cxn>
              </a:cxnLst>
              <a:rect l="0" t="0" r="r" b="b"/>
              <a:pathLst>
                <a:path w="233" h="232">
                  <a:moveTo>
                    <a:pt x="232" y="0"/>
                  </a:moveTo>
                  <a:lnTo>
                    <a:pt x="0" y="76"/>
                  </a:lnTo>
                  <a:lnTo>
                    <a:pt x="154" y="231"/>
                  </a:lnTo>
                  <a:lnTo>
                    <a:pt x="23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5" name="Freeform 14"/>
            <p:cNvSpPr>
              <a:spLocks/>
            </p:cNvSpPr>
            <p:nvPr/>
          </p:nvSpPr>
          <p:spPr bwMode="auto">
            <a:xfrm>
              <a:off x="5036" y="1158"/>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6" name="Freeform 15"/>
            <p:cNvSpPr>
              <a:spLocks/>
            </p:cNvSpPr>
            <p:nvPr/>
          </p:nvSpPr>
          <p:spPr bwMode="auto">
            <a:xfrm>
              <a:off x="4803" y="927"/>
              <a:ext cx="233" cy="232"/>
            </a:xfrm>
            <a:custGeom>
              <a:avLst/>
              <a:gdLst>
                <a:gd name="T0" fmla="*/ 153 w 233"/>
                <a:gd name="T1" fmla="*/ 0 h 232"/>
                <a:gd name="T2" fmla="*/ 0 w 233"/>
                <a:gd name="T3" fmla="*/ 155 h 232"/>
                <a:gd name="T4" fmla="*/ 232 w 233"/>
                <a:gd name="T5" fmla="*/ 231 h 232"/>
                <a:gd name="T6" fmla="*/ 153 w 233"/>
                <a:gd name="T7" fmla="*/ 0 h 232"/>
              </a:gdLst>
              <a:ahLst/>
              <a:cxnLst>
                <a:cxn ang="0">
                  <a:pos x="T0" y="T1"/>
                </a:cxn>
                <a:cxn ang="0">
                  <a:pos x="T2" y="T3"/>
                </a:cxn>
                <a:cxn ang="0">
                  <a:pos x="T4" y="T5"/>
                </a:cxn>
                <a:cxn ang="0">
                  <a:pos x="T6" y="T7"/>
                </a:cxn>
              </a:cxnLst>
              <a:rect l="0" t="0" r="r" b="b"/>
              <a:pathLst>
                <a:path w="233" h="232">
                  <a:moveTo>
                    <a:pt x="153" y="0"/>
                  </a:moveTo>
                  <a:lnTo>
                    <a:pt x="0" y="155"/>
                  </a:lnTo>
                  <a:lnTo>
                    <a:pt x="232" y="231"/>
                  </a:lnTo>
                  <a:lnTo>
                    <a:pt x="15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7" name="Freeform 16"/>
            <p:cNvSpPr>
              <a:spLocks/>
            </p:cNvSpPr>
            <p:nvPr/>
          </p:nvSpPr>
          <p:spPr bwMode="auto">
            <a:xfrm>
              <a:off x="5673" y="2428"/>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8" name="Freeform 17"/>
            <p:cNvSpPr>
              <a:spLocks/>
            </p:cNvSpPr>
            <p:nvPr/>
          </p:nvSpPr>
          <p:spPr bwMode="auto">
            <a:xfrm>
              <a:off x="5505" y="2188"/>
              <a:ext cx="209" cy="242"/>
            </a:xfrm>
            <a:custGeom>
              <a:avLst/>
              <a:gdLst>
                <a:gd name="T0" fmla="*/ 208 w 209"/>
                <a:gd name="T1" fmla="*/ 0 h 242"/>
                <a:gd name="T2" fmla="*/ 0 w 209"/>
                <a:gd name="T3" fmla="*/ 63 h 242"/>
                <a:gd name="T4" fmla="*/ 167 w 209"/>
                <a:gd name="T5" fmla="*/ 241 h 242"/>
                <a:gd name="T6" fmla="*/ 208 w 209"/>
                <a:gd name="T7" fmla="*/ 0 h 242"/>
              </a:gdLst>
              <a:ahLst/>
              <a:cxnLst>
                <a:cxn ang="0">
                  <a:pos x="T0" y="T1"/>
                </a:cxn>
                <a:cxn ang="0">
                  <a:pos x="T2" y="T3"/>
                </a:cxn>
                <a:cxn ang="0">
                  <a:pos x="T4" y="T5"/>
                </a:cxn>
                <a:cxn ang="0">
                  <a:pos x="T6" y="T7"/>
                </a:cxn>
              </a:cxnLst>
              <a:rect l="0" t="0" r="r" b="b"/>
              <a:pathLst>
                <a:path w="209" h="242">
                  <a:moveTo>
                    <a:pt x="208" y="0"/>
                  </a:moveTo>
                  <a:lnTo>
                    <a:pt x="0" y="63"/>
                  </a:lnTo>
                  <a:lnTo>
                    <a:pt x="167" y="241"/>
                  </a:lnTo>
                  <a:lnTo>
                    <a:pt x="20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9" name="Freeform 18"/>
            <p:cNvSpPr>
              <a:spLocks/>
            </p:cNvSpPr>
            <p:nvPr/>
          </p:nvSpPr>
          <p:spPr bwMode="auto">
            <a:xfrm>
              <a:off x="2720" y="4441"/>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0" name="Freeform 19"/>
            <p:cNvSpPr>
              <a:spLocks/>
            </p:cNvSpPr>
            <p:nvPr/>
          </p:nvSpPr>
          <p:spPr bwMode="auto">
            <a:xfrm>
              <a:off x="3003" y="4594"/>
              <a:ext cx="1626" cy="677"/>
            </a:xfrm>
            <a:custGeom>
              <a:avLst/>
              <a:gdLst>
                <a:gd name="T0" fmla="*/ 0 w 1626"/>
                <a:gd name="T1" fmla="*/ 676 h 677"/>
                <a:gd name="T2" fmla="*/ 1626 w 1626"/>
                <a:gd name="T3" fmla="*/ 676 h 677"/>
                <a:gd name="T4" fmla="*/ 1626 w 1626"/>
                <a:gd name="T5" fmla="*/ 0 h 677"/>
                <a:gd name="T6" fmla="*/ 0 w 1626"/>
                <a:gd name="T7" fmla="*/ 0 h 677"/>
                <a:gd name="T8" fmla="*/ 0 w 1626"/>
                <a:gd name="T9" fmla="*/ 676 h 677"/>
              </a:gdLst>
              <a:ahLst/>
              <a:cxnLst>
                <a:cxn ang="0">
                  <a:pos x="T0" y="T1"/>
                </a:cxn>
                <a:cxn ang="0">
                  <a:pos x="T2" y="T3"/>
                </a:cxn>
                <a:cxn ang="0">
                  <a:pos x="T4" y="T5"/>
                </a:cxn>
                <a:cxn ang="0">
                  <a:pos x="T6" y="T7"/>
                </a:cxn>
                <a:cxn ang="0">
                  <a:pos x="T8" y="T9"/>
                </a:cxn>
              </a:cxnLst>
              <a:rect l="0" t="0" r="r" b="b"/>
              <a:pathLst>
                <a:path w="1626" h="677">
                  <a:moveTo>
                    <a:pt x="0" y="676"/>
                  </a:moveTo>
                  <a:lnTo>
                    <a:pt x="1626" y="676"/>
                  </a:lnTo>
                  <a:lnTo>
                    <a:pt x="1626" y="0"/>
                  </a:lnTo>
                  <a:lnTo>
                    <a:pt x="0" y="0"/>
                  </a:lnTo>
                  <a:lnTo>
                    <a:pt x="0" y="676"/>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1" name="Freeform 20"/>
            <p:cNvSpPr>
              <a:spLocks/>
            </p:cNvSpPr>
            <p:nvPr/>
          </p:nvSpPr>
          <p:spPr bwMode="auto">
            <a:xfrm>
              <a:off x="4629" y="4729"/>
              <a:ext cx="813" cy="821"/>
            </a:xfrm>
            <a:custGeom>
              <a:avLst/>
              <a:gdLst>
                <a:gd name="T0" fmla="*/ 0 w 813"/>
                <a:gd name="T1" fmla="*/ 0 h 821"/>
                <a:gd name="T2" fmla="*/ 0 w 813"/>
                <a:gd name="T3" fmla="*/ 298 h 821"/>
                <a:gd name="T4" fmla="*/ 88 w 813"/>
                <a:gd name="T5" fmla="*/ 301 h 821"/>
                <a:gd name="T6" fmla="*/ 174 w 813"/>
                <a:gd name="T7" fmla="*/ 310 h 821"/>
                <a:gd name="T8" fmla="*/ 256 w 813"/>
                <a:gd name="T9" fmla="*/ 325 h 821"/>
                <a:gd name="T10" fmla="*/ 335 w 813"/>
                <a:gd name="T11" fmla="*/ 345 h 821"/>
                <a:gd name="T12" fmla="*/ 410 w 813"/>
                <a:gd name="T13" fmla="*/ 369 h 821"/>
                <a:gd name="T14" fmla="*/ 479 w 813"/>
                <a:gd name="T15" fmla="*/ 399 h 821"/>
                <a:gd name="T16" fmla="*/ 544 w 813"/>
                <a:gd name="T17" fmla="*/ 432 h 821"/>
                <a:gd name="T18" fmla="*/ 603 w 813"/>
                <a:gd name="T19" fmla="*/ 470 h 821"/>
                <a:gd name="T20" fmla="*/ 655 w 813"/>
                <a:gd name="T21" fmla="*/ 512 h 821"/>
                <a:gd name="T22" fmla="*/ 701 w 813"/>
                <a:gd name="T23" fmla="*/ 556 h 821"/>
                <a:gd name="T24" fmla="*/ 740 w 813"/>
                <a:gd name="T25" fmla="*/ 604 h 821"/>
                <a:gd name="T26" fmla="*/ 770 w 813"/>
                <a:gd name="T27" fmla="*/ 655 h 821"/>
                <a:gd name="T28" fmla="*/ 793 w 813"/>
                <a:gd name="T29" fmla="*/ 708 h 821"/>
                <a:gd name="T30" fmla="*/ 807 w 813"/>
                <a:gd name="T31" fmla="*/ 763 h 821"/>
                <a:gd name="T32" fmla="*/ 812 w 813"/>
                <a:gd name="T33" fmla="*/ 820 h 821"/>
                <a:gd name="T34" fmla="*/ 812 w 813"/>
                <a:gd name="T35" fmla="*/ 522 h 821"/>
                <a:gd name="T36" fmla="*/ 807 w 813"/>
                <a:gd name="T37" fmla="*/ 464 h 821"/>
                <a:gd name="T38" fmla="*/ 793 w 813"/>
                <a:gd name="T39" fmla="*/ 409 h 821"/>
                <a:gd name="T40" fmla="*/ 770 w 813"/>
                <a:gd name="T41" fmla="*/ 356 h 821"/>
                <a:gd name="T42" fmla="*/ 740 w 813"/>
                <a:gd name="T43" fmla="*/ 306 h 821"/>
                <a:gd name="T44" fmla="*/ 701 w 813"/>
                <a:gd name="T45" fmla="*/ 258 h 821"/>
                <a:gd name="T46" fmla="*/ 655 w 813"/>
                <a:gd name="T47" fmla="*/ 213 h 821"/>
                <a:gd name="T48" fmla="*/ 603 w 813"/>
                <a:gd name="T49" fmla="*/ 171 h 821"/>
                <a:gd name="T50" fmla="*/ 544 w 813"/>
                <a:gd name="T51" fmla="*/ 134 h 821"/>
                <a:gd name="T52" fmla="*/ 479 w 813"/>
                <a:gd name="T53" fmla="*/ 100 h 821"/>
                <a:gd name="T54" fmla="*/ 410 w 813"/>
                <a:gd name="T55" fmla="*/ 71 h 821"/>
                <a:gd name="T56" fmla="*/ 335 w 813"/>
                <a:gd name="T57" fmla="*/ 46 h 821"/>
                <a:gd name="T58" fmla="*/ 256 w 813"/>
                <a:gd name="T59" fmla="*/ 26 h 821"/>
                <a:gd name="T60" fmla="*/ 174 w 813"/>
                <a:gd name="T61" fmla="*/ 11 h 821"/>
                <a:gd name="T62" fmla="*/ 88 w 813"/>
                <a:gd name="T63" fmla="*/ 3 h 821"/>
                <a:gd name="T64" fmla="*/ 0 w 813"/>
                <a:gd name="T65"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13" h="821">
                  <a:moveTo>
                    <a:pt x="0" y="0"/>
                  </a:moveTo>
                  <a:lnTo>
                    <a:pt x="0" y="298"/>
                  </a:lnTo>
                  <a:lnTo>
                    <a:pt x="88" y="301"/>
                  </a:lnTo>
                  <a:lnTo>
                    <a:pt x="174" y="310"/>
                  </a:lnTo>
                  <a:lnTo>
                    <a:pt x="256" y="325"/>
                  </a:lnTo>
                  <a:lnTo>
                    <a:pt x="335" y="345"/>
                  </a:lnTo>
                  <a:lnTo>
                    <a:pt x="410" y="369"/>
                  </a:lnTo>
                  <a:lnTo>
                    <a:pt x="479" y="399"/>
                  </a:lnTo>
                  <a:lnTo>
                    <a:pt x="544" y="432"/>
                  </a:lnTo>
                  <a:lnTo>
                    <a:pt x="603" y="470"/>
                  </a:lnTo>
                  <a:lnTo>
                    <a:pt x="655" y="512"/>
                  </a:lnTo>
                  <a:lnTo>
                    <a:pt x="701" y="556"/>
                  </a:lnTo>
                  <a:lnTo>
                    <a:pt x="740" y="604"/>
                  </a:lnTo>
                  <a:lnTo>
                    <a:pt x="770" y="655"/>
                  </a:lnTo>
                  <a:lnTo>
                    <a:pt x="793" y="708"/>
                  </a:lnTo>
                  <a:lnTo>
                    <a:pt x="807" y="763"/>
                  </a:lnTo>
                  <a:lnTo>
                    <a:pt x="812" y="820"/>
                  </a:lnTo>
                  <a:lnTo>
                    <a:pt x="812" y="522"/>
                  </a:lnTo>
                  <a:lnTo>
                    <a:pt x="807" y="464"/>
                  </a:lnTo>
                  <a:lnTo>
                    <a:pt x="793" y="409"/>
                  </a:lnTo>
                  <a:lnTo>
                    <a:pt x="770" y="356"/>
                  </a:lnTo>
                  <a:lnTo>
                    <a:pt x="740" y="306"/>
                  </a:lnTo>
                  <a:lnTo>
                    <a:pt x="701" y="258"/>
                  </a:lnTo>
                  <a:lnTo>
                    <a:pt x="655" y="213"/>
                  </a:lnTo>
                  <a:lnTo>
                    <a:pt x="603" y="171"/>
                  </a:lnTo>
                  <a:lnTo>
                    <a:pt x="544" y="134"/>
                  </a:lnTo>
                  <a:lnTo>
                    <a:pt x="479" y="100"/>
                  </a:lnTo>
                  <a:lnTo>
                    <a:pt x="410" y="71"/>
                  </a:lnTo>
                  <a:lnTo>
                    <a:pt x="335" y="46"/>
                  </a:lnTo>
                  <a:lnTo>
                    <a:pt x="256" y="26"/>
                  </a:lnTo>
                  <a:lnTo>
                    <a:pt x="174" y="11"/>
                  </a:lnTo>
                  <a:lnTo>
                    <a:pt x="88" y="3"/>
                  </a:lnTo>
                  <a:lnTo>
                    <a:pt x="0"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2" name="Freeform 21"/>
            <p:cNvSpPr>
              <a:spLocks/>
            </p:cNvSpPr>
            <p:nvPr/>
          </p:nvSpPr>
          <p:spPr bwMode="auto">
            <a:xfrm>
              <a:off x="4629" y="4729"/>
              <a:ext cx="813" cy="1461"/>
            </a:xfrm>
            <a:custGeom>
              <a:avLst/>
              <a:gdLst>
                <a:gd name="T0" fmla="*/ 0 w 813"/>
                <a:gd name="T1" fmla="*/ 0 h 1461"/>
                <a:gd name="T2" fmla="*/ 88 w 813"/>
                <a:gd name="T3" fmla="*/ 3 h 1461"/>
                <a:gd name="T4" fmla="*/ 174 w 813"/>
                <a:gd name="T5" fmla="*/ 11 h 1461"/>
                <a:gd name="T6" fmla="*/ 256 w 813"/>
                <a:gd name="T7" fmla="*/ 26 h 1461"/>
                <a:gd name="T8" fmla="*/ 335 w 813"/>
                <a:gd name="T9" fmla="*/ 46 h 1461"/>
                <a:gd name="T10" fmla="*/ 410 w 813"/>
                <a:gd name="T11" fmla="*/ 71 h 1461"/>
                <a:gd name="T12" fmla="*/ 479 w 813"/>
                <a:gd name="T13" fmla="*/ 100 h 1461"/>
                <a:gd name="T14" fmla="*/ 544 w 813"/>
                <a:gd name="T15" fmla="*/ 134 h 1461"/>
                <a:gd name="T16" fmla="*/ 603 w 813"/>
                <a:gd name="T17" fmla="*/ 171 h 1461"/>
                <a:gd name="T18" fmla="*/ 655 w 813"/>
                <a:gd name="T19" fmla="*/ 213 h 1461"/>
                <a:gd name="T20" fmla="*/ 701 w 813"/>
                <a:gd name="T21" fmla="*/ 258 h 1461"/>
                <a:gd name="T22" fmla="*/ 740 w 813"/>
                <a:gd name="T23" fmla="*/ 306 h 1461"/>
                <a:gd name="T24" fmla="*/ 770 w 813"/>
                <a:gd name="T25" fmla="*/ 356 h 1461"/>
                <a:gd name="T26" fmla="*/ 793 w 813"/>
                <a:gd name="T27" fmla="*/ 409 h 1461"/>
                <a:gd name="T28" fmla="*/ 807 w 813"/>
                <a:gd name="T29" fmla="*/ 464 h 1461"/>
                <a:gd name="T30" fmla="*/ 812 w 813"/>
                <a:gd name="T31" fmla="*/ 522 h 1461"/>
                <a:gd name="T32" fmla="*/ 812 w 813"/>
                <a:gd name="T33" fmla="*/ 820 h 1461"/>
                <a:gd name="T34" fmla="*/ 807 w 813"/>
                <a:gd name="T35" fmla="*/ 880 h 1461"/>
                <a:gd name="T36" fmla="*/ 791 w 813"/>
                <a:gd name="T37" fmla="*/ 937 h 1461"/>
                <a:gd name="T38" fmla="*/ 766 w 813"/>
                <a:gd name="T39" fmla="*/ 993 h 1461"/>
                <a:gd name="T40" fmla="*/ 731 w 813"/>
                <a:gd name="T41" fmla="*/ 1046 h 1461"/>
                <a:gd name="T42" fmla="*/ 688 w 813"/>
                <a:gd name="T43" fmla="*/ 1097 h 1461"/>
                <a:gd name="T44" fmla="*/ 636 w 813"/>
                <a:gd name="T45" fmla="*/ 1144 h 1461"/>
                <a:gd name="T46" fmla="*/ 576 w 813"/>
                <a:gd name="T47" fmla="*/ 1187 h 1461"/>
                <a:gd name="T48" fmla="*/ 509 w 813"/>
                <a:gd name="T49" fmla="*/ 1225 h 1461"/>
                <a:gd name="T50" fmla="*/ 436 w 813"/>
                <a:gd name="T51" fmla="*/ 1259 h 1461"/>
                <a:gd name="T52" fmla="*/ 355 w 813"/>
                <a:gd name="T53" fmla="*/ 1288 h 1461"/>
                <a:gd name="T54" fmla="*/ 270 w 813"/>
                <a:gd name="T55" fmla="*/ 1311 h 1461"/>
                <a:gd name="T56" fmla="*/ 270 w 813"/>
                <a:gd name="T57" fmla="*/ 1460 h 1461"/>
                <a:gd name="T58" fmla="*/ 0 w 813"/>
                <a:gd name="T59" fmla="*/ 1192 h 1461"/>
                <a:gd name="T60" fmla="*/ 270 w 813"/>
                <a:gd name="T61" fmla="*/ 864 h 1461"/>
                <a:gd name="T62" fmla="*/ 270 w 813"/>
                <a:gd name="T63" fmla="*/ 1012 h 1461"/>
                <a:gd name="T64" fmla="*/ 359 w 813"/>
                <a:gd name="T65" fmla="*/ 988 h 1461"/>
                <a:gd name="T66" fmla="*/ 442 w 813"/>
                <a:gd name="T67" fmla="*/ 958 h 1461"/>
                <a:gd name="T68" fmla="*/ 519 w 813"/>
                <a:gd name="T69" fmla="*/ 922 h 1461"/>
                <a:gd name="T70" fmla="*/ 588 w 813"/>
                <a:gd name="T71" fmla="*/ 880 h 1461"/>
                <a:gd name="T72" fmla="*/ 649 w 813"/>
                <a:gd name="T73" fmla="*/ 834 h 1461"/>
                <a:gd name="T74" fmla="*/ 702 w 813"/>
                <a:gd name="T75" fmla="*/ 783 h 1461"/>
                <a:gd name="T76" fmla="*/ 745 w 813"/>
                <a:gd name="T77" fmla="*/ 729 h 1461"/>
                <a:gd name="T78" fmla="*/ 778 w 813"/>
                <a:gd name="T79" fmla="*/ 670 h 1461"/>
                <a:gd name="T80" fmla="*/ 748 w 813"/>
                <a:gd name="T81" fmla="*/ 617 h 1461"/>
                <a:gd name="T82" fmla="*/ 710 w 813"/>
                <a:gd name="T83" fmla="*/ 566 h 1461"/>
                <a:gd name="T84" fmla="*/ 664 w 813"/>
                <a:gd name="T85" fmla="*/ 519 h 1461"/>
                <a:gd name="T86" fmla="*/ 611 w 813"/>
                <a:gd name="T87" fmla="*/ 476 h 1461"/>
                <a:gd name="T88" fmla="*/ 551 w 813"/>
                <a:gd name="T89" fmla="*/ 436 h 1461"/>
                <a:gd name="T90" fmla="*/ 485 w 813"/>
                <a:gd name="T91" fmla="*/ 402 h 1461"/>
                <a:gd name="T92" fmla="*/ 414 w 813"/>
                <a:gd name="T93" fmla="*/ 371 h 1461"/>
                <a:gd name="T94" fmla="*/ 338 w 813"/>
                <a:gd name="T95" fmla="*/ 346 h 1461"/>
                <a:gd name="T96" fmla="*/ 259 w 813"/>
                <a:gd name="T97" fmla="*/ 325 h 1461"/>
                <a:gd name="T98" fmla="*/ 175 w 813"/>
                <a:gd name="T99" fmla="*/ 311 h 1461"/>
                <a:gd name="T100" fmla="*/ 88 w 813"/>
                <a:gd name="T101" fmla="*/ 301 h 1461"/>
                <a:gd name="T102" fmla="*/ 0 w 813"/>
                <a:gd name="T103" fmla="*/ 298 h 1461"/>
                <a:gd name="T104" fmla="*/ 0 w 813"/>
                <a:gd name="T105" fmla="*/ 0 h 1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13" h="1461">
                  <a:moveTo>
                    <a:pt x="0" y="0"/>
                  </a:moveTo>
                  <a:lnTo>
                    <a:pt x="88" y="3"/>
                  </a:lnTo>
                  <a:lnTo>
                    <a:pt x="174" y="11"/>
                  </a:lnTo>
                  <a:lnTo>
                    <a:pt x="256" y="26"/>
                  </a:lnTo>
                  <a:lnTo>
                    <a:pt x="335" y="46"/>
                  </a:lnTo>
                  <a:lnTo>
                    <a:pt x="410" y="71"/>
                  </a:lnTo>
                  <a:lnTo>
                    <a:pt x="479" y="100"/>
                  </a:lnTo>
                  <a:lnTo>
                    <a:pt x="544" y="134"/>
                  </a:lnTo>
                  <a:lnTo>
                    <a:pt x="603" y="171"/>
                  </a:lnTo>
                  <a:lnTo>
                    <a:pt x="655" y="213"/>
                  </a:lnTo>
                  <a:lnTo>
                    <a:pt x="701" y="258"/>
                  </a:lnTo>
                  <a:lnTo>
                    <a:pt x="740" y="306"/>
                  </a:lnTo>
                  <a:lnTo>
                    <a:pt x="770" y="356"/>
                  </a:lnTo>
                  <a:lnTo>
                    <a:pt x="793" y="409"/>
                  </a:lnTo>
                  <a:lnTo>
                    <a:pt x="807" y="464"/>
                  </a:lnTo>
                  <a:lnTo>
                    <a:pt x="812" y="522"/>
                  </a:lnTo>
                  <a:lnTo>
                    <a:pt x="812" y="820"/>
                  </a:lnTo>
                  <a:lnTo>
                    <a:pt x="807" y="880"/>
                  </a:lnTo>
                  <a:lnTo>
                    <a:pt x="791" y="937"/>
                  </a:lnTo>
                  <a:lnTo>
                    <a:pt x="766" y="993"/>
                  </a:lnTo>
                  <a:lnTo>
                    <a:pt x="731" y="1046"/>
                  </a:lnTo>
                  <a:lnTo>
                    <a:pt x="688" y="1097"/>
                  </a:lnTo>
                  <a:lnTo>
                    <a:pt x="636" y="1144"/>
                  </a:lnTo>
                  <a:lnTo>
                    <a:pt x="576" y="1187"/>
                  </a:lnTo>
                  <a:lnTo>
                    <a:pt x="509" y="1225"/>
                  </a:lnTo>
                  <a:lnTo>
                    <a:pt x="436" y="1259"/>
                  </a:lnTo>
                  <a:lnTo>
                    <a:pt x="355" y="1288"/>
                  </a:lnTo>
                  <a:lnTo>
                    <a:pt x="270" y="1311"/>
                  </a:lnTo>
                  <a:lnTo>
                    <a:pt x="270" y="1460"/>
                  </a:lnTo>
                  <a:lnTo>
                    <a:pt x="0" y="1192"/>
                  </a:lnTo>
                  <a:lnTo>
                    <a:pt x="270" y="864"/>
                  </a:lnTo>
                  <a:lnTo>
                    <a:pt x="270" y="1012"/>
                  </a:lnTo>
                  <a:lnTo>
                    <a:pt x="359" y="988"/>
                  </a:lnTo>
                  <a:lnTo>
                    <a:pt x="442" y="958"/>
                  </a:lnTo>
                  <a:lnTo>
                    <a:pt x="519" y="922"/>
                  </a:lnTo>
                  <a:lnTo>
                    <a:pt x="588" y="880"/>
                  </a:lnTo>
                  <a:lnTo>
                    <a:pt x="649" y="834"/>
                  </a:lnTo>
                  <a:lnTo>
                    <a:pt x="702" y="783"/>
                  </a:lnTo>
                  <a:lnTo>
                    <a:pt x="745" y="729"/>
                  </a:lnTo>
                  <a:lnTo>
                    <a:pt x="778" y="670"/>
                  </a:lnTo>
                  <a:lnTo>
                    <a:pt x="748" y="617"/>
                  </a:lnTo>
                  <a:lnTo>
                    <a:pt x="710" y="566"/>
                  </a:lnTo>
                  <a:lnTo>
                    <a:pt x="664" y="519"/>
                  </a:lnTo>
                  <a:lnTo>
                    <a:pt x="611" y="476"/>
                  </a:lnTo>
                  <a:lnTo>
                    <a:pt x="551" y="436"/>
                  </a:lnTo>
                  <a:lnTo>
                    <a:pt x="485" y="402"/>
                  </a:lnTo>
                  <a:lnTo>
                    <a:pt x="414" y="371"/>
                  </a:lnTo>
                  <a:lnTo>
                    <a:pt x="338" y="346"/>
                  </a:lnTo>
                  <a:lnTo>
                    <a:pt x="259" y="325"/>
                  </a:lnTo>
                  <a:lnTo>
                    <a:pt x="175" y="311"/>
                  </a:lnTo>
                  <a:lnTo>
                    <a:pt x="88" y="301"/>
                  </a:lnTo>
                  <a:lnTo>
                    <a:pt x="0" y="298"/>
                  </a:lnTo>
                  <a:lnTo>
                    <a:pt x="0" y="0"/>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3" name="Freeform 22"/>
            <p:cNvSpPr>
              <a:spLocks/>
            </p:cNvSpPr>
            <p:nvPr/>
          </p:nvSpPr>
          <p:spPr bwMode="auto">
            <a:xfrm>
              <a:off x="5408" y="5400"/>
              <a:ext cx="34" cy="150"/>
            </a:xfrm>
            <a:custGeom>
              <a:avLst/>
              <a:gdLst>
                <a:gd name="T0" fmla="*/ 33 w 34"/>
                <a:gd name="T1" fmla="*/ 150 h 150"/>
                <a:gd name="T2" fmla="*/ 31 w 34"/>
                <a:gd name="T3" fmla="*/ 111 h 150"/>
                <a:gd name="T4" fmla="*/ 25 w 34"/>
                <a:gd name="T5" fmla="*/ 73 h 150"/>
                <a:gd name="T6" fmla="*/ 14 w 34"/>
                <a:gd name="T7" fmla="*/ 36 h 150"/>
                <a:gd name="T8" fmla="*/ 0 w 34"/>
                <a:gd name="T9" fmla="*/ 0 h 150"/>
              </a:gdLst>
              <a:ahLst/>
              <a:cxnLst>
                <a:cxn ang="0">
                  <a:pos x="T0" y="T1"/>
                </a:cxn>
                <a:cxn ang="0">
                  <a:pos x="T2" y="T3"/>
                </a:cxn>
                <a:cxn ang="0">
                  <a:pos x="T4" y="T5"/>
                </a:cxn>
                <a:cxn ang="0">
                  <a:pos x="T6" y="T7"/>
                </a:cxn>
                <a:cxn ang="0">
                  <a:pos x="T8" y="T9"/>
                </a:cxn>
              </a:cxnLst>
              <a:rect l="0" t="0" r="r" b="b"/>
              <a:pathLst>
                <a:path w="34" h="150">
                  <a:moveTo>
                    <a:pt x="33" y="150"/>
                  </a:moveTo>
                  <a:lnTo>
                    <a:pt x="31" y="111"/>
                  </a:lnTo>
                  <a:lnTo>
                    <a:pt x="25" y="73"/>
                  </a:lnTo>
                  <a:lnTo>
                    <a:pt x="14" y="36"/>
                  </a:lnTo>
                  <a:lnTo>
                    <a:pt x="0" y="0"/>
                  </a:lnTo>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grpSp>
          <p:nvGrpSpPr>
            <p:cNvPr id="24" name="Group 23"/>
            <p:cNvGrpSpPr>
              <a:grpSpLocks/>
            </p:cNvGrpSpPr>
            <p:nvPr/>
          </p:nvGrpSpPr>
          <p:grpSpPr bwMode="auto">
            <a:xfrm>
              <a:off x="2166" y="4534"/>
              <a:ext cx="1551" cy="1501"/>
              <a:chOff x="2166" y="4534"/>
              <a:chExt cx="1551" cy="1501"/>
            </a:xfrm>
          </p:grpSpPr>
          <p:sp>
            <p:nvSpPr>
              <p:cNvPr id="60" name="Freeform 59"/>
              <p:cNvSpPr>
                <a:spLocks/>
              </p:cNvSpPr>
              <p:nvPr/>
            </p:nvSpPr>
            <p:spPr bwMode="auto">
              <a:xfrm>
                <a:off x="2166" y="4534"/>
                <a:ext cx="1551" cy="1501"/>
              </a:xfrm>
              <a:custGeom>
                <a:avLst/>
                <a:gdLst>
                  <a:gd name="T0" fmla="*/ 175 w 1551"/>
                  <a:gd name="T1" fmla="*/ 0 h 1501"/>
                  <a:gd name="T2" fmla="*/ 285 w 1551"/>
                  <a:gd name="T3" fmla="*/ 141 h 1501"/>
                  <a:gd name="T4" fmla="*/ 227 w 1551"/>
                  <a:gd name="T5" fmla="*/ 214 h 1501"/>
                  <a:gd name="T6" fmla="*/ 176 w 1551"/>
                  <a:gd name="T7" fmla="*/ 287 h 1501"/>
                  <a:gd name="T8" fmla="*/ 130 w 1551"/>
                  <a:gd name="T9" fmla="*/ 361 h 1501"/>
                  <a:gd name="T10" fmla="*/ 92 w 1551"/>
                  <a:gd name="T11" fmla="*/ 434 h 1501"/>
                  <a:gd name="T12" fmla="*/ 60 w 1551"/>
                  <a:gd name="T13" fmla="*/ 506 h 1501"/>
                  <a:gd name="T14" fmla="*/ 34 w 1551"/>
                  <a:gd name="T15" fmla="*/ 577 h 1501"/>
                  <a:gd name="T16" fmla="*/ 16 w 1551"/>
                  <a:gd name="T17" fmla="*/ 646 h 1501"/>
                  <a:gd name="T18" fmla="*/ 4 w 1551"/>
                  <a:gd name="T19" fmla="*/ 714 h 1501"/>
                  <a:gd name="T20" fmla="*/ 0 w 1551"/>
                  <a:gd name="T21" fmla="*/ 779 h 1501"/>
                  <a:gd name="T22" fmla="*/ 2 w 1551"/>
                  <a:gd name="T23" fmla="*/ 842 h 1501"/>
                  <a:gd name="T24" fmla="*/ 11 w 1551"/>
                  <a:gd name="T25" fmla="*/ 901 h 1501"/>
                  <a:gd name="T26" fmla="*/ 28 w 1551"/>
                  <a:gd name="T27" fmla="*/ 956 h 1501"/>
                  <a:gd name="T28" fmla="*/ 52 w 1551"/>
                  <a:gd name="T29" fmla="*/ 1008 h 1501"/>
                  <a:gd name="T30" fmla="*/ 84 w 1551"/>
                  <a:gd name="T31" fmla="*/ 1055 h 1501"/>
                  <a:gd name="T32" fmla="*/ 308 w 1551"/>
                  <a:gd name="T33" fmla="*/ 1339 h 1501"/>
                  <a:gd name="T34" fmla="*/ 345 w 1551"/>
                  <a:gd name="T35" fmla="*/ 1379 h 1501"/>
                  <a:gd name="T36" fmla="*/ 387 w 1551"/>
                  <a:gd name="T37" fmla="*/ 1413 h 1501"/>
                  <a:gd name="T38" fmla="*/ 434 w 1551"/>
                  <a:gd name="T39" fmla="*/ 1442 h 1501"/>
                  <a:gd name="T40" fmla="*/ 485 w 1551"/>
                  <a:gd name="T41" fmla="*/ 1465 h 1501"/>
                  <a:gd name="T42" fmla="*/ 541 w 1551"/>
                  <a:gd name="T43" fmla="*/ 1482 h 1501"/>
                  <a:gd name="T44" fmla="*/ 600 w 1551"/>
                  <a:gd name="T45" fmla="*/ 1493 h 1501"/>
                  <a:gd name="T46" fmla="*/ 663 w 1551"/>
                  <a:gd name="T47" fmla="*/ 1500 h 1501"/>
                  <a:gd name="T48" fmla="*/ 729 w 1551"/>
                  <a:gd name="T49" fmla="*/ 1500 h 1501"/>
                  <a:gd name="T50" fmla="*/ 798 w 1551"/>
                  <a:gd name="T51" fmla="*/ 1495 h 1501"/>
                  <a:gd name="T52" fmla="*/ 869 w 1551"/>
                  <a:gd name="T53" fmla="*/ 1485 h 1501"/>
                  <a:gd name="T54" fmla="*/ 942 w 1551"/>
                  <a:gd name="T55" fmla="*/ 1470 h 1501"/>
                  <a:gd name="T56" fmla="*/ 1016 w 1551"/>
                  <a:gd name="T57" fmla="*/ 1449 h 1501"/>
                  <a:gd name="T58" fmla="*/ 1092 w 1551"/>
                  <a:gd name="T59" fmla="*/ 1423 h 1501"/>
                  <a:gd name="T60" fmla="*/ 1169 w 1551"/>
                  <a:gd name="T61" fmla="*/ 1392 h 1501"/>
                  <a:gd name="T62" fmla="*/ 1246 w 1551"/>
                  <a:gd name="T63" fmla="*/ 1355 h 1501"/>
                  <a:gd name="T64" fmla="*/ 1323 w 1551"/>
                  <a:gd name="T65" fmla="*/ 1314 h 1501"/>
                  <a:gd name="T66" fmla="*/ 1399 w 1551"/>
                  <a:gd name="T67" fmla="*/ 1268 h 1501"/>
                  <a:gd name="T68" fmla="*/ 1473 w 1551"/>
                  <a:gd name="T69" fmla="*/ 1218 h 1501"/>
                  <a:gd name="T70" fmla="*/ 464 w 1551"/>
                  <a:gd name="T71" fmla="*/ 1218 h 1501"/>
                  <a:gd name="T72" fmla="*/ 401 w 1551"/>
                  <a:gd name="T73" fmla="*/ 1214 h 1501"/>
                  <a:gd name="T74" fmla="*/ 341 w 1551"/>
                  <a:gd name="T75" fmla="*/ 1204 h 1501"/>
                  <a:gd name="T76" fmla="*/ 284 w 1551"/>
                  <a:gd name="T77" fmla="*/ 1189 h 1501"/>
                  <a:gd name="T78" fmla="*/ 231 w 1551"/>
                  <a:gd name="T79" fmla="*/ 1168 h 1501"/>
                  <a:gd name="T80" fmla="*/ 224 w 1551"/>
                  <a:gd name="T81" fmla="*/ 1109 h 1501"/>
                  <a:gd name="T82" fmla="*/ 223 w 1551"/>
                  <a:gd name="T83" fmla="*/ 1047 h 1501"/>
                  <a:gd name="T84" fmla="*/ 229 w 1551"/>
                  <a:gd name="T85" fmla="*/ 982 h 1501"/>
                  <a:gd name="T86" fmla="*/ 242 w 1551"/>
                  <a:gd name="T87" fmla="*/ 916 h 1501"/>
                  <a:gd name="T88" fmla="*/ 262 w 1551"/>
                  <a:gd name="T89" fmla="*/ 847 h 1501"/>
                  <a:gd name="T90" fmla="*/ 287 w 1551"/>
                  <a:gd name="T91" fmla="*/ 777 h 1501"/>
                  <a:gd name="T92" fmla="*/ 320 w 1551"/>
                  <a:gd name="T93" fmla="*/ 707 h 1501"/>
                  <a:gd name="T94" fmla="*/ 358 w 1551"/>
                  <a:gd name="T95" fmla="*/ 635 h 1501"/>
                  <a:gd name="T96" fmla="*/ 402 w 1551"/>
                  <a:gd name="T97" fmla="*/ 564 h 1501"/>
                  <a:gd name="T98" fmla="*/ 453 w 1551"/>
                  <a:gd name="T99" fmla="*/ 493 h 1501"/>
                  <a:gd name="T100" fmla="*/ 509 w 1551"/>
                  <a:gd name="T101" fmla="*/ 423 h 1501"/>
                  <a:gd name="T102" fmla="*/ 629 w 1551"/>
                  <a:gd name="T103" fmla="*/ 423 h 1501"/>
                  <a:gd name="T104" fmla="*/ 659 w 1551"/>
                  <a:gd name="T105" fmla="*/ 30 h 1501"/>
                  <a:gd name="T106" fmla="*/ 175 w 1551"/>
                  <a:gd name="T107" fmla="*/ 0 h 1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51" h="1501">
                    <a:moveTo>
                      <a:pt x="175" y="0"/>
                    </a:moveTo>
                    <a:lnTo>
                      <a:pt x="285" y="141"/>
                    </a:lnTo>
                    <a:lnTo>
                      <a:pt x="227" y="214"/>
                    </a:lnTo>
                    <a:lnTo>
                      <a:pt x="176" y="287"/>
                    </a:lnTo>
                    <a:lnTo>
                      <a:pt x="130" y="361"/>
                    </a:lnTo>
                    <a:lnTo>
                      <a:pt x="92" y="434"/>
                    </a:lnTo>
                    <a:lnTo>
                      <a:pt x="60" y="506"/>
                    </a:lnTo>
                    <a:lnTo>
                      <a:pt x="34" y="577"/>
                    </a:lnTo>
                    <a:lnTo>
                      <a:pt x="16" y="646"/>
                    </a:lnTo>
                    <a:lnTo>
                      <a:pt x="4" y="714"/>
                    </a:lnTo>
                    <a:lnTo>
                      <a:pt x="0" y="779"/>
                    </a:lnTo>
                    <a:lnTo>
                      <a:pt x="2" y="842"/>
                    </a:lnTo>
                    <a:lnTo>
                      <a:pt x="11" y="901"/>
                    </a:lnTo>
                    <a:lnTo>
                      <a:pt x="28" y="956"/>
                    </a:lnTo>
                    <a:lnTo>
                      <a:pt x="52" y="1008"/>
                    </a:lnTo>
                    <a:lnTo>
                      <a:pt x="84" y="1055"/>
                    </a:lnTo>
                    <a:lnTo>
                      <a:pt x="308" y="1339"/>
                    </a:lnTo>
                    <a:lnTo>
                      <a:pt x="345" y="1379"/>
                    </a:lnTo>
                    <a:lnTo>
                      <a:pt x="387" y="1413"/>
                    </a:lnTo>
                    <a:lnTo>
                      <a:pt x="434" y="1442"/>
                    </a:lnTo>
                    <a:lnTo>
                      <a:pt x="485" y="1465"/>
                    </a:lnTo>
                    <a:lnTo>
                      <a:pt x="541" y="1482"/>
                    </a:lnTo>
                    <a:lnTo>
                      <a:pt x="600" y="1493"/>
                    </a:lnTo>
                    <a:lnTo>
                      <a:pt x="663" y="1500"/>
                    </a:lnTo>
                    <a:lnTo>
                      <a:pt x="729" y="1500"/>
                    </a:lnTo>
                    <a:lnTo>
                      <a:pt x="798" y="1495"/>
                    </a:lnTo>
                    <a:lnTo>
                      <a:pt x="869" y="1485"/>
                    </a:lnTo>
                    <a:lnTo>
                      <a:pt x="942" y="1470"/>
                    </a:lnTo>
                    <a:lnTo>
                      <a:pt x="1016" y="1449"/>
                    </a:lnTo>
                    <a:lnTo>
                      <a:pt x="1092" y="1423"/>
                    </a:lnTo>
                    <a:lnTo>
                      <a:pt x="1169" y="1392"/>
                    </a:lnTo>
                    <a:lnTo>
                      <a:pt x="1246" y="1355"/>
                    </a:lnTo>
                    <a:lnTo>
                      <a:pt x="1323" y="1314"/>
                    </a:lnTo>
                    <a:lnTo>
                      <a:pt x="1399" y="1268"/>
                    </a:lnTo>
                    <a:lnTo>
                      <a:pt x="1473" y="1218"/>
                    </a:lnTo>
                    <a:lnTo>
                      <a:pt x="464" y="1218"/>
                    </a:lnTo>
                    <a:lnTo>
                      <a:pt x="401" y="1214"/>
                    </a:lnTo>
                    <a:lnTo>
                      <a:pt x="341" y="1204"/>
                    </a:lnTo>
                    <a:lnTo>
                      <a:pt x="284" y="1189"/>
                    </a:lnTo>
                    <a:lnTo>
                      <a:pt x="231" y="1168"/>
                    </a:lnTo>
                    <a:lnTo>
                      <a:pt x="224" y="1109"/>
                    </a:lnTo>
                    <a:lnTo>
                      <a:pt x="223" y="1047"/>
                    </a:lnTo>
                    <a:lnTo>
                      <a:pt x="229" y="982"/>
                    </a:lnTo>
                    <a:lnTo>
                      <a:pt x="242" y="916"/>
                    </a:lnTo>
                    <a:lnTo>
                      <a:pt x="262" y="847"/>
                    </a:lnTo>
                    <a:lnTo>
                      <a:pt x="287" y="777"/>
                    </a:lnTo>
                    <a:lnTo>
                      <a:pt x="320" y="707"/>
                    </a:lnTo>
                    <a:lnTo>
                      <a:pt x="358" y="635"/>
                    </a:lnTo>
                    <a:lnTo>
                      <a:pt x="402" y="564"/>
                    </a:lnTo>
                    <a:lnTo>
                      <a:pt x="453" y="493"/>
                    </a:lnTo>
                    <a:lnTo>
                      <a:pt x="509" y="423"/>
                    </a:lnTo>
                    <a:lnTo>
                      <a:pt x="629" y="423"/>
                    </a:lnTo>
                    <a:lnTo>
                      <a:pt x="659" y="30"/>
                    </a:lnTo>
                    <a:lnTo>
                      <a:pt x="17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61" name="Freeform 60"/>
              <p:cNvSpPr>
                <a:spLocks/>
              </p:cNvSpPr>
              <p:nvPr/>
            </p:nvSpPr>
            <p:spPr bwMode="auto">
              <a:xfrm>
                <a:off x="2166" y="4534"/>
                <a:ext cx="1551" cy="1501"/>
              </a:xfrm>
              <a:custGeom>
                <a:avLst/>
                <a:gdLst>
                  <a:gd name="T0" fmla="*/ 1327 w 1551"/>
                  <a:gd name="T1" fmla="*/ 878 h 1501"/>
                  <a:gd name="T2" fmla="*/ 1256 w 1551"/>
                  <a:gd name="T3" fmla="*/ 932 h 1501"/>
                  <a:gd name="T4" fmla="*/ 1183 w 1551"/>
                  <a:gd name="T5" fmla="*/ 981 h 1501"/>
                  <a:gd name="T6" fmla="*/ 1109 w 1551"/>
                  <a:gd name="T7" fmla="*/ 1026 h 1501"/>
                  <a:gd name="T8" fmla="*/ 1035 w 1551"/>
                  <a:gd name="T9" fmla="*/ 1067 h 1501"/>
                  <a:gd name="T10" fmla="*/ 961 w 1551"/>
                  <a:gd name="T11" fmla="*/ 1103 h 1501"/>
                  <a:gd name="T12" fmla="*/ 887 w 1551"/>
                  <a:gd name="T13" fmla="*/ 1134 h 1501"/>
                  <a:gd name="T14" fmla="*/ 813 w 1551"/>
                  <a:gd name="T15" fmla="*/ 1160 h 1501"/>
                  <a:gd name="T16" fmla="*/ 740 w 1551"/>
                  <a:gd name="T17" fmla="*/ 1182 h 1501"/>
                  <a:gd name="T18" fmla="*/ 668 w 1551"/>
                  <a:gd name="T19" fmla="*/ 1199 h 1501"/>
                  <a:gd name="T20" fmla="*/ 598 w 1551"/>
                  <a:gd name="T21" fmla="*/ 1210 h 1501"/>
                  <a:gd name="T22" fmla="*/ 530 w 1551"/>
                  <a:gd name="T23" fmla="*/ 1217 h 1501"/>
                  <a:gd name="T24" fmla="*/ 464 w 1551"/>
                  <a:gd name="T25" fmla="*/ 1218 h 1501"/>
                  <a:gd name="T26" fmla="*/ 1473 w 1551"/>
                  <a:gd name="T27" fmla="*/ 1218 h 1501"/>
                  <a:gd name="T28" fmla="*/ 1475 w 1551"/>
                  <a:gd name="T29" fmla="*/ 1216 h 1501"/>
                  <a:gd name="T30" fmla="*/ 1550 w 1551"/>
                  <a:gd name="T31" fmla="*/ 1160 h 1501"/>
                  <a:gd name="T32" fmla="*/ 1327 w 1551"/>
                  <a:gd name="T33" fmla="*/ 878 h 1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51" h="1501">
                    <a:moveTo>
                      <a:pt x="1327" y="878"/>
                    </a:moveTo>
                    <a:lnTo>
                      <a:pt x="1256" y="932"/>
                    </a:lnTo>
                    <a:lnTo>
                      <a:pt x="1183" y="981"/>
                    </a:lnTo>
                    <a:lnTo>
                      <a:pt x="1109" y="1026"/>
                    </a:lnTo>
                    <a:lnTo>
                      <a:pt x="1035" y="1067"/>
                    </a:lnTo>
                    <a:lnTo>
                      <a:pt x="961" y="1103"/>
                    </a:lnTo>
                    <a:lnTo>
                      <a:pt x="887" y="1134"/>
                    </a:lnTo>
                    <a:lnTo>
                      <a:pt x="813" y="1160"/>
                    </a:lnTo>
                    <a:lnTo>
                      <a:pt x="740" y="1182"/>
                    </a:lnTo>
                    <a:lnTo>
                      <a:pt x="668" y="1199"/>
                    </a:lnTo>
                    <a:lnTo>
                      <a:pt x="598" y="1210"/>
                    </a:lnTo>
                    <a:lnTo>
                      <a:pt x="530" y="1217"/>
                    </a:lnTo>
                    <a:lnTo>
                      <a:pt x="464" y="1218"/>
                    </a:lnTo>
                    <a:lnTo>
                      <a:pt x="1473" y="1218"/>
                    </a:lnTo>
                    <a:lnTo>
                      <a:pt x="1475" y="1216"/>
                    </a:lnTo>
                    <a:lnTo>
                      <a:pt x="1550" y="1160"/>
                    </a:lnTo>
                    <a:lnTo>
                      <a:pt x="1327" y="8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62" name="Freeform 61"/>
              <p:cNvSpPr>
                <a:spLocks/>
              </p:cNvSpPr>
              <p:nvPr/>
            </p:nvSpPr>
            <p:spPr bwMode="auto">
              <a:xfrm>
                <a:off x="2166" y="4534"/>
                <a:ext cx="1551" cy="1501"/>
              </a:xfrm>
              <a:custGeom>
                <a:avLst/>
                <a:gdLst>
                  <a:gd name="T0" fmla="*/ 629 w 1551"/>
                  <a:gd name="T1" fmla="*/ 423 h 1501"/>
                  <a:gd name="T2" fmla="*/ 509 w 1551"/>
                  <a:gd name="T3" fmla="*/ 423 h 1501"/>
                  <a:gd name="T4" fmla="*/ 619 w 1551"/>
                  <a:gd name="T5" fmla="*/ 565 h 1501"/>
                  <a:gd name="T6" fmla="*/ 629 w 1551"/>
                  <a:gd name="T7" fmla="*/ 423 h 1501"/>
                </a:gdLst>
                <a:ahLst/>
                <a:cxnLst>
                  <a:cxn ang="0">
                    <a:pos x="T0" y="T1"/>
                  </a:cxn>
                  <a:cxn ang="0">
                    <a:pos x="T2" y="T3"/>
                  </a:cxn>
                  <a:cxn ang="0">
                    <a:pos x="T4" y="T5"/>
                  </a:cxn>
                  <a:cxn ang="0">
                    <a:pos x="T6" y="T7"/>
                  </a:cxn>
                </a:cxnLst>
                <a:rect l="0" t="0" r="r" b="b"/>
                <a:pathLst>
                  <a:path w="1551" h="1501">
                    <a:moveTo>
                      <a:pt x="629" y="423"/>
                    </a:moveTo>
                    <a:lnTo>
                      <a:pt x="509" y="423"/>
                    </a:lnTo>
                    <a:lnTo>
                      <a:pt x="619" y="565"/>
                    </a:lnTo>
                    <a:lnTo>
                      <a:pt x="629" y="4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nvGrpSpPr>
            <p:cNvPr id="25" name="Group 24"/>
            <p:cNvGrpSpPr>
              <a:grpSpLocks/>
            </p:cNvGrpSpPr>
            <p:nvPr/>
          </p:nvGrpSpPr>
          <p:grpSpPr bwMode="auto">
            <a:xfrm>
              <a:off x="2398" y="5413"/>
              <a:ext cx="1319" cy="623"/>
              <a:chOff x="2398" y="5413"/>
              <a:chExt cx="1319" cy="623"/>
            </a:xfrm>
          </p:grpSpPr>
          <p:sp>
            <p:nvSpPr>
              <p:cNvPr id="58" name="Freeform 57"/>
              <p:cNvSpPr>
                <a:spLocks/>
              </p:cNvSpPr>
              <p:nvPr/>
            </p:nvSpPr>
            <p:spPr bwMode="auto">
              <a:xfrm>
                <a:off x="2398" y="5413"/>
                <a:ext cx="1319" cy="623"/>
              </a:xfrm>
              <a:custGeom>
                <a:avLst/>
                <a:gdLst>
                  <a:gd name="T0" fmla="*/ 0 w 1319"/>
                  <a:gd name="T1" fmla="*/ 290 h 623"/>
                  <a:gd name="T2" fmla="*/ 12 w 1319"/>
                  <a:gd name="T3" fmla="*/ 337 h 623"/>
                  <a:gd name="T4" fmla="*/ 28 w 1319"/>
                  <a:gd name="T5" fmla="*/ 381 h 623"/>
                  <a:gd name="T6" fmla="*/ 50 w 1319"/>
                  <a:gd name="T7" fmla="*/ 423 h 623"/>
                  <a:gd name="T8" fmla="*/ 76 w 1319"/>
                  <a:gd name="T9" fmla="*/ 460 h 623"/>
                  <a:gd name="T10" fmla="*/ 113 w 1319"/>
                  <a:gd name="T11" fmla="*/ 500 h 623"/>
                  <a:gd name="T12" fmla="*/ 155 w 1319"/>
                  <a:gd name="T13" fmla="*/ 535 h 623"/>
                  <a:gd name="T14" fmla="*/ 202 w 1319"/>
                  <a:gd name="T15" fmla="*/ 563 h 623"/>
                  <a:gd name="T16" fmla="*/ 253 w 1319"/>
                  <a:gd name="T17" fmla="*/ 586 h 623"/>
                  <a:gd name="T18" fmla="*/ 309 w 1319"/>
                  <a:gd name="T19" fmla="*/ 603 h 623"/>
                  <a:gd name="T20" fmla="*/ 369 w 1319"/>
                  <a:gd name="T21" fmla="*/ 615 h 623"/>
                  <a:gd name="T22" fmla="*/ 432 w 1319"/>
                  <a:gd name="T23" fmla="*/ 621 h 623"/>
                  <a:gd name="T24" fmla="*/ 498 w 1319"/>
                  <a:gd name="T25" fmla="*/ 622 h 623"/>
                  <a:gd name="T26" fmla="*/ 566 w 1319"/>
                  <a:gd name="T27" fmla="*/ 617 h 623"/>
                  <a:gd name="T28" fmla="*/ 637 w 1319"/>
                  <a:gd name="T29" fmla="*/ 607 h 623"/>
                  <a:gd name="T30" fmla="*/ 710 w 1319"/>
                  <a:gd name="T31" fmla="*/ 591 h 623"/>
                  <a:gd name="T32" fmla="*/ 785 w 1319"/>
                  <a:gd name="T33" fmla="*/ 570 h 623"/>
                  <a:gd name="T34" fmla="*/ 860 w 1319"/>
                  <a:gd name="T35" fmla="*/ 544 h 623"/>
                  <a:gd name="T36" fmla="*/ 937 w 1319"/>
                  <a:gd name="T37" fmla="*/ 513 h 623"/>
                  <a:gd name="T38" fmla="*/ 1014 w 1319"/>
                  <a:gd name="T39" fmla="*/ 477 h 623"/>
                  <a:gd name="T40" fmla="*/ 1091 w 1319"/>
                  <a:gd name="T41" fmla="*/ 436 h 623"/>
                  <a:gd name="T42" fmla="*/ 1167 w 1319"/>
                  <a:gd name="T43" fmla="*/ 389 h 623"/>
                  <a:gd name="T44" fmla="*/ 1241 w 1319"/>
                  <a:gd name="T45" fmla="*/ 340 h 623"/>
                  <a:gd name="T46" fmla="*/ 233 w 1319"/>
                  <a:gd name="T47" fmla="*/ 340 h 623"/>
                  <a:gd name="T48" fmla="*/ 169 w 1319"/>
                  <a:gd name="T49" fmla="*/ 335 h 623"/>
                  <a:gd name="T50" fmla="*/ 109 w 1319"/>
                  <a:gd name="T51" fmla="*/ 326 h 623"/>
                  <a:gd name="T52" fmla="*/ 53 w 1319"/>
                  <a:gd name="T53" fmla="*/ 311 h 623"/>
                  <a:gd name="T54" fmla="*/ 0 w 1319"/>
                  <a:gd name="T55" fmla="*/ 290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19" h="623">
                    <a:moveTo>
                      <a:pt x="0" y="290"/>
                    </a:moveTo>
                    <a:lnTo>
                      <a:pt x="12" y="337"/>
                    </a:lnTo>
                    <a:lnTo>
                      <a:pt x="28" y="381"/>
                    </a:lnTo>
                    <a:lnTo>
                      <a:pt x="50" y="423"/>
                    </a:lnTo>
                    <a:lnTo>
                      <a:pt x="76" y="460"/>
                    </a:lnTo>
                    <a:lnTo>
                      <a:pt x="113" y="500"/>
                    </a:lnTo>
                    <a:lnTo>
                      <a:pt x="155" y="535"/>
                    </a:lnTo>
                    <a:lnTo>
                      <a:pt x="202" y="563"/>
                    </a:lnTo>
                    <a:lnTo>
                      <a:pt x="253" y="586"/>
                    </a:lnTo>
                    <a:lnTo>
                      <a:pt x="309" y="603"/>
                    </a:lnTo>
                    <a:lnTo>
                      <a:pt x="369" y="615"/>
                    </a:lnTo>
                    <a:lnTo>
                      <a:pt x="432" y="621"/>
                    </a:lnTo>
                    <a:lnTo>
                      <a:pt x="498" y="622"/>
                    </a:lnTo>
                    <a:lnTo>
                      <a:pt x="566" y="617"/>
                    </a:lnTo>
                    <a:lnTo>
                      <a:pt x="637" y="607"/>
                    </a:lnTo>
                    <a:lnTo>
                      <a:pt x="710" y="591"/>
                    </a:lnTo>
                    <a:lnTo>
                      <a:pt x="785" y="570"/>
                    </a:lnTo>
                    <a:lnTo>
                      <a:pt x="860" y="544"/>
                    </a:lnTo>
                    <a:lnTo>
                      <a:pt x="937" y="513"/>
                    </a:lnTo>
                    <a:lnTo>
                      <a:pt x="1014" y="477"/>
                    </a:lnTo>
                    <a:lnTo>
                      <a:pt x="1091" y="436"/>
                    </a:lnTo>
                    <a:lnTo>
                      <a:pt x="1167" y="389"/>
                    </a:lnTo>
                    <a:lnTo>
                      <a:pt x="1241" y="340"/>
                    </a:lnTo>
                    <a:lnTo>
                      <a:pt x="233" y="340"/>
                    </a:lnTo>
                    <a:lnTo>
                      <a:pt x="169" y="335"/>
                    </a:lnTo>
                    <a:lnTo>
                      <a:pt x="109" y="326"/>
                    </a:lnTo>
                    <a:lnTo>
                      <a:pt x="53" y="311"/>
                    </a:lnTo>
                    <a:lnTo>
                      <a:pt x="0" y="29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9" name="Freeform 58"/>
              <p:cNvSpPr>
                <a:spLocks/>
              </p:cNvSpPr>
              <p:nvPr/>
            </p:nvSpPr>
            <p:spPr bwMode="auto">
              <a:xfrm>
                <a:off x="2398" y="5413"/>
                <a:ext cx="1319" cy="623"/>
              </a:xfrm>
              <a:custGeom>
                <a:avLst/>
                <a:gdLst>
                  <a:gd name="T0" fmla="*/ 1095 w 1319"/>
                  <a:gd name="T1" fmla="*/ 0 h 623"/>
                  <a:gd name="T2" fmla="*/ 1024 w 1319"/>
                  <a:gd name="T3" fmla="*/ 53 h 623"/>
                  <a:gd name="T4" fmla="*/ 951 w 1319"/>
                  <a:gd name="T5" fmla="*/ 103 h 623"/>
                  <a:gd name="T6" fmla="*/ 877 w 1319"/>
                  <a:gd name="T7" fmla="*/ 148 h 623"/>
                  <a:gd name="T8" fmla="*/ 803 w 1319"/>
                  <a:gd name="T9" fmla="*/ 188 h 623"/>
                  <a:gd name="T10" fmla="*/ 729 w 1319"/>
                  <a:gd name="T11" fmla="*/ 224 h 623"/>
                  <a:gd name="T12" fmla="*/ 655 w 1319"/>
                  <a:gd name="T13" fmla="*/ 255 h 623"/>
                  <a:gd name="T14" fmla="*/ 581 w 1319"/>
                  <a:gd name="T15" fmla="*/ 282 h 623"/>
                  <a:gd name="T16" fmla="*/ 508 w 1319"/>
                  <a:gd name="T17" fmla="*/ 304 h 623"/>
                  <a:gd name="T18" fmla="*/ 437 w 1319"/>
                  <a:gd name="T19" fmla="*/ 320 h 623"/>
                  <a:gd name="T20" fmla="*/ 367 w 1319"/>
                  <a:gd name="T21" fmla="*/ 332 h 623"/>
                  <a:gd name="T22" fmla="*/ 298 w 1319"/>
                  <a:gd name="T23" fmla="*/ 338 h 623"/>
                  <a:gd name="T24" fmla="*/ 233 w 1319"/>
                  <a:gd name="T25" fmla="*/ 340 h 623"/>
                  <a:gd name="T26" fmla="*/ 1241 w 1319"/>
                  <a:gd name="T27" fmla="*/ 340 h 623"/>
                  <a:gd name="T28" fmla="*/ 1243 w 1319"/>
                  <a:gd name="T29" fmla="*/ 338 h 623"/>
                  <a:gd name="T30" fmla="*/ 1318 w 1319"/>
                  <a:gd name="T31" fmla="*/ 281 h 623"/>
                  <a:gd name="T32" fmla="*/ 1095 w 1319"/>
                  <a:gd name="T33" fmla="*/ 0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19" h="623">
                    <a:moveTo>
                      <a:pt x="1095" y="0"/>
                    </a:moveTo>
                    <a:lnTo>
                      <a:pt x="1024" y="53"/>
                    </a:lnTo>
                    <a:lnTo>
                      <a:pt x="951" y="103"/>
                    </a:lnTo>
                    <a:lnTo>
                      <a:pt x="877" y="148"/>
                    </a:lnTo>
                    <a:lnTo>
                      <a:pt x="803" y="188"/>
                    </a:lnTo>
                    <a:lnTo>
                      <a:pt x="729" y="224"/>
                    </a:lnTo>
                    <a:lnTo>
                      <a:pt x="655" y="255"/>
                    </a:lnTo>
                    <a:lnTo>
                      <a:pt x="581" y="282"/>
                    </a:lnTo>
                    <a:lnTo>
                      <a:pt x="508" y="304"/>
                    </a:lnTo>
                    <a:lnTo>
                      <a:pt x="437" y="320"/>
                    </a:lnTo>
                    <a:lnTo>
                      <a:pt x="367" y="332"/>
                    </a:lnTo>
                    <a:lnTo>
                      <a:pt x="298" y="338"/>
                    </a:lnTo>
                    <a:lnTo>
                      <a:pt x="233" y="340"/>
                    </a:lnTo>
                    <a:lnTo>
                      <a:pt x="1241" y="340"/>
                    </a:lnTo>
                    <a:lnTo>
                      <a:pt x="1243" y="338"/>
                    </a:lnTo>
                    <a:lnTo>
                      <a:pt x="1318" y="281"/>
                    </a:lnTo>
                    <a:lnTo>
                      <a:pt x="1095"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sp>
          <p:nvSpPr>
            <p:cNvPr id="26" name="Freeform 25"/>
            <p:cNvSpPr>
              <a:spLocks/>
            </p:cNvSpPr>
            <p:nvPr/>
          </p:nvSpPr>
          <p:spPr bwMode="auto">
            <a:xfrm>
              <a:off x="2166" y="4534"/>
              <a:ext cx="1551" cy="1501"/>
            </a:xfrm>
            <a:custGeom>
              <a:avLst/>
              <a:gdLst>
                <a:gd name="T0" fmla="*/ 1475 w 1551"/>
                <a:gd name="T1" fmla="*/ 1216 h 1501"/>
                <a:gd name="T2" fmla="*/ 1323 w 1551"/>
                <a:gd name="T3" fmla="*/ 1314 h 1501"/>
                <a:gd name="T4" fmla="*/ 1169 w 1551"/>
                <a:gd name="T5" fmla="*/ 1392 h 1501"/>
                <a:gd name="T6" fmla="*/ 1016 w 1551"/>
                <a:gd name="T7" fmla="*/ 1449 h 1501"/>
                <a:gd name="T8" fmla="*/ 869 w 1551"/>
                <a:gd name="T9" fmla="*/ 1485 h 1501"/>
                <a:gd name="T10" fmla="*/ 729 w 1551"/>
                <a:gd name="T11" fmla="*/ 1500 h 1501"/>
                <a:gd name="T12" fmla="*/ 600 w 1551"/>
                <a:gd name="T13" fmla="*/ 1493 h 1501"/>
                <a:gd name="T14" fmla="*/ 485 w 1551"/>
                <a:gd name="T15" fmla="*/ 1465 h 1501"/>
                <a:gd name="T16" fmla="*/ 387 w 1551"/>
                <a:gd name="T17" fmla="*/ 1413 h 1501"/>
                <a:gd name="T18" fmla="*/ 308 w 1551"/>
                <a:gd name="T19" fmla="*/ 1339 h 1501"/>
                <a:gd name="T20" fmla="*/ 52 w 1551"/>
                <a:gd name="T21" fmla="*/ 1008 h 1501"/>
                <a:gd name="T22" fmla="*/ 11 w 1551"/>
                <a:gd name="T23" fmla="*/ 901 h 1501"/>
                <a:gd name="T24" fmla="*/ 0 w 1551"/>
                <a:gd name="T25" fmla="*/ 779 h 1501"/>
                <a:gd name="T26" fmla="*/ 16 w 1551"/>
                <a:gd name="T27" fmla="*/ 646 h 1501"/>
                <a:gd name="T28" fmla="*/ 60 w 1551"/>
                <a:gd name="T29" fmla="*/ 506 h 1501"/>
                <a:gd name="T30" fmla="*/ 130 w 1551"/>
                <a:gd name="T31" fmla="*/ 361 h 1501"/>
                <a:gd name="T32" fmla="*/ 227 w 1551"/>
                <a:gd name="T33" fmla="*/ 214 h 1501"/>
                <a:gd name="T34" fmla="*/ 175 w 1551"/>
                <a:gd name="T35" fmla="*/ 0 h 1501"/>
                <a:gd name="T36" fmla="*/ 619 w 1551"/>
                <a:gd name="T37" fmla="*/ 565 h 1501"/>
                <a:gd name="T38" fmla="*/ 453 w 1551"/>
                <a:gd name="T39" fmla="*/ 493 h 1501"/>
                <a:gd name="T40" fmla="*/ 358 w 1551"/>
                <a:gd name="T41" fmla="*/ 635 h 1501"/>
                <a:gd name="T42" fmla="*/ 287 w 1551"/>
                <a:gd name="T43" fmla="*/ 777 h 1501"/>
                <a:gd name="T44" fmla="*/ 242 w 1551"/>
                <a:gd name="T45" fmla="*/ 916 h 1501"/>
                <a:gd name="T46" fmla="*/ 223 w 1551"/>
                <a:gd name="T47" fmla="*/ 1047 h 1501"/>
                <a:gd name="T48" fmla="*/ 231 w 1551"/>
                <a:gd name="T49" fmla="*/ 1168 h 1501"/>
                <a:gd name="T50" fmla="*/ 341 w 1551"/>
                <a:gd name="T51" fmla="*/ 1204 h 1501"/>
                <a:gd name="T52" fmla="*/ 464 w 1551"/>
                <a:gd name="T53" fmla="*/ 1218 h 1501"/>
                <a:gd name="T54" fmla="*/ 598 w 1551"/>
                <a:gd name="T55" fmla="*/ 1210 h 1501"/>
                <a:gd name="T56" fmla="*/ 740 w 1551"/>
                <a:gd name="T57" fmla="*/ 1182 h 1501"/>
                <a:gd name="T58" fmla="*/ 887 w 1551"/>
                <a:gd name="T59" fmla="*/ 1134 h 1501"/>
                <a:gd name="T60" fmla="*/ 1035 w 1551"/>
                <a:gd name="T61" fmla="*/ 1067 h 1501"/>
                <a:gd name="T62" fmla="*/ 1183 w 1551"/>
                <a:gd name="T63" fmla="*/ 981 h 1501"/>
                <a:gd name="T64" fmla="*/ 1327 w 1551"/>
                <a:gd name="T65" fmla="*/ 878 h 1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51" h="1501">
                  <a:moveTo>
                    <a:pt x="1550" y="1160"/>
                  </a:moveTo>
                  <a:lnTo>
                    <a:pt x="1475" y="1216"/>
                  </a:lnTo>
                  <a:lnTo>
                    <a:pt x="1399" y="1268"/>
                  </a:lnTo>
                  <a:lnTo>
                    <a:pt x="1323" y="1314"/>
                  </a:lnTo>
                  <a:lnTo>
                    <a:pt x="1246" y="1355"/>
                  </a:lnTo>
                  <a:lnTo>
                    <a:pt x="1169" y="1392"/>
                  </a:lnTo>
                  <a:lnTo>
                    <a:pt x="1092" y="1423"/>
                  </a:lnTo>
                  <a:lnTo>
                    <a:pt x="1016" y="1449"/>
                  </a:lnTo>
                  <a:lnTo>
                    <a:pt x="942" y="1470"/>
                  </a:lnTo>
                  <a:lnTo>
                    <a:pt x="869" y="1485"/>
                  </a:lnTo>
                  <a:lnTo>
                    <a:pt x="798" y="1495"/>
                  </a:lnTo>
                  <a:lnTo>
                    <a:pt x="729" y="1500"/>
                  </a:lnTo>
                  <a:lnTo>
                    <a:pt x="663" y="1500"/>
                  </a:lnTo>
                  <a:lnTo>
                    <a:pt x="600" y="1493"/>
                  </a:lnTo>
                  <a:lnTo>
                    <a:pt x="541" y="1482"/>
                  </a:lnTo>
                  <a:lnTo>
                    <a:pt x="485" y="1465"/>
                  </a:lnTo>
                  <a:lnTo>
                    <a:pt x="434" y="1442"/>
                  </a:lnTo>
                  <a:lnTo>
                    <a:pt x="387" y="1413"/>
                  </a:lnTo>
                  <a:lnTo>
                    <a:pt x="345" y="1379"/>
                  </a:lnTo>
                  <a:lnTo>
                    <a:pt x="308" y="1339"/>
                  </a:lnTo>
                  <a:lnTo>
                    <a:pt x="84" y="1055"/>
                  </a:lnTo>
                  <a:lnTo>
                    <a:pt x="52" y="1008"/>
                  </a:lnTo>
                  <a:lnTo>
                    <a:pt x="28" y="956"/>
                  </a:lnTo>
                  <a:lnTo>
                    <a:pt x="11" y="901"/>
                  </a:lnTo>
                  <a:lnTo>
                    <a:pt x="2" y="842"/>
                  </a:lnTo>
                  <a:lnTo>
                    <a:pt x="0" y="779"/>
                  </a:lnTo>
                  <a:lnTo>
                    <a:pt x="4" y="714"/>
                  </a:lnTo>
                  <a:lnTo>
                    <a:pt x="16" y="646"/>
                  </a:lnTo>
                  <a:lnTo>
                    <a:pt x="34" y="577"/>
                  </a:lnTo>
                  <a:lnTo>
                    <a:pt x="60" y="506"/>
                  </a:lnTo>
                  <a:lnTo>
                    <a:pt x="92" y="434"/>
                  </a:lnTo>
                  <a:lnTo>
                    <a:pt x="130" y="361"/>
                  </a:lnTo>
                  <a:lnTo>
                    <a:pt x="176" y="287"/>
                  </a:lnTo>
                  <a:lnTo>
                    <a:pt x="227" y="214"/>
                  </a:lnTo>
                  <a:lnTo>
                    <a:pt x="285" y="141"/>
                  </a:lnTo>
                  <a:lnTo>
                    <a:pt x="175" y="0"/>
                  </a:lnTo>
                  <a:lnTo>
                    <a:pt x="659" y="30"/>
                  </a:lnTo>
                  <a:lnTo>
                    <a:pt x="619" y="565"/>
                  </a:lnTo>
                  <a:lnTo>
                    <a:pt x="509" y="423"/>
                  </a:lnTo>
                  <a:lnTo>
                    <a:pt x="453" y="493"/>
                  </a:lnTo>
                  <a:lnTo>
                    <a:pt x="402" y="564"/>
                  </a:lnTo>
                  <a:lnTo>
                    <a:pt x="358" y="635"/>
                  </a:lnTo>
                  <a:lnTo>
                    <a:pt x="320" y="707"/>
                  </a:lnTo>
                  <a:lnTo>
                    <a:pt x="287" y="777"/>
                  </a:lnTo>
                  <a:lnTo>
                    <a:pt x="262" y="847"/>
                  </a:lnTo>
                  <a:lnTo>
                    <a:pt x="242" y="916"/>
                  </a:lnTo>
                  <a:lnTo>
                    <a:pt x="229" y="982"/>
                  </a:lnTo>
                  <a:lnTo>
                    <a:pt x="223" y="1047"/>
                  </a:lnTo>
                  <a:lnTo>
                    <a:pt x="224" y="1109"/>
                  </a:lnTo>
                  <a:lnTo>
                    <a:pt x="231" y="1168"/>
                  </a:lnTo>
                  <a:lnTo>
                    <a:pt x="284" y="1189"/>
                  </a:lnTo>
                  <a:lnTo>
                    <a:pt x="341" y="1204"/>
                  </a:lnTo>
                  <a:lnTo>
                    <a:pt x="401" y="1214"/>
                  </a:lnTo>
                  <a:lnTo>
                    <a:pt x="464" y="1218"/>
                  </a:lnTo>
                  <a:lnTo>
                    <a:pt x="530" y="1217"/>
                  </a:lnTo>
                  <a:lnTo>
                    <a:pt x="598" y="1210"/>
                  </a:lnTo>
                  <a:lnTo>
                    <a:pt x="668" y="1199"/>
                  </a:lnTo>
                  <a:lnTo>
                    <a:pt x="740" y="1182"/>
                  </a:lnTo>
                  <a:lnTo>
                    <a:pt x="813" y="1160"/>
                  </a:lnTo>
                  <a:lnTo>
                    <a:pt x="887" y="1134"/>
                  </a:lnTo>
                  <a:lnTo>
                    <a:pt x="961" y="1103"/>
                  </a:lnTo>
                  <a:lnTo>
                    <a:pt x="1035" y="1067"/>
                  </a:lnTo>
                  <a:lnTo>
                    <a:pt x="1109" y="1026"/>
                  </a:lnTo>
                  <a:lnTo>
                    <a:pt x="1183" y="981"/>
                  </a:lnTo>
                  <a:lnTo>
                    <a:pt x="1256" y="932"/>
                  </a:lnTo>
                  <a:lnTo>
                    <a:pt x="1327" y="878"/>
                  </a:lnTo>
                  <a:lnTo>
                    <a:pt x="1550" y="1160"/>
                  </a:lnTo>
                  <a:close/>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7" name="Freeform 26"/>
            <p:cNvSpPr>
              <a:spLocks/>
            </p:cNvSpPr>
            <p:nvPr/>
          </p:nvSpPr>
          <p:spPr bwMode="auto">
            <a:xfrm>
              <a:off x="2398" y="5703"/>
              <a:ext cx="77" cy="171"/>
            </a:xfrm>
            <a:custGeom>
              <a:avLst/>
              <a:gdLst>
                <a:gd name="T0" fmla="*/ 76 w 77"/>
                <a:gd name="T1" fmla="*/ 170 h 171"/>
                <a:gd name="T2" fmla="*/ 50 w 77"/>
                <a:gd name="T3" fmla="*/ 132 h 171"/>
                <a:gd name="T4" fmla="*/ 28 w 77"/>
                <a:gd name="T5" fmla="*/ 91 h 171"/>
                <a:gd name="T6" fmla="*/ 12 w 77"/>
                <a:gd name="T7" fmla="*/ 47 h 171"/>
                <a:gd name="T8" fmla="*/ 0 w 77"/>
                <a:gd name="T9" fmla="*/ 0 h 171"/>
              </a:gdLst>
              <a:ahLst/>
              <a:cxnLst>
                <a:cxn ang="0">
                  <a:pos x="T0" y="T1"/>
                </a:cxn>
                <a:cxn ang="0">
                  <a:pos x="T2" y="T3"/>
                </a:cxn>
                <a:cxn ang="0">
                  <a:pos x="T4" y="T5"/>
                </a:cxn>
                <a:cxn ang="0">
                  <a:pos x="T6" y="T7"/>
                </a:cxn>
                <a:cxn ang="0">
                  <a:pos x="T8" y="T9"/>
                </a:cxn>
              </a:cxnLst>
              <a:rect l="0" t="0" r="r" b="b"/>
              <a:pathLst>
                <a:path w="77" h="171">
                  <a:moveTo>
                    <a:pt x="76" y="170"/>
                  </a:moveTo>
                  <a:lnTo>
                    <a:pt x="50" y="132"/>
                  </a:lnTo>
                  <a:lnTo>
                    <a:pt x="28" y="91"/>
                  </a:lnTo>
                  <a:lnTo>
                    <a:pt x="12" y="47"/>
                  </a:lnTo>
                  <a:lnTo>
                    <a:pt x="0" y="0"/>
                  </a:lnTo>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8" name="Freeform 27"/>
            <p:cNvSpPr>
              <a:spLocks/>
            </p:cNvSpPr>
            <p:nvPr/>
          </p:nvSpPr>
          <p:spPr bwMode="auto">
            <a:xfrm>
              <a:off x="3003" y="5504"/>
              <a:ext cx="1626" cy="813"/>
            </a:xfrm>
            <a:custGeom>
              <a:avLst/>
              <a:gdLst>
                <a:gd name="T0" fmla="*/ 0 w 1626"/>
                <a:gd name="T1" fmla="*/ 812 h 813"/>
                <a:gd name="T2" fmla="*/ 1626 w 1626"/>
                <a:gd name="T3" fmla="*/ 812 h 813"/>
                <a:gd name="T4" fmla="*/ 1626 w 1626"/>
                <a:gd name="T5" fmla="*/ 0 h 813"/>
                <a:gd name="T6" fmla="*/ 0 w 1626"/>
                <a:gd name="T7" fmla="*/ 0 h 813"/>
                <a:gd name="T8" fmla="*/ 0 w 1626"/>
                <a:gd name="T9" fmla="*/ 812 h 813"/>
              </a:gdLst>
              <a:ahLst/>
              <a:cxnLst>
                <a:cxn ang="0">
                  <a:pos x="T0" y="T1"/>
                </a:cxn>
                <a:cxn ang="0">
                  <a:pos x="T2" y="T3"/>
                </a:cxn>
                <a:cxn ang="0">
                  <a:pos x="T4" y="T5"/>
                </a:cxn>
                <a:cxn ang="0">
                  <a:pos x="T6" y="T7"/>
                </a:cxn>
                <a:cxn ang="0">
                  <a:pos x="T8" y="T9"/>
                </a:cxn>
              </a:cxnLst>
              <a:rect l="0" t="0" r="r" b="b"/>
              <a:pathLst>
                <a:path w="1626" h="813">
                  <a:moveTo>
                    <a:pt x="0" y="812"/>
                  </a:moveTo>
                  <a:lnTo>
                    <a:pt x="1626" y="812"/>
                  </a:lnTo>
                  <a:lnTo>
                    <a:pt x="1626" y="0"/>
                  </a:lnTo>
                  <a:lnTo>
                    <a:pt x="0" y="0"/>
                  </a:lnTo>
                  <a:lnTo>
                    <a:pt x="0" y="8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9" name="Freeform 28"/>
            <p:cNvSpPr>
              <a:spLocks/>
            </p:cNvSpPr>
            <p:nvPr/>
          </p:nvSpPr>
          <p:spPr bwMode="auto">
            <a:xfrm>
              <a:off x="2720" y="4442"/>
              <a:ext cx="244" cy="210"/>
            </a:xfrm>
            <a:custGeom>
              <a:avLst/>
              <a:gdLst>
                <a:gd name="T0" fmla="*/ 0 w 244"/>
                <a:gd name="T1" fmla="*/ 0 h 210"/>
                <a:gd name="T2" fmla="*/ 123 w 244"/>
                <a:gd name="T3" fmla="*/ 210 h 210"/>
                <a:gd name="T4" fmla="*/ 243 w 244"/>
                <a:gd name="T5" fmla="*/ 27 h 210"/>
                <a:gd name="T6" fmla="*/ 0 w 244"/>
                <a:gd name="T7" fmla="*/ 0 h 210"/>
              </a:gdLst>
              <a:ahLst/>
              <a:cxnLst>
                <a:cxn ang="0">
                  <a:pos x="T0" y="T1"/>
                </a:cxn>
                <a:cxn ang="0">
                  <a:pos x="T2" y="T3"/>
                </a:cxn>
                <a:cxn ang="0">
                  <a:pos x="T4" y="T5"/>
                </a:cxn>
                <a:cxn ang="0">
                  <a:pos x="T6" y="T7"/>
                </a:cxn>
              </a:cxnLst>
              <a:rect l="0" t="0" r="r" b="b"/>
              <a:pathLst>
                <a:path w="244" h="210">
                  <a:moveTo>
                    <a:pt x="0" y="0"/>
                  </a:moveTo>
                  <a:lnTo>
                    <a:pt x="123" y="210"/>
                  </a:lnTo>
                  <a:lnTo>
                    <a:pt x="243"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0" name="Freeform 29"/>
            <p:cNvSpPr>
              <a:spLocks/>
            </p:cNvSpPr>
            <p:nvPr/>
          </p:nvSpPr>
          <p:spPr bwMode="auto">
            <a:xfrm>
              <a:off x="2085" y="3326"/>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31" name="Freeform 30"/>
            <p:cNvSpPr>
              <a:spLocks/>
            </p:cNvSpPr>
            <p:nvPr/>
          </p:nvSpPr>
          <p:spPr bwMode="auto">
            <a:xfrm>
              <a:off x="2069" y="3326"/>
              <a:ext cx="202" cy="245"/>
            </a:xfrm>
            <a:custGeom>
              <a:avLst/>
              <a:gdLst>
                <a:gd name="T0" fmla="*/ 15 w 202"/>
                <a:gd name="T1" fmla="*/ 0 h 245"/>
                <a:gd name="T2" fmla="*/ 0 w 202"/>
                <a:gd name="T3" fmla="*/ 244 h 245"/>
                <a:gd name="T4" fmla="*/ 201 w 202"/>
                <a:gd name="T5" fmla="*/ 160 h 245"/>
                <a:gd name="T6" fmla="*/ 15 w 202"/>
                <a:gd name="T7" fmla="*/ 0 h 245"/>
              </a:gdLst>
              <a:ahLst/>
              <a:cxnLst>
                <a:cxn ang="0">
                  <a:pos x="T0" y="T1"/>
                </a:cxn>
                <a:cxn ang="0">
                  <a:pos x="T2" y="T3"/>
                </a:cxn>
                <a:cxn ang="0">
                  <a:pos x="T4" y="T5"/>
                </a:cxn>
                <a:cxn ang="0">
                  <a:pos x="T6" y="T7"/>
                </a:cxn>
              </a:cxnLst>
              <a:rect l="0" t="0" r="r" b="b"/>
              <a:pathLst>
                <a:path w="202" h="245">
                  <a:moveTo>
                    <a:pt x="15" y="0"/>
                  </a:moveTo>
                  <a:lnTo>
                    <a:pt x="0" y="244"/>
                  </a:lnTo>
                  <a:lnTo>
                    <a:pt x="201" y="160"/>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2" name="Freeform 31"/>
            <p:cNvSpPr>
              <a:spLocks/>
            </p:cNvSpPr>
            <p:nvPr/>
          </p:nvSpPr>
          <p:spPr bwMode="auto">
            <a:xfrm>
              <a:off x="5610" y="3505"/>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33" name="Freeform 32"/>
            <p:cNvSpPr>
              <a:spLocks/>
            </p:cNvSpPr>
            <p:nvPr/>
          </p:nvSpPr>
          <p:spPr bwMode="auto">
            <a:xfrm>
              <a:off x="5585" y="3261"/>
              <a:ext cx="207" cy="244"/>
            </a:xfrm>
            <a:custGeom>
              <a:avLst/>
              <a:gdLst>
                <a:gd name="T0" fmla="*/ 0 w 207"/>
                <a:gd name="T1" fmla="*/ 0 h 244"/>
                <a:gd name="T2" fmla="*/ 26 w 207"/>
                <a:gd name="T3" fmla="*/ 243 h 244"/>
                <a:gd name="T4" fmla="*/ 206 w 207"/>
                <a:gd name="T5" fmla="*/ 76 h 244"/>
                <a:gd name="T6" fmla="*/ 0 w 207"/>
                <a:gd name="T7" fmla="*/ 0 h 244"/>
              </a:gdLst>
              <a:ahLst/>
              <a:cxnLst>
                <a:cxn ang="0">
                  <a:pos x="T0" y="T1"/>
                </a:cxn>
                <a:cxn ang="0">
                  <a:pos x="T2" y="T3"/>
                </a:cxn>
                <a:cxn ang="0">
                  <a:pos x="T4" y="T5"/>
                </a:cxn>
                <a:cxn ang="0">
                  <a:pos x="T6" y="T7"/>
                </a:cxn>
              </a:cxnLst>
              <a:rect l="0" t="0" r="r" b="b"/>
              <a:pathLst>
                <a:path w="207" h="244">
                  <a:moveTo>
                    <a:pt x="0" y="0"/>
                  </a:moveTo>
                  <a:lnTo>
                    <a:pt x="26" y="243"/>
                  </a:lnTo>
                  <a:lnTo>
                    <a:pt x="206" y="7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4" name="Freeform 33"/>
            <p:cNvSpPr>
              <a:spLocks/>
            </p:cNvSpPr>
            <p:nvPr/>
          </p:nvSpPr>
          <p:spPr bwMode="auto">
            <a:xfrm>
              <a:off x="2157" y="2078"/>
              <a:ext cx="20" cy="20"/>
            </a:xfrm>
            <a:custGeom>
              <a:avLst/>
              <a:gdLst>
                <a:gd name="T0" fmla="*/ 0 w 20"/>
                <a:gd name="T1" fmla="*/ 0 h 20"/>
                <a:gd name="T2" fmla="*/ 0 w 20"/>
                <a:gd name="T3" fmla="*/ 0 h 20"/>
              </a:gdLst>
              <a:ahLst/>
              <a:cxnLst>
                <a:cxn ang="0">
                  <a:pos x="T0" y="T1"/>
                </a:cxn>
                <a:cxn ang="0">
                  <a:pos x="T2" y="T3"/>
                </a:cxn>
              </a:cxnLst>
              <a:rect l="0" t="0" r="r" b="b"/>
              <a:pathLst>
                <a:path w="20" h="20">
                  <a:moveTo>
                    <a:pt x="0" y="0"/>
                  </a:moveTo>
                  <a:lnTo>
                    <a:pt x="0"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35" name="Freeform 34"/>
            <p:cNvSpPr>
              <a:spLocks/>
            </p:cNvSpPr>
            <p:nvPr/>
          </p:nvSpPr>
          <p:spPr bwMode="auto">
            <a:xfrm>
              <a:off x="1977" y="2079"/>
              <a:ext cx="203" cy="244"/>
            </a:xfrm>
            <a:custGeom>
              <a:avLst/>
              <a:gdLst>
                <a:gd name="T0" fmla="*/ 180 w 203"/>
                <a:gd name="T1" fmla="*/ 0 h 244"/>
                <a:gd name="T2" fmla="*/ 0 w 203"/>
                <a:gd name="T3" fmla="*/ 163 h 244"/>
                <a:gd name="T4" fmla="*/ 202 w 203"/>
                <a:gd name="T5" fmla="*/ 243 h 244"/>
                <a:gd name="T6" fmla="*/ 180 w 203"/>
                <a:gd name="T7" fmla="*/ 0 h 244"/>
              </a:gdLst>
              <a:ahLst/>
              <a:cxnLst>
                <a:cxn ang="0">
                  <a:pos x="T0" y="T1"/>
                </a:cxn>
                <a:cxn ang="0">
                  <a:pos x="T2" y="T3"/>
                </a:cxn>
                <a:cxn ang="0">
                  <a:pos x="T4" y="T5"/>
                </a:cxn>
                <a:cxn ang="0">
                  <a:pos x="T6" y="T7"/>
                </a:cxn>
              </a:cxnLst>
              <a:rect l="0" t="0" r="r" b="b"/>
              <a:pathLst>
                <a:path w="203" h="244">
                  <a:moveTo>
                    <a:pt x="180" y="0"/>
                  </a:moveTo>
                  <a:lnTo>
                    <a:pt x="0" y="163"/>
                  </a:lnTo>
                  <a:lnTo>
                    <a:pt x="202" y="243"/>
                  </a:lnTo>
                  <a:lnTo>
                    <a:pt x="18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35"/>
            <p:cNvSpPr>
              <a:spLocks/>
            </p:cNvSpPr>
            <p:nvPr/>
          </p:nvSpPr>
          <p:spPr bwMode="auto">
            <a:xfrm>
              <a:off x="5086" y="4395"/>
              <a:ext cx="23" cy="20"/>
            </a:xfrm>
            <a:custGeom>
              <a:avLst/>
              <a:gdLst>
                <a:gd name="T0" fmla="*/ 22 w 23"/>
                <a:gd name="T1" fmla="*/ 0 h 20"/>
                <a:gd name="T2" fmla="*/ 0 w 23"/>
                <a:gd name="T3" fmla="*/ 17 h 20"/>
              </a:gdLst>
              <a:ahLst/>
              <a:cxnLst>
                <a:cxn ang="0">
                  <a:pos x="T0" y="T1"/>
                </a:cxn>
                <a:cxn ang="0">
                  <a:pos x="T2" y="T3"/>
                </a:cxn>
              </a:cxnLst>
              <a:rect l="0" t="0" r="r" b="b"/>
              <a:pathLst>
                <a:path w="23" h="20">
                  <a:moveTo>
                    <a:pt x="22" y="0"/>
                  </a:moveTo>
                  <a:lnTo>
                    <a:pt x="0" y="17"/>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37" name="Freeform 36"/>
            <p:cNvSpPr>
              <a:spLocks/>
            </p:cNvSpPr>
            <p:nvPr/>
          </p:nvSpPr>
          <p:spPr bwMode="auto">
            <a:xfrm>
              <a:off x="4917" y="4326"/>
              <a:ext cx="240" cy="220"/>
            </a:xfrm>
            <a:custGeom>
              <a:avLst/>
              <a:gdLst>
                <a:gd name="T0" fmla="*/ 104 w 240"/>
                <a:gd name="T1" fmla="*/ 0 h 220"/>
                <a:gd name="T2" fmla="*/ 0 w 240"/>
                <a:gd name="T3" fmla="*/ 219 h 220"/>
                <a:gd name="T4" fmla="*/ 240 w 240"/>
                <a:gd name="T5" fmla="*/ 171 h 220"/>
                <a:gd name="T6" fmla="*/ 104 w 240"/>
                <a:gd name="T7" fmla="*/ 0 h 220"/>
              </a:gdLst>
              <a:ahLst/>
              <a:cxnLst>
                <a:cxn ang="0">
                  <a:pos x="T0" y="T1"/>
                </a:cxn>
                <a:cxn ang="0">
                  <a:pos x="T2" y="T3"/>
                </a:cxn>
                <a:cxn ang="0">
                  <a:pos x="T4" y="T5"/>
                </a:cxn>
                <a:cxn ang="0">
                  <a:pos x="T6" y="T7"/>
                </a:cxn>
              </a:cxnLst>
              <a:rect l="0" t="0" r="r" b="b"/>
              <a:pathLst>
                <a:path w="240" h="220">
                  <a:moveTo>
                    <a:pt x="104" y="0"/>
                  </a:moveTo>
                  <a:lnTo>
                    <a:pt x="0" y="219"/>
                  </a:lnTo>
                  <a:lnTo>
                    <a:pt x="240" y="171"/>
                  </a:lnTo>
                  <a:lnTo>
                    <a:pt x="10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37"/>
            <p:cNvSpPr>
              <a:spLocks/>
            </p:cNvSpPr>
            <p:nvPr/>
          </p:nvSpPr>
          <p:spPr bwMode="auto">
            <a:xfrm>
              <a:off x="3815" y="1340"/>
              <a:ext cx="20" cy="2831"/>
            </a:xfrm>
            <a:custGeom>
              <a:avLst/>
              <a:gdLst>
                <a:gd name="T0" fmla="*/ 0 w 20"/>
                <a:gd name="T1" fmla="*/ 0 h 2831"/>
                <a:gd name="T2" fmla="*/ 0 w 20"/>
                <a:gd name="T3" fmla="*/ 2830 h 2831"/>
              </a:gdLst>
              <a:ahLst/>
              <a:cxnLst>
                <a:cxn ang="0">
                  <a:pos x="T0" y="T1"/>
                </a:cxn>
                <a:cxn ang="0">
                  <a:pos x="T2" y="T3"/>
                </a:cxn>
              </a:cxnLst>
              <a:rect l="0" t="0" r="r" b="b"/>
              <a:pathLst>
                <a:path w="20" h="2831">
                  <a:moveTo>
                    <a:pt x="0" y="0"/>
                  </a:moveTo>
                  <a:lnTo>
                    <a:pt x="0" y="2830"/>
                  </a:lnTo>
                </a:path>
              </a:pathLst>
            </a:custGeom>
            <a:noFill/>
            <a:ln w="8572">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39" name="Freeform 38"/>
            <p:cNvSpPr>
              <a:spLocks/>
            </p:cNvSpPr>
            <p:nvPr/>
          </p:nvSpPr>
          <p:spPr bwMode="auto">
            <a:xfrm>
              <a:off x="2055" y="2707"/>
              <a:ext cx="3658" cy="20"/>
            </a:xfrm>
            <a:custGeom>
              <a:avLst/>
              <a:gdLst>
                <a:gd name="T0" fmla="*/ 0 w 3658"/>
                <a:gd name="T1" fmla="*/ 0 h 20"/>
                <a:gd name="T2" fmla="*/ 3657 w 3658"/>
                <a:gd name="T3" fmla="*/ 0 h 20"/>
              </a:gdLst>
              <a:ahLst/>
              <a:cxnLst>
                <a:cxn ang="0">
                  <a:pos x="T0" y="T1"/>
                </a:cxn>
                <a:cxn ang="0">
                  <a:pos x="T2" y="T3"/>
                </a:cxn>
              </a:cxnLst>
              <a:rect l="0" t="0" r="r" b="b"/>
              <a:pathLst>
                <a:path w="3658" h="20">
                  <a:moveTo>
                    <a:pt x="0" y="0"/>
                  </a:moveTo>
                  <a:lnTo>
                    <a:pt x="3657" y="0"/>
                  </a:lnTo>
                </a:path>
              </a:pathLst>
            </a:custGeom>
            <a:noFill/>
            <a:ln w="8572">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0" name="Freeform 39"/>
            <p:cNvSpPr>
              <a:spLocks/>
            </p:cNvSpPr>
            <p:nvPr/>
          </p:nvSpPr>
          <p:spPr bwMode="auto">
            <a:xfrm>
              <a:off x="2732" y="1629"/>
              <a:ext cx="2439" cy="1762"/>
            </a:xfrm>
            <a:custGeom>
              <a:avLst/>
              <a:gdLst>
                <a:gd name="T0" fmla="*/ 0 w 2439"/>
                <a:gd name="T1" fmla="*/ 1761 h 1762"/>
                <a:gd name="T2" fmla="*/ 2438 w 2439"/>
                <a:gd name="T3" fmla="*/ 0 h 1762"/>
              </a:gdLst>
              <a:ahLst/>
              <a:cxnLst>
                <a:cxn ang="0">
                  <a:pos x="T0" y="T1"/>
                </a:cxn>
                <a:cxn ang="0">
                  <a:pos x="T2" y="T3"/>
                </a:cxn>
              </a:cxnLst>
              <a:rect l="0" t="0" r="r" b="b"/>
              <a:pathLst>
                <a:path w="2439" h="1762">
                  <a:moveTo>
                    <a:pt x="0" y="1761"/>
                  </a:moveTo>
                  <a:lnTo>
                    <a:pt x="2438" y="0"/>
                  </a:lnTo>
                </a:path>
              </a:pathLst>
            </a:custGeom>
            <a:noFill/>
            <a:ln w="8572">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1" name="Freeform 40"/>
            <p:cNvSpPr>
              <a:spLocks/>
            </p:cNvSpPr>
            <p:nvPr/>
          </p:nvSpPr>
          <p:spPr bwMode="auto">
            <a:xfrm>
              <a:off x="2596" y="1932"/>
              <a:ext cx="2574" cy="1491"/>
            </a:xfrm>
            <a:custGeom>
              <a:avLst/>
              <a:gdLst>
                <a:gd name="T0" fmla="*/ 2574 w 2574"/>
                <a:gd name="T1" fmla="*/ 1490 h 1491"/>
                <a:gd name="T2" fmla="*/ 0 w 2574"/>
                <a:gd name="T3" fmla="*/ 0 h 1491"/>
              </a:gdLst>
              <a:ahLst/>
              <a:cxnLst>
                <a:cxn ang="0">
                  <a:pos x="T0" y="T1"/>
                </a:cxn>
                <a:cxn ang="0">
                  <a:pos x="T2" y="T3"/>
                </a:cxn>
              </a:cxnLst>
              <a:rect l="0" t="0" r="r" b="b"/>
              <a:pathLst>
                <a:path w="2574" h="1491">
                  <a:moveTo>
                    <a:pt x="2574" y="1490"/>
                  </a:moveTo>
                  <a:lnTo>
                    <a:pt x="0" y="0"/>
                  </a:lnTo>
                </a:path>
              </a:pathLst>
            </a:custGeom>
            <a:noFill/>
            <a:ln w="8572">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2" name="Freeform 41"/>
            <p:cNvSpPr>
              <a:spLocks/>
            </p:cNvSpPr>
            <p:nvPr/>
          </p:nvSpPr>
          <p:spPr bwMode="auto">
            <a:xfrm>
              <a:off x="5764" y="6"/>
              <a:ext cx="1694" cy="548"/>
            </a:xfrm>
            <a:custGeom>
              <a:avLst/>
              <a:gdLst>
                <a:gd name="T0" fmla="*/ 0 w 1694"/>
                <a:gd name="T1" fmla="*/ 547 h 548"/>
                <a:gd name="T2" fmla="*/ 1693 w 1694"/>
                <a:gd name="T3" fmla="*/ 547 h 548"/>
                <a:gd name="T4" fmla="*/ 1693 w 1694"/>
                <a:gd name="T5" fmla="*/ 0 h 548"/>
                <a:gd name="T6" fmla="*/ 1693 w 1694"/>
                <a:gd name="T7" fmla="*/ 0 h 548"/>
                <a:gd name="T8" fmla="*/ 0 w 1694"/>
                <a:gd name="T9" fmla="*/ 0 h 548"/>
                <a:gd name="T10" fmla="*/ 0 w 1694"/>
                <a:gd name="T11" fmla="*/ 0 h 548"/>
                <a:gd name="T12" fmla="*/ 0 w 1694"/>
                <a:gd name="T13" fmla="*/ 547 h 548"/>
              </a:gdLst>
              <a:ahLst/>
              <a:cxnLst>
                <a:cxn ang="0">
                  <a:pos x="T0" y="T1"/>
                </a:cxn>
                <a:cxn ang="0">
                  <a:pos x="T2" y="T3"/>
                </a:cxn>
                <a:cxn ang="0">
                  <a:pos x="T4" y="T5"/>
                </a:cxn>
                <a:cxn ang="0">
                  <a:pos x="T6" y="T7"/>
                </a:cxn>
                <a:cxn ang="0">
                  <a:pos x="T8" y="T9"/>
                </a:cxn>
                <a:cxn ang="0">
                  <a:pos x="T10" y="T11"/>
                </a:cxn>
                <a:cxn ang="0">
                  <a:pos x="T12" y="T13"/>
                </a:cxn>
              </a:cxnLst>
              <a:rect l="0" t="0" r="r" b="b"/>
              <a:pathLst>
                <a:path w="1694" h="548">
                  <a:moveTo>
                    <a:pt x="0" y="547"/>
                  </a:moveTo>
                  <a:lnTo>
                    <a:pt x="1693" y="547"/>
                  </a:lnTo>
                  <a:lnTo>
                    <a:pt x="1693" y="0"/>
                  </a:lnTo>
                  <a:lnTo>
                    <a:pt x="1693" y="0"/>
                  </a:lnTo>
                  <a:lnTo>
                    <a:pt x="0" y="0"/>
                  </a:lnTo>
                  <a:lnTo>
                    <a:pt x="0" y="0"/>
                  </a:lnTo>
                  <a:lnTo>
                    <a:pt x="0" y="547"/>
                  </a:lnTo>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3" name="Freeform 42"/>
            <p:cNvSpPr>
              <a:spLocks/>
            </p:cNvSpPr>
            <p:nvPr/>
          </p:nvSpPr>
          <p:spPr bwMode="auto">
            <a:xfrm>
              <a:off x="6" y="6"/>
              <a:ext cx="1694" cy="548"/>
            </a:xfrm>
            <a:custGeom>
              <a:avLst/>
              <a:gdLst>
                <a:gd name="T0" fmla="*/ 0 w 1694"/>
                <a:gd name="T1" fmla="*/ 547 h 548"/>
                <a:gd name="T2" fmla="*/ 1693 w 1694"/>
                <a:gd name="T3" fmla="*/ 547 h 548"/>
                <a:gd name="T4" fmla="*/ 1693 w 1694"/>
                <a:gd name="T5" fmla="*/ 0 h 548"/>
                <a:gd name="T6" fmla="*/ 1693 w 1694"/>
                <a:gd name="T7" fmla="*/ 0 h 548"/>
                <a:gd name="T8" fmla="*/ 0 w 1694"/>
                <a:gd name="T9" fmla="*/ 0 h 548"/>
                <a:gd name="T10" fmla="*/ 0 w 1694"/>
                <a:gd name="T11" fmla="*/ 0 h 548"/>
                <a:gd name="T12" fmla="*/ 0 w 1694"/>
                <a:gd name="T13" fmla="*/ 547 h 548"/>
              </a:gdLst>
              <a:ahLst/>
              <a:cxnLst>
                <a:cxn ang="0">
                  <a:pos x="T0" y="T1"/>
                </a:cxn>
                <a:cxn ang="0">
                  <a:pos x="T2" y="T3"/>
                </a:cxn>
                <a:cxn ang="0">
                  <a:pos x="T4" y="T5"/>
                </a:cxn>
                <a:cxn ang="0">
                  <a:pos x="T6" y="T7"/>
                </a:cxn>
                <a:cxn ang="0">
                  <a:pos x="T8" y="T9"/>
                </a:cxn>
                <a:cxn ang="0">
                  <a:pos x="T10" y="T11"/>
                </a:cxn>
                <a:cxn ang="0">
                  <a:pos x="T12" y="T13"/>
                </a:cxn>
              </a:cxnLst>
              <a:rect l="0" t="0" r="r" b="b"/>
              <a:pathLst>
                <a:path w="1694" h="548">
                  <a:moveTo>
                    <a:pt x="0" y="547"/>
                  </a:moveTo>
                  <a:lnTo>
                    <a:pt x="1693" y="547"/>
                  </a:lnTo>
                  <a:lnTo>
                    <a:pt x="1693" y="0"/>
                  </a:lnTo>
                  <a:lnTo>
                    <a:pt x="1693" y="0"/>
                  </a:lnTo>
                  <a:lnTo>
                    <a:pt x="0" y="0"/>
                  </a:lnTo>
                  <a:lnTo>
                    <a:pt x="0" y="0"/>
                  </a:lnTo>
                  <a:lnTo>
                    <a:pt x="0" y="547"/>
                  </a:lnTo>
                </a:path>
              </a:pathLst>
            </a:custGeom>
            <a:noFill/>
            <a:ln w="8572">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4" name="Freeform 43"/>
            <p:cNvSpPr>
              <a:spLocks/>
            </p:cNvSpPr>
            <p:nvPr/>
          </p:nvSpPr>
          <p:spPr bwMode="auto">
            <a:xfrm>
              <a:off x="2085" y="216"/>
              <a:ext cx="3125" cy="20"/>
            </a:xfrm>
            <a:custGeom>
              <a:avLst/>
              <a:gdLst>
                <a:gd name="T0" fmla="*/ 0 w 3125"/>
                <a:gd name="T1" fmla="*/ 0 h 20"/>
                <a:gd name="T2" fmla="*/ 3124 w 3125"/>
                <a:gd name="T3" fmla="*/ 0 h 20"/>
              </a:gdLst>
              <a:ahLst/>
              <a:cxnLst>
                <a:cxn ang="0">
                  <a:pos x="T0" y="T1"/>
                </a:cxn>
                <a:cxn ang="0">
                  <a:pos x="T2" y="T3"/>
                </a:cxn>
              </a:cxnLst>
              <a:rect l="0" t="0" r="r" b="b"/>
              <a:pathLst>
                <a:path w="3125" h="20">
                  <a:moveTo>
                    <a:pt x="0" y="0"/>
                  </a:moveTo>
                  <a:lnTo>
                    <a:pt x="3124" y="0"/>
                  </a:lnTo>
                </a:path>
              </a:pathLst>
            </a:custGeom>
            <a:noFill/>
            <a:ln w="26441">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45" name="Freeform 44"/>
            <p:cNvSpPr>
              <a:spLocks/>
            </p:cNvSpPr>
            <p:nvPr/>
          </p:nvSpPr>
          <p:spPr bwMode="auto">
            <a:xfrm>
              <a:off x="1870" y="108"/>
              <a:ext cx="219" cy="218"/>
            </a:xfrm>
            <a:custGeom>
              <a:avLst/>
              <a:gdLst>
                <a:gd name="T0" fmla="*/ 218 w 219"/>
                <a:gd name="T1" fmla="*/ 0 h 218"/>
                <a:gd name="T2" fmla="*/ 0 w 219"/>
                <a:gd name="T3" fmla="*/ 109 h 218"/>
                <a:gd name="T4" fmla="*/ 218 w 219"/>
                <a:gd name="T5" fmla="*/ 217 h 218"/>
                <a:gd name="T6" fmla="*/ 218 w 219"/>
                <a:gd name="T7" fmla="*/ 0 h 218"/>
              </a:gdLst>
              <a:ahLst/>
              <a:cxnLst>
                <a:cxn ang="0">
                  <a:pos x="T0" y="T1"/>
                </a:cxn>
                <a:cxn ang="0">
                  <a:pos x="T2" y="T3"/>
                </a:cxn>
                <a:cxn ang="0">
                  <a:pos x="T4" y="T5"/>
                </a:cxn>
                <a:cxn ang="0">
                  <a:pos x="T6" y="T7"/>
                </a:cxn>
              </a:cxnLst>
              <a:rect l="0" t="0" r="r" b="b"/>
              <a:pathLst>
                <a:path w="219" h="218">
                  <a:moveTo>
                    <a:pt x="218" y="0"/>
                  </a:moveTo>
                  <a:lnTo>
                    <a:pt x="0" y="109"/>
                  </a:lnTo>
                  <a:lnTo>
                    <a:pt x="218" y="217"/>
                  </a:lnTo>
                  <a:lnTo>
                    <a:pt x="21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6" name="Freeform 45"/>
            <p:cNvSpPr>
              <a:spLocks/>
            </p:cNvSpPr>
            <p:nvPr/>
          </p:nvSpPr>
          <p:spPr bwMode="auto">
            <a:xfrm>
              <a:off x="5207" y="108"/>
              <a:ext cx="220" cy="218"/>
            </a:xfrm>
            <a:custGeom>
              <a:avLst/>
              <a:gdLst>
                <a:gd name="T0" fmla="*/ 0 w 220"/>
                <a:gd name="T1" fmla="*/ 0 h 218"/>
                <a:gd name="T2" fmla="*/ 0 w 220"/>
                <a:gd name="T3" fmla="*/ 217 h 218"/>
                <a:gd name="T4" fmla="*/ 219 w 220"/>
                <a:gd name="T5" fmla="*/ 109 h 218"/>
                <a:gd name="T6" fmla="*/ 0 w 220"/>
                <a:gd name="T7" fmla="*/ 0 h 218"/>
              </a:gdLst>
              <a:ahLst/>
              <a:cxnLst>
                <a:cxn ang="0">
                  <a:pos x="T0" y="T1"/>
                </a:cxn>
                <a:cxn ang="0">
                  <a:pos x="T2" y="T3"/>
                </a:cxn>
                <a:cxn ang="0">
                  <a:pos x="T4" y="T5"/>
                </a:cxn>
                <a:cxn ang="0">
                  <a:pos x="T6" y="T7"/>
                </a:cxn>
              </a:cxnLst>
              <a:rect l="0" t="0" r="r" b="b"/>
              <a:pathLst>
                <a:path w="220" h="218">
                  <a:moveTo>
                    <a:pt x="0" y="0"/>
                  </a:moveTo>
                  <a:lnTo>
                    <a:pt x="0" y="217"/>
                  </a:lnTo>
                  <a:lnTo>
                    <a:pt x="219" y="10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7" name="Text Box 50"/>
            <p:cNvSpPr txBox="1">
              <a:spLocks noChangeArrowheads="1"/>
            </p:cNvSpPr>
            <p:nvPr/>
          </p:nvSpPr>
          <p:spPr bwMode="auto">
            <a:xfrm>
              <a:off x="429" y="2405"/>
              <a:ext cx="1626" cy="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67640" marR="130175" indent="-16510" eaLnBrk="0" hangingPunct="0">
                <a:lnSpc>
                  <a:spcPct val="108000"/>
                </a:lnSpc>
                <a:spcBef>
                  <a:spcPts val="48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lnterpretive conclusions</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48" name="Text Box 51"/>
            <p:cNvSpPr txBox="1">
              <a:spLocks noChangeArrowheads="1"/>
            </p:cNvSpPr>
            <p:nvPr/>
          </p:nvSpPr>
          <p:spPr bwMode="auto">
            <a:xfrm>
              <a:off x="5713" y="2405"/>
              <a:ext cx="1626" cy="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226060" marR="210820" indent="13970" eaLnBrk="0" hangingPunct="0">
                <a:lnSpc>
                  <a:spcPct val="108000"/>
                </a:lnSpc>
                <a:spcBef>
                  <a:spcPts val="48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Research questions</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49" name="Text Box 52"/>
            <p:cNvSpPr txBox="1">
              <a:spLocks noChangeArrowheads="1"/>
            </p:cNvSpPr>
            <p:nvPr/>
          </p:nvSpPr>
          <p:spPr bwMode="auto">
            <a:xfrm>
              <a:off x="3404" y="4714"/>
              <a:ext cx="864" cy="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eaLnBrk="0" hangingPunct="0">
                <a:lnSpc>
                  <a:spcPts val="915"/>
                </a:lnSpc>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Research</a:t>
              </a:r>
              <a:endParaRPr lang="en-GB" sz="900">
                <a:effectLst/>
                <a:latin typeface="Georgia" panose="02040502050405020303" pitchFamily="18" charset="0"/>
                <a:ea typeface="Calibri" panose="020F0502020204030204" pitchFamily="34" charset="0"/>
                <a:cs typeface="Georgia" panose="02040502050405020303" pitchFamily="18" charset="0"/>
              </a:endParaRPr>
            </a:p>
            <a:p>
              <a:pPr algn="ctr" eaLnBrk="0" hangingPunct="0">
                <a:spcBef>
                  <a:spcPts val="105"/>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design</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0" name="Text Box 53"/>
            <p:cNvSpPr txBox="1">
              <a:spLocks noChangeArrowheads="1"/>
            </p:cNvSpPr>
            <p:nvPr/>
          </p:nvSpPr>
          <p:spPr bwMode="auto">
            <a:xfrm>
              <a:off x="7" y="7"/>
              <a:ext cx="1694"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30810" indent="29210" eaLnBrk="0" hangingPunct="0">
                <a:lnSpc>
                  <a:spcPts val="870"/>
                </a:lnSpc>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Contribution</a:t>
              </a:r>
              <a:endParaRPr lang="en-GB" sz="900">
                <a:effectLst/>
                <a:latin typeface="Georgia" panose="02040502050405020303" pitchFamily="18" charset="0"/>
                <a:ea typeface="Calibri" panose="020F0502020204030204" pitchFamily="34" charset="0"/>
                <a:cs typeface="Georgia" panose="02040502050405020303" pitchFamily="18" charset="0"/>
              </a:endParaRPr>
            </a:p>
            <a:p>
              <a:pPr marL="130810" eaLnBrk="0" hangingPunct="0">
                <a:spcBef>
                  <a:spcPts val="9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to knowledge</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1" name="Text Box 54"/>
            <p:cNvSpPr txBox="1">
              <a:spLocks noChangeArrowheads="1"/>
            </p:cNvSpPr>
            <p:nvPr/>
          </p:nvSpPr>
          <p:spPr bwMode="auto">
            <a:xfrm>
              <a:off x="5765" y="7"/>
              <a:ext cx="1694"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81610" marR="215900" algn="ctr" eaLnBrk="0" hangingPunct="0">
                <a:lnSpc>
                  <a:spcPts val="870"/>
                </a:lnSpc>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Gap in</a:t>
              </a:r>
              <a:endParaRPr lang="en-GB" sz="900">
                <a:effectLst/>
                <a:latin typeface="Georgia" panose="02040502050405020303" pitchFamily="18" charset="0"/>
                <a:ea typeface="Calibri" panose="020F0502020204030204" pitchFamily="34" charset="0"/>
                <a:cs typeface="Georgia" panose="02040502050405020303" pitchFamily="18" charset="0"/>
              </a:endParaRPr>
            </a:p>
            <a:p>
              <a:pPr marL="181610" marR="215900" algn="ctr" eaLnBrk="0" hangingPunct="0">
                <a:spcBef>
                  <a:spcPts val="105"/>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knowledge</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2" name="Text Box 55"/>
            <p:cNvSpPr txBox="1">
              <a:spLocks noChangeArrowheads="1"/>
            </p:cNvSpPr>
            <p:nvPr/>
          </p:nvSpPr>
          <p:spPr bwMode="auto">
            <a:xfrm>
              <a:off x="3003" y="565"/>
              <a:ext cx="1626" cy="677"/>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274320" marR="130175" indent="-38100" eaLnBrk="0" hangingPunct="0">
                <a:lnSpc>
                  <a:spcPct val="108000"/>
                </a:lnSpc>
                <a:spcBef>
                  <a:spcPts val="445"/>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Research issue(s)</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3" name="Text Box 56"/>
            <p:cNvSpPr txBox="1">
              <a:spLocks noChangeArrowheads="1"/>
            </p:cNvSpPr>
            <p:nvPr/>
          </p:nvSpPr>
          <p:spPr bwMode="auto">
            <a:xfrm>
              <a:off x="971" y="1326"/>
              <a:ext cx="1626" cy="677"/>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163830" marR="154305" indent="12065" eaLnBrk="0" hangingPunct="0">
                <a:lnSpc>
                  <a:spcPct val="110000"/>
                </a:lnSpc>
                <a:spcBef>
                  <a:spcPts val="44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Conceptual conclusions</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4" name="Text Box 57"/>
            <p:cNvSpPr txBox="1">
              <a:spLocks noChangeArrowheads="1"/>
            </p:cNvSpPr>
            <p:nvPr/>
          </p:nvSpPr>
          <p:spPr bwMode="auto">
            <a:xfrm>
              <a:off x="5171" y="1326"/>
              <a:ext cx="1626" cy="677"/>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205105" marR="130175" indent="31115" eaLnBrk="0" hangingPunct="0">
                <a:lnSpc>
                  <a:spcPct val="110000"/>
                </a:lnSpc>
                <a:spcBef>
                  <a:spcPts val="44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Research statement</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5" name="Text Box 58"/>
            <p:cNvSpPr txBox="1">
              <a:spLocks noChangeArrowheads="1"/>
            </p:cNvSpPr>
            <p:nvPr/>
          </p:nvSpPr>
          <p:spPr bwMode="auto">
            <a:xfrm>
              <a:off x="1106" y="3652"/>
              <a:ext cx="1626" cy="677"/>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163830" marR="154305" indent="129540" eaLnBrk="0" hangingPunct="0">
                <a:lnSpc>
                  <a:spcPct val="110000"/>
                </a:lnSpc>
                <a:spcBef>
                  <a:spcPts val="445"/>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Factual conclusions</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6" name="Text Box 59"/>
            <p:cNvSpPr txBox="1">
              <a:spLocks noChangeArrowheads="1"/>
            </p:cNvSpPr>
            <p:nvPr/>
          </p:nvSpPr>
          <p:spPr bwMode="auto">
            <a:xfrm>
              <a:off x="5171" y="3652"/>
              <a:ext cx="1626" cy="677"/>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220345" marR="130175" indent="-7620" eaLnBrk="0" hangingPunct="0">
                <a:lnSpc>
                  <a:spcPct val="110000"/>
                </a:lnSpc>
                <a:spcBef>
                  <a:spcPts val="445"/>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Conceptual framework</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sp>
          <p:nvSpPr>
            <p:cNvPr id="57" name="Text Box 60"/>
            <p:cNvSpPr txBox="1">
              <a:spLocks noChangeArrowheads="1"/>
            </p:cNvSpPr>
            <p:nvPr/>
          </p:nvSpPr>
          <p:spPr bwMode="auto">
            <a:xfrm>
              <a:off x="3003" y="5504"/>
              <a:ext cx="1626" cy="813"/>
            </a:xfrm>
            <a:prstGeom prst="rect">
              <a:avLst/>
            </a:prstGeom>
            <a:noFill/>
            <a:ln w="8572" cmpd="sng">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eaLnBrk="0" hangingPunct="0">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 </a:t>
              </a:r>
              <a:endParaRPr lang="en-GB" sz="900">
                <a:effectLst/>
                <a:latin typeface="Georgia" panose="02040502050405020303" pitchFamily="18" charset="0"/>
                <a:ea typeface="Calibri" panose="020F0502020204030204" pitchFamily="34" charset="0"/>
                <a:cs typeface="Georgia" panose="02040502050405020303" pitchFamily="18" charset="0"/>
              </a:endParaRPr>
            </a:p>
            <a:p>
              <a:pPr marL="140335" marR="130175" eaLnBrk="0" hangingPunct="0">
                <a:spcBef>
                  <a:spcPts val="540"/>
                </a:spcBef>
                <a:spcAft>
                  <a:spcPts val="0"/>
                </a:spcAft>
              </a:pPr>
              <a:r>
                <a:rPr lang="en-GB" sz="900">
                  <a:effectLst/>
                  <a:latin typeface="Times New Roman" panose="02020603050405020304" pitchFamily="18" charset="0"/>
                  <a:ea typeface="Calibri" panose="020F0502020204030204" pitchFamily="34" charset="0"/>
                  <a:cs typeface="Georgia" panose="02040502050405020303" pitchFamily="18" charset="0"/>
                </a:rPr>
                <a:t>FlELDWORK</a:t>
              </a:r>
              <a:endParaRPr lang="en-GB" sz="900">
                <a:effectLst/>
                <a:latin typeface="Georgia" panose="02040502050405020303" pitchFamily="18" charset="0"/>
                <a:ea typeface="Calibri" panose="020F0502020204030204" pitchFamily="34" charset="0"/>
                <a:cs typeface="Georgia" panose="02040502050405020303" pitchFamily="18" charset="0"/>
              </a:endParaRPr>
            </a:p>
          </p:txBody>
        </p:sp>
      </p:grpSp>
      <p:sp>
        <p:nvSpPr>
          <p:cNvPr id="63" name="Slide Number Placeholder 62"/>
          <p:cNvSpPr>
            <a:spLocks noGrp="1"/>
          </p:cNvSpPr>
          <p:nvPr>
            <p:ph type="sldNum" sz="quarter" idx="12"/>
          </p:nvPr>
        </p:nvSpPr>
        <p:spPr/>
        <p:txBody>
          <a:bodyPr/>
          <a:lstStyle/>
          <a:p>
            <a:fld id="{FAAC04E4-025C-42FB-A644-13C046E77EDC}" type="slidenum">
              <a:rPr lang="en-GB" smtClean="0"/>
              <a:t>39</a:t>
            </a:fld>
            <a:endParaRPr lang="en-GB"/>
          </a:p>
        </p:txBody>
      </p:sp>
    </p:spTree>
    <p:extLst>
      <p:ext uri="{BB962C8B-B14F-4D97-AF65-F5344CB8AC3E}">
        <p14:creationId xmlns:p14="http://schemas.microsoft.com/office/powerpoint/2010/main" val="395448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we will </a:t>
            </a:r>
            <a:endParaRPr lang="en-GB" dirty="0" smtClean="0">
              <a:effectLst/>
            </a:endParaRPr>
          </a:p>
          <a:p>
            <a:pPr marL="0" indent="0">
              <a:buNone/>
            </a:pPr>
            <a:r>
              <a:rPr lang="en-GB" dirty="0" smtClean="0"/>
              <a:t>1 look at what concepts and theories we are using in our research, how to identify and explore and use them, how to build a conceptual framework as a structuring  device throughout , and </a:t>
            </a:r>
            <a:endParaRPr lang="en-GB" dirty="0" smtClean="0">
              <a:effectLst/>
            </a:endParaRPr>
          </a:p>
          <a:p>
            <a:pPr marL="0" indent="0">
              <a:buNone/>
            </a:pPr>
            <a:r>
              <a:rPr lang="en-GB" dirty="0" smtClean="0"/>
              <a:t>2  how to  discuss and use our theoretical perspectives as  a focus and a lens throughout .</a:t>
            </a:r>
            <a:endParaRPr lang="en-GB" dirty="0" smtClean="0">
              <a:effectLst/>
            </a:endParaRPr>
          </a:p>
          <a:p>
            <a:pPr marL="0" indent="0">
              <a:buNone/>
            </a:pPr>
            <a:r>
              <a:rPr lang="en-GB" dirty="0" smtClean="0"/>
              <a:t>3 writing about these and using them in our writing.</a:t>
            </a:r>
            <a:endParaRPr lang="en-GB" dirty="0" smtClean="0">
              <a:effectLst/>
            </a:endParaRPr>
          </a:p>
          <a:p>
            <a:pPr marL="0" indent="0">
              <a:buNone/>
            </a:pPr>
            <a:r>
              <a:rPr lang="en-GB" dirty="0" smtClean="0"/>
              <a:t> </a:t>
            </a:r>
            <a:endParaRPr lang="en-GB" dirty="0" smtClean="0">
              <a:effectLst/>
            </a:endParaRPr>
          </a:p>
          <a:p>
            <a:pPr marL="0" indent="0">
              <a:buNone/>
            </a:pPr>
            <a:r>
              <a:rPr lang="en-GB" dirty="0" smtClean="0"/>
              <a:t>The workshop is suitable to  those engaged with a PhD  or masters  at any stage in your work.</a:t>
            </a:r>
            <a:endParaRPr lang="en-GB" dirty="0" smtClean="0">
              <a:effectLst/>
            </a:endParaRPr>
          </a:p>
          <a:p>
            <a:pPr marL="0" indent="0">
              <a:buNone/>
            </a:pPr>
            <a:r>
              <a:rPr lang="en-GB" dirty="0" smtClean="0"/>
              <a:t> </a:t>
            </a:r>
            <a:endParaRPr lang="en-GB" dirty="0" smtClean="0">
              <a:effectLst/>
            </a:endParaRPr>
          </a:p>
          <a:p>
            <a:pPr marL="0" indent="0">
              <a:buNone/>
            </a:pPr>
            <a:r>
              <a:rPr lang="en-GB" dirty="0" smtClean="0"/>
              <a:t> </a:t>
            </a:r>
            <a:endParaRPr lang="en-GB" dirty="0" smtClean="0">
              <a:effectLst/>
            </a:endParaRP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a:t>
            </a:fld>
            <a:endParaRPr lang="en-GB"/>
          </a:p>
        </p:txBody>
      </p:sp>
    </p:spTree>
    <p:extLst>
      <p:ext uri="{BB962C8B-B14F-4D97-AF65-F5344CB8AC3E}">
        <p14:creationId xmlns:p14="http://schemas.microsoft.com/office/powerpoint/2010/main" val="35846259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i="1" dirty="0"/>
              <a:t>Innovations in Education and Teaching International</a:t>
            </a:r>
          </a:p>
          <a:p>
            <a:r>
              <a:rPr lang="en-GB" i="1" dirty="0"/>
              <a:t>Vol. 44, No. 1, February 2007, pp. 93–105</a:t>
            </a:r>
          </a:p>
          <a:p>
            <a:r>
              <a:rPr lang="en-GB" dirty="0"/>
              <a:t>ISSN 1470–3297 (print)/ISSN 1470–3300 (online)/07/010093–13</a:t>
            </a:r>
          </a:p>
          <a:p>
            <a:r>
              <a:rPr lang="en-GB" dirty="0"/>
              <a:t>© 2007 Taylor &amp; Francis</a:t>
            </a:r>
          </a:p>
          <a:p>
            <a:r>
              <a:rPr lang="en-GB" dirty="0"/>
              <a:t>DOI: 10.1080/14703290601081407</a:t>
            </a:r>
          </a:p>
          <a:p>
            <a:r>
              <a:rPr lang="en-GB" b="1" dirty="0"/>
              <a:t>Overlooking the conceptual framework</a:t>
            </a:r>
          </a:p>
          <a:p>
            <a:r>
              <a:rPr lang="en-GB" dirty="0" err="1"/>
              <a:t>Shosh</a:t>
            </a:r>
            <a:r>
              <a:rPr lang="en-GB" dirty="0"/>
              <a:t> </a:t>
            </a:r>
            <a:r>
              <a:rPr lang="en-GB" dirty="0" err="1"/>
              <a:t>Leshem</a:t>
            </a:r>
            <a:endParaRPr lang="en-GB" dirty="0"/>
          </a:p>
          <a:p>
            <a:r>
              <a:rPr lang="en-GB" dirty="0"/>
              <a:t>a</a:t>
            </a:r>
          </a:p>
          <a:p>
            <a:r>
              <a:rPr lang="en-GB" dirty="0"/>
              <a:t>*</a:t>
            </a:r>
          </a:p>
          <a:p>
            <a:r>
              <a:rPr lang="en-GB" dirty="0"/>
              <a:t>and Vernon Trafford</a:t>
            </a:r>
          </a:p>
        </p:txBody>
      </p:sp>
      <p:sp>
        <p:nvSpPr>
          <p:cNvPr id="4" name="Slide Number Placeholder 3"/>
          <p:cNvSpPr>
            <a:spLocks noGrp="1"/>
          </p:cNvSpPr>
          <p:nvPr>
            <p:ph type="sldNum" sz="quarter" idx="12"/>
          </p:nvPr>
        </p:nvSpPr>
        <p:spPr/>
        <p:txBody>
          <a:bodyPr/>
          <a:lstStyle/>
          <a:p>
            <a:fld id="{FAAC04E4-025C-42FB-A644-13C046E77EDC}" type="slidenum">
              <a:rPr lang="en-GB" smtClean="0"/>
              <a:t>40</a:t>
            </a:fld>
            <a:endParaRPr lang="en-GB"/>
          </a:p>
        </p:txBody>
      </p:sp>
    </p:spTree>
    <p:extLst>
      <p:ext uri="{BB962C8B-B14F-4D97-AF65-F5344CB8AC3E}">
        <p14:creationId xmlns:p14="http://schemas.microsoft.com/office/powerpoint/2010/main" val="41290165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Theory</a:t>
            </a:r>
            <a:endParaRPr lang="en-GB" dirty="0"/>
          </a:p>
        </p:txBody>
      </p:sp>
      <p:sp>
        <p:nvSpPr>
          <p:cNvPr id="3" name="Content Placeholder 2"/>
          <p:cNvSpPr>
            <a:spLocks noGrp="1"/>
          </p:cNvSpPr>
          <p:nvPr>
            <p:ph idx="1"/>
          </p:nvPr>
        </p:nvSpPr>
        <p:spPr/>
        <p:txBody>
          <a:bodyPr>
            <a:normAutofit/>
          </a:bodyPr>
          <a:lstStyle/>
          <a:p>
            <a:r>
              <a:rPr lang="en-GB" dirty="0"/>
              <a:t>‘Theory was </a:t>
            </a:r>
            <a:r>
              <a:rPr lang="en-GB" dirty="0" smtClean="0"/>
              <a:t>another thing </a:t>
            </a:r>
            <a:r>
              <a:rPr lang="en-GB" dirty="0"/>
              <a:t>I didn’t understand, people kept asking me about my theoretical </a:t>
            </a:r>
            <a:r>
              <a:rPr lang="en-GB" dirty="0" smtClean="0"/>
              <a:t>perspective  but </a:t>
            </a:r>
            <a:r>
              <a:rPr lang="en-GB" dirty="0"/>
              <a:t>I didn’t have a clue what they were talking about</a:t>
            </a:r>
            <a:r>
              <a:rPr lang="en-GB" dirty="0" smtClean="0"/>
              <a:t>’.</a:t>
            </a:r>
          </a:p>
          <a:p>
            <a:r>
              <a:rPr lang="en-GB" dirty="0" smtClean="0"/>
              <a:t>From Kiley Margaret 2015    p 57 (special edition on doctoral education ) </a:t>
            </a:r>
            <a:r>
              <a:rPr lang="en-GB" dirty="0"/>
              <a:t>Margaret Kiley (2015) ‘I didn’t have a clue what they were talking about’: </a:t>
            </a:r>
            <a:r>
              <a:rPr lang="en-GB" dirty="0" smtClean="0"/>
              <a:t>PhD  candidates </a:t>
            </a:r>
            <a:r>
              <a:rPr lang="en-GB" dirty="0"/>
              <a:t>and theory, Innovations in Education and Teaching International, 52:1, 52-63, DOI:</a:t>
            </a:r>
          </a:p>
          <a:p>
            <a:r>
              <a:rPr lang="en-GB" dirty="0" smtClean="0"/>
              <a:t>10.1080/14703297.2014.981835 To </a:t>
            </a:r>
            <a:r>
              <a:rPr lang="en-GB" dirty="0"/>
              <a:t>link to this article: </a:t>
            </a:r>
            <a:r>
              <a:rPr lang="en-GB" dirty="0" smtClean="0"/>
              <a:t>  http</a:t>
            </a:r>
            <a:r>
              <a:rPr lang="en-GB" dirty="0"/>
              <a:t>://dx.doi.org/10.1080/14703297.2014.981835</a:t>
            </a:r>
          </a:p>
        </p:txBody>
      </p:sp>
      <p:sp>
        <p:nvSpPr>
          <p:cNvPr id="4" name="Slide Number Placeholder 3"/>
          <p:cNvSpPr>
            <a:spLocks noGrp="1"/>
          </p:cNvSpPr>
          <p:nvPr>
            <p:ph type="sldNum" sz="quarter" idx="12"/>
          </p:nvPr>
        </p:nvSpPr>
        <p:spPr/>
        <p:txBody>
          <a:bodyPr/>
          <a:lstStyle/>
          <a:p>
            <a:fld id="{FAAC04E4-025C-42FB-A644-13C046E77EDC}" type="slidenum">
              <a:rPr lang="en-GB" smtClean="0"/>
              <a:t>41</a:t>
            </a:fld>
            <a:endParaRPr lang="en-GB"/>
          </a:p>
        </p:txBody>
      </p:sp>
    </p:spTree>
    <p:extLst>
      <p:ext uri="{BB962C8B-B14F-4D97-AF65-F5344CB8AC3E}">
        <p14:creationId xmlns:p14="http://schemas.microsoft.com/office/powerpoint/2010/main" val="1788326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I’ll often stand them up at the board with a whiteboard marker and put their project </a:t>
            </a:r>
            <a:r>
              <a:rPr lang="en-GB" dirty="0" smtClean="0"/>
              <a:t>up and </a:t>
            </a:r>
            <a:r>
              <a:rPr lang="en-GB" dirty="0"/>
              <a:t>do a mind map and it’s literally being Socratic about it … can you think of a </a:t>
            </a:r>
            <a:r>
              <a:rPr lang="en-GB" dirty="0" smtClean="0"/>
              <a:t>theorist  or </a:t>
            </a:r>
            <a:r>
              <a:rPr lang="en-GB" dirty="0"/>
              <a:t>someone who might be able to help you think about that? (HASS Supervisor 6</a:t>
            </a:r>
            <a:r>
              <a:rPr lang="en-GB" dirty="0" smtClean="0"/>
              <a:t>)   p 60</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42</a:t>
            </a:fld>
            <a:endParaRPr lang="en-GB"/>
          </a:p>
        </p:txBody>
      </p:sp>
    </p:spTree>
    <p:extLst>
      <p:ext uri="{BB962C8B-B14F-4D97-AF65-F5344CB8AC3E}">
        <p14:creationId xmlns:p14="http://schemas.microsoft.com/office/powerpoint/2010/main" val="37204660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7469"/>
          </a:xfrm>
        </p:spPr>
        <p:txBody>
          <a:bodyPr>
            <a:normAutofit fontScale="90000"/>
          </a:bodyPr>
          <a:lstStyle/>
          <a:p>
            <a:r>
              <a:rPr lang="en-GB" dirty="0"/>
              <a:t>Theory</a:t>
            </a:r>
            <a:br>
              <a:rPr lang="en-GB" dirty="0"/>
            </a:br>
            <a:endParaRPr lang="en-GB" dirty="0"/>
          </a:p>
        </p:txBody>
      </p:sp>
      <p:sp>
        <p:nvSpPr>
          <p:cNvPr id="3" name="Content Placeholder 2"/>
          <p:cNvSpPr>
            <a:spLocks noGrp="1"/>
          </p:cNvSpPr>
          <p:nvPr>
            <p:ph idx="1"/>
          </p:nvPr>
        </p:nvSpPr>
        <p:spPr>
          <a:xfrm>
            <a:off x="838200" y="809897"/>
            <a:ext cx="10515600" cy="5367066"/>
          </a:xfrm>
        </p:spPr>
        <p:txBody>
          <a:bodyPr>
            <a:normAutofit fontScale="85000" lnSpcReduction="10000"/>
          </a:bodyPr>
          <a:lstStyle/>
          <a:p>
            <a:pPr marL="0" indent="0">
              <a:buNone/>
            </a:pPr>
            <a:r>
              <a:rPr lang="en-GB" dirty="0" smtClean="0"/>
              <a:t>So </a:t>
            </a:r>
            <a:r>
              <a:rPr lang="en-GB" dirty="0"/>
              <a:t>what is theory in terms of learning to be a researcher? Using the definition by</a:t>
            </a:r>
          </a:p>
          <a:p>
            <a:pPr marL="0" indent="0">
              <a:buNone/>
            </a:pPr>
            <a:r>
              <a:rPr lang="en-GB" dirty="0" err="1"/>
              <a:t>Schwandt</a:t>
            </a:r>
            <a:r>
              <a:rPr lang="en-GB" dirty="0"/>
              <a:t> (2007, p. 292) we find that: ‘A formal understanding common in the</a:t>
            </a:r>
          </a:p>
          <a:p>
            <a:pPr marL="0" indent="0">
              <a:buNone/>
            </a:pPr>
            <a:r>
              <a:rPr lang="en-GB" dirty="0"/>
              <a:t>natural and social sciences is that theory is a unified systematic causal explanation</a:t>
            </a:r>
          </a:p>
          <a:p>
            <a:pPr marL="0" indent="0">
              <a:buNone/>
            </a:pPr>
            <a:r>
              <a:rPr lang="en-GB" dirty="0"/>
              <a:t>of a diverse range of social phenomena’ [original emphasis]. However, he goes on</a:t>
            </a:r>
          </a:p>
          <a:p>
            <a:pPr marL="0" indent="0">
              <a:buNone/>
            </a:pPr>
            <a:r>
              <a:rPr lang="en-GB" dirty="0"/>
              <a:t>to suggest that there are less formal ways of describing theory ‘depending on</a:t>
            </a:r>
          </a:p>
          <a:p>
            <a:pPr marL="0" indent="0">
              <a:buNone/>
            </a:pPr>
            <a:r>
              <a:rPr lang="en-GB" dirty="0"/>
              <a:t>levels of sophistication, organisation and comprehensiveness’. As Saldana (2011)</a:t>
            </a:r>
          </a:p>
          <a:p>
            <a:pPr marL="0" indent="0">
              <a:buNone/>
            </a:pPr>
            <a:r>
              <a:rPr lang="en-GB" dirty="0"/>
              <a:t>suggests, theories help us to predict and therefore give us some ability to control.</a:t>
            </a:r>
          </a:p>
          <a:p>
            <a:pPr marL="0" indent="0">
              <a:buNone/>
            </a:pPr>
            <a:r>
              <a:rPr lang="en-GB" dirty="0"/>
              <a:t>He provides a simple example of this; the sky looks cloudy and threatening and</a:t>
            </a:r>
          </a:p>
          <a:p>
            <a:pPr marL="0" indent="0">
              <a:buNone/>
            </a:pPr>
            <a:r>
              <a:rPr lang="en-GB" dirty="0"/>
              <a:t>so we theorise and predict that it is likely to rain, therefore, we control for this</a:t>
            </a:r>
          </a:p>
          <a:p>
            <a:pPr marL="0" indent="0">
              <a:buNone/>
            </a:pPr>
            <a:r>
              <a:rPr lang="en-GB" dirty="0"/>
              <a:t>by taking an umbrella with us (pp. 112–113). In a more detailed explanation</a:t>
            </a:r>
          </a:p>
          <a:p>
            <a:pPr marL="0" indent="0">
              <a:buNone/>
            </a:pPr>
            <a:r>
              <a:rPr lang="en-GB" dirty="0" smtClean="0"/>
              <a:t> of the </a:t>
            </a:r>
            <a:r>
              <a:rPr lang="en-GB" dirty="0"/>
              <a:t>findings in a unifying manner</a:t>
            </a:r>
            <a:r>
              <a:rPr lang="en-GB" dirty="0" smtClean="0"/>
              <a:t>.(Kiley)</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43</a:t>
            </a:fld>
            <a:endParaRPr lang="en-GB"/>
          </a:p>
        </p:txBody>
      </p:sp>
    </p:spTree>
    <p:extLst>
      <p:ext uri="{BB962C8B-B14F-4D97-AF65-F5344CB8AC3E}">
        <p14:creationId xmlns:p14="http://schemas.microsoft.com/office/powerpoint/2010/main" val="19437338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261257"/>
            <a:ext cx="10515600" cy="5915706"/>
          </a:xfrm>
        </p:spPr>
        <p:txBody>
          <a:bodyPr>
            <a:normAutofit/>
          </a:bodyPr>
          <a:lstStyle/>
          <a:p>
            <a:pPr marL="0" indent="0">
              <a:buNone/>
            </a:pPr>
            <a:r>
              <a:rPr lang="en-GB" dirty="0" err="1"/>
              <a:t>Denscombe</a:t>
            </a:r>
            <a:r>
              <a:rPr lang="en-GB" dirty="0"/>
              <a:t> (2002, p. 10) suggests that: ‘theories don’t only describe what </a:t>
            </a:r>
            <a:r>
              <a:rPr lang="en-GB" dirty="0" smtClean="0"/>
              <a:t>happens, they </a:t>
            </a:r>
            <a:r>
              <a:rPr lang="en-GB" dirty="0"/>
              <a:t>also explain why things happen’. He then argues that a theory </a:t>
            </a:r>
            <a:r>
              <a:rPr lang="en-GB" dirty="0" err="1" smtClean="0"/>
              <a:t>needsto</a:t>
            </a:r>
            <a:r>
              <a:rPr lang="en-GB" dirty="0"/>
              <a:t>: ‘take the form of universal statements … provide an explanation … [and] </a:t>
            </a:r>
            <a:r>
              <a:rPr lang="en-GB" dirty="0" smtClean="0"/>
              <a:t>be testable</a:t>
            </a:r>
            <a:r>
              <a:rPr lang="en-GB" dirty="0"/>
              <a:t>’ [italics original].</a:t>
            </a:r>
          </a:p>
          <a:p>
            <a:pPr marL="0" indent="0">
              <a:buNone/>
            </a:pPr>
            <a:r>
              <a:rPr lang="en-GB" dirty="0"/>
              <a:t>The above definitions tend to refer to what, in this paper, is described as </a:t>
            </a:r>
            <a:r>
              <a:rPr lang="en-GB" dirty="0" smtClean="0"/>
              <a:t>theories for </a:t>
            </a:r>
            <a:r>
              <a:rPr lang="en-GB" dirty="0"/>
              <a:t>research. For example, Maher, </a:t>
            </a:r>
            <a:r>
              <a:rPr lang="en-GB" dirty="0" err="1"/>
              <a:t>Feldon</a:t>
            </a:r>
            <a:r>
              <a:rPr lang="en-GB" dirty="0"/>
              <a:t>, Timmerman, and Chao (2014) in </a:t>
            </a:r>
            <a:r>
              <a:rPr lang="en-GB" dirty="0" smtClean="0"/>
              <a:t>their paper </a:t>
            </a:r>
            <a:r>
              <a:rPr lang="en-GB" dirty="0"/>
              <a:t>on doctoral writing state that they are researching faculty perceptions of </a:t>
            </a:r>
            <a:r>
              <a:rPr lang="en-GB" dirty="0" smtClean="0"/>
              <a:t>common challenges </a:t>
            </a:r>
            <a:r>
              <a:rPr lang="en-GB" dirty="0"/>
              <a:t>encountered by novice doctoral writers: ‘within a socialisation </a:t>
            </a:r>
            <a:r>
              <a:rPr lang="en-GB" dirty="0" smtClean="0"/>
              <a:t>and supervisor </a:t>
            </a:r>
            <a:r>
              <a:rPr lang="en-GB" dirty="0"/>
              <a:t>pedagogy framework’ (p. 699). To do this they address socialisation </a:t>
            </a:r>
            <a:r>
              <a:rPr lang="en-GB" dirty="0" smtClean="0"/>
              <a:t>theory that </a:t>
            </a:r>
            <a:r>
              <a:rPr lang="en-GB" dirty="0"/>
              <a:t>suggests there are three main stages in socialisation: initiation, midway </a:t>
            </a:r>
            <a:r>
              <a:rPr lang="en-GB" dirty="0" smtClean="0"/>
              <a:t>and finalisation </a:t>
            </a:r>
            <a:r>
              <a:rPr lang="en-GB" dirty="0"/>
              <a:t>as well as the pedagogical understandings related to </a:t>
            </a:r>
            <a:r>
              <a:rPr lang="en-GB" dirty="0" smtClean="0"/>
              <a:t> doctoral  supervision</a:t>
            </a:r>
            <a:r>
              <a:rPr lang="en-GB" dirty="0" smtClean="0"/>
              <a:t>.</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44</a:t>
            </a:fld>
            <a:endParaRPr lang="en-GB"/>
          </a:p>
        </p:txBody>
      </p:sp>
    </p:spTree>
    <p:extLst>
      <p:ext uri="{BB962C8B-B14F-4D97-AF65-F5344CB8AC3E}">
        <p14:creationId xmlns:p14="http://schemas.microsoft.com/office/powerpoint/2010/main" val="9472192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While academic researchers are usually in a position to locate their work within</a:t>
            </a:r>
          </a:p>
          <a:p>
            <a:pPr marL="0" indent="0">
              <a:buNone/>
            </a:pPr>
            <a:r>
              <a:rPr lang="en-GB" dirty="0"/>
              <a:t>preferred theoretical frames it is important to recognise here that there are different</a:t>
            </a:r>
          </a:p>
          <a:p>
            <a:pPr marL="0" indent="0">
              <a:buNone/>
            </a:pPr>
            <a:r>
              <a:rPr lang="en-GB" dirty="0"/>
              <a:t>uses and levels of autonomy available to candidates in the use of theory. Some candidates</a:t>
            </a:r>
          </a:p>
          <a:p>
            <a:pPr marL="0" indent="0">
              <a:buNone/>
            </a:pPr>
            <a:r>
              <a:rPr lang="en-GB" dirty="0"/>
              <a:t>come to their doctoral research with a clear theory in mind whereas others</a:t>
            </a:r>
          </a:p>
          <a:p>
            <a:pPr marL="0" indent="0">
              <a:buNone/>
            </a:pPr>
            <a:r>
              <a:rPr lang="en-GB" dirty="0"/>
              <a:t>come to a research group that espouses a particular theory which frames the work of</a:t>
            </a:r>
          </a:p>
          <a:p>
            <a:pPr marL="0" indent="0">
              <a:buNone/>
            </a:pPr>
            <a:r>
              <a:rPr lang="en-GB" dirty="0"/>
              <a:t>the group. Other candidates, particularly but not only, in the humanities and social</a:t>
            </a:r>
          </a:p>
          <a:p>
            <a:pPr marL="0" indent="0">
              <a:buNone/>
            </a:pPr>
            <a:r>
              <a:rPr lang="en-GB" dirty="0"/>
              <a:t>sciences (HASS) areas are invited to propose the theory that they want to use to</a:t>
            </a:r>
          </a:p>
          <a:p>
            <a:pPr marL="0" indent="0">
              <a:buNone/>
            </a:pPr>
            <a:r>
              <a:rPr lang="en-GB" dirty="0"/>
              <a:t>frame their study. As the findings reported later suggest, some candidates have difficulty</a:t>
            </a:r>
          </a:p>
          <a:p>
            <a:pPr marL="0" indent="0">
              <a:buNone/>
            </a:pPr>
            <a:r>
              <a:rPr lang="en-GB" dirty="0"/>
              <a:t>with grasping the idea of locating their research within a theoretical framework</a:t>
            </a:r>
          </a:p>
          <a:p>
            <a:pPr marL="0" indent="0">
              <a:buNone/>
            </a:pPr>
            <a:r>
              <a:rPr lang="en-GB" dirty="0"/>
              <a:t>and why an understanding of theory in research is important</a:t>
            </a:r>
            <a:r>
              <a:rPr lang="en-GB" dirty="0" smtClean="0"/>
              <a:t>.</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45</a:t>
            </a:fld>
            <a:endParaRPr lang="en-GB"/>
          </a:p>
        </p:txBody>
      </p:sp>
    </p:spTree>
    <p:extLst>
      <p:ext uri="{BB962C8B-B14F-4D97-AF65-F5344CB8AC3E}">
        <p14:creationId xmlns:p14="http://schemas.microsoft.com/office/powerpoint/2010/main" val="15153406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248194"/>
            <a:ext cx="10515600" cy="5928769"/>
          </a:xfrm>
        </p:spPr>
        <p:txBody>
          <a:bodyPr>
            <a:normAutofit fontScale="92500" lnSpcReduction="10000"/>
          </a:bodyPr>
          <a:lstStyle/>
          <a:p>
            <a:pPr marL="0" indent="0">
              <a:buNone/>
            </a:pPr>
            <a:r>
              <a:rPr lang="en-GB" dirty="0"/>
              <a:t>The second way of thinking about theory in research when talking with doctoral</a:t>
            </a:r>
          </a:p>
          <a:p>
            <a:pPr marL="0" indent="0">
              <a:buNone/>
            </a:pPr>
            <a:r>
              <a:rPr lang="en-GB" dirty="0"/>
              <a:t>candidates, is the development of one’s own theories based on research findings,</a:t>
            </a:r>
          </a:p>
          <a:p>
            <a:pPr marL="0" indent="0">
              <a:buNone/>
            </a:pPr>
            <a:r>
              <a:rPr lang="en-GB" dirty="0"/>
              <a:t>referred to in this paper as theorising findings. As Saldana (2011) suggests: ‘We </a:t>
            </a:r>
            <a:r>
              <a:rPr lang="en-GB" dirty="0" smtClean="0"/>
              <a:t>certainly use </a:t>
            </a:r>
            <a:r>
              <a:rPr lang="en-GB" dirty="0"/>
              <a:t>others’ theories for our conceptual frameworks as initial guidance, </a:t>
            </a:r>
            <a:r>
              <a:rPr lang="en-GB" dirty="0" smtClean="0"/>
              <a:t> but it’s another </a:t>
            </a:r>
            <a:r>
              <a:rPr lang="en-GB" dirty="0"/>
              <a:t>matter to persuasively articulate how our own findings generalise to </a:t>
            </a:r>
            <a:r>
              <a:rPr lang="en-GB" dirty="0" smtClean="0"/>
              <a:t>other populations</a:t>
            </a:r>
            <a:r>
              <a:rPr lang="en-GB" dirty="0"/>
              <a:t>, sites, and times’ (p. 112). For example, in her paper titled Becoming </a:t>
            </a:r>
            <a:r>
              <a:rPr lang="en-GB" dirty="0" smtClean="0"/>
              <a:t>a supervisor</a:t>
            </a:r>
            <a:r>
              <a:rPr lang="en-GB" dirty="0"/>
              <a:t>: The impact of doctoral supervision on supervisors’ learning, </a:t>
            </a:r>
            <a:r>
              <a:rPr lang="en-GB" dirty="0" err="1" smtClean="0"/>
              <a:t>Halse</a:t>
            </a:r>
            <a:r>
              <a:rPr lang="en-GB" dirty="0" smtClean="0"/>
              <a:t>(2011</a:t>
            </a:r>
            <a:r>
              <a:rPr lang="en-GB" dirty="0"/>
              <a:t>) argues that from her work: ‘The importance of integrating a theory of</a:t>
            </a:r>
          </a:p>
          <a:p>
            <a:pPr marL="0" indent="0">
              <a:buNone/>
            </a:pPr>
            <a:r>
              <a:rPr lang="en-GB" dirty="0"/>
              <a:t>‘becoming a supervisor’ [one generated from her research] into supervisor </a:t>
            </a:r>
            <a:r>
              <a:rPr lang="en-GB" dirty="0" smtClean="0"/>
              <a:t>professional development </a:t>
            </a:r>
            <a:r>
              <a:rPr lang="en-GB" dirty="0"/>
              <a:t>is proposed’ (p. 557).</a:t>
            </a:r>
          </a:p>
          <a:p>
            <a:pPr marL="0" indent="0">
              <a:buNone/>
            </a:pPr>
            <a:r>
              <a:rPr lang="en-GB" dirty="0"/>
              <a:t>Another way of describing this outcome of research is often referred to as </a:t>
            </a:r>
            <a:r>
              <a:rPr lang="en-GB" dirty="0" smtClean="0"/>
              <a:t>theorising one’s </a:t>
            </a:r>
            <a:r>
              <a:rPr lang="en-GB" dirty="0"/>
              <a:t>research or, in some disciplines, the development of a model or </a:t>
            </a:r>
            <a:r>
              <a:rPr lang="en-GB" dirty="0" smtClean="0"/>
              <a:t>schema to </a:t>
            </a:r>
            <a:r>
              <a:rPr lang="en-GB" dirty="0"/>
              <a:t>make sense</a:t>
            </a:r>
          </a:p>
          <a:p>
            <a:pPr marL="0" indent="0">
              <a:buNone/>
            </a:pPr>
            <a:endParaRPr lang="en-GB" dirty="0"/>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46</a:t>
            </a:fld>
            <a:endParaRPr lang="en-GB"/>
          </a:p>
        </p:txBody>
      </p:sp>
    </p:spTree>
    <p:extLst>
      <p:ext uri="{BB962C8B-B14F-4D97-AF65-F5344CB8AC3E}">
        <p14:creationId xmlns:p14="http://schemas.microsoft.com/office/powerpoint/2010/main" val="8269687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365125"/>
            <a:ext cx="10515600" cy="6662692"/>
          </a:xfrm>
        </p:spPr>
        <p:txBody>
          <a:bodyPr>
            <a:normAutofit fontScale="77500" lnSpcReduction="20000"/>
          </a:bodyPr>
          <a:lstStyle/>
          <a:p>
            <a:pPr marL="0" indent="0">
              <a:buNone/>
            </a:pPr>
            <a:r>
              <a:rPr lang="en-GB" dirty="0"/>
              <a:t>… certainly [there are] problems for students thinking theoretically because they get</a:t>
            </a:r>
          </a:p>
          <a:p>
            <a:pPr marL="0" indent="0">
              <a:buNone/>
            </a:pPr>
            <a:r>
              <a:rPr lang="en-GB" dirty="0"/>
              <a:t>into the topic because of a practical problem … but to be a PhD you have to be able to</a:t>
            </a:r>
          </a:p>
          <a:p>
            <a:pPr marL="0" indent="0">
              <a:buNone/>
            </a:pPr>
            <a:r>
              <a:rPr lang="en-GB" dirty="0"/>
              <a:t>put what is found into a theoretical framework. And they have to make that shift from</a:t>
            </a:r>
          </a:p>
          <a:p>
            <a:pPr marL="0" indent="0">
              <a:buNone/>
            </a:pPr>
            <a:r>
              <a:rPr lang="en-GB" dirty="0"/>
              <a:t>practice to theory and a framework. (HASS Supervisor 11)</a:t>
            </a:r>
          </a:p>
          <a:p>
            <a:pPr marL="0" indent="0">
              <a:buNone/>
            </a:pPr>
            <a:r>
              <a:rPr lang="en-GB" dirty="0"/>
              <a:t>Continuing in the professional/practice vein HASS Supervisor 18 provided one</a:t>
            </a:r>
          </a:p>
          <a:p>
            <a:pPr marL="0" indent="0">
              <a:buNone/>
            </a:pPr>
            <a:r>
              <a:rPr lang="en-GB" dirty="0"/>
              <a:t>possible explanation for the difficulties encountered by such candidates:</a:t>
            </a:r>
          </a:p>
          <a:p>
            <a:pPr marL="0" indent="0">
              <a:buNone/>
            </a:pPr>
            <a:r>
              <a:rPr lang="en-GB" dirty="0"/>
              <a:t>… sometimes for decades they’re reading a kind of derivative stuff and they read a lot</a:t>
            </a:r>
          </a:p>
          <a:p>
            <a:pPr marL="0" indent="0">
              <a:buNone/>
            </a:pPr>
            <a:r>
              <a:rPr lang="en-GB" dirty="0"/>
              <a:t>because they are quite hungry for reading professionally but really extended theory,</a:t>
            </a:r>
          </a:p>
          <a:p>
            <a:pPr marL="0" indent="0">
              <a:buNone/>
            </a:pPr>
            <a:r>
              <a:rPr lang="en-GB" dirty="0"/>
              <a:t>you can’t take that for granted.</a:t>
            </a:r>
          </a:p>
          <a:p>
            <a:pPr marL="0" indent="0">
              <a:buNone/>
            </a:pPr>
            <a:r>
              <a:rPr lang="en-GB" dirty="0"/>
              <a:t>However, it was not only in the HASS areas where this concern was reported. As</a:t>
            </a:r>
          </a:p>
          <a:p>
            <a:pPr marL="0" indent="0">
              <a:buNone/>
            </a:pPr>
            <a:r>
              <a:rPr lang="en-GB" dirty="0"/>
              <a:t>STEM Supervisor 14 said:</a:t>
            </a:r>
          </a:p>
          <a:p>
            <a:pPr marL="0" indent="0">
              <a:buNone/>
            </a:pPr>
            <a:r>
              <a:rPr lang="en-GB" dirty="0"/>
              <a:t>It’s the ability to think scientifically … but I’ve had a couple over the years who didn’t</a:t>
            </a:r>
          </a:p>
          <a:p>
            <a:pPr marL="0" indent="0">
              <a:buNone/>
            </a:pPr>
            <a:r>
              <a:rPr lang="en-GB" dirty="0"/>
              <a:t>ever really seem to get there they just didn’t seem to understand how to figure out what</a:t>
            </a:r>
          </a:p>
          <a:p>
            <a:pPr marL="0" indent="0">
              <a:buNone/>
            </a:pPr>
            <a:r>
              <a:rPr lang="en-GB" dirty="0"/>
              <a:t>data needs to be collected in order to test a particular concept. [emphasis added]</a:t>
            </a:r>
          </a:p>
        </p:txBody>
      </p:sp>
      <p:sp>
        <p:nvSpPr>
          <p:cNvPr id="4" name="Slide Number Placeholder 3"/>
          <p:cNvSpPr>
            <a:spLocks noGrp="1"/>
          </p:cNvSpPr>
          <p:nvPr>
            <p:ph type="sldNum" sz="quarter" idx="12"/>
          </p:nvPr>
        </p:nvSpPr>
        <p:spPr/>
        <p:txBody>
          <a:bodyPr/>
          <a:lstStyle/>
          <a:p>
            <a:fld id="{FAAC04E4-025C-42FB-A644-13C046E77EDC}" type="slidenum">
              <a:rPr lang="en-GB" smtClean="0"/>
              <a:t>47</a:t>
            </a:fld>
            <a:endParaRPr lang="en-GB"/>
          </a:p>
        </p:txBody>
      </p:sp>
    </p:spTree>
    <p:extLst>
      <p:ext uri="{BB962C8B-B14F-4D97-AF65-F5344CB8AC3E}">
        <p14:creationId xmlns:p14="http://schemas.microsoft.com/office/powerpoint/2010/main" val="22143449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0"/>
            <a:ext cx="10515600" cy="6858000"/>
          </a:xfrm>
        </p:spPr>
        <p:txBody>
          <a:bodyPr>
            <a:normAutofit fontScale="77500" lnSpcReduction="20000"/>
          </a:bodyPr>
          <a:lstStyle/>
          <a:p>
            <a:pPr marL="0" indent="0">
              <a:buNone/>
            </a:pPr>
            <a:r>
              <a:rPr lang="en-GB" dirty="0"/>
              <a:t>HASS Supervisor 10 suggests that</a:t>
            </a:r>
          </a:p>
          <a:p>
            <a:pPr marL="0" indent="0">
              <a:buNone/>
            </a:pPr>
            <a:r>
              <a:rPr lang="en-GB" dirty="0"/>
              <a:t>the difficulty with making this link:</a:t>
            </a:r>
          </a:p>
          <a:p>
            <a:pPr marL="0" indent="0">
              <a:buNone/>
            </a:pPr>
            <a:r>
              <a:rPr lang="en-GB" dirty="0"/>
              <a:t>… is particularly noticeable for part-time students … they may have had quite a long</a:t>
            </a:r>
          </a:p>
          <a:p>
            <a:pPr marL="0" indent="0">
              <a:buNone/>
            </a:pPr>
            <a:r>
              <a:rPr lang="en-GB" dirty="0"/>
              <a:t>gap [before] starting a PhD … Often they will write a “theoretical” chapter … and then</a:t>
            </a:r>
          </a:p>
          <a:p>
            <a:pPr marL="0" indent="0">
              <a:buNone/>
            </a:pPr>
            <a:r>
              <a:rPr lang="en-GB" dirty="0"/>
              <a:t>move into the empirical part of the study and find it hard to connect the two.</a:t>
            </a:r>
          </a:p>
          <a:p>
            <a:pPr marL="0" indent="0">
              <a:buNone/>
            </a:pPr>
            <a:r>
              <a:rPr lang="en-GB" dirty="0"/>
              <a:t>Making the transition was seen as being a critical component of being a researcher.</a:t>
            </a:r>
          </a:p>
          <a:p>
            <a:pPr marL="0" indent="0">
              <a:buNone/>
            </a:pPr>
            <a:r>
              <a:rPr lang="en-GB" dirty="0"/>
              <a:t>As HASS Supervisor 9 reported:</a:t>
            </a:r>
          </a:p>
          <a:p>
            <a:pPr marL="0" indent="0">
              <a:buNone/>
            </a:pPr>
            <a:r>
              <a:rPr lang="en-GB" dirty="0"/>
              <a:t>It is that kind of transition from the content area that they are expert in … [to being</a:t>
            </a:r>
          </a:p>
          <a:p>
            <a:pPr marL="0" indent="0">
              <a:buNone/>
            </a:pPr>
            <a:r>
              <a:rPr lang="en-GB" dirty="0"/>
              <a:t>able to] theorise, argue, present. They can talk on any topic … in a logical sense and</a:t>
            </a:r>
          </a:p>
          <a:p>
            <a:pPr marL="0" indent="0">
              <a:buNone/>
            </a:pPr>
            <a:r>
              <a:rPr lang="en-GB" dirty="0"/>
              <a:t>argue with you in a logical sense but if they cannot make that transition they will never</a:t>
            </a:r>
          </a:p>
          <a:p>
            <a:pPr marL="0" indent="0">
              <a:buNone/>
            </a:pPr>
            <a:r>
              <a:rPr lang="en-GB" dirty="0"/>
              <a:t>become a good professional at the end</a:t>
            </a:r>
            <a:r>
              <a:rPr lang="en-GB" dirty="0" smtClean="0"/>
              <a:t>.</a:t>
            </a:r>
          </a:p>
          <a:p>
            <a:pPr marL="0" indent="0">
              <a:buNone/>
            </a:pPr>
            <a:endParaRPr lang="en-GB" dirty="0"/>
          </a:p>
          <a:p>
            <a:pPr marL="0" indent="0">
              <a:buNone/>
            </a:pPr>
            <a:r>
              <a:rPr lang="en-GB" dirty="0"/>
              <a:t>Not all the examples came from the HASS area, as STEM Supervisor 10 commented:</a:t>
            </a:r>
          </a:p>
          <a:p>
            <a:pPr marL="0" indent="0">
              <a:buNone/>
            </a:pPr>
            <a:r>
              <a:rPr lang="en-GB" dirty="0"/>
              <a:t>‘You want your research to be of much broader interest than the species</a:t>
            </a:r>
          </a:p>
          <a:p>
            <a:pPr marL="0" indent="0">
              <a:buNone/>
            </a:pPr>
            <a:r>
              <a:rPr lang="en-GB" dirty="0"/>
              <a:t>you’ve looked at I guess, and that’s tough, that’s definitely something that students</a:t>
            </a:r>
          </a:p>
          <a:p>
            <a:pPr marL="0" indent="0">
              <a:buNone/>
            </a:pPr>
            <a:r>
              <a:rPr lang="en-GB" dirty="0"/>
              <a:t>need to really think hard about to get over that hurdle’. Furthermore, as STEM</a:t>
            </a:r>
          </a:p>
          <a:p>
            <a:pPr marL="0" indent="0">
              <a:buNone/>
            </a:pPr>
            <a:r>
              <a:rPr lang="en-GB" dirty="0"/>
              <a:t>Supervisor 8 suggests the ability to theorise identifies the good candidates from the</a:t>
            </a:r>
          </a:p>
          <a:p>
            <a:pPr marL="0" indent="0">
              <a:buNone/>
            </a:pPr>
            <a:r>
              <a:rPr lang="en-GB" dirty="0"/>
              <a:t>others: ‘The regular student will describe the object, the good student will go further</a:t>
            </a:r>
          </a:p>
          <a:p>
            <a:pPr marL="0" indent="0">
              <a:buNone/>
            </a:pPr>
            <a:r>
              <a:rPr lang="en-GB" dirty="0"/>
              <a:t>and generate a theory that will incorporate what they have found’.</a:t>
            </a:r>
          </a:p>
        </p:txBody>
      </p:sp>
      <p:sp>
        <p:nvSpPr>
          <p:cNvPr id="4" name="Slide Number Placeholder 3"/>
          <p:cNvSpPr>
            <a:spLocks noGrp="1"/>
          </p:cNvSpPr>
          <p:nvPr>
            <p:ph type="sldNum" sz="quarter" idx="12"/>
          </p:nvPr>
        </p:nvSpPr>
        <p:spPr/>
        <p:txBody>
          <a:bodyPr/>
          <a:lstStyle/>
          <a:p>
            <a:fld id="{FAAC04E4-025C-42FB-A644-13C046E77EDC}" type="slidenum">
              <a:rPr lang="en-GB" smtClean="0"/>
              <a:t>48</a:t>
            </a:fld>
            <a:endParaRPr lang="en-GB"/>
          </a:p>
        </p:txBody>
      </p:sp>
    </p:spTree>
    <p:extLst>
      <p:ext uri="{BB962C8B-B14F-4D97-AF65-F5344CB8AC3E}">
        <p14:creationId xmlns:p14="http://schemas.microsoft.com/office/powerpoint/2010/main" val="20265659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r>
              <a:rPr lang="en-GB" dirty="0" smtClean="0"/>
              <a:t>What are the </a:t>
            </a:r>
            <a:r>
              <a:rPr lang="en-GB" dirty="0" smtClean="0"/>
              <a:t>implications </a:t>
            </a:r>
            <a:r>
              <a:rPr lang="en-GB" dirty="0" smtClean="0"/>
              <a:t>for your own work of translating the </a:t>
            </a:r>
            <a:r>
              <a:rPr lang="en-GB" dirty="0" smtClean="0"/>
              <a:t>conceptual </a:t>
            </a:r>
            <a:r>
              <a:rPr lang="en-GB" dirty="0" smtClean="0"/>
              <a:t>framework and the </a:t>
            </a:r>
            <a:r>
              <a:rPr lang="en-GB" dirty="0" smtClean="0"/>
              <a:t>theoretical perspectives into </a:t>
            </a:r>
            <a:r>
              <a:rPr lang="en-GB" dirty="0" smtClean="0"/>
              <a:t>your work as a </a:t>
            </a:r>
            <a:r>
              <a:rPr lang="en-GB" dirty="0" smtClean="0"/>
              <a:t>whole</a:t>
            </a:r>
            <a:r>
              <a:rPr lang="en-GB" dirty="0" smtClean="0"/>
              <a:t>? </a:t>
            </a:r>
            <a:r>
              <a:rPr lang="en-GB" dirty="0" smtClean="0"/>
              <a:t>Running throughout it</a:t>
            </a:r>
            <a:r>
              <a:rPr lang="en-GB" dirty="0" smtClean="0"/>
              <a:t>? </a:t>
            </a:r>
          </a:p>
          <a:p>
            <a:endParaRPr lang="en-GB" dirty="0"/>
          </a:p>
          <a:p>
            <a:r>
              <a:rPr lang="en-GB" dirty="0" smtClean="0"/>
              <a:t>What </a:t>
            </a:r>
            <a:r>
              <a:rPr lang="en-GB" dirty="0" smtClean="0"/>
              <a:t>concepts </a:t>
            </a:r>
            <a:r>
              <a:rPr lang="en-GB" dirty="0" smtClean="0"/>
              <a:t>are you working with?</a:t>
            </a:r>
          </a:p>
          <a:p>
            <a:r>
              <a:rPr lang="en-GB" dirty="0" smtClean="0"/>
              <a:t>What theories have you considered?</a:t>
            </a:r>
          </a:p>
          <a:p>
            <a:endParaRPr lang="en-GB" dirty="0"/>
          </a:p>
          <a:p>
            <a:r>
              <a:rPr lang="en-GB" dirty="0" smtClean="0"/>
              <a:t>If you are working  part time or transferring from and back into </a:t>
            </a:r>
            <a:r>
              <a:rPr lang="en-GB" dirty="0" err="1" smtClean="0"/>
              <a:t>practce</a:t>
            </a:r>
            <a:r>
              <a:rPr lang="en-GB" dirty="0" smtClean="0"/>
              <a:t>  </a:t>
            </a:r>
            <a:r>
              <a:rPr lang="en-GB" dirty="0" smtClean="0"/>
              <a:t>do you agree with Kiley’s findings that  for </a:t>
            </a:r>
            <a:r>
              <a:rPr lang="en-GB" smtClean="0"/>
              <a:t>some </a:t>
            </a:r>
            <a:r>
              <a:rPr lang="en-GB" smtClean="0"/>
              <a:t>projects </a:t>
            </a:r>
            <a:r>
              <a:rPr lang="en-GB" dirty="0" smtClean="0"/>
              <a:t>in</a:t>
            </a:r>
            <a:r>
              <a:rPr lang="en-GB" dirty="0" smtClean="0"/>
              <a:t> </a:t>
            </a:r>
            <a:r>
              <a:rPr lang="en-GB" dirty="0" smtClean="0"/>
              <a:t>some instance it </a:t>
            </a:r>
            <a:r>
              <a:rPr lang="en-GB" dirty="0" smtClean="0"/>
              <a:t>is </a:t>
            </a:r>
            <a:r>
              <a:rPr lang="en-GB" dirty="0" smtClean="0"/>
              <a:t>harder </a:t>
            </a:r>
            <a:r>
              <a:rPr lang="en-GB" dirty="0" smtClean="0"/>
              <a:t>to theorise </a:t>
            </a:r>
            <a:r>
              <a:rPr lang="en-GB" dirty="0" smtClean="0"/>
              <a:t>because </a:t>
            </a:r>
            <a:r>
              <a:rPr lang="en-GB" dirty="0" smtClean="0"/>
              <a:t>we</a:t>
            </a:r>
            <a:r>
              <a:rPr lang="en-GB" dirty="0" smtClean="0"/>
              <a:t> </a:t>
            </a:r>
            <a:r>
              <a:rPr lang="en-GB" dirty="0" smtClean="0"/>
              <a:t>are practically  oriented?</a:t>
            </a:r>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49</a:t>
            </a:fld>
            <a:endParaRPr lang="en-GB"/>
          </a:p>
        </p:txBody>
      </p:sp>
    </p:spTree>
    <p:extLst>
      <p:ext uri="{BB962C8B-B14F-4D97-AF65-F5344CB8AC3E}">
        <p14:creationId xmlns:p14="http://schemas.microsoft.com/office/powerpoint/2010/main" val="379460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532263"/>
            <a:ext cx="10515600" cy="5644700"/>
          </a:xfrm>
        </p:spPr>
        <p:txBody>
          <a:bodyPr>
            <a:normAutofit/>
          </a:bodyPr>
          <a:lstStyle/>
          <a:p>
            <a:pPr marL="0" indent="0">
              <a:buNone/>
            </a:pPr>
            <a:r>
              <a:rPr lang="en-GB" dirty="0"/>
              <a:t> </a:t>
            </a:r>
            <a:endParaRPr lang="en-GB" dirty="0" smtClean="0">
              <a:effectLst/>
            </a:endParaRPr>
          </a:p>
          <a:p>
            <a:r>
              <a:rPr lang="en-GB" dirty="0"/>
              <a:t>Key elements in the development, practice and writing of  research  are the </a:t>
            </a:r>
            <a:r>
              <a:rPr lang="en-GB" b="1" dirty="0"/>
              <a:t>conceptual framework, and the theoretical perspectives</a:t>
            </a:r>
            <a:r>
              <a:rPr lang="en-GB" dirty="0"/>
              <a:t>  which we use. In this workshop we will look at the reasons for, identification of, and mobilisation of  conceptual frameworks and theoretical perspectives  in  our research. </a:t>
            </a:r>
            <a:endParaRPr lang="en-GB" dirty="0" smtClean="0">
              <a:effectLst/>
            </a:endParaRPr>
          </a:p>
          <a:p>
            <a:pPr marL="0" indent="0">
              <a:buNone/>
            </a:pPr>
            <a:r>
              <a:rPr lang="en-GB" dirty="0"/>
              <a:t> </a:t>
            </a:r>
            <a:endParaRPr lang="en-GB" dirty="0" smtClean="0">
              <a:effectLst/>
            </a:endParaRPr>
          </a:p>
        </p:txBody>
      </p:sp>
      <p:sp>
        <p:nvSpPr>
          <p:cNvPr id="4" name="Slide Number Placeholder 3"/>
          <p:cNvSpPr>
            <a:spLocks noGrp="1"/>
          </p:cNvSpPr>
          <p:nvPr>
            <p:ph type="sldNum" sz="quarter" idx="12"/>
          </p:nvPr>
        </p:nvSpPr>
        <p:spPr/>
        <p:txBody>
          <a:bodyPr/>
          <a:lstStyle/>
          <a:p>
            <a:fld id="{FAAC04E4-025C-42FB-A644-13C046E77EDC}" type="slidenum">
              <a:rPr lang="en-GB" smtClean="0"/>
              <a:t>5</a:t>
            </a:fld>
            <a:endParaRPr lang="en-GB"/>
          </a:p>
        </p:txBody>
      </p:sp>
    </p:spTree>
    <p:extLst>
      <p:ext uri="{BB962C8B-B14F-4D97-AF65-F5344CB8AC3E}">
        <p14:creationId xmlns:p14="http://schemas.microsoft.com/office/powerpoint/2010/main" val="4180927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t>
            </a:r>
            <a:r>
              <a:rPr lang="en-GB" b="1" dirty="0"/>
              <a:t>conceptual framework </a:t>
            </a:r>
            <a:endParaRPr lang="en-GB" dirty="0"/>
          </a:p>
        </p:txBody>
      </p:sp>
      <p:sp>
        <p:nvSpPr>
          <p:cNvPr id="3" name="Content Placeholder 2"/>
          <p:cNvSpPr>
            <a:spLocks noGrp="1"/>
          </p:cNvSpPr>
          <p:nvPr>
            <p:ph idx="1"/>
          </p:nvPr>
        </p:nvSpPr>
        <p:spPr/>
        <p:txBody>
          <a:bodyPr/>
          <a:lstStyle/>
          <a:p>
            <a:r>
              <a:rPr lang="en-GB" dirty="0" smtClean="0"/>
              <a:t>is </a:t>
            </a:r>
            <a:r>
              <a:rPr lang="en-GB" dirty="0"/>
              <a:t>the framework of concepts, </a:t>
            </a:r>
            <a:r>
              <a:rPr lang="en-GB" dirty="0" smtClean="0"/>
              <a:t>big ideas </a:t>
            </a:r>
            <a:r>
              <a:rPr lang="en-GB" dirty="0"/>
              <a:t>–the key terms the key issues  which underpin  the research . We learn to </a:t>
            </a:r>
            <a:r>
              <a:rPr lang="en-GB" dirty="0" err="1"/>
              <a:t>problematise</a:t>
            </a:r>
            <a:r>
              <a:rPr lang="en-GB" dirty="0"/>
              <a:t> concepts which  focus our work  and so unpick , make sense  and activate those key concepts in our research . This acts as a structuring device throughout the research –for example if we are researching  the relationships between gender and power in university management  we would need to </a:t>
            </a:r>
            <a:r>
              <a:rPr lang="en-GB" dirty="0" err="1"/>
              <a:t>problematise</a:t>
            </a:r>
            <a:r>
              <a:rPr lang="en-GB" dirty="0"/>
              <a:t> </a:t>
            </a:r>
            <a:r>
              <a:rPr lang="en-GB" dirty="0" err="1"/>
              <a:t>ie</a:t>
            </a:r>
            <a:r>
              <a:rPr lang="en-GB" dirty="0"/>
              <a:t> unpick, ask questions about, clarify  the concepts of gender, power, and management – though university management is also the context, in order to begin to  explore , data gather and analyse, interpret, argue.</a:t>
            </a: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6</a:t>
            </a:fld>
            <a:endParaRPr lang="en-GB"/>
          </a:p>
        </p:txBody>
      </p:sp>
    </p:spTree>
    <p:extLst>
      <p:ext uri="{BB962C8B-B14F-4D97-AF65-F5344CB8AC3E}">
        <p14:creationId xmlns:p14="http://schemas.microsoft.com/office/powerpoint/2010/main" val="4167017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Theoretical perspectives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are </a:t>
            </a:r>
            <a:r>
              <a:rPr lang="en-GB" dirty="0" smtClean="0"/>
              <a:t>the theories we use  to underpin and inform our work – for example Foucault’s theory about surveillance, Franz Fanon and the relationships between ethnicity and identity and power. Theories usually  have an origin in a theorist (or school of theorists) and in reading their work we identify  an approach  to our own work – what does Foucault’s theory of x suggest about the perspective we can take? the questions we can ask, the framework within which we ask the questions and address them?  These theoretical perspectives direct and focus our  questioning, exploration, analysis and then the ways we can interpret , theorise  what we find  to indicate the contribution to meaning and understanding. Theoretical perspectives  act as a lens  so that our work moves beyond information and description.</a:t>
            </a:r>
            <a:endParaRPr lang="en-GB" dirty="0" smtClean="0">
              <a:effectLst/>
            </a:endParaRPr>
          </a:p>
          <a:p>
            <a:endParaRPr lang="en-GB" dirty="0" smtClean="0">
              <a:effectLst/>
            </a:endParaRPr>
          </a:p>
          <a:p>
            <a:endParaRPr lang="en-GB" dirty="0"/>
          </a:p>
        </p:txBody>
      </p:sp>
      <p:sp>
        <p:nvSpPr>
          <p:cNvPr id="4" name="Slide Number Placeholder 3"/>
          <p:cNvSpPr>
            <a:spLocks noGrp="1"/>
          </p:cNvSpPr>
          <p:nvPr>
            <p:ph type="sldNum" sz="quarter" idx="12"/>
          </p:nvPr>
        </p:nvSpPr>
        <p:spPr/>
        <p:txBody>
          <a:bodyPr/>
          <a:lstStyle/>
          <a:p>
            <a:fld id="{FAAC04E4-025C-42FB-A644-13C046E77EDC}" type="slidenum">
              <a:rPr lang="en-GB" smtClean="0"/>
              <a:t>7</a:t>
            </a:fld>
            <a:endParaRPr lang="en-GB"/>
          </a:p>
        </p:txBody>
      </p:sp>
    </p:spTree>
    <p:extLst>
      <p:ext uri="{BB962C8B-B14F-4D97-AF65-F5344CB8AC3E}">
        <p14:creationId xmlns:p14="http://schemas.microsoft.com/office/powerpoint/2010/main" val="1418292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789238" y="-228600"/>
            <a:ext cx="7878762" cy="1600200"/>
          </a:xfrm>
        </p:spPr>
        <p:txBody>
          <a:bodyPr/>
          <a:lstStyle/>
          <a:p>
            <a:pPr algn="ctr"/>
            <a:r>
              <a:rPr lang="en-GB" altLang="en-US" b="1" dirty="0" smtClean="0"/>
              <a:t>conceptual and theoretical framework</a:t>
            </a:r>
          </a:p>
        </p:txBody>
      </p:sp>
      <p:sp>
        <p:nvSpPr>
          <p:cNvPr id="4099" name="Rectangle 3"/>
          <p:cNvSpPr>
            <a:spLocks noGrp="1" noChangeArrowheads="1"/>
          </p:cNvSpPr>
          <p:nvPr>
            <p:ph type="body" idx="1"/>
          </p:nvPr>
        </p:nvSpPr>
        <p:spPr>
          <a:xfrm>
            <a:off x="2286001" y="1124744"/>
            <a:ext cx="8183563" cy="4971256"/>
          </a:xfrm>
        </p:spPr>
        <p:txBody>
          <a:bodyPr/>
          <a:lstStyle/>
          <a:p>
            <a:r>
              <a:rPr lang="en-GB" altLang="en-US" dirty="0" smtClean="0"/>
              <a:t>Your </a:t>
            </a:r>
            <a:r>
              <a:rPr lang="en-GB" altLang="en-US" b="1" i="1" dirty="0" smtClean="0"/>
              <a:t>conceptual and theoretical framework</a:t>
            </a:r>
            <a:r>
              <a:rPr lang="en-GB" altLang="en-US" dirty="0" smtClean="0"/>
              <a:t> is the scaffold, framework of ideas, questions &amp;theories, methodologies, &amp; methods which </a:t>
            </a:r>
            <a:r>
              <a:rPr lang="en-GB" altLang="en-US" i="1" dirty="0" smtClean="0"/>
              <a:t>help you ask</a:t>
            </a:r>
            <a:r>
              <a:rPr lang="en-GB" altLang="en-US" dirty="0" smtClean="0"/>
              <a:t> your questions, develop your ideas, underpinning your research &amp;  dissertation It keeps you focused &amp; on course, </a:t>
            </a:r>
          </a:p>
          <a:p>
            <a:r>
              <a:rPr lang="en-GB" altLang="en-US" dirty="0" smtClean="0"/>
              <a:t> ensures what you find/conclude is underpinned by questions, theories, enabled by methods, arises from them  goes some way to addressing them.</a:t>
            </a:r>
          </a:p>
          <a:p>
            <a:endParaRPr lang="en-GB" altLang="en-US" dirty="0" smtClean="0"/>
          </a:p>
          <a:p>
            <a:endParaRPr lang="en-GB" altLang="en-US" dirty="0" smtClean="0"/>
          </a:p>
        </p:txBody>
      </p:sp>
      <p:sp>
        <p:nvSpPr>
          <p:cNvPr id="2" name="Slide Number Placeholder 1"/>
          <p:cNvSpPr>
            <a:spLocks noGrp="1"/>
          </p:cNvSpPr>
          <p:nvPr>
            <p:ph type="sldNum" sz="quarter" idx="12"/>
          </p:nvPr>
        </p:nvSpPr>
        <p:spPr/>
        <p:txBody>
          <a:bodyPr/>
          <a:lstStyle/>
          <a:p>
            <a:fld id="{FAAC04E4-025C-42FB-A644-13C046E77EDC}" type="slidenum">
              <a:rPr lang="en-GB" smtClean="0"/>
              <a:t>8</a:t>
            </a:fld>
            <a:endParaRPr lang="en-GB"/>
          </a:p>
        </p:txBody>
      </p:sp>
    </p:spTree>
    <p:extLst>
      <p:ext uri="{BB962C8B-B14F-4D97-AF65-F5344CB8AC3E}">
        <p14:creationId xmlns:p14="http://schemas.microsoft.com/office/powerpoint/2010/main" val="994051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endParaRPr lang="en-GB" altLang="en-US" smtClean="0"/>
          </a:p>
        </p:txBody>
      </p:sp>
      <p:sp>
        <p:nvSpPr>
          <p:cNvPr id="5123" name="Content Placeholder 2"/>
          <p:cNvSpPr>
            <a:spLocks noGrp="1"/>
          </p:cNvSpPr>
          <p:nvPr>
            <p:ph idx="1"/>
          </p:nvPr>
        </p:nvSpPr>
        <p:spPr>
          <a:xfrm>
            <a:off x="2697163" y="260350"/>
            <a:ext cx="7772400" cy="5835650"/>
          </a:xfrm>
        </p:spPr>
        <p:txBody>
          <a:bodyPr/>
          <a:lstStyle/>
          <a:p>
            <a:r>
              <a:rPr lang="en-GB" altLang="en-US" smtClean="0"/>
              <a:t>You problematise your concepts (which might even be in your title ,and certainly in your research questions) – </a:t>
            </a:r>
          </a:p>
          <a:p>
            <a:r>
              <a:rPr lang="en-GB" altLang="en-US" smtClean="0"/>
              <a:t>ask what do you really mean by the ideas/concepts underlying your work?</a:t>
            </a:r>
          </a:p>
          <a:p>
            <a:r>
              <a:rPr lang="en-GB" altLang="en-US" smtClean="0"/>
              <a:t>Eg identity, body, sustainable development </a:t>
            </a:r>
          </a:p>
        </p:txBody>
      </p:sp>
      <p:sp>
        <p:nvSpPr>
          <p:cNvPr id="2" name="Slide Number Placeholder 1"/>
          <p:cNvSpPr>
            <a:spLocks noGrp="1"/>
          </p:cNvSpPr>
          <p:nvPr>
            <p:ph type="sldNum" sz="quarter" idx="12"/>
          </p:nvPr>
        </p:nvSpPr>
        <p:spPr/>
        <p:txBody>
          <a:bodyPr/>
          <a:lstStyle/>
          <a:p>
            <a:fld id="{FAAC04E4-025C-42FB-A644-13C046E77EDC}" type="slidenum">
              <a:rPr lang="en-GB" smtClean="0"/>
              <a:t>9</a:t>
            </a:fld>
            <a:endParaRPr lang="en-GB"/>
          </a:p>
        </p:txBody>
      </p:sp>
    </p:spTree>
    <p:extLst>
      <p:ext uri="{BB962C8B-B14F-4D97-AF65-F5344CB8AC3E}">
        <p14:creationId xmlns:p14="http://schemas.microsoft.com/office/powerpoint/2010/main" val="1834386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4545</Words>
  <Application>Microsoft Office PowerPoint</Application>
  <PresentationFormat>Widescreen</PresentationFormat>
  <Paragraphs>375</Paragraphs>
  <Slides>49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Calibri Light</vt:lpstr>
      <vt:lpstr>Georgia</vt:lpstr>
      <vt:lpstr>Symbol</vt:lpstr>
      <vt:lpstr>Times New Roman</vt:lpstr>
      <vt:lpstr>Office Theme</vt:lpstr>
      <vt:lpstr>Developing the  conceptual frameworks and theoretical perspectives in our research. </vt:lpstr>
      <vt:lpstr>Pre reading is from  </vt:lpstr>
      <vt:lpstr>PowerPoint Presentation</vt:lpstr>
      <vt:lpstr>PowerPoint Presentation</vt:lpstr>
      <vt:lpstr>PowerPoint Presentation</vt:lpstr>
      <vt:lpstr>The conceptual framework </vt:lpstr>
      <vt:lpstr>Theoretical perspectives </vt:lpstr>
      <vt:lpstr>conceptual and theoretical framework</vt:lpstr>
      <vt:lpstr>PowerPoint Presentation</vt:lpstr>
      <vt:lpstr>PowerPoint Presentation</vt:lpstr>
      <vt:lpstr>The conceptual framework contains, structures,actions ensures:</vt:lpstr>
      <vt:lpstr>PowerPoint Presentation</vt:lpstr>
      <vt:lpstr>concepts</vt:lpstr>
      <vt:lpstr>Theories </vt:lpstr>
      <vt:lpstr>PowerPoint Presentation</vt:lpstr>
      <vt:lpstr>Working with the research questions-first steps </vt:lpstr>
      <vt:lpstr>PowerPoint Presentation</vt:lpstr>
      <vt:lpstr> </vt:lpstr>
      <vt:lpstr>Please consider the issues, concepts, theories involved in these questions and how you might go about answering them </vt:lpstr>
      <vt:lpstr>Discuss </vt:lpstr>
      <vt:lpstr>Your work</vt:lpstr>
      <vt:lpstr>my take on theoretical and conceptual frameworks </vt:lpstr>
      <vt:lpstr> </vt:lpstr>
      <vt:lpstr>A typical plan of a dissertation or thesis   </vt:lpstr>
      <vt:lpstr>Issues from the literature </vt:lpstr>
      <vt:lpstr>PowerPoint Presentation</vt:lpstr>
      <vt:lpstr>from</vt:lpstr>
      <vt:lpstr>PowerPoint Presentation</vt:lpstr>
      <vt:lpstr>PowerPoint Presentation</vt:lpstr>
      <vt:lpstr>Conceptual frameworks  Trafford and Leshem </vt:lpstr>
      <vt:lpstr>PowerPoint Presentation</vt:lpstr>
      <vt:lpstr>PowerPoint Presentation</vt:lpstr>
      <vt:lpstr>PowerPoint Presentation</vt:lpstr>
      <vt:lpstr>PowerPoint Presentation</vt:lpstr>
      <vt:lpstr>Developing and using a concept map </vt:lpstr>
      <vt:lpstr>          </vt:lpstr>
      <vt:lpstr>Table 2. (Trafford and Leshem) Benefits of using conceptual frameworks in the research process </vt:lpstr>
      <vt:lpstr>Table 3. Examiners’ questions regarding the use of conceptual frameworks (Trafford &amp; Leshem, 2002a) </vt:lpstr>
      <vt:lpstr>From Traffrord and Leshem 2002</vt:lpstr>
      <vt:lpstr>PowerPoint Presentation</vt:lpstr>
      <vt:lpstr>Theory</vt:lpstr>
      <vt:lpstr>PowerPoint Presentation</vt:lpstr>
      <vt:lpstr>Theory </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Brighton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conceptual frameworks and theoretical perspectives in our research.</dc:title>
  <dc:creator>Gina Wisker</dc:creator>
  <cp:lastModifiedBy>Gina Wisker</cp:lastModifiedBy>
  <cp:revision>19</cp:revision>
  <dcterms:created xsi:type="dcterms:W3CDTF">2017-02-19T06:14:36Z</dcterms:created>
  <dcterms:modified xsi:type="dcterms:W3CDTF">2017-02-21T06:55:16Z</dcterms:modified>
</cp:coreProperties>
</file>