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460C3B0-FAA5-4877-8AE7-B990F7A58A0A}"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2322070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60C3B0-FAA5-4877-8AE7-B990F7A58A0A}"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97926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60C3B0-FAA5-4877-8AE7-B990F7A58A0A}"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187126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60C3B0-FAA5-4877-8AE7-B990F7A58A0A}"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127418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60C3B0-FAA5-4877-8AE7-B990F7A58A0A}"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2122898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460C3B0-FAA5-4877-8AE7-B990F7A58A0A}"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834015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460C3B0-FAA5-4877-8AE7-B990F7A58A0A}" type="datetimeFigureOut">
              <a:rPr lang="en-GB" smtClean="0"/>
              <a:t>26/06/2018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1215586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460C3B0-FAA5-4877-8AE7-B990F7A58A0A}" type="datetimeFigureOut">
              <a:rPr lang="en-GB" smtClean="0"/>
              <a:t>26/06/2018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26406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0C3B0-FAA5-4877-8AE7-B990F7A58A0A}" type="datetimeFigureOut">
              <a:rPr lang="en-GB" smtClean="0"/>
              <a:t>26/06/2018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1059356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60C3B0-FAA5-4877-8AE7-B990F7A58A0A}"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522351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60C3B0-FAA5-4877-8AE7-B990F7A58A0A}"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DFAE0-D330-418A-B5AF-9D7E747C5B34}" type="slidenum">
              <a:rPr lang="en-GB" smtClean="0"/>
              <a:t>‹#›</a:t>
            </a:fld>
            <a:endParaRPr lang="en-GB"/>
          </a:p>
        </p:txBody>
      </p:sp>
    </p:spTree>
    <p:extLst>
      <p:ext uri="{BB962C8B-B14F-4D97-AF65-F5344CB8AC3E}">
        <p14:creationId xmlns:p14="http://schemas.microsoft.com/office/powerpoint/2010/main" val="143827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60C3B0-FAA5-4877-8AE7-B990F7A58A0A}" type="datetimeFigureOut">
              <a:rPr lang="en-GB" smtClean="0"/>
              <a:t>26/06/2018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DFAE0-D330-418A-B5AF-9D7E747C5B34}" type="slidenum">
              <a:rPr lang="en-GB" smtClean="0"/>
              <a:t>‹#›</a:t>
            </a:fld>
            <a:endParaRPr lang="en-GB"/>
          </a:p>
        </p:txBody>
      </p:sp>
    </p:spTree>
    <p:extLst>
      <p:ext uri="{BB962C8B-B14F-4D97-AF65-F5344CB8AC3E}">
        <p14:creationId xmlns:p14="http://schemas.microsoft.com/office/powerpoint/2010/main" val="3163162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42151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258792"/>
            <a:ext cx="10515600" cy="6383548"/>
          </a:xfrm>
        </p:spPr>
        <p:txBody>
          <a:bodyPr>
            <a:normAutofit/>
          </a:bodyPr>
          <a:lstStyle/>
          <a:p>
            <a:r>
              <a:rPr lang="en-GB" dirty="0" smtClean="0"/>
              <a:t>Scientific</a:t>
            </a:r>
          </a:p>
          <a:p>
            <a:r>
              <a:rPr lang="en-GB" i="1" dirty="0"/>
              <a:t>Headache is a common clinical feature in patients in the emergency room    and in general neurology clinics. For physicians not experienced in headache disorders it might be difficult sometimes to decide in which patients neuroimaging is necessary to diagnose an underlying brain pathology and in which patients cerebral imaging is unnecessary. Most patients presenting to the primary-care physician with a non-acute headache and no further neuro- logical signs or symptoms will not be suffering from an underlying serious condition. This review focuses on the main primary headache diseases, including migraine, tension-type headache and cluster headache, as well as frequent secondary headache entities with common clinical presentation and appropriate diagnostic and therapeutic algorithms to help guide the decision on the utilization of neuroimaging in the diagnostic   workup.</a:t>
            </a:r>
            <a:endParaRPr lang="en-GB" dirty="0"/>
          </a:p>
          <a:p>
            <a:endParaRPr lang="en-GB" dirty="0"/>
          </a:p>
        </p:txBody>
      </p:sp>
    </p:spTree>
    <p:extLst>
      <p:ext uri="{BB962C8B-B14F-4D97-AF65-F5344CB8AC3E}">
        <p14:creationId xmlns:p14="http://schemas.microsoft.com/office/powerpoint/2010/main" val="597301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448574"/>
            <a:ext cx="10515600" cy="5728389"/>
          </a:xfrm>
        </p:spPr>
        <p:txBody>
          <a:bodyPr/>
          <a:lstStyle/>
          <a:p>
            <a:pPr eaLnBrk="0" hangingPunct="0"/>
            <a:r>
              <a:rPr lang="en-GB" b="1" dirty="0"/>
              <a:t>Abstract</a:t>
            </a:r>
          </a:p>
          <a:p>
            <a:pPr eaLnBrk="0" hangingPunct="0"/>
            <a:r>
              <a:rPr lang="en-GB" i="1" dirty="0"/>
              <a:t>This essay argues that theories which frame media globalisation as either Disney-style neo-imperial domination or as radical techno-politics fail to account for the complex network of exchange that takes place in animated media. Instead of framing media use in terms of ‘top-down’ versus ‘bottom- up’ activity, this essay demonstrates how animators and audiences in differ- </a:t>
            </a:r>
            <a:r>
              <a:rPr lang="en-GB" i="1" dirty="0" err="1"/>
              <a:t>ent</a:t>
            </a:r>
            <a:r>
              <a:rPr lang="en-GB" i="1" dirty="0"/>
              <a:t> national and cultural contexts may inhabit multiple positions, entering into fraught, yet often productive, relations of complicity and collaboration through different media technologies. To that end, it highlights two particular historical moments…</a:t>
            </a:r>
            <a:endParaRPr lang="en-GB" dirty="0"/>
          </a:p>
          <a:p>
            <a:endParaRPr lang="en-GB" dirty="0"/>
          </a:p>
        </p:txBody>
      </p:sp>
    </p:spTree>
    <p:extLst>
      <p:ext uri="{BB962C8B-B14F-4D97-AF65-F5344CB8AC3E}">
        <p14:creationId xmlns:p14="http://schemas.microsoft.com/office/powerpoint/2010/main" val="180805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431321"/>
            <a:ext cx="10515600" cy="5745642"/>
          </a:xfrm>
        </p:spPr>
        <p:txBody>
          <a:bodyPr>
            <a:normAutofit fontScale="85000" lnSpcReduction="10000"/>
          </a:bodyPr>
          <a:lstStyle/>
          <a:p>
            <a:pPr eaLnBrk="0" hangingPunct="0"/>
            <a:r>
              <a:rPr lang="en-GB" b="1" dirty="0"/>
              <a:t>Abstract</a:t>
            </a:r>
          </a:p>
          <a:p>
            <a:pPr eaLnBrk="0" hangingPunct="0"/>
            <a:r>
              <a:rPr lang="en-GB" i="1" dirty="0"/>
              <a:t>This article focuses on the phenomenon of ‘rupture’ identified in student narratives of uncertainty and scholarship experienced during the course of Fine Art research degrees in two Australian universities. Rupture captures the phenomenon of severe disruption or discontinuity in existing knowledge and typically signifies epistemological rift for the students. On one level candidates become anxious and directionless; on another they adapt and resolve </a:t>
            </a:r>
            <a:r>
              <a:rPr lang="en-GB" i="1" dirty="0" smtClean="0"/>
              <a:t>the</a:t>
            </a:r>
            <a:r>
              <a:rPr lang="en-GB" dirty="0"/>
              <a:t> </a:t>
            </a:r>
          </a:p>
          <a:p>
            <a:pPr eaLnBrk="0" hangingPunct="0"/>
            <a:r>
              <a:rPr lang="en-GB" i="1" dirty="0"/>
              <a:t>challenges they face. All candidates enter research degrees ready to be </a:t>
            </a:r>
            <a:r>
              <a:rPr lang="en-GB" i="1" dirty="0" err="1"/>
              <a:t>chal</a:t>
            </a:r>
            <a:r>
              <a:rPr lang="en-GB" i="1" dirty="0"/>
              <a:t>- </a:t>
            </a:r>
            <a:r>
              <a:rPr lang="en-GB" i="1" dirty="0" err="1"/>
              <a:t>lenged</a:t>
            </a:r>
            <a:r>
              <a:rPr lang="en-GB" i="1" dirty="0"/>
              <a:t>, but can soon become overwhelmed by what they perceive as chaos in their thinking, combined with organizational hurdles and, in the disciplinary area of fine art, an unfamiliar and newly evolving community of practice.  They identify struggle as a crucial stage in their scholarly development, knowledge construction and the advancement of research and art making in their discipline area. This article advances a perspective on the roles of </a:t>
            </a:r>
            <a:r>
              <a:rPr lang="en-GB" i="1" dirty="0" err="1"/>
              <a:t>chal</a:t>
            </a:r>
            <a:r>
              <a:rPr lang="en-GB" i="1" dirty="0"/>
              <a:t>- </a:t>
            </a:r>
            <a:r>
              <a:rPr lang="en-GB" i="1" dirty="0" err="1"/>
              <a:t>lenge</a:t>
            </a:r>
            <a:r>
              <a:rPr lang="en-GB" i="1" dirty="0"/>
              <a:t> and </a:t>
            </a:r>
            <a:r>
              <a:rPr lang="en-GB" i="1" dirty="0" err="1"/>
              <a:t>adaptivity</a:t>
            </a:r>
            <a:r>
              <a:rPr lang="en-GB" i="1" dirty="0"/>
              <a:t> in knowledge production that further informs the </a:t>
            </a:r>
            <a:r>
              <a:rPr lang="en-GB" i="1" dirty="0" err="1"/>
              <a:t>litera</a:t>
            </a:r>
            <a:r>
              <a:rPr lang="en-GB" i="1" dirty="0"/>
              <a:t>- </a:t>
            </a:r>
            <a:r>
              <a:rPr lang="en-GB" i="1" dirty="0" err="1"/>
              <a:t>ture</a:t>
            </a:r>
            <a:r>
              <a:rPr lang="en-GB" i="1" dirty="0"/>
              <a:t> on the supervision needs of new researchers in both cases as a focal    point for neo-imperial complicity and collaborative reinterpretation among creators and viewers of global   media.</a:t>
            </a:r>
            <a:endParaRPr lang="en-GB" dirty="0"/>
          </a:p>
          <a:p>
            <a:endParaRPr lang="en-GB" dirty="0"/>
          </a:p>
        </p:txBody>
      </p:sp>
    </p:spTree>
    <p:extLst>
      <p:ext uri="{BB962C8B-B14F-4D97-AF65-F5344CB8AC3E}">
        <p14:creationId xmlns:p14="http://schemas.microsoft.com/office/powerpoint/2010/main" val="3670602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491706"/>
            <a:ext cx="10515600" cy="5685257"/>
          </a:xfrm>
        </p:spPr>
        <p:txBody>
          <a:bodyPr>
            <a:normAutofit lnSpcReduction="10000"/>
          </a:bodyPr>
          <a:lstStyle/>
          <a:p>
            <a:pPr eaLnBrk="0" hangingPunct="0"/>
            <a:r>
              <a:rPr lang="en-GB" dirty="0"/>
              <a:t>The neuroscience essay on headache treatment by </a:t>
            </a:r>
            <a:r>
              <a:rPr lang="en-GB" dirty="0" err="1"/>
              <a:t>Holle</a:t>
            </a:r>
            <a:r>
              <a:rPr lang="en-GB" dirty="0"/>
              <a:t> and </a:t>
            </a:r>
            <a:r>
              <a:rPr lang="en-GB" dirty="0" err="1"/>
              <a:t>Obermann</a:t>
            </a:r>
            <a:r>
              <a:rPr lang="en-GB" dirty="0"/>
              <a:t> (2013).</a:t>
            </a:r>
          </a:p>
          <a:p>
            <a:pPr eaLnBrk="0" hangingPunct="0"/>
            <a:r>
              <a:rPr lang="en-GB" dirty="0"/>
              <a:t> </a:t>
            </a:r>
          </a:p>
          <a:p>
            <a:pPr eaLnBrk="0" hangingPunct="0"/>
            <a:r>
              <a:rPr lang="en-GB" b="1" dirty="0"/>
              <a:t>Summary</a:t>
            </a:r>
          </a:p>
          <a:p>
            <a:pPr eaLnBrk="0" hangingPunct="0"/>
            <a:r>
              <a:rPr lang="en-GB" i="1" dirty="0"/>
              <a:t>Headache is a common clinical feature in neurological patients. Patients with classic episodic migraine and TTH need no further neuroimaging as part of their diagnostic work. These patients do not have a higher rate of relevant cerebral pathology than anyone else in the general population. Sometimes, however, it might be reasonable to perform neuroimaging in patients fright- </a:t>
            </a:r>
            <a:r>
              <a:rPr lang="en-GB" i="1" dirty="0" err="1"/>
              <a:t>ened</a:t>
            </a:r>
            <a:r>
              <a:rPr lang="en-GB" i="1" dirty="0"/>
              <a:t> that they are suffering from severe illness who present with common clinical features. Distinct red flags on clinical neurological examination point to secondary cause of the headache and require  further  neuroimaging  to detect treatable causes and severe disease of the secondary headache.</a:t>
            </a:r>
            <a:endParaRPr lang="en-GB" dirty="0"/>
          </a:p>
          <a:p>
            <a:endParaRPr lang="en-GB" dirty="0"/>
          </a:p>
        </p:txBody>
      </p:sp>
    </p:spTree>
    <p:extLst>
      <p:ext uri="{BB962C8B-B14F-4D97-AF65-F5344CB8AC3E}">
        <p14:creationId xmlns:p14="http://schemas.microsoft.com/office/powerpoint/2010/main" val="2193345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365125"/>
            <a:ext cx="10515600" cy="5811838"/>
          </a:xfrm>
        </p:spPr>
        <p:txBody>
          <a:bodyPr>
            <a:normAutofit lnSpcReduction="10000"/>
          </a:bodyPr>
          <a:lstStyle/>
          <a:p>
            <a:pPr eaLnBrk="0" hangingPunct="0"/>
            <a:r>
              <a:rPr lang="en-GB" i="1" dirty="0"/>
              <a:t>Example 2: Humanities article</a:t>
            </a:r>
            <a:endParaRPr lang="en-GB" dirty="0"/>
          </a:p>
          <a:p>
            <a:pPr eaLnBrk="0" hangingPunct="0"/>
            <a:r>
              <a:rPr lang="en-GB" dirty="0"/>
              <a:t>The article on new media by Annett  (2013).</a:t>
            </a:r>
          </a:p>
          <a:p>
            <a:pPr eaLnBrk="0" hangingPunct="0"/>
            <a:r>
              <a:rPr lang="en-GB" dirty="0"/>
              <a:t> </a:t>
            </a:r>
          </a:p>
          <a:p>
            <a:pPr eaLnBrk="0" hangingPunct="0"/>
            <a:r>
              <a:rPr lang="en-GB" b="1" dirty="0"/>
              <a:t>Conclusion</a:t>
            </a:r>
          </a:p>
          <a:p>
            <a:pPr eaLnBrk="0" hangingPunct="0"/>
            <a:r>
              <a:rPr lang="en-GB" i="1" dirty="0"/>
              <a:t>Transnational collaborations through new media are not free of risks. As </a:t>
            </a:r>
            <a:r>
              <a:rPr lang="en-GB" i="1" dirty="0" err="1"/>
              <a:t>Gajjala</a:t>
            </a:r>
            <a:r>
              <a:rPr lang="en-GB" i="1" dirty="0"/>
              <a:t> says, new media technologies were  all  based  on  ‘social  discourses and material practices that viewed the privilege of the world from the less privileged’ (2004, 106). Yet we must be careful not to mark the divisions too rigidly. In the cases of both Betty </a:t>
            </a:r>
            <a:r>
              <a:rPr lang="en-GB" i="1" dirty="0" err="1"/>
              <a:t>Boop</a:t>
            </a:r>
            <a:r>
              <a:rPr lang="en-GB" i="1" dirty="0"/>
              <a:t> and </a:t>
            </a:r>
            <a:r>
              <a:rPr lang="en-GB" i="1" dirty="0" err="1"/>
              <a:t>Sita</a:t>
            </a:r>
            <a:r>
              <a:rPr lang="en-GB" i="1" dirty="0"/>
              <a:t> Sings the Blues, both show how animators and viewers were in fact multiply positioned in their privilege and disadvantages. … worked from the </a:t>
            </a:r>
            <a:r>
              <a:rPr lang="en-GB" i="1" dirty="0" err="1"/>
              <a:t>minoritarian</a:t>
            </a:r>
            <a:r>
              <a:rPr lang="en-GB" i="1" dirty="0"/>
              <a:t> position of Jewish </a:t>
            </a:r>
            <a:r>
              <a:rPr lang="en-GB" i="1" dirty="0" err="1"/>
              <a:t>immi</a:t>
            </a:r>
            <a:r>
              <a:rPr lang="en-GB" i="1" dirty="0"/>
              <a:t>- grants in the United States during the 1930s, they retained a state of privilege and a male film maker’s complicity in Orientalist conceptions of representing race  and gender.</a:t>
            </a:r>
            <a:endParaRPr lang="en-GB" dirty="0"/>
          </a:p>
          <a:p>
            <a:endParaRPr lang="en-GB" dirty="0"/>
          </a:p>
        </p:txBody>
      </p:sp>
    </p:spTree>
    <p:extLst>
      <p:ext uri="{BB962C8B-B14F-4D97-AF65-F5344CB8AC3E}">
        <p14:creationId xmlns:p14="http://schemas.microsoft.com/office/powerpoint/2010/main" val="3491339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365125"/>
            <a:ext cx="10515600" cy="5811838"/>
          </a:xfrm>
        </p:spPr>
        <p:txBody>
          <a:bodyPr>
            <a:normAutofit fontScale="85000" lnSpcReduction="20000"/>
          </a:bodyPr>
          <a:lstStyle/>
          <a:p>
            <a:pPr eaLnBrk="0" hangingPunct="0"/>
            <a:r>
              <a:rPr lang="en-GB" i="1" dirty="0"/>
              <a:t>Example 3: Social sciences</a:t>
            </a:r>
            <a:endParaRPr lang="en-GB" dirty="0"/>
          </a:p>
          <a:p>
            <a:pPr eaLnBrk="0" hangingPunct="0"/>
            <a:r>
              <a:rPr lang="en-GB" dirty="0"/>
              <a:t>Beverley Simmons and Allyson Holbrook (2012).</a:t>
            </a:r>
          </a:p>
          <a:p>
            <a:pPr eaLnBrk="0" hangingPunct="0"/>
            <a:r>
              <a:rPr lang="en-GB" dirty="0"/>
              <a:t> </a:t>
            </a:r>
          </a:p>
          <a:p>
            <a:pPr eaLnBrk="0" hangingPunct="0"/>
            <a:r>
              <a:rPr lang="en-GB" b="1" dirty="0"/>
              <a:t>Conclusion</a:t>
            </a:r>
          </a:p>
          <a:p>
            <a:pPr eaLnBrk="0" hangingPunct="0"/>
            <a:r>
              <a:rPr lang="en-GB" i="1" dirty="0"/>
              <a:t>Fine art candidates experience an exacting level of uncertainty during their doctoral candidature. This potentially erodes their intrinsic commitment, as revealed by the range of anxieties experienced by the informants in this study, and manifests as rupture in response to an epistemological rift or fault line in their experience of knowledge. The intensity of their struggle around the discontinuity in knowledge is revealed in their attempts to bridge the gap between what they know and what they do not know. This is evident in the way candidates question their existing well developed art practices and the technologies required and explicate their lack of conceptual or written skills. Many elements of the findings reported here support earlier studies that </a:t>
            </a:r>
            <a:r>
              <a:rPr lang="en-GB" i="1" dirty="0" err="1"/>
              <a:t>recog</a:t>
            </a:r>
            <a:r>
              <a:rPr lang="en-GB" i="1" dirty="0"/>
              <a:t>- </a:t>
            </a:r>
            <a:r>
              <a:rPr lang="en-GB" i="1" dirty="0" err="1"/>
              <a:t>nized</a:t>
            </a:r>
            <a:r>
              <a:rPr lang="en-GB" i="1" dirty="0"/>
              <a:t> the dilemmas that artists face when undertaking a practice-based research degree in the visual arts, notably the findings of Hockey (2007). </a:t>
            </a:r>
            <a:r>
              <a:rPr lang="en-GB" i="1"/>
              <a:t>What is new is a shifting of the site of struggle from the personal, such as threats to creativity or creative identity, to an epistemological struggle brought on by a severe disruption or discontinuity in, or rupture to, existing knowledge.</a:t>
            </a:r>
            <a:endParaRPr lang="en-GB"/>
          </a:p>
          <a:p>
            <a:endParaRPr lang="en-GB" dirty="0"/>
          </a:p>
        </p:txBody>
      </p:sp>
    </p:spTree>
    <p:extLst>
      <p:ext uri="{BB962C8B-B14F-4D97-AF65-F5344CB8AC3E}">
        <p14:creationId xmlns:p14="http://schemas.microsoft.com/office/powerpoint/2010/main" val="2993332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346</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Brighton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Wisker</dc:creator>
  <cp:lastModifiedBy>Gina Wisker</cp:lastModifiedBy>
  <cp:revision>1</cp:revision>
  <dcterms:created xsi:type="dcterms:W3CDTF">2018-06-26T10:00:07Z</dcterms:created>
  <dcterms:modified xsi:type="dcterms:W3CDTF">2018-06-26T10:00:34Z</dcterms:modified>
</cp:coreProperties>
</file>