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63" r:id="rId4"/>
    <p:sldId id="281" r:id="rId5"/>
    <p:sldId id="282" r:id="rId6"/>
    <p:sldId id="290" r:id="rId7"/>
    <p:sldId id="283" r:id="rId8"/>
    <p:sldId id="264" r:id="rId9"/>
    <p:sldId id="284" r:id="rId10"/>
    <p:sldId id="300" r:id="rId11"/>
    <p:sldId id="301" r:id="rId12"/>
    <p:sldId id="302" r:id="rId13"/>
    <p:sldId id="287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1" r:id="rId22"/>
    <p:sldId id="280" r:id="rId23"/>
    <p:sldId id="270" r:id="rId24"/>
    <p:sldId id="272" r:id="rId25"/>
    <p:sldId id="288" r:id="rId26"/>
    <p:sldId id="299" r:id="rId27"/>
    <p:sldId id="274" r:id="rId28"/>
  </p:sldIdLst>
  <p:sldSz cx="9144000" cy="6858000" type="screen4x3"/>
  <p:notesSz cx="6858000" cy="97234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71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362C3-C49D-41FC-A436-4984A35B1ED7}" type="datetimeFigureOut">
              <a:rPr lang="en-GB" smtClean="0"/>
              <a:pPr/>
              <a:t>01/05/2007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35578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235578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29009-893C-42D5-982E-2ACAD57B4E5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82834-5961-48A5-89BF-848686514C33}" type="datetimeFigureOut">
              <a:rPr lang="en-US" smtClean="0"/>
              <a:pPr/>
              <a:t>5/1/2007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8538" y="728663"/>
            <a:ext cx="4860925" cy="3646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618633"/>
            <a:ext cx="5486400" cy="4375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35578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235578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086EE-76FC-47B4-866E-F8C71025933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04800"/>
            <a:ext cx="6400800" cy="1447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133600" y="1981200"/>
            <a:ext cx="6400800" cy="40386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336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9B661-4F9D-4DE4-868E-69A9BFF550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B3275E-E7FE-46D2-B45A-2CC6176E538E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Planning  modules, courses   learning,  teaching and assessment  using NCAAA learning outcomes </a:t>
            </a:r>
            <a:r>
              <a:rPr lang="en-US" sz="3600" dirty="0" smtClean="0"/>
              <a:t>(4)    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077072"/>
            <a:ext cx="7854696" cy="2520280"/>
          </a:xfrm>
        </p:spPr>
        <p:txBody>
          <a:bodyPr>
            <a:normAutofit/>
          </a:bodyPr>
          <a:lstStyle/>
          <a:p>
            <a:r>
              <a:rPr lang="en-GB" b="1" dirty="0" smtClean="0"/>
              <a:t>Gina Wisker  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new here in practice?</a:t>
            </a:r>
          </a:p>
          <a:p>
            <a:r>
              <a:rPr lang="en-US" dirty="0" smtClean="0"/>
              <a:t>What might be difficult to engage colleagues with?</a:t>
            </a:r>
          </a:p>
          <a:p>
            <a:r>
              <a:rPr lang="en-US" dirty="0" smtClean="0"/>
              <a:t>how might you do that?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Questions and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Engaging colleagues – overseeing colleagues. Each wants to work alone; curriculum development and team planning </a:t>
            </a:r>
          </a:p>
          <a:p>
            <a:r>
              <a:rPr lang="en-US" dirty="0" smtClean="0"/>
              <a:t>teaching in the classroom presents a challenge</a:t>
            </a:r>
          </a:p>
          <a:p>
            <a:r>
              <a:rPr lang="en-US" dirty="0" smtClean="0"/>
              <a:t>Interactive + model what happens in real world</a:t>
            </a:r>
          </a:p>
          <a:p>
            <a:r>
              <a:rPr lang="en-US" dirty="0" smtClean="0"/>
              <a:t>Authority: threat </a:t>
            </a:r>
            <a:r>
              <a:rPr lang="en-US" dirty="0" err="1" smtClean="0"/>
              <a:t>cf</a:t>
            </a:r>
            <a:r>
              <a:rPr lang="en-US" dirty="0" smtClean="0"/>
              <a:t> challenge!</a:t>
            </a:r>
          </a:p>
          <a:p>
            <a:r>
              <a:rPr lang="en-US" dirty="0" smtClean="0"/>
              <a:t>Active learning or rote</a:t>
            </a:r>
          </a:p>
          <a:p>
            <a:r>
              <a:rPr lang="en-US" dirty="0" smtClean="0"/>
              <a:t>Staff – student ratios and adapting teaching and learning strategies</a:t>
            </a:r>
          </a:p>
          <a:p>
            <a:r>
              <a:rPr lang="en-US" dirty="0" smtClean="0"/>
              <a:t>Problem with SCL students don’t want responsibility and self motivation.</a:t>
            </a:r>
          </a:p>
          <a:p>
            <a:r>
              <a:rPr lang="en-US" dirty="0" smtClean="0"/>
              <a:t>Multi-level – ‘mixed ability’ students: how do you deal with it?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Questions and responses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r>
              <a:rPr lang="en-US" dirty="0" smtClean="0"/>
              <a:t>Linking assessment LOs – big challenge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Constructive alignment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857892"/>
          </a:xfrm>
        </p:spPr>
        <p:txBody>
          <a:bodyPr>
            <a:normAutofit/>
          </a:bodyPr>
          <a:lstStyle/>
          <a:p>
            <a:r>
              <a:rPr lang="en-GB" dirty="0" smtClean="0"/>
              <a:t>John Biggs term ‘constructive alignment’ means ensuring that in the construction planning and delivery of the course all the elements are in a relationships or alignment with each other to achieve the best outcomes and effects </a:t>
            </a:r>
          </a:p>
          <a:p>
            <a:r>
              <a:rPr lang="en-GB" dirty="0" smtClean="0"/>
              <a:t>The learning outcomes </a:t>
            </a:r>
          </a:p>
          <a:p>
            <a:r>
              <a:rPr lang="en-GB" dirty="0" smtClean="0"/>
              <a:t>Assessment</a:t>
            </a:r>
          </a:p>
          <a:p>
            <a:r>
              <a:rPr lang="en-GB" dirty="0" smtClean="0"/>
              <a:t>Teaching activities </a:t>
            </a:r>
          </a:p>
          <a:p>
            <a:r>
              <a:rPr lang="en-GB" dirty="0" smtClean="0"/>
              <a:t>Learning activities</a:t>
            </a:r>
          </a:p>
          <a:p>
            <a:r>
              <a:rPr lang="en-GB" dirty="0" smtClean="0"/>
              <a:t>Content </a:t>
            </a:r>
          </a:p>
          <a:p>
            <a:r>
              <a:rPr lang="en-GB" dirty="0" smtClean="0"/>
              <a:t>These are all in alignment and from this can flow the individual lesson planning , and it is all made clear and explicit to the students 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Dimensions of Knowledge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28625" y="1071563"/>
          <a:ext cx="8215370" cy="494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7685"/>
                <a:gridCol w="410768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Krathwohl</a:t>
                      </a:r>
                      <a:r>
                        <a:rPr lang="en-GB" baseline="0" dirty="0" smtClean="0"/>
                        <a:t> &amp; Anderson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NCAAA Domains of Learning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Factual: facts a student needs to be familiar with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Knowledge</a:t>
                      </a:r>
                      <a:r>
                        <a:rPr lang="en-GB" baseline="0" dirty="0" smtClean="0"/>
                        <a:t> of specific facts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Conceptual: knowledge such as knowledge of classifications, principles, theories, models and structures;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Knowledge</a:t>
                      </a:r>
                      <a:r>
                        <a:rPr lang="en-GB" dirty="0" smtClean="0"/>
                        <a:t> of concepts, principles and theories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Procedural: knowing how to do something including techniques, skills and methods of enquiry,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Metacognitive</a:t>
                      </a:r>
                      <a:r>
                        <a:rPr lang="en-US" sz="1800" dirty="0" smtClean="0"/>
                        <a:t>: knowledge of self and cognitive tasks and methods of learning and </a:t>
                      </a:r>
                      <a:r>
                        <a:rPr lang="en-US" sz="1800" dirty="0" err="1" smtClean="0"/>
                        <a:t>organising</a:t>
                      </a:r>
                      <a:r>
                        <a:rPr lang="en-US" sz="1800" dirty="0" smtClean="0"/>
                        <a:t> ideas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400800" cy="1335088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The Taxonomy Table </a:t>
            </a:r>
            <a:br>
              <a:rPr lang="en-GB" smtClean="0"/>
            </a:br>
            <a:r>
              <a:rPr lang="en-GB" sz="2000" smtClean="0"/>
              <a:t>(Anderson and Krathwohl, 2001)</a:t>
            </a:r>
          </a:p>
        </p:txBody>
      </p:sp>
      <p:graphicFrame>
        <p:nvGraphicFramePr>
          <p:cNvPr id="62535" name="Group 71"/>
          <p:cNvGraphicFramePr>
            <a:graphicFrameLocks noGrp="1"/>
          </p:cNvGraphicFramePr>
          <p:nvPr>
            <p:ph type="tbl" idx="1"/>
          </p:nvPr>
        </p:nvGraphicFramePr>
        <p:xfrm>
          <a:off x="179388" y="1916113"/>
          <a:ext cx="8678862" cy="4033839"/>
        </p:xfrm>
        <a:graphic>
          <a:graphicData uri="http://schemas.openxmlformats.org/drawingml/2006/table">
            <a:tbl>
              <a:tblPr/>
              <a:tblGrid>
                <a:gridCol w="1433512"/>
                <a:gridCol w="1338263"/>
                <a:gridCol w="1476375"/>
                <a:gridCol w="1081087"/>
                <a:gridCol w="1022350"/>
                <a:gridCol w="1252538"/>
                <a:gridCol w="1074737"/>
              </a:tblGrid>
              <a:tr h="652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Knowledge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Dimension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The cognitive Process Dimension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 Remember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 Understand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 Apply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Analyse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Evaluate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Create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Factual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Conceptual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 Procedural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Metacognitive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88" name="Rectangle 56"/>
          <p:cNvSpPr>
            <a:spLocks noChangeArrowheads="1"/>
          </p:cNvSpPr>
          <p:nvPr/>
        </p:nvSpPr>
        <p:spPr bwMode="auto">
          <a:xfrm>
            <a:off x="1763713" y="6021388"/>
            <a:ext cx="40052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GB">
                <a:latin typeface="Comic Sans MS" pitchFamily="66" charset="0"/>
              </a:rPr>
              <a:t>  </a:t>
            </a:r>
          </a:p>
          <a:p>
            <a:pPr eaLnBrk="1" hangingPunct="1"/>
            <a:r>
              <a:rPr lang="en-GB">
                <a:latin typeface="Comic Sans MS" pitchFamily="66" charset="0"/>
              </a:rPr>
              <a:t>(Adapted from Anderson, 2003:29)</a:t>
            </a:r>
          </a:p>
        </p:txBody>
      </p:sp>
      <p:sp>
        <p:nvSpPr>
          <p:cNvPr id="62536" name="Text Box 72"/>
          <p:cNvSpPr txBox="1">
            <a:spLocks noChangeArrowheads="1"/>
          </p:cNvSpPr>
          <p:nvPr/>
        </p:nvSpPr>
        <p:spPr bwMode="auto">
          <a:xfrm>
            <a:off x="5580063" y="4581525"/>
            <a:ext cx="3168650" cy="8302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dirty="0">
                <a:solidFill>
                  <a:schemeClr val="bg1"/>
                </a:solidFill>
              </a:rPr>
              <a:t>being able to compare various different ways and theories of doing the teaching and systematically work out what is the best way to go ahead</a:t>
            </a:r>
            <a:r>
              <a:rPr lang="en-US" sz="1200" dirty="0">
                <a:solidFill>
                  <a:schemeClr val="bg1"/>
                </a:solidFill>
              </a:rPr>
              <a:t> in your circumstances</a:t>
            </a:r>
          </a:p>
        </p:txBody>
      </p:sp>
      <p:sp>
        <p:nvSpPr>
          <p:cNvPr id="62538" name="Rectangle 74"/>
          <p:cNvSpPr>
            <a:spLocks noChangeArrowheads="1"/>
          </p:cNvSpPr>
          <p:nvPr/>
        </p:nvSpPr>
        <p:spPr bwMode="auto">
          <a:xfrm>
            <a:off x="4427538" y="4581525"/>
            <a:ext cx="10795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/>
              <a:t>writing a plan that suits your context</a:t>
            </a:r>
            <a:endParaRPr lang="en-US" sz="1200"/>
          </a:p>
        </p:txBody>
      </p:sp>
      <p:sp>
        <p:nvSpPr>
          <p:cNvPr id="18491" name="Text Box 75"/>
          <p:cNvSpPr txBox="1">
            <a:spLocks noChangeArrowheads="1"/>
          </p:cNvSpPr>
          <p:nvPr/>
        </p:nvSpPr>
        <p:spPr bwMode="auto">
          <a:xfrm>
            <a:off x="0" y="6165850"/>
            <a:ext cx="1476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r-SA"/>
          </a:p>
        </p:txBody>
      </p:sp>
      <p:sp>
        <p:nvSpPr>
          <p:cNvPr id="62540" name="Text Box 76"/>
          <p:cNvSpPr txBox="1">
            <a:spLocks noChangeArrowheads="1"/>
          </p:cNvSpPr>
          <p:nvPr/>
        </p:nvSpPr>
        <p:spPr bwMode="auto">
          <a:xfrm>
            <a:off x="1619250" y="4652963"/>
            <a:ext cx="12969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GB" sz="1200"/>
              <a:t>knowing what should be in a teaching plan</a:t>
            </a:r>
          </a:p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62541" name="Text Box 77"/>
          <p:cNvSpPr txBox="1">
            <a:spLocks noChangeArrowheads="1"/>
          </p:cNvSpPr>
          <p:nvPr/>
        </p:nvSpPr>
        <p:spPr bwMode="auto">
          <a:xfrm>
            <a:off x="2987675" y="4652963"/>
            <a:ext cx="13684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GB" sz="1200"/>
              <a:t>Understanding key aspects in session planning</a:t>
            </a:r>
          </a:p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39B661-4F9D-4DE4-868E-69A9BFF5502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36" grpId="0" animBg="1"/>
      <p:bldP spid="62538" grpId="0"/>
      <p:bldP spid="62540" grpId="0"/>
      <p:bldP spid="6254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400800" cy="1335088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The Taxonomy Table </a:t>
            </a:r>
            <a:br>
              <a:rPr lang="en-GB" smtClean="0"/>
            </a:br>
            <a:r>
              <a:rPr lang="en-GB" sz="2000" smtClean="0"/>
              <a:t>(Anderson and Krathwohl, 2001)</a:t>
            </a:r>
          </a:p>
        </p:txBody>
      </p:sp>
      <p:graphicFrame>
        <p:nvGraphicFramePr>
          <p:cNvPr id="62535" name="Group 71"/>
          <p:cNvGraphicFramePr>
            <a:graphicFrameLocks noGrp="1"/>
          </p:cNvGraphicFramePr>
          <p:nvPr>
            <p:ph type="tbl" idx="1"/>
          </p:nvPr>
        </p:nvGraphicFramePr>
        <p:xfrm>
          <a:off x="0" y="1428736"/>
          <a:ext cx="8678862" cy="5309871"/>
        </p:xfrm>
        <a:graphic>
          <a:graphicData uri="http://schemas.openxmlformats.org/drawingml/2006/table">
            <a:tbl>
              <a:tblPr/>
              <a:tblGrid>
                <a:gridCol w="2428860"/>
                <a:gridCol w="1000132"/>
                <a:gridCol w="1143008"/>
                <a:gridCol w="1071570"/>
                <a:gridCol w="1000132"/>
                <a:gridCol w="960423"/>
                <a:gridCol w="1074737"/>
              </a:tblGrid>
              <a:tr h="652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NCAAA Domains of Learning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The cognitive Process Dimension - Bloom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 Remember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 Understand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 Apply 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Analyse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Evaluate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Create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Knowledge 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Facts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 Concepts, theories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 Procedures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Cognitive Skills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Apply skills when asked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 marL="228600" indent="-228600"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 Creative  thinking and problem solving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Interpersonal Skills and Responsibility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Responsibility for own                     learning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Group participation and leadership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Act responsibly-personal and professional situations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Ethical standards of behavior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Communication  IT and Numerical Skills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Oral and written             communication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Use of IT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Basic </a:t>
                      </a:r>
                      <a:r>
                        <a:rPr lang="en-US" sz="1000" dirty="0" err="1">
                          <a:latin typeface="Times New Roman"/>
                          <a:ea typeface="Times New Roman"/>
                        </a:rPr>
                        <a:t>maths</a:t>
                      </a: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and statistics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Psychomotor Skills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91" name="Text Box 75"/>
          <p:cNvSpPr txBox="1">
            <a:spLocks noChangeArrowheads="1"/>
          </p:cNvSpPr>
          <p:nvPr/>
        </p:nvSpPr>
        <p:spPr bwMode="auto">
          <a:xfrm>
            <a:off x="0" y="6165850"/>
            <a:ext cx="1476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39B661-4F9D-4DE4-868E-69A9BFF5502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400800" cy="1335088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The Taxonomy Table </a:t>
            </a:r>
            <a:br>
              <a:rPr lang="en-GB" smtClean="0"/>
            </a:br>
            <a:r>
              <a:rPr lang="en-GB" sz="2000" smtClean="0"/>
              <a:t>(Anderson and Krathwohl, 2001)</a:t>
            </a:r>
          </a:p>
        </p:txBody>
      </p:sp>
      <p:graphicFrame>
        <p:nvGraphicFramePr>
          <p:cNvPr id="62535" name="Group 71"/>
          <p:cNvGraphicFramePr>
            <a:graphicFrameLocks noGrp="1"/>
          </p:cNvGraphicFramePr>
          <p:nvPr>
            <p:ph type="tbl" idx="1"/>
          </p:nvPr>
        </p:nvGraphicFramePr>
        <p:xfrm>
          <a:off x="0" y="1428736"/>
          <a:ext cx="8678862" cy="5309871"/>
        </p:xfrm>
        <a:graphic>
          <a:graphicData uri="http://schemas.openxmlformats.org/drawingml/2006/table">
            <a:tbl>
              <a:tblPr/>
              <a:tblGrid>
                <a:gridCol w="2428860"/>
                <a:gridCol w="1000132"/>
                <a:gridCol w="1143008"/>
                <a:gridCol w="1071570"/>
                <a:gridCol w="1000132"/>
                <a:gridCol w="960423"/>
                <a:gridCol w="1074737"/>
              </a:tblGrid>
              <a:tr h="652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NCAAA Domains of Learning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The Attitudes Dimension - Bloom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Knowledge 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Facts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 Concepts, theories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 Procedures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Cognitive Skills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000">
                          <a:latin typeface="Times New Roman"/>
                          <a:ea typeface="Times New Roman"/>
                        </a:rPr>
                        <a:t>Apply skills when asked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228600" indent="-228600"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 Creative  thinking and problem solving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Interpersonal Skills and Responsibility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Responsibility for own                     learning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Group participation and leadership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Act responsibly-personal and professional situations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Ethical standards of behavior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Communication  IT and Numerical Skills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Oral and written             communication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Use of IT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Basic maths and statistics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Psychomotor Skills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91" name="Text Box 75"/>
          <p:cNvSpPr txBox="1">
            <a:spLocks noChangeArrowheads="1"/>
          </p:cNvSpPr>
          <p:nvPr/>
        </p:nvSpPr>
        <p:spPr bwMode="auto">
          <a:xfrm>
            <a:off x="0" y="6165850"/>
            <a:ext cx="1476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39B661-4F9D-4DE4-868E-69A9BFF5502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400800" cy="1335088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The Taxonomy Table </a:t>
            </a:r>
            <a:br>
              <a:rPr lang="en-GB" smtClean="0"/>
            </a:br>
            <a:r>
              <a:rPr lang="en-GB" sz="2000" smtClean="0"/>
              <a:t>(Anderson and Krathwohl, 2001)</a:t>
            </a:r>
          </a:p>
        </p:txBody>
      </p:sp>
      <p:graphicFrame>
        <p:nvGraphicFramePr>
          <p:cNvPr id="62535" name="Group 71"/>
          <p:cNvGraphicFramePr>
            <a:graphicFrameLocks noGrp="1"/>
          </p:cNvGraphicFramePr>
          <p:nvPr>
            <p:ph type="tbl" idx="1"/>
          </p:nvPr>
        </p:nvGraphicFramePr>
        <p:xfrm>
          <a:off x="0" y="1428736"/>
          <a:ext cx="8678862" cy="5309871"/>
        </p:xfrm>
        <a:graphic>
          <a:graphicData uri="http://schemas.openxmlformats.org/drawingml/2006/table">
            <a:tbl>
              <a:tblPr/>
              <a:tblGrid>
                <a:gridCol w="2428860"/>
                <a:gridCol w="1000132"/>
                <a:gridCol w="1143008"/>
                <a:gridCol w="1071570"/>
                <a:gridCol w="1000132"/>
                <a:gridCol w="960423"/>
                <a:gridCol w="1074737"/>
              </a:tblGrid>
              <a:tr h="652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NCAAA Domains of Learning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The behaviour Dimension - Bloom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Knowledge 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Facts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 Concepts, theories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 Procedures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Cognitive Skills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000">
                          <a:latin typeface="Times New Roman"/>
                          <a:ea typeface="Times New Roman"/>
                        </a:rPr>
                        <a:t>Apply skills when asked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228600" indent="-228600"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 Creative  thinking and problem solving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Interpersonal Skills and Responsibility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Responsibility for own                     learning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Group participation and leadership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Act responsibly-personal and professional situations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Ethical standards of behavior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Communication  IT and Numerical Skills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Oral and written             communication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Use of IT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Basic maths and statistics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Psychomotor Skills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91" name="Text Box 75"/>
          <p:cNvSpPr txBox="1">
            <a:spLocks noChangeArrowheads="1"/>
          </p:cNvSpPr>
          <p:nvPr/>
        </p:nvSpPr>
        <p:spPr bwMode="auto">
          <a:xfrm>
            <a:off x="0" y="6165850"/>
            <a:ext cx="1476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39B661-4F9D-4DE4-868E-69A9BFF5502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-71462"/>
            <a:ext cx="6400800" cy="1335088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 smtClean="0"/>
              <a:t>Teaching and Learning Strategies</a:t>
            </a:r>
          </a:p>
        </p:txBody>
      </p:sp>
      <p:graphicFrame>
        <p:nvGraphicFramePr>
          <p:cNvPr id="62535" name="Group 71"/>
          <p:cNvGraphicFramePr>
            <a:graphicFrameLocks noGrp="1"/>
          </p:cNvGraphicFramePr>
          <p:nvPr>
            <p:ph type="tbl" idx="1"/>
          </p:nvPr>
        </p:nvGraphicFramePr>
        <p:xfrm>
          <a:off x="0" y="1214422"/>
          <a:ext cx="8678862" cy="5309871"/>
        </p:xfrm>
        <a:graphic>
          <a:graphicData uri="http://schemas.openxmlformats.org/drawingml/2006/table">
            <a:tbl>
              <a:tblPr/>
              <a:tblGrid>
                <a:gridCol w="2428860"/>
                <a:gridCol w="1000132"/>
                <a:gridCol w="1143008"/>
                <a:gridCol w="1071570"/>
                <a:gridCol w="1000132"/>
                <a:gridCol w="960423"/>
                <a:gridCol w="1074737"/>
              </a:tblGrid>
              <a:tr h="652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NCAAA Domains of Learning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Strategies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Knowledge 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Facts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 Concepts, theories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 Procedures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Cognitive Skills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000">
                          <a:latin typeface="Times New Roman"/>
                          <a:ea typeface="Times New Roman"/>
                        </a:rPr>
                        <a:t>Apply skills when asked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228600" indent="-228600"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 Creative  thinking and problem solving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Interpersonal Skills and Responsibility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Responsibility for own                     learning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Group participation and leadership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Act responsibly-personal and professional situations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Ethical standards of behavior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Communication  IT and Numerical Skills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Oral and written             communication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Use of IT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Basic maths and statistics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Psychomotor Skills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91" name="Text Box 75"/>
          <p:cNvSpPr txBox="1">
            <a:spLocks noChangeArrowheads="1"/>
          </p:cNvSpPr>
          <p:nvPr/>
        </p:nvSpPr>
        <p:spPr bwMode="auto">
          <a:xfrm>
            <a:off x="0" y="6165850"/>
            <a:ext cx="1476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39B661-4F9D-4DE4-868E-69A9BFF5502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session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92933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we plan curriculum and individual courses we consider such issues as </a:t>
            </a:r>
            <a:r>
              <a:rPr lang="en-US" b="1" dirty="0"/>
              <a:t>the needs of our society , of the discipline, and of the students. </a:t>
            </a:r>
            <a:r>
              <a:rPr lang="en-US" dirty="0"/>
              <a:t>More practically, we consider  the </a:t>
            </a:r>
            <a:r>
              <a:rPr lang="en-US" b="1" dirty="0"/>
              <a:t>level of the course or module, the learning outcomes (knowledge, skills, attitude/values) </a:t>
            </a:r>
            <a:r>
              <a:rPr lang="en-US" dirty="0"/>
              <a:t>it hopes to enable students to  achieve, the </a:t>
            </a:r>
            <a:r>
              <a:rPr lang="en-US" b="1" dirty="0"/>
              <a:t>assessment,</a:t>
            </a:r>
            <a:r>
              <a:rPr lang="en-US" dirty="0"/>
              <a:t> the </a:t>
            </a:r>
            <a:r>
              <a:rPr lang="en-US" b="1" dirty="0"/>
              <a:t>teaching activities and the students’ learning activities and also the content </a:t>
            </a:r>
            <a:r>
              <a:rPr lang="en-US" dirty="0"/>
              <a:t>which we would like students to know about. This session considers  how we plan the development of our courses, using learning outcomes, level descriptors and the underpinning theory of </a:t>
            </a:r>
            <a:r>
              <a:rPr lang="en-US" b="1" dirty="0"/>
              <a:t>‘ constructive alignment</a:t>
            </a:r>
            <a:r>
              <a:rPr lang="en-US" dirty="0"/>
              <a:t>’. 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-71462"/>
            <a:ext cx="6400800" cy="1335088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 smtClean="0"/>
              <a:t>Assessment Strategies</a:t>
            </a:r>
          </a:p>
        </p:txBody>
      </p:sp>
      <p:graphicFrame>
        <p:nvGraphicFramePr>
          <p:cNvPr id="62535" name="Group 71"/>
          <p:cNvGraphicFramePr>
            <a:graphicFrameLocks noGrp="1"/>
          </p:cNvGraphicFramePr>
          <p:nvPr>
            <p:ph type="tbl" idx="1"/>
          </p:nvPr>
        </p:nvGraphicFramePr>
        <p:xfrm>
          <a:off x="0" y="1214422"/>
          <a:ext cx="8678862" cy="5309871"/>
        </p:xfrm>
        <a:graphic>
          <a:graphicData uri="http://schemas.openxmlformats.org/drawingml/2006/table">
            <a:tbl>
              <a:tblPr/>
              <a:tblGrid>
                <a:gridCol w="2428860"/>
                <a:gridCol w="1000132"/>
                <a:gridCol w="1143008"/>
                <a:gridCol w="1071570"/>
                <a:gridCol w="1000132"/>
                <a:gridCol w="960423"/>
                <a:gridCol w="1074737"/>
              </a:tblGrid>
              <a:tr h="652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NCAAA Domains of Learning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Strategies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Knowledge 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Facts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 Concepts, theories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</a:rPr>
                        <a:t>     Procedures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Cognitive Skills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000">
                          <a:latin typeface="Times New Roman"/>
                          <a:ea typeface="Times New Roman"/>
                        </a:rPr>
                        <a:t>Apply skills when asked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228600" indent="-228600"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 Creative  thinking and problem solving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Interpersonal Skills and Responsibility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Responsibility for own                     learning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Group participation and leadership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Act responsibly-personal and professional situations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Ethical standards of behavior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Communication  IT and Numerical Skills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Oral and written             communication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Use of IT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</a:rPr>
                        <a:t>    Basic maths and statistics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Psychomotor Skills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91" name="Text Box 75"/>
          <p:cNvSpPr txBox="1">
            <a:spLocks noChangeArrowheads="1"/>
          </p:cNvSpPr>
          <p:nvPr/>
        </p:nvSpPr>
        <p:spPr bwMode="auto">
          <a:xfrm>
            <a:off x="0" y="6165850"/>
            <a:ext cx="1476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39B661-4F9D-4DE4-868E-69A9BFF5502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/>
          </a:bodyPr>
          <a:lstStyle/>
          <a:p>
            <a:r>
              <a:rPr lang="en-GB" dirty="0" smtClean="0"/>
              <a:t>Review your module or 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en-GB" dirty="0" smtClean="0"/>
              <a:t>In order to model what we hope to work with </a:t>
            </a:r>
            <a:r>
              <a:rPr lang="en-GB" dirty="0" err="1" smtClean="0"/>
              <a:t>with</a:t>
            </a:r>
            <a:r>
              <a:rPr lang="en-GB" dirty="0" smtClean="0"/>
              <a:t> our colleagues </a:t>
            </a:r>
          </a:p>
          <a:p>
            <a:r>
              <a:rPr lang="en-GB" dirty="0" smtClean="0"/>
              <a:t>Please consider a module you have run , or are designing in your discipline OR  a CPD process you run or are designing for educational development/faculty development</a:t>
            </a:r>
          </a:p>
          <a:p>
            <a:r>
              <a:rPr lang="en-GB" dirty="0" smtClean="0"/>
              <a:t>How can it be designed or explained using the learning outcomes approach? </a:t>
            </a:r>
          </a:p>
          <a:p>
            <a:r>
              <a:rPr lang="en-GB" dirty="0" smtClean="0"/>
              <a:t>What else might you need to do to it to enable it to achieve this approach so participants can achieve the outcomes?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440160"/>
          </a:xfrm>
        </p:spPr>
        <p:txBody>
          <a:bodyPr>
            <a:noAutofit/>
          </a:bodyPr>
          <a:lstStyle/>
          <a:p>
            <a:r>
              <a:rPr lang="en-GB" sz="3200" dirty="0" smtClean="0"/>
              <a:t>William Perry-identifies learning development stages which we can map against the  levels at which learning outcomes can be achieved from 1</a:t>
            </a:r>
            <a:r>
              <a:rPr lang="en-GB" sz="3200" baseline="30000" dirty="0" smtClean="0"/>
              <a:t>st</a:t>
            </a:r>
            <a:r>
              <a:rPr lang="en-GB" sz="3200" dirty="0" smtClean="0"/>
              <a:t> year undergrad –to CPD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9 this is what I believe- I can defend this  with theory, evidence  and argument  but wont force it on you –you will need to defend your own beliefs</a:t>
            </a:r>
          </a:p>
          <a:p>
            <a:r>
              <a:rPr lang="en-GB" dirty="0" smtClean="0"/>
              <a:t>8</a:t>
            </a:r>
          </a:p>
          <a:p>
            <a:r>
              <a:rPr lang="en-GB" dirty="0" smtClean="0"/>
              <a:t>7</a:t>
            </a:r>
          </a:p>
          <a:p>
            <a:r>
              <a:rPr lang="en-GB" dirty="0" smtClean="0"/>
              <a:t>6</a:t>
            </a:r>
          </a:p>
          <a:p>
            <a:r>
              <a:rPr lang="en-GB" dirty="0" smtClean="0"/>
              <a:t>5</a:t>
            </a:r>
          </a:p>
          <a:p>
            <a:r>
              <a:rPr lang="en-GB" dirty="0" smtClean="0"/>
              <a:t>4 (negative  relativism)I have no way of telling that one of these ideas/interpretations/theories /products is more important or better  than  another</a:t>
            </a:r>
          </a:p>
          <a:p>
            <a:r>
              <a:rPr lang="en-GB" dirty="0" smtClean="0"/>
              <a:t>3</a:t>
            </a:r>
          </a:p>
          <a:p>
            <a:r>
              <a:rPr lang="en-GB" dirty="0" smtClean="0"/>
              <a:t>2</a:t>
            </a:r>
          </a:p>
          <a:p>
            <a:r>
              <a:rPr lang="en-GB" dirty="0" smtClean="0"/>
              <a:t>1   I need to know – good/ bad,  facts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benefits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28652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Enables clear planning against levels  </a:t>
            </a:r>
          </a:p>
          <a:p>
            <a:r>
              <a:rPr lang="en-GB" dirty="0" smtClean="0"/>
              <a:t>Measurable and communicable outcomes to be achieved at appropriate levels</a:t>
            </a:r>
          </a:p>
          <a:p>
            <a:r>
              <a:rPr lang="en-GB" dirty="0" smtClean="0"/>
              <a:t>The constructive alignment of the assessment forms, learning activities and teaching facilitation activities  which must be appropriate to engage and help develop the learners to achieve the outcomes </a:t>
            </a:r>
          </a:p>
          <a:p>
            <a:r>
              <a:rPr lang="en-GB" dirty="0" smtClean="0"/>
              <a:t>We ask questions about the appropriateness of all we and students do </a:t>
            </a:r>
          </a:p>
          <a:p>
            <a:r>
              <a:rPr lang="en-GB" dirty="0" smtClean="0"/>
              <a:t>The appropriateness of the assessments to genuinely help ensure the outcomes are achieved and measure.</a:t>
            </a:r>
          </a:p>
          <a:p>
            <a:r>
              <a:rPr lang="en-GB" dirty="0" smtClean="0"/>
              <a:t>Everything is more transparent, organised, clearly communicated , seen to be achieved(or not....in which case there is more planning to be done) easier to evaluate and share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Design a module/course </a:t>
            </a:r>
            <a:r>
              <a:rPr lang="en-GB" dirty="0" err="1" smtClean="0"/>
              <a:t>eg</a:t>
            </a:r>
            <a:r>
              <a:rPr lang="en-GB" dirty="0" smtClean="0"/>
              <a:t>  for CPD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16530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Please design a course for your own continuing Professional Development courses for academic staff at your university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/>
              <a:t> </a:t>
            </a:r>
            <a:r>
              <a:rPr lang="en-GB" dirty="0" smtClean="0"/>
              <a:t>Using the learning outcomes approach </a:t>
            </a:r>
          </a:p>
          <a:p>
            <a:r>
              <a:rPr lang="en-GB" dirty="0" smtClean="0"/>
              <a:t>YOU (or people like you </a:t>
            </a:r>
            <a:r>
              <a:rPr lang="en-GB" dirty="0" err="1" smtClean="0"/>
              <a:t>ie</a:t>
            </a:r>
            <a:r>
              <a:rPr lang="en-GB" dirty="0" smtClean="0"/>
              <a:t> </a:t>
            </a:r>
            <a:r>
              <a:rPr lang="en-GB" dirty="0" err="1" smtClean="0"/>
              <a:t>ed</a:t>
            </a:r>
            <a:r>
              <a:rPr lang="en-GB" dirty="0" smtClean="0"/>
              <a:t> dev/quality/faculty/teaching etc staff) ARE the participants/students 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Choose a course which you might design and deliver </a:t>
            </a:r>
            <a:r>
              <a:rPr lang="en-GB" dirty="0" err="1" smtClean="0"/>
              <a:t>eg</a:t>
            </a:r>
            <a:r>
              <a:rPr lang="en-GB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Teaching </a:t>
            </a:r>
            <a:r>
              <a:rPr lang="en-GB" b="1" dirty="0" smtClean="0"/>
              <a:t>more </a:t>
            </a:r>
            <a:r>
              <a:rPr lang="en-GB" dirty="0" smtClean="0"/>
              <a:t>undergraduates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Encouraging active learning in lectures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Writing for publication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Other-   any other suitable for YOUR work????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110310"/>
          </a:xfrm>
        </p:spPr>
        <p:txBody>
          <a:bodyPr>
            <a:normAutofit/>
          </a:bodyPr>
          <a:lstStyle/>
          <a:p>
            <a:r>
              <a:rPr lang="en-GB" b="1" u="sng" dirty="0" smtClean="0"/>
              <a:t>Level-  </a:t>
            </a:r>
          </a:p>
          <a:p>
            <a:endParaRPr lang="en-GB" b="1" u="sng" dirty="0" smtClean="0"/>
          </a:p>
          <a:p>
            <a:r>
              <a:rPr lang="en-GB" b="1" i="1" u="sng" dirty="0" smtClean="0"/>
              <a:t>Outcomes</a:t>
            </a:r>
            <a:r>
              <a:rPr lang="en-GB" dirty="0" smtClean="0"/>
              <a:t>: </a:t>
            </a:r>
          </a:p>
          <a:p>
            <a:r>
              <a:rPr lang="en-GB" dirty="0" smtClean="0"/>
              <a:t> </a:t>
            </a:r>
          </a:p>
          <a:p>
            <a:r>
              <a:rPr lang="en-GB" dirty="0" smtClean="0"/>
              <a:t> </a:t>
            </a:r>
          </a:p>
          <a:p>
            <a:r>
              <a:rPr lang="en-GB" b="1" i="1" u="sng" dirty="0" smtClean="0"/>
              <a:t>Teaching and learning methods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r>
              <a:rPr lang="en-GB" b="1" u="sng" dirty="0" smtClean="0"/>
              <a:t>Assessment</a:t>
            </a:r>
          </a:p>
          <a:p>
            <a:endParaRPr lang="en-GB" b="1" u="sng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400800" cy="1335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GB" dirty="0" smtClean="0"/>
              <a:t>Please plan using </a:t>
            </a:r>
            <a:br>
              <a:rPr lang="en-GB" dirty="0" smtClean="0"/>
            </a:br>
            <a:r>
              <a:rPr lang="en-GB" dirty="0" smtClean="0"/>
              <a:t>The Taxonomy Table </a:t>
            </a:r>
            <a:br>
              <a:rPr lang="en-GB" dirty="0" smtClean="0"/>
            </a:br>
            <a:r>
              <a:rPr lang="en-GB" sz="2000" dirty="0" smtClean="0"/>
              <a:t>(Anderson and </a:t>
            </a:r>
            <a:r>
              <a:rPr lang="en-GB" sz="2000" dirty="0" err="1" smtClean="0"/>
              <a:t>Krathwohl</a:t>
            </a:r>
            <a:r>
              <a:rPr lang="en-GB" sz="2000" dirty="0" smtClean="0"/>
              <a:t>, 2001)</a:t>
            </a:r>
          </a:p>
        </p:txBody>
      </p:sp>
      <p:graphicFrame>
        <p:nvGraphicFramePr>
          <p:cNvPr id="62535" name="Group 71"/>
          <p:cNvGraphicFramePr>
            <a:graphicFrameLocks noGrp="1"/>
          </p:cNvGraphicFramePr>
          <p:nvPr>
            <p:ph type="tbl" idx="1"/>
          </p:nvPr>
        </p:nvGraphicFramePr>
        <p:xfrm>
          <a:off x="179388" y="1916113"/>
          <a:ext cx="8678862" cy="4033839"/>
        </p:xfrm>
        <a:graphic>
          <a:graphicData uri="http://schemas.openxmlformats.org/drawingml/2006/table">
            <a:tbl>
              <a:tblPr/>
              <a:tblGrid>
                <a:gridCol w="1433512"/>
                <a:gridCol w="1338263"/>
                <a:gridCol w="1476375"/>
                <a:gridCol w="1081087"/>
                <a:gridCol w="1022350"/>
                <a:gridCol w="1252538"/>
                <a:gridCol w="1074737"/>
              </a:tblGrid>
              <a:tr h="652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Knowledge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Dimension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The cognitive Process Dimension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 Remember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 Understand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 Apply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Analyse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Evaluate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Create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Factual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Conceptual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 Procedural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Tahoma" charset="0"/>
                        </a:rPr>
                        <a:t>Metacognitive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88" name="Rectangle 56"/>
          <p:cNvSpPr>
            <a:spLocks noChangeArrowheads="1"/>
          </p:cNvSpPr>
          <p:nvPr/>
        </p:nvSpPr>
        <p:spPr bwMode="auto">
          <a:xfrm>
            <a:off x="1763713" y="6021388"/>
            <a:ext cx="40052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GB">
                <a:latin typeface="Comic Sans MS" pitchFamily="66" charset="0"/>
              </a:rPr>
              <a:t>  </a:t>
            </a:r>
          </a:p>
          <a:p>
            <a:pPr eaLnBrk="1" hangingPunct="1"/>
            <a:r>
              <a:rPr lang="en-GB">
                <a:latin typeface="Comic Sans MS" pitchFamily="66" charset="0"/>
              </a:rPr>
              <a:t>(Adapted from Anderson, 2003:29)</a:t>
            </a:r>
          </a:p>
        </p:txBody>
      </p:sp>
      <p:sp>
        <p:nvSpPr>
          <p:cNvPr id="62536" name="Text Box 72"/>
          <p:cNvSpPr txBox="1">
            <a:spLocks noChangeArrowheads="1"/>
          </p:cNvSpPr>
          <p:nvPr/>
        </p:nvSpPr>
        <p:spPr bwMode="auto">
          <a:xfrm>
            <a:off x="5580063" y="4581525"/>
            <a:ext cx="3168650" cy="83099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dirty="0">
                <a:solidFill>
                  <a:schemeClr val="bg1"/>
                </a:solidFill>
              </a:rPr>
              <a:t>being able to compare various different ways and theories of </a:t>
            </a:r>
            <a:r>
              <a:rPr lang="en-GB" sz="1200" dirty="0" smtClean="0">
                <a:solidFill>
                  <a:schemeClr val="bg1"/>
                </a:solidFill>
              </a:rPr>
              <a:t>carrying out  </a:t>
            </a:r>
            <a:r>
              <a:rPr lang="en-GB" sz="1200" dirty="0">
                <a:solidFill>
                  <a:schemeClr val="bg1"/>
                </a:solidFill>
              </a:rPr>
              <a:t>the </a:t>
            </a:r>
            <a:r>
              <a:rPr lang="en-GB" sz="1200" dirty="0" smtClean="0">
                <a:solidFill>
                  <a:schemeClr val="bg1"/>
                </a:solidFill>
              </a:rPr>
              <a:t>CPD and </a:t>
            </a:r>
            <a:r>
              <a:rPr lang="en-GB" sz="1200" dirty="0">
                <a:solidFill>
                  <a:schemeClr val="bg1"/>
                </a:solidFill>
              </a:rPr>
              <a:t>systematically work out what is the best way to go ahead</a:t>
            </a:r>
            <a:r>
              <a:rPr lang="en-US" sz="1200" dirty="0">
                <a:solidFill>
                  <a:schemeClr val="bg1"/>
                </a:solidFill>
              </a:rPr>
              <a:t> in your </a:t>
            </a:r>
            <a:r>
              <a:rPr lang="en-US" sz="1200" dirty="0" smtClean="0">
                <a:solidFill>
                  <a:schemeClr val="bg1"/>
                </a:solidFill>
              </a:rPr>
              <a:t>circumstance and context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2538" name="Rectangle 74"/>
          <p:cNvSpPr>
            <a:spLocks noChangeArrowheads="1"/>
          </p:cNvSpPr>
          <p:nvPr/>
        </p:nvSpPr>
        <p:spPr bwMode="auto">
          <a:xfrm>
            <a:off x="4427538" y="4581525"/>
            <a:ext cx="10795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/>
              <a:t>writing a plan that suits your context</a:t>
            </a:r>
            <a:endParaRPr lang="en-US" sz="1200"/>
          </a:p>
        </p:txBody>
      </p:sp>
      <p:sp>
        <p:nvSpPr>
          <p:cNvPr id="18491" name="Text Box 75"/>
          <p:cNvSpPr txBox="1">
            <a:spLocks noChangeArrowheads="1"/>
          </p:cNvSpPr>
          <p:nvPr/>
        </p:nvSpPr>
        <p:spPr bwMode="auto">
          <a:xfrm>
            <a:off x="0" y="6165850"/>
            <a:ext cx="1476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r-SA"/>
          </a:p>
        </p:txBody>
      </p:sp>
      <p:sp>
        <p:nvSpPr>
          <p:cNvPr id="62540" name="Text Box 76"/>
          <p:cNvSpPr txBox="1">
            <a:spLocks noChangeArrowheads="1"/>
          </p:cNvSpPr>
          <p:nvPr/>
        </p:nvSpPr>
        <p:spPr bwMode="auto">
          <a:xfrm>
            <a:off x="1619250" y="4652963"/>
            <a:ext cx="12969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GB" sz="1200" dirty="0"/>
              <a:t>knowing what should be in a </a:t>
            </a:r>
            <a:r>
              <a:rPr lang="en-GB" sz="1200" dirty="0" smtClean="0"/>
              <a:t> CPD  </a:t>
            </a:r>
            <a:r>
              <a:rPr lang="en-GB" sz="1200" dirty="0"/>
              <a:t>plan</a:t>
            </a:r>
          </a:p>
          <a:p>
            <a:pPr>
              <a:spcBef>
                <a:spcPct val="50000"/>
              </a:spcBef>
            </a:pPr>
            <a:endParaRPr lang="en-US" sz="1200" dirty="0"/>
          </a:p>
        </p:txBody>
      </p:sp>
      <p:sp>
        <p:nvSpPr>
          <p:cNvPr id="62541" name="Text Box 77"/>
          <p:cNvSpPr txBox="1">
            <a:spLocks noChangeArrowheads="1"/>
          </p:cNvSpPr>
          <p:nvPr/>
        </p:nvSpPr>
        <p:spPr bwMode="auto">
          <a:xfrm>
            <a:off x="2987675" y="4652963"/>
            <a:ext cx="136842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GB" sz="1200" dirty="0"/>
              <a:t>Understanding key aspects in </a:t>
            </a:r>
            <a:r>
              <a:rPr lang="en-GB" sz="1200" dirty="0" smtClean="0"/>
              <a:t>session/event planning</a:t>
            </a:r>
            <a:endParaRPr lang="en-GB" sz="1200" dirty="0"/>
          </a:p>
          <a:p>
            <a:pPr>
              <a:spcBef>
                <a:spcPct val="50000"/>
              </a:spcBef>
            </a:pPr>
            <a:endParaRPr lang="en-US" sz="12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39B661-4F9D-4DE4-868E-69A9BFF5502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36" grpId="0" animBg="1"/>
      <p:bldP spid="62538" grpId="0"/>
      <p:bldP spid="62540" grpId="0"/>
      <p:bldP spid="6254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reflections do you have from considering the learning outcomes approach</a:t>
            </a:r>
          </a:p>
          <a:p>
            <a:r>
              <a:rPr lang="en-GB" dirty="0" smtClean="0"/>
              <a:t>What could you develop or change</a:t>
            </a:r>
          </a:p>
          <a:p>
            <a:r>
              <a:rPr lang="en-GB" dirty="0" smtClean="0"/>
              <a:t>What needs to be done or in place to enable the approach 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o work in your courses? </a:t>
            </a:r>
          </a:p>
          <a:p>
            <a:pPr lvl="1"/>
            <a:r>
              <a:rPr lang="en-GB" dirty="0" smtClean="0"/>
              <a:t>With your participants/students? </a:t>
            </a:r>
          </a:p>
          <a:p>
            <a:pPr lvl="1"/>
            <a:r>
              <a:rPr lang="en-GB" dirty="0" smtClean="0"/>
              <a:t>Here?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 we plan courses?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do we take into consideration when planning  courses? </a:t>
            </a:r>
          </a:p>
          <a:p>
            <a:r>
              <a:rPr lang="en-GB" dirty="0" smtClean="0"/>
              <a:t>‘Back of an envelope’</a:t>
            </a:r>
          </a:p>
          <a:p>
            <a:r>
              <a:rPr lang="en-GB" dirty="0" smtClean="0"/>
              <a:t>What we like to teach</a:t>
            </a:r>
          </a:p>
          <a:p>
            <a:r>
              <a:rPr lang="en-GB" dirty="0" smtClean="0"/>
              <a:t>Content we are familiar with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learning outcomes approach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165304"/>
          </a:xfrm>
        </p:spPr>
        <p:txBody>
          <a:bodyPr>
            <a:normAutofit fontScale="77500" lnSpcReduction="20000"/>
          </a:bodyPr>
          <a:lstStyle/>
          <a:p>
            <a:r>
              <a:rPr lang="en-GB" sz="4600" dirty="0" smtClean="0"/>
              <a:t>Learning outcomes are underpinned by The NCAA   Domains of Learning  which makes explicit the learning outcomes of</a:t>
            </a:r>
          </a:p>
          <a:p>
            <a:pPr>
              <a:buNone/>
            </a:pPr>
            <a:r>
              <a:rPr lang="en-GB" sz="5100" dirty="0" smtClean="0"/>
              <a:t>  </a:t>
            </a:r>
          </a:p>
          <a:p>
            <a:pPr fontAlgn="ctr">
              <a:buNone/>
            </a:pPr>
            <a:r>
              <a:rPr lang="en-US" sz="3300" b="1" dirty="0" smtClean="0"/>
              <a:t>Knowledge </a:t>
            </a:r>
            <a:endParaRPr lang="en-US" sz="3300" dirty="0" smtClean="0"/>
          </a:p>
          <a:p>
            <a:pPr fontAlgn="ctr">
              <a:buNone/>
            </a:pPr>
            <a:r>
              <a:rPr lang="en-US" sz="3300" b="1" dirty="0" smtClean="0"/>
              <a:t>    </a:t>
            </a:r>
            <a:r>
              <a:rPr lang="en-US" sz="3300" dirty="0" smtClean="0"/>
              <a:t> </a:t>
            </a:r>
          </a:p>
          <a:p>
            <a:pPr fontAlgn="ctr">
              <a:buNone/>
            </a:pPr>
            <a:r>
              <a:rPr lang="en-US" sz="3300" b="1" dirty="0" smtClean="0"/>
              <a:t>Cognitive Skills</a:t>
            </a:r>
            <a:endParaRPr lang="en-US" sz="3300" dirty="0" smtClean="0"/>
          </a:p>
          <a:p>
            <a:pPr fontAlgn="ctr">
              <a:buNone/>
            </a:pPr>
            <a:r>
              <a:rPr lang="en-US" sz="3300" b="1" dirty="0" smtClean="0"/>
              <a:t> </a:t>
            </a:r>
            <a:endParaRPr lang="en-US" sz="3300" dirty="0" smtClean="0"/>
          </a:p>
          <a:p>
            <a:pPr fontAlgn="t">
              <a:buNone/>
            </a:pPr>
            <a:r>
              <a:rPr lang="en-US" sz="3300" b="1" dirty="0" smtClean="0"/>
              <a:t>Interpersonal Skills and Responsibility</a:t>
            </a:r>
            <a:endParaRPr lang="en-US" sz="3300" dirty="0" smtClean="0"/>
          </a:p>
          <a:p>
            <a:pPr fontAlgn="t">
              <a:buNone/>
            </a:pPr>
            <a:r>
              <a:rPr lang="en-US" sz="3300" dirty="0" smtClean="0"/>
              <a:t> </a:t>
            </a:r>
          </a:p>
          <a:p>
            <a:pPr fontAlgn="t">
              <a:buNone/>
            </a:pPr>
            <a:r>
              <a:rPr lang="en-US" sz="3300" b="1" dirty="0" smtClean="0"/>
              <a:t>Communication  IT and Numerical Skills</a:t>
            </a:r>
            <a:endParaRPr lang="en-US" sz="3300" dirty="0" smtClean="0"/>
          </a:p>
          <a:p>
            <a:pPr fontAlgn="t">
              <a:buNone/>
            </a:pPr>
            <a:r>
              <a:rPr lang="en-US" sz="3300" dirty="0" smtClean="0"/>
              <a:t> </a:t>
            </a:r>
          </a:p>
          <a:p>
            <a:pPr fontAlgn="ctr">
              <a:buNone/>
            </a:pPr>
            <a:r>
              <a:rPr lang="en-US" sz="3300" b="1" dirty="0" smtClean="0"/>
              <a:t>Psychomotor Skills</a:t>
            </a:r>
            <a:endParaRPr lang="en-US" sz="3300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Changing how we plan and carry out learning and teaching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r>
              <a:rPr lang="en-GB" dirty="0" smtClean="0"/>
              <a:t>Familiar planning model :</a:t>
            </a:r>
          </a:p>
          <a:p>
            <a:r>
              <a:rPr lang="en-GB" dirty="0" smtClean="0"/>
              <a:t>Starts with content-then assessment- then considers how we are going to teach it 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Learning outcomes approach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6143644"/>
          </a:xfrm>
        </p:spPr>
        <p:txBody>
          <a:bodyPr>
            <a:normAutofit lnSpcReduction="10000"/>
          </a:bodyPr>
          <a:lstStyle/>
          <a:p>
            <a:r>
              <a:rPr lang="en-GB" b="1" dirty="0" smtClean="0"/>
              <a:t>Start with the learning outcomes, </a:t>
            </a:r>
            <a:r>
              <a:rPr lang="en-GB" dirty="0" smtClean="0"/>
              <a:t>then the way we are going to </a:t>
            </a:r>
          </a:p>
          <a:p>
            <a:r>
              <a:rPr lang="en-GB" b="1" dirty="0" smtClean="0"/>
              <a:t>assess</a:t>
            </a:r>
            <a:r>
              <a:rPr lang="en-GB" dirty="0" smtClean="0"/>
              <a:t> their achievement, then </a:t>
            </a:r>
          </a:p>
          <a:p>
            <a:r>
              <a:rPr lang="en-GB" b="1" dirty="0" smtClean="0"/>
              <a:t>the learning activities by the participants/ students </a:t>
            </a:r>
            <a:r>
              <a:rPr lang="en-GB" dirty="0" smtClean="0"/>
              <a:t>which should take place to actively engage them in the learning ,then</a:t>
            </a:r>
          </a:p>
          <a:p>
            <a:r>
              <a:rPr lang="en-GB" b="1" dirty="0" smtClean="0"/>
              <a:t>the appropriate teaching or development activities </a:t>
            </a:r>
            <a:r>
              <a:rPr lang="en-GB" dirty="0" smtClean="0"/>
              <a:t>we/others are going to undertake to enable that learning,</a:t>
            </a:r>
          </a:p>
          <a:p>
            <a:r>
              <a:rPr lang="en-GB" b="1" dirty="0" smtClean="0"/>
              <a:t>Then the content and resources </a:t>
            </a:r>
          </a:p>
          <a:p>
            <a:r>
              <a:rPr lang="en-GB" b="1" dirty="0" smtClean="0"/>
              <a:t>Then you would plan individual sessions </a:t>
            </a:r>
            <a:r>
              <a:rPr lang="en-GB" dirty="0" smtClean="0"/>
              <a:t>– the same  way –making sure that the outcomes are built in , not every session is taught the same way, students have a diversity of approaches and activities where appropriate to achieve the diversity  of outcomes.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Planning the curriculum and courses using learning outcomes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Starts with the </a:t>
            </a:r>
            <a:r>
              <a:rPr lang="en-GB" b="1" dirty="0" smtClean="0"/>
              <a:t>needs</a:t>
            </a:r>
            <a:r>
              <a:rPr lang="en-GB" dirty="0" smtClean="0"/>
              <a:t> of the students, the professions and vocations, the way the disciplines construct knowledge , in context</a:t>
            </a:r>
          </a:p>
          <a:p>
            <a:r>
              <a:rPr lang="en-GB" dirty="0" smtClean="0"/>
              <a:t>Plans from the </a:t>
            </a:r>
            <a:r>
              <a:rPr lang="en-GB" b="1" dirty="0" smtClean="0"/>
              <a:t>learning outcomes </a:t>
            </a:r>
            <a:r>
              <a:rPr lang="en-GB" dirty="0" smtClean="0"/>
              <a:t>to be achieved</a:t>
            </a:r>
          </a:p>
          <a:p>
            <a:r>
              <a:rPr lang="en-GB" dirty="0" smtClean="0"/>
              <a:t>To the </a:t>
            </a:r>
            <a:r>
              <a:rPr lang="en-GB" b="1" dirty="0" smtClean="0"/>
              <a:t>assessments</a:t>
            </a:r>
            <a:r>
              <a:rPr lang="en-GB" dirty="0" smtClean="0"/>
              <a:t> to enable their measurement and encouragement</a:t>
            </a:r>
          </a:p>
          <a:p>
            <a:r>
              <a:rPr lang="en-GB" dirty="0" smtClean="0"/>
              <a:t>To the </a:t>
            </a:r>
            <a:r>
              <a:rPr lang="en-GB" b="1" dirty="0" smtClean="0"/>
              <a:t>learning activities </a:t>
            </a:r>
            <a:r>
              <a:rPr lang="en-GB" dirty="0" smtClean="0"/>
              <a:t>which engage the students in the appropriate learning</a:t>
            </a:r>
          </a:p>
          <a:p>
            <a:r>
              <a:rPr lang="en-GB" dirty="0" smtClean="0"/>
              <a:t>To the </a:t>
            </a:r>
            <a:r>
              <a:rPr lang="en-GB" b="1" dirty="0" smtClean="0"/>
              <a:t>activities teachers facilitators </a:t>
            </a:r>
            <a:r>
              <a:rPr lang="en-GB" dirty="0" smtClean="0"/>
              <a:t>and others engage students with </a:t>
            </a:r>
          </a:p>
          <a:p>
            <a:r>
              <a:rPr lang="en-GB" dirty="0" smtClean="0"/>
              <a:t>To the </a:t>
            </a:r>
            <a:r>
              <a:rPr lang="en-GB" b="1" dirty="0" smtClean="0"/>
              <a:t>actual content  </a:t>
            </a:r>
            <a:r>
              <a:rPr lang="en-GB" dirty="0" smtClean="0"/>
              <a:t>to be learned about and taught – which then, like learning and teaching activities,  becomes chosen because it can help achieve the learning outcomes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/>
          </a:bodyPr>
          <a:lstStyle/>
          <a:p>
            <a:r>
              <a:rPr lang="en-GB" b="1" dirty="0" smtClean="0"/>
              <a:t>The Discipline </a:t>
            </a:r>
            <a:r>
              <a:rPr lang="en-GB" dirty="0" smtClean="0"/>
              <a:t>-The main and current issues, established basic underpinning information, the ways of seeing the world and constructing knowledge</a:t>
            </a:r>
          </a:p>
          <a:p>
            <a:r>
              <a:rPr lang="en-GB" dirty="0" smtClean="0"/>
              <a:t>Professional and vocational needs and expectations – the skills and attitudes and knowledge , the updated focus, the topical and practical</a:t>
            </a:r>
          </a:p>
          <a:p>
            <a:r>
              <a:rPr lang="en-GB" b="1" dirty="0" smtClean="0"/>
              <a:t>Our Students- </a:t>
            </a:r>
            <a:r>
              <a:rPr lang="en-GB" dirty="0" smtClean="0"/>
              <a:t>achievements ,skills, abilities, diversity , needs, interests</a:t>
            </a:r>
          </a:p>
          <a:p>
            <a:r>
              <a:rPr lang="en-GB" b="1" dirty="0" smtClean="0"/>
              <a:t>Context-</a:t>
            </a:r>
            <a:r>
              <a:rPr lang="en-GB" dirty="0" smtClean="0"/>
              <a:t> local, national, international-what is possible, needed, cultural inflections on disciplines and professional and vocational needs</a:t>
            </a:r>
          </a:p>
          <a:p>
            <a:r>
              <a:rPr lang="en-GB" dirty="0" smtClean="0"/>
              <a:t>The market </a:t>
            </a:r>
          </a:p>
          <a:p>
            <a:r>
              <a:rPr lang="en-GB" dirty="0" smtClean="0"/>
              <a:t>And in what order? Anything else?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928662" y="3071810"/>
            <a:ext cx="75724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715272" y="2857496"/>
            <a:ext cx="1428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Learning outcomes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929322" y="300037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assessments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357686" y="2857496"/>
            <a:ext cx="1357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Student learning activities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786050" y="2786058"/>
            <a:ext cx="10715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Teaching &amp; development activities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071538" y="2786058"/>
            <a:ext cx="11430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Content</a:t>
            </a:r>
          </a:p>
          <a:p>
            <a:r>
              <a:rPr lang="en-GB" dirty="0" smtClean="0"/>
              <a:t>And resources needed</a:t>
            </a:r>
            <a:endParaRPr lang="en-GB" dirty="0"/>
          </a:p>
        </p:txBody>
      </p:sp>
      <p:sp>
        <p:nvSpPr>
          <p:cNvPr id="14" name="Left Brace 13"/>
          <p:cNvSpPr/>
          <p:nvPr/>
        </p:nvSpPr>
        <p:spPr>
          <a:xfrm>
            <a:off x="571472" y="1857364"/>
            <a:ext cx="714380" cy="378621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Brace 14"/>
          <p:cNvSpPr/>
          <p:nvPr/>
        </p:nvSpPr>
        <p:spPr>
          <a:xfrm>
            <a:off x="8572528" y="1857364"/>
            <a:ext cx="571472" cy="40005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571604" y="928670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Discipline, profession, vocation expectations 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2000240"/>
            <a:ext cx="928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Cultural context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1214414" y="6000768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Student diversity-learning background and approaches, age, gender, ethnicity ,ability, disability etc</a:t>
            </a:r>
            <a:endParaRPr lang="en-GB" dirty="0"/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7286644" y="257174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0800000">
            <a:off x="5214942" y="2643182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>
            <a:off x="3786182" y="2643182"/>
            <a:ext cx="57071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>
            <a:off x="2071670" y="264318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28662" y="500042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Planning backwards from right to left , outcomes to content</a:t>
            </a:r>
            <a:endParaRPr lang="en-GB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275E-E7FE-46D2-B45A-2CC6176E538E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2423</TotalTime>
  <Words>1823</Words>
  <Application>Microsoft Office PowerPoint</Application>
  <PresentationFormat>On-screen Show (4:3)</PresentationFormat>
  <Paragraphs>313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Planning  modules, courses   learning,  teaching and assessment  using NCAAA learning outcomes (4)    </vt:lpstr>
      <vt:lpstr>The session</vt:lpstr>
      <vt:lpstr>How do we plan courses? </vt:lpstr>
      <vt:lpstr>The learning outcomes approach </vt:lpstr>
      <vt:lpstr>Changing how we plan and carry out learning and teaching </vt:lpstr>
      <vt:lpstr> Learning outcomes approach </vt:lpstr>
      <vt:lpstr>Planning the curriculum and courses using learning outcomes </vt:lpstr>
      <vt:lpstr>Slide 8</vt:lpstr>
      <vt:lpstr>Slide 9</vt:lpstr>
      <vt:lpstr>Slide 10</vt:lpstr>
      <vt:lpstr>Questions and responses</vt:lpstr>
      <vt:lpstr>Questions and responses (2)</vt:lpstr>
      <vt:lpstr>Constructive alignment</vt:lpstr>
      <vt:lpstr>Dimensions of Knowledge</vt:lpstr>
      <vt:lpstr>The Taxonomy Table  (Anderson and Krathwohl, 2001)</vt:lpstr>
      <vt:lpstr>The Taxonomy Table  (Anderson and Krathwohl, 2001)</vt:lpstr>
      <vt:lpstr>The Taxonomy Table  (Anderson and Krathwohl, 2001)</vt:lpstr>
      <vt:lpstr>The Taxonomy Table  (Anderson and Krathwohl, 2001)</vt:lpstr>
      <vt:lpstr>Teaching and Learning Strategies</vt:lpstr>
      <vt:lpstr>Assessment Strategies</vt:lpstr>
      <vt:lpstr>Review your module or course</vt:lpstr>
      <vt:lpstr>William Perry-identifies learning development stages which we can map against the  levels at which learning outcomes can be achieved from 1st year undergrad –to CPD</vt:lpstr>
      <vt:lpstr>benefits</vt:lpstr>
      <vt:lpstr>Design a module/course eg  for CPD </vt:lpstr>
      <vt:lpstr>Slide 25</vt:lpstr>
      <vt:lpstr>Please plan using  The Taxonomy Table  (Anderson and Krathwohl, 2001)</vt:lpstr>
      <vt:lpstr>conclusions</vt:lpstr>
    </vt:vector>
  </TitlesOfParts>
  <Company>University of Brighton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 modules and learning and teaching and assessment  using learning outcomes</dc:title>
  <dc:creator>Gina Wisker</dc:creator>
  <cp:lastModifiedBy>NCAAA</cp:lastModifiedBy>
  <cp:revision>48</cp:revision>
  <dcterms:created xsi:type="dcterms:W3CDTF">2010-10-17T08:31:37Z</dcterms:created>
  <dcterms:modified xsi:type="dcterms:W3CDTF">2007-04-30T22:46:59Z</dcterms:modified>
</cp:coreProperties>
</file>