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diagrams/colors2.xml" ContentType="application/vnd.openxmlformats-officedocument.drawingml.diagramColors+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5"/>
  </p:notesMasterIdLst>
  <p:sldIdLst>
    <p:sldId id="256" r:id="rId2"/>
    <p:sldId id="257" r:id="rId3"/>
    <p:sldId id="272" r:id="rId4"/>
    <p:sldId id="277" r:id="rId5"/>
    <p:sldId id="274" r:id="rId6"/>
    <p:sldId id="275" r:id="rId7"/>
    <p:sldId id="278" r:id="rId8"/>
    <p:sldId id="279" r:id="rId9"/>
    <p:sldId id="280" r:id="rId10"/>
    <p:sldId id="281" r:id="rId11"/>
    <p:sldId id="282" r:id="rId12"/>
    <p:sldId id="271" r:id="rId13"/>
    <p:sldId id="283" r:id="rId14"/>
    <p:sldId id="455" r:id="rId15"/>
    <p:sldId id="446" r:id="rId16"/>
    <p:sldId id="285" r:id="rId17"/>
    <p:sldId id="456" r:id="rId18"/>
    <p:sldId id="286" r:id="rId19"/>
    <p:sldId id="287" r:id="rId20"/>
    <p:sldId id="288" r:id="rId21"/>
    <p:sldId id="289" r:id="rId22"/>
    <p:sldId id="284" r:id="rId23"/>
    <p:sldId id="290" r:id="rId24"/>
    <p:sldId id="292" r:id="rId25"/>
    <p:sldId id="293" r:id="rId26"/>
    <p:sldId id="294" r:id="rId27"/>
    <p:sldId id="295" r:id="rId28"/>
    <p:sldId id="296" r:id="rId29"/>
    <p:sldId id="297" r:id="rId30"/>
    <p:sldId id="298" r:id="rId31"/>
    <p:sldId id="299" r:id="rId32"/>
    <p:sldId id="336" r:id="rId33"/>
    <p:sldId id="334" r:id="rId34"/>
    <p:sldId id="335" r:id="rId35"/>
    <p:sldId id="301" r:id="rId36"/>
    <p:sldId id="302" r:id="rId37"/>
    <p:sldId id="447" r:id="rId38"/>
    <p:sldId id="266" r:id="rId39"/>
    <p:sldId id="304" r:id="rId40"/>
    <p:sldId id="305" r:id="rId41"/>
    <p:sldId id="306" r:id="rId42"/>
    <p:sldId id="307" r:id="rId43"/>
    <p:sldId id="308" r:id="rId44"/>
    <p:sldId id="309" r:id="rId45"/>
    <p:sldId id="310" r:id="rId46"/>
    <p:sldId id="312" r:id="rId47"/>
    <p:sldId id="313" r:id="rId48"/>
    <p:sldId id="314" r:id="rId49"/>
    <p:sldId id="315" r:id="rId50"/>
    <p:sldId id="316" r:id="rId51"/>
    <p:sldId id="317" r:id="rId52"/>
    <p:sldId id="318" r:id="rId53"/>
    <p:sldId id="319" r:id="rId54"/>
    <p:sldId id="320" r:id="rId55"/>
    <p:sldId id="321" r:id="rId56"/>
    <p:sldId id="322" r:id="rId57"/>
    <p:sldId id="452" r:id="rId58"/>
    <p:sldId id="324" r:id="rId59"/>
    <p:sldId id="325" r:id="rId60"/>
    <p:sldId id="326" r:id="rId61"/>
    <p:sldId id="327" r:id="rId62"/>
    <p:sldId id="448" r:id="rId63"/>
    <p:sldId id="267" r:id="rId64"/>
    <p:sldId id="328" r:id="rId65"/>
    <p:sldId id="329" r:id="rId66"/>
    <p:sldId id="330" r:id="rId67"/>
    <p:sldId id="331" r:id="rId68"/>
    <p:sldId id="332" r:id="rId69"/>
    <p:sldId id="333" r:id="rId70"/>
    <p:sldId id="337" r:id="rId71"/>
    <p:sldId id="338" r:id="rId72"/>
    <p:sldId id="339" r:id="rId73"/>
    <p:sldId id="340" r:id="rId74"/>
    <p:sldId id="341" r:id="rId75"/>
    <p:sldId id="342" r:id="rId76"/>
    <p:sldId id="461" r:id="rId77"/>
    <p:sldId id="462" r:id="rId78"/>
    <p:sldId id="463" r:id="rId79"/>
    <p:sldId id="464" r:id="rId80"/>
    <p:sldId id="343" r:id="rId81"/>
    <p:sldId id="344" r:id="rId82"/>
    <p:sldId id="345" r:id="rId83"/>
    <p:sldId id="346" r:id="rId84"/>
    <p:sldId id="347" r:id="rId85"/>
    <p:sldId id="348" r:id="rId86"/>
    <p:sldId id="349" r:id="rId87"/>
    <p:sldId id="368" r:id="rId88"/>
    <p:sldId id="350" r:id="rId89"/>
    <p:sldId id="351" r:id="rId90"/>
    <p:sldId id="457" r:id="rId91"/>
    <p:sldId id="458" r:id="rId92"/>
    <p:sldId id="459" r:id="rId93"/>
    <p:sldId id="460" r:id="rId94"/>
    <p:sldId id="352" r:id="rId95"/>
    <p:sldId id="353" r:id="rId96"/>
    <p:sldId id="354" r:id="rId97"/>
    <p:sldId id="355" r:id="rId98"/>
    <p:sldId id="356" r:id="rId99"/>
    <p:sldId id="357" r:id="rId100"/>
    <p:sldId id="358" r:id="rId101"/>
    <p:sldId id="359" r:id="rId102"/>
    <p:sldId id="360" r:id="rId103"/>
    <p:sldId id="361" r:id="rId104"/>
    <p:sldId id="420" r:id="rId105"/>
    <p:sldId id="421" r:id="rId106"/>
    <p:sldId id="362" r:id="rId107"/>
    <p:sldId id="465" r:id="rId108"/>
    <p:sldId id="466" r:id="rId109"/>
    <p:sldId id="363" r:id="rId110"/>
    <p:sldId id="364" r:id="rId111"/>
    <p:sldId id="365" r:id="rId112"/>
    <p:sldId id="369" r:id="rId113"/>
    <p:sldId id="370" r:id="rId114"/>
    <p:sldId id="454" r:id="rId115"/>
    <p:sldId id="371" r:id="rId116"/>
    <p:sldId id="449" r:id="rId117"/>
    <p:sldId id="268" r:id="rId118"/>
    <p:sldId id="453"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92" r:id="rId134"/>
    <p:sldId id="393" r:id="rId135"/>
    <p:sldId id="467" r:id="rId136"/>
    <p:sldId id="450" r:id="rId137"/>
    <p:sldId id="394" r:id="rId138"/>
    <p:sldId id="396" r:id="rId139"/>
    <p:sldId id="397" r:id="rId140"/>
    <p:sldId id="411" r:id="rId141"/>
    <p:sldId id="412"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3" r:id="rId156"/>
    <p:sldId id="414" r:id="rId157"/>
    <p:sldId id="417" r:id="rId158"/>
    <p:sldId id="418" r:id="rId159"/>
    <p:sldId id="415" r:id="rId160"/>
    <p:sldId id="416" r:id="rId161"/>
    <p:sldId id="422" r:id="rId162"/>
    <p:sldId id="423" r:id="rId163"/>
    <p:sldId id="424" r:id="rId164"/>
    <p:sldId id="425" r:id="rId165"/>
    <p:sldId id="426" r:id="rId166"/>
    <p:sldId id="427" r:id="rId167"/>
    <p:sldId id="428" r:id="rId168"/>
    <p:sldId id="429" r:id="rId169"/>
    <p:sldId id="419" r:id="rId170"/>
    <p:sldId id="451" r:id="rId171"/>
    <p:sldId id="437" r:id="rId172"/>
    <p:sldId id="438" r:id="rId173"/>
    <p:sldId id="439" r:id="rId174"/>
    <p:sldId id="440" r:id="rId175"/>
    <p:sldId id="436" r:id="rId176"/>
    <p:sldId id="433" r:id="rId177"/>
    <p:sldId id="434" r:id="rId178"/>
    <p:sldId id="442" r:id="rId179"/>
    <p:sldId id="435" r:id="rId180"/>
    <p:sldId id="441" r:id="rId181"/>
    <p:sldId id="443" r:id="rId182"/>
    <p:sldId id="444" r:id="rId183"/>
    <p:sldId id="445" r:id="rId1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CF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showGuides="1">
      <p:cViewPr varScale="1">
        <p:scale>
          <a:sx n="50" d="100"/>
          <a:sy n="50" d="100"/>
        </p:scale>
        <p:origin x="-571"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395"/>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A6B0D-CED8-CD4A-AA51-55ECA3D5FCEE}"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71A21D02-0D02-C046-BDDF-7D8BDC341BDC}">
      <dgm:prSet phldrT="[Text]"/>
      <dgm:spPr/>
      <dgm:t>
        <a:bodyPr/>
        <a:lstStyle/>
        <a:p>
          <a:r>
            <a:rPr lang="en-US" dirty="0" smtClean="0"/>
            <a:t>Kolb Learning Cycle</a:t>
          </a:r>
          <a:endParaRPr lang="en-US" dirty="0"/>
        </a:p>
      </dgm:t>
    </dgm:pt>
    <dgm:pt modelId="{A1465462-781F-1441-BEA4-8D60E4009C77}" type="parTrans" cxnId="{0040DF32-EB52-5B43-9C27-97568D6F566D}">
      <dgm:prSet/>
      <dgm:spPr/>
      <dgm:t>
        <a:bodyPr/>
        <a:lstStyle/>
        <a:p>
          <a:endParaRPr lang="en-US"/>
        </a:p>
      </dgm:t>
    </dgm:pt>
    <dgm:pt modelId="{C7A429CE-3240-E348-8617-B5582ADE7181}" type="sibTrans" cxnId="{0040DF32-EB52-5B43-9C27-97568D6F566D}">
      <dgm:prSet/>
      <dgm:spPr/>
      <dgm:t>
        <a:bodyPr/>
        <a:lstStyle/>
        <a:p>
          <a:endParaRPr lang="en-US"/>
        </a:p>
      </dgm:t>
    </dgm:pt>
    <dgm:pt modelId="{6695490F-992D-D54E-8712-6B68992BA5D6}">
      <dgm:prSet phldrT="[Text]"/>
      <dgm:spPr/>
      <dgm:t>
        <a:bodyPr/>
        <a:lstStyle/>
        <a:p>
          <a:r>
            <a:rPr lang="en-US" dirty="0" smtClean="0"/>
            <a:t>Concrete Experience</a:t>
          </a:r>
          <a:endParaRPr lang="en-US" dirty="0"/>
        </a:p>
      </dgm:t>
    </dgm:pt>
    <dgm:pt modelId="{2BDD8537-6E90-714C-93E7-6F8DE4D4D057}" type="parTrans" cxnId="{15B419A8-B267-8C46-8961-A2158492A2D4}">
      <dgm:prSet/>
      <dgm:spPr/>
      <dgm:t>
        <a:bodyPr/>
        <a:lstStyle/>
        <a:p>
          <a:endParaRPr lang="en-US"/>
        </a:p>
      </dgm:t>
    </dgm:pt>
    <dgm:pt modelId="{7B565189-959F-344F-9202-61D751208440}" type="sibTrans" cxnId="{15B419A8-B267-8C46-8961-A2158492A2D4}">
      <dgm:prSet/>
      <dgm:spPr/>
      <dgm:t>
        <a:bodyPr/>
        <a:lstStyle/>
        <a:p>
          <a:endParaRPr lang="en-US" dirty="0"/>
        </a:p>
      </dgm:t>
    </dgm:pt>
    <dgm:pt modelId="{CB7BC5CE-F042-2E43-B094-BD42BD71A71C}">
      <dgm:prSet phldrT="[Text]"/>
      <dgm:spPr/>
      <dgm:t>
        <a:bodyPr/>
        <a:lstStyle/>
        <a:p>
          <a:r>
            <a:rPr lang="en-US" dirty="0" smtClean="0"/>
            <a:t>Reflection</a:t>
          </a:r>
          <a:endParaRPr lang="en-US" dirty="0"/>
        </a:p>
      </dgm:t>
    </dgm:pt>
    <dgm:pt modelId="{A355B55C-0245-3D47-9944-F88FCBC947C1}" type="parTrans" cxnId="{2F06AF6F-E228-6B48-A5AF-535CF8313B96}">
      <dgm:prSet/>
      <dgm:spPr/>
      <dgm:t>
        <a:bodyPr/>
        <a:lstStyle/>
        <a:p>
          <a:endParaRPr lang="en-US"/>
        </a:p>
      </dgm:t>
    </dgm:pt>
    <dgm:pt modelId="{E733F3B1-79BD-6142-94F4-E37C3C11CD9A}" type="sibTrans" cxnId="{2F06AF6F-E228-6B48-A5AF-535CF8313B96}">
      <dgm:prSet/>
      <dgm:spPr/>
      <dgm:t>
        <a:bodyPr/>
        <a:lstStyle/>
        <a:p>
          <a:endParaRPr lang="en-US" dirty="0"/>
        </a:p>
      </dgm:t>
    </dgm:pt>
    <dgm:pt modelId="{0C9153A2-1948-1242-917B-8FA50D1A1659}">
      <dgm:prSet phldrT="[Text]"/>
      <dgm:spPr/>
      <dgm:t>
        <a:bodyPr/>
        <a:lstStyle/>
        <a:p>
          <a:r>
            <a:rPr lang="en-US" dirty="0" smtClean="0"/>
            <a:t>Conceptualization</a:t>
          </a:r>
        </a:p>
        <a:p>
          <a:endParaRPr lang="en-US" dirty="0"/>
        </a:p>
      </dgm:t>
    </dgm:pt>
    <dgm:pt modelId="{19418CB9-6A1F-374C-9870-CA30375BB738}" type="parTrans" cxnId="{53DC9B19-E22B-8549-A07D-9EE1D95F80E1}">
      <dgm:prSet/>
      <dgm:spPr/>
      <dgm:t>
        <a:bodyPr/>
        <a:lstStyle/>
        <a:p>
          <a:endParaRPr lang="en-US"/>
        </a:p>
      </dgm:t>
    </dgm:pt>
    <dgm:pt modelId="{6D9058AF-35FF-9F49-B5A9-7A9FF3349F31}" type="sibTrans" cxnId="{53DC9B19-E22B-8549-A07D-9EE1D95F80E1}">
      <dgm:prSet/>
      <dgm:spPr/>
      <dgm:t>
        <a:bodyPr/>
        <a:lstStyle/>
        <a:p>
          <a:endParaRPr lang="en-US" dirty="0"/>
        </a:p>
      </dgm:t>
    </dgm:pt>
    <dgm:pt modelId="{FECDB473-FFC1-664A-A1EF-B8F552CCBC1B}">
      <dgm:prSet phldrT="[Text]"/>
      <dgm:spPr/>
      <dgm:t>
        <a:bodyPr/>
        <a:lstStyle/>
        <a:p>
          <a:r>
            <a:rPr lang="en-US" dirty="0" smtClean="0"/>
            <a:t>Active experimentation</a:t>
          </a:r>
        </a:p>
        <a:p>
          <a:endParaRPr lang="en-US" dirty="0"/>
        </a:p>
      </dgm:t>
    </dgm:pt>
    <dgm:pt modelId="{B8F01955-061F-9E4D-9E34-DD6140724A1A}" type="parTrans" cxnId="{1709E969-F078-A543-9920-7DE82E06BEC3}">
      <dgm:prSet/>
      <dgm:spPr/>
      <dgm:t>
        <a:bodyPr/>
        <a:lstStyle/>
        <a:p>
          <a:endParaRPr lang="en-US"/>
        </a:p>
      </dgm:t>
    </dgm:pt>
    <dgm:pt modelId="{DDB72859-FBEE-C849-9935-D91A12F23A0D}" type="sibTrans" cxnId="{1709E969-F078-A543-9920-7DE82E06BEC3}">
      <dgm:prSet/>
      <dgm:spPr/>
      <dgm:t>
        <a:bodyPr/>
        <a:lstStyle/>
        <a:p>
          <a:endParaRPr lang="en-US" dirty="0"/>
        </a:p>
      </dgm:t>
    </dgm:pt>
    <dgm:pt modelId="{6FCDEBEB-9CBD-FA41-9AD6-797C56DDA211}" type="pres">
      <dgm:prSet presAssocID="{3EBA6B0D-CED8-CD4A-AA51-55ECA3D5FCEE}" presName="Name0" presStyleCnt="0">
        <dgm:presLayoutVars>
          <dgm:chMax val="1"/>
          <dgm:dir/>
          <dgm:animLvl val="ctr"/>
          <dgm:resizeHandles val="exact"/>
        </dgm:presLayoutVars>
      </dgm:prSet>
      <dgm:spPr/>
      <dgm:t>
        <a:bodyPr/>
        <a:lstStyle/>
        <a:p>
          <a:endParaRPr lang="en-US"/>
        </a:p>
      </dgm:t>
    </dgm:pt>
    <dgm:pt modelId="{A484FD00-44B8-8E4C-AC79-D839672DA5F8}" type="pres">
      <dgm:prSet presAssocID="{71A21D02-0D02-C046-BDDF-7D8BDC341BDC}" presName="centerShape" presStyleLbl="node0" presStyleIdx="0" presStyleCnt="1"/>
      <dgm:spPr/>
      <dgm:t>
        <a:bodyPr/>
        <a:lstStyle/>
        <a:p>
          <a:endParaRPr lang="en-US"/>
        </a:p>
      </dgm:t>
    </dgm:pt>
    <dgm:pt modelId="{56700F53-F025-FA43-87C0-23A1453F0485}" type="pres">
      <dgm:prSet presAssocID="{6695490F-992D-D54E-8712-6B68992BA5D6}" presName="node" presStyleLbl="node1" presStyleIdx="0" presStyleCnt="4">
        <dgm:presLayoutVars>
          <dgm:bulletEnabled val="1"/>
        </dgm:presLayoutVars>
      </dgm:prSet>
      <dgm:spPr/>
      <dgm:t>
        <a:bodyPr/>
        <a:lstStyle/>
        <a:p>
          <a:endParaRPr lang="en-US"/>
        </a:p>
      </dgm:t>
    </dgm:pt>
    <dgm:pt modelId="{53D4E877-09AD-E74D-A7C7-3990EB616C6C}" type="pres">
      <dgm:prSet presAssocID="{6695490F-992D-D54E-8712-6B68992BA5D6}" presName="dummy" presStyleCnt="0"/>
      <dgm:spPr/>
    </dgm:pt>
    <dgm:pt modelId="{76959131-205A-FA46-AC19-58CD6C56DF0A}" type="pres">
      <dgm:prSet presAssocID="{7B565189-959F-344F-9202-61D751208440}" presName="sibTrans" presStyleLbl="sibTrans2D1" presStyleIdx="0" presStyleCnt="4"/>
      <dgm:spPr/>
      <dgm:t>
        <a:bodyPr/>
        <a:lstStyle/>
        <a:p>
          <a:endParaRPr lang="en-US"/>
        </a:p>
      </dgm:t>
    </dgm:pt>
    <dgm:pt modelId="{4966DD2D-73DD-E343-A869-BBBBCCED57F8}" type="pres">
      <dgm:prSet presAssocID="{CB7BC5CE-F042-2E43-B094-BD42BD71A71C}" presName="node" presStyleLbl="node1" presStyleIdx="1" presStyleCnt="4">
        <dgm:presLayoutVars>
          <dgm:bulletEnabled val="1"/>
        </dgm:presLayoutVars>
      </dgm:prSet>
      <dgm:spPr/>
      <dgm:t>
        <a:bodyPr/>
        <a:lstStyle/>
        <a:p>
          <a:endParaRPr lang="en-US"/>
        </a:p>
      </dgm:t>
    </dgm:pt>
    <dgm:pt modelId="{EC5074C5-6257-7F47-AC4C-4B3FC14DA12B}" type="pres">
      <dgm:prSet presAssocID="{CB7BC5CE-F042-2E43-B094-BD42BD71A71C}" presName="dummy" presStyleCnt="0"/>
      <dgm:spPr/>
    </dgm:pt>
    <dgm:pt modelId="{5EB12379-14F3-8C42-A313-F704A111C50F}" type="pres">
      <dgm:prSet presAssocID="{E733F3B1-79BD-6142-94F4-E37C3C11CD9A}" presName="sibTrans" presStyleLbl="sibTrans2D1" presStyleIdx="1" presStyleCnt="4"/>
      <dgm:spPr/>
      <dgm:t>
        <a:bodyPr/>
        <a:lstStyle/>
        <a:p>
          <a:endParaRPr lang="en-US"/>
        </a:p>
      </dgm:t>
    </dgm:pt>
    <dgm:pt modelId="{5F4C6E2D-E09E-C448-9720-D8E85CB63E9E}" type="pres">
      <dgm:prSet presAssocID="{0C9153A2-1948-1242-917B-8FA50D1A1659}" presName="node" presStyleLbl="node1" presStyleIdx="2" presStyleCnt="4">
        <dgm:presLayoutVars>
          <dgm:bulletEnabled val="1"/>
        </dgm:presLayoutVars>
      </dgm:prSet>
      <dgm:spPr/>
      <dgm:t>
        <a:bodyPr/>
        <a:lstStyle/>
        <a:p>
          <a:endParaRPr lang="en-US"/>
        </a:p>
      </dgm:t>
    </dgm:pt>
    <dgm:pt modelId="{D4939BAC-59CE-5F4E-89EA-6AC3BC365DBF}" type="pres">
      <dgm:prSet presAssocID="{0C9153A2-1948-1242-917B-8FA50D1A1659}" presName="dummy" presStyleCnt="0"/>
      <dgm:spPr/>
    </dgm:pt>
    <dgm:pt modelId="{B52675A5-DFBF-9E47-A2DD-A6CC38B51476}" type="pres">
      <dgm:prSet presAssocID="{6D9058AF-35FF-9F49-B5A9-7A9FF3349F31}" presName="sibTrans" presStyleLbl="sibTrans2D1" presStyleIdx="2" presStyleCnt="4"/>
      <dgm:spPr/>
      <dgm:t>
        <a:bodyPr/>
        <a:lstStyle/>
        <a:p>
          <a:endParaRPr lang="en-US"/>
        </a:p>
      </dgm:t>
    </dgm:pt>
    <dgm:pt modelId="{2AA8D85D-7623-6441-8341-49E9AA35C8B6}" type="pres">
      <dgm:prSet presAssocID="{FECDB473-FFC1-664A-A1EF-B8F552CCBC1B}" presName="node" presStyleLbl="node1" presStyleIdx="3" presStyleCnt="4">
        <dgm:presLayoutVars>
          <dgm:bulletEnabled val="1"/>
        </dgm:presLayoutVars>
      </dgm:prSet>
      <dgm:spPr/>
      <dgm:t>
        <a:bodyPr/>
        <a:lstStyle/>
        <a:p>
          <a:endParaRPr lang="en-US"/>
        </a:p>
      </dgm:t>
    </dgm:pt>
    <dgm:pt modelId="{CB23ECB7-ED86-E842-9349-25DB18955F9D}" type="pres">
      <dgm:prSet presAssocID="{FECDB473-FFC1-664A-A1EF-B8F552CCBC1B}" presName="dummy" presStyleCnt="0"/>
      <dgm:spPr/>
    </dgm:pt>
    <dgm:pt modelId="{6BAB4103-F4D2-CA4F-B347-A77B2F5809D1}" type="pres">
      <dgm:prSet presAssocID="{DDB72859-FBEE-C849-9935-D91A12F23A0D}" presName="sibTrans" presStyleLbl="sibTrans2D1" presStyleIdx="3" presStyleCnt="4"/>
      <dgm:spPr/>
      <dgm:t>
        <a:bodyPr/>
        <a:lstStyle/>
        <a:p>
          <a:endParaRPr lang="en-US"/>
        </a:p>
      </dgm:t>
    </dgm:pt>
  </dgm:ptLst>
  <dgm:cxnLst>
    <dgm:cxn modelId="{A952ED87-545A-1541-A917-3CB3D0EB06B8}" type="presOf" srcId="{0C9153A2-1948-1242-917B-8FA50D1A1659}" destId="{5F4C6E2D-E09E-C448-9720-D8E85CB63E9E}" srcOrd="0" destOrd="0" presId="urn:microsoft.com/office/officeart/2005/8/layout/radial6"/>
    <dgm:cxn modelId="{00C3F0F6-F9A1-C644-BFCF-604F6054FB4F}" type="presOf" srcId="{6D9058AF-35FF-9F49-B5A9-7A9FF3349F31}" destId="{B52675A5-DFBF-9E47-A2DD-A6CC38B51476}" srcOrd="0" destOrd="0" presId="urn:microsoft.com/office/officeart/2005/8/layout/radial6"/>
    <dgm:cxn modelId="{1709E969-F078-A543-9920-7DE82E06BEC3}" srcId="{71A21D02-0D02-C046-BDDF-7D8BDC341BDC}" destId="{FECDB473-FFC1-664A-A1EF-B8F552CCBC1B}" srcOrd="3" destOrd="0" parTransId="{B8F01955-061F-9E4D-9E34-DD6140724A1A}" sibTransId="{DDB72859-FBEE-C849-9935-D91A12F23A0D}"/>
    <dgm:cxn modelId="{C280504F-02A3-C24D-9995-97E67ACBB5C2}" type="presOf" srcId="{E733F3B1-79BD-6142-94F4-E37C3C11CD9A}" destId="{5EB12379-14F3-8C42-A313-F704A111C50F}" srcOrd="0" destOrd="0" presId="urn:microsoft.com/office/officeart/2005/8/layout/radial6"/>
    <dgm:cxn modelId="{E0A00165-560E-9443-9BDD-6BDC4DEC6940}" type="presOf" srcId="{CB7BC5CE-F042-2E43-B094-BD42BD71A71C}" destId="{4966DD2D-73DD-E343-A869-BBBBCCED57F8}" srcOrd="0" destOrd="0" presId="urn:microsoft.com/office/officeart/2005/8/layout/radial6"/>
    <dgm:cxn modelId="{2F06AF6F-E228-6B48-A5AF-535CF8313B96}" srcId="{71A21D02-0D02-C046-BDDF-7D8BDC341BDC}" destId="{CB7BC5CE-F042-2E43-B094-BD42BD71A71C}" srcOrd="1" destOrd="0" parTransId="{A355B55C-0245-3D47-9944-F88FCBC947C1}" sibTransId="{E733F3B1-79BD-6142-94F4-E37C3C11CD9A}"/>
    <dgm:cxn modelId="{53DC9B19-E22B-8549-A07D-9EE1D95F80E1}" srcId="{71A21D02-0D02-C046-BDDF-7D8BDC341BDC}" destId="{0C9153A2-1948-1242-917B-8FA50D1A1659}" srcOrd="2" destOrd="0" parTransId="{19418CB9-6A1F-374C-9870-CA30375BB738}" sibTransId="{6D9058AF-35FF-9F49-B5A9-7A9FF3349F31}"/>
    <dgm:cxn modelId="{15B419A8-B267-8C46-8961-A2158492A2D4}" srcId="{71A21D02-0D02-C046-BDDF-7D8BDC341BDC}" destId="{6695490F-992D-D54E-8712-6B68992BA5D6}" srcOrd="0" destOrd="0" parTransId="{2BDD8537-6E90-714C-93E7-6F8DE4D4D057}" sibTransId="{7B565189-959F-344F-9202-61D751208440}"/>
    <dgm:cxn modelId="{93E37902-86F4-6146-9265-8932948DBDB4}" type="presOf" srcId="{7B565189-959F-344F-9202-61D751208440}" destId="{76959131-205A-FA46-AC19-58CD6C56DF0A}" srcOrd="0" destOrd="0" presId="urn:microsoft.com/office/officeart/2005/8/layout/radial6"/>
    <dgm:cxn modelId="{096CF406-0E55-6542-BE3C-9BABA305C8A4}" type="presOf" srcId="{DDB72859-FBEE-C849-9935-D91A12F23A0D}" destId="{6BAB4103-F4D2-CA4F-B347-A77B2F5809D1}" srcOrd="0" destOrd="0" presId="urn:microsoft.com/office/officeart/2005/8/layout/radial6"/>
    <dgm:cxn modelId="{5A03422C-7469-6041-95DD-FA5781F517F5}" type="presOf" srcId="{FECDB473-FFC1-664A-A1EF-B8F552CCBC1B}" destId="{2AA8D85D-7623-6441-8341-49E9AA35C8B6}" srcOrd="0" destOrd="0" presId="urn:microsoft.com/office/officeart/2005/8/layout/radial6"/>
    <dgm:cxn modelId="{0040DF32-EB52-5B43-9C27-97568D6F566D}" srcId="{3EBA6B0D-CED8-CD4A-AA51-55ECA3D5FCEE}" destId="{71A21D02-0D02-C046-BDDF-7D8BDC341BDC}" srcOrd="0" destOrd="0" parTransId="{A1465462-781F-1441-BEA4-8D60E4009C77}" sibTransId="{C7A429CE-3240-E348-8617-B5582ADE7181}"/>
    <dgm:cxn modelId="{15FB01D4-E64E-8549-AB94-09B8C7F8541A}" type="presOf" srcId="{71A21D02-0D02-C046-BDDF-7D8BDC341BDC}" destId="{A484FD00-44B8-8E4C-AC79-D839672DA5F8}" srcOrd="0" destOrd="0" presId="urn:microsoft.com/office/officeart/2005/8/layout/radial6"/>
    <dgm:cxn modelId="{C66AC248-DC24-E242-8940-09A565AE5F0C}" type="presOf" srcId="{3EBA6B0D-CED8-CD4A-AA51-55ECA3D5FCEE}" destId="{6FCDEBEB-9CBD-FA41-9AD6-797C56DDA211}" srcOrd="0" destOrd="0" presId="urn:microsoft.com/office/officeart/2005/8/layout/radial6"/>
    <dgm:cxn modelId="{3E186A5F-4616-6346-9DEF-4C37BDF63881}" type="presOf" srcId="{6695490F-992D-D54E-8712-6B68992BA5D6}" destId="{56700F53-F025-FA43-87C0-23A1453F0485}" srcOrd="0" destOrd="0" presId="urn:microsoft.com/office/officeart/2005/8/layout/radial6"/>
    <dgm:cxn modelId="{E2EFB95F-512A-6D4D-9E2B-BC1315885E7D}" type="presParOf" srcId="{6FCDEBEB-9CBD-FA41-9AD6-797C56DDA211}" destId="{A484FD00-44B8-8E4C-AC79-D839672DA5F8}" srcOrd="0" destOrd="0" presId="urn:microsoft.com/office/officeart/2005/8/layout/radial6"/>
    <dgm:cxn modelId="{4E68AD6A-9EB4-674B-8363-3BFCEDCD574F}" type="presParOf" srcId="{6FCDEBEB-9CBD-FA41-9AD6-797C56DDA211}" destId="{56700F53-F025-FA43-87C0-23A1453F0485}" srcOrd="1" destOrd="0" presId="urn:microsoft.com/office/officeart/2005/8/layout/radial6"/>
    <dgm:cxn modelId="{9B569E16-2E45-E04D-B9CF-600D3005C599}" type="presParOf" srcId="{6FCDEBEB-9CBD-FA41-9AD6-797C56DDA211}" destId="{53D4E877-09AD-E74D-A7C7-3990EB616C6C}" srcOrd="2" destOrd="0" presId="urn:microsoft.com/office/officeart/2005/8/layout/radial6"/>
    <dgm:cxn modelId="{FA3329B1-8660-9547-922F-E372CBE33E61}" type="presParOf" srcId="{6FCDEBEB-9CBD-FA41-9AD6-797C56DDA211}" destId="{76959131-205A-FA46-AC19-58CD6C56DF0A}" srcOrd="3" destOrd="0" presId="urn:microsoft.com/office/officeart/2005/8/layout/radial6"/>
    <dgm:cxn modelId="{4E18923A-6E44-B94C-BF26-2A40FE75A00E}" type="presParOf" srcId="{6FCDEBEB-9CBD-FA41-9AD6-797C56DDA211}" destId="{4966DD2D-73DD-E343-A869-BBBBCCED57F8}" srcOrd="4" destOrd="0" presId="urn:microsoft.com/office/officeart/2005/8/layout/radial6"/>
    <dgm:cxn modelId="{383E5911-CD2F-B44F-8781-0EA1088BF4BA}" type="presParOf" srcId="{6FCDEBEB-9CBD-FA41-9AD6-797C56DDA211}" destId="{EC5074C5-6257-7F47-AC4C-4B3FC14DA12B}" srcOrd="5" destOrd="0" presId="urn:microsoft.com/office/officeart/2005/8/layout/radial6"/>
    <dgm:cxn modelId="{0FF4BE7B-C3A8-BA41-B211-174F99795E4A}" type="presParOf" srcId="{6FCDEBEB-9CBD-FA41-9AD6-797C56DDA211}" destId="{5EB12379-14F3-8C42-A313-F704A111C50F}" srcOrd="6" destOrd="0" presId="urn:microsoft.com/office/officeart/2005/8/layout/radial6"/>
    <dgm:cxn modelId="{C648349A-A853-7346-BA06-2E80EC6DBD0F}" type="presParOf" srcId="{6FCDEBEB-9CBD-FA41-9AD6-797C56DDA211}" destId="{5F4C6E2D-E09E-C448-9720-D8E85CB63E9E}" srcOrd="7" destOrd="0" presId="urn:microsoft.com/office/officeart/2005/8/layout/radial6"/>
    <dgm:cxn modelId="{82DAF168-4823-1440-A074-66BE37F670CE}" type="presParOf" srcId="{6FCDEBEB-9CBD-FA41-9AD6-797C56DDA211}" destId="{D4939BAC-59CE-5F4E-89EA-6AC3BC365DBF}" srcOrd="8" destOrd="0" presId="urn:microsoft.com/office/officeart/2005/8/layout/radial6"/>
    <dgm:cxn modelId="{4729482F-317C-8145-9F69-D53A6DDBAA0F}" type="presParOf" srcId="{6FCDEBEB-9CBD-FA41-9AD6-797C56DDA211}" destId="{B52675A5-DFBF-9E47-A2DD-A6CC38B51476}" srcOrd="9" destOrd="0" presId="urn:microsoft.com/office/officeart/2005/8/layout/radial6"/>
    <dgm:cxn modelId="{79AF25E3-4229-E944-8454-366E3AA841B6}" type="presParOf" srcId="{6FCDEBEB-9CBD-FA41-9AD6-797C56DDA211}" destId="{2AA8D85D-7623-6441-8341-49E9AA35C8B6}" srcOrd="10" destOrd="0" presId="urn:microsoft.com/office/officeart/2005/8/layout/radial6"/>
    <dgm:cxn modelId="{2EE7AC13-82B5-204C-A563-73A3C7870142}" type="presParOf" srcId="{6FCDEBEB-9CBD-FA41-9AD6-797C56DDA211}" destId="{CB23ECB7-ED86-E842-9349-25DB18955F9D}" srcOrd="11" destOrd="0" presId="urn:microsoft.com/office/officeart/2005/8/layout/radial6"/>
    <dgm:cxn modelId="{DE7AB618-7250-2D4B-82FA-5C67BD7E8175}" type="presParOf" srcId="{6FCDEBEB-9CBD-FA41-9AD6-797C56DDA211}" destId="{6BAB4103-F4D2-CA4F-B347-A77B2F5809D1}"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56863-69B5-46F8-BDC2-563126C194A0}" type="doc">
      <dgm:prSet loTypeId="urn:microsoft.com/office/officeart/2005/8/layout/venn1" loCatId="relationship" qsTypeId="urn:microsoft.com/office/officeart/2005/8/quickstyle/simple1" qsCatId="simple" csTypeId="urn:microsoft.com/office/officeart/2005/8/colors/accent1_2" csCatId="accent1" phldr="1"/>
      <dgm:spPr/>
    </dgm:pt>
    <dgm:pt modelId="{9E329192-1B36-4626-8C5B-07AB2FD9F83F}">
      <dgm:prSet phldrT="[Text]" custT="1"/>
      <dgm:spPr/>
      <dgm:t>
        <a:bodyPr/>
        <a:lstStyle/>
        <a:p>
          <a:r>
            <a:rPr lang="en-GB" sz="1800" b="1" dirty="0" smtClean="0">
              <a:latin typeface="Tahoma" pitchFamily="34" charset="0"/>
              <a:ea typeface="Tahoma" pitchFamily="34" charset="0"/>
              <a:cs typeface="Tahoma" pitchFamily="34" charset="0"/>
            </a:rPr>
            <a:t>Graduate Characteristics</a:t>
          </a:r>
        </a:p>
        <a:p>
          <a:endParaRPr lang="en-GB" sz="1800" dirty="0">
            <a:latin typeface="Tahoma" pitchFamily="34" charset="0"/>
            <a:ea typeface="Tahoma" pitchFamily="34" charset="0"/>
            <a:cs typeface="Tahoma" pitchFamily="34" charset="0"/>
          </a:endParaRPr>
        </a:p>
      </dgm:t>
    </dgm:pt>
    <dgm:pt modelId="{ED994D78-04AF-49FE-BA23-47E40923DED4}" type="parTrans" cxnId="{ABCE80E4-5CF7-4EEC-80F0-09116E009FA6}">
      <dgm:prSet/>
      <dgm:spPr/>
      <dgm:t>
        <a:bodyPr/>
        <a:lstStyle/>
        <a:p>
          <a:endParaRPr lang="en-GB"/>
        </a:p>
      </dgm:t>
    </dgm:pt>
    <dgm:pt modelId="{77ADF7F3-50E1-43C3-9A81-2191E9FF0923}" type="sibTrans" cxnId="{ABCE80E4-5CF7-4EEC-80F0-09116E009FA6}">
      <dgm:prSet/>
      <dgm:spPr/>
      <dgm:t>
        <a:bodyPr/>
        <a:lstStyle/>
        <a:p>
          <a:endParaRPr lang="en-GB"/>
        </a:p>
      </dgm:t>
    </dgm:pt>
    <dgm:pt modelId="{D38A29EC-A28A-4FB6-9808-12D42BB3C4C3}">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600" b="0" dirty="0" smtClean="0">
              <a:latin typeface="Tahoma" pitchFamily="34" charset="0"/>
              <a:ea typeface="Tahoma" pitchFamily="34" charset="0"/>
              <a:cs typeface="Tahoma" pitchFamily="34" charset="0"/>
            </a:rPr>
            <a:t>Learning and Teaching Strategies </a:t>
          </a:r>
        </a:p>
        <a:p>
          <a:endParaRPr lang="en-GB" sz="1800" dirty="0" smtClean="0">
            <a:latin typeface="Tahoma" pitchFamily="34" charset="0"/>
            <a:ea typeface="Tahoma" pitchFamily="34" charset="0"/>
            <a:cs typeface="Tahoma" pitchFamily="34" charset="0"/>
          </a:endParaRPr>
        </a:p>
      </dgm:t>
    </dgm:pt>
    <dgm:pt modelId="{E7DF8546-7F46-4B2F-B884-8A39368BE600}" type="parTrans" cxnId="{7D8CD69E-4F46-4BF9-A75B-8D679AF9CC8D}">
      <dgm:prSet/>
      <dgm:spPr/>
      <dgm:t>
        <a:bodyPr/>
        <a:lstStyle/>
        <a:p>
          <a:endParaRPr lang="en-GB"/>
        </a:p>
      </dgm:t>
    </dgm:pt>
    <dgm:pt modelId="{BF01A283-3282-4EB7-BB43-4B68B277A8E9}" type="sibTrans" cxnId="{7D8CD69E-4F46-4BF9-A75B-8D679AF9CC8D}">
      <dgm:prSet/>
      <dgm:spPr/>
      <dgm:t>
        <a:bodyPr/>
        <a:lstStyle/>
        <a:p>
          <a:endParaRPr lang="en-GB"/>
        </a:p>
      </dgm:t>
    </dgm:pt>
    <dgm:pt modelId="{1075908C-7224-422D-BB9B-F7F9BA002F87}">
      <dgm:prSet phldrT="[Text]" custT="1"/>
      <dgm:spPr/>
      <dgm:t>
        <a:bodyPr/>
        <a:lstStyle/>
        <a:p>
          <a:pPr algn="ctr" defTabSz="800100">
            <a:lnSpc>
              <a:spcPct val="90000"/>
            </a:lnSpc>
            <a:spcBef>
              <a:spcPct val="0"/>
            </a:spcBef>
            <a:spcAft>
              <a:spcPct val="35000"/>
            </a:spcAft>
          </a:pPr>
          <a:endParaRPr lang="en-GB" sz="1800" b="0" dirty="0" smtClean="0">
            <a:latin typeface="Tahoma" pitchFamily="34" charset="0"/>
            <a:ea typeface="Tahoma" pitchFamily="34" charset="0"/>
            <a:cs typeface="Tahoma"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GB" sz="1600" dirty="0" smtClean="0">
              <a:latin typeface="Arial" pitchFamily="34" charset="0"/>
              <a:ea typeface="Tahoma" pitchFamily="34" charset="0"/>
              <a:cs typeface="Arial" pitchFamily="34" charset="0"/>
            </a:rPr>
            <a:t>Assessment</a:t>
          </a:r>
        </a:p>
        <a:p>
          <a:pPr algn="ctr" defTabSz="800100">
            <a:lnSpc>
              <a:spcPct val="90000"/>
            </a:lnSpc>
            <a:spcBef>
              <a:spcPct val="0"/>
            </a:spcBef>
            <a:spcAft>
              <a:spcPct val="35000"/>
            </a:spcAft>
          </a:pPr>
          <a:endParaRPr lang="en-GB" sz="1800" dirty="0" smtClean="0">
            <a:latin typeface="Tahoma" pitchFamily="34" charset="0"/>
            <a:ea typeface="Tahoma" pitchFamily="34" charset="0"/>
            <a:cs typeface="Tahoma" pitchFamily="34" charset="0"/>
          </a:endParaRPr>
        </a:p>
      </dgm:t>
    </dgm:pt>
    <dgm:pt modelId="{39C87DDD-3BFD-44B9-B4B5-0C7317E33FEB}" type="parTrans" cxnId="{CDF6EAAD-E585-4CC9-9972-5AE007CA4290}">
      <dgm:prSet/>
      <dgm:spPr/>
      <dgm:t>
        <a:bodyPr/>
        <a:lstStyle/>
        <a:p>
          <a:endParaRPr lang="en-GB"/>
        </a:p>
      </dgm:t>
    </dgm:pt>
    <dgm:pt modelId="{8530A4E3-4751-48A9-AE90-8B4B56582ED9}" type="sibTrans" cxnId="{CDF6EAAD-E585-4CC9-9972-5AE007CA4290}">
      <dgm:prSet/>
      <dgm:spPr/>
      <dgm:t>
        <a:bodyPr/>
        <a:lstStyle/>
        <a:p>
          <a:endParaRPr lang="en-GB"/>
        </a:p>
      </dgm:t>
    </dgm:pt>
    <dgm:pt modelId="{4C7EAC14-B7CB-4F28-B368-C0422096D286}">
      <dgm:prSet phldrT="[Text]" custT="1"/>
      <dgm:spPr/>
      <dgm:t>
        <a:bodyPr/>
        <a:lstStyle/>
        <a:p>
          <a:r>
            <a:rPr lang="en-GB" sz="1600" dirty="0" smtClean="0">
              <a:latin typeface="Tahoma" pitchFamily="34" charset="0"/>
              <a:ea typeface="Tahoma" pitchFamily="34" charset="0"/>
              <a:cs typeface="Tahoma" pitchFamily="34" charset="0"/>
            </a:rPr>
            <a:t>Intended</a:t>
          </a:r>
        </a:p>
        <a:p>
          <a:r>
            <a:rPr lang="en-GB" sz="1600" dirty="0" smtClean="0">
              <a:latin typeface="Tahoma" pitchFamily="34" charset="0"/>
              <a:ea typeface="Tahoma" pitchFamily="34" charset="0"/>
              <a:cs typeface="Tahoma" pitchFamily="34" charset="0"/>
            </a:rPr>
            <a:t>Learning Outcomes </a:t>
          </a:r>
          <a:endParaRPr lang="en-GB" sz="1600" dirty="0">
            <a:latin typeface="Tahoma" pitchFamily="34" charset="0"/>
            <a:ea typeface="Tahoma" pitchFamily="34" charset="0"/>
            <a:cs typeface="Tahoma" pitchFamily="34" charset="0"/>
          </a:endParaRPr>
        </a:p>
      </dgm:t>
    </dgm:pt>
    <dgm:pt modelId="{6B8CD118-46DD-4ACB-A2A2-79A0FFCDA2ED}" type="parTrans" cxnId="{74989034-CB1A-46E2-8D12-CB957E4A9282}">
      <dgm:prSet/>
      <dgm:spPr/>
      <dgm:t>
        <a:bodyPr/>
        <a:lstStyle/>
        <a:p>
          <a:endParaRPr lang="en-GB"/>
        </a:p>
      </dgm:t>
    </dgm:pt>
    <dgm:pt modelId="{70D9C14A-8A03-4A8B-9020-94A439C3D29B}" type="sibTrans" cxnId="{74989034-CB1A-46E2-8D12-CB957E4A9282}">
      <dgm:prSet/>
      <dgm:spPr/>
      <dgm:t>
        <a:bodyPr/>
        <a:lstStyle/>
        <a:p>
          <a:endParaRPr lang="en-GB"/>
        </a:p>
      </dgm:t>
    </dgm:pt>
    <dgm:pt modelId="{33D94180-99EE-4D34-9790-84766BF993C4}" type="pres">
      <dgm:prSet presAssocID="{81A56863-69B5-46F8-BDC2-563126C194A0}" presName="compositeShape" presStyleCnt="0">
        <dgm:presLayoutVars>
          <dgm:chMax val="7"/>
          <dgm:dir/>
          <dgm:resizeHandles val="exact"/>
        </dgm:presLayoutVars>
      </dgm:prSet>
      <dgm:spPr/>
    </dgm:pt>
    <dgm:pt modelId="{DD48B387-793A-487D-B2B5-E30A090D2F5E}" type="pres">
      <dgm:prSet presAssocID="{9E329192-1B36-4626-8C5B-07AB2FD9F83F}" presName="circ1" presStyleLbl="vennNode1" presStyleIdx="0" presStyleCnt="4"/>
      <dgm:spPr/>
      <dgm:t>
        <a:bodyPr/>
        <a:lstStyle/>
        <a:p>
          <a:endParaRPr lang="en-GB"/>
        </a:p>
      </dgm:t>
    </dgm:pt>
    <dgm:pt modelId="{3DCB2416-1F8A-4CFC-B9CD-EB67286695B5}" type="pres">
      <dgm:prSet presAssocID="{9E329192-1B36-4626-8C5B-07AB2FD9F83F}" presName="circ1Tx" presStyleLbl="revTx" presStyleIdx="0" presStyleCnt="0">
        <dgm:presLayoutVars>
          <dgm:chMax val="0"/>
          <dgm:chPref val="0"/>
          <dgm:bulletEnabled val="1"/>
        </dgm:presLayoutVars>
      </dgm:prSet>
      <dgm:spPr/>
      <dgm:t>
        <a:bodyPr/>
        <a:lstStyle/>
        <a:p>
          <a:endParaRPr lang="en-GB"/>
        </a:p>
      </dgm:t>
    </dgm:pt>
    <dgm:pt modelId="{8FF84F56-9F95-4560-A371-963B3A3ED379}" type="pres">
      <dgm:prSet presAssocID="{4C7EAC14-B7CB-4F28-B368-C0422096D286}" presName="circ2" presStyleLbl="vennNode1" presStyleIdx="1" presStyleCnt="4"/>
      <dgm:spPr/>
      <dgm:t>
        <a:bodyPr/>
        <a:lstStyle/>
        <a:p>
          <a:endParaRPr lang="en-GB"/>
        </a:p>
      </dgm:t>
    </dgm:pt>
    <dgm:pt modelId="{6000FD03-B022-4C89-AE80-67722964E53A}" type="pres">
      <dgm:prSet presAssocID="{4C7EAC14-B7CB-4F28-B368-C0422096D286}" presName="circ2Tx" presStyleLbl="revTx" presStyleIdx="0" presStyleCnt="0">
        <dgm:presLayoutVars>
          <dgm:chMax val="0"/>
          <dgm:chPref val="0"/>
          <dgm:bulletEnabled val="1"/>
        </dgm:presLayoutVars>
      </dgm:prSet>
      <dgm:spPr/>
      <dgm:t>
        <a:bodyPr/>
        <a:lstStyle/>
        <a:p>
          <a:endParaRPr lang="en-GB"/>
        </a:p>
      </dgm:t>
    </dgm:pt>
    <dgm:pt modelId="{44BBBFB6-36D5-45FD-9DA0-821CD3B5F1D0}" type="pres">
      <dgm:prSet presAssocID="{D38A29EC-A28A-4FB6-9808-12D42BB3C4C3}" presName="circ3" presStyleLbl="vennNode1" presStyleIdx="2" presStyleCnt="4"/>
      <dgm:spPr/>
      <dgm:t>
        <a:bodyPr/>
        <a:lstStyle/>
        <a:p>
          <a:endParaRPr lang="en-GB"/>
        </a:p>
      </dgm:t>
    </dgm:pt>
    <dgm:pt modelId="{06292588-6E73-40E2-8E97-5DCDA9049B30}" type="pres">
      <dgm:prSet presAssocID="{D38A29EC-A28A-4FB6-9808-12D42BB3C4C3}" presName="circ3Tx" presStyleLbl="revTx" presStyleIdx="0" presStyleCnt="0">
        <dgm:presLayoutVars>
          <dgm:chMax val="0"/>
          <dgm:chPref val="0"/>
          <dgm:bulletEnabled val="1"/>
        </dgm:presLayoutVars>
      </dgm:prSet>
      <dgm:spPr/>
      <dgm:t>
        <a:bodyPr/>
        <a:lstStyle/>
        <a:p>
          <a:endParaRPr lang="en-GB"/>
        </a:p>
      </dgm:t>
    </dgm:pt>
    <dgm:pt modelId="{48537940-B26F-422D-80CA-7C3AFF38455F}" type="pres">
      <dgm:prSet presAssocID="{1075908C-7224-422D-BB9B-F7F9BA002F87}" presName="circ4" presStyleLbl="vennNode1" presStyleIdx="3" presStyleCnt="4"/>
      <dgm:spPr/>
      <dgm:t>
        <a:bodyPr/>
        <a:lstStyle/>
        <a:p>
          <a:endParaRPr lang="en-GB"/>
        </a:p>
      </dgm:t>
    </dgm:pt>
    <dgm:pt modelId="{63BC51AC-4DB3-4B63-B023-E5713EC875BF}" type="pres">
      <dgm:prSet presAssocID="{1075908C-7224-422D-BB9B-F7F9BA002F87}" presName="circ4Tx" presStyleLbl="revTx" presStyleIdx="0" presStyleCnt="0">
        <dgm:presLayoutVars>
          <dgm:chMax val="0"/>
          <dgm:chPref val="0"/>
          <dgm:bulletEnabled val="1"/>
        </dgm:presLayoutVars>
      </dgm:prSet>
      <dgm:spPr/>
      <dgm:t>
        <a:bodyPr/>
        <a:lstStyle/>
        <a:p>
          <a:endParaRPr lang="en-GB"/>
        </a:p>
      </dgm:t>
    </dgm:pt>
  </dgm:ptLst>
  <dgm:cxnLst>
    <dgm:cxn modelId="{CC6209D1-43CD-814F-BF01-94D766B176DE}" type="presOf" srcId="{D38A29EC-A28A-4FB6-9808-12D42BB3C4C3}" destId="{06292588-6E73-40E2-8E97-5DCDA9049B30}" srcOrd="1" destOrd="0" presId="urn:microsoft.com/office/officeart/2005/8/layout/venn1"/>
    <dgm:cxn modelId="{769D7D58-0537-CB43-9E25-E153CC2976B5}" type="presOf" srcId="{4C7EAC14-B7CB-4F28-B368-C0422096D286}" destId="{6000FD03-B022-4C89-AE80-67722964E53A}" srcOrd="1" destOrd="0" presId="urn:microsoft.com/office/officeart/2005/8/layout/venn1"/>
    <dgm:cxn modelId="{19A75704-F43B-BF49-B892-ED4B9EBA8802}" type="presOf" srcId="{9E329192-1B36-4626-8C5B-07AB2FD9F83F}" destId="{3DCB2416-1F8A-4CFC-B9CD-EB67286695B5}" srcOrd="1" destOrd="0" presId="urn:microsoft.com/office/officeart/2005/8/layout/venn1"/>
    <dgm:cxn modelId="{7D8CD69E-4F46-4BF9-A75B-8D679AF9CC8D}" srcId="{81A56863-69B5-46F8-BDC2-563126C194A0}" destId="{D38A29EC-A28A-4FB6-9808-12D42BB3C4C3}" srcOrd="2" destOrd="0" parTransId="{E7DF8546-7F46-4B2F-B884-8A39368BE600}" sibTransId="{BF01A283-3282-4EB7-BB43-4B68B277A8E9}"/>
    <dgm:cxn modelId="{4D1CDE00-6E56-F942-91E8-3DD344B99329}" type="presOf" srcId="{4C7EAC14-B7CB-4F28-B368-C0422096D286}" destId="{8FF84F56-9F95-4560-A371-963B3A3ED379}" srcOrd="0" destOrd="0" presId="urn:microsoft.com/office/officeart/2005/8/layout/venn1"/>
    <dgm:cxn modelId="{C66C7E07-9B35-C842-883D-DDF25821C6D8}" type="presOf" srcId="{D38A29EC-A28A-4FB6-9808-12D42BB3C4C3}" destId="{44BBBFB6-36D5-45FD-9DA0-821CD3B5F1D0}" srcOrd="0" destOrd="0" presId="urn:microsoft.com/office/officeart/2005/8/layout/venn1"/>
    <dgm:cxn modelId="{C3950584-8B4B-3644-AA3B-2CE0BC908904}" type="presOf" srcId="{9E329192-1B36-4626-8C5B-07AB2FD9F83F}" destId="{DD48B387-793A-487D-B2B5-E30A090D2F5E}" srcOrd="0" destOrd="0" presId="urn:microsoft.com/office/officeart/2005/8/layout/venn1"/>
    <dgm:cxn modelId="{74989034-CB1A-46E2-8D12-CB957E4A9282}" srcId="{81A56863-69B5-46F8-BDC2-563126C194A0}" destId="{4C7EAC14-B7CB-4F28-B368-C0422096D286}" srcOrd="1" destOrd="0" parTransId="{6B8CD118-46DD-4ACB-A2A2-79A0FFCDA2ED}" sibTransId="{70D9C14A-8A03-4A8B-9020-94A439C3D29B}"/>
    <dgm:cxn modelId="{546FF9BE-97A0-934A-B269-347DB2F115CC}" type="presOf" srcId="{1075908C-7224-422D-BB9B-F7F9BA002F87}" destId="{63BC51AC-4DB3-4B63-B023-E5713EC875BF}" srcOrd="1" destOrd="0" presId="urn:microsoft.com/office/officeart/2005/8/layout/venn1"/>
    <dgm:cxn modelId="{C228C59A-513E-A64B-AD89-1827F3BECBC5}" type="presOf" srcId="{81A56863-69B5-46F8-BDC2-563126C194A0}" destId="{33D94180-99EE-4D34-9790-84766BF993C4}" srcOrd="0" destOrd="0" presId="urn:microsoft.com/office/officeart/2005/8/layout/venn1"/>
    <dgm:cxn modelId="{2A5264C3-86F6-834E-8B80-BBCA9AC2C09D}" type="presOf" srcId="{1075908C-7224-422D-BB9B-F7F9BA002F87}" destId="{48537940-B26F-422D-80CA-7C3AFF38455F}" srcOrd="0" destOrd="0" presId="urn:microsoft.com/office/officeart/2005/8/layout/venn1"/>
    <dgm:cxn modelId="{ABCE80E4-5CF7-4EEC-80F0-09116E009FA6}" srcId="{81A56863-69B5-46F8-BDC2-563126C194A0}" destId="{9E329192-1B36-4626-8C5B-07AB2FD9F83F}" srcOrd="0" destOrd="0" parTransId="{ED994D78-04AF-49FE-BA23-47E40923DED4}" sibTransId="{77ADF7F3-50E1-43C3-9A81-2191E9FF0923}"/>
    <dgm:cxn modelId="{CDF6EAAD-E585-4CC9-9972-5AE007CA4290}" srcId="{81A56863-69B5-46F8-BDC2-563126C194A0}" destId="{1075908C-7224-422D-BB9B-F7F9BA002F87}" srcOrd="3" destOrd="0" parTransId="{39C87DDD-3BFD-44B9-B4B5-0C7317E33FEB}" sibTransId="{8530A4E3-4751-48A9-AE90-8B4B56582ED9}"/>
    <dgm:cxn modelId="{900461AE-B746-9547-8C47-8F5EACE906E4}" type="presParOf" srcId="{33D94180-99EE-4D34-9790-84766BF993C4}" destId="{DD48B387-793A-487D-B2B5-E30A090D2F5E}" srcOrd="0" destOrd="0" presId="urn:microsoft.com/office/officeart/2005/8/layout/venn1"/>
    <dgm:cxn modelId="{2F5D82CE-1D0C-9A40-907D-D96B23B15BF5}" type="presParOf" srcId="{33D94180-99EE-4D34-9790-84766BF993C4}" destId="{3DCB2416-1F8A-4CFC-B9CD-EB67286695B5}" srcOrd="1" destOrd="0" presId="urn:microsoft.com/office/officeart/2005/8/layout/venn1"/>
    <dgm:cxn modelId="{B195D104-E616-1045-9243-185174D04CDF}" type="presParOf" srcId="{33D94180-99EE-4D34-9790-84766BF993C4}" destId="{8FF84F56-9F95-4560-A371-963B3A3ED379}" srcOrd="2" destOrd="0" presId="urn:microsoft.com/office/officeart/2005/8/layout/venn1"/>
    <dgm:cxn modelId="{AF628047-C28B-B14D-9F94-BA30BF5AFA9E}" type="presParOf" srcId="{33D94180-99EE-4D34-9790-84766BF993C4}" destId="{6000FD03-B022-4C89-AE80-67722964E53A}" srcOrd="3" destOrd="0" presId="urn:microsoft.com/office/officeart/2005/8/layout/venn1"/>
    <dgm:cxn modelId="{E6BCB0F3-5923-8A43-9C27-89FBA6DD53FB}" type="presParOf" srcId="{33D94180-99EE-4D34-9790-84766BF993C4}" destId="{44BBBFB6-36D5-45FD-9DA0-821CD3B5F1D0}" srcOrd="4" destOrd="0" presId="urn:microsoft.com/office/officeart/2005/8/layout/venn1"/>
    <dgm:cxn modelId="{D5A99D3A-1937-B546-84A6-1F74971AFA1D}" type="presParOf" srcId="{33D94180-99EE-4D34-9790-84766BF993C4}" destId="{06292588-6E73-40E2-8E97-5DCDA9049B30}" srcOrd="5" destOrd="0" presId="urn:microsoft.com/office/officeart/2005/8/layout/venn1"/>
    <dgm:cxn modelId="{7B21F5E2-AD97-5545-ABD9-C093A8DDCC23}" type="presParOf" srcId="{33D94180-99EE-4D34-9790-84766BF993C4}" destId="{48537940-B26F-422D-80CA-7C3AFF38455F}" srcOrd="6" destOrd="0" presId="urn:microsoft.com/office/officeart/2005/8/layout/venn1"/>
    <dgm:cxn modelId="{AAD86FD2-29DE-A74E-AF08-52856815024C}" type="presParOf" srcId="{33D94180-99EE-4D34-9790-84766BF993C4}" destId="{63BC51AC-4DB3-4B63-B023-E5713EC875BF}"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AB4103-F4D2-CA4F-B347-A77B2F5809D1}">
      <dsp:nvSpPr>
        <dsp:cNvPr id="0" name=""/>
        <dsp:cNvSpPr/>
      </dsp:nvSpPr>
      <dsp:spPr>
        <a:xfrm>
          <a:off x="2373658" y="521839"/>
          <a:ext cx="3482283" cy="3482283"/>
        </a:xfrm>
        <a:prstGeom prst="blockArc">
          <a:avLst>
            <a:gd name="adj1" fmla="val 10800000"/>
            <a:gd name="adj2" fmla="val 16200000"/>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52675A5-DFBF-9E47-A2DD-A6CC38B51476}">
      <dsp:nvSpPr>
        <dsp:cNvPr id="0" name=""/>
        <dsp:cNvSpPr/>
      </dsp:nvSpPr>
      <dsp:spPr>
        <a:xfrm>
          <a:off x="2373658" y="521839"/>
          <a:ext cx="3482283" cy="3482283"/>
        </a:xfrm>
        <a:prstGeom prst="blockArc">
          <a:avLst>
            <a:gd name="adj1" fmla="val 5400000"/>
            <a:gd name="adj2" fmla="val 10800000"/>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B12379-14F3-8C42-A313-F704A111C50F}">
      <dsp:nvSpPr>
        <dsp:cNvPr id="0" name=""/>
        <dsp:cNvSpPr/>
      </dsp:nvSpPr>
      <dsp:spPr>
        <a:xfrm>
          <a:off x="2373658" y="521839"/>
          <a:ext cx="3482283" cy="3482283"/>
        </a:xfrm>
        <a:prstGeom prst="blockArc">
          <a:avLst>
            <a:gd name="adj1" fmla="val 0"/>
            <a:gd name="adj2" fmla="val 5400000"/>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959131-205A-FA46-AC19-58CD6C56DF0A}">
      <dsp:nvSpPr>
        <dsp:cNvPr id="0" name=""/>
        <dsp:cNvSpPr/>
      </dsp:nvSpPr>
      <dsp:spPr>
        <a:xfrm>
          <a:off x="2373658" y="521839"/>
          <a:ext cx="3482283" cy="3482283"/>
        </a:xfrm>
        <a:prstGeom prst="blockArc">
          <a:avLst>
            <a:gd name="adj1" fmla="val 16200000"/>
            <a:gd name="adj2" fmla="val 0"/>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84FD00-44B8-8E4C-AC79-D839672DA5F8}">
      <dsp:nvSpPr>
        <dsp:cNvPr id="0" name=""/>
        <dsp:cNvSpPr/>
      </dsp:nvSpPr>
      <dsp:spPr>
        <a:xfrm>
          <a:off x="3313137" y="1461318"/>
          <a:ext cx="1603325" cy="160332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Kolb Learning Cycle</a:t>
          </a:r>
          <a:endParaRPr lang="en-US" sz="2400" kern="1200" dirty="0"/>
        </a:p>
      </dsp:txBody>
      <dsp:txXfrm>
        <a:off x="3313137" y="1461318"/>
        <a:ext cx="1603325" cy="1603325"/>
      </dsp:txXfrm>
    </dsp:sp>
    <dsp:sp modelId="{56700F53-F025-FA43-87C0-23A1453F0485}">
      <dsp:nvSpPr>
        <dsp:cNvPr id="0" name=""/>
        <dsp:cNvSpPr/>
      </dsp:nvSpPr>
      <dsp:spPr>
        <a:xfrm>
          <a:off x="3553636" y="1079"/>
          <a:ext cx="1122327" cy="11223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Concrete Experience</a:t>
          </a:r>
          <a:endParaRPr lang="en-US" sz="800" kern="1200" dirty="0"/>
        </a:p>
      </dsp:txBody>
      <dsp:txXfrm>
        <a:off x="3553636" y="1079"/>
        <a:ext cx="1122327" cy="1122327"/>
      </dsp:txXfrm>
    </dsp:sp>
    <dsp:sp modelId="{4966DD2D-73DD-E343-A869-BBBBCCED57F8}">
      <dsp:nvSpPr>
        <dsp:cNvPr id="0" name=""/>
        <dsp:cNvSpPr/>
      </dsp:nvSpPr>
      <dsp:spPr>
        <a:xfrm>
          <a:off x="5254373" y="1701817"/>
          <a:ext cx="1122327" cy="11223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Reflection</a:t>
          </a:r>
          <a:endParaRPr lang="en-US" sz="800" kern="1200" dirty="0"/>
        </a:p>
      </dsp:txBody>
      <dsp:txXfrm>
        <a:off x="5254373" y="1701817"/>
        <a:ext cx="1122327" cy="1122327"/>
      </dsp:txXfrm>
    </dsp:sp>
    <dsp:sp modelId="{5F4C6E2D-E09E-C448-9720-D8E85CB63E9E}">
      <dsp:nvSpPr>
        <dsp:cNvPr id="0" name=""/>
        <dsp:cNvSpPr/>
      </dsp:nvSpPr>
      <dsp:spPr>
        <a:xfrm>
          <a:off x="3553636" y="3402555"/>
          <a:ext cx="1122327" cy="11223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Conceptualization</a:t>
          </a:r>
        </a:p>
        <a:p>
          <a:pPr lvl="0" algn="ctr" defTabSz="355600">
            <a:lnSpc>
              <a:spcPct val="90000"/>
            </a:lnSpc>
            <a:spcBef>
              <a:spcPct val="0"/>
            </a:spcBef>
            <a:spcAft>
              <a:spcPct val="35000"/>
            </a:spcAft>
          </a:pPr>
          <a:endParaRPr lang="en-US" sz="800" kern="1200" dirty="0"/>
        </a:p>
      </dsp:txBody>
      <dsp:txXfrm>
        <a:off x="3553636" y="3402555"/>
        <a:ext cx="1122327" cy="1122327"/>
      </dsp:txXfrm>
    </dsp:sp>
    <dsp:sp modelId="{2AA8D85D-7623-6441-8341-49E9AA35C8B6}">
      <dsp:nvSpPr>
        <dsp:cNvPr id="0" name=""/>
        <dsp:cNvSpPr/>
      </dsp:nvSpPr>
      <dsp:spPr>
        <a:xfrm>
          <a:off x="1852898" y="1701817"/>
          <a:ext cx="1122327" cy="11223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Active experimentation</a:t>
          </a:r>
        </a:p>
        <a:p>
          <a:pPr lvl="0" algn="ctr" defTabSz="355600">
            <a:lnSpc>
              <a:spcPct val="90000"/>
            </a:lnSpc>
            <a:spcBef>
              <a:spcPct val="0"/>
            </a:spcBef>
            <a:spcAft>
              <a:spcPct val="35000"/>
            </a:spcAft>
          </a:pPr>
          <a:endParaRPr lang="en-US" sz="800" kern="1200" dirty="0"/>
        </a:p>
      </dsp:txBody>
      <dsp:txXfrm>
        <a:off x="1852898" y="1701817"/>
        <a:ext cx="1122327" cy="11223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48B387-793A-487D-B2B5-E30A090D2F5E}">
      <dsp:nvSpPr>
        <dsp:cNvPr id="0" name=""/>
        <dsp:cNvSpPr/>
      </dsp:nvSpPr>
      <dsp:spPr>
        <a:xfrm>
          <a:off x="2497472" y="56436"/>
          <a:ext cx="2934673" cy="29346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smtClean="0">
              <a:latin typeface="Tahoma" pitchFamily="34" charset="0"/>
              <a:ea typeface="Tahoma" pitchFamily="34" charset="0"/>
              <a:cs typeface="Tahoma" pitchFamily="34" charset="0"/>
            </a:rPr>
            <a:t>Graduate Characteristics</a:t>
          </a:r>
        </a:p>
        <a:p>
          <a:pPr lvl="0" algn="ctr" defTabSz="800100">
            <a:lnSpc>
              <a:spcPct val="90000"/>
            </a:lnSpc>
            <a:spcBef>
              <a:spcPct val="0"/>
            </a:spcBef>
            <a:spcAft>
              <a:spcPct val="35000"/>
            </a:spcAft>
          </a:pPr>
          <a:endParaRPr lang="en-GB" sz="1800" kern="1200" dirty="0">
            <a:latin typeface="Tahoma" pitchFamily="34" charset="0"/>
            <a:ea typeface="Tahoma" pitchFamily="34" charset="0"/>
            <a:cs typeface="Tahoma" pitchFamily="34" charset="0"/>
          </a:endParaRPr>
        </a:p>
      </dsp:txBody>
      <dsp:txXfrm>
        <a:off x="2836088" y="451488"/>
        <a:ext cx="2257440" cy="931194"/>
      </dsp:txXfrm>
    </dsp:sp>
    <dsp:sp modelId="{8FF84F56-9F95-4560-A371-963B3A3ED379}">
      <dsp:nvSpPr>
        <dsp:cNvPr id="0" name=""/>
        <dsp:cNvSpPr/>
      </dsp:nvSpPr>
      <dsp:spPr>
        <a:xfrm>
          <a:off x="3795500" y="1354464"/>
          <a:ext cx="2934673" cy="29346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latin typeface="Tahoma" pitchFamily="34" charset="0"/>
              <a:ea typeface="Tahoma" pitchFamily="34" charset="0"/>
              <a:cs typeface="Tahoma" pitchFamily="34" charset="0"/>
            </a:rPr>
            <a:t>Intended</a:t>
          </a:r>
        </a:p>
        <a:p>
          <a:pPr lvl="0" algn="ctr" defTabSz="711200">
            <a:lnSpc>
              <a:spcPct val="90000"/>
            </a:lnSpc>
            <a:spcBef>
              <a:spcPct val="0"/>
            </a:spcBef>
            <a:spcAft>
              <a:spcPct val="35000"/>
            </a:spcAft>
          </a:pPr>
          <a:r>
            <a:rPr lang="en-GB" sz="1600" kern="1200" dirty="0" smtClean="0">
              <a:latin typeface="Tahoma" pitchFamily="34" charset="0"/>
              <a:ea typeface="Tahoma" pitchFamily="34" charset="0"/>
              <a:cs typeface="Tahoma" pitchFamily="34" charset="0"/>
            </a:rPr>
            <a:t>Learning Outcomes </a:t>
          </a:r>
          <a:endParaRPr lang="en-GB" sz="1600" kern="1200" dirty="0">
            <a:latin typeface="Tahoma" pitchFamily="34" charset="0"/>
            <a:ea typeface="Tahoma" pitchFamily="34" charset="0"/>
            <a:cs typeface="Tahoma" pitchFamily="34" charset="0"/>
          </a:endParaRPr>
        </a:p>
      </dsp:txBody>
      <dsp:txXfrm>
        <a:off x="5375709" y="1693080"/>
        <a:ext cx="1128720" cy="2257440"/>
      </dsp:txXfrm>
    </dsp:sp>
    <dsp:sp modelId="{44BBBFB6-36D5-45FD-9DA0-821CD3B5F1D0}">
      <dsp:nvSpPr>
        <dsp:cNvPr id="0" name=""/>
        <dsp:cNvSpPr/>
      </dsp:nvSpPr>
      <dsp:spPr>
        <a:xfrm>
          <a:off x="2497472" y="2652492"/>
          <a:ext cx="2934673" cy="29346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b="0" kern="1200" dirty="0" smtClean="0">
              <a:latin typeface="Tahoma" pitchFamily="34" charset="0"/>
              <a:ea typeface="Tahoma" pitchFamily="34" charset="0"/>
              <a:cs typeface="Tahoma" pitchFamily="34" charset="0"/>
            </a:rPr>
            <a:t>Learning and Teaching Strategies </a:t>
          </a:r>
        </a:p>
        <a:p>
          <a:pPr lvl="0">
            <a:spcBef>
              <a:spcPct val="0"/>
            </a:spcBef>
          </a:pPr>
          <a:endParaRPr lang="en-GB" sz="1800" kern="1200" dirty="0" smtClean="0">
            <a:latin typeface="Tahoma" pitchFamily="34" charset="0"/>
            <a:ea typeface="Tahoma" pitchFamily="34" charset="0"/>
            <a:cs typeface="Tahoma" pitchFamily="34" charset="0"/>
          </a:endParaRPr>
        </a:p>
      </dsp:txBody>
      <dsp:txXfrm>
        <a:off x="2836088" y="4260919"/>
        <a:ext cx="2257440" cy="931194"/>
      </dsp:txXfrm>
    </dsp:sp>
    <dsp:sp modelId="{48537940-B26F-422D-80CA-7C3AFF38455F}">
      <dsp:nvSpPr>
        <dsp:cNvPr id="0" name=""/>
        <dsp:cNvSpPr/>
      </dsp:nvSpPr>
      <dsp:spPr>
        <a:xfrm>
          <a:off x="1199444" y="1354464"/>
          <a:ext cx="2934673" cy="29346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0" kern="1200" dirty="0" smtClean="0">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smtClean="0">
              <a:latin typeface="Arial" pitchFamily="34" charset="0"/>
              <a:ea typeface="Tahoma" pitchFamily="34" charset="0"/>
              <a:cs typeface="Arial" pitchFamily="34" charset="0"/>
            </a:rPr>
            <a:t>Assessment</a:t>
          </a:r>
        </a:p>
        <a:p>
          <a:pPr lvl="0" algn="ctr" defTabSz="800100">
            <a:lnSpc>
              <a:spcPct val="90000"/>
            </a:lnSpc>
            <a:spcBef>
              <a:spcPct val="0"/>
            </a:spcBef>
            <a:spcAft>
              <a:spcPct val="35000"/>
            </a:spcAft>
          </a:pPr>
          <a:endParaRPr lang="en-GB" sz="1800" kern="1200" dirty="0" smtClean="0">
            <a:latin typeface="Tahoma" pitchFamily="34" charset="0"/>
            <a:ea typeface="Tahoma" pitchFamily="34" charset="0"/>
            <a:cs typeface="Tahoma" pitchFamily="34" charset="0"/>
          </a:endParaRPr>
        </a:p>
      </dsp:txBody>
      <dsp:txXfrm>
        <a:off x="1425188" y="1693080"/>
        <a:ext cx="1128720" cy="22574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569A3-D0CA-4545-82D8-14022224D791}" type="datetimeFigureOut">
              <a:rPr lang="en-US" smtClean="0"/>
              <a:pPr/>
              <a:t>5/1/2007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4F4DF-A458-2040-8AE7-87D4DAC4636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53948C-4A13-459A-BFFC-67812B10CDA9}" type="slidenum">
              <a:rPr lang="en-GB" smtClean="0"/>
              <a:pPr fontAlgn="base">
                <a:spcBef>
                  <a:spcPct val="0"/>
                </a:spcBef>
                <a:spcAft>
                  <a:spcPct val="0"/>
                </a:spcAft>
                <a:defRPr/>
              </a:pPr>
              <a:t>2</a:t>
            </a:fld>
            <a:endParaRPr lang="en-GB" dirty="0"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x-non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600" dirty="0" smtClean="0">
              <a:latin typeface="Arial" charset="0"/>
              <a:cs typeface="Arial" charset="0"/>
            </a:endParaRPr>
          </a:p>
        </p:txBody>
      </p:sp>
      <p:sp>
        <p:nvSpPr>
          <p:cNvPr id="180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E9B048-E8D8-43D5-B57C-4D00391D48FD}" type="slidenum">
              <a:rPr lang="en-GB" smtClean="0"/>
              <a:pPr fontAlgn="base">
                <a:spcBef>
                  <a:spcPct val="0"/>
                </a:spcBef>
                <a:spcAft>
                  <a:spcPct val="0"/>
                </a:spcAft>
                <a:defRPr/>
              </a:pPr>
              <a:t>165</a:t>
            </a:fld>
            <a:endParaRPr lang="en-GB"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endParaRPr lang="en-GB" sz="1600"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82EA278-357D-4BA5-8E3E-2A9956502965}" type="slidenum">
              <a:rPr lang="en-GB" smtClean="0"/>
              <a:pPr>
                <a:defRPr/>
              </a:pPr>
              <a:t>167</a:t>
            </a:fld>
            <a:endParaRPr lang="en-GB"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5190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EE1E1B7-3D61-48B6-B6F1-AE81900D164E}" type="slidenum">
              <a:rPr lang="en-GB"/>
              <a:pPr/>
              <a:t>178</a:t>
            </a:fld>
            <a:endParaRPr lang="en-GB"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155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3603"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FC957-D24F-4475-84C4-87759DDDF910}" type="slidenum">
              <a:rPr lang="en-US" smtClean="0"/>
              <a:pPr fontAlgn="base">
                <a:spcBef>
                  <a:spcPct val="0"/>
                </a:spcBef>
                <a:spcAft>
                  <a:spcPct val="0"/>
                </a:spcAft>
                <a:defRPr/>
              </a:pPr>
              <a:t>25</a:t>
            </a:fld>
            <a:endParaRPr lang="en-US" dirty="0"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A363AB-9D0D-40D3-8A0C-DEE29C02BC3E}" type="slidenum">
              <a:rPr lang="en-US" smtClean="0"/>
              <a:pPr fontAlgn="base">
                <a:spcBef>
                  <a:spcPct val="0"/>
                </a:spcBef>
                <a:spcAft>
                  <a:spcPct val="0"/>
                </a:spcAft>
                <a:defRPr/>
              </a:pPr>
              <a:t>26</a:t>
            </a:fld>
            <a:endParaRPr lang="en-US" dirty="0" smtClean="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06CEE5-0056-4DAD-BDFF-2AE4F8714C40}" type="slidenum">
              <a:rPr lang="en-US" smtClean="0"/>
              <a:pPr fontAlgn="base">
                <a:spcBef>
                  <a:spcPct val="0"/>
                </a:spcBef>
                <a:spcAft>
                  <a:spcPct val="0"/>
                </a:spcAft>
                <a:defRPr/>
              </a:pPr>
              <a:t>27</a:t>
            </a:fld>
            <a:endParaRPr lang="en-US" dirty="0"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F84CA-F4E1-453D-BFF2-CC594700D60F}" type="slidenum">
              <a:rPr lang="en-US" smtClean="0"/>
              <a:pPr fontAlgn="base">
                <a:spcBef>
                  <a:spcPct val="0"/>
                </a:spcBef>
                <a:spcAft>
                  <a:spcPct val="0"/>
                </a:spcAft>
                <a:defRPr/>
              </a:pPr>
              <a:t>28</a:t>
            </a:fld>
            <a:endParaRPr lang="en-US" dirty="0" smtClean="0"/>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F84CA-F4E1-453D-BFF2-CC594700D60F}" type="slidenum">
              <a:rPr lang="en-US" smtClean="0"/>
              <a:pPr fontAlgn="base">
                <a:spcBef>
                  <a:spcPct val="0"/>
                </a:spcBef>
                <a:spcAft>
                  <a:spcPct val="0"/>
                </a:spcAft>
                <a:defRPr/>
              </a:pPr>
              <a:t>29</a:t>
            </a:fld>
            <a:endParaRPr lang="en-US" dirty="0" smtClean="0"/>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EE1E1B7-3D61-48B6-B6F1-AE81900D164E}" type="slidenum">
              <a:rPr lang="en-GB"/>
              <a:pPr/>
              <a:t>30</a:t>
            </a:fld>
            <a:endParaRPr lang="en-GB"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47ABF-FB35-4432-9C05-20B9ECDF2980}" type="slidenum">
              <a:rPr lang="en-US" smtClean="0"/>
              <a:pPr fontAlgn="base">
                <a:spcBef>
                  <a:spcPct val="0"/>
                </a:spcBef>
                <a:spcAft>
                  <a:spcPct val="0"/>
                </a:spcAft>
                <a:defRPr/>
              </a:pPr>
              <a:t>31</a:t>
            </a:fld>
            <a:endParaRPr lang="en-US" dirty="0" smtClean="0"/>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x-non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997E0E-BF37-422E-99E1-79FB2EB37D87}" type="slidenum">
              <a:rPr lang="en-US" smtClean="0"/>
              <a:pPr fontAlgn="base">
                <a:spcBef>
                  <a:spcPct val="0"/>
                </a:spcBef>
                <a:spcAft>
                  <a:spcPct val="0"/>
                </a:spcAft>
                <a:defRPr/>
              </a:pPr>
              <a:t>32</a:t>
            </a:fld>
            <a:endParaRPr lang="en-US" dirty="0" smtClean="0"/>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smtClean="0">
                <a:latin typeface="Arial" charset="0"/>
                <a:cs typeface="Arial" charset="0"/>
              </a:rPr>
              <a:t>There are different elaborations of this approach and multiple levels of outcomes.  Yet at the core of OBL is the focus on what student should learn. It is this learning, often expressed in the form of learning outcomes that becomes the guiding principle in curriculum design.</a:t>
            </a:r>
            <a:endParaRPr lang="en-GB" sz="1600"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8A3F474-61A8-4020-B8B0-D8E7BA139568}" type="slidenum">
              <a:rPr lang="en-GB" smtClean="0"/>
              <a:pPr>
                <a:defRPr/>
              </a:pPr>
              <a:t>33</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1204B5-349C-4039-B8E7-1F3FEAB6830F}" type="slidenum">
              <a:rPr lang="en-US" smtClean="0"/>
              <a:pPr fontAlgn="base">
                <a:spcBef>
                  <a:spcPct val="0"/>
                </a:spcBef>
                <a:spcAft>
                  <a:spcPct val="0"/>
                </a:spcAft>
                <a:defRPr/>
              </a:pPr>
              <a:t>35</a:t>
            </a:fld>
            <a:endParaRPr lang="en-US" dirty="0" smtClean="0"/>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BDCB3-B694-4D0C-96F6-969151B3848E}" type="slidenum">
              <a:rPr lang="en-US" smtClean="0"/>
              <a:pPr fontAlgn="base">
                <a:spcBef>
                  <a:spcPct val="0"/>
                </a:spcBef>
                <a:spcAft>
                  <a:spcPct val="0"/>
                </a:spcAft>
                <a:defRPr/>
              </a:pPr>
              <a:t>36</a:t>
            </a:fld>
            <a:endParaRPr lang="en-US" dirty="0" smtClean="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179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CF2A95-E1F1-4ADA-8DE3-17D4DC450821}" type="slidenum">
              <a:rPr lang="en-US" smtClean="0"/>
              <a:pPr fontAlgn="base">
                <a:spcBef>
                  <a:spcPct val="0"/>
                </a:spcBef>
                <a:spcAft>
                  <a:spcPct val="0"/>
                </a:spcAft>
                <a:defRPr/>
              </a:pPr>
              <a:t>39</a:t>
            </a:fld>
            <a:endParaRPr lang="en-US" dirty="0"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384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30759-9B15-4184-A7B5-16C958006806}" type="slidenum">
              <a:rPr lang="en-US" smtClean="0"/>
              <a:pPr fontAlgn="base">
                <a:spcBef>
                  <a:spcPct val="0"/>
                </a:spcBef>
                <a:spcAft>
                  <a:spcPct val="0"/>
                </a:spcAft>
                <a:defRPr/>
              </a:pPr>
              <a:t>40</a:t>
            </a:fld>
            <a:endParaRPr lang="en-US" dirty="0" smtClean="0"/>
          </a:p>
        </p:txBody>
      </p:sp>
      <p:sp>
        <p:nvSpPr>
          <p:cNvPr id="16486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4868"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4A1C2-5AA7-4ACA-AD16-7C81EE1EFAF1}" type="slidenum">
              <a:rPr lang="en-US" smtClean="0"/>
              <a:pPr fontAlgn="base">
                <a:spcBef>
                  <a:spcPct val="0"/>
                </a:spcBef>
                <a:spcAft>
                  <a:spcPct val="0"/>
                </a:spcAft>
                <a:defRPr/>
              </a:pPr>
              <a:t>41</a:t>
            </a:fld>
            <a:endParaRPr lang="en-US" dirty="0" smtClean="0"/>
          </a:p>
        </p:txBody>
      </p:sp>
      <p:sp>
        <p:nvSpPr>
          <p:cNvPr id="16589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5892"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FB69E-43CA-4D6D-BAC6-162C24501E26}" type="slidenum">
              <a:rPr lang="en-US" smtClean="0"/>
              <a:pPr fontAlgn="base">
                <a:spcBef>
                  <a:spcPct val="0"/>
                </a:spcBef>
                <a:spcAft>
                  <a:spcPct val="0"/>
                </a:spcAft>
                <a:defRPr/>
              </a:pPr>
              <a:t>42</a:t>
            </a:fld>
            <a:endParaRPr lang="en-US" dirty="0" smtClean="0"/>
          </a:p>
        </p:txBody>
      </p:sp>
      <p:sp>
        <p:nvSpPr>
          <p:cNvPr id="16691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6916"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1689A2-DCCF-4400-AD74-0B448A8BBA7A}" type="slidenum">
              <a:rPr lang="en-US" smtClean="0"/>
              <a:pPr fontAlgn="base">
                <a:spcBef>
                  <a:spcPct val="0"/>
                </a:spcBef>
                <a:spcAft>
                  <a:spcPct val="0"/>
                </a:spcAft>
                <a:defRPr/>
              </a:pPr>
              <a:t>43</a:t>
            </a:fld>
            <a:endParaRPr lang="en-US" dirty="0" smtClean="0"/>
          </a:p>
        </p:txBody>
      </p:sp>
      <p:sp>
        <p:nvSpPr>
          <p:cNvPr id="16793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7940"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B1537A-6C4C-48CB-A486-A481144C9E3E}" type="slidenum">
              <a:rPr lang="en-US" smtClean="0"/>
              <a:pPr fontAlgn="base">
                <a:spcBef>
                  <a:spcPct val="0"/>
                </a:spcBef>
                <a:spcAft>
                  <a:spcPct val="0"/>
                </a:spcAft>
                <a:defRPr/>
              </a:pPr>
              <a:t>44</a:t>
            </a:fld>
            <a:endParaRPr lang="en-US" dirty="0"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4F4DF-A458-2040-8AE7-87D4DAC46365}" type="slidenum">
              <a:rPr lang="en-US" smtClean="0"/>
              <a:pPr/>
              <a:t>8</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281175-8229-4601-8497-7A82EC18AA3B}" type="slidenum">
              <a:rPr lang="en-US" smtClean="0"/>
              <a:pPr fontAlgn="base">
                <a:spcBef>
                  <a:spcPct val="0"/>
                </a:spcBef>
                <a:spcAft>
                  <a:spcPct val="0"/>
                </a:spcAft>
                <a:defRPr/>
              </a:pPr>
              <a:t>45</a:t>
            </a:fld>
            <a:endParaRPr lang="en-US" dirty="0" smtClean="0"/>
          </a:p>
        </p:txBody>
      </p:sp>
      <p:sp>
        <p:nvSpPr>
          <p:cNvPr id="16998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69988"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8B39F-3334-4E1B-B5FF-E4FFC3280027}" type="slidenum">
              <a:rPr lang="en-US" smtClean="0"/>
              <a:pPr fontAlgn="base">
                <a:spcBef>
                  <a:spcPct val="0"/>
                </a:spcBef>
                <a:spcAft>
                  <a:spcPct val="0"/>
                </a:spcAft>
                <a:defRPr/>
              </a:pPr>
              <a:t>46</a:t>
            </a:fld>
            <a:endParaRPr lang="en-US" dirty="0" smtClean="0"/>
          </a:p>
        </p:txBody>
      </p:sp>
      <p:sp>
        <p:nvSpPr>
          <p:cNvPr id="1720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2036"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26ABC-8539-417E-921B-1E4CABFD6625}" type="slidenum">
              <a:rPr lang="en-US" smtClean="0"/>
              <a:pPr fontAlgn="base">
                <a:spcBef>
                  <a:spcPct val="0"/>
                </a:spcBef>
                <a:spcAft>
                  <a:spcPct val="0"/>
                </a:spcAft>
                <a:defRPr/>
              </a:pPr>
              <a:t>51</a:t>
            </a:fld>
            <a:endParaRPr lang="en-US" dirty="0" smtClean="0"/>
          </a:p>
        </p:txBody>
      </p:sp>
      <p:sp>
        <p:nvSpPr>
          <p:cNvPr id="1730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3060"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5620DD9B-0BA6-49C1-B8CD-5257523E0C3F}" type="slidenum">
              <a:rPr lang="en-US" smtClean="0"/>
              <a:pPr>
                <a:defRPr/>
              </a:pPr>
              <a:t>52</a:t>
            </a:fld>
            <a:endParaRPr lang="en-US" dirty="0" smtClean="0"/>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b="1" i="1" dirty="0" smtClean="0"/>
              <a:t>Curriculum Alignment </a:t>
            </a:r>
            <a:r>
              <a:rPr lang="en-US" dirty="0" smtClean="0"/>
              <a:t>is an iterative process involving systematic study (curriculum mapping, analysis, and interpretation) of curricular components to determine the degree of </a:t>
            </a:r>
            <a:r>
              <a:rPr lang="en-US" b="1" i="1" u="sng" dirty="0" smtClean="0"/>
              <a:t>consistency</a:t>
            </a:r>
            <a:r>
              <a:rPr lang="en-US" dirty="0" smtClean="0"/>
              <a:t> between what faculty expect students to learn, what faculty think they teach, and what students learn as a result of their educational experiences. Curriculum Alignment ensures that </a:t>
            </a:r>
          </a:p>
          <a:p>
            <a:pPr lvl="1">
              <a:buFontTx/>
              <a:buChar char="•"/>
            </a:pPr>
            <a:r>
              <a:rPr lang="en-US" dirty="0" smtClean="0"/>
              <a:t>Faculty teach what they claim they teach</a:t>
            </a:r>
          </a:p>
          <a:p>
            <a:pPr lvl="1">
              <a:buFontTx/>
              <a:buChar char="•"/>
            </a:pPr>
            <a:r>
              <a:rPr lang="en-US" dirty="0" smtClean="0"/>
              <a:t>Student learn what they are supposed to learn</a:t>
            </a:r>
          </a:p>
          <a:p>
            <a:pPr>
              <a:buFontTx/>
              <a:buChar char="•"/>
            </a:pPr>
            <a:r>
              <a:rPr lang="en-US" dirty="0" smtClean="0"/>
              <a:t>English (1978) described the “fictional curriculum”. This is the </a:t>
            </a:r>
            <a:r>
              <a:rPr lang="en-US" u="sng" dirty="0" smtClean="0"/>
              <a:t>declared</a:t>
            </a:r>
            <a:r>
              <a:rPr lang="en-US" dirty="0" smtClean="0"/>
              <a:t> curriculum – what it is assumed the student is learning. This may different from the ‘real” or </a:t>
            </a:r>
            <a:r>
              <a:rPr lang="en-US" u="sng" dirty="0" smtClean="0"/>
              <a:t>taught</a:t>
            </a:r>
            <a:r>
              <a:rPr lang="en-US" dirty="0" smtClean="0"/>
              <a:t> curriculum – that is, the curriculum as it is delivered to the student. It may also be different from the “</a:t>
            </a:r>
            <a:r>
              <a:rPr lang="en-US" u="sng" dirty="0" smtClean="0"/>
              <a:t>learned</a:t>
            </a:r>
            <a:r>
              <a:rPr lang="en-US" dirty="0" smtClean="0"/>
              <a:t>” or “tested” curriculum – what students actually learn. </a:t>
            </a:r>
          </a:p>
          <a:p>
            <a:pPr>
              <a:buFontTx/>
              <a:buChar char="•"/>
            </a:pPr>
            <a:r>
              <a:rPr lang="en-US" dirty="0" smtClean="0"/>
              <a:t>In a perfect, ideal world, these three circles will be perfectly aligned, that is there will be one circle.</a:t>
            </a:r>
          </a:p>
          <a:p>
            <a:pPr>
              <a:buFontTx/>
              <a:buChar char="•"/>
            </a:pPr>
            <a:endParaRPr lang="en-US" dirty="0" smtClean="0"/>
          </a:p>
          <a:p>
            <a:endParaRPr/>
          </a:p>
          <a:p>
            <a:pPr>
              <a:buFontTx/>
              <a:buChar char="•"/>
            </a:pPr>
            <a:r>
              <a:rPr lang="en-US" b="1" i="1" dirty="0" smtClean="0"/>
              <a:t>Curriculum Intentionality </a:t>
            </a:r>
            <a:r>
              <a:rPr lang="en-US" dirty="0" smtClean="0"/>
              <a:t>is a deliberate and systematicalignment of intended program learning outcomes with course-level pedagogies and instructional and learning activities</a:t>
            </a:r>
            <a:r>
              <a:rPr lang="en-US" i="1" dirty="0" smtClean="0"/>
              <a:t>.</a:t>
            </a:r>
          </a:p>
          <a:p>
            <a:endParaRPr lang="en-US" i="1" dirty="0" smtClean="0"/>
          </a:p>
          <a:p>
            <a:r>
              <a:rPr lang="en-US" dirty="0" smtClean="0"/>
              <a:t>Three Intentionality  questions:</a:t>
            </a:r>
          </a:p>
          <a:p>
            <a:pPr lvl="1">
              <a:buFontTx/>
              <a:buChar char="•"/>
            </a:pPr>
            <a:r>
              <a:rPr lang="en-US" dirty="0" smtClean="0"/>
              <a:t>“Are we teaching what is being tested”? (opportunities to learn)</a:t>
            </a:r>
          </a:p>
          <a:p>
            <a:pPr lvl="1">
              <a:buFontTx/>
              <a:buChar char="•"/>
            </a:pPr>
            <a:r>
              <a:rPr lang="en-US" dirty="0" smtClean="0"/>
              <a:t>“Is what we are teaching being tested?” (Content coverage) </a:t>
            </a:r>
          </a:p>
          <a:p>
            <a:pPr lvl="1">
              <a:buFontTx/>
              <a:buChar char="•"/>
            </a:pPr>
            <a:r>
              <a:rPr lang="en-US" dirty="0" smtClean="0"/>
              <a:t> “Does assessment measure student progress in achieving intended learning outcomes?” (content validity)</a:t>
            </a:r>
          </a:p>
          <a:p>
            <a:pPr lvl="1">
              <a:buFontTx/>
              <a:buChar char="•"/>
            </a:pPr>
            <a:endParaRPr lang="en-US" dirty="0" smtClean="0"/>
          </a:p>
          <a:p>
            <a:pPr>
              <a:buFontTx/>
              <a:buChar char="•"/>
            </a:pPr>
            <a:endParaRPr lang="en-US" dirty="0" smtClean="0"/>
          </a:p>
          <a:p>
            <a:pPr>
              <a:buFontTx/>
              <a:buChar cha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4FE144-9C0B-4AE1-A0E4-3A3A6A2C72EE}" type="slidenum">
              <a:rPr lang="en-US" smtClean="0"/>
              <a:pPr fontAlgn="base">
                <a:spcBef>
                  <a:spcPct val="0"/>
                </a:spcBef>
                <a:spcAft>
                  <a:spcPct val="0"/>
                </a:spcAft>
                <a:defRPr/>
              </a:pPr>
              <a:t>53</a:t>
            </a:fld>
            <a:endParaRPr lang="en-US" dirty="0" smtClean="0"/>
          </a:p>
        </p:txBody>
      </p:sp>
      <p:sp>
        <p:nvSpPr>
          <p:cNvPr id="1751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5108"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0FBE5E-0D90-42B9-AB67-62355312FA37}" type="slidenum">
              <a:rPr lang="en-US" smtClean="0"/>
              <a:pPr fontAlgn="base">
                <a:spcBef>
                  <a:spcPct val="0"/>
                </a:spcBef>
                <a:spcAft>
                  <a:spcPct val="0"/>
                </a:spcAft>
                <a:defRPr/>
              </a:pPr>
              <a:t>54</a:t>
            </a:fld>
            <a:endParaRPr lang="en-US" dirty="0" smtClean="0"/>
          </a:p>
        </p:txBody>
      </p:sp>
      <p:sp>
        <p:nvSpPr>
          <p:cNvPr id="1761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6132"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E8F32A-55F5-425E-A21A-4061A8D7A59E}" type="slidenum">
              <a:rPr lang="en-US" smtClean="0"/>
              <a:pPr fontAlgn="base">
                <a:spcBef>
                  <a:spcPct val="0"/>
                </a:spcBef>
                <a:spcAft>
                  <a:spcPct val="0"/>
                </a:spcAft>
                <a:defRPr/>
              </a:pPr>
              <a:t>55</a:t>
            </a:fld>
            <a:endParaRPr lang="en-US" dirty="0" smtClean="0"/>
          </a:p>
        </p:txBody>
      </p:sp>
      <p:sp>
        <p:nvSpPr>
          <p:cNvPr id="1771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7156"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DA7697-27DC-410F-9FA4-ADC8391ED0E8}" type="slidenum">
              <a:rPr lang="en-US" smtClean="0"/>
              <a:pPr fontAlgn="base">
                <a:spcBef>
                  <a:spcPct val="0"/>
                </a:spcBef>
                <a:spcAft>
                  <a:spcPct val="0"/>
                </a:spcAft>
                <a:defRPr/>
              </a:pPr>
              <a:t>56</a:t>
            </a:fld>
            <a:endParaRPr lang="en-US" dirty="0" smtClean="0"/>
          </a:p>
        </p:txBody>
      </p:sp>
      <p:sp>
        <p:nvSpPr>
          <p:cNvPr id="17817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78180"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8CBB9C-9556-4756-8D4A-613A982FBEC2}" type="slidenum">
              <a:rPr lang="en-US" smtClean="0"/>
              <a:pPr fontAlgn="base">
                <a:spcBef>
                  <a:spcPct val="0"/>
                </a:spcBef>
                <a:spcAft>
                  <a:spcPct val="0"/>
                </a:spcAft>
                <a:defRPr/>
              </a:pPr>
              <a:t>58</a:t>
            </a:fld>
            <a:endParaRPr lang="en-US" dirty="0" smtClean="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9D234-1548-43FF-B329-6A57FA8B91C8}" type="slidenum">
              <a:rPr lang="en-US" smtClean="0"/>
              <a:pPr fontAlgn="base">
                <a:spcBef>
                  <a:spcPct val="0"/>
                </a:spcBef>
                <a:spcAft>
                  <a:spcPct val="0"/>
                </a:spcAft>
                <a:defRPr/>
              </a:pPr>
              <a:t>59</a:t>
            </a:fld>
            <a:endParaRPr lang="en-US" dirty="0" smtClean="0"/>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125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DC0623-2CF8-44AD-AAB6-6E51BAEA4EAC}" type="slidenum">
              <a:rPr lang="en-US" smtClean="0"/>
              <a:pPr fontAlgn="base">
                <a:spcBef>
                  <a:spcPct val="0"/>
                </a:spcBef>
                <a:spcAft>
                  <a:spcPct val="0"/>
                </a:spcAft>
                <a:defRPr/>
              </a:pPr>
              <a:t>9</a:t>
            </a:fld>
            <a:endParaRPr lang="en-US" dirty="0"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156ED-4E13-480B-8353-22985FFD5624}" type="slidenum">
              <a:rPr lang="en-US" smtClean="0"/>
              <a:pPr fontAlgn="base">
                <a:spcBef>
                  <a:spcPct val="0"/>
                </a:spcBef>
                <a:spcAft>
                  <a:spcPct val="0"/>
                </a:spcAft>
                <a:defRPr/>
              </a:pPr>
              <a:t>60</a:t>
            </a:fld>
            <a:endParaRPr lang="en-US" dirty="0" smtClean="0"/>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227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432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n-GB" sz="1600" dirty="0" smtClean="0">
              <a:latin typeface="Arial" charset="0"/>
              <a:cs typeface="Arial" charset="0"/>
            </a:endParaRP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F6C29F-30C4-411A-B1D7-D68FAB9B9EF0}" type="slidenum">
              <a:rPr lang="en-GB" smtClean="0"/>
              <a:pPr fontAlgn="base">
                <a:spcBef>
                  <a:spcPct val="0"/>
                </a:spcBef>
                <a:spcAft>
                  <a:spcPct val="0"/>
                </a:spcAft>
                <a:defRPr/>
              </a:pPr>
              <a:t>67</a:t>
            </a:fld>
            <a:endParaRPr lang="en-GB"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Times New Roman" pitchFamily="18" charset="0"/>
              <a:buNone/>
            </a:pPr>
            <a:fld id="{62EBB6B9-B5A2-4319-80BE-1E07609D39C3}" type="slidenum">
              <a:rPr lang="en-GB" smtClean="0">
                <a:latin typeface="Times New Roman" pitchFamily="18" charset="0"/>
                <a:ea typeface="Lucida Sans Unicode" pitchFamily="34" charset="0"/>
                <a:cs typeface="Lucida Sans Unicode" pitchFamily="34" charset="0"/>
              </a:rPr>
              <a:pPr eaLnBrk="1" fontAlgn="base" hangingPunct="1">
                <a:spcBef>
                  <a:spcPct val="0"/>
                </a:spcBef>
                <a:spcAft>
                  <a:spcPct val="0"/>
                </a:spcAft>
                <a:buFont typeface="Times New Roman" pitchFamily="18" charset="0"/>
                <a:buNone/>
              </a:pPr>
              <a:t>70</a:t>
            </a:fld>
            <a:endParaRPr lang="en-GB" dirty="0" smtClean="0">
              <a:latin typeface="Times New Roman" pitchFamily="18" charset="0"/>
              <a:ea typeface="Lucida Sans Unicode" pitchFamily="34" charset="0"/>
              <a:cs typeface="Lucida Sans Unicode" pitchFamily="34" charset="0"/>
            </a:endParaRPr>
          </a:p>
        </p:txBody>
      </p:sp>
      <p:sp>
        <p:nvSpPr>
          <p:cNvPr id="188419"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8420" name="Rectangle 2"/>
          <p:cNvSpPr>
            <a:spLocks noGrp="1" noChangeArrowheads="1"/>
          </p:cNvSpPr>
          <p:nvPr>
            <p:ph type="body" idx="1"/>
          </p:nvPr>
        </p:nvSpPr>
        <p:spPr bwMode="auto">
          <a:xfrm>
            <a:off x="685485" y="4342762"/>
            <a:ext cx="5487033" cy="4208975"/>
          </a:xfr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8944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900" dirty="0" smtClean="0">
              <a:latin typeface="Arial" charset="0"/>
              <a:cs typeface="Arial" charset="0"/>
            </a:endParaRP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C0AC14-A793-4EA5-8CA5-C8E181BDA4A2}" type="slidenum">
              <a:rPr lang="en-GB" smtClean="0"/>
              <a:pPr fontAlgn="base">
                <a:spcBef>
                  <a:spcPct val="0"/>
                </a:spcBef>
                <a:spcAft>
                  <a:spcPct val="0"/>
                </a:spcAft>
                <a:defRPr/>
              </a:pPr>
              <a:t>95</a:t>
            </a:fld>
            <a:endParaRPr lang="en-GB"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1491"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3539"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17BCEA-C478-4213-959B-D4595D718AD1}" type="slidenum">
              <a:rPr lang="en-US" smtClean="0"/>
              <a:pPr fontAlgn="base">
                <a:spcBef>
                  <a:spcPct val="0"/>
                </a:spcBef>
                <a:spcAft>
                  <a:spcPct val="0"/>
                </a:spcAft>
                <a:defRPr/>
              </a:pPr>
              <a:t>10</a:t>
            </a:fld>
            <a:endParaRPr lang="en-US" dirty="0" smtClean="0"/>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4563"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5587"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661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12210D-EA2F-4B5C-9637-2A669A92F180}" type="slidenum">
              <a:rPr lang="en-GB" smtClean="0"/>
              <a:pPr fontAlgn="base">
                <a:spcBef>
                  <a:spcPct val="0"/>
                </a:spcBef>
                <a:spcAft>
                  <a:spcPct val="0"/>
                </a:spcAft>
                <a:defRPr/>
              </a:pPr>
              <a:t>103</a:t>
            </a:fld>
            <a:endParaRPr lang="en-GB"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883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9859"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9968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B8403-8F69-4FE8-BB19-41E5C9C5B3EF}" type="slidenum">
              <a:rPr lang="en-GB" smtClean="0"/>
              <a:pPr fontAlgn="base">
                <a:spcBef>
                  <a:spcPct val="0"/>
                </a:spcBef>
                <a:spcAft>
                  <a:spcPct val="0"/>
                </a:spcAft>
                <a:defRPr/>
              </a:pPr>
              <a:t>109</a:t>
            </a:fld>
            <a:endParaRPr lang="en-GB"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923171-EEE2-EA43-BC29-4DEBA6DA6911}" type="slidenum">
              <a:rPr lang="en-US" smtClean="0"/>
              <a:pPr/>
              <a:t>12</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3779"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480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480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900" dirty="0" smtClean="0">
              <a:latin typeface="Arial" charset="0"/>
              <a:cs typeface="Arial" charset="0"/>
            </a:endParaRPr>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FC116-D981-4BA4-B0B1-CF38763CCDB7}" type="slidenum">
              <a:rPr lang="en-GB" smtClean="0"/>
              <a:pPr fontAlgn="base">
                <a:spcBef>
                  <a:spcPct val="0"/>
                </a:spcBef>
                <a:spcAft>
                  <a:spcPct val="0"/>
                </a:spcAft>
                <a:defRPr/>
              </a:pPr>
              <a:t>119</a:t>
            </a:fld>
            <a:endParaRPr lang="en-GB"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09923"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0A08B4-B73F-4BCE-9457-805CB788939A}" type="slidenum">
              <a:rPr lang="en-GB" smtClean="0"/>
              <a:pPr fontAlgn="base">
                <a:spcBef>
                  <a:spcPct val="0"/>
                </a:spcBef>
                <a:spcAft>
                  <a:spcPct val="0"/>
                </a:spcAft>
                <a:defRPr/>
              </a:pPr>
              <a:t>121</a:t>
            </a:fld>
            <a:endParaRPr lang="en-GB"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8204A16-E462-47AA-9186-1DFEABA74C5F}" type="slidenum">
              <a:rPr lang="en-GB" smtClean="0"/>
              <a:pPr>
                <a:defRPr/>
              </a:pPr>
              <a:t>122</a:t>
            </a:fld>
            <a:endParaRPr lang="en-GB" dirty="0"/>
          </a:p>
        </p:txBody>
      </p:sp>
    </p:spTree>
    <p:extLst>
      <p:ext uri="{BB962C8B-B14F-4D97-AF65-F5344CB8AC3E}">
        <p14:creationId xmlns="" xmlns:p14="http://schemas.microsoft.com/office/powerpoint/2010/main" xmlns:mv="urn:schemas-microsoft-com:mac:vml" xmlns:mc="http://schemas.openxmlformats.org/markup-compatibility/2006" val="21529371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700" dirty="0" smtClean="0">
              <a:latin typeface="Arial" charset="0"/>
              <a:cs typeface="Arial" charset="0"/>
            </a:endParaRPr>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67FD6-4234-42A1-9EBE-5AAA2BF75236}" type="slidenum">
              <a:rPr lang="en-GB" smtClean="0"/>
              <a:pPr fontAlgn="base">
                <a:spcBef>
                  <a:spcPct val="0"/>
                </a:spcBef>
                <a:spcAft>
                  <a:spcPct val="0"/>
                </a:spcAft>
                <a:defRPr/>
              </a:pPr>
              <a:t>123</a:t>
            </a:fld>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4BECD3-23B5-4FDE-A69E-F75309C874A7}" type="slidenum">
              <a:rPr lang="en-US" smtClean="0"/>
              <a:pPr fontAlgn="base">
                <a:spcBef>
                  <a:spcPct val="0"/>
                </a:spcBef>
                <a:spcAft>
                  <a:spcPct val="0"/>
                </a:spcAft>
                <a:defRPr/>
              </a:pPr>
              <a:t>16</a:t>
            </a:fld>
            <a:endParaRPr lang="en-US" dirty="0" smtClean="0"/>
          </a:p>
        </p:txBody>
      </p:sp>
      <p:sp>
        <p:nvSpPr>
          <p:cNvPr id="14848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8484"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700" dirty="0" smtClean="0">
              <a:latin typeface="Arial" charset="0"/>
              <a:cs typeface="Arial" charset="0"/>
            </a:endParaRPr>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4F39E-2527-46E9-8E8B-A43189AECA75}" type="slidenum">
              <a:rPr lang="en-GB" smtClean="0"/>
              <a:pPr fontAlgn="base">
                <a:spcBef>
                  <a:spcPct val="0"/>
                </a:spcBef>
                <a:spcAft>
                  <a:spcPct val="0"/>
                </a:spcAft>
                <a:defRPr/>
              </a:pPr>
              <a:t>124</a:t>
            </a:fld>
            <a:endParaRPr lang="en-GB"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4019"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5043"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6067"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7091"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8115"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19139"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0163"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1187"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79DCF-BCC5-4BDA-B2E1-B4AF891469E5}" type="slidenum">
              <a:rPr lang="en-US" smtClean="0"/>
              <a:pPr fontAlgn="base">
                <a:spcBef>
                  <a:spcPct val="0"/>
                </a:spcBef>
                <a:spcAft>
                  <a:spcPct val="0"/>
                </a:spcAft>
                <a:defRPr/>
              </a:pPr>
              <a:t>139</a:t>
            </a:fld>
            <a:endParaRPr lang="en-US" dirty="0" smtClean="0"/>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4BECD3-23B5-4FDE-A69E-F75309C874A7}" type="slidenum">
              <a:rPr lang="en-US" smtClean="0"/>
              <a:pPr fontAlgn="base">
                <a:spcBef>
                  <a:spcPct val="0"/>
                </a:spcBef>
                <a:spcAft>
                  <a:spcPct val="0"/>
                </a:spcAft>
                <a:defRPr/>
              </a:pPr>
              <a:t>17</a:t>
            </a:fld>
            <a:endParaRPr lang="en-US" dirty="0" smtClean="0"/>
          </a:p>
        </p:txBody>
      </p:sp>
      <p:sp>
        <p:nvSpPr>
          <p:cNvPr id="14848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8484" name="Rectangle 1027"/>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B03B-BBD9-4C8E-9F8C-C50698B950BE}" type="slidenum">
              <a:rPr lang="en-US" smtClean="0"/>
              <a:pPr fontAlgn="base">
                <a:spcBef>
                  <a:spcPct val="0"/>
                </a:spcBef>
                <a:spcAft>
                  <a:spcPct val="0"/>
                </a:spcAft>
                <a:defRPr/>
              </a:pPr>
              <a:t>142</a:t>
            </a:fld>
            <a:endParaRPr lang="en-US" dirty="0" smtClean="0"/>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0E1C0-D3BC-4250-B9DF-1DF1F65CD0D2}" type="slidenum">
              <a:rPr lang="en-US" smtClean="0"/>
              <a:pPr fontAlgn="base">
                <a:spcBef>
                  <a:spcPct val="0"/>
                </a:spcBef>
                <a:spcAft>
                  <a:spcPct val="0"/>
                </a:spcAft>
                <a:defRPr/>
              </a:pPr>
              <a:t>144</a:t>
            </a:fld>
            <a:endParaRPr lang="en-US" dirty="0" smtClean="0"/>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6A0C6-79BB-4340-B129-30C6FE624321}" type="slidenum">
              <a:rPr lang="en-US" smtClean="0"/>
              <a:pPr fontAlgn="base">
                <a:spcBef>
                  <a:spcPct val="0"/>
                </a:spcBef>
                <a:spcAft>
                  <a:spcPct val="0"/>
                </a:spcAft>
                <a:defRPr/>
              </a:pPr>
              <a:t>145</a:t>
            </a:fld>
            <a:endParaRPr lang="en-US" dirty="0" smtClean="0"/>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6A0C6-79BB-4340-B129-30C6FE624321}" type="slidenum">
              <a:rPr lang="en-US" smtClean="0"/>
              <a:pPr fontAlgn="base">
                <a:spcBef>
                  <a:spcPct val="0"/>
                </a:spcBef>
                <a:spcAft>
                  <a:spcPct val="0"/>
                </a:spcAft>
                <a:defRPr/>
              </a:pPr>
              <a:t>146</a:t>
            </a:fld>
            <a:endParaRPr lang="en-US" dirty="0" smtClean="0"/>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352F5-D42C-4C56-A0B6-859C0A18C2C8}" type="slidenum">
              <a:rPr lang="en-US" smtClean="0"/>
              <a:pPr fontAlgn="base">
                <a:spcBef>
                  <a:spcPct val="0"/>
                </a:spcBef>
                <a:spcAft>
                  <a:spcPct val="0"/>
                </a:spcAft>
                <a:defRPr/>
              </a:pPr>
              <a:t>147</a:t>
            </a:fld>
            <a:endParaRPr lang="en-US" dirty="0" smtClean="0"/>
          </a:p>
        </p:txBody>
      </p:sp>
      <p:sp>
        <p:nvSpPr>
          <p:cNvPr id="230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040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DC3F4B-FDE9-4231-AE0A-092FA844B40A}" type="slidenum">
              <a:rPr lang="en-US" smtClean="0"/>
              <a:pPr fontAlgn="base">
                <a:spcBef>
                  <a:spcPct val="0"/>
                </a:spcBef>
                <a:spcAft>
                  <a:spcPct val="0"/>
                </a:spcAft>
                <a:defRPr/>
              </a:pPr>
              <a:t>148</a:t>
            </a:fld>
            <a:endParaRPr lang="en-US" dirty="0" smtClean="0"/>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90A67F-73EE-4593-B9A4-ADC8EE76930E}" type="slidenum">
              <a:rPr lang="en-US" smtClean="0"/>
              <a:pPr fontAlgn="base">
                <a:spcBef>
                  <a:spcPct val="0"/>
                </a:spcBef>
                <a:spcAft>
                  <a:spcPct val="0"/>
                </a:spcAft>
                <a:defRPr/>
              </a:pPr>
              <a:t>149</a:t>
            </a:fld>
            <a:endParaRPr lang="en-US" dirty="0" smtClean="0"/>
          </a:p>
        </p:txBody>
      </p:sp>
      <p:sp>
        <p:nvSpPr>
          <p:cNvPr id="232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245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DFEDC1-C6E6-4394-9B9F-C43C10114826}" type="slidenum">
              <a:rPr lang="en-US" smtClean="0"/>
              <a:pPr fontAlgn="base">
                <a:spcBef>
                  <a:spcPct val="0"/>
                </a:spcBef>
                <a:spcAft>
                  <a:spcPct val="0"/>
                </a:spcAft>
                <a:defRPr/>
              </a:pPr>
              <a:t>150</a:t>
            </a:fld>
            <a:endParaRPr lang="en-US" dirty="0" smtClean="0"/>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347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85DBD0-093A-4353-944D-5C7DF57DBF6E}" type="slidenum">
              <a:rPr lang="en-US" smtClean="0"/>
              <a:pPr fontAlgn="base">
                <a:spcBef>
                  <a:spcPct val="0"/>
                </a:spcBef>
                <a:spcAft>
                  <a:spcPct val="0"/>
                </a:spcAft>
                <a:defRPr/>
              </a:pPr>
              <a:t>151</a:t>
            </a:fld>
            <a:endParaRPr lang="en-US" dirty="0" smtClean="0"/>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10E7D-675F-41C3-8A9C-205400C80D99}" type="slidenum">
              <a:rPr lang="en-US" smtClean="0"/>
              <a:pPr fontAlgn="base">
                <a:spcBef>
                  <a:spcPct val="0"/>
                </a:spcBef>
                <a:spcAft>
                  <a:spcPct val="0"/>
                </a:spcAft>
                <a:defRPr/>
              </a:pPr>
              <a:t>152</a:t>
            </a:fld>
            <a:endParaRPr lang="en-US" dirty="0" smtClean="0"/>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14950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57E74-9BE4-4600-9CB1-2218927DD906}" type="slidenum">
              <a:rPr lang="en-US" smtClean="0"/>
              <a:pPr fontAlgn="base">
                <a:spcBef>
                  <a:spcPct val="0"/>
                </a:spcBef>
                <a:spcAft>
                  <a:spcPct val="0"/>
                </a:spcAft>
                <a:defRPr/>
              </a:pPr>
              <a:t>153</a:t>
            </a:fld>
            <a:endParaRPr lang="en-US" dirty="0" smtClean="0"/>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792297-93FB-4527-9177-AEA1F8A33F81}" type="slidenum">
              <a:rPr lang="en-US" smtClean="0"/>
              <a:pPr fontAlgn="base">
                <a:spcBef>
                  <a:spcPct val="0"/>
                </a:spcBef>
                <a:spcAft>
                  <a:spcPct val="0"/>
                </a:spcAft>
                <a:defRPr/>
              </a:pPr>
              <a:t>154</a:t>
            </a:fld>
            <a:endParaRPr lang="en-US" dirty="0" smtClean="0"/>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A554BB-BFEC-471C-8E72-2B27DB81A87F}" type="slidenum">
              <a:rPr lang="en-US" smtClean="0"/>
              <a:pPr fontAlgn="base">
                <a:spcBef>
                  <a:spcPct val="0"/>
                </a:spcBef>
                <a:spcAft>
                  <a:spcPct val="0"/>
                </a:spcAft>
                <a:defRPr/>
              </a:pPr>
              <a:t>156</a:t>
            </a:fld>
            <a:endParaRPr lang="en-US" dirty="0" smtClean="0"/>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8596"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2211"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23235" name="Rectangle 1027"/>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BCC6F3-7CFD-4964-AFE7-C41E4EC5E795}" type="slidenum">
              <a:rPr lang="en-US" smtClean="0"/>
              <a:pPr fontAlgn="base">
                <a:spcBef>
                  <a:spcPct val="0"/>
                </a:spcBef>
                <a:spcAft>
                  <a:spcPct val="0"/>
                </a:spcAft>
                <a:defRPr/>
              </a:pPr>
              <a:t>159</a:t>
            </a:fld>
            <a:endParaRPr lang="en-US" dirty="0" smtClean="0"/>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ED1DFE-E31B-406E-B1A7-184B1A786116}" type="slidenum">
              <a:rPr lang="en-US" smtClean="0"/>
              <a:pPr fontAlgn="base">
                <a:spcBef>
                  <a:spcPct val="0"/>
                </a:spcBef>
                <a:spcAft>
                  <a:spcPct val="0"/>
                </a:spcAft>
                <a:defRPr/>
              </a:pPr>
              <a:t>160</a:t>
            </a:fld>
            <a:endParaRPr lang="en-US" dirty="0" smtClean="0"/>
          </a:p>
        </p:txBody>
      </p:sp>
      <p:sp>
        <p:nvSpPr>
          <p:cNvPr id="240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0644"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1667"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2691"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43715" name="Rectangle 3"/>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7313613" cy="1522413"/>
          </a:xfrm>
        </p:spPr>
        <p:txBody>
          <a:bodyPr/>
          <a:lstStyle/>
          <a:p>
            <a:r>
              <a:rPr lang="en-US" smtClean="0"/>
              <a:t>Click to edit Master title style</a:t>
            </a:r>
            <a:endParaRPr lang="en-GB"/>
          </a:p>
        </p:txBody>
      </p:sp>
      <p:sp>
        <p:nvSpPr>
          <p:cNvPr id="3" name="Rectangle 3"/>
          <p:cNvSpPr>
            <a:spLocks noGrp="1" noChangeArrowheads="1"/>
          </p:cNvSpPr>
          <p:nvPr>
            <p:ph type="dt" idx="10"/>
          </p:nvPr>
        </p:nvSpPr>
        <p:spPr/>
        <p:txBody>
          <a:bodyPr/>
          <a:lstStyle>
            <a:lvl1pPr>
              <a:defRPr/>
            </a:lvl1pPr>
          </a:lstStyle>
          <a:p>
            <a:pPr>
              <a:defRPr/>
            </a:pPr>
            <a:endParaRPr lang="en-GB" dirty="0"/>
          </a:p>
        </p:txBody>
      </p:sp>
      <p:sp>
        <p:nvSpPr>
          <p:cNvPr id="4" name="Rectangle 4"/>
          <p:cNvSpPr>
            <a:spLocks noGrp="1" noChangeArrowheads="1"/>
          </p:cNvSpPr>
          <p:nvPr>
            <p:ph type="ftr" idx="11"/>
          </p:nvPr>
        </p:nvSpPr>
        <p:spPr/>
        <p:txBody>
          <a:bodyPr/>
          <a:lstStyle>
            <a:lvl1pPr>
              <a:defRPr/>
            </a:lvl1pPr>
          </a:lstStyle>
          <a:p>
            <a:pPr>
              <a:defRPr/>
            </a:pPr>
            <a:endParaRPr lang="en-GB" dirty="0"/>
          </a:p>
        </p:txBody>
      </p:sp>
      <p:sp>
        <p:nvSpPr>
          <p:cNvPr id="5" name="Rectangle 5"/>
          <p:cNvSpPr>
            <a:spLocks noGrp="1" noChangeArrowheads="1"/>
          </p:cNvSpPr>
          <p:nvPr>
            <p:ph type="sldNum" idx="12"/>
          </p:nvPr>
        </p:nvSpPr>
        <p:spPr/>
        <p:txBody>
          <a:bodyPr/>
          <a:lstStyle>
            <a:lvl1pPr>
              <a:defRPr/>
            </a:lvl1pPr>
          </a:lstStyle>
          <a:p>
            <a:pPr>
              <a:defRPr/>
            </a:pPr>
            <a:fld id="{C48C9B32-CC1F-49A9-AF34-5DE4AF5305D9}" type="slidenum">
              <a:rPr lang="en-GB"/>
              <a:pPr>
                <a:defRPr/>
              </a:pPr>
              <a:t>‹#›</a:t>
            </a:fld>
            <a:endParaRPr lang="en-GB" dirty="0"/>
          </a:p>
        </p:txBody>
      </p:sp>
    </p:spTree>
    <p:extLst>
      <p:ext uri="{BB962C8B-B14F-4D97-AF65-F5344CB8AC3E}">
        <p14:creationId xmlns="" xmlns:p14="http://schemas.microsoft.com/office/powerpoint/2010/main" xmlns:mv="urn:schemas-microsoft-com:mac:vml" xmlns:mc="http://schemas.openxmlformats.org/markup-compatibility/2006" val="316457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400800" cy="1447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133600" y="1981200"/>
            <a:ext cx="6400800" cy="4038600"/>
          </a:xfrm>
        </p:spPr>
        <p:txBody>
          <a:bodyPr>
            <a:normAutofit/>
          </a:bodyPr>
          <a:lstStyle/>
          <a:p>
            <a:pPr lvl="0"/>
            <a:endParaRPr lang="en-GB" noProof="0" dirty="0" smtClean="0"/>
          </a:p>
        </p:txBody>
      </p:sp>
      <p:sp>
        <p:nvSpPr>
          <p:cNvPr id="4" name="Date Placeholder 3"/>
          <p:cNvSpPr>
            <a:spLocks noGrp="1"/>
          </p:cNvSpPr>
          <p:nvPr>
            <p:ph type="dt" sz="half" idx="10"/>
          </p:nvPr>
        </p:nvSpPr>
        <p:spPr>
          <a:xfrm>
            <a:off x="2133600" y="6248400"/>
            <a:ext cx="1295400" cy="45720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886200" y="6248400"/>
            <a:ext cx="28956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239000" y="6248400"/>
            <a:ext cx="1295400" cy="457200"/>
          </a:xfrm>
        </p:spPr>
        <p:txBody>
          <a:bodyPr/>
          <a:lstStyle>
            <a:lvl1pPr>
              <a:defRPr/>
            </a:lvl1pPr>
          </a:lstStyle>
          <a:p>
            <a:pPr>
              <a:defRPr/>
            </a:pPr>
            <a:fld id="{CB25A117-A0A9-4673-B959-34FCBD04C56F}" type="slidenum">
              <a:rPr lang="en-US"/>
              <a:pPr>
                <a:defRPr/>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94993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3689E03-4D55-D44A-9466-9790D2732641}" type="datetimeFigureOut">
              <a:rPr lang="en-US" smtClean="0"/>
              <a:pPr/>
              <a:t>5/1/2007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84AF00-5B39-EF40-A78D-D26B60846E2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89E03-4D55-D44A-9466-9790D2732641}" type="datetimeFigureOut">
              <a:rPr lang="en-US" smtClean="0"/>
              <a:pPr/>
              <a:t>5/1/2007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4AF00-5B39-EF40-A78D-D26B60846E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www.heacademy.ac.uk/" TargetMode="External"/><Relationship Id="rId2" Type="http://schemas.openxmlformats.org/officeDocument/2006/relationships/hyperlink" Target="http://www.qaa.ac.uk/Pages/default.aspx" TargetMode="External"/><Relationship Id="rId1" Type="http://schemas.openxmlformats.org/officeDocument/2006/relationships/slideLayout" Target="../slideLayouts/slideLayout2.xml"/><Relationship Id="rId6" Type="http://schemas.openxmlformats.org/officeDocument/2006/relationships/hyperlink" Target="http://www.scottishdoctor.org/" TargetMode="External"/><Relationship Id="rId5" Type="http://schemas.openxmlformats.org/officeDocument/2006/relationships/hyperlink" Target="http://www.tuning-medicine.com/" TargetMode="External"/><Relationship Id="rId4" Type="http://schemas.openxmlformats.org/officeDocument/2006/relationships/hyperlink" Target="http://www.heacademy.ac.uk/disciplines/engineeri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What are we trying to achieve from this workshop? (2)</a:t>
            </a:r>
            <a:endParaRPr lang="en-US" sz="3200" b="1" dirty="0">
              <a:solidFill>
                <a:schemeClr val="accent3"/>
              </a:solidFill>
            </a:endParaRPr>
          </a:p>
        </p:txBody>
      </p:sp>
      <p:sp>
        <p:nvSpPr>
          <p:cNvPr id="7171" name="Rectangle 3"/>
          <p:cNvSpPr>
            <a:spLocks noGrp="1" noChangeArrowheads="1"/>
          </p:cNvSpPr>
          <p:nvPr>
            <p:ph idx="1"/>
          </p:nvPr>
        </p:nvSpPr>
        <p:spPr>
          <a:xfrm>
            <a:off x="457200" y="1989138"/>
            <a:ext cx="8229600" cy="4335462"/>
          </a:xfrm>
        </p:spPr>
        <p:txBody>
          <a:bodyPr/>
          <a:lstStyle/>
          <a:p>
            <a:pPr eaLnBrk="1" hangingPunct="1"/>
            <a:r>
              <a:rPr lang="en-GB" sz="2800" dirty="0" smtClean="0">
                <a:latin typeface="Arial" charset="0"/>
              </a:rPr>
              <a:t>Learn how course LOs can be mapped to show the LOs for an entire programme</a:t>
            </a:r>
          </a:p>
          <a:p>
            <a:pPr eaLnBrk="1" hangingPunct="1"/>
            <a:r>
              <a:rPr lang="en-GB" sz="2800" dirty="0" smtClean="0">
                <a:latin typeface="Arial" charset="0"/>
              </a:rPr>
              <a:t>Consider how students’ achievement of LOs can be assessed</a:t>
            </a:r>
          </a:p>
          <a:p>
            <a:pPr eaLnBrk="1" hangingPunct="1"/>
            <a:r>
              <a:rPr lang="en-GB" sz="2800" dirty="0" smtClean="0">
                <a:latin typeface="Arial" charset="0"/>
              </a:rPr>
              <a:t>Examine the quality assurance questions related to the use of LOs with particular focus on NCAAA Standard 4 and related documents</a:t>
            </a:r>
          </a:p>
          <a:p>
            <a:r>
              <a:rPr lang="en-GB" sz="2800" dirty="0" smtClean="0"/>
              <a:t>Reflect on the 5 themes and lessons of UK best practice from QAA Institutional Audit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49274"/>
            <a:ext cx="8496300" cy="1295549"/>
          </a:xfrm>
        </p:spPr>
        <p:txBody>
          <a:bodyPr>
            <a:normAutofit/>
          </a:bodyPr>
          <a:lstStyle/>
          <a:p>
            <a:pPr eaLnBrk="1" fontAlgn="auto" hangingPunct="1">
              <a:spcAft>
                <a:spcPts val="0"/>
              </a:spcAft>
              <a:defRPr/>
            </a:pPr>
            <a:r>
              <a:rPr lang="en-US" sz="2800" b="1" dirty="0" smtClean="0">
                <a:solidFill>
                  <a:schemeClr val="accent3"/>
                </a:solidFill>
              </a:rPr>
              <a:t>Interpersonal skills and responsibility</a:t>
            </a:r>
            <a:r>
              <a:rPr lang="en-US" sz="2800" b="1" dirty="0" smtClean="0"/>
              <a:t>, </a:t>
            </a:r>
            <a:r>
              <a:rPr lang="en-US" sz="2800" dirty="0" smtClean="0">
                <a:solidFill>
                  <a:schemeClr val="accent3"/>
                </a:solidFill>
              </a:rPr>
              <a:t>including the ability to:</a:t>
            </a:r>
            <a:endParaRPr lang="en-GB" sz="2800" dirty="0">
              <a:solidFill>
                <a:schemeClr val="accent3"/>
              </a:solidFill>
            </a:endParaRPr>
          </a:p>
        </p:txBody>
      </p:sp>
      <p:sp>
        <p:nvSpPr>
          <p:cNvPr id="3" name="Content Placeholder 2"/>
          <p:cNvSpPr>
            <a:spLocks noGrp="1"/>
          </p:cNvSpPr>
          <p:nvPr>
            <p:ph idx="1"/>
          </p:nvPr>
        </p:nvSpPr>
        <p:spPr>
          <a:xfrm>
            <a:off x="250825" y="2060848"/>
            <a:ext cx="8713788" cy="4263752"/>
          </a:xfrm>
        </p:spPr>
        <p:txBody>
          <a:bodyPr>
            <a:normAutofit/>
          </a:bodyPr>
          <a:lstStyle/>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take responsibility for their own learning and continuing personal and professional development</a:t>
            </a:r>
            <a:endParaRPr lang="en-GB" sz="24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endParaRPr lang="en-US"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work effectively in groups and exercise leadership when appropriate</a:t>
            </a:r>
          </a:p>
          <a:p>
            <a:pPr marL="274320" indent="-274320" algn="just" eaLnBrk="1" fontAlgn="auto" hangingPunct="1">
              <a:spcAft>
                <a:spcPts val="0"/>
              </a:spcAft>
              <a:buClr>
                <a:schemeClr val="accent3"/>
              </a:buClr>
              <a:buSzPct val="130000"/>
              <a:buFont typeface="Wingdings" pitchFamily="2" charset="2"/>
              <a:buChar char="ü"/>
              <a:defRPr/>
            </a:pPr>
            <a:endParaRPr lang="en-GB"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act responsibly in personal and professional relationships</a:t>
            </a:r>
          </a:p>
          <a:p>
            <a:pPr marL="274320" indent="-274320" algn="just" eaLnBrk="1" fontAlgn="auto" hangingPunct="1">
              <a:spcAft>
                <a:spcPts val="0"/>
              </a:spcAft>
              <a:buClr>
                <a:schemeClr val="accent3"/>
              </a:buClr>
              <a:buSzPct val="130000"/>
              <a:buFont typeface="Wingdings" pitchFamily="2" charset="2"/>
              <a:buChar char="ü"/>
              <a:defRPr/>
            </a:pPr>
            <a:endParaRPr lang="en-GB"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act ethically and consistently with high moral standards in personal and public forums. </a:t>
            </a:r>
            <a:endParaRPr lang="en-GB" sz="2400"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765175"/>
            <a:ext cx="8229600" cy="1079500"/>
          </a:xfrm>
        </p:spPr>
        <p:txBody>
          <a:bodyPr>
            <a:normAutofit/>
          </a:bodyPr>
          <a:lstStyle/>
          <a:p>
            <a:pPr eaLnBrk="1" fontAlgn="auto" hangingPunct="1">
              <a:spcAft>
                <a:spcPts val="0"/>
              </a:spcAft>
              <a:defRPr/>
            </a:pPr>
            <a:r>
              <a:rPr lang="en-US" sz="2800" b="1" dirty="0" smtClean="0">
                <a:solidFill>
                  <a:schemeClr val="accent3"/>
                </a:solidFill>
              </a:rPr>
              <a:t>Communication, information technology and numerical skills</a:t>
            </a:r>
            <a:r>
              <a:rPr lang="en-US" sz="2800" dirty="0" smtClean="0">
                <a:solidFill>
                  <a:schemeClr val="accent3"/>
                </a:solidFill>
              </a:rPr>
              <a:t>, including the ability to:</a:t>
            </a:r>
            <a:endParaRPr lang="en-GB" sz="3200" dirty="0">
              <a:solidFill>
                <a:schemeClr val="accent3"/>
              </a:solidFill>
            </a:endParaRPr>
          </a:p>
        </p:txBody>
      </p:sp>
      <p:sp>
        <p:nvSpPr>
          <p:cNvPr id="3" name="Content Placeholder 2"/>
          <p:cNvSpPr>
            <a:spLocks noGrp="1"/>
          </p:cNvSpPr>
          <p:nvPr>
            <p:ph idx="1"/>
          </p:nvPr>
        </p:nvSpPr>
        <p:spPr>
          <a:xfrm>
            <a:off x="395288" y="2349500"/>
            <a:ext cx="8291512" cy="3975100"/>
          </a:xfrm>
        </p:spPr>
        <p:txBody>
          <a:bodyPr>
            <a:normAutofit/>
          </a:bodyPr>
          <a:lstStyle/>
          <a:p>
            <a:pPr marL="274320" indent="-274320" eaLnBrk="1" fontAlgn="auto" hangingPunct="1">
              <a:spcAft>
                <a:spcPts val="0"/>
              </a:spcAft>
              <a:buClr>
                <a:schemeClr val="accent3"/>
              </a:buClr>
              <a:buSzPct val="130000"/>
              <a:buFont typeface="Wingdings" pitchFamily="2" charset="2"/>
              <a:buChar char="ü"/>
              <a:defRPr/>
            </a:pPr>
            <a:r>
              <a:rPr lang="en-US" sz="2400" dirty="0" smtClean="0">
                <a:latin typeface="Arial" pitchFamily="34" charset="0"/>
                <a:cs typeface="Arial" pitchFamily="34" charset="0"/>
              </a:rPr>
              <a:t>communicate effectively in oral and written form  </a:t>
            </a:r>
            <a:endParaRPr lang="en-GB" sz="2400" dirty="0" smtClean="0">
              <a:latin typeface="Arial" pitchFamily="34" charset="0"/>
              <a:cs typeface="Arial" pitchFamily="34" charset="0"/>
            </a:endParaRPr>
          </a:p>
          <a:p>
            <a:pPr marL="274320" indent="-274320" eaLnBrk="1" fontAlgn="auto" hangingPunct="1">
              <a:spcAft>
                <a:spcPts val="0"/>
              </a:spcAft>
              <a:buClr>
                <a:schemeClr val="accent3"/>
              </a:buClr>
              <a:buSzPct val="130000"/>
              <a:buFont typeface="Wingdings" pitchFamily="2" charset="2"/>
              <a:buChar char="ü"/>
              <a:defRPr/>
            </a:pPr>
            <a:endParaRPr lang="en-US" sz="800" dirty="0" smtClean="0">
              <a:latin typeface="Arial" pitchFamily="34" charset="0"/>
              <a:cs typeface="Arial" pitchFamily="34" charset="0"/>
            </a:endParaRPr>
          </a:p>
          <a:p>
            <a:pPr marL="274320" indent="-274320" eaLnBrk="1" fontAlgn="auto" hangingPunct="1">
              <a:spcAft>
                <a:spcPts val="0"/>
              </a:spcAft>
              <a:buClr>
                <a:schemeClr val="accent3"/>
              </a:buClr>
              <a:buSzPct val="130000"/>
              <a:buFont typeface="Wingdings" pitchFamily="2" charset="2"/>
              <a:buChar char="ü"/>
              <a:defRPr/>
            </a:pPr>
            <a:r>
              <a:rPr lang="en-US" sz="2400" dirty="0" smtClean="0">
                <a:latin typeface="Arial" pitchFamily="34" charset="0"/>
                <a:cs typeface="Arial" pitchFamily="34" charset="0"/>
              </a:rPr>
              <a:t>use information and communications technology</a:t>
            </a:r>
          </a:p>
          <a:p>
            <a:pPr marL="274320" indent="-274320" eaLnBrk="1" fontAlgn="auto" hangingPunct="1">
              <a:spcAft>
                <a:spcPts val="0"/>
              </a:spcAft>
              <a:buClr>
                <a:schemeClr val="accent3"/>
              </a:buClr>
              <a:buSzPct val="130000"/>
              <a:buFont typeface="Wingdings" pitchFamily="2" charset="2"/>
              <a:buChar char="ü"/>
              <a:defRPr/>
            </a:pPr>
            <a:endParaRPr lang="en-US" sz="800" dirty="0" smtClean="0">
              <a:latin typeface="Arial" pitchFamily="34" charset="0"/>
              <a:cs typeface="Arial" pitchFamily="34" charset="0"/>
            </a:endParaRPr>
          </a:p>
          <a:p>
            <a:pPr marL="274320" indent="-274320" eaLnBrk="1" fontAlgn="auto" hangingPunct="1">
              <a:spcAft>
                <a:spcPts val="0"/>
              </a:spcAft>
              <a:buClr>
                <a:schemeClr val="accent3"/>
              </a:buClr>
              <a:buSzPct val="130000"/>
              <a:buFont typeface="Wingdings" pitchFamily="2" charset="2"/>
              <a:buChar char="ü"/>
              <a:defRPr/>
            </a:pPr>
            <a:r>
              <a:rPr lang="en-US" sz="2400" dirty="0" smtClean="0">
                <a:latin typeface="Arial" pitchFamily="34" charset="0"/>
                <a:cs typeface="Arial" pitchFamily="34" charset="0"/>
              </a:rPr>
              <a:t>use basic mathematical and statistical techniques.   </a:t>
            </a:r>
            <a:endParaRPr lang="en-GB" sz="24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79934"/>
          </a:xfrm>
        </p:spPr>
        <p:txBody>
          <a:bodyPr>
            <a:normAutofit/>
          </a:bodyPr>
          <a:lstStyle/>
          <a:p>
            <a:pPr eaLnBrk="1" fontAlgn="auto" hangingPunct="1">
              <a:spcAft>
                <a:spcPts val="0"/>
              </a:spcAft>
              <a:defRPr/>
            </a:pPr>
            <a:r>
              <a:rPr lang="en-AU" sz="2800" b="1" dirty="0" smtClean="0">
                <a:solidFill>
                  <a:schemeClr val="accent3"/>
                </a:solidFill>
              </a:rPr>
              <a:t>Psychomotor skills</a:t>
            </a:r>
            <a:endParaRPr lang="en-GB" sz="2800" dirty="0">
              <a:solidFill>
                <a:schemeClr val="accent3"/>
              </a:solidFill>
            </a:endParaRPr>
          </a:p>
        </p:txBody>
      </p:sp>
      <p:sp>
        <p:nvSpPr>
          <p:cNvPr id="3" name="Content Placeholder 2"/>
          <p:cNvSpPr>
            <a:spLocks noGrp="1"/>
          </p:cNvSpPr>
          <p:nvPr>
            <p:ph idx="1"/>
          </p:nvPr>
        </p:nvSpPr>
        <p:spPr>
          <a:xfrm>
            <a:off x="250825" y="1916832"/>
            <a:ext cx="8435975" cy="4407768"/>
          </a:xfrm>
        </p:spPr>
        <p:txBody>
          <a:bodyPr>
            <a:normAutofit/>
          </a:bodyPr>
          <a:lstStyle/>
          <a:p>
            <a:pPr marL="274320" indent="-274320" algn="just" eaLnBrk="1" fontAlgn="auto" hangingPunct="1">
              <a:spcAft>
                <a:spcPts val="0"/>
              </a:spcAft>
              <a:buClr>
                <a:schemeClr val="accent3"/>
              </a:buClr>
              <a:buFont typeface="Wingdings 2"/>
              <a:buNone/>
              <a:defRPr/>
            </a:pPr>
            <a:r>
              <a:rPr lang="en-AU" sz="2400" dirty="0" smtClean="0">
                <a:latin typeface="+mj-lt"/>
              </a:rPr>
              <a:t>	involving </a:t>
            </a:r>
            <a:r>
              <a:rPr lang="en-AU" sz="2400" b="1" dirty="0" smtClean="0">
                <a:latin typeface="+mj-lt"/>
              </a:rPr>
              <a:t>manual dexterity</a:t>
            </a:r>
            <a:r>
              <a:rPr lang="en-AU" sz="2400" dirty="0" smtClean="0">
                <a:latin typeface="+mj-lt"/>
              </a:rPr>
              <a:t> are a fifth domain that </a:t>
            </a:r>
            <a:r>
              <a:rPr lang="en-AU" sz="2400" b="1" dirty="0" smtClean="0">
                <a:latin typeface="+mj-lt"/>
              </a:rPr>
              <a:t>applies only in some programs</a:t>
            </a:r>
            <a:r>
              <a:rPr lang="en-AU" sz="2400" dirty="0" smtClean="0">
                <a:latin typeface="+mj-lt"/>
              </a:rPr>
              <a:t>.  They are extremely important in some fields of study.  For example, very high levels of psychomotor skills are required for a surgeon, an artist, or a musician.  </a:t>
            </a:r>
            <a:endParaRPr lang="en-GB" sz="2400" dirty="0" smtClean="0">
              <a:latin typeface="+mj-lt"/>
            </a:endParaRPr>
          </a:p>
          <a:p>
            <a:pPr marL="274320" indent="-27432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863600"/>
          </a:xfrm>
        </p:spPr>
        <p:txBody>
          <a:bodyPr>
            <a:normAutofit/>
          </a:bodyPr>
          <a:lstStyle/>
          <a:p>
            <a:pPr eaLnBrk="1" fontAlgn="auto" hangingPunct="1">
              <a:spcAft>
                <a:spcPts val="0"/>
              </a:spcAft>
              <a:defRPr/>
            </a:pPr>
            <a:r>
              <a:rPr lang="en-GB" sz="2800" b="1" dirty="0" smtClean="0">
                <a:solidFill>
                  <a:schemeClr val="accent3"/>
                </a:solidFill>
              </a:rPr>
              <a:t>Writing Learning Outcomes</a:t>
            </a:r>
            <a:endParaRPr lang="en-GB" sz="2800" b="1" dirty="0">
              <a:solidFill>
                <a:schemeClr val="accent3"/>
              </a:solidFill>
            </a:endParaRPr>
          </a:p>
        </p:txBody>
      </p:sp>
      <p:sp>
        <p:nvSpPr>
          <p:cNvPr id="77827" name="Content Placeholder 2"/>
          <p:cNvSpPr>
            <a:spLocks noGrp="1"/>
          </p:cNvSpPr>
          <p:nvPr>
            <p:ph idx="1"/>
          </p:nvPr>
        </p:nvSpPr>
        <p:spPr>
          <a:xfrm>
            <a:off x="179388" y="1412875"/>
            <a:ext cx="8785225" cy="5256213"/>
          </a:xfrm>
        </p:spPr>
        <p:txBody>
          <a:bodyPr/>
          <a:lstStyle/>
          <a:p>
            <a:pPr algn="just" eaLnBrk="1" hangingPunct="1">
              <a:lnSpc>
                <a:spcPct val="90000"/>
              </a:lnSpc>
              <a:buFont typeface="Wingdings 2" pitchFamily="18" charset="2"/>
              <a:buNone/>
            </a:pPr>
            <a:endParaRPr lang="en-GB" sz="2400" dirty="0" smtClean="0">
              <a:latin typeface="Arial" charset="0"/>
            </a:endParaRPr>
          </a:p>
          <a:p>
            <a:pPr algn="just" eaLnBrk="1" hangingPunct="1">
              <a:lnSpc>
                <a:spcPct val="90000"/>
              </a:lnSpc>
              <a:buFont typeface="Wingdings" pitchFamily="2" charset="2"/>
              <a:buChar char="§"/>
            </a:pPr>
            <a:r>
              <a:rPr lang="en-GB" sz="2000" dirty="0" smtClean="0">
                <a:latin typeface="Arial" charset="0"/>
              </a:rPr>
              <a:t>Programme Specifications, benchmark statements and the National Qualifications Framework </a:t>
            </a:r>
            <a:r>
              <a:rPr lang="en-GB" sz="2000" dirty="0" smtClean="0">
                <a:solidFill>
                  <a:schemeClr val="accent6">
                    <a:lumMod val="75000"/>
                  </a:schemeClr>
                </a:solidFill>
                <a:latin typeface="Arial" charset="0"/>
              </a:rPr>
              <a:t>define the student</a:t>
            </a:r>
            <a:r>
              <a:rPr lang="en-GB" sz="2000" dirty="0" smtClean="0">
                <a:latin typeface="Arial" charset="0"/>
              </a:rPr>
              <a:t> in terms of what they can do at the end of a programme or a particular level of study. </a:t>
            </a:r>
          </a:p>
          <a:p>
            <a:pPr algn="just" eaLnBrk="1" hangingPunct="1">
              <a:lnSpc>
                <a:spcPct val="90000"/>
              </a:lnSpc>
              <a:buFont typeface="Wingdings" pitchFamily="2" charset="2"/>
              <a:buChar char="§"/>
            </a:pPr>
            <a:endParaRPr lang="en-GB" sz="800" dirty="0" smtClean="0">
              <a:latin typeface="Arial" charset="0"/>
            </a:endParaRPr>
          </a:p>
          <a:p>
            <a:pPr algn="just" eaLnBrk="1" hangingPunct="1">
              <a:lnSpc>
                <a:spcPct val="90000"/>
              </a:lnSpc>
              <a:buFont typeface="Wingdings" pitchFamily="2" charset="2"/>
              <a:buChar char="§"/>
            </a:pPr>
            <a:r>
              <a:rPr lang="en-GB" sz="2000" dirty="0" smtClean="0">
                <a:latin typeface="Arial" charset="0"/>
              </a:rPr>
              <a:t>This is a change from the more traditional approach where academics tend to define courses in terms of what is taught, rather than what the student can do at the end of the module or programme.</a:t>
            </a:r>
          </a:p>
          <a:p>
            <a:pPr algn="just" eaLnBrk="1" hangingPunct="1">
              <a:lnSpc>
                <a:spcPct val="90000"/>
              </a:lnSpc>
              <a:buFont typeface="Wingdings" pitchFamily="2" charset="2"/>
              <a:buChar char="§"/>
            </a:pPr>
            <a:endParaRPr lang="en-GB" sz="800" dirty="0" smtClean="0">
              <a:latin typeface="Arial" charset="0"/>
            </a:endParaRPr>
          </a:p>
          <a:p>
            <a:pPr algn="just" eaLnBrk="1" hangingPunct="1">
              <a:lnSpc>
                <a:spcPct val="90000"/>
              </a:lnSpc>
              <a:buFont typeface="Wingdings" pitchFamily="2" charset="2"/>
              <a:buChar char="§"/>
            </a:pPr>
            <a:r>
              <a:rPr lang="en-GB" sz="2000" dirty="0" smtClean="0">
                <a:latin typeface="Arial" charset="0"/>
              </a:rPr>
              <a:t>There is also much discussion of whether all articulated learning outcomes should be assessed, or whether it is acceptable that some outcomes </a:t>
            </a:r>
            <a:r>
              <a:rPr lang="en-GB" sz="2000" b="1" dirty="0" smtClean="0">
                <a:latin typeface="Arial" charset="0"/>
              </a:rPr>
              <a:t>must </a:t>
            </a:r>
            <a:r>
              <a:rPr lang="en-GB" sz="2000" dirty="0" smtClean="0">
                <a:latin typeface="Arial" charset="0"/>
              </a:rPr>
              <a:t>be achievedwhilst others</a:t>
            </a:r>
            <a:r>
              <a:rPr lang="en-GB" sz="2000" b="1" dirty="0" smtClean="0">
                <a:latin typeface="Arial" charset="0"/>
              </a:rPr>
              <a:t> should </a:t>
            </a:r>
            <a:r>
              <a:rPr lang="en-GB" sz="2000" dirty="0" smtClean="0">
                <a:latin typeface="Arial" charset="0"/>
              </a:rPr>
              <a:t>be achieved.</a:t>
            </a:r>
          </a:p>
          <a:p>
            <a:pPr algn="just" eaLnBrk="1" hangingPunct="1">
              <a:lnSpc>
                <a:spcPct val="90000"/>
              </a:lnSpc>
              <a:buFont typeface="Wingdings" pitchFamily="2" charset="2"/>
              <a:buChar char="§"/>
            </a:pPr>
            <a:endParaRPr lang="en-GB" sz="800" dirty="0" smtClean="0">
              <a:latin typeface="Arial" charset="0"/>
            </a:endParaRPr>
          </a:p>
          <a:p>
            <a:pPr algn="just" eaLnBrk="1" hangingPunct="1">
              <a:lnSpc>
                <a:spcPct val="90000"/>
              </a:lnSpc>
              <a:buFont typeface="Wingdings" pitchFamily="2" charset="2"/>
              <a:buChar char="§"/>
            </a:pPr>
            <a:r>
              <a:rPr lang="en-US" sz="2000" dirty="0" smtClean="0">
                <a:latin typeface="Arial" charset="0"/>
              </a:rPr>
              <a:t>There is no absolutely correct way of writing learning outcomes</a:t>
            </a:r>
            <a:r>
              <a:rPr lang="en-GB" sz="2000" dirty="0" smtClean="0">
                <a:latin typeface="Arial" charset="0"/>
              </a:rPr>
              <a:t> (Gosling and Moon, 2001)</a:t>
            </a:r>
            <a:endParaRPr lang="en-US" sz="2000" dirty="0" smtClean="0">
              <a:latin typeface="Arial" charset="0"/>
            </a:endParaRPr>
          </a:p>
          <a:p>
            <a:pPr algn="just" eaLnBrk="1" hangingPunct="1">
              <a:lnSpc>
                <a:spcPct val="90000"/>
              </a:lnSpc>
              <a:buFont typeface="Wingdings" pitchFamily="2" charset="2"/>
              <a:buChar char="§"/>
            </a:pPr>
            <a:endParaRPr lang="en-GB" sz="2200" dirty="0"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3"/>
          </a:xfrm>
        </p:spPr>
        <p:txBody>
          <a:bodyPr>
            <a:normAutofit fontScale="90000"/>
          </a:bodyPr>
          <a:lstStyle/>
          <a:p>
            <a:pPr eaLnBrk="1" fontAlgn="auto" hangingPunct="1">
              <a:spcAft>
                <a:spcPts val="0"/>
              </a:spcAft>
              <a:defRPr/>
            </a:pPr>
            <a:r>
              <a:rPr lang="en-GB" sz="3200" b="1" dirty="0" smtClean="0">
                <a:solidFill>
                  <a:schemeClr val="accent3"/>
                </a:solidFill>
              </a:rPr>
              <a:t>Good Learning Outcomes</a:t>
            </a:r>
            <a:endParaRPr lang="en-GB" sz="3200" b="1" dirty="0">
              <a:solidFill>
                <a:schemeClr val="accent3"/>
              </a:solidFill>
            </a:endParaRPr>
          </a:p>
        </p:txBody>
      </p:sp>
      <p:sp>
        <p:nvSpPr>
          <p:cNvPr id="3" name="Content Placeholder 2"/>
          <p:cNvSpPr>
            <a:spLocks noGrp="1"/>
          </p:cNvSpPr>
          <p:nvPr>
            <p:ph idx="1"/>
          </p:nvPr>
        </p:nvSpPr>
        <p:spPr>
          <a:xfrm>
            <a:off x="250825" y="1196975"/>
            <a:ext cx="8642350" cy="5472113"/>
          </a:xfrm>
        </p:spPr>
        <p:txBody>
          <a:bodyPr>
            <a:normAutofit fontScale="70000" lnSpcReduction="20000"/>
          </a:bodyPr>
          <a:lstStyle/>
          <a:p>
            <a:pPr marL="274320" indent="-274320" algn="just" eaLnBrk="1" fontAlgn="auto" hangingPunct="1">
              <a:spcAft>
                <a:spcPts val="0"/>
              </a:spcAft>
              <a:buClr>
                <a:schemeClr val="accent3"/>
              </a:buClr>
              <a:buFont typeface="Wingdings 2"/>
              <a:buNone/>
              <a:defRPr/>
            </a:pPr>
            <a:r>
              <a:rPr lang="en-GB" b="1" dirty="0" smtClean="0">
                <a:solidFill>
                  <a:schemeClr val="accent3"/>
                </a:solidFill>
                <a:latin typeface="+mj-lt"/>
              </a:rPr>
              <a:t>What are learning outcomes?</a:t>
            </a:r>
          </a:p>
          <a:p>
            <a:pPr marL="274320" indent="-274320" algn="just" eaLnBrk="1" fontAlgn="auto" hangingPunct="1">
              <a:spcAft>
                <a:spcPts val="0"/>
              </a:spcAft>
              <a:buClr>
                <a:schemeClr val="accent3"/>
              </a:buClr>
              <a:buFont typeface="Wingdings 2"/>
              <a:buNone/>
              <a:defRPr/>
            </a:pPr>
            <a:r>
              <a:rPr lang="en-GB" dirty="0" smtClean="0">
                <a:latin typeface="Arial" pitchFamily="34" charset="0"/>
                <a:cs typeface="Arial" pitchFamily="34" charset="0"/>
              </a:rPr>
              <a:t>	Learning outcome describes what a student should be able to do to complete a program of study. ‘Program of study’ might mean a whole degree; a year of study; or a course. </a:t>
            </a:r>
          </a:p>
          <a:p>
            <a:pPr marL="274320" indent="-274320" algn="just" eaLnBrk="1" fontAlgn="auto" hangingPunct="1">
              <a:spcAft>
                <a:spcPts val="0"/>
              </a:spcAft>
              <a:buClr>
                <a:schemeClr val="accent3"/>
              </a:buClr>
              <a:buFont typeface="Wingdings 2"/>
              <a:buNone/>
              <a:defRPr/>
            </a:pPr>
            <a:endParaRPr/>
          </a:p>
          <a:p>
            <a:pPr marL="274320" indent="-274320" algn="just" eaLnBrk="1" fontAlgn="auto" hangingPunct="1">
              <a:spcAft>
                <a:spcPts val="0"/>
              </a:spcAft>
              <a:buClr>
                <a:schemeClr val="accent3"/>
              </a:buClr>
              <a:buFont typeface="Wingdings 2"/>
              <a:buNone/>
              <a:defRPr/>
            </a:pPr>
            <a:r>
              <a:rPr lang="en-GB" dirty="0" smtClean="0">
                <a:latin typeface="Arial" pitchFamily="34" charset="0"/>
                <a:cs typeface="Arial" pitchFamily="34" charset="0"/>
              </a:rPr>
              <a:t>	So, typically, from a program handbook: “By the end of the course you should be able to…..”</a:t>
            </a:r>
          </a:p>
          <a:p>
            <a:pPr marL="274320" indent="-274320" algn="just" eaLnBrk="1" fontAlgn="auto" hangingPunct="1">
              <a:spcAft>
                <a:spcPts val="0"/>
              </a:spcAft>
              <a:buClr>
                <a:schemeClr val="accent3"/>
              </a:buClr>
              <a:buFont typeface="Wingdings 2"/>
              <a:buNone/>
              <a:defRPr/>
            </a:pPr>
            <a:endParaRPr lang="en-GB"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GB" dirty="0" smtClean="0">
                <a:latin typeface="Arial" pitchFamily="34" charset="0"/>
                <a:cs typeface="Arial" pitchFamily="34" charset="0"/>
              </a:rPr>
              <a:t>	1. For a BSc in Computer Security: “By the end of the degree you should be able to analyse risks to computers and computer systems, and recommend, develop, implement and.”</a:t>
            </a:r>
          </a:p>
          <a:p>
            <a:pPr marL="274320" indent="-274320" algn="just" eaLnBrk="1" fontAlgn="auto" hangingPunct="1">
              <a:spcAft>
                <a:spcPts val="0"/>
              </a:spcAft>
              <a:buClr>
                <a:schemeClr val="accent3"/>
              </a:buClr>
              <a:buFont typeface="Wingdings 2"/>
              <a:buNone/>
              <a:defRPr/>
            </a:pPr>
            <a:endParaRPr lang="en-GB"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GB" dirty="0" smtClean="0">
                <a:latin typeface="Arial" pitchFamily="34" charset="0"/>
                <a:cs typeface="Arial" pitchFamily="34" charset="0"/>
              </a:rPr>
              <a:t>	2. From a BA Art, Event, Performance ‘critical contexts’ course: “You should be able to structure and communicate ideas effectively through both written and verbal, critical and creative outcomes.”</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704850"/>
            <a:ext cx="8229600" cy="851942"/>
          </a:xfrm>
        </p:spPr>
        <p:txBody>
          <a:bodyPr/>
          <a:lstStyle/>
          <a:p>
            <a:pPr eaLnBrk="1" hangingPunct="1"/>
            <a:r>
              <a:rPr lang="en-GB" sz="2800" dirty="0" smtClean="0"/>
              <a:t>A course learning outcome would be more specific:</a:t>
            </a:r>
          </a:p>
        </p:txBody>
      </p:sp>
      <p:sp>
        <p:nvSpPr>
          <p:cNvPr id="3" name="Content Placeholder 2"/>
          <p:cNvSpPr>
            <a:spLocks noGrp="1"/>
          </p:cNvSpPr>
          <p:nvPr>
            <p:ph idx="1"/>
          </p:nvPr>
        </p:nvSpPr>
        <p:spPr>
          <a:xfrm>
            <a:off x="250825" y="1557338"/>
            <a:ext cx="8642350" cy="4767262"/>
          </a:xfrm>
        </p:spPr>
        <p:txBody>
          <a:bodyPr>
            <a:normAutofit/>
          </a:bodyPr>
          <a:lstStyle/>
          <a:p>
            <a:pPr marL="274320" indent="-274320" algn="just" eaLnBrk="1" fontAlgn="auto" hangingPunct="1">
              <a:spcAft>
                <a:spcPts val="0"/>
              </a:spcAft>
              <a:buClr>
                <a:schemeClr val="accent3"/>
              </a:buClr>
              <a:buFont typeface="Wingdings 2"/>
              <a:buNone/>
              <a:defRPr/>
            </a:pPr>
            <a:endParaRPr lang="en-GB" sz="2400" dirty="0" smtClean="0">
              <a:latin typeface="+mj-lt"/>
            </a:endParaRPr>
          </a:p>
          <a:p>
            <a:pPr marL="274320" indent="-274320" algn="just" eaLnBrk="1" fontAlgn="auto" hangingPunct="1">
              <a:spcAft>
                <a:spcPts val="0"/>
              </a:spcAft>
              <a:buClr>
                <a:schemeClr val="accent3"/>
              </a:buClr>
              <a:buFont typeface="Wingdings 2"/>
              <a:buNone/>
              <a:defRPr/>
            </a:pPr>
            <a:r>
              <a:rPr lang="en-GB" sz="2400" dirty="0" smtClean="0">
                <a:latin typeface="+mj-lt"/>
              </a:rPr>
              <a:t>3. </a:t>
            </a:r>
            <a:r>
              <a:rPr lang="en-GB" sz="2400" dirty="0" smtClean="0">
                <a:latin typeface="Arial" pitchFamily="34" charset="0"/>
                <a:cs typeface="Arial" pitchFamily="34" charset="0"/>
              </a:rPr>
              <a:t>“...you should be able to advise parties to a case involving the sale of land of their rights and obligations, and justify your advice by reference to relevant regulations and cases.”</a:t>
            </a:r>
          </a:p>
          <a:p>
            <a:pPr marL="274320" indent="-274320" algn="just" eaLnBrk="1" fontAlgn="auto" hangingPunct="1">
              <a:spcAft>
                <a:spcPts val="0"/>
              </a:spcAft>
              <a:buClr>
                <a:schemeClr val="accent3"/>
              </a:buClr>
              <a:buFont typeface="Wingdings 2"/>
              <a:buNone/>
              <a:defRPr/>
            </a:pPr>
            <a:endParaRPr lang="en-GB" sz="2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GB" sz="2400" dirty="0" smtClean="0">
                <a:latin typeface="Arial" pitchFamily="34" charset="0"/>
                <a:cs typeface="Arial" pitchFamily="34" charset="0"/>
              </a:rPr>
              <a:t>4. “...you should be able to plan, undertake, write up and then present and defend to a client a small-scale survey to establish likely market demand for a new consumer product or service.”</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88" y="1038225"/>
          <a:ext cx="8501062" cy="5165726"/>
        </p:xfrm>
        <a:graphic>
          <a:graphicData uri="http://schemas.openxmlformats.org/drawingml/2006/table">
            <a:tbl>
              <a:tblPr/>
              <a:tblGrid>
                <a:gridCol w="1762136"/>
                <a:gridCol w="1219495"/>
                <a:gridCol w="239782"/>
                <a:gridCol w="350261"/>
                <a:gridCol w="1857269"/>
                <a:gridCol w="285734"/>
                <a:gridCol w="428601"/>
                <a:gridCol w="642901"/>
                <a:gridCol w="199289"/>
                <a:gridCol w="157878"/>
                <a:gridCol w="843713"/>
                <a:gridCol w="274221"/>
                <a:gridCol w="239782"/>
              </a:tblGrid>
              <a:tr h="426752">
                <a:tc gridSpan="2">
                  <a:txBody>
                    <a:bodyPr/>
                    <a:lstStyle/>
                    <a:p>
                      <a:pPr algn="ctr">
                        <a:spcAft>
                          <a:spcPts val="0"/>
                        </a:spcAft>
                      </a:pPr>
                      <a:r>
                        <a:rPr lang="en-GB" sz="1400" b="1" dirty="0">
                          <a:latin typeface="Arial"/>
                          <a:ea typeface="Times New Roman"/>
                          <a:cs typeface="Arial"/>
                        </a:rPr>
                        <a:t>Elements of the </a:t>
                      </a:r>
                      <a:r>
                        <a:rPr lang="en-GB" sz="1400" b="1" dirty="0" smtClean="0">
                          <a:latin typeface="Arial"/>
                          <a:ea typeface="Times New Roman"/>
                          <a:cs typeface="Arial"/>
                        </a:rPr>
                        <a:t>Program </a:t>
                      </a:r>
                      <a:r>
                        <a:rPr lang="en-GB" sz="1400" b="1" dirty="0">
                          <a:latin typeface="Arial"/>
                          <a:ea typeface="Times New Roman"/>
                          <a:cs typeface="Arial"/>
                        </a:rPr>
                        <a:t>Specification</a:t>
                      </a:r>
                      <a:endParaRPr lang="en-GB" sz="1400" dirty="0">
                        <a:latin typeface="Times New Roman"/>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spcAft>
                          <a:spcPts val="0"/>
                        </a:spcAft>
                      </a:pPr>
                      <a:r>
                        <a:rPr lang="en-GB" sz="1400" b="1" dirty="0">
                          <a:latin typeface="Arial"/>
                          <a:ea typeface="Times New Roman"/>
                          <a:cs typeface="Arial"/>
                        </a:rPr>
                        <a:t>Process informed by:</a:t>
                      </a:r>
                      <a:endParaRPr lang="en-GB" sz="1400" b="1" dirty="0">
                        <a:latin typeface="Times New Roman"/>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endParaRPr lang="en-GB" sz="1800" dirty="0"/>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spcAft>
                          <a:spcPts val="0"/>
                        </a:spcAft>
                      </a:pPr>
                      <a:r>
                        <a:rPr lang="en-GB" sz="1200" b="1" i="1" dirty="0">
                          <a:latin typeface="+mj-lt"/>
                          <a:ea typeface="Times New Roman"/>
                          <a:cs typeface="Arial"/>
                        </a:rPr>
                        <a:t>Questions to ask yourself:</a:t>
                      </a:r>
                      <a:endParaRPr lang="en-GB" sz="1200" b="1" dirty="0">
                        <a:latin typeface="+mj-lt"/>
                        <a:ea typeface="Times New Roman"/>
                        <a:cs typeface="Arial"/>
                      </a:endParaRPr>
                    </a:p>
                  </a:txBody>
                  <a:tcPr marL="51658" marR="51658"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r>
              <a:tr h="274341">
                <a:tc gridSpan="2">
                  <a:txBody>
                    <a:bodyPr/>
                    <a:lstStyle/>
                    <a:p>
                      <a:pPr>
                        <a:spcAft>
                          <a:spcPts val="0"/>
                        </a:spcAft>
                      </a:pPr>
                      <a:endParaRPr lang="en-GB" sz="1000" dirty="0">
                        <a:latin typeface="Arial"/>
                        <a:ea typeface="Times New Roman"/>
                        <a:cs typeface="Arial"/>
                      </a:endParaRPr>
                    </a:p>
                  </a:txBody>
                  <a:tcPr marL="51658" marR="51658"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a:noFill/>
                    </a:lnT>
                    <a:lnB>
                      <a:noFill/>
                    </a:lnB>
                  </a:tcPr>
                </a:tc>
                <a:tc gridSpan="4">
                  <a:txBody>
                    <a:bodyPr/>
                    <a:lstStyle/>
                    <a:p>
                      <a:pPr>
                        <a:spcAft>
                          <a:spcPts val="0"/>
                        </a:spcAft>
                      </a:pPr>
                      <a:endParaRPr lang="en-GB" sz="1200" dirty="0">
                        <a:latin typeface="Arial"/>
                        <a:ea typeface="Times New Roman"/>
                        <a:cs typeface="Arial"/>
                      </a:endParaRPr>
                    </a:p>
                  </a:txBody>
                  <a:tcPr marL="51658" marR="51658"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endParaRPr lang="en-GB" sz="1800" dirty="0"/>
                    </a:p>
                  </a:txBody>
                  <a:tcPr marL="51658" marR="51658" marT="0" marB="0">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endParaRPr lang="en-GB" sz="1800" b="1" dirty="0"/>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GB" sz="1200" b="1" dirty="0">
                        <a:latin typeface="+mj-lt"/>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a:noFill/>
                    </a:lnB>
                  </a:tcPr>
                </a:tc>
                <a:tc>
                  <a:txBody>
                    <a:bodyPr/>
                    <a:lstStyle/>
                    <a:p>
                      <a:pPr>
                        <a:spcAft>
                          <a:spcPts val="0"/>
                        </a:spcAft>
                      </a:pPr>
                      <a:endParaRPr lang="en-GB" sz="1000" b="1" dirty="0">
                        <a:latin typeface="Arial"/>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a:noFill/>
                    </a:lnB>
                  </a:tcPr>
                </a:tc>
              </a:tr>
              <a:tr h="566583">
                <a:tc gridSpan="2">
                  <a:txBody>
                    <a:bodyPr/>
                    <a:lstStyle/>
                    <a:p>
                      <a:pPr algn="ctr">
                        <a:spcAft>
                          <a:spcPts val="0"/>
                        </a:spcAft>
                      </a:pPr>
                      <a:r>
                        <a:rPr lang="en-GB" sz="1400" b="1" dirty="0">
                          <a:latin typeface="Arial"/>
                          <a:ea typeface="Times New Roman"/>
                          <a:cs typeface="Arial"/>
                        </a:rPr>
                        <a:t>Aims of the </a:t>
                      </a:r>
                      <a:r>
                        <a:rPr lang="en-GB" sz="1400" b="1" dirty="0" smtClean="0">
                          <a:latin typeface="Arial"/>
                          <a:ea typeface="Times New Roman"/>
                          <a:cs typeface="Arial"/>
                        </a:rPr>
                        <a:t>program</a:t>
                      </a:r>
                      <a:endParaRPr lang="en-GB" sz="1400" b="1" dirty="0">
                        <a:latin typeface="Arial"/>
                        <a:ea typeface="Times New Roman"/>
                        <a:cs typeface="Arial"/>
                      </a:endParaRPr>
                    </a:p>
                  </a:txBody>
                  <a:tcPr marL="51658" marR="516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a:noFill/>
                    </a:lnR>
                    <a:lnT>
                      <a:noFill/>
                    </a:lnT>
                    <a:lnB>
                      <a:noFill/>
                    </a:lnB>
                  </a:tcPr>
                </a:tc>
                <a:tc gridSpan="4">
                  <a:txBody>
                    <a:bodyPr/>
                    <a:lstStyle/>
                    <a:p>
                      <a:pPr>
                        <a:spcAft>
                          <a:spcPts val="0"/>
                        </a:spcAft>
                      </a:pPr>
                      <a:endParaRPr lang="en-GB" sz="1200" dirty="0">
                        <a:latin typeface="Arial"/>
                        <a:ea typeface="Times New Roman"/>
                        <a:cs typeface="Arial"/>
                      </a:endParaRPr>
                    </a:p>
                  </a:txBody>
                  <a:tcPr marL="51658" marR="51658" marT="0" marB="0">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endParaRPr lang="en-GB" sz="1800" dirty="0"/>
                    </a:p>
                  </a:txBody>
                  <a:tcPr marL="51658" marR="51658" marT="0" marB="0">
                    <a:lnL>
                      <a:noFill/>
                    </a:lnL>
                    <a:lnR w="12700" cap="flat" cmpd="sng" algn="ctr">
                      <a:solidFill>
                        <a:srgbClr val="000000"/>
                      </a:solidFill>
                      <a:prstDash val="dot"/>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spcAft>
                          <a:spcPts val="0"/>
                        </a:spcAft>
                      </a:pPr>
                      <a:r>
                        <a:rPr lang="en-GB" sz="1200" b="1" i="1" dirty="0">
                          <a:latin typeface="+mj-lt"/>
                          <a:ea typeface="Times New Roman"/>
                          <a:cs typeface="Arial"/>
                        </a:rPr>
                        <a:t>What’s the purpose of the programme?</a:t>
                      </a:r>
                      <a:endParaRPr lang="en-GB" sz="1200" b="1" dirty="0">
                        <a:latin typeface="+mj-lt"/>
                        <a:ea typeface="Times New Roman"/>
                        <a:cs typeface="Arial"/>
                      </a:endParaRPr>
                    </a:p>
                  </a:txBody>
                  <a:tcPr marL="51658" marR="51658"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r>
              <a:tr h="274341">
                <a:tc>
                  <a:txBody>
                    <a:bodyPr/>
                    <a:lstStyle/>
                    <a:p>
                      <a:pPr>
                        <a:spcAft>
                          <a:spcPts val="0"/>
                        </a:spcAft>
                      </a:pPr>
                      <a:endParaRPr lang="en-GB" sz="1000" dirty="0">
                        <a:latin typeface="Arial"/>
                        <a:ea typeface="Times New Roman"/>
                        <a:cs typeface="Arial"/>
                      </a:endParaRPr>
                    </a:p>
                  </a:txBody>
                  <a:tcPr marL="51658" marR="51658"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a:noFill/>
                    </a:lnT>
                    <a:lnB>
                      <a:noFill/>
                    </a:lnB>
                  </a:tcPr>
                </a:tc>
                <a:tc gridSpan="4">
                  <a:txBody>
                    <a:bodyPr/>
                    <a:lstStyle/>
                    <a:p>
                      <a:pPr>
                        <a:spcAft>
                          <a:spcPts val="0"/>
                        </a:spcAft>
                      </a:pPr>
                      <a:endParaRPr lang="en-GB" sz="1200" dirty="0">
                        <a:latin typeface="Arial"/>
                        <a:ea typeface="Times New Roman"/>
                        <a:cs typeface="Arial"/>
                      </a:endParaRPr>
                    </a:p>
                  </a:txBody>
                  <a:tcPr marL="51658" marR="5165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endParaRPr lang="en-GB" sz="1800" dirty="0"/>
                    </a:p>
                  </a:txBody>
                  <a:tcPr marL="51658" marR="51658" marT="0" marB="0">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endParaRPr lang="en-GB" sz="1800" b="1" dirty="0"/>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GB" sz="1200" b="1" dirty="0">
                        <a:latin typeface="+mj-lt"/>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a:noFill/>
                    </a:lnB>
                  </a:tcPr>
                </a:tc>
                <a:tc>
                  <a:txBody>
                    <a:bodyPr/>
                    <a:lstStyle/>
                    <a:p>
                      <a:pPr>
                        <a:spcAft>
                          <a:spcPts val="0"/>
                        </a:spcAft>
                      </a:pPr>
                      <a:endParaRPr lang="en-GB" sz="1000" b="1" dirty="0">
                        <a:latin typeface="Arial"/>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a:noFill/>
                    </a:lnB>
                  </a:tcPr>
                </a:tc>
              </a:tr>
              <a:tr h="426752">
                <a:tc rowSpan="5" gridSpan="2">
                  <a:txBody>
                    <a:bodyPr/>
                    <a:lstStyle/>
                    <a:p>
                      <a:pPr algn="ctr">
                        <a:spcAft>
                          <a:spcPts val="0"/>
                        </a:spcAft>
                      </a:pPr>
                      <a:r>
                        <a:rPr lang="en-GB" sz="1400" b="1" dirty="0">
                          <a:latin typeface="Arial"/>
                          <a:ea typeface="Times New Roman"/>
                          <a:cs typeface="Arial"/>
                        </a:rPr>
                        <a:t>Learning Outcomes </a:t>
                      </a:r>
                      <a:br>
                        <a:rPr lang="en-GB" sz="1400" b="1" dirty="0">
                          <a:latin typeface="Arial"/>
                          <a:ea typeface="Times New Roman"/>
                          <a:cs typeface="Arial"/>
                        </a:rPr>
                      </a:br>
                      <a:r>
                        <a:rPr lang="en-GB" sz="1400" b="1" dirty="0">
                          <a:latin typeface="Arial"/>
                          <a:ea typeface="Times New Roman"/>
                          <a:cs typeface="Arial"/>
                        </a:rPr>
                        <a:t>of the </a:t>
                      </a:r>
                      <a:r>
                        <a:rPr lang="en-GB" sz="1400" b="1" dirty="0" smtClean="0">
                          <a:latin typeface="Arial"/>
                          <a:ea typeface="Times New Roman"/>
                          <a:cs typeface="Arial"/>
                        </a:rPr>
                        <a:t>program</a:t>
                      </a:r>
                      <a:endParaRPr lang="en-GB" sz="1400" dirty="0">
                        <a:latin typeface="Times New Roman"/>
                        <a:ea typeface="Times New Roman"/>
                        <a:cs typeface="Arial"/>
                      </a:endParaRPr>
                    </a:p>
                  </a:txBody>
                  <a:tcPr marL="51658" marR="5165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en-GB"/>
                    </a:p>
                  </a:txBody>
                  <a:tcPr/>
                </a:tc>
                <a:tc rowSpan="5">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spcAft>
                          <a:spcPts val="0"/>
                        </a:spcAft>
                      </a:pPr>
                      <a:r>
                        <a:rPr lang="en-GB" sz="1400" b="1" dirty="0" smtClean="0">
                          <a:latin typeface="Arial"/>
                          <a:ea typeface="Times New Roman"/>
                          <a:cs typeface="Arial"/>
                        </a:rPr>
                        <a:t>NCAAA NQF</a:t>
                      </a:r>
                    </a:p>
                    <a:p>
                      <a:pPr>
                        <a:spcAft>
                          <a:spcPts val="0"/>
                        </a:spcAft>
                      </a:pPr>
                      <a:r>
                        <a:rPr lang="en-GB" sz="1400" b="1" dirty="0" smtClean="0">
                          <a:latin typeface="Arial"/>
                          <a:ea typeface="Times New Roman"/>
                          <a:cs typeface="Arial"/>
                        </a:rPr>
                        <a:t>Level </a:t>
                      </a:r>
                      <a:r>
                        <a:rPr lang="en-GB" sz="1400" b="1" dirty="0">
                          <a:latin typeface="Arial"/>
                          <a:ea typeface="Times New Roman"/>
                          <a:cs typeface="Arial"/>
                        </a:rPr>
                        <a:t>Descriptors</a:t>
                      </a:r>
                      <a:endParaRPr lang="en-GB" sz="1400" b="1" dirty="0">
                        <a:latin typeface="Times New Roman"/>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rowSpan="5" gridSpan="3">
                  <a:txBody>
                    <a:bodyPr/>
                    <a:lstStyle/>
                    <a:p>
                      <a:endParaRPr lang="en-GB" sz="1800" dirty="0"/>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rowSpan="5" hMerge="1">
                  <a:txBody>
                    <a:bodyPr/>
                    <a:lstStyle/>
                    <a:p>
                      <a:endParaRPr lang="en-GB"/>
                    </a:p>
                  </a:txBody>
                  <a:tcPr/>
                </a:tc>
                <a:tc rowSpan="5" hMerge="1">
                  <a:txBody>
                    <a:bodyPr/>
                    <a:lstStyle/>
                    <a:p>
                      <a:endParaRPr lang="en-GB"/>
                    </a:p>
                  </a:txBody>
                  <a:tcPr/>
                </a:tc>
                <a:tc rowSpan="5" gridSpan="3">
                  <a:txBody>
                    <a:bodyPr/>
                    <a:lstStyle/>
                    <a:p>
                      <a:pPr>
                        <a:spcAft>
                          <a:spcPts val="0"/>
                        </a:spcAft>
                      </a:pPr>
                      <a:r>
                        <a:rPr lang="en-GB" sz="1200" b="1" i="1" dirty="0">
                          <a:latin typeface="+mj-lt"/>
                          <a:ea typeface="Times New Roman"/>
                          <a:cs typeface="Arial"/>
                        </a:rPr>
                        <a:t>What should students know and be able to do on completion?</a:t>
                      </a:r>
                      <a:endParaRPr lang="en-GB" sz="1200" b="1" dirty="0">
                        <a:latin typeface="+mj-lt"/>
                        <a:ea typeface="Times New Roman"/>
                        <a:cs typeface="Arial"/>
                      </a:endParaRPr>
                    </a:p>
                  </a:txBody>
                  <a:tcPr marL="51658" marR="51658"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5" hMerge="1">
                  <a:txBody>
                    <a:bodyPr/>
                    <a:lstStyle/>
                    <a:p>
                      <a:endParaRPr lang="en-GB"/>
                    </a:p>
                  </a:txBody>
                  <a:tcPr/>
                </a:tc>
                <a:tc rowSpan="5" hMerge="1">
                  <a:txBody>
                    <a:bodyPr/>
                    <a:lstStyle/>
                    <a:p>
                      <a:endParaRPr lang="en-GB"/>
                    </a:p>
                  </a:txBody>
                  <a:tcPr/>
                </a:tc>
              </a:tr>
              <a:tr h="182894">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4">
                  <a:txBody>
                    <a:bodyPr/>
                    <a:lstStyle/>
                    <a:p>
                      <a:pPr>
                        <a:spcAft>
                          <a:spcPts val="0"/>
                        </a:spcAft>
                      </a:pPr>
                      <a:endParaRPr lang="en-GB" sz="1200" b="1" dirty="0">
                        <a:latin typeface="Arial"/>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213376">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4">
                  <a:txBody>
                    <a:bodyPr/>
                    <a:lstStyle/>
                    <a:p>
                      <a:pPr>
                        <a:spcAft>
                          <a:spcPts val="0"/>
                        </a:spcAft>
                      </a:pPr>
                      <a:r>
                        <a:rPr lang="en-GB" sz="1400" b="1" dirty="0" smtClean="0">
                          <a:latin typeface="Arial"/>
                          <a:ea typeface="Times New Roman"/>
                          <a:cs typeface="Arial"/>
                        </a:rPr>
                        <a:t>Subject </a:t>
                      </a:r>
                      <a:r>
                        <a:rPr lang="en-GB" sz="1400" b="1" dirty="0">
                          <a:latin typeface="Arial"/>
                          <a:ea typeface="Times New Roman"/>
                          <a:cs typeface="Arial"/>
                        </a:rPr>
                        <a:t>Benchmarks</a:t>
                      </a:r>
                      <a:endParaRPr lang="en-GB" sz="1400" b="1" dirty="0">
                        <a:latin typeface="Times New Roman"/>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182894">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4">
                  <a:txBody>
                    <a:bodyPr/>
                    <a:lstStyle/>
                    <a:p>
                      <a:pPr>
                        <a:spcAft>
                          <a:spcPts val="0"/>
                        </a:spcAft>
                      </a:pPr>
                      <a:endParaRPr lang="en-GB" sz="1200" b="1" dirty="0">
                        <a:latin typeface="Arial"/>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213376">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4">
                  <a:txBody>
                    <a:bodyPr/>
                    <a:lstStyle/>
                    <a:p>
                      <a:pPr>
                        <a:spcAft>
                          <a:spcPts val="0"/>
                        </a:spcAft>
                      </a:pPr>
                      <a:r>
                        <a:rPr lang="en-GB" sz="1400" b="1" dirty="0">
                          <a:latin typeface="Arial"/>
                          <a:ea typeface="Times New Roman"/>
                          <a:cs typeface="Arial"/>
                        </a:rPr>
                        <a:t>Professional Body Requirements</a:t>
                      </a:r>
                      <a:endParaRPr lang="en-GB" sz="1400" b="1" dirty="0">
                        <a:latin typeface="Times New Roman"/>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274341">
                <a:tc rowSpan="4" gridSpan="2">
                  <a:txBody>
                    <a:bodyPr/>
                    <a:lstStyle/>
                    <a:p>
                      <a:pPr algn="ctr">
                        <a:spcAft>
                          <a:spcPts val="0"/>
                        </a:spcAft>
                      </a:pPr>
                      <a:r>
                        <a:rPr lang="en-GB" sz="1200" b="1" i="1" dirty="0">
                          <a:solidFill>
                            <a:schemeClr val="tx1"/>
                          </a:solidFill>
                          <a:latin typeface="+mj-lt"/>
                          <a:ea typeface="Times New Roman"/>
                          <a:cs typeface="Arial"/>
                        </a:rPr>
                        <a:t>including:</a:t>
                      </a:r>
                    </a:p>
                    <a:p>
                      <a:pPr marL="111760" indent="-111760" algn="ctr">
                        <a:spcAft>
                          <a:spcPts val="0"/>
                        </a:spcAft>
                      </a:pPr>
                      <a:r>
                        <a:rPr lang="en-GB" sz="1200" b="1" i="1" dirty="0">
                          <a:solidFill>
                            <a:schemeClr val="tx1"/>
                          </a:solidFill>
                          <a:latin typeface="+mj-lt"/>
                          <a:ea typeface="Times New Roman"/>
                          <a:cs typeface="Arial"/>
                        </a:rPr>
                        <a:t>Knowledge &amp; understanding</a:t>
                      </a:r>
                    </a:p>
                    <a:p>
                      <a:pPr marL="111760" indent="-111760" algn="ctr">
                        <a:spcAft>
                          <a:spcPts val="0"/>
                        </a:spcAft>
                      </a:pPr>
                      <a:r>
                        <a:rPr lang="en-GB" sz="1200" b="1" i="1" dirty="0" smtClean="0">
                          <a:solidFill>
                            <a:schemeClr val="tx1"/>
                          </a:solidFill>
                          <a:latin typeface="+mj-lt"/>
                          <a:ea typeface="Times New Roman"/>
                          <a:cs typeface="Arial"/>
                        </a:rPr>
                        <a:t>Cognitive </a:t>
                      </a:r>
                      <a:r>
                        <a:rPr lang="en-GB" sz="1200" b="1" i="1" dirty="0">
                          <a:solidFill>
                            <a:schemeClr val="tx1"/>
                          </a:solidFill>
                          <a:latin typeface="+mj-lt"/>
                          <a:ea typeface="Times New Roman"/>
                          <a:cs typeface="Arial"/>
                        </a:rPr>
                        <a:t>S</a:t>
                      </a:r>
                      <a:r>
                        <a:rPr lang="en-GB" sz="1200" b="1" i="1" dirty="0" smtClean="0">
                          <a:solidFill>
                            <a:schemeClr val="tx1"/>
                          </a:solidFill>
                          <a:latin typeface="+mj-lt"/>
                          <a:ea typeface="Times New Roman"/>
                          <a:cs typeface="Arial"/>
                        </a:rPr>
                        <a:t>kills</a:t>
                      </a:r>
                      <a:endParaRPr lang="en-GB" sz="1200" b="1" i="1" dirty="0">
                        <a:solidFill>
                          <a:schemeClr val="tx1"/>
                        </a:solidFill>
                        <a:latin typeface="+mj-lt"/>
                        <a:ea typeface="Times New Roman"/>
                        <a:cs typeface="Arial"/>
                      </a:endParaRPr>
                    </a:p>
                    <a:p>
                      <a:pPr marL="111760" indent="-111760" algn="ctr">
                        <a:spcAft>
                          <a:spcPts val="0"/>
                        </a:spcAft>
                      </a:pPr>
                      <a:r>
                        <a:rPr lang="en-GB" sz="1200" b="1" i="1" dirty="0" smtClean="0">
                          <a:solidFill>
                            <a:schemeClr val="tx1"/>
                          </a:solidFill>
                          <a:latin typeface="+mj-lt"/>
                          <a:ea typeface="Times New Roman"/>
                          <a:cs typeface="Arial"/>
                        </a:rPr>
                        <a:t>Interpersonal</a:t>
                      </a:r>
                      <a:r>
                        <a:rPr lang="en-GB" sz="1200" b="1" i="1" baseline="0" dirty="0" smtClean="0">
                          <a:solidFill>
                            <a:schemeClr val="tx1"/>
                          </a:solidFill>
                          <a:latin typeface="+mj-lt"/>
                          <a:ea typeface="Times New Roman"/>
                          <a:cs typeface="Arial"/>
                        </a:rPr>
                        <a:t> Skills and Responsibility</a:t>
                      </a:r>
                    </a:p>
                    <a:p>
                      <a:pPr marL="111760" indent="-111760" algn="ctr">
                        <a:spcAft>
                          <a:spcPts val="0"/>
                        </a:spcAft>
                      </a:pPr>
                      <a:r>
                        <a:rPr lang="en-GB" sz="1200" b="1" i="1" baseline="0" dirty="0" smtClean="0">
                          <a:solidFill>
                            <a:schemeClr val="tx1"/>
                          </a:solidFill>
                          <a:latin typeface="+mj-lt"/>
                          <a:ea typeface="Times New Roman"/>
                          <a:cs typeface="Arial"/>
                        </a:rPr>
                        <a:t>Communication, IT &amp; Numerical Skills</a:t>
                      </a:r>
                    </a:p>
                    <a:p>
                      <a:pPr marL="111760" indent="-111760" algn="ctr">
                        <a:spcAft>
                          <a:spcPts val="0"/>
                        </a:spcAft>
                      </a:pPr>
                      <a:r>
                        <a:rPr lang="en-GB" sz="1200" b="1" i="1" baseline="0" dirty="0" smtClean="0">
                          <a:solidFill>
                            <a:schemeClr val="tx1"/>
                          </a:solidFill>
                          <a:latin typeface="+mj-lt"/>
                          <a:ea typeface="Times New Roman"/>
                          <a:cs typeface="Arial"/>
                        </a:rPr>
                        <a:t>Psychomotor Skills</a:t>
                      </a:r>
                      <a:endParaRPr lang="en-GB" sz="1200" b="1" i="1" dirty="0">
                        <a:solidFill>
                          <a:schemeClr val="tx1"/>
                        </a:solidFill>
                        <a:latin typeface="+mj-lt"/>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GB"/>
                    </a:p>
                  </a:txBody>
                  <a:tcPr/>
                </a:tc>
                <a:tc>
                  <a:txBody>
                    <a:bodyPr/>
                    <a:lstStyle/>
                    <a:p>
                      <a:pPr>
                        <a:spcAft>
                          <a:spcPts val="0"/>
                        </a:spcAft>
                        <a:tabLst>
                          <a:tab pos="2637155" algn="ctr"/>
                          <a:tab pos="5274310" algn="r"/>
                          <a:tab pos="457200" algn="l"/>
                        </a:tabLs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a:noFill/>
                    </a:lnR>
                    <a:lnT>
                      <a:noFill/>
                    </a:lnT>
                    <a:lnB>
                      <a:noFill/>
                    </a:lnB>
                  </a:tcPr>
                </a:tc>
                <a:tc gridSpan="6">
                  <a:txBody>
                    <a:bodyPr/>
                    <a:lstStyle/>
                    <a:p>
                      <a:pPr>
                        <a:spcAft>
                          <a:spcPts val="0"/>
                        </a:spcAft>
                        <a:tabLst>
                          <a:tab pos="2637155" algn="ctr"/>
                          <a:tab pos="5274310" algn="r"/>
                          <a:tab pos="457200" algn="l"/>
                        </a:tabLst>
                      </a:pPr>
                      <a:endParaRPr lang="en-GB" sz="1400" dirty="0">
                        <a:latin typeface="Arial"/>
                        <a:ea typeface="Times New Roman"/>
                        <a:cs typeface="Arial"/>
                      </a:endParaRPr>
                    </a:p>
                  </a:txBody>
                  <a:tcPr marL="51658" marR="51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endParaRPr lang="en-GB" sz="1800" dirty="0"/>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tcPr>
                </a:tc>
              </a:tr>
              <a:tr h="154512">
                <a:tc gridSpan="2" vMerge="1">
                  <a:txBody>
                    <a:bodyPr/>
                    <a:lstStyle/>
                    <a:p>
                      <a:endParaRPr lang="en-GB"/>
                    </a:p>
                  </a:txBody>
                  <a:tcPr/>
                </a:tc>
                <a:tc hMerge="1" v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gridSpan="10">
                  <a:txBody>
                    <a:bodyPr/>
                    <a:lstStyle/>
                    <a:p>
                      <a:pPr algn="ctr">
                        <a:spcAft>
                          <a:spcPts val="0"/>
                        </a:spcAft>
                      </a:pPr>
                      <a:endParaRPr lang="en-GB" sz="1000" dirty="0">
                        <a:latin typeface="Arial"/>
                        <a:ea typeface="Times New Roman"/>
                        <a:cs typeface="Arial"/>
                      </a:endParaRPr>
                    </a:p>
                  </a:txBody>
                  <a:tcPr marL="51658" marR="51658"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4341">
                <a:tc gridSpan="2" vMerge="1">
                  <a:txBody>
                    <a:bodyPr/>
                    <a:lstStyle/>
                    <a:p>
                      <a:endParaRPr lang="en-GB"/>
                    </a:p>
                  </a:txBody>
                  <a:tcPr/>
                </a:tc>
                <a:tc hMerge="1" vMerge="1">
                  <a:txBody>
                    <a:bodyPr/>
                    <a:lstStyle/>
                    <a:p>
                      <a:endParaRPr lang="en-GB"/>
                    </a:p>
                  </a:txBody>
                  <a:tcPr/>
                </a:tc>
                <a:tc rowSpan="2">
                  <a:txBody>
                    <a:bodyPr/>
                    <a:lstStyle/>
                    <a:p>
                      <a:pPr>
                        <a:spcAft>
                          <a:spcPts val="0"/>
                        </a:spcAft>
                      </a:pPr>
                      <a:endParaRPr lang="en-GB" sz="1000" dirty="0">
                        <a:latin typeface="Arial"/>
                        <a:ea typeface="Times New Roman"/>
                        <a:cs typeface="Arial"/>
                      </a:endParaRPr>
                    </a:p>
                  </a:txBody>
                  <a:tcPr marL="51658" marR="51658" marT="0" marB="0">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rowSpan="2">
                  <a:txBody>
                    <a:bodyPr/>
                    <a:lstStyle/>
                    <a:p>
                      <a:pPr>
                        <a:spcAft>
                          <a:spcPts val="0"/>
                        </a:spcAft>
                      </a:pPr>
                      <a:endParaRPr lang="en-GB" sz="1000" dirty="0">
                        <a:latin typeface="Arial"/>
                        <a:ea typeface="Times New Roman"/>
                        <a:cs typeface="Arial"/>
                      </a:endParaRPr>
                    </a:p>
                  </a:txBody>
                  <a:tcPr marL="51658" marR="51658" marT="0" marB="0">
                    <a:lnL w="12700" cap="flat" cmpd="sng" algn="ctr">
                      <a:solidFill>
                        <a:srgbClr val="000000"/>
                      </a:solidFill>
                      <a:prstDash val="dash"/>
                      <a:round/>
                      <a:headEnd type="none" w="med" len="med"/>
                      <a:tailEnd type="none" w="med" len="med"/>
                    </a:lnL>
                    <a:lnR>
                      <a:noFill/>
                    </a:lnR>
                    <a:lnT>
                      <a:noFill/>
                    </a:lnT>
                    <a:lnB>
                      <a:noFill/>
                    </a:lnB>
                  </a:tcPr>
                </a:tc>
                <a:tc>
                  <a:txBody>
                    <a:bodyPr/>
                    <a:lstStyle/>
                    <a:p>
                      <a:pPr>
                        <a:spcAft>
                          <a:spcPts val="0"/>
                        </a:spcAft>
                        <a:tabLst>
                          <a:tab pos="2637155" algn="ctr"/>
                          <a:tab pos="5274310" algn="r"/>
                          <a:tab pos="457200" algn="l"/>
                        </a:tabLst>
                      </a:pPr>
                      <a:endParaRPr lang="en-GB" sz="1000" dirty="0">
                        <a:latin typeface="Arial"/>
                        <a:ea typeface="Times New Roman"/>
                        <a:cs typeface="Arial"/>
                      </a:endParaRPr>
                    </a:p>
                  </a:txBody>
                  <a:tcPr marL="51658" marR="51658"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en-GB" sz="1000" dirty="0">
                        <a:latin typeface="Arial"/>
                        <a:ea typeface="Times New Roman"/>
                        <a:cs typeface="Arial"/>
                      </a:endParaRPr>
                    </a:p>
                  </a:txBody>
                  <a:tcPr marL="51658" marR="51658" marT="0" marB="0">
                    <a:lnL>
                      <a:noFill/>
                    </a:lnL>
                    <a:lnR>
                      <a:noFill/>
                    </a:lnR>
                    <a:lnT>
                      <a:noFill/>
                    </a:lnT>
                    <a:lnB>
                      <a:noFill/>
                    </a:lnB>
                  </a:tcPr>
                </a:tc>
                <a:tc gridSpan="2">
                  <a:txBody>
                    <a:bodyPr/>
                    <a:lstStyle/>
                    <a:p>
                      <a:endParaRPr lang="en-GB" sz="1800" dirty="0"/>
                    </a:p>
                  </a:txBody>
                  <a:tcPr marL="51658" marR="5165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rowSpan="2">
                  <a:txBody>
                    <a:bodyPr/>
                    <a:lstStyle/>
                    <a:p>
                      <a:pPr algn="ctr"/>
                      <a:endParaRPr lang="en-GB" sz="1400" dirty="0">
                        <a:latin typeface="Arial" pitchFamily="34" charset="0"/>
                        <a:cs typeface="Arial" pitchFamily="34" charset="0"/>
                      </a:endParaRPr>
                    </a:p>
                  </a:txBody>
                  <a:tcPr marL="51658" marR="51658" marT="0" marB="0">
                    <a:lnL>
                      <a:noFill/>
                    </a:lnL>
                    <a:lnR>
                      <a:noFill/>
                    </a:lnR>
                    <a:lnT>
                      <a:noFill/>
                    </a:lnT>
                    <a:lnB>
                      <a:noFill/>
                    </a:lnB>
                  </a:tcPr>
                </a:tc>
                <a:tc gridSpan="4">
                  <a:txBody>
                    <a:bodyPr/>
                    <a:lstStyle/>
                    <a:p>
                      <a:pPr>
                        <a:spcAft>
                          <a:spcPts val="0"/>
                        </a:spcAft>
                      </a:pPr>
                      <a:endParaRPr lang="en-GB" sz="1000" dirty="0">
                        <a:latin typeface="Arial"/>
                        <a:ea typeface="Times New Roman"/>
                        <a:cs typeface="Arial"/>
                      </a:endParaRPr>
                    </a:p>
                  </a:txBody>
                  <a:tcPr marL="51658" marR="5165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443401">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spcAft>
                          <a:spcPts val="0"/>
                        </a:spcAft>
                        <a:tabLst>
                          <a:tab pos="2637155" algn="ctr"/>
                          <a:tab pos="5274310" algn="r"/>
                          <a:tab pos="457200" algn="l"/>
                        </a:tabLst>
                      </a:pPr>
                      <a:r>
                        <a:rPr lang="en-GB" sz="1400" b="1" dirty="0">
                          <a:latin typeface="Arial"/>
                          <a:ea typeface="Times New Roman"/>
                          <a:cs typeface="Arial"/>
                        </a:rPr>
                        <a:t>Outcomes for level attained through:</a:t>
                      </a:r>
                      <a:endParaRPr lang="en-GB" sz="1400" dirty="0">
                        <a:latin typeface="Times New Roman"/>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rowSpan="2" gridSpan="2">
                  <a:txBody>
                    <a:bodyPr/>
                    <a:lstStyle/>
                    <a:p>
                      <a:pPr algn="ctr">
                        <a:spcAft>
                          <a:spcPts val="0"/>
                        </a:spcAft>
                      </a:pPr>
                      <a:r>
                        <a:rPr lang="en-GB" sz="1400" dirty="0">
                          <a:latin typeface="Arial" pitchFamily="34" charset="0"/>
                          <a:ea typeface="Times New Roman"/>
                          <a:cs typeface="Arial" pitchFamily="34" charset="0"/>
                        </a:rPr>
                        <a:t>Attainment verified by:</a:t>
                      </a: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vMerge="1">
                  <a:txBody>
                    <a:bodyPr/>
                    <a:lstStyle/>
                    <a:p>
                      <a:endParaRPr lang="en-GB"/>
                    </a:p>
                  </a:txBody>
                  <a:tcPr/>
                </a:tc>
                <a:tc rowSpan="2" gridSpan="4">
                  <a:txBody>
                    <a:bodyPr/>
                    <a:lstStyle/>
                    <a:p>
                      <a:pPr algn="ctr">
                        <a:spcAft>
                          <a:spcPts val="0"/>
                        </a:spcAft>
                      </a:pPr>
                      <a:r>
                        <a:rPr lang="en-GB" sz="1400" dirty="0">
                          <a:latin typeface="Arial" pitchFamily="34" charset="0"/>
                          <a:ea typeface="Times New Roman"/>
                          <a:cs typeface="Arial" pitchFamily="34" charset="0"/>
                        </a:rPr>
                        <a:t>Grades awarded according to:</a:t>
                      </a: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r>
              <a:tr h="360735">
                <a:tc gridSpan="2">
                  <a:txBody>
                    <a:bodyPr/>
                    <a:lstStyle/>
                    <a:p>
                      <a:pPr>
                        <a:spcAft>
                          <a:spcPts val="0"/>
                        </a:spcAft>
                      </a:pPr>
                      <a:endParaRPr lang="en-GB" sz="1000" dirty="0">
                        <a:latin typeface="Times New Roman"/>
                        <a:ea typeface="Times New Roman"/>
                        <a:cs typeface="Arial"/>
                      </a:endParaRPr>
                    </a:p>
                  </a:txBody>
                  <a:tcPr marL="51658" marR="51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ctr">
                        <a:spcAft>
                          <a:spcPts val="0"/>
                        </a:spcAft>
                      </a:pPr>
                      <a:endParaRPr lang="en-GB" sz="1000" dirty="0">
                        <a:latin typeface="Arial"/>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a:endParaRPr lang="en-GB" sz="1400" dirty="0">
                        <a:latin typeface="Arial" pitchFamily="34" charset="0"/>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marL="51661" marR="51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213376">
                <a:tc>
                  <a:txBody>
                    <a:bodyPr/>
                    <a:lstStyle/>
                    <a:p>
                      <a:pPr>
                        <a:spcAft>
                          <a:spcPts val="0"/>
                        </a:spcAft>
                      </a:pPr>
                      <a:endParaRPr lang="en-GB" sz="1000" dirty="0">
                        <a:latin typeface="Times New Roman"/>
                        <a:ea typeface="Times New Roman"/>
                        <a:cs typeface="Arial"/>
                      </a:endParaRPr>
                    </a:p>
                  </a:txBody>
                  <a:tcPr marL="51658" marR="51658"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Times New Roman"/>
                        <a:ea typeface="Times New Roman"/>
                        <a:cs typeface="Arial"/>
                      </a:endParaRPr>
                    </a:p>
                  </a:txBody>
                  <a:tcPr marL="51658" marR="51658"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Arial"/>
                        <a:ea typeface="Times New Roman"/>
                        <a:cs typeface="Arial"/>
                      </a:endParaRPr>
                    </a:p>
                  </a:txBody>
                  <a:tcPr marL="51658" marR="51658" marT="0" marB="0">
                    <a:lnL>
                      <a:noFill/>
                    </a:lnL>
                    <a:lnR>
                      <a:noFill/>
                    </a:lnR>
                    <a:lnT>
                      <a:noFill/>
                    </a:lnT>
                    <a:lnB>
                      <a:noFill/>
                    </a:lnB>
                  </a:tcPr>
                </a:tc>
                <a:tc>
                  <a:txBody>
                    <a:bodyPr/>
                    <a:lstStyle/>
                    <a:p>
                      <a:pPr algn="ctr">
                        <a:spcAft>
                          <a:spcPts val="0"/>
                        </a:spcAft>
                      </a:pPr>
                      <a:endParaRPr lang="en-GB" sz="1000" dirty="0">
                        <a:latin typeface="Times New Roman"/>
                        <a:ea typeface="Times New Roman"/>
                        <a:cs typeface="Arial"/>
                      </a:endParaRPr>
                    </a:p>
                  </a:txBody>
                  <a:tcPr marL="51658" marR="5165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latin typeface="Arial"/>
                        <a:ea typeface="Times New Roman"/>
                        <a:cs typeface="Arial"/>
                      </a:endParaRPr>
                    </a:p>
                  </a:txBody>
                  <a:tcPr marL="51658" marR="51658" marT="0" marB="0" anchor="ctr">
                    <a:lnL>
                      <a:noFill/>
                    </a:lnL>
                    <a:lnR>
                      <a:noFill/>
                    </a:lnR>
                    <a:lnT>
                      <a:noFill/>
                    </a:lnT>
                    <a:lnB>
                      <a:noFill/>
                    </a:lnB>
                  </a:tcPr>
                </a:tc>
                <a:tc gridSpan="2">
                  <a:txBody>
                    <a:bodyPr/>
                    <a:lstStyle/>
                    <a:p>
                      <a:pPr algn="ctr"/>
                      <a:endParaRPr lang="en-GB" sz="1400" dirty="0">
                        <a:latin typeface="Arial" pitchFamily="34" charset="0"/>
                        <a:cs typeface="Arial" pitchFamily="34" charset="0"/>
                      </a:endParaRPr>
                    </a:p>
                  </a:txBody>
                  <a:tcPr marL="51658" marR="5165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endParaRPr lang="en-GB" sz="1400" dirty="0">
                        <a:latin typeface="Arial" pitchFamily="34" charset="0"/>
                        <a:cs typeface="Arial" pitchFamily="34" charset="0"/>
                      </a:endParaRPr>
                    </a:p>
                  </a:txBody>
                  <a:tcPr marL="51658" marR="51658" marT="0" marB="0" anchor="ctr">
                    <a:lnL>
                      <a:noFill/>
                    </a:lnL>
                    <a:lnR>
                      <a:noFill/>
                    </a:lnR>
                    <a:lnT>
                      <a:noFill/>
                    </a:lnT>
                    <a:lnB>
                      <a:noFill/>
                    </a:lnB>
                  </a:tcPr>
                </a:tc>
                <a:tc gridSpan="4">
                  <a:txBody>
                    <a:bodyPr/>
                    <a:lstStyle/>
                    <a:p>
                      <a:pPr algn="ctr">
                        <a:spcAft>
                          <a:spcPts val="0"/>
                        </a:spcAft>
                      </a:pPr>
                      <a:endParaRPr lang="en-GB" sz="1400" dirty="0">
                        <a:latin typeface="Arial" pitchFamily="34" charset="0"/>
                        <a:ea typeface="Times New Roman"/>
                        <a:cs typeface="Arial" pitchFamily="34" charset="0"/>
                      </a:endParaRPr>
                    </a:p>
                  </a:txBody>
                  <a:tcPr marL="51658" marR="5165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245716">
                <a:tc rowSpan="2" gridSpan="3">
                  <a:txBody>
                    <a:bodyPr/>
                    <a:lstStyle/>
                    <a:p>
                      <a:pPr algn="ctr">
                        <a:spcAft>
                          <a:spcPts val="0"/>
                        </a:spcAft>
                      </a:pPr>
                      <a:r>
                        <a:rPr lang="en-GB" sz="1200" b="1" i="1" dirty="0" smtClean="0">
                          <a:latin typeface="Arial"/>
                          <a:ea typeface="Times New Roman"/>
                          <a:cs typeface="Arial"/>
                        </a:rPr>
                        <a:t>Program </a:t>
                      </a:r>
                      <a:r>
                        <a:rPr lang="en-GB" sz="1200" b="1" i="1" dirty="0">
                          <a:latin typeface="Arial"/>
                          <a:ea typeface="Times New Roman"/>
                          <a:cs typeface="Arial"/>
                        </a:rPr>
                        <a:t>learning outcomes broken down by level to ensure incremental attainment over duration of course</a:t>
                      </a:r>
                      <a:endParaRPr lang="en-GB" sz="1200" b="1" i="1" dirty="0">
                        <a:latin typeface="Times New Roman"/>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c>
                  <a:txBody>
                    <a:bodyPr/>
                    <a:lstStyle/>
                    <a:p>
                      <a:pPr>
                        <a:spcAft>
                          <a:spcPts val="0"/>
                        </a:spcAft>
                        <a:tabLst>
                          <a:tab pos="2637155" algn="ctr"/>
                          <a:tab pos="5274310" algn="r"/>
                          <a:tab pos="457200" algn="l"/>
                        </a:tabLst>
                      </a:pPr>
                      <a:endParaRPr lang="en-GB" sz="1000" dirty="0">
                        <a:latin typeface="Arial"/>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n-GB" sz="1400" b="1" dirty="0" smtClean="0">
                          <a:latin typeface="Arial"/>
                          <a:ea typeface="Times New Roman"/>
                          <a:cs typeface="Arial"/>
                        </a:rPr>
                        <a:t>Course </a:t>
                      </a:r>
                      <a:r>
                        <a:rPr lang="en-GB" sz="1400" b="1" dirty="0">
                          <a:latin typeface="Arial"/>
                          <a:ea typeface="Times New Roman"/>
                          <a:cs typeface="Arial"/>
                        </a:rPr>
                        <a:t>learning outcomes</a:t>
                      </a:r>
                      <a:endParaRPr lang="en-GB" sz="1400" b="1" dirty="0">
                        <a:latin typeface="Times New Roman"/>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latin typeface="Arial"/>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a:spcAft>
                          <a:spcPts val="0"/>
                        </a:spcAft>
                      </a:pPr>
                      <a:r>
                        <a:rPr lang="en-GB" sz="1400" dirty="0" smtClean="0">
                          <a:latin typeface="Arial" pitchFamily="34" charset="0"/>
                          <a:ea typeface="Times New Roman"/>
                          <a:cs typeface="Arial" pitchFamily="34" charset="0"/>
                        </a:rPr>
                        <a:t>Course </a:t>
                      </a:r>
                      <a:r>
                        <a:rPr lang="en-GB" sz="1400" dirty="0">
                          <a:latin typeface="Arial" pitchFamily="34" charset="0"/>
                          <a:ea typeface="Times New Roman"/>
                          <a:cs typeface="Arial" pitchFamily="34" charset="0"/>
                        </a:rPr>
                        <a:t>assessment</a:t>
                      </a: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a:endParaRPr lang="en-GB" sz="1400" dirty="0">
                        <a:latin typeface="Arial" pitchFamily="34" charset="0"/>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4">
                  <a:txBody>
                    <a:bodyPr/>
                    <a:lstStyle/>
                    <a:p>
                      <a:pPr algn="ctr">
                        <a:spcAft>
                          <a:spcPts val="0"/>
                        </a:spcAft>
                      </a:pPr>
                      <a:r>
                        <a:rPr lang="en-GB" sz="1400" dirty="0">
                          <a:latin typeface="Arial" pitchFamily="34" charset="0"/>
                          <a:ea typeface="Times New Roman"/>
                          <a:cs typeface="Arial" pitchFamily="34" charset="0"/>
                        </a:rPr>
                        <a:t>Assessment criteria</a:t>
                      </a: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r>
              <a:tr h="437995">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spcAft>
                          <a:spcPts val="0"/>
                        </a:spcAft>
                      </a:pPr>
                      <a:endParaRPr lang="en-GB" sz="1000" dirty="0">
                        <a:latin typeface="Arial"/>
                        <a:ea typeface="Times New Roman"/>
                        <a:cs typeface="Arial"/>
                      </a:endParaRPr>
                    </a:p>
                  </a:txBody>
                  <a:tcPr marL="51658" marR="51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ctr">
                        <a:spcAft>
                          <a:spcPts val="0"/>
                        </a:spcAft>
                      </a:pPr>
                      <a:endParaRPr lang="en-GB" sz="1000" dirty="0">
                        <a:latin typeface="Arial"/>
                        <a:ea typeface="Times New Roman"/>
                        <a:cs typeface="Arial"/>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a:endParaRPr lang="en-GB" sz="1400" dirty="0">
                        <a:latin typeface="Arial" pitchFamily="34" charset="0"/>
                        <a:cs typeface="Arial" pitchFamily="34" charset="0"/>
                      </a:endParaRPr>
                    </a:p>
                  </a:txBody>
                  <a:tcPr marL="51658" marR="51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vMerge="1">
                  <a:txBody>
                    <a:bodyPr/>
                    <a:lstStyle/>
                    <a:p>
                      <a:endParaRPr lang="en-GB"/>
                    </a:p>
                  </a:txBody>
                  <a:tcPr marL="51661" marR="51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bl>
          </a:graphicData>
        </a:graphic>
      </p:graphicFrame>
      <p:sp>
        <p:nvSpPr>
          <p:cNvPr id="80022" name="Rectangle 9"/>
          <p:cNvSpPr>
            <a:spLocks noChangeArrowheads="1"/>
          </p:cNvSpPr>
          <p:nvPr/>
        </p:nvSpPr>
        <p:spPr bwMode="auto">
          <a:xfrm>
            <a:off x="0" y="285750"/>
            <a:ext cx="9144000"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p>
            <a:endParaRPr lang="en-US" dirty="0">
              <a:cs typeface="Arial" charset="0"/>
            </a:endParaRPr>
          </a:p>
        </p:txBody>
      </p:sp>
      <p:sp>
        <p:nvSpPr>
          <p:cNvPr id="80023" name="Rectangle 10"/>
          <p:cNvSpPr>
            <a:spLocks noChangeArrowheads="1"/>
          </p:cNvSpPr>
          <p:nvPr/>
        </p:nvSpPr>
        <p:spPr bwMode="auto">
          <a:xfrm>
            <a:off x="0" y="457200"/>
            <a:ext cx="9144000"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p>
            <a:pPr>
              <a:tabLst>
                <a:tab pos="457200" algn="r"/>
                <a:tab pos="2636838" algn="ctr"/>
                <a:tab pos="5273675" algn="r"/>
              </a:tabLst>
            </a:pPr>
            <a:endParaRPr lang="en-US" dirty="0">
              <a:cs typeface="Arial" charset="0"/>
            </a:endParaRPr>
          </a:p>
        </p:txBody>
      </p:sp>
      <p:sp>
        <p:nvSpPr>
          <p:cNvPr id="13" name="TextBox 12"/>
          <p:cNvSpPr txBox="1"/>
          <p:nvPr/>
        </p:nvSpPr>
        <p:spPr>
          <a:xfrm>
            <a:off x="611188" y="404813"/>
            <a:ext cx="7643812" cy="523875"/>
          </a:xfrm>
          <a:prstGeom prst="rect">
            <a:avLst/>
          </a:prstGeom>
          <a:noFill/>
        </p:spPr>
        <p:txBody>
          <a:bodyPr>
            <a:spAutoFit/>
          </a:bodyPr>
          <a:lstStyle/>
          <a:p>
            <a:pPr algn="ctr" fontAlgn="auto">
              <a:spcBef>
                <a:spcPts val="0"/>
              </a:spcBef>
              <a:spcAft>
                <a:spcPts val="0"/>
              </a:spcAft>
              <a:defRPr/>
            </a:pPr>
            <a:r>
              <a:rPr lang="en-GB" sz="2800" b="1" dirty="0">
                <a:solidFill>
                  <a:schemeClr val="accent3"/>
                </a:solidFill>
                <a:latin typeface="+mj-lt"/>
              </a:rPr>
              <a:t>The Learning Outcome Process</a:t>
            </a:r>
          </a:p>
        </p:txBody>
      </p:sp>
      <p:sp>
        <p:nvSpPr>
          <p:cNvPr id="15" name="Down Arrow 14"/>
          <p:cNvSpPr/>
          <p:nvPr/>
        </p:nvSpPr>
        <p:spPr>
          <a:xfrm>
            <a:off x="1785938" y="1520825"/>
            <a:ext cx="46037" cy="142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Down Arrow 15"/>
          <p:cNvSpPr/>
          <p:nvPr/>
        </p:nvSpPr>
        <p:spPr>
          <a:xfrm>
            <a:off x="1785938" y="4883150"/>
            <a:ext cx="49212" cy="417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 name="Right Arrow 16"/>
          <p:cNvSpPr/>
          <p:nvPr/>
        </p:nvSpPr>
        <p:spPr>
          <a:xfrm>
            <a:off x="3643313" y="5500688"/>
            <a:ext cx="285750"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Right Arrow 17"/>
          <p:cNvSpPr/>
          <p:nvPr/>
        </p:nvSpPr>
        <p:spPr>
          <a:xfrm>
            <a:off x="5786438" y="5500688"/>
            <a:ext cx="214312"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 name="Right Arrow 18"/>
          <p:cNvSpPr/>
          <p:nvPr/>
        </p:nvSpPr>
        <p:spPr>
          <a:xfrm>
            <a:off x="7143750" y="5500688"/>
            <a:ext cx="14287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Left Arrow 21"/>
          <p:cNvSpPr/>
          <p:nvPr/>
        </p:nvSpPr>
        <p:spPr>
          <a:xfrm>
            <a:off x="3357563" y="3143250"/>
            <a:ext cx="214312"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Left Arrow 22"/>
          <p:cNvSpPr/>
          <p:nvPr/>
        </p:nvSpPr>
        <p:spPr>
          <a:xfrm>
            <a:off x="3357563" y="3500438"/>
            <a:ext cx="214312" cy="714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Left Arrow 23"/>
          <p:cNvSpPr/>
          <p:nvPr/>
        </p:nvSpPr>
        <p:spPr>
          <a:xfrm>
            <a:off x="3348038" y="2709863"/>
            <a:ext cx="214312" cy="714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Down Arrow 24"/>
          <p:cNvSpPr/>
          <p:nvPr/>
        </p:nvSpPr>
        <p:spPr>
          <a:xfrm>
            <a:off x="1763713" y="2373313"/>
            <a:ext cx="46037" cy="142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cSld>
  <p:clrMapOvr>
    <a:masterClrMapping/>
  </p:clrMapOvr>
  <p:transition>
    <p:wipe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From today’s activities – what are the key issues </a:t>
            </a:r>
          </a:p>
          <a:p>
            <a:r>
              <a:rPr lang="en-US" dirty="0" smtClean="0"/>
              <a:t>And concerns</a:t>
            </a:r>
          </a:p>
          <a:p>
            <a:r>
              <a:rPr lang="en-US" dirty="0" smtClean="0"/>
              <a:t>And questions you have </a:t>
            </a:r>
          </a:p>
          <a:p>
            <a:r>
              <a:rPr lang="en-US" dirty="0" smtClean="0"/>
              <a:t>Please discuss then well share (a list from each table and well select ) </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Writing attitudinal LOs and assessment of</a:t>
            </a:r>
          </a:p>
          <a:p>
            <a:r>
              <a:rPr lang="en-US" dirty="0" smtClean="0"/>
              <a:t>Competence based – spreading load across year!</a:t>
            </a:r>
          </a:p>
          <a:p>
            <a:r>
              <a:rPr lang="en-US" dirty="0" smtClean="0"/>
              <a:t>Obstacles to achieve – time , resistance staff, resources</a:t>
            </a:r>
          </a:p>
          <a:p>
            <a:r>
              <a:rPr lang="en-US" dirty="0" smtClean="0"/>
              <a:t>Language issues – translating!</a:t>
            </a:r>
          </a:p>
          <a:p>
            <a:r>
              <a:rPr lang="en-US" dirty="0" smtClean="0"/>
              <a:t>Challenge of deciding number of outcomes</a:t>
            </a:r>
          </a:p>
          <a:p>
            <a:r>
              <a:rPr lang="en-US" dirty="0" smtClean="0"/>
              <a:t>Triangulation Mission </a:t>
            </a:r>
            <a:r>
              <a:rPr lang="en-US" smtClean="0"/>
              <a:t>– Program - Course</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3"/>
          </a:xfrm>
        </p:spPr>
        <p:txBody>
          <a:bodyPr>
            <a:normAutofit/>
          </a:bodyPr>
          <a:lstStyle/>
          <a:p>
            <a:pPr eaLnBrk="1" fontAlgn="auto" hangingPunct="1">
              <a:spcAft>
                <a:spcPts val="0"/>
              </a:spcAft>
              <a:defRPr/>
            </a:pPr>
            <a:r>
              <a:rPr lang="en-GB" sz="2800" b="1" dirty="0" smtClean="0">
                <a:solidFill>
                  <a:schemeClr val="accent3"/>
                </a:solidFill>
              </a:rPr>
              <a:t>Learning outcomes should:</a:t>
            </a:r>
            <a:endParaRPr lang="en-GB" sz="2800" b="1" dirty="0">
              <a:solidFill>
                <a:schemeClr val="accent3"/>
              </a:solidFill>
            </a:endParaRPr>
          </a:p>
        </p:txBody>
      </p:sp>
      <p:sp>
        <p:nvSpPr>
          <p:cNvPr id="3" name="Content Placeholder 2"/>
          <p:cNvSpPr>
            <a:spLocks noGrp="1"/>
          </p:cNvSpPr>
          <p:nvPr>
            <p:ph idx="1"/>
          </p:nvPr>
        </p:nvSpPr>
        <p:spPr>
          <a:xfrm>
            <a:off x="250825" y="1268413"/>
            <a:ext cx="8642350" cy="5400675"/>
          </a:xfrm>
        </p:spPr>
        <p:txBody>
          <a:bodyPr>
            <a:normAutofit fontScale="77500" lnSpcReduction="20000"/>
          </a:bodyPr>
          <a:lstStyle/>
          <a:p>
            <a:pPr marL="274320" indent="-274320" eaLnBrk="1" fontAlgn="auto" hangingPunct="1">
              <a:spcAft>
                <a:spcPts val="0"/>
              </a:spcAft>
              <a:buClr>
                <a:schemeClr val="accent3"/>
              </a:buClr>
              <a:buFont typeface="Wingdings" pitchFamily="2" charset="2"/>
              <a:buChar char="ü"/>
              <a:defRPr/>
            </a:pPr>
            <a:r>
              <a:rPr lang="en-GB" dirty="0" smtClean="0">
                <a:latin typeface="+mj-lt"/>
              </a:rPr>
              <a:t>be written in the future tense</a:t>
            </a:r>
          </a:p>
          <a:p>
            <a:pPr marL="274320" indent="-274320" eaLnBrk="1" fontAlgn="auto" hangingPunct="1">
              <a:spcAft>
                <a:spcPts val="0"/>
              </a:spcAft>
              <a:buClr>
                <a:schemeClr val="accent3"/>
              </a:buClr>
              <a:buFont typeface="Wingdings" pitchFamily="2" charset="2"/>
              <a:buChar char="ü"/>
              <a:defRPr/>
            </a:pPr>
            <a:r>
              <a:rPr lang="en-GB" dirty="0" smtClean="0">
                <a:latin typeface="+mj-lt"/>
              </a:rPr>
              <a:t>identify important learning requirements</a:t>
            </a:r>
          </a:p>
          <a:p>
            <a:pPr marL="274320" indent="-274320" eaLnBrk="1" fontAlgn="auto" hangingPunct="1">
              <a:spcAft>
                <a:spcPts val="0"/>
              </a:spcAft>
              <a:buClr>
                <a:schemeClr val="accent3"/>
              </a:buClr>
              <a:buFont typeface="Wingdings" pitchFamily="2" charset="2"/>
              <a:buChar char="ü"/>
              <a:defRPr/>
            </a:pPr>
            <a:r>
              <a:rPr lang="en-GB" dirty="0" smtClean="0">
                <a:latin typeface="+mj-lt"/>
              </a:rPr>
              <a:t>be achievable and assessable</a:t>
            </a:r>
          </a:p>
          <a:p>
            <a:pPr marL="274320" indent="-274320" eaLnBrk="1" fontAlgn="auto" hangingPunct="1">
              <a:spcAft>
                <a:spcPts val="0"/>
              </a:spcAft>
              <a:buClr>
                <a:schemeClr val="accent3"/>
              </a:buClr>
              <a:buFont typeface="Wingdings" pitchFamily="2" charset="2"/>
              <a:buChar char="ü"/>
              <a:defRPr/>
            </a:pPr>
            <a:r>
              <a:rPr lang="en-GB" dirty="0" smtClean="0">
                <a:latin typeface="+mj-lt"/>
              </a:rPr>
              <a:t>use clear language easily understandable to students</a:t>
            </a:r>
          </a:p>
          <a:p>
            <a:pPr marL="274320" indent="-274320" eaLnBrk="1" fontAlgn="auto" hangingPunct="1">
              <a:spcAft>
                <a:spcPts val="0"/>
              </a:spcAft>
              <a:buClr>
                <a:schemeClr val="accent3"/>
              </a:buClr>
              <a:buFont typeface="Wingdings 2"/>
              <a:buChar char=""/>
              <a:defRPr/>
            </a:pPr>
            <a:endParaRPr lang="en-GB" sz="1100" dirty="0" smtClean="0">
              <a:latin typeface="+mj-lt"/>
            </a:endParaRPr>
          </a:p>
          <a:p>
            <a:pPr marL="274320" indent="-274320" eaLnBrk="1" fontAlgn="auto" hangingPunct="1">
              <a:spcAft>
                <a:spcPts val="0"/>
              </a:spcAft>
              <a:buClr>
                <a:schemeClr val="accent3"/>
              </a:buClr>
              <a:buFont typeface="Wingdings 2"/>
              <a:buNone/>
              <a:defRPr/>
            </a:pPr>
            <a:r>
              <a:rPr lang="en-GB" dirty="0" smtClean="0">
                <a:latin typeface="+mj-lt"/>
              </a:rPr>
              <a:t>	When writing outcomes, it may be useful to use the following expression: </a:t>
            </a:r>
            <a:r>
              <a:rPr lang="en-GB" b="1" i="1" dirty="0" smtClean="0">
                <a:latin typeface="+mj-lt"/>
              </a:rPr>
              <a:t>At the end of this course you should be able to…….</a:t>
            </a:r>
          </a:p>
          <a:p>
            <a:pPr marL="274320" indent="-274320" eaLnBrk="1" fontAlgn="auto" hangingPunct="1">
              <a:spcAft>
                <a:spcPts val="0"/>
              </a:spcAft>
              <a:buClr>
                <a:schemeClr val="accent3"/>
              </a:buClr>
              <a:buFont typeface="Wingdings 2"/>
              <a:buNone/>
              <a:defRPr/>
            </a:pPr>
            <a:endParaRPr lang="x-none" dirty="0" smtClean="0">
              <a:latin typeface="+mj-lt"/>
            </a:endParaRPr>
          </a:p>
          <a:p>
            <a:pPr marL="274320" indent="-274320" eaLnBrk="1" fontAlgn="auto" hangingPunct="1">
              <a:spcAft>
                <a:spcPts val="0"/>
              </a:spcAft>
              <a:buClr>
                <a:schemeClr val="accent3"/>
              </a:buClr>
              <a:buFont typeface="Wingdings 2"/>
              <a:buNone/>
              <a:defRPr/>
            </a:pPr>
            <a:r>
              <a:rPr lang="en-GB" dirty="0" smtClean="0">
                <a:latin typeface="+mj-lt"/>
              </a:rPr>
              <a:t>Then follow with a verb. Useful ones include:</a:t>
            </a:r>
          </a:p>
          <a:p>
            <a:pPr marL="274320" indent="-274320" algn="just" eaLnBrk="1" fontAlgn="auto" hangingPunct="1">
              <a:spcAft>
                <a:spcPts val="0"/>
              </a:spcAft>
              <a:buClr>
                <a:schemeClr val="accent3"/>
              </a:buClr>
              <a:buFont typeface="Wingdings 2"/>
              <a:buNone/>
              <a:defRPr/>
            </a:pPr>
            <a:r>
              <a:rPr lang="en-GB" i="1" dirty="0" smtClean="0">
                <a:latin typeface="+mj-lt"/>
              </a:rPr>
              <a:t>	Analyse; appraise; apply; calculate; choose; compare; contrast; create; criticise; demonstrate; derive; describe; design; develop; differentiate; discuss; explain; evaluate; extrapolate; formulate; identify; list; measure; name; plan; plot; postulate; predict; present; propose; recall; recognise; use; utilise</a:t>
            </a:r>
            <a:endParaRPr lang="en-GB"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704850"/>
            <a:ext cx="8785225" cy="708025"/>
          </a:xfrm>
        </p:spPr>
        <p:txBody>
          <a:bodyPr/>
          <a:lstStyle/>
          <a:p>
            <a:pPr>
              <a:defRPr/>
            </a:pPr>
            <a:r>
              <a:rPr lang="en-US" sz="3200" b="1" cap="small" dirty="0" smtClean="0">
                <a:solidFill>
                  <a:schemeClr val="accent3"/>
                </a:solidFill>
                <a:cs typeface="Arial" pitchFamily="34" charset="0"/>
              </a:rPr>
              <a:t>The Learning Outcomes of the Workshop</a:t>
            </a:r>
            <a:endParaRPr lang="en-GB" sz="3200" dirty="0">
              <a:solidFill>
                <a:schemeClr val="accent3"/>
              </a:solidFill>
            </a:endParaRPr>
          </a:p>
        </p:txBody>
      </p:sp>
      <p:sp>
        <p:nvSpPr>
          <p:cNvPr id="8195" name="Content Placeholder 2"/>
          <p:cNvSpPr>
            <a:spLocks noGrp="1"/>
          </p:cNvSpPr>
          <p:nvPr>
            <p:ph idx="1"/>
          </p:nvPr>
        </p:nvSpPr>
        <p:spPr>
          <a:xfrm>
            <a:off x="179388" y="1484313"/>
            <a:ext cx="8785225" cy="4840287"/>
          </a:xfrm>
        </p:spPr>
        <p:txBody>
          <a:bodyPr/>
          <a:lstStyle/>
          <a:p>
            <a:pPr>
              <a:buFont typeface="Wingdings 2" pitchFamily="18" charset="2"/>
              <a:buNone/>
            </a:pPr>
            <a:r>
              <a:rPr lang="en-US" sz="2000" b="1" dirty="0" smtClean="0">
                <a:latin typeface="Arial" charset="0"/>
                <a:cs typeface="Arial" charset="0"/>
              </a:rPr>
              <a:t>On successful completion of this workshop you will be able to:</a:t>
            </a:r>
            <a:endParaRPr lang="en-GB" sz="2000" b="1" dirty="0" smtClean="0">
              <a:latin typeface="Arial" charset="0"/>
              <a:cs typeface="Arial" charset="0"/>
            </a:endParaRPr>
          </a:p>
          <a:p>
            <a:r>
              <a:rPr lang="en-US" sz="2000" dirty="0" smtClean="0">
                <a:latin typeface="Arial" charset="0"/>
                <a:cs typeface="Arial" charset="0"/>
              </a:rPr>
              <a:t>Discuss and explain new theories, issues and best practices related to developing and approving ILOs at program and course levels for the different disciplines.</a:t>
            </a:r>
            <a:endParaRPr lang="en-GB" sz="2000" dirty="0" smtClean="0">
              <a:latin typeface="Arial" charset="0"/>
              <a:cs typeface="Arial" charset="0"/>
            </a:endParaRPr>
          </a:p>
          <a:p>
            <a:r>
              <a:rPr lang="en-US" sz="2000" dirty="0" smtClean="0">
                <a:latin typeface="Arial" charset="0"/>
                <a:cs typeface="Arial" charset="0"/>
              </a:rPr>
              <a:t>Refer to and use subject-benchmarks and professional standards and resources to develop, implement, and monitor program ILOs and curriculum considering NCAAA and international requirement.</a:t>
            </a:r>
            <a:endParaRPr lang="en-GB" sz="2000" b="1" dirty="0" smtClean="0">
              <a:latin typeface="Arial" charset="0"/>
              <a:cs typeface="Arial" charset="0"/>
            </a:endParaRPr>
          </a:p>
          <a:p>
            <a:r>
              <a:rPr lang="en-US" sz="2000" dirty="0" smtClean="0">
                <a:latin typeface="Arial" charset="0"/>
                <a:cs typeface="Arial" charset="0"/>
              </a:rPr>
              <a:t>Provide support and guidance for faculty, support groups and related committees in planning and developing ILOs for programs and courses in specified fields of study, mapping them across levels, skills, and courses.  </a:t>
            </a:r>
            <a:endParaRPr lang="en-GB" sz="2000" b="1" dirty="0" smtClean="0">
              <a:latin typeface="Arial" charset="0"/>
              <a:cs typeface="Arial" charset="0"/>
            </a:endParaRPr>
          </a:p>
          <a:p>
            <a:r>
              <a:rPr lang="en-US" sz="2000" dirty="0" smtClean="0">
                <a:latin typeface="Arial" charset="0"/>
                <a:cs typeface="Arial" charset="0"/>
              </a:rPr>
              <a:t>Design, implement and monitor T, L &amp; Astrategies for the different ILOsat program and course levels that are appropriate for specified disciplines using NCAAA specification and reporting templates. </a:t>
            </a:r>
            <a:endParaRPr lang="en-GB" sz="2000" b="1" dirty="0" smtClean="0">
              <a:latin typeface="Arial" charset="0"/>
              <a:cs typeface="Arial" charset="0"/>
            </a:endParaRPr>
          </a:p>
          <a:p>
            <a:pPr>
              <a:buFont typeface="Wingdings 2" pitchFamily="18" charset="2"/>
              <a:buNone/>
            </a:pPr>
            <a:endParaRPr lang="en-GB" sz="2000" b="1" dirty="0" smtClean="0">
              <a:latin typeface="Arial" charset="0"/>
              <a:cs typeface="Arial" charset="0"/>
            </a:endParaRPr>
          </a:p>
          <a:p>
            <a:endParaRPr lang="en-GB"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76250"/>
            <a:ext cx="8435975" cy="1296566"/>
          </a:xfrm>
        </p:spPr>
        <p:txBody>
          <a:bodyPr>
            <a:noAutofit/>
          </a:bodyPr>
          <a:lstStyle/>
          <a:p>
            <a:pPr eaLnBrk="1" fontAlgn="auto" hangingPunct="1">
              <a:spcAft>
                <a:spcPts val="0"/>
              </a:spcAft>
              <a:defRPr/>
            </a:pPr>
            <a:r>
              <a:rPr lang="en-GB" sz="2800" b="1" dirty="0" smtClean="0">
                <a:solidFill>
                  <a:schemeClr val="accent3"/>
                </a:solidFill>
              </a:rPr>
              <a:t>A well-written learning outcome is likely to contain the following components: </a:t>
            </a:r>
            <a:endParaRPr lang="en-GB" sz="2800" b="1" dirty="0">
              <a:solidFill>
                <a:schemeClr val="accent3"/>
              </a:solidFill>
            </a:endParaRPr>
          </a:p>
        </p:txBody>
      </p:sp>
      <p:sp>
        <p:nvSpPr>
          <p:cNvPr id="3" name="Content Placeholder 2"/>
          <p:cNvSpPr>
            <a:spLocks noGrp="1"/>
          </p:cNvSpPr>
          <p:nvPr>
            <p:ph idx="1"/>
          </p:nvPr>
        </p:nvSpPr>
        <p:spPr>
          <a:xfrm>
            <a:off x="250825" y="1844824"/>
            <a:ext cx="8642350" cy="4752826"/>
          </a:xfrm>
        </p:spPr>
        <p:txBody>
          <a:bodyPr>
            <a:normAutofit/>
          </a:bodyPr>
          <a:lstStyle/>
          <a:p>
            <a:pPr marL="274320" indent="-274320" algn="just" eaLnBrk="1" fontAlgn="auto" hangingPunct="1">
              <a:spcAft>
                <a:spcPts val="0"/>
              </a:spcAft>
              <a:buClr>
                <a:schemeClr val="accent3"/>
              </a:buClr>
              <a:buFont typeface="Wingdings 2"/>
              <a:buChar char=""/>
              <a:defRPr/>
            </a:pPr>
            <a:r>
              <a:rPr lang="en-GB" sz="2400" dirty="0" smtClean="0">
                <a:latin typeface="+mj-lt"/>
              </a:rPr>
              <a:t>A </a:t>
            </a:r>
            <a:r>
              <a:rPr lang="en-GB" sz="2400" u="sng" dirty="0" smtClean="0">
                <a:latin typeface="+mj-lt"/>
              </a:rPr>
              <a:t>verb</a:t>
            </a:r>
            <a:r>
              <a:rPr lang="en-GB" sz="2400" dirty="0" smtClean="0">
                <a:latin typeface="+mj-lt"/>
              </a:rPr>
              <a:t> that indicates what the learner is expected to be able to do at the end of the period of learning. </a:t>
            </a:r>
          </a:p>
          <a:p>
            <a:pPr marL="274320" indent="-274320" algn="just" eaLnBrk="1" fontAlgn="auto" hangingPunct="1">
              <a:spcAft>
                <a:spcPts val="0"/>
              </a:spcAft>
              <a:buClr>
                <a:schemeClr val="accent3"/>
              </a:buClr>
              <a:buFont typeface="Wingdings 2"/>
              <a:buChar char=""/>
              <a:defRPr/>
            </a:pPr>
            <a:endParaRPr lang="en-GB" sz="8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Word(s) that indicate </a:t>
            </a:r>
            <a:r>
              <a:rPr lang="en-GB" sz="2400" u="sng" dirty="0" smtClean="0">
                <a:latin typeface="+mj-lt"/>
              </a:rPr>
              <a:t>on what or with what the learner is acting</a:t>
            </a:r>
            <a:r>
              <a:rPr lang="en-GB" sz="2400" dirty="0" smtClean="0">
                <a:latin typeface="+mj-lt"/>
              </a:rPr>
              <a:t>. If the outcome is about skills then the word(s) may describe the way the skill is performed. </a:t>
            </a:r>
          </a:p>
          <a:p>
            <a:pPr marL="274320" indent="-274320" algn="just" eaLnBrk="1" fontAlgn="auto" hangingPunct="1">
              <a:spcAft>
                <a:spcPts val="0"/>
              </a:spcAft>
              <a:buClr>
                <a:schemeClr val="accent3"/>
              </a:buClr>
              <a:buFont typeface="Wingdings 2"/>
              <a:buChar char=""/>
              <a:defRPr/>
            </a:pPr>
            <a:endParaRPr lang="en-GB" sz="8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Word(s) that indicate </a:t>
            </a:r>
            <a:r>
              <a:rPr lang="en-GB" sz="2400" u="sng" dirty="0" smtClean="0">
                <a:latin typeface="+mj-lt"/>
              </a:rPr>
              <a:t>the nature </a:t>
            </a:r>
            <a:r>
              <a:rPr lang="en-GB" sz="2400" dirty="0" smtClean="0">
                <a:latin typeface="+mj-lt"/>
              </a:rPr>
              <a:t>(in context or in terms of standard) of </a:t>
            </a:r>
            <a:r>
              <a:rPr lang="en-GB" sz="2400" u="sng" dirty="0" smtClean="0">
                <a:latin typeface="+mj-lt"/>
              </a:rPr>
              <a:t>the performance </a:t>
            </a:r>
            <a:r>
              <a:rPr lang="en-GB" sz="2400" dirty="0" smtClean="0">
                <a:latin typeface="+mj-lt"/>
              </a:rPr>
              <a:t>required as evidence that the learning was achieved. </a:t>
            </a:r>
            <a:endParaRPr lang="en-GB" sz="2400" dirty="0">
              <a:latin typeface="+mj-l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8025"/>
          </a:xfrm>
        </p:spPr>
        <p:txBody>
          <a:bodyPr>
            <a:normAutofit/>
          </a:bodyPr>
          <a:lstStyle/>
          <a:p>
            <a:pPr eaLnBrk="1" fontAlgn="auto" hangingPunct="1">
              <a:spcAft>
                <a:spcPts val="0"/>
              </a:spcAft>
              <a:defRPr/>
            </a:pPr>
            <a:r>
              <a:rPr lang="en-GB" sz="2800" b="1" dirty="0" smtClean="0">
                <a:solidFill>
                  <a:schemeClr val="accent3"/>
                </a:solidFill>
              </a:rPr>
              <a:t>Good learning outcomes?</a:t>
            </a:r>
            <a:endParaRPr lang="en-GB" sz="2800" b="1" dirty="0">
              <a:solidFill>
                <a:schemeClr val="accent3"/>
              </a:solidFill>
            </a:endParaRPr>
          </a:p>
        </p:txBody>
      </p:sp>
      <p:sp>
        <p:nvSpPr>
          <p:cNvPr id="3" name="Content Placeholder 2"/>
          <p:cNvSpPr>
            <a:spLocks noGrp="1"/>
          </p:cNvSpPr>
          <p:nvPr>
            <p:ph idx="1"/>
          </p:nvPr>
        </p:nvSpPr>
        <p:spPr>
          <a:xfrm>
            <a:off x="179512" y="1557338"/>
            <a:ext cx="8712968" cy="4767262"/>
          </a:xfrm>
        </p:spPr>
        <p:txBody>
          <a:bodyPr>
            <a:normAutofit/>
          </a:bodyPr>
          <a:lstStyle/>
          <a:p>
            <a:pPr marL="274320" indent="-274320" eaLnBrk="1" fontAlgn="auto" hangingPunct="1">
              <a:spcAft>
                <a:spcPts val="0"/>
              </a:spcAft>
              <a:buClr>
                <a:schemeClr val="accent3"/>
              </a:buClr>
              <a:buFont typeface="Wingdings 2" pitchFamily="18" charset="2"/>
              <a:buNone/>
              <a:defRPr/>
            </a:pPr>
            <a:r>
              <a:rPr lang="en-GB" sz="2400" dirty="0" smtClean="0">
                <a:latin typeface="+mj-lt"/>
              </a:rPr>
              <a:t>A good learning outcome is, among other things:</a:t>
            </a:r>
          </a:p>
          <a:p>
            <a:pPr marL="274320" indent="-274320" eaLnBrk="1" fontAlgn="auto" hangingPunct="1">
              <a:spcAft>
                <a:spcPts val="0"/>
              </a:spcAft>
              <a:buClr>
                <a:schemeClr val="accent3"/>
              </a:buClr>
              <a:buFont typeface="Wingdings" pitchFamily="2" charset="2"/>
              <a:buChar char="ü"/>
              <a:defRPr/>
            </a:pPr>
            <a:r>
              <a:rPr lang="en-GB" sz="2400" dirty="0" smtClean="0">
                <a:latin typeface="+mj-lt"/>
              </a:rPr>
              <a:t>Active – it describes what students can do</a:t>
            </a:r>
          </a:p>
          <a:p>
            <a:pPr marL="274320" indent="-274320" eaLnBrk="1" fontAlgn="auto" hangingPunct="1">
              <a:spcAft>
                <a:spcPts val="0"/>
              </a:spcAft>
              <a:buClr>
                <a:schemeClr val="accent3"/>
              </a:buClr>
              <a:buFont typeface="Wingdings" pitchFamily="2" charset="2"/>
              <a:buChar char="ü"/>
              <a:defRPr/>
            </a:pPr>
            <a:r>
              <a:rPr lang="en-GB" sz="2400" dirty="0" smtClean="0">
                <a:latin typeface="+mj-lt"/>
              </a:rPr>
              <a:t>Attractive – students want to achieve it</a:t>
            </a:r>
          </a:p>
          <a:p>
            <a:pPr marL="274320" indent="-274320" eaLnBrk="1" fontAlgn="auto" hangingPunct="1">
              <a:spcAft>
                <a:spcPts val="0"/>
              </a:spcAft>
              <a:buClr>
                <a:schemeClr val="accent3"/>
              </a:buClr>
              <a:buFont typeface="Wingdings" pitchFamily="2" charset="2"/>
              <a:buChar char="ü"/>
              <a:defRPr/>
            </a:pPr>
            <a:r>
              <a:rPr lang="en-GB" sz="2400" dirty="0" smtClean="0">
                <a:latin typeface="+mj-lt"/>
              </a:rPr>
              <a:t>Comprehensible – students know what it means</a:t>
            </a:r>
          </a:p>
          <a:p>
            <a:pPr marL="274320" indent="-274320" eaLnBrk="1" fontAlgn="auto" hangingPunct="1">
              <a:spcAft>
                <a:spcPts val="0"/>
              </a:spcAft>
              <a:buClr>
                <a:schemeClr val="accent3"/>
              </a:buClr>
              <a:buFont typeface="Wingdings" pitchFamily="2" charset="2"/>
              <a:buChar char="ü"/>
              <a:defRPr/>
            </a:pPr>
            <a:r>
              <a:rPr lang="en-GB" sz="2400" dirty="0" smtClean="0">
                <a:latin typeface="+mj-lt"/>
              </a:rPr>
              <a:t>Appropriate – to the student’s current goals and career plans</a:t>
            </a:r>
          </a:p>
          <a:p>
            <a:pPr marL="274320" indent="-274320" eaLnBrk="1" fontAlgn="auto" hangingPunct="1">
              <a:spcAft>
                <a:spcPts val="0"/>
              </a:spcAft>
              <a:buClr>
                <a:schemeClr val="accent3"/>
              </a:buClr>
              <a:buFont typeface="Wingdings" pitchFamily="2" charset="2"/>
              <a:buChar char="ü"/>
              <a:defRPr/>
            </a:pPr>
            <a:r>
              <a:rPr lang="en-GB" sz="2400" dirty="0" smtClean="0">
                <a:latin typeface="+mj-lt"/>
              </a:rPr>
              <a:t>Attainable – most students will mostly meet it, with due effort</a:t>
            </a:r>
          </a:p>
          <a:p>
            <a:pPr marL="274320" indent="-274320" eaLnBrk="1" fontAlgn="auto" hangingPunct="1">
              <a:spcAft>
                <a:spcPts val="0"/>
              </a:spcAft>
              <a:buClr>
                <a:schemeClr val="accent3"/>
              </a:buClr>
              <a:buFont typeface="Wingdings" pitchFamily="2" charset="2"/>
              <a:buChar char="ü"/>
              <a:defRPr/>
            </a:pPr>
            <a:r>
              <a:rPr lang="en-GB" sz="2400" dirty="0" smtClean="0">
                <a:latin typeface="+mj-lt"/>
              </a:rPr>
              <a:t>Assessable – we can see if it has been achieved</a:t>
            </a:r>
          </a:p>
          <a:p>
            <a:pPr marL="274320" indent="-274320" eaLnBrk="1" fontAlgn="auto" hangingPunct="1">
              <a:spcAft>
                <a:spcPts val="0"/>
              </a:spcAft>
              <a:buClr>
                <a:schemeClr val="accent3"/>
              </a:buClr>
              <a:buFont typeface="Wingdings" pitchFamily="2" charset="2"/>
              <a:buChar char="ü"/>
              <a:defRPr/>
            </a:pPr>
            <a:r>
              <a:rPr lang="en-GB" sz="2400" dirty="0" smtClean="0">
                <a:latin typeface="+mj-lt"/>
              </a:rPr>
              <a:t>Visible – in the course booklet and on the VLE</a:t>
            </a:r>
            <a:endParaRPr lang="en-GB" sz="2400" dirty="0">
              <a:latin typeface="+mj-lt"/>
            </a:endParaRPr>
          </a:p>
        </p:txBody>
      </p:sp>
      <p:sp>
        <p:nvSpPr>
          <p:cNvPr id="4" name="TextBox 3"/>
          <p:cNvSpPr txBox="1"/>
          <p:nvPr/>
        </p:nvSpPr>
        <p:spPr>
          <a:xfrm>
            <a:off x="893040" y="5301611"/>
            <a:ext cx="7380145" cy="923330"/>
          </a:xfrm>
          <a:prstGeom prst="rect">
            <a:avLst/>
          </a:prstGeom>
          <a:noFill/>
        </p:spPr>
        <p:txBody>
          <a:bodyPr wrap="none" rtlCol="0">
            <a:spAutoFit/>
          </a:bodyPr>
          <a:lstStyle/>
          <a:p>
            <a:r>
              <a:rPr lang="en-US" dirty="0" smtClean="0"/>
              <a:t>The Dearing Report recommended . ‘that clear descriptions of programmes</a:t>
            </a:r>
          </a:p>
          <a:p>
            <a:r>
              <a:rPr lang="en-US" dirty="0" smtClean="0"/>
              <a:t>Should be developed so that students are able to compare different offerings</a:t>
            </a:r>
          </a:p>
          <a:p>
            <a:r>
              <a:rPr lang="en-US" dirty="0" smtClean="0"/>
              <a:t>And make sensible choices about the programmes they wish to take’</a:t>
            </a:r>
            <a:endParaRPr lang="en-US" dirty="0"/>
          </a:p>
        </p:txBody>
      </p:sp>
      <p:sp>
        <p:nvSpPr>
          <p:cNvPr id="5" name="TextBox 4"/>
          <p:cNvSpPr txBox="1"/>
          <p:nvPr/>
        </p:nvSpPr>
        <p:spPr>
          <a:xfrm>
            <a:off x="6673830" y="6224941"/>
            <a:ext cx="1159292" cy="307777"/>
          </a:xfrm>
          <a:prstGeom prst="rect">
            <a:avLst/>
          </a:prstGeom>
          <a:noFill/>
        </p:spPr>
        <p:txBody>
          <a:bodyPr wrap="none" rtlCol="0">
            <a:spAutoFit/>
          </a:bodyPr>
          <a:lstStyle/>
          <a:p>
            <a:r>
              <a:rPr lang="en-US" sz="1400" dirty="0" smtClean="0"/>
              <a:t>Dearing 1987</a:t>
            </a:r>
            <a:endParaRPr lang="en-US" sz="14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549275"/>
            <a:ext cx="8785671" cy="1295400"/>
          </a:xfrm>
        </p:spPr>
        <p:txBody>
          <a:bodyPr>
            <a:noAutofit/>
          </a:bodyPr>
          <a:lstStyle/>
          <a:p>
            <a:pPr eaLnBrk="1" fontAlgn="auto" hangingPunct="1">
              <a:spcAft>
                <a:spcPts val="0"/>
              </a:spcAft>
              <a:defRPr/>
            </a:pPr>
            <a:r>
              <a:rPr lang="en-GB" sz="2800" b="1" dirty="0" smtClean="0">
                <a:solidFill>
                  <a:schemeClr val="accent3"/>
                </a:solidFill>
              </a:rPr>
              <a:t>Pointers on knowledge and understanding outcomes </a:t>
            </a:r>
            <a:endParaRPr lang="en-GB" sz="2800" b="1" dirty="0">
              <a:solidFill>
                <a:schemeClr val="accent3"/>
              </a:solidFill>
            </a:endParaRPr>
          </a:p>
        </p:txBody>
      </p:sp>
      <p:sp>
        <p:nvSpPr>
          <p:cNvPr id="3" name="Content Placeholder 2"/>
          <p:cNvSpPr>
            <a:spLocks noGrp="1"/>
          </p:cNvSpPr>
          <p:nvPr>
            <p:ph idx="1"/>
          </p:nvPr>
        </p:nvSpPr>
        <p:spPr>
          <a:xfrm>
            <a:off x="250825" y="2060575"/>
            <a:ext cx="8642350" cy="4608513"/>
          </a:xfrm>
        </p:spPr>
        <p:txBody>
          <a:bodyPr>
            <a:normAutofit lnSpcReduction="10000"/>
          </a:bodyPr>
          <a:lstStyle/>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Avoid learning outcomes which are too broad in scope, such as ‘Recall the fundamental concepts of Structural, Mechanical and Electrical Engineering.’ </a:t>
            </a:r>
          </a:p>
          <a:p>
            <a:pPr marL="274320" indent="-274320" algn="just" eaLnBrk="1" fontAlgn="auto" hangingPunct="1">
              <a:spcAft>
                <a:spcPts val="0"/>
              </a:spcAft>
              <a:buClr>
                <a:schemeClr val="accent3"/>
              </a:buClr>
              <a:buFont typeface="Wingdings" pitchFamily="2" charset="2"/>
              <a:buChar char="§"/>
              <a:defRPr/>
            </a:pP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Avoid learning outcomes which are too narrow in scope, such as ‘State the six categories in Bloom’s Taxonomy.’ </a:t>
            </a:r>
          </a:p>
          <a:p>
            <a:pPr marL="274320" indent="-274320" algn="just" eaLnBrk="1" fontAlgn="auto" hangingPunct="1">
              <a:spcAft>
                <a:spcPts val="0"/>
              </a:spcAft>
              <a:buClr>
                <a:schemeClr val="accent3"/>
              </a:buClr>
              <a:buFont typeface="Wingdings" pitchFamily="2" charset="2"/>
              <a:buChar char="§"/>
              <a:defRPr/>
            </a:pP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Avoid overloading your modules with too much ‘content’: knowledge and understanding outcomes emphasize what your students will be able to comprehend and explain, but this isn’t as important as being able to use the information through application, analysis, synthesis and evaluation. </a:t>
            </a:r>
          </a:p>
          <a:p>
            <a:pPr marL="274320" indent="-274320" algn="just" eaLnBrk="1" fontAlgn="auto" hangingPunct="1">
              <a:spcAft>
                <a:spcPts val="0"/>
              </a:spcAft>
              <a:buClr>
                <a:schemeClr val="accent3"/>
              </a:buClr>
              <a:buFont typeface="Wingdings 2"/>
              <a:buNone/>
              <a:defRPr/>
            </a:pPr>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92163"/>
          </a:xfrm>
        </p:spPr>
        <p:txBody>
          <a:bodyPr>
            <a:normAutofit/>
          </a:bodyPr>
          <a:lstStyle/>
          <a:p>
            <a:pPr eaLnBrk="1" fontAlgn="auto" hangingPunct="1">
              <a:spcAft>
                <a:spcPts val="0"/>
              </a:spcAft>
              <a:defRPr/>
            </a:pPr>
            <a:r>
              <a:rPr lang="en-GB" sz="2800" b="1" dirty="0" smtClean="0">
                <a:solidFill>
                  <a:schemeClr val="accent3"/>
                </a:solidFill>
                <a:cs typeface="Arial" pitchFamily="34" charset="0"/>
              </a:rPr>
              <a:t>Cage or scaffolding or...</a:t>
            </a:r>
            <a:endParaRPr lang="en-GB" sz="2800" b="1" dirty="0">
              <a:solidFill>
                <a:schemeClr val="accent3"/>
              </a:solidFill>
              <a:cs typeface="Arial" pitchFamily="34" charset="0"/>
            </a:endParaRPr>
          </a:p>
        </p:txBody>
      </p:sp>
      <p:sp>
        <p:nvSpPr>
          <p:cNvPr id="3" name="Content Placeholder 2"/>
          <p:cNvSpPr>
            <a:spLocks noGrp="1"/>
          </p:cNvSpPr>
          <p:nvPr>
            <p:ph idx="1"/>
          </p:nvPr>
        </p:nvSpPr>
        <p:spPr>
          <a:xfrm>
            <a:off x="250825" y="1556792"/>
            <a:ext cx="8642350" cy="4767808"/>
          </a:xfrm>
        </p:spPr>
        <p:txBody>
          <a:bodyPr>
            <a:normAutofit/>
          </a:bodyPr>
          <a:lstStyle/>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Good learning outcomes are scaffolding on which you and your students build their studies and their learning. </a:t>
            </a:r>
          </a:p>
          <a:p>
            <a:pPr marL="274320" indent="-274320" algn="just" eaLnBrk="1" fontAlgn="auto" hangingPunct="1">
              <a:spcAft>
                <a:spcPts val="0"/>
              </a:spcAft>
              <a:buClr>
                <a:schemeClr val="accent3"/>
              </a:buClr>
              <a:buFont typeface="Wingdings 2"/>
              <a:buNone/>
              <a:defRPr/>
            </a:pPr>
            <a:endParaRPr lang="en-GB"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Outcomes do constrain. But they are visible, and so subject to review and improvement. </a:t>
            </a:r>
          </a:p>
          <a:p>
            <a:pPr marL="274320" indent="-274320" algn="just" eaLnBrk="1" fontAlgn="auto" hangingPunct="1">
              <a:spcAft>
                <a:spcPts val="0"/>
              </a:spcAft>
              <a:buClr>
                <a:schemeClr val="accent3"/>
              </a:buClr>
              <a:buFont typeface="Wingdings" pitchFamily="2" charset="2"/>
              <a:buChar char="§"/>
              <a:defRPr/>
            </a:pPr>
            <a:endParaRPr lang="en-GB"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Without visible outcomes, students and staff guess at or build their own constraints. And these are more confining because they are invisible, implicit, secret. It’s hard to improve the invisible.</a:t>
            </a:r>
            <a:endParaRPr lang="en-GB" sz="2400" dirty="0">
              <a:latin typeface="+mj-l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92163"/>
          </a:xfrm>
        </p:spPr>
        <p:txBody>
          <a:bodyPr>
            <a:normAutofit/>
          </a:bodyPr>
          <a:lstStyle/>
          <a:p>
            <a:pPr eaLnBrk="1" fontAlgn="auto" hangingPunct="1">
              <a:spcAft>
                <a:spcPts val="0"/>
              </a:spcAft>
              <a:defRPr/>
            </a:pPr>
            <a:r>
              <a:rPr lang="en-GB" sz="2800" b="1" dirty="0" smtClean="0">
                <a:solidFill>
                  <a:schemeClr val="accent3"/>
                </a:solidFill>
                <a:cs typeface="Arial" pitchFamily="34" charset="0"/>
              </a:rPr>
              <a:t>Learning outcomes (Medicine)</a:t>
            </a:r>
            <a:endParaRPr lang="en-GB" sz="2800" b="1" dirty="0">
              <a:solidFill>
                <a:schemeClr val="accent3"/>
              </a:solidFill>
              <a:cs typeface="Arial" pitchFamily="34" charset="0"/>
            </a:endParaRPr>
          </a:p>
        </p:txBody>
      </p:sp>
      <p:pic>
        <p:nvPicPr>
          <p:cNvPr id="5" name="Picture 4"/>
          <p:cNvPicPr>
            <a:picLocks noChangeAspect="1"/>
          </p:cNvPicPr>
          <p:nvPr/>
        </p:nvPicPr>
        <p:blipFill>
          <a:blip r:embed="rId3"/>
          <a:stretch>
            <a:fillRect/>
          </a:stretch>
        </p:blipFill>
        <p:spPr>
          <a:xfrm>
            <a:off x="872472" y="1041157"/>
            <a:ext cx="5990981" cy="5494076"/>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836613"/>
            <a:ext cx="8713787" cy="936625"/>
          </a:xfrm>
        </p:spPr>
        <p:txBody>
          <a:bodyPr>
            <a:noAutofit/>
          </a:bodyPr>
          <a:lstStyle/>
          <a:p>
            <a:pPr>
              <a:defRPr/>
            </a:pPr>
            <a:r>
              <a:rPr lang="en-GB" sz="2800" b="1" dirty="0" smtClean="0">
                <a:solidFill>
                  <a:schemeClr val="accent3"/>
                </a:solidFill>
              </a:rPr>
              <a:t/>
            </a:r>
            <a:br>
              <a:rPr lang="en-GB" sz="2800" b="1" dirty="0" smtClean="0">
                <a:solidFill>
                  <a:schemeClr val="accent3"/>
                </a:solidFill>
              </a:rPr>
            </a:br>
            <a:r>
              <a:rPr lang="en-GB" sz="2000" b="1" dirty="0" smtClean="0">
                <a:solidFill>
                  <a:schemeClr val="accent3"/>
                </a:solidFill>
              </a:rPr>
              <a:t>Exercise 3: Discipline-specific exercise</a:t>
            </a:r>
            <a:r>
              <a:rPr lang="en-GB" sz="2000" dirty="0" smtClean="0"/>
              <a:t/>
            </a:r>
            <a:br>
              <a:rPr lang="en-GB" sz="2000" dirty="0" smtClean="0"/>
            </a:br>
            <a:r>
              <a:rPr lang="en-GB" sz="2000" b="1" i="1" u="sng" dirty="0" smtClean="0">
                <a:solidFill>
                  <a:schemeClr val="accent3"/>
                </a:solidFill>
              </a:rPr>
              <a:t>O</a:t>
            </a:r>
            <a:r>
              <a:rPr lang="en-GB" sz="2000" b="1" u="sng" dirty="0" smtClean="0">
                <a:solidFill>
                  <a:schemeClr val="accent3"/>
                </a:solidFill>
              </a:rPr>
              <a:t>vernight task </a:t>
            </a:r>
            <a:r>
              <a:rPr lang="en-GB" sz="2000" b="1" dirty="0" smtClean="0">
                <a:solidFill>
                  <a:schemeClr val="accent3"/>
                </a:solidFill>
              </a:rPr>
              <a:t>on writing learning outcomes; mapping the curriculum</a:t>
            </a:r>
            <a:r>
              <a:rPr lang="en-GB" sz="2800" b="1" dirty="0" smtClean="0">
                <a:solidFill>
                  <a:schemeClr val="accent3"/>
                </a:solidFill>
              </a:rPr>
              <a:t/>
            </a:r>
            <a:br>
              <a:rPr lang="en-GB" sz="2800" b="1" dirty="0" smtClean="0">
                <a:solidFill>
                  <a:schemeClr val="accent3"/>
                </a:solidFill>
              </a:rPr>
            </a:br>
            <a:r>
              <a:rPr lang="en-GB" sz="2800" b="1" dirty="0" smtClean="0">
                <a:solidFill>
                  <a:schemeClr val="accent3"/>
                </a:solidFill>
              </a:rPr>
              <a:t/>
            </a:r>
            <a:br>
              <a:rPr lang="en-GB" sz="2800" b="1" dirty="0" smtClean="0">
                <a:solidFill>
                  <a:schemeClr val="accent3"/>
                </a:solidFill>
              </a:rPr>
            </a:br>
            <a:endParaRPr lang="en-GB" sz="2000" b="1" dirty="0">
              <a:solidFill>
                <a:schemeClr val="accent3"/>
              </a:solidFill>
            </a:endParaRPr>
          </a:p>
        </p:txBody>
      </p:sp>
      <p:sp>
        <p:nvSpPr>
          <p:cNvPr id="88067" name="Content Placeholder 2"/>
          <p:cNvSpPr>
            <a:spLocks noGrp="1"/>
          </p:cNvSpPr>
          <p:nvPr>
            <p:ph idx="1"/>
          </p:nvPr>
        </p:nvSpPr>
        <p:spPr>
          <a:xfrm>
            <a:off x="358775" y="2026255"/>
            <a:ext cx="8785225" cy="4048125"/>
          </a:xfrm>
        </p:spPr>
        <p:txBody>
          <a:bodyPr/>
          <a:lstStyle/>
          <a:p>
            <a:pPr>
              <a:buFont typeface="Wingdings 2" pitchFamily="18" charset="2"/>
              <a:buNone/>
            </a:pPr>
            <a:r>
              <a:rPr lang="en-GB" sz="2400" b="1" dirty="0" smtClean="0">
                <a:latin typeface="Arial" charset="0"/>
                <a:cs typeface="Arial" charset="0"/>
              </a:rPr>
              <a:t>Science</a:t>
            </a:r>
            <a:endParaRPr lang="en-GB" sz="2400" dirty="0" smtClean="0">
              <a:latin typeface="Arial" charset="0"/>
              <a:cs typeface="Arial" charset="0"/>
            </a:endParaRPr>
          </a:p>
          <a:p>
            <a:r>
              <a:rPr lang="en-GB" sz="2400" dirty="0" smtClean="0">
                <a:latin typeface="Arial" charset="0"/>
                <a:cs typeface="Arial" charset="0"/>
              </a:rPr>
              <a:t>Draft </a:t>
            </a:r>
            <a:r>
              <a:rPr lang="en-GB" sz="2400" i="1" dirty="0" smtClean="0">
                <a:latin typeface="Arial" charset="0"/>
                <a:cs typeface="Arial" charset="0"/>
              </a:rPr>
              <a:t>three</a:t>
            </a:r>
            <a:r>
              <a:rPr lang="en-GB" sz="2400" dirty="0" smtClean="0">
                <a:latin typeface="Arial" charset="0"/>
                <a:cs typeface="Arial" charset="0"/>
              </a:rPr>
              <a:t> common programme-level outcomes which in your view would apply to all Bachelor-level Science programmes</a:t>
            </a:r>
          </a:p>
          <a:p>
            <a:pPr>
              <a:buFont typeface="Wingdings 2" pitchFamily="18" charset="2"/>
              <a:buNone/>
            </a:pPr>
            <a:endParaRPr lang="en-GB" sz="2400" b="1" dirty="0" smtClean="0">
              <a:latin typeface="Arial" charset="0"/>
              <a:cs typeface="Arial" charset="0"/>
            </a:endParaRPr>
          </a:p>
          <a:p>
            <a:pPr>
              <a:buFont typeface="Wingdings 2" pitchFamily="18" charset="2"/>
              <a:buNone/>
            </a:pPr>
            <a:r>
              <a:rPr lang="en-GB" sz="2400" b="1" dirty="0" smtClean="0">
                <a:latin typeface="Arial" charset="0"/>
                <a:cs typeface="Arial" charset="0"/>
              </a:rPr>
              <a:t>Humanities</a:t>
            </a:r>
            <a:endParaRPr lang="en-GB" sz="2400" dirty="0" smtClean="0">
              <a:latin typeface="Arial" charset="0"/>
              <a:cs typeface="Arial" charset="0"/>
            </a:endParaRPr>
          </a:p>
          <a:p>
            <a:r>
              <a:rPr lang="en-GB" sz="2400" dirty="0" smtClean="0">
                <a:latin typeface="Arial" charset="0"/>
                <a:cs typeface="Arial" charset="0"/>
              </a:rPr>
              <a:t>Can you agree </a:t>
            </a:r>
            <a:r>
              <a:rPr lang="en-GB" sz="2400" i="1" dirty="0" smtClean="0">
                <a:latin typeface="Arial" charset="0"/>
                <a:cs typeface="Arial" charset="0"/>
              </a:rPr>
              <a:t>three</a:t>
            </a:r>
            <a:r>
              <a:rPr lang="en-GB" sz="2400" dirty="0" smtClean="0">
                <a:latin typeface="Arial" charset="0"/>
                <a:cs typeface="Arial" charset="0"/>
              </a:rPr>
              <a:t> key skills which should be acquired by all Bachelor-level students of humanities, irrespective of their specialism?</a:t>
            </a:r>
          </a:p>
          <a:p>
            <a:pPr>
              <a:buFont typeface="Wingdings 2" pitchFamily="18" charset="2"/>
              <a:buNone/>
            </a:pPr>
            <a:endParaRPr lang="en-GB" dirty="0" smtClean="0"/>
          </a:p>
        </p:txBody>
      </p:sp>
      <p:sp>
        <p:nvSpPr>
          <p:cNvPr id="4" name="TextBox 3"/>
          <p:cNvSpPr txBox="1"/>
          <p:nvPr/>
        </p:nvSpPr>
        <p:spPr>
          <a:xfrm>
            <a:off x="7006108" y="5925491"/>
            <a:ext cx="1534795" cy="461665"/>
          </a:xfrm>
          <a:prstGeom prst="rect">
            <a:avLst/>
          </a:prstGeom>
          <a:noFill/>
        </p:spPr>
        <p:txBody>
          <a:bodyPr wrap="none" rtlCol="0">
            <a:spAutoFit/>
          </a:bodyPr>
          <a:lstStyle/>
          <a:p>
            <a:r>
              <a:rPr lang="en-US" sz="2400" b="1" dirty="0" smtClean="0">
                <a:solidFill>
                  <a:srgbClr val="FF0000"/>
                </a:solidFill>
              </a:rPr>
              <a:t>END DAY 1</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017533"/>
            <a:ext cx="2137725" cy="1077218"/>
          </a:xfrm>
          <a:prstGeom prst="rect">
            <a:avLst/>
          </a:prstGeom>
          <a:noFill/>
        </p:spPr>
        <p:txBody>
          <a:bodyPr wrap="none" rtlCol="0">
            <a:spAutoFit/>
          </a:bodyPr>
          <a:lstStyle/>
          <a:p>
            <a:r>
              <a:rPr lang="en-US" sz="2800" b="1" dirty="0" smtClean="0">
                <a:solidFill>
                  <a:srgbClr val="0000FF"/>
                </a:solidFill>
              </a:rPr>
              <a:t>      DAY 2</a:t>
            </a:r>
          </a:p>
          <a:p>
            <a:r>
              <a:rPr lang="en-US" sz="3600" b="1" dirty="0" smtClean="0">
                <a:solidFill>
                  <a:srgbClr val="0000FF"/>
                </a:solidFill>
              </a:rPr>
              <a:t>SESSION 1</a:t>
            </a:r>
            <a:endParaRPr lang="en-US" sz="3600" b="1" dirty="0">
              <a:solidFill>
                <a:srgbClr val="0000FF"/>
              </a:solidFill>
            </a:endParaRPr>
          </a:p>
        </p:txBody>
      </p:sp>
      <p:sp>
        <p:nvSpPr>
          <p:cNvPr id="5" name="TextBox 4"/>
          <p:cNvSpPr txBox="1"/>
          <p:nvPr/>
        </p:nvSpPr>
        <p:spPr>
          <a:xfrm>
            <a:off x="3899330" y="2371750"/>
            <a:ext cx="1345340" cy="400110"/>
          </a:xfrm>
          <a:prstGeom prst="rect">
            <a:avLst/>
          </a:prstGeom>
          <a:noFill/>
        </p:spPr>
        <p:txBody>
          <a:bodyPr wrap="none" rtlCol="0">
            <a:spAutoFit/>
          </a:bodyPr>
          <a:lstStyle/>
          <a:p>
            <a:r>
              <a:rPr lang="en-US" sz="2000" b="1" dirty="0" smtClean="0">
                <a:solidFill>
                  <a:schemeClr val="accent6">
                    <a:lumMod val="75000"/>
                  </a:schemeClr>
                </a:solidFill>
              </a:rPr>
              <a:t>9.0 – 10.30</a:t>
            </a:r>
            <a:endParaRPr lang="en-US" sz="2000" b="1" dirty="0">
              <a:solidFill>
                <a:schemeClr val="accent6">
                  <a:lumMod val="75000"/>
                </a:schemeClr>
              </a:solidFill>
            </a:endParaRPr>
          </a:p>
        </p:txBody>
      </p:sp>
      <p:sp>
        <p:nvSpPr>
          <p:cNvPr id="7" name="TextBox 6"/>
          <p:cNvSpPr txBox="1"/>
          <p:nvPr/>
        </p:nvSpPr>
        <p:spPr>
          <a:xfrm>
            <a:off x="1948344" y="3577670"/>
            <a:ext cx="6224781" cy="1077218"/>
          </a:xfrm>
          <a:prstGeom prst="rect">
            <a:avLst/>
          </a:prstGeom>
          <a:noFill/>
        </p:spPr>
        <p:txBody>
          <a:bodyPr wrap="none" rtlCol="0">
            <a:spAutoFit/>
          </a:bodyPr>
          <a:lstStyle/>
          <a:p>
            <a:r>
              <a:rPr lang="en-GB" sz="3200" b="1" dirty="0" smtClean="0">
                <a:solidFill>
                  <a:srgbClr val="0000FF"/>
                </a:solidFill>
              </a:rPr>
              <a:t>Evidencing the achievement </a:t>
            </a:r>
          </a:p>
          <a:p>
            <a:r>
              <a:rPr lang="en-GB" sz="3200" b="1" dirty="0" smtClean="0">
                <a:solidFill>
                  <a:srgbClr val="0000FF"/>
                </a:solidFill>
              </a:rPr>
              <a:t>of Learning Outcomes:  Assessment</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algn="just">
              <a:buClr>
                <a:schemeClr val="accent3"/>
              </a:buClr>
              <a:buFont typeface="Wingdings 2"/>
              <a:buChar char=""/>
              <a:defRPr/>
            </a:pPr>
            <a:r>
              <a:rPr lang="en-GB" dirty="0" smtClean="0">
                <a:solidFill>
                  <a:schemeClr val="accent6">
                    <a:lumMod val="75000"/>
                  </a:schemeClr>
                </a:solidFill>
                <a:latin typeface="Arial" pitchFamily="34" charset="0"/>
                <a:cs typeface="Arial" pitchFamily="34" charset="0"/>
              </a:rPr>
              <a:t>Review day 1</a:t>
            </a:r>
          </a:p>
          <a:p>
            <a:pPr marL="274320" indent="-274320" algn="just">
              <a:buClr>
                <a:schemeClr val="accent3"/>
              </a:buClr>
              <a:buFont typeface="Wingdings 2"/>
              <a:buChar char=""/>
              <a:defRPr/>
            </a:pPr>
            <a:r>
              <a:rPr lang="en-GB" dirty="0" smtClean="0">
                <a:solidFill>
                  <a:schemeClr val="accent6">
                    <a:lumMod val="75000"/>
                  </a:schemeClr>
                </a:solidFill>
                <a:latin typeface="Arial" pitchFamily="34" charset="0"/>
                <a:cs typeface="Arial" pitchFamily="34" charset="0"/>
              </a:rPr>
              <a:t>  Feedback </a:t>
            </a:r>
            <a:r>
              <a:rPr lang="en-GB" dirty="0">
                <a:solidFill>
                  <a:schemeClr val="accent6">
                    <a:lumMod val="75000"/>
                  </a:schemeClr>
                </a:solidFill>
                <a:latin typeface="Arial" pitchFamily="34" charset="0"/>
                <a:cs typeface="Arial" pitchFamily="34" charset="0"/>
              </a:rPr>
              <a:t>on</a:t>
            </a:r>
          </a:p>
          <a:p>
            <a:pPr marL="274320" indent="-274320" algn="just">
              <a:buClr>
                <a:schemeClr val="accent3"/>
              </a:buClr>
              <a:buNone/>
              <a:defRPr/>
            </a:pPr>
            <a:r>
              <a:rPr lang="en-GB" dirty="0" smtClean="0">
                <a:solidFill>
                  <a:schemeClr val="accent6">
                    <a:lumMod val="75000"/>
                  </a:schemeClr>
                </a:solidFill>
                <a:latin typeface="Arial" pitchFamily="34" charset="0"/>
                <a:cs typeface="Arial" pitchFamily="34" charset="0"/>
              </a:rPr>
              <a:t>    overnight work</a:t>
            </a:r>
          </a:p>
          <a:p>
            <a:pPr marL="274320" indent="-274320" algn="just">
              <a:buClr>
                <a:schemeClr val="accent3"/>
              </a:buClr>
              <a:buNone/>
              <a:defRPr/>
            </a:pPr>
            <a:r>
              <a:rPr lang="en-GB" dirty="0" smtClean="0">
                <a:solidFill>
                  <a:schemeClr val="accent6">
                    <a:lumMod val="75000"/>
                  </a:schemeClr>
                </a:solidFill>
                <a:latin typeface="Arial" pitchFamily="34" charset="0"/>
                <a:cs typeface="Arial" pitchFamily="34" charset="0"/>
              </a:rPr>
              <a:t>     - </a:t>
            </a:r>
            <a:r>
              <a:rPr lang="en-GB" dirty="0">
                <a:solidFill>
                  <a:schemeClr val="accent6">
                    <a:lumMod val="75000"/>
                  </a:schemeClr>
                </a:solidFill>
                <a:latin typeface="Arial" pitchFamily="34" charset="0"/>
                <a:cs typeface="Arial" pitchFamily="34" charset="0"/>
              </a:rPr>
              <a:t>outcome mapping</a:t>
            </a:r>
          </a:p>
          <a:p>
            <a:pPr marL="274320" indent="-274320" algn="just">
              <a:buClr>
                <a:schemeClr val="accent3"/>
              </a:buClr>
              <a:buFont typeface="Wingdings 2"/>
              <a:buChar char=""/>
              <a:defRPr/>
            </a:pPr>
            <a:r>
              <a:rPr lang="en-GB" dirty="0" smtClean="0">
                <a:solidFill>
                  <a:schemeClr val="accent6">
                    <a:lumMod val="75000"/>
                  </a:schemeClr>
                </a:solidFill>
                <a:latin typeface="Arial" pitchFamily="34" charset="0"/>
                <a:cs typeface="Arial" pitchFamily="34" charset="0"/>
              </a:rPr>
              <a:t>  Overview Day 2</a:t>
            </a:r>
          </a:p>
          <a:p>
            <a:pPr marL="274320" indent="-274320" algn="just">
              <a:buClr>
                <a:schemeClr val="accent3"/>
              </a:buClr>
              <a:buNone/>
              <a:defRPr/>
            </a:pPr>
            <a:endParaRPr lang="en-GB" dirty="0" smtClean="0">
              <a:latin typeface="Arial" pitchFamily="34" charset="0"/>
              <a:cs typeface="Arial" pitchFamily="34" charset="0"/>
            </a:endParaRPr>
          </a:p>
          <a:p>
            <a:pPr marL="274320" indent="-274320" algn="just">
              <a:buClr>
                <a:schemeClr val="accent3"/>
              </a:buClr>
              <a:buFont typeface="Wingdings 2"/>
              <a:buChar char=""/>
              <a:defRPr/>
            </a:pPr>
            <a:endParaRPr lang="en-GB" b="1" dirty="0" smtClean="0">
              <a:latin typeface="Arial" pitchFamily="34" charset="0"/>
              <a:cs typeface="Arial" pitchFamily="34" charset="0"/>
            </a:endParaRPr>
          </a:p>
          <a:p>
            <a:endParaRPr lang="en-US" dirty="0"/>
          </a:p>
        </p:txBody>
      </p:sp>
      <p:sp>
        <p:nvSpPr>
          <p:cNvPr id="5" name="Content Placeholder 6"/>
          <p:cNvSpPr txBox="1">
            <a:spLocks/>
          </p:cNvSpPr>
          <p:nvPr/>
        </p:nvSpPr>
        <p:spPr>
          <a:xfrm>
            <a:off x="4648200" y="1027735"/>
            <a:ext cx="4038600" cy="4525963"/>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53" b="0" i="0" u="none" strike="noStrike" kern="1200" cap="none" spc="0" normalizeH="0" baseline="0" noProof="0" dirty="0" smtClean="0">
                <a:ln>
                  <a:noFill/>
                </a:ln>
                <a:solidFill>
                  <a:schemeClr val="tx1"/>
                </a:solidFill>
                <a:effectLst/>
                <a:uLnTx/>
                <a:uFillTx/>
                <a:latin typeface="+mn-lt"/>
                <a:ea typeface="+mn-ea"/>
                <a:cs typeface="+mn-cs"/>
              </a:rPr>
              <a:t>Evidencing the achievement of Learning outcomes:  Assessment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1978" b="0" i="0" u="none" strike="noStrike" kern="1200" cap="none" spc="0" normalizeH="0" baseline="0" noProof="0" dirty="0" smtClean="0">
                <a:ln>
                  <a:noFill/>
                </a:ln>
                <a:solidFill>
                  <a:schemeClr val="tx1"/>
                </a:solidFill>
                <a:effectLst/>
                <a:uLnTx/>
                <a:uFillTx/>
                <a:latin typeface="+mn-lt"/>
                <a:ea typeface="+mn-ea"/>
                <a:cs typeface="+mn-cs"/>
              </a:rPr>
              <a:t>Use of the Domains in Program Planning and Student Assessment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1978" b="0" i="0" u="none" strike="noStrike" kern="1200" cap="none" spc="0" normalizeH="0" baseline="0" noProof="0" dirty="0" smtClean="0">
                <a:ln>
                  <a:noFill/>
                </a:ln>
                <a:solidFill>
                  <a:schemeClr val="tx1"/>
                </a:solidFill>
                <a:effectLst/>
                <a:uLnTx/>
                <a:uFillTx/>
                <a:latin typeface="+mn-lt"/>
                <a:ea typeface="+mn-ea"/>
                <a:cs typeface="+mn-cs"/>
              </a:rPr>
              <a:t>Curriculum and Assessment Mapping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Quality assurance of the </a:t>
            </a:r>
            <a:br>
              <a:rPr kumimoji="0" lang="en-GB" sz="2400" b="0" i="0" u="none" strike="noStrike" kern="1200" cap="none" spc="0" normalizeH="0" baseline="0" noProof="0" dirty="0" smtClean="0">
                <a:ln>
                  <a:noFill/>
                </a:ln>
                <a:solidFill>
                  <a:schemeClr val="tx1"/>
                </a:solidFill>
                <a:effectLst/>
                <a:uLnTx/>
                <a:uFillTx/>
                <a:latin typeface="+mn-lt"/>
                <a:ea typeface="+mn-ea"/>
                <a:cs typeface="+mn-cs"/>
              </a:rPr>
            </a:br>
            <a:r>
              <a:rPr kumimoji="0" lang="en-GB" sz="2400" b="0" i="0" u="none" strike="noStrike" kern="1200" cap="none" spc="0" normalizeH="0" baseline="0" noProof="0" dirty="0" smtClean="0">
                <a:ln>
                  <a:noFill/>
                </a:ln>
                <a:solidFill>
                  <a:schemeClr val="tx1"/>
                </a:solidFill>
                <a:effectLst/>
                <a:uLnTx/>
                <a:uFillTx/>
                <a:latin typeface="+mn-lt"/>
                <a:ea typeface="+mn-ea"/>
                <a:cs typeface="+mn-cs"/>
              </a:rPr>
              <a:t>outcomes-based approach</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Verifying Consistency with the Qualifications Framework – </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Action Plans - Moving to an Outcomes Based Model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Summary/Conclusions</a:t>
            </a:r>
            <a:endParaRPr kumimoji="0" lang="en-US" sz="2378"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smtClean="0">
                <a:solidFill>
                  <a:schemeClr val="accent3">
                    <a:lumMod val="75000"/>
                  </a:schemeClr>
                </a:solidFill>
              </a:rPr>
              <a:t>Evidencing the achievement of Learning outcomes:  Assessment</a:t>
            </a:r>
            <a:endParaRPr lang="en-US" sz="3200" dirty="0"/>
          </a:p>
        </p:txBody>
      </p:sp>
      <p:sp>
        <p:nvSpPr>
          <p:cNvPr id="5" name="Content Placeholder 4"/>
          <p:cNvSpPr>
            <a:spLocks noGrp="1"/>
          </p:cNvSpPr>
          <p:nvPr>
            <p:ph idx="1"/>
          </p:nvPr>
        </p:nvSpPr>
        <p:spPr/>
        <p:txBody>
          <a:bodyPr>
            <a:normAutofit lnSpcReduction="10000"/>
          </a:bodyPr>
          <a:lstStyle/>
          <a:p>
            <a:pPr marL="274320" indent="-274320">
              <a:buClr>
                <a:schemeClr val="accent3"/>
              </a:buClr>
              <a:defRPr/>
            </a:pPr>
            <a:r>
              <a:rPr lang="en-GB" dirty="0">
                <a:latin typeface="Arial" pitchFamily="34" charset="0"/>
                <a:cs typeface="Arial" pitchFamily="34" charset="0"/>
              </a:rPr>
              <a:t>Assessment modes and their relationship to the different categories of LO, and to students’ learning styles; </a:t>
            </a:r>
            <a:endParaRPr lang="en-GB" dirty="0" smtClean="0">
              <a:latin typeface="Arial" pitchFamily="34" charset="0"/>
              <a:cs typeface="Arial" pitchFamily="34" charset="0"/>
            </a:endParaRPr>
          </a:p>
          <a:p>
            <a:pPr marL="274320" indent="-274320">
              <a:buClr>
                <a:schemeClr val="accent3"/>
              </a:buClr>
              <a:defRPr/>
            </a:pPr>
            <a:r>
              <a:rPr lang="en-GB" dirty="0" smtClean="0">
                <a:latin typeface="Arial" pitchFamily="34" charset="0"/>
                <a:cs typeface="Arial" pitchFamily="34" charset="0"/>
              </a:rPr>
              <a:t>Writing outcome</a:t>
            </a:r>
            <a:r>
              <a:rPr lang="en-GB" dirty="0">
                <a:latin typeface="Arial" pitchFamily="34" charset="0"/>
                <a:cs typeface="Arial" pitchFamily="34" charset="0"/>
              </a:rPr>
              <a:t>-related assessment criteria; </a:t>
            </a:r>
          </a:p>
          <a:p>
            <a:pPr marL="274320" indent="-274320">
              <a:buClr>
                <a:schemeClr val="accent3"/>
              </a:buClr>
              <a:defRPr/>
            </a:pPr>
            <a:r>
              <a:rPr lang="en-GB" dirty="0">
                <a:latin typeface="Arial" pitchFamily="34" charset="0"/>
                <a:cs typeface="Arial" pitchFamily="34" charset="0"/>
              </a:rPr>
              <a:t>using criteria to motivate students; </a:t>
            </a:r>
          </a:p>
          <a:p>
            <a:pPr marL="274320" indent="-274320">
              <a:buClr>
                <a:schemeClr val="accent3"/>
              </a:buClr>
              <a:defRPr/>
            </a:pPr>
            <a:r>
              <a:rPr lang="en-GB" dirty="0">
                <a:latin typeface="Arial" pitchFamily="34" charset="0"/>
                <a:cs typeface="Arial" pitchFamily="34" charset="0"/>
              </a:rPr>
              <a:t>linking criteria to feedback on assessment; assessment mapping to ensure coverage of LOs.</a:t>
            </a:r>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2"/>
            <a:ext cx="8229600" cy="719931"/>
          </a:xfrm>
        </p:spPr>
        <p:txBody>
          <a:bodyPr>
            <a:normAutofit/>
          </a:bodyPr>
          <a:lstStyle/>
          <a:p>
            <a:pPr lvl="1" eaLnBrk="1" fontAlgn="auto" hangingPunct="1">
              <a:spcAft>
                <a:spcPts val="0"/>
              </a:spcAft>
              <a:defRPr/>
            </a:pPr>
            <a:r>
              <a:rPr lang="en-AU" sz="2800" b="1" dirty="0">
                <a:solidFill>
                  <a:schemeClr val="accent3"/>
                </a:solidFill>
                <a:latin typeface="+mj-lt"/>
              </a:rPr>
              <a:t>Student Assessment – (1)</a:t>
            </a:r>
            <a:endParaRPr lang="en-GB" sz="2800" dirty="0">
              <a:solidFill>
                <a:schemeClr val="accent3"/>
              </a:solidFill>
              <a:latin typeface="+mj-lt"/>
            </a:endParaRPr>
          </a:p>
        </p:txBody>
      </p:sp>
      <p:sp>
        <p:nvSpPr>
          <p:cNvPr id="3" name="Content Placeholder 2"/>
          <p:cNvSpPr>
            <a:spLocks noGrp="1"/>
          </p:cNvSpPr>
          <p:nvPr>
            <p:ph idx="1"/>
          </p:nvPr>
        </p:nvSpPr>
        <p:spPr>
          <a:xfrm>
            <a:off x="107950" y="1268759"/>
            <a:ext cx="8856663" cy="5473353"/>
          </a:xfrm>
        </p:spPr>
        <p:txBody>
          <a:bodyPr>
            <a:normAutofit/>
          </a:bodyPr>
          <a:lstStyle/>
          <a:p>
            <a:pPr marL="274320" indent="-274320" algn="just" eaLnBrk="1" fontAlgn="auto" hangingPunct="1">
              <a:spcAft>
                <a:spcPts val="0"/>
              </a:spcAft>
              <a:buClr>
                <a:schemeClr val="accent3"/>
              </a:buClr>
              <a:buFont typeface="Wingdings 2"/>
              <a:buNone/>
              <a:defRPr/>
            </a:pPr>
            <a:r>
              <a:rPr lang="en-AU" sz="2000" dirty="0" smtClean="0">
                <a:latin typeface="Arial" pitchFamily="34" charset="0"/>
                <a:cs typeface="Arial" pitchFamily="34" charset="0"/>
              </a:rPr>
              <a:t>Student assessment processes must be appropriate for the intended learning outcomes and effectively and fairly administered with independent verification of standards achieved.  </a:t>
            </a:r>
          </a:p>
          <a:p>
            <a:pPr marL="274320" indent="-274320" algn="just"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AU" sz="2000" b="1" dirty="0" smtClean="0">
                <a:latin typeface="Arial" pitchFamily="34" charset="0"/>
                <a:cs typeface="Arial" pitchFamily="34" charset="0"/>
              </a:rPr>
              <a:t>To satisfy this requirement:</a:t>
            </a:r>
            <a:endParaRPr lang="en-GB" sz="2000" b="1"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000" dirty="0" smtClean="0">
                <a:latin typeface="Arial" pitchFamily="34" charset="0"/>
                <a:cs typeface="Arial" pitchFamily="34" charset="0"/>
              </a:rPr>
              <a:t>Student assessment mechanisms should be appropriate for the different forms of learning sought.</a:t>
            </a:r>
          </a:p>
          <a:p>
            <a:pPr marL="274320" indent="-274320" algn="just" eaLnBrk="1" fontAlgn="auto" hangingPunct="1">
              <a:spcAft>
                <a:spcPts val="0"/>
              </a:spcAft>
              <a:buClr>
                <a:schemeClr val="accent3"/>
              </a:buClr>
              <a:buFont typeface="Wingdings" pitchFamily="2" charset="2"/>
              <a:buChar char="§"/>
              <a:defRPr/>
            </a:pPr>
            <a:endParaRPr lang="en-AU" sz="20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000" dirty="0" smtClean="0">
                <a:latin typeface="Arial" pitchFamily="34" charset="0"/>
                <a:cs typeface="Arial" pitchFamily="34" charset="0"/>
              </a:rPr>
              <a:t>Assessment practices should be clearly communicated to students at the beginning of courses.</a:t>
            </a:r>
          </a:p>
          <a:p>
            <a:pPr marL="274320" indent="-274320" algn="just" eaLnBrk="1" fontAlgn="auto" hangingPunct="1">
              <a:spcAft>
                <a:spcPts val="0"/>
              </a:spcAft>
              <a:buClr>
                <a:schemeClr val="accent3"/>
              </a:buClr>
              <a:buFont typeface="Wingdings" pitchFamily="2" charset="2"/>
              <a:buChar char="§"/>
              <a:defRPr/>
            </a:pPr>
            <a:endParaRPr lang="en-AU" sz="20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000" dirty="0" smtClean="0">
                <a:latin typeface="Arial" pitchFamily="34" charset="0"/>
                <a:cs typeface="Arial" pitchFamily="34" charset="0"/>
              </a:rPr>
              <a:t>Appropriate, valid and reliable mechanisms should be used for verifying standards of student achievement in relation to relevant internal and external benchmarks. </a:t>
            </a:r>
          </a:p>
          <a:p>
            <a:pPr marL="274320" indent="-274320" algn="just" eaLnBrk="1" fontAlgn="auto" hangingPunct="1">
              <a:spcAft>
                <a:spcPts val="0"/>
              </a:spcAft>
              <a:buClr>
                <a:schemeClr val="accent3"/>
              </a:buClr>
              <a:buFont typeface="Wingdings" pitchFamily="2" charset="2"/>
              <a:buChar char="§"/>
              <a:defRPr/>
            </a:pPr>
            <a:endParaRPr lang="en-AU" sz="2900" dirty="0" smtClean="0">
              <a:latin typeface="+mj-lt"/>
            </a:endParaRPr>
          </a:p>
          <a:p>
            <a:pPr marL="274320" indent="-274320" eaLnBrk="1" fontAlgn="auto" hangingPunct="1">
              <a:spcAft>
                <a:spcPts val="0"/>
              </a:spcAft>
              <a:buClr>
                <a:schemeClr val="accent3"/>
              </a:buClr>
              <a:buFont typeface="Wingdings 2"/>
              <a:buNone/>
              <a:defRPr/>
            </a:pPr>
            <a:endParaRPr lang="en-GB" sz="2500" dirty="0" smtClean="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solidFill>
                  <a:schemeClr val="accent6">
                    <a:lumMod val="75000"/>
                  </a:schemeClr>
                </a:solidFill>
              </a:rPr>
              <a:t>LEARNING OUTCOMES:</a:t>
            </a:r>
            <a:r>
              <a:rPr lang="en-US" dirty="0" smtClean="0"/>
              <a:t/>
            </a:r>
            <a:br>
              <a:rPr lang="en-US" dirty="0" smtClean="0"/>
            </a:br>
            <a:r>
              <a:rPr lang="en-US" sz="2667" dirty="0" smtClean="0"/>
              <a:t>Summary Overview</a:t>
            </a:r>
            <a:endParaRPr lang="en-US" sz="2667" dirty="0"/>
          </a:p>
        </p:txBody>
      </p:sp>
      <p:sp>
        <p:nvSpPr>
          <p:cNvPr id="6" name="Content Placeholder 5"/>
          <p:cNvSpPr>
            <a:spLocks noGrp="1"/>
          </p:cNvSpPr>
          <p:nvPr>
            <p:ph sz="half" idx="1"/>
          </p:nvPr>
        </p:nvSpPr>
        <p:spPr>
          <a:xfrm>
            <a:off x="457200" y="2084740"/>
            <a:ext cx="4038600" cy="4525963"/>
          </a:xfrm>
        </p:spPr>
        <p:txBody>
          <a:bodyPr>
            <a:normAutofit fontScale="92500" lnSpcReduction="20000"/>
          </a:bodyPr>
          <a:lstStyle/>
          <a:p>
            <a:pPr marL="514350" indent="-514350">
              <a:buFont typeface="+mj-lt"/>
              <a:buAutoNum type="arabicPeriod"/>
            </a:pPr>
            <a:r>
              <a:rPr lang="en-GB" sz="2400" dirty="0" smtClean="0"/>
              <a:t>The rationale</a:t>
            </a:r>
          </a:p>
          <a:p>
            <a:pPr marL="914400" lvl="1" indent="-514350">
              <a:buNone/>
            </a:pPr>
            <a:r>
              <a:rPr lang="en-GB" sz="1600" dirty="0" smtClean="0"/>
              <a:t>   WHAT are they and WHY are they important?  </a:t>
            </a:r>
            <a:r>
              <a:rPr lang="en-GB" sz="1100" dirty="0" smtClean="0"/>
              <a:t>(i.e. Outcomes-based education in Teacher Education)</a:t>
            </a:r>
          </a:p>
          <a:p>
            <a:pPr marL="914400" lvl="1" indent="-514350">
              <a:buNone/>
            </a:pPr>
            <a:r>
              <a:rPr lang="en-GB" sz="1100" dirty="0" smtClean="0"/>
              <a:t>                    Subject domains, knowledge construction and student learning</a:t>
            </a:r>
            <a:endParaRPr lang="en-GB" sz="1600" dirty="0" smtClean="0"/>
          </a:p>
          <a:p>
            <a:pPr marL="514350" indent="-514350">
              <a:buFont typeface="+mj-lt"/>
              <a:buAutoNum type="arabicPeriod"/>
            </a:pPr>
            <a:r>
              <a:rPr lang="en-US" sz="2400" dirty="0" smtClean="0"/>
              <a:t>Key concepts ….</a:t>
            </a:r>
          </a:p>
          <a:p>
            <a:pPr marL="514350" indent="-514350">
              <a:buFont typeface="+mj-lt"/>
              <a:buAutoNum type="arabicPeriod"/>
            </a:pPr>
            <a:r>
              <a:rPr lang="en-US" sz="2400" dirty="0" smtClean="0"/>
              <a:t>The process and use of learning outcomes in Program and Course level Planning </a:t>
            </a:r>
          </a:p>
          <a:p>
            <a:pPr marL="514350" indent="-514350">
              <a:buNone/>
            </a:pPr>
            <a:r>
              <a:rPr lang="en-US" sz="1946" dirty="0" smtClean="0"/>
              <a:t>           ( NCAAA Standard 4)</a:t>
            </a:r>
          </a:p>
          <a:p>
            <a:pPr marL="514350" indent="-514350">
              <a:buNone/>
            </a:pPr>
            <a:r>
              <a:rPr lang="en-US" sz="1946" dirty="0" smtClean="0"/>
              <a:t>           [</a:t>
            </a:r>
            <a:r>
              <a:rPr lang="en-US" sz="1946" i="1" dirty="0" smtClean="0"/>
              <a:t>Program Specifications</a:t>
            </a:r>
            <a:r>
              <a:rPr lang="en-US" sz="1946" dirty="0" smtClean="0"/>
              <a:t>] </a:t>
            </a:r>
          </a:p>
          <a:p>
            <a:pPr marL="514350" indent="-514350">
              <a:buNone/>
            </a:pPr>
            <a:r>
              <a:rPr lang="en-US" sz="2378" dirty="0" smtClean="0"/>
              <a:t>         Principal Elements in the Qualifications Framework </a:t>
            </a:r>
            <a:endParaRPr lang="en-GB" sz="2378" dirty="0" smtClean="0"/>
          </a:p>
          <a:p>
            <a:pPr marL="514350" indent="-514350">
              <a:buFont typeface="+mj-lt"/>
              <a:buAutoNum type="arabicPeriod"/>
            </a:pPr>
            <a:endParaRPr lang="en-US" dirty="0" smtClean="0"/>
          </a:p>
        </p:txBody>
      </p:sp>
      <p:sp>
        <p:nvSpPr>
          <p:cNvPr id="7" name="Content Placeholder 6"/>
          <p:cNvSpPr>
            <a:spLocks noGrp="1"/>
          </p:cNvSpPr>
          <p:nvPr>
            <p:ph sz="half" idx="2"/>
          </p:nvPr>
        </p:nvSpPr>
        <p:spPr>
          <a:xfrm>
            <a:off x="4648200" y="2084740"/>
            <a:ext cx="4038600" cy="4525963"/>
          </a:xfrm>
        </p:spPr>
        <p:txBody>
          <a:bodyPr>
            <a:normAutofit fontScale="92500" lnSpcReduction="20000"/>
          </a:bodyPr>
          <a:lstStyle/>
          <a:p>
            <a:r>
              <a:rPr lang="en-US" sz="2353" dirty="0" smtClean="0"/>
              <a:t>Evidencing the achievement of Learning outcomes:  Assessment</a:t>
            </a:r>
          </a:p>
          <a:p>
            <a:pPr lvl="1"/>
            <a:r>
              <a:rPr lang="en-GB" sz="1978" dirty="0" smtClean="0"/>
              <a:t>Use of the Domains in Program Planning and Student Assessment </a:t>
            </a:r>
          </a:p>
          <a:p>
            <a:pPr lvl="1"/>
            <a:r>
              <a:rPr lang="en-GB" sz="1978" dirty="0" smtClean="0"/>
              <a:t>Curriculum and Assessment Mapping</a:t>
            </a:r>
          </a:p>
          <a:p>
            <a:r>
              <a:rPr lang="en-GB" sz="2400" dirty="0" smtClean="0"/>
              <a:t>Quality assurance of the </a:t>
            </a:r>
            <a:br>
              <a:rPr lang="en-GB" sz="2400" dirty="0" smtClean="0"/>
            </a:br>
            <a:r>
              <a:rPr lang="en-GB" sz="2400" dirty="0" smtClean="0"/>
              <a:t>outcomes-based approach</a:t>
            </a:r>
          </a:p>
          <a:p>
            <a:pPr lvl="1"/>
            <a:r>
              <a:rPr lang="en-GB" sz="1600" dirty="0" smtClean="0"/>
              <a:t>Verifying Consistency with the Qualifications Framework – </a:t>
            </a:r>
            <a:endParaRPr lang="en-GB" sz="2000" dirty="0" smtClean="0"/>
          </a:p>
          <a:p>
            <a:r>
              <a:rPr lang="en-US" sz="2400" dirty="0" smtClean="0"/>
              <a:t>Action Plans - Moving to and Managing  an Outcomes Based Model </a:t>
            </a:r>
          </a:p>
          <a:p>
            <a:r>
              <a:rPr lang="en-US" sz="2400" dirty="0" smtClean="0"/>
              <a:t>Summary/Conclusions</a:t>
            </a:r>
            <a:endParaRPr lang="en-US" sz="2378" dirty="0"/>
          </a:p>
        </p:txBody>
      </p:sp>
      <p:sp>
        <p:nvSpPr>
          <p:cNvPr id="8" name="TextBox 7"/>
          <p:cNvSpPr txBox="1"/>
          <p:nvPr/>
        </p:nvSpPr>
        <p:spPr>
          <a:xfrm>
            <a:off x="901555" y="1402554"/>
            <a:ext cx="1162898" cy="584776"/>
          </a:xfrm>
          <a:prstGeom prst="rect">
            <a:avLst/>
          </a:prstGeom>
          <a:noFill/>
        </p:spPr>
        <p:txBody>
          <a:bodyPr wrap="none" rtlCol="0">
            <a:spAutoFit/>
          </a:bodyPr>
          <a:lstStyle/>
          <a:p>
            <a:r>
              <a:rPr lang="en-US" sz="3200" b="1" dirty="0" smtClean="0">
                <a:solidFill>
                  <a:srgbClr val="0000FF"/>
                </a:solidFill>
              </a:rPr>
              <a:t>DAY 1</a:t>
            </a:r>
            <a:endParaRPr lang="en-US" sz="3200" b="1" dirty="0">
              <a:solidFill>
                <a:srgbClr val="0000FF"/>
              </a:solidFill>
            </a:endParaRPr>
          </a:p>
        </p:txBody>
      </p:sp>
      <p:sp>
        <p:nvSpPr>
          <p:cNvPr id="9" name="TextBox 8"/>
          <p:cNvSpPr txBox="1"/>
          <p:nvPr/>
        </p:nvSpPr>
        <p:spPr>
          <a:xfrm>
            <a:off x="6340368" y="1402554"/>
            <a:ext cx="1162898" cy="584776"/>
          </a:xfrm>
          <a:prstGeom prst="rect">
            <a:avLst/>
          </a:prstGeom>
          <a:noFill/>
        </p:spPr>
        <p:txBody>
          <a:bodyPr wrap="none" rtlCol="0">
            <a:spAutoFit/>
          </a:bodyPr>
          <a:lstStyle/>
          <a:p>
            <a:r>
              <a:rPr lang="en-US" sz="3200" b="1" dirty="0" smtClean="0">
                <a:solidFill>
                  <a:srgbClr val="008000"/>
                </a:solidFill>
              </a:rPr>
              <a:t>DAY 2</a:t>
            </a:r>
            <a:endParaRPr lang="en-US" sz="3200" b="1" dirty="0">
              <a:solidFill>
                <a:srgbClr val="008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79463"/>
          </a:xfrm>
        </p:spPr>
        <p:txBody>
          <a:bodyPr>
            <a:normAutofit/>
          </a:bodyPr>
          <a:lstStyle/>
          <a:p>
            <a:pPr eaLnBrk="1" fontAlgn="auto" hangingPunct="1">
              <a:spcAft>
                <a:spcPts val="0"/>
              </a:spcAft>
              <a:defRPr/>
            </a:pPr>
            <a:r>
              <a:rPr lang="en-AU" sz="2800" b="1" dirty="0" smtClean="0">
                <a:solidFill>
                  <a:schemeClr val="accent3"/>
                </a:solidFill>
              </a:rPr>
              <a:t>Student Assessment – (2)</a:t>
            </a:r>
            <a:endParaRPr lang="en-GB" sz="2800" dirty="0"/>
          </a:p>
        </p:txBody>
      </p:sp>
      <p:sp>
        <p:nvSpPr>
          <p:cNvPr id="3" name="Content Placeholder 2"/>
          <p:cNvSpPr>
            <a:spLocks noGrp="1"/>
          </p:cNvSpPr>
          <p:nvPr>
            <p:ph idx="1"/>
          </p:nvPr>
        </p:nvSpPr>
        <p:spPr>
          <a:xfrm>
            <a:off x="323850" y="1557338"/>
            <a:ext cx="8362950" cy="4767262"/>
          </a:xfrm>
        </p:spPr>
        <p:txBody>
          <a:bodyPr>
            <a:normAutofit fontScale="92500"/>
          </a:bodyPr>
          <a:lstStyle/>
          <a:p>
            <a:pPr marL="274320" indent="-274320" algn="just" eaLnBrk="1" fontAlgn="auto" hangingPunct="1">
              <a:spcAft>
                <a:spcPts val="0"/>
              </a:spcAft>
              <a:buClr>
                <a:schemeClr val="accent3"/>
              </a:buClr>
              <a:buFont typeface="Wingdings" pitchFamily="2" charset="2"/>
              <a:buChar char="§"/>
              <a:defRPr/>
            </a:pPr>
            <a:r>
              <a:rPr lang="en-AU" sz="2200" dirty="0" smtClean="0">
                <a:latin typeface="+mj-lt"/>
              </a:rPr>
              <a:t>The standard of work required for different grades should be consistent over time, comparable in courses offered within a program and college and the institution as a whole, and in comparison with other institutions. </a:t>
            </a:r>
          </a:p>
          <a:p>
            <a:pPr marL="274320" indent="-274320" algn="just" eaLnBrk="1" fontAlgn="auto" hangingPunct="1">
              <a:spcAft>
                <a:spcPts val="0"/>
              </a:spcAft>
              <a:buClr>
                <a:schemeClr val="accent3"/>
              </a:buClr>
              <a:buFont typeface="Wingdings" pitchFamily="2" charset="2"/>
              <a:buChar char="§"/>
              <a:defRPr/>
            </a:pPr>
            <a:endParaRPr lang="en-AU" sz="22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mj-lt"/>
              </a:rPr>
              <a:t>Grading of students tests, assignments should be assisted by the use of matrices or other means to ensure that the planned range of domains of student learning outcomes are addressed.</a:t>
            </a:r>
          </a:p>
          <a:p>
            <a:pPr marL="274320" indent="-274320" algn="just" eaLnBrk="1" fontAlgn="auto" hangingPunct="1">
              <a:spcAft>
                <a:spcPts val="0"/>
              </a:spcAft>
              <a:buClr>
                <a:schemeClr val="accent3"/>
              </a:buClr>
              <a:buFont typeface="Wingdings" pitchFamily="2" charset="2"/>
              <a:buChar char="§"/>
              <a:defRPr/>
            </a:pPr>
            <a:endParaRPr lang="en-AU" sz="22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mj-lt"/>
              </a:rPr>
              <a:t>Arrangements should be made within the institution for training of teaching staff in the theory and practice of student assessment.</a:t>
            </a:r>
          </a:p>
          <a:p>
            <a:pPr marL="274320" indent="-274320" algn="just" eaLnBrk="1" fontAlgn="auto" hangingPunct="1">
              <a:spcAft>
                <a:spcPts val="0"/>
              </a:spcAft>
              <a:buClr>
                <a:schemeClr val="accent3"/>
              </a:buClr>
              <a:buFont typeface="Wingdings" pitchFamily="2" charset="2"/>
              <a:buChar char="§"/>
              <a:defRPr/>
            </a:pPr>
            <a:endParaRPr lang="en-AU" sz="22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mj-lt"/>
              </a:rPr>
              <a:t>Policies and procedures should include action to be taken to deal with situations where standards of student achievement are inadequate or inconsistently assessed. </a:t>
            </a:r>
          </a:p>
          <a:p>
            <a:pPr marL="274320" indent="-274320" algn="just" eaLnBrk="1" fontAlgn="auto" hangingPunct="1">
              <a:spcAft>
                <a:spcPts val="0"/>
              </a:spcAft>
              <a:buClr>
                <a:schemeClr val="accent3"/>
              </a:buClr>
              <a:buFont typeface="Wingdings" pitchFamily="2" charset="2"/>
              <a:buChar char="§"/>
              <a:defRPr/>
            </a:pPr>
            <a:endParaRPr lang="en-AU" sz="2800" dirty="0" smtClean="0"/>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935509"/>
          </a:xfrm>
        </p:spPr>
        <p:txBody>
          <a:bodyPr>
            <a:noAutofit/>
          </a:bodyPr>
          <a:lstStyle/>
          <a:p>
            <a:pPr eaLnBrk="1" fontAlgn="auto" hangingPunct="1">
              <a:spcAft>
                <a:spcPts val="0"/>
              </a:spcAft>
              <a:defRPr/>
            </a:pPr>
            <a:r>
              <a:rPr lang="en-GB" sz="2800" b="1" dirty="0" smtClean="0">
                <a:solidFill>
                  <a:schemeClr val="accent3"/>
                </a:solidFill>
              </a:rPr>
              <a:t>Student Assessment – (3)</a:t>
            </a:r>
            <a:endParaRPr lang="en-GB" sz="2800" b="1" dirty="0">
              <a:solidFill>
                <a:schemeClr val="accent3"/>
              </a:solidFill>
            </a:endParaRPr>
          </a:p>
        </p:txBody>
      </p:sp>
      <p:sp>
        <p:nvSpPr>
          <p:cNvPr id="3" name="Content Placeholder 2"/>
          <p:cNvSpPr>
            <a:spLocks noGrp="1"/>
          </p:cNvSpPr>
          <p:nvPr>
            <p:ph idx="1"/>
          </p:nvPr>
        </p:nvSpPr>
        <p:spPr>
          <a:xfrm>
            <a:off x="250825" y="1700807"/>
            <a:ext cx="8642350" cy="4823817"/>
          </a:xfrm>
        </p:spPr>
        <p:txBody>
          <a:bodyPr>
            <a:normAutofit fontScale="92500" lnSpcReduction="10000"/>
          </a:bodyPr>
          <a:lstStyle/>
          <a:p>
            <a:pPr marL="274320" indent="-274320" algn="just" eaLnBrk="1" fontAlgn="auto" hangingPunct="1">
              <a:spcAft>
                <a:spcPts val="0"/>
              </a:spcAft>
              <a:buClr>
                <a:schemeClr val="accent3"/>
              </a:buClr>
              <a:buFont typeface="Wingdings 2"/>
              <a:buNone/>
              <a:defRPr/>
            </a:pPr>
            <a:endParaRPr lang="en-AU"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dirty="0" smtClean="0">
                <a:latin typeface="+mj-lt"/>
              </a:rPr>
              <a:t>Effective procedures should be used to ensure that work submitted by students is actually done by the students concerned.</a:t>
            </a:r>
          </a:p>
          <a:p>
            <a:pPr marL="274320" indent="-274320" algn="just" eaLnBrk="1" fontAlgn="auto" hangingPunct="1">
              <a:spcAft>
                <a:spcPts val="0"/>
              </a:spcAft>
              <a:buClr>
                <a:schemeClr val="accent3"/>
              </a:buClr>
              <a:buFont typeface="Wingdings" pitchFamily="2" charset="2"/>
              <a:buChar char="§"/>
              <a:defRPr/>
            </a:pPr>
            <a:endParaRPr lang="en-AU"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dirty="0" smtClean="0">
                <a:latin typeface="+mj-lt"/>
              </a:rPr>
              <a:t>Feedback to students on their performance and results of assessments during each semester should be given promptly and accompanied by mechanisms for assistance if needed.</a:t>
            </a:r>
          </a:p>
          <a:p>
            <a:pPr marL="274320" indent="-274320" algn="just" eaLnBrk="1" fontAlgn="auto" hangingPunct="1">
              <a:spcAft>
                <a:spcPts val="0"/>
              </a:spcAft>
              <a:buClr>
                <a:schemeClr val="accent3"/>
              </a:buClr>
              <a:buFont typeface="Wingdings" pitchFamily="2" charset="2"/>
              <a:buChar char="§"/>
              <a:defRPr/>
            </a:pPr>
            <a:endParaRPr lang="en-AU"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dirty="0" smtClean="0">
                <a:latin typeface="+mj-lt"/>
              </a:rPr>
              <a:t>Assessments of student work should be conducted fairly and objectively.</a:t>
            </a:r>
          </a:p>
          <a:p>
            <a:pPr marL="274320" indent="-274320" algn="just" eaLnBrk="1" fontAlgn="auto" hangingPunct="1">
              <a:spcAft>
                <a:spcPts val="0"/>
              </a:spcAft>
              <a:buClr>
                <a:schemeClr val="accent3"/>
              </a:buClr>
              <a:buFont typeface="Wingdings" pitchFamily="2" charset="2"/>
              <a:buChar char="§"/>
              <a:defRPr/>
            </a:pPr>
            <a:endParaRPr lang="en-AU"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dirty="0" smtClean="0">
                <a:latin typeface="+mj-lt"/>
              </a:rPr>
              <a:t>Criteria and processes for academic appeals should be made known to students and administered equitably.  </a:t>
            </a:r>
            <a:endParaRPr lang="en-GB" sz="2400"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92125"/>
          </a:xfrm>
        </p:spPr>
        <p:txBody>
          <a:bodyPr>
            <a:normAutofit fontScale="90000"/>
          </a:bodyPr>
          <a:lstStyle/>
          <a:p>
            <a:pPr algn="ctr">
              <a:defRPr/>
            </a:pPr>
            <a:r>
              <a:rPr lang="en-GB" sz="2800" b="1" dirty="0" smtClean="0">
                <a:solidFill>
                  <a:schemeClr val="accent3"/>
                </a:solidFill>
              </a:rPr>
              <a:t>Choosing assessment measures</a:t>
            </a:r>
            <a:endParaRPr lang="en-GB" sz="2800" b="1" dirty="0">
              <a:solidFill>
                <a:schemeClr val="accent3"/>
              </a:solidFill>
            </a:endParaRPr>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8569325" cy="1223962"/>
          </a:xfrm>
        </p:spPr>
        <p:txBody>
          <a:bodyPr>
            <a:noAutofit/>
          </a:bodyPr>
          <a:lstStyle/>
          <a:p>
            <a:pPr eaLnBrk="1" fontAlgn="auto" hangingPunct="1">
              <a:spcAft>
                <a:spcPts val="0"/>
              </a:spcAft>
              <a:defRPr/>
            </a:pPr>
            <a:r>
              <a:rPr lang="en-AU" sz="2800" b="1" dirty="0" smtClean="0">
                <a:solidFill>
                  <a:schemeClr val="accent3"/>
                </a:solidFill>
              </a:rPr>
              <a:t>Use of the Domains in Program Planning and Student Assessment – (1)</a:t>
            </a:r>
            <a:endParaRPr lang="en-GB" sz="2800" dirty="0">
              <a:solidFill>
                <a:schemeClr val="accent3"/>
              </a:solidFill>
            </a:endParaRPr>
          </a:p>
        </p:txBody>
      </p:sp>
      <p:sp>
        <p:nvSpPr>
          <p:cNvPr id="3" name="Content Placeholder 2"/>
          <p:cNvSpPr>
            <a:spLocks noGrp="1"/>
          </p:cNvSpPr>
          <p:nvPr>
            <p:ph idx="1"/>
          </p:nvPr>
        </p:nvSpPr>
        <p:spPr>
          <a:xfrm>
            <a:off x="250825" y="1989138"/>
            <a:ext cx="8642350" cy="4679950"/>
          </a:xfrm>
        </p:spPr>
        <p:txBody>
          <a:bodyPr>
            <a:normAutofit/>
          </a:bodyPr>
          <a:lstStyle/>
          <a:p>
            <a:pPr marL="274320" indent="-274320" algn="just" eaLnBrk="1" fontAlgn="auto" hangingPunct="1">
              <a:spcAft>
                <a:spcPts val="0"/>
              </a:spcAft>
              <a:buClr>
                <a:schemeClr val="accent3"/>
              </a:buClr>
              <a:buFont typeface="Wingdings 2"/>
              <a:buNone/>
              <a:defRPr/>
            </a:pPr>
            <a:r>
              <a:rPr lang="en-AU" sz="2200" dirty="0" smtClean="0">
                <a:latin typeface="+mj-lt"/>
              </a:rPr>
              <a:t>Learning outcomes included in the first two domains, </a:t>
            </a:r>
            <a:r>
              <a:rPr lang="en-AU" sz="2200" b="1" i="1" u="sng" dirty="0" smtClean="0">
                <a:latin typeface="+mj-lt"/>
              </a:rPr>
              <a:t>knowledge and cognitive skills</a:t>
            </a:r>
            <a:r>
              <a:rPr lang="en-AU" sz="2200" dirty="0" smtClean="0">
                <a:latin typeface="+mj-lt"/>
              </a:rPr>
              <a:t>, are directly related to the occupation, field of study or profession for which students are being prepared.  </a:t>
            </a:r>
          </a:p>
          <a:p>
            <a:pPr marL="274320" indent="-274320" algn="just" eaLnBrk="1" fontAlgn="auto" hangingPunct="1">
              <a:spcAft>
                <a:spcPts val="0"/>
              </a:spcAft>
              <a:buClr>
                <a:schemeClr val="accent3"/>
              </a:buClr>
              <a:buFont typeface="Wingdings 2"/>
              <a:buNone/>
              <a:defRPr/>
            </a:pPr>
            <a:endParaRPr/>
          </a:p>
          <a:p>
            <a:pPr marL="274320" indent="-274320" algn="just" eaLnBrk="1" fontAlgn="auto" hangingPunct="1">
              <a:spcAft>
                <a:spcPts val="0"/>
              </a:spcAft>
              <a:buClr>
                <a:schemeClr val="accent3"/>
              </a:buClr>
              <a:buFont typeface="Wingdings 2"/>
              <a:buNone/>
              <a:defRPr/>
            </a:pPr>
            <a:r>
              <a:rPr lang="en-AU" sz="2200" dirty="0" smtClean="0">
                <a:solidFill>
                  <a:schemeClr val="accent6">
                    <a:lumMod val="75000"/>
                  </a:schemeClr>
                </a:solidFill>
                <a:latin typeface="+mj-lt"/>
              </a:rPr>
              <a:t>The framework </a:t>
            </a:r>
            <a:r>
              <a:rPr lang="en-AU" sz="2200" dirty="0" smtClean="0">
                <a:latin typeface="+mj-lt"/>
              </a:rPr>
              <a:t>describes the level of knowledge and skill expected in general terms that can be applied to any field, but in planning a program it is necessary to identify the specific knowledge and thinking skills that are expected in that field of study.  </a:t>
            </a:r>
          </a:p>
          <a:p>
            <a:pPr marL="274320" indent="-274320" eaLnBrk="1" fontAlgn="auto" hangingPunct="1">
              <a:spcAft>
                <a:spcPts val="0"/>
              </a:spcAft>
              <a:buClr>
                <a:schemeClr val="accent3"/>
              </a:buClr>
              <a:buFont typeface="Wingdings 2"/>
              <a:buNone/>
              <a:defRPr/>
            </a:pPr>
            <a:endParaRPr/>
          </a:p>
          <a:p>
            <a:pPr marL="274320" indent="-274320" eaLnBrk="1" fontAlgn="auto" hangingPunct="1">
              <a:spcAft>
                <a:spcPts val="0"/>
              </a:spcAft>
              <a:buClr>
                <a:schemeClr val="accent3"/>
              </a:buClr>
              <a:buFont typeface="Wingdings 2"/>
              <a:buNone/>
              <a:defRPr/>
            </a:pPr>
            <a:endParaRPr lang="en-GB"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435975" cy="1368425"/>
          </a:xfrm>
        </p:spPr>
        <p:txBody>
          <a:bodyPr>
            <a:noAutofit/>
          </a:bodyPr>
          <a:lstStyle/>
          <a:p>
            <a:pPr eaLnBrk="1" fontAlgn="auto" hangingPunct="1">
              <a:spcAft>
                <a:spcPts val="0"/>
              </a:spcAft>
              <a:defRPr/>
            </a:pPr>
            <a:r>
              <a:rPr lang="en-AU" sz="2800" b="1" dirty="0" smtClean="0">
                <a:solidFill>
                  <a:schemeClr val="accent3"/>
                </a:solidFill>
              </a:rPr>
              <a:t>Use of the Domains in Program Planning and Student Assessment – (2)</a:t>
            </a:r>
            <a:endParaRPr lang="en-GB" sz="2800" b="1" dirty="0">
              <a:solidFill>
                <a:schemeClr val="accent3"/>
              </a:solidFill>
            </a:endParaRPr>
          </a:p>
        </p:txBody>
      </p:sp>
      <p:sp>
        <p:nvSpPr>
          <p:cNvPr id="3" name="Content Placeholder 2"/>
          <p:cNvSpPr>
            <a:spLocks noGrp="1"/>
          </p:cNvSpPr>
          <p:nvPr>
            <p:ph idx="1"/>
          </p:nvPr>
        </p:nvSpPr>
        <p:spPr>
          <a:xfrm>
            <a:off x="251520" y="1916832"/>
            <a:ext cx="8640960" cy="4176712"/>
          </a:xfrm>
        </p:spPr>
        <p:txBody>
          <a:bodyPr>
            <a:normAutofit/>
          </a:bodyPr>
          <a:lstStyle/>
          <a:p>
            <a:pPr marL="274320" indent="-274320" algn="just" eaLnBrk="1" fontAlgn="auto" hangingPunct="1">
              <a:spcAft>
                <a:spcPts val="0"/>
              </a:spcAft>
              <a:buClr>
                <a:schemeClr val="accent3"/>
              </a:buClr>
              <a:buFont typeface="Wingdings 2"/>
              <a:buNone/>
              <a:defRPr/>
            </a:pPr>
            <a:r>
              <a:rPr lang="en-AU" sz="2200" dirty="0" smtClean="0">
                <a:latin typeface="+mj-lt"/>
              </a:rPr>
              <a:t>The third and fourth domains, </a:t>
            </a:r>
            <a:r>
              <a:rPr lang="en-AU" sz="2200" b="1" i="1" u="sng" dirty="0" smtClean="0">
                <a:latin typeface="+mj-lt"/>
              </a:rPr>
              <a:t>interpersonal skills and responsibility, and communication, information technology and numerical skills</a:t>
            </a:r>
            <a:r>
              <a:rPr lang="en-AU" sz="2200" dirty="0" smtClean="0">
                <a:latin typeface="+mj-lt"/>
              </a:rPr>
              <a:t>, are </a:t>
            </a:r>
            <a:r>
              <a:rPr lang="en-AU" sz="2200" dirty="0" smtClean="0">
                <a:solidFill>
                  <a:schemeClr val="accent6">
                    <a:lumMod val="75000"/>
                  </a:schemeClr>
                </a:solidFill>
                <a:latin typeface="+mj-lt"/>
              </a:rPr>
              <a:t>general capabilities </a:t>
            </a:r>
            <a:r>
              <a:rPr lang="en-AU" sz="2200" dirty="0" smtClean="0">
                <a:latin typeface="+mj-lt"/>
              </a:rPr>
              <a:t>that all students should develop regardless of their field of study.  Development of these abilities can be provided for in specially designed courses or integrated into a number of courses throughout a program.  </a:t>
            </a:r>
            <a:endParaRPr lang="en-GB" sz="2200" dirty="0" smtClean="0">
              <a:latin typeface="+mj-lt"/>
            </a:endParaRPr>
          </a:p>
          <a:p>
            <a:pPr marL="274320" indent="-27432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549275"/>
            <a:ext cx="8856663" cy="792163"/>
          </a:xfrm>
        </p:spPr>
        <p:txBody>
          <a:bodyPr>
            <a:normAutofit fontScale="90000"/>
          </a:bodyPr>
          <a:lstStyle/>
          <a:p>
            <a:pPr algn="ctr" eaLnBrk="1" fontAlgn="auto" hangingPunct="1">
              <a:spcAft>
                <a:spcPts val="0"/>
              </a:spcAft>
              <a:defRPr/>
            </a:pPr>
            <a:r>
              <a:rPr lang="en-GB" sz="2800" b="1" dirty="0" smtClean="0">
                <a:solidFill>
                  <a:schemeClr val="accent3"/>
                </a:solidFill>
              </a:rPr>
              <a:t>Linking Learning Outcomes to Assessment</a:t>
            </a:r>
            <a:br>
              <a:rPr lang="en-GB" sz="2800" b="1" dirty="0" smtClean="0">
                <a:solidFill>
                  <a:schemeClr val="accent3"/>
                </a:solidFill>
              </a:rPr>
            </a:br>
            <a:r>
              <a:rPr lang="en-GB" sz="2800" b="1" dirty="0" smtClean="0">
                <a:solidFill>
                  <a:schemeClr val="accent3"/>
                </a:solidFill>
              </a:rPr>
              <a:t>(SLOs &amp; curriculum mapping; assessment mapping)</a:t>
            </a:r>
            <a:endParaRPr lang="en-GB" sz="2800" dirty="0">
              <a:solidFill>
                <a:schemeClr val="accent3"/>
              </a:solidFill>
            </a:endParaRPr>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251520" y="1340768"/>
            <a:ext cx="7403182" cy="5120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DCCA6A0-4117-4397-BFF4-16E3EC0C917B}" type="slidenum">
              <a:rPr lang="en-GB"/>
              <a:pPr>
                <a:defRPr/>
              </a:pPr>
              <a:t>127</a:t>
            </a:fld>
            <a:endParaRPr lang="en-GB" dirty="0"/>
          </a:p>
        </p:txBody>
      </p:sp>
      <p:graphicFrame>
        <p:nvGraphicFramePr>
          <p:cNvPr id="3" name="Table 2"/>
          <p:cNvGraphicFramePr>
            <a:graphicFrameLocks noGrp="1"/>
          </p:cNvGraphicFramePr>
          <p:nvPr/>
        </p:nvGraphicFramePr>
        <p:xfrm>
          <a:off x="0" y="1341438"/>
          <a:ext cx="9143996" cy="5529339"/>
        </p:xfrm>
        <a:graphic>
          <a:graphicData uri="http://schemas.openxmlformats.org/drawingml/2006/table">
            <a:tbl>
              <a:tblPr/>
              <a:tblGrid>
                <a:gridCol w="1720391"/>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gridCol w="353505"/>
              </a:tblGrid>
              <a:tr h="219654">
                <a:tc>
                  <a:txBody>
                    <a:bodyPr/>
                    <a:lstStyle/>
                    <a:p>
                      <a:pPr>
                        <a:spcAft>
                          <a:spcPts val="0"/>
                        </a:spcAft>
                      </a:pPr>
                      <a:r>
                        <a:rPr lang="en-AU" sz="1200" b="1" dirty="0">
                          <a:latin typeface="Times New Roman"/>
                          <a:ea typeface="Times New Roman"/>
                        </a:rPr>
                        <a:t>Learning Outcomes</a:t>
                      </a:r>
                      <a:endParaRPr lang="en-GB" sz="1200" b="1"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algn="ctr">
                        <a:spcAft>
                          <a:spcPts val="0"/>
                        </a:spcAft>
                      </a:pPr>
                      <a:r>
                        <a:rPr lang="en-AU" sz="1200" b="1" dirty="0">
                          <a:latin typeface="Times New Roman"/>
                          <a:ea typeface="Times New Roman"/>
                        </a:rPr>
                        <a:t>Courses</a:t>
                      </a:r>
                      <a:endParaRPr lang="en-GB" sz="1200" b="1"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1401">
                <a:tc>
                  <a:txBody>
                    <a:bodyPr/>
                    <a:lstStyle/>
                    <a:p>
                      <a:pPr marL="228600" indent="-228600">
                        <a:spcAft>
                          <a:spcPts val="0"/>
                        </a:spcAft>
                      </a:pPr>
                      <a:r>
                        <a:rPr lang="en-AU" sz="1100" dirty="0">
                          <a:latin typeface="Times New Roman"/>
                          <a:ea typeface="Times New Roman"/>
                        </a:rPr>
                        <a:t>     Course Code and</a:t>
                      </a:r>
                      <a:endParaRPr lang="en-GB" sz="1100" dirty="0">
                        <a:latin typeface="Times New Roman"/>
                        <a:ea typeface="Times New Roman"/>
                      </a:endParaRPr>
                    </a:p>
                    <a:p>
                      <a:pPr marL="228600" indent="-228600">
                        <a:spcAft>
                          <a:spcPts val="0"/>
                        </a:spcAft>
                      </a:pPr>
                      <a:r>
                        <a:rPr lang="en-AU" sz="1100" dirty="0">
                          <a:latin typeface="Times New Roman"/>
                          <a:ea typeface="Times New Roman"/>
                        </a:rPr>
                        <a:t>     Number</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41">
                <a:tc>
                  <a:txBody>
                    <a:bodyPr/>
                    <a:lstStyle/>
                    <a:p>
                      <a:pPr>
                        <a:spcAft>
                          <a:spcPts val="0"/>
                        </a:spcAft>
                      </a:pPr>
                      <a:r>
                        <a:rPr lang="en-AU" sz="1100" b="1" dirty="0">
                          <a:latin typeface="Times New Roman"/>
                          <a:ea typeface="Times New Roman"/>
                        </a:rPr>
                        <a:t>Knowledge </a:t>
                      </a:r>
                      <a:endParaRPr lang="en-GB" sz="1100" dirty="0">
                        <a:latin typeface="Times New Roman"/>
                        <a:ea typeface="Times New Roman"/>
                      </a:endParaRPr>
                    </a:p>
                    <a:p>
                      <a:pPr>
                        <a:spcAft>
                          <a:spcPts val="0"/>
                        </a:spcAft>
                      </a:pPr>
                      <a:r>
                        <a:rPr lang="en-AU" sz="1100" dirty="0">
                          <a:latin typeface="Times New Roman"/>
                          <a:ea typeface="Times New Roman"/>
                        </a:rPr>
                        <a:t>Facts</a:t>
                      </a:r>
                      <a:endParaRPr lang="en-GB" sz="1100" dirty="0">
                        <a:latin typeface="Times New Roman"/>
                        <a:ea typeface="Times New Roman"/>
                      </a:endParaRPr>
                    </a:p>
                    <a:p>
                      <a:pPr>
                        <a:spcAft>
                          <a:spcPts val="0"/>
                        </a:spcAft>
                      </a:pPr>
                      <a:r>
                        <a:rPr lang="en-AU" sz="1100" dirty="0">
                          <a:latin typeface="Times New Roman"/>
                          <a:ea typeface="Times New Roman"/>
                        </a:rPr>
                        <a:t>     Concepts, theories</a:t>
                      </a:r>
                      <a:endParaRPr lang="en-GB" sz="1100" dirty="0">
                        <a:latin typeface="Times New Roman"/>
                        <a:ea typeface="Times New Roman"/>
                      </a:endParaRPr>
                    </a:p>
                    <a:p>
                      <a:pPr>
                        <a:spcAft>
                          <a:spcPts val="0"/>
                        </a:spcAft>
                      </a:pPr>
                      <a:r>
                        <a:rPr lang="en-AU" sz="1100" dirty="0">
                          <a:latin typeface="Times New Roman"/>
                          <a:ea typeface="Times New Roman"/>
                        </a:rPr>
                        <a:t>     Procedures</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41">
                <a:tc>
                  <a:txBody>
                    <a:bodyPr/>
                    <a:lstStyle/>
                    <a:p>
                      <a:pPr>
                        <a:spcAft>
                          <a:spcPts val="0"/>
                        </a:spcAft>
                      </a:pPr>
                      <a:r>
                        <a:rPr lang="en-AU" sz="1100" b="1" dirty="0">
                          <a:latin typeface="Times New Roman"/>
                          <a:ea typeface="Times New Roman"/>
                        </a:rPr>
                        <a:t>Cognitive Skills</a:t>
                      </a:r>
                      <a:endParaRPr lang="en-GB" sz="1100" dirty="0">
                        <a:latin typeface="Times New Roman"/>
                        <a:ea typeface="Times New Roman"/>
                      </a:endParaRPr>
                    </a:p>
                    <a:p>
                      <a:pPr>
                        <a:spcAft>
                          <a:spcPts val="0"/>
                        </a:spcAft>
                      </a:pPr>
                      <a:r>
                        <a:rPr lang="en-AU" sz="1100" dirty="0">
                          <a:latin typeface="Times New Roman"/>
                          <a:ea typeface="Times New Roman"/>
                        </a:rPr>
                        <a:t>Apply skills when asked</a:t>
                      </a:r>
                      <a:endParaRPr lang="en-GB" sz="1100" dirty="0">
                        <a:latin typeface="Times New Roman"/>
                        <a:ea typeface="Times New Roman"/>
                      </a:endParaRPr>
                    </a:p>
                    <a:p>
                      <a:pPr marL="228600" indent="-228600">
                        <a:spcAft>
                          <a:spcPts val="0"/>
                        </a:spcAft>
                      </a:pPr>
                      <a:r>
                        <a:rPr lang="en-AU" sz="1100" dirty="0">
                          <a:latin typeface="Times New Roman"/>
                          <a:ea typeface="Times New Roman"/>
                        </a:rPr>
                        <a:t>     Creative  thinking and problem solving</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93">
                <a:tc>
                  <a:txBody>
                    <a:bodyPr/>
                    <a:lstStyle/>
                    <a:p>
                      <a:pPr>
                        <a:spcAft>
                          <a:spcPts val="0"/>
                        </a:spcAft>
                      </a:pPr>
                      <a:r>
                        <a:rPr lang="en-AU" sz="1100" b="1" dirty="0">
                          <a:latin typeface="Times New Roman"/>
                          <a:ea typeface="Times New Roman"/>
                        </a:rPr>
                        <a:t>Interpersonal Skills and Responsibility</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5270">
                <a:tc>
                  <a:txBody>
                    <a:bodyPr/>
                    <a:lstStyle/>
                    <a:p>
                      <a:pPr marL="114300">
                        <a:spcAft>
                          <a:spcPts val="0"/>
                        </a:spcAft>
                      </a:pPr>
                      <a:r>
                        <a:rPr lang="en-AU" sz="1100" dirty="0">
                          <a:latin typeface="Times New Roman"/>
                          <a:ea typeface="Times New Roman"/>
                        </a:rPr>
                        <a:t>Responsibility for own                     learning</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70">
                <a:tc>
                  <a:txBody>
                    <a:bodyPr/>
                    <a:lstStyle/>
                    <a:p>
                      <a:pPr marL="114300">
                        <a:spcAft>
                          <a:spcPts val="0"/>
                        </a:spcAft>
                      </a:pPr>
                      <a:r>
                        <a:rPr lang="en-AU" sz="1100" dirty="0">
                          <a:latin typeface="Times New Roman"/>
                          <a:ea typeface="Times New Roman"/>
                        </a:rPr>
                        <a:t>Group participation and leadership</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270">
                <a:tc>
                  <a:txBody>
                    <a:bodyPr/>
                    <a:lstStyle/>
                    <a:p>
                      <a:pPr marL="114300">
                        <a:spcAft>
                          <a:spcPts val="0"/>
                        </a:spcAft>
                      </a:pPr>
                      <a:r>
                        <a:rPr lang="en-AU" sz="1100" dirty="0">
                          <a:latin typeface="Times New Roman"/>
                          <a:ea typeface="Times New Roman"/>
                        </a:rPr>
                        <a:t>Act responsibly-personal and professional situations</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70">
                <a:tc>
                  <a:txBody>
                    <a:bodyPr/>
                    <a:lstStyle/>
                    <a:p>
                      <a:pPr marL="114300">
                        <a:spcAft>
                          <a:spcPts val="0"/>
                        </a:spcAft>
                      </a:pPr>
                      <a:r>
                        <a:rPr lang="en-AU" sz="1100" dirty="0">
                          <a:latin typeface="Times New Roman"/>
                          <a:ea typeface="Times New Roman"/>
                        </a:rPr>
                        <a:t>Ethical standards of behavior</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93">
                <a:tc>
                  <a:txBody>
                    <a:bodyPr/>
                    <a:lstStyle/>
                    <a:p>
                      <a:pPr>
                        <a:spcAft>
                          <a:spcPts val="0"/>
                        </a:spcAft>
                      </a:pPr>
                      <a:r>
                        <a:rPr lang="en-AU" sz="1100" b="1" dirty="0">
                          <a:latin typeface="Times New Roman"/>
                          <a:ea typeface="Times New Roman"/>
                        </a:rPr>
                        <a:t>Communication  IT and Numerical Skills</a:t>
                      </a:r>
                      <a:endParaRPr lang="en-GB" sz="11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5270">
                <a:tc>
                  <a:txBody>
                    <a:bodyPr/>
                    <a:lstStyle/>
                    <a:p>
                      <a:pPr marL="114300" indent="-114300">
                        <a:spcAft>
                          <a:spcPts val="0"/>
                        </a:spcAft>
                      </a:pPr>
                      <a:r>
                        <a:rPr lang="en-AU" sz="1100" dirty="0">
                          <a:latin typeface="Times New Roman"/>
                          <a:ea typeface="Times New Roman"/>
                        </a:rPr>
                        <a:t>    Oral and written             communication</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137">
                <a:tc>
                  <a:txBody>
                    <a:bodyPr/>
                    <a:lstStyle/>
                    <a:p>
                      <a:pPr>
                        <a:spcAft>
                          <a:spcPts val="0"/>
                        </a:spcAft>
                      </a:pPr>
                      <a:r>
                        <a:rPr lang="en-AU" sz="1100" dirty="0">
                          <a:latin typeface="Times New Roman"/>
                          <a:ea typeface="Times New Roman"/>
                        </a:rPr>
                        <a:t>    Use of IT</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50">
                <a:tc>
                  <a:txBody>
                    <a:bodyPr/>
                    <a:lstStyle/>
                    <a:p>
                      <a:pPr>
                        <a:spcAft>
                          <a:spcPts val="0"/>
                        </a:spcAft>
                      </a:pPr>
                      <a:r>
                        <a:rPr lang="en-AU" sz="1100" dirty="0">
                          <a:latin typeface="Times New Roman"/>
                          <a:ea typeface="Times New Roman"/>
                        </a:rPr>
                        <a:t>    Basic maths and statistics</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401">
                <a:tc>
                  <a:txBody>
                    <a:bodyPr/>
                    <a:lstStyle/>
                    <a:p>
                      <a:pPr>
                        <a:spcAft>
                          <a:spcPts val="0"/>
                        </a:spcAft>
                      </a:pPr>
                      <a:r>
                        <a:rPr lang="en-AU" sz="1100" b="1" dirty="0">
                          <a:latin typeface="Times New Roman"/>
                          <a:ea typeface="Times New Roman"/>
                        </a:rPr>
                        <a:t>Psychomotor Skills</a:t>
                      </a:r>
                      <a:endParaRPr lang="en-GB" sz="1100" dirty="0">
                        <a:latin typeface="Times New Roman"/>
                        <a:ea typeface="Times New Roman"/>
                      </a:endParaRPr>
                    </a:p>
                  </a:txBody>
                  <a:tcPr marL="47144" marR="47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000" dirty="0">
                        <a:latin typeface="Times New Roman"/>
                        <a:ea typeface="Times New Roman"/>
                      </a:endParaRPr>
                    </a:p>
                  </a:txBody>
                  <a:tcPr marL="47144" marR="4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8634" name="Rectangle 4"/>
          <p:cNvSpPr>
            <a:spLocks noChangeArrowheads="1"/>
          </p:cNvSpPr>
          <p:nvPr/>
        </p:nvSpPr>
        <p:spPr bwMode="auto">
          <a:xfrm>
            <a:off x="179388" y="188913"/>
            <a:ext cx="8785225" cy="11080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p>
            <a:pPr algn="ctr"/>
            <a:r>
              <a:rPr lang="en-AU" sz="2000" b="1" dirty="0">
                <a:solidFill>
                  <a:schemeClr val="tx2"/>
                </a:solidFill>
                <a:ea typeface="Times New Roman" pitchFamily="18" charset="0"/>
                <a:cs typeface="Arial" charset="0"/>
              </a:rPr>
              <a:t>Allocation of Responsibilities for Learning Outcomes to Courses</a:t>
            </a:r>
            <a:endParaRPr lang="en-GB" sz="2000" b="1" dirty="0">
              <a:solidFill>
                <a:schemeClr val="tx2"/>
              </a:solidFill>
              <a:ea typeface="Times New Roman" pitchFamily="18" charset="0"/>
              <a:cs typeface="Arial" charset="0"/>
            </a:endParaRPr>
          </a:p>
          <a:p>
            <a:pPr eaLnBrk="0" hangingPunct="0"/>
            <a:r>
              <a:rPr lang="en-AU" sz="1400" dirty="0">
                <a:ea typeface="Times New Roman" pitchFamily="18" charset="0"/>
                <a:cs typeface="Arial" charset="0"/>
              </a:rPr>
              <a:t>√       Major Responsibility    x    Minor Responsibility</a:t>
            </a:r>
            <a:endParaRPr lang="en-GB" sz="1400" dirty="0">
              <a:ea typeface="Times New Roman" pitchFamily="18" charset="0"/>
              <a:cs typeface="Arial" charset="0"/>
            </a:endParaRPr>
          </a:p>
          <a:p>
            <a:pPr eaLnBrk="0" hangingPunct="0"/>
            <a:r>
              <a:rPr lang="en-AU" sz="1400" dirty="0">
                <a:ea typeface="Times New Roman" pitchFamily="18" charset="0"/>
                <a:cs typeface="Arial" charset="0"/>
              </a:rPr>
              <a:t>(Note:  Add additional sheets if necessary to provide for all required courses in the program including any courses offered by other departments)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775650-A603-4CE9-8D50-531F424D0850}" type="slidenum">
              <a:rPr lang="en-GB"/>
              <a:pPr>
                <a:defRPr/>
              </a:pPr>
              <a:t>128</a:t>
            </a:fld>
            <a:endParaRPr lang="en-GB" dirty="0"/>
          </a:p>
        </p:txBody>
      </p:sp>
      <p:graphicFrame>
        <p:nvGraphicFramePr>
          <p:cNvPr id="3" name="Table 2"/>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1657954582"/>
              </p:ext>
            </p:extLst>
          </p:nvPr>
        </p:nvGraphicFramePr>
        <p:xfrm>
          <a:off x="107503" y="469914"/>
          <a:ext cx="8929002" cy="6392470"/>
        </p:xfrm>
        <a:graphic>
          <a:graphicData uri="http://schemas.openxmlformats.org/drawingml/2006/table">
            <a:tbl>
              <a:tblPr/>
              <a:tblGrid>
                <a:gridCol w="2030624"/>
                <a:gridCol w="578175"/>
                <a:gridCol w="115324"/>
                <a:gridCol w="115324"/>
                <a:gridCol w="115324"/>
                <a:gridCol w="115324"/>
                <a:gridCol w="115324"/>
                <a:gridCol w="115324"/>
                <a:gridCol w="115324"/>
                <a:gridCol w="115324"/>
                <a:gridCol w="115324"/>
                <a:gridCol w="535316"/>
                <a:gridCol w="115324"/>
                <a:gridCol w="437138"/>
                <a:gridCol w="115324"/>
                <a:gridCol w="115324"/>
                <a:gridCol w="115324"/>
                <a:gridCol w="115324"/>
                <a:gridCol w="115324"/>
                <a:gridCol w="115324"/>
                <a:gridCol w="115324"/>
                <a:gridCol w="115324"/>
                <a:gridCol w="115324"/>
                <a:gridCol w="115324"/>
                <a:gridCol w="115324"/>
                <a:gridCol w="420773"/>
                <a:gridCol w="291425"/>
                <a:gridCol w="115324"/>
                <a:gridCol w="115324"/>
                <a:gridCol w="115324"/>
                <a:gridCol w="115324"/>
                <a:gridCol w="115324"/>
                <a:gridCol w="423110"/>
                <a:gridCol w="115324"/>
                <a:gridCol w="291425"/>
                <a:gridCol w="115324"/>
                <a:gridCol w="115324"/>
                <a:gridCol w="115324"/>
                <a:gridCol w="115324"/>
                <a:gridCol w="115324"/>
                <a:gridCol w="115324"/>
                <a:gridCol w="115324"/>
              </a:tblGrid>
              <a:tr h="227364">
                <a:tc>
                  <a:txBody>
                    <a:bodyPr/>
                    <a:lstStyle/>
                    <a:p>
                      <a:pPr marL="228600" indent="-228600">
                        <a:spcAft>
                          <a:spcPts val="0"/>
                        </a:spcAft>
                      </a:pPr>
                      <a:r>
                        <a:rPr lang="en-US" sz="1400" b="1" dirty="0">
                          <a:latin typeface="Times New Roman"/>
                          <a:ea typeface="Times New Roman"/>
                        </a:rPr>
                        <a:t>Learning Outcomes</a:t>
                      </a:r>
                      <a:endParaRPr lang="en-GB" sz="1400" b="1"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1">
                  <a:txBody>
                    <a:bodyPr/>
                    <a:lstStyle/>
                    <a:p>
                      <a:pPr algn="ctr">
                        <a:spcAft>
                          <a:spcPts val="0"/>
                        </a:spcAft>
                      </a:pPr>
                      <a:r>
                        <a:rPr lang="en-US" sz="1400" b="1" dirty="0">
                          <a:latin typeface="Times New Roman"/>
                          <a:ea typeface="Times New Roman"/>
                        </a:rPr>
                        <a:t>Courses</a:t>
                      </a:r>
                      <a:endParaRPr lang="en-GB" sz="1400" b="1"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97515">
                <a:tc>
                  <a:txBody>
                    <a:bodyPr/>
                    <a:lstStyle/>
                    <a:p>
                      <a:pPr marL="228600" indent="-228600">
                        <a:spcAft>
                          <a:spcPts val="0"/>
                        </a:spcAft>
                      </a:pPr>
                      <a:r>
                        <a:rPr lang="en-US" sz="1100" dirty="0">
                          <a:latin typeface="Times New Roman"/>
                          <a:ea typeface="Times New Roman"/>
                        </a:rPr>
                        <a:t>     Course Code and</a:t>
                      </a:r>
                      <a:endParaRPr lang="en-GB" sz="1100" dirty="0">
                        <a:latin typeface="Times New Roman"/>
                        <a:ea typeface="Times New Roman"/>
                      </a:endParaRPr>
                    </a:p>
                    <a:p>
                      <a:pPr marL="228600" indent="-228600">
                        <a:spcAft>
                          <a:spcPts val="0"/>
                        </a:spcAft>
                      </a:pPr>
                      <a:r>
                        <a:rPr lang="en-US" sz="1100" dirty="0">
                          <a:latin typeface="Times New Roman"/>
                          <a:ea typeface="Times New Roman"/>
                        </a:rPr>
                        <a:t>     Number</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en-US" sz="1100" dirty="0">
                          <a:latin typeface="Times New Roman"/>
                          <a:ea typeface="Times New Roman"/>
                        </a:rPr>
                        <a:t>Chem 101&amp;102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Chem 223</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323</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201 &amp; 202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303</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spcAft>
                          <a:spcPts val="0"/>
                        </a:spcAft>
                      </a:pPr>
                      <a:r>
                        <a:rPr lang="en-US" sz="1100" dirty="0">
                          <a:latin typeface="Times New Roman"/>
                          <a:ea typeface="Times New Roman"/>
                        </a:rPr>
                        <a:t>Chem 212 &amp; Chem 311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marL="71755" marR="71755">
                        <a:spcAft>
                          <a:spcPts val="0"/>
                        </a:spcAft>
                      </a:pPr>
                      <a:r>
                        <a:rPr lang="en-US" sz="1100" dirty="0">
                          <a:latin typeface="Times New Roman"/>
                          <a:ea typeface="Times New Roman"/>
                        </a:rPr>
                        <a:t>Chem 331 &amp; Chem 332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Chem 479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471 &amp; chem. 472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 Chem 399</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 Math 101 &amp;102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 Phys 101 &amp; 102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ICS 101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spcAft>
                          <a:spcPts val="0"/>
                        </a:spcAft>
                      </a:pPr>
                      <a:r>
                        <a:rPr lang="en-US" sz="1100" dirty="0">
                          <a:latin typeface="Times New Roman"/>
                          <a:ea typeface="Times New Roman"/>
                        </a:rPr>
                        <a:t>Engl 101&amp;102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Engl 214</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IAS 212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IAS 322</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spcAft>
                          <a:spcPts val="0"/>
                        </a:spcAft>
                      </a:pPr>
                      <a:r>
                        <a:rPr lang="en-US" sz="1100" dirty="0">
                          <a:latin typeface="Times New Roman"/>
                          <a:ea typeface="Times New Roman"/>
                        </a:rPr>
                        <a:t>IAS 101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IAS 201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IAS 301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PE 101</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40223">
                <a:tc>
                  <a:txBody>
                    <a:bodyPr/>
                    <a:lstStyle/>
                    <a:p>
                      <a:pPr marL="228600" indent="-228600">
                        <a:spcAft>
                          <a:spcPts val="0"/>
                        </a:spcAft>
                      </a:pPr>
                      <a:endParaRPr lang="en-US"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en-US" sz="1100" dirty="0">
                          <a:latin typeface="Times New Roman"/>
                          <a:ea typeface="Times New Roman"/>
                        </a:rPr>
                        <a:t>General Chem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Anal chem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Inst. Analysis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Org. chem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Qual org.chem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spcAft>
                          <a:spcPts val="0"/>
                        </a:spcAft>
                      </a:pPr>
                      <a:r>
                        <a:rPr lang="en-US" sz="1100" dirty="0">
                          <a:latin typeface="Times New Roman"/>
                          <a:ea typeface="Times New Roman"/>
                        </a:rPr>
                        <a:t>Phys. Chem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marL="71755" marR="71755">
                        <a:spcAft>
                          <a:spcPts val="0"/>
                        </a:spcAft>
                      </a:pPr>
                      <a:r>
                        <a:rPr lang="en-US" sz="1100" dirty="0">
                          <a:latin typeface="Times New Roman"/>
                          <a:ea typeface="Times New Roman"/>
                        </a:rPr>
                        <a:t>Inorg. Chem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Chem seminar</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Chem Project</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Summer training</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Calculus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Physics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Computer prog.</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spcAft>
                          <a:spcPts val="0"/>
                        </a:spcAft>
                      </a:pPr>
                      <a:r>
                        <a:rPr lang="en-US" sz="1100" dirty="0">
                          <a:latin typeface="Times New Roman"/>
                          <a:ea typeface="Times New Roman"/>
                        </a:rPr>
                        <a:t>English</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spcAft>
                          <a:spcPts val="0"/>
                        </a:spcAft>
                      </a:pPr>
                      <a:r>
                        <a:rPr lang="en-US" sz="1100" dirty="0">
                          <a:latin typeface="Times New Roman"/>
                          <a:ea typeface="Times New Roman"/>
                        </a:rPr>
                        <a:t>English</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Professional ethcs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Human rights in Islam</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spcAft>
                          <a:spcPts val="0"/>
                        </a:spcAft>
                      </a:pPr>
                      <a:r>
                        <a:rPr lang="en-US" sz="1100" dirty="0">
                          <a:latin typeface="Times New Roman"/>
                          <a:ea typeface="Times New Roman"/>
                        </a:rPr>
                        <a:t>Practical Grammer</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Professional Writing </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Oral comm. skills</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spcAft>
                          <a:spcPts val="0"/>
                        </a:spcAft>
                      </a:pPr>
                      <a:r>
                        <a:rPr lang="en-US" sz="1100" dirty="0">
                          <a:latin typeface="Times New Roman"/>
                          <a:ea typeface="Times New Roman"/>
                        </a:rPr>
                        <a:t>Physical education</a:t>
                      </a:r>
                      <a:endParaRPr lang="en-GB" sz="1100" dirty="0">
                        <a:latin typeface="Times New Roman"/>
                        <a:ea typeface="Times New Roman"/>
                      </a:endParaRPr>
                    </a:p>
                  </a:txBody>
                  <a:tcPr marL="41901" marR="4190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14571">
                <a:tc>
                  <a:txBody>
                    <a:bodyPr/>
                    <a:lstStyle/>
                    <a:p>
                      <a:pPr>
                        <a:spcAft>
                          <a:spcPts val="0"/>
                        </a:spcAft>
                      </a:pPr>
                      <a:r>
                        <a:rPr lang="en-US" sz="1100" b="1" dirty="0">
                          <a:latin typeface="Times New Roman"/>
                          <a:ea typeface="Times New Roman"/>
                        </a:rPr>
                        <a:t>Knowledge </a:t>
                      </a:r>
                      <a:endParaRPr lang="en-GB" sz="1100" dirty="0">
                        <a:latin typeface="Times New Roman"/>
                        <a:ea typeface="Times New Roman"/>
                      </a:endParaRPr>
                    </a:p>
                    <a:p>
                      <a:pPr>
                        <a:spcAft>
                          <a:spcPts val="0"/>
                        </a:spcAft>
                      </a:pPr>
                      <a:r>
                        <a:rPr lang="en-US" sz="1100" dirty="0">
                          <a:latin typeface="Times New Roman"/>
                          <a:ea typeface="Times New Roman"/>
                        </a:rPr>
                        <a:t>Facts</a:t>
                      </a:r>
                      <a:endParaRPr lang="en-GB" sz="1100" dirty="0">
                        <a:latin typeface="Times New Roman"/>
                        <a:ea typeface="Times New Roman"/>
                      </a:endParaRPr>
                    </a:p>
                    <a:p>
                      <a:pPr>
                        <a:spcAft>
                          <a:spcPts val="0"/>
                        </a:spcAft>
                      </a:pPr>
                      <a:r>
                        <a:rPr lang="en-US" sz="1100" dirty="0">
                          <a:latin typeface="Times New Roman"/>
                          <a:ea typeface="Times New Roman"/>
                        </a:rPr>
                        <a:t>     Concepts, theories</a:t>
                      </a:r>
                      <a:endParaRPr lang="en-GB" sz="1100" dirty="0">
                        <a:latin typeface="Times New Roman"/>
                        <a:ea typeface="Times New Roman"/>
                      </a:endParaRPr>
                    </a:p>
                    <a:p>
                      <a:pPr>
                        <a:spcAft>
                          <a:spcPts val="0"/>
                        </a:spcAft>
                      </a:pPr>
                      <a:r>
                        <a:rPr lang="en-US" sz="1100" dirty="0">
                          <a:latin typeface="Times New Roman"/>
                          <a:ea typeface="Times New Roman"/>
                        </a:rPr>
                        <a:t>     Procedures</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14571">
                <a:tc>
                  <a:txBody>
                    <a:bodyPr/>
                    <a:lstStyle/>
                    <a:p>
                      <a:pPr>
                        <a:spcAft>
                          <a:spcPts val="0"/>
                        </a:spcAft>
                      </a:pPr>
                      <a:r>
                        <a:rPr lang="en-US" sz="1100" b="1" dirty="0">
                          <a:latin typeface="Times New Roman"/>
                          <a:ea typeface="Times New Roman"/>
                        </a:rPr>
                        <a:t>Cognitive Skills</a:t>
                      </a:r>
                      <a:endParaRPr lang="en-GB" sz="1100" dirty="0">
                        <a:latin typeface="Times New Roman"/>
                        <a:ea typeface="Times New Roman"/>
                      </a:endParaRPr>
                    </a:p>
                    <a:p>
                      <a:pPr>
                        <a:spcAft>
                          <a:spcPts val="0"/>
                        </a:spcAft>
                      </a:pPr>
                      <a:r>
                        <a:rPr lang="en-US" sz="1100" dirty="0">
                          <a:latin typeface="Times New Roman"/>
                          <a:ea typeface="Times New Roman"/>
                        </a:rPr>
                        <a:t>Apply skills when asked</a:t>
                      </a:r>
                      <a:endParaRPr lang="en-GB" sz="1100" dirty="0">
                        <a:latin typeface="Times New Roman"/>
                        <a:ea typeface="Times New Roman"/>
                      </a:endParaRPr>
                    </a:p>
                    <a:p>
                      <a:pPr marL="228600" indent="-228600">
                        <a:spcAft>
                          <a:spcPts val="0"/>
                        </a:spcAft>
                      </a:pPr>
                      <a:r>
                        <a:rPr lang="en-US" sz="1100" dirty="0">
                          <a:latin typeface="Times New Roman"/>
                          <a:ea typeface="Times New Roman"/>
                        </a:rPr>
                        <a:t>     Creative  thinking and problem solving</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p>
                      <a:pPr>
                        <a:spcAft>
                          <a:spcPts val="0"/>
                        </a:spcAft>
                      </a:pPr>
                      <a:r>
                        <a:rPr lang="en-US" sz="1100" dirty="0">
                          <a:latin typeface="Times New Roman"/>
                          <a:ea typeface="Times New Roman"/>
                        </a:rPr>
                        <a:t>√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57286">
                <a:tc>
                  <a:txBody>
                    <a:bodyPr/>
                    <a:lstStyle/>
                    <a:p>
                      <a:pPr>
                        <a:spcAft>
                          <a:spcPts val="0"/>
                        </a:spcAft>
                      </a:pPr>
                      <a:r>
                        <a:rPr lang="en-US" sz="1100" b="1" dirty="0">
                          <a:latin typeface="Times New Roman"/>
                          <a:ea typeface="Times New Roman"/>
                        </a:rPr>
                        <a:t>Interpersonal Skills and Responsibility</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1">
                  <a:txBody>
                    <a:bodyPr/>
                    <a:lstStyle/>
                    <a:p>
                      <a:pPr>
                        <a:spcAft>
                          <a:spcPts val="0"/>
                        </a:spcAft>
                      </a:pPr>
                      <a:endParaRPr lang="en-US"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7286">
                <a:tc>
                  <a:txBody>
                    <a:bodyPr/>
                    <a:lstStyle/>
                    <a:p>
                      <a:pPr marL="114300">
                        <a:spcAft>
                          <a:spcPts val="0"/>
                        </a:spcAft>
                      </a:pPr>
                      <a:r>
                        <a:rPr lang="en-US" sz="1100" dirty="0">
                          <a:latin typeface="Times New Roman"/>
                          <a:ea typeface="Times New Roman"/>
                        </a:rPr>
                        <a:t>Responsibility for own                     learning</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57286">
                <a:tc>
                  <a:txBody>
                    <a:bodyPr/>
                    <a:lstStyle/>
                    <a:p>
                      <a:pPr marL="114300">
                        <a:spcAft>
                          <a:spcPts val="0"/>
                        </a:spcAft>
                      </a:pPr>
                      <a:r>
                        <a:rPr lang="en-US" sz="1100" dirty="0">
                          <a:latin typeface="Times New Roman"/>
                          <a:ea typeface="Times New Roman"/>
                        </a:rPr>
                        <a:t>Group participation and leadership</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57286">
                <a:tc>
                  <a:txBody>
                    <a:bodyPr/>
                    <a:lstStyle/>
                    <a:p>
                      <a:pPr marL="114300">
                        <a:spcAft>
                          <a:spcPts val="0"/>
                        </a:spcAft>
                      </a:pPr>
                      <a:r>
                        <a:rPr lang="en-US" sz="1100" dirty="0">
                          <a:latin typeface="Times New Roman"/>
                          <a:ea typeface="Times New Roman"/>
                        </a:rPr>
                        <a:t>Act responsibly-personal and professional situations</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78643">
                <a:tc>
                  <a:txBody>
                    <a:bodyPr/>
                    <a:lstStyle/>
                    <a:p>
                      <a:pPr marL="114300">
                        <a:spcAft>
                          <a:spcPts val="0"/>
                        </a:spcAft>
                      </a:pPr>
                      <a:r>
                        <a:rPr lang="en-US" sz="1100" dirty="0">
                          <a:latin typeface="Times New Roman"/>
                          <a:ea typeface="Times New Roman"/>
                        </a:rPr>
                        <a:t>Ethical standards of behavior</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 </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57286">
                <a:tc>
                  <a:txBody>
                    <a:bodyPr/>
                    <a:lstStyle/>
                    <a:p>
                      <a:pPr>
                        <a:spcAft>
                          <a:spcPts val="0"/>
                        </a:spcAft>
                      </a:pPr>
                      <a:r>
                        <a:rPr lang="en-US" sz="1100" b="1" dirty="0">
                          <a:latin typeface="Times New Roman"/>
                          <a:ea typeface="Times New Roman"/>
                        </a:rPr>
                        <a:t>Communication  IT and Numerical Skills</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0">
                  <a:txBody>
                    <a:bodyPr/>
                    <a:lstStyle/>
                    <a:p>
                      <a:pPr>
                        <a:spcAft>
                          <a:spcPts val="0"/>
                        </a:spcAft>
                      </a:pPr>
                      <a:endParaRPr lang="en-US"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57286">
                <a:tc>
                  <a:txBody>
                    <a:bodyPr/>
                    <a:lstStyle/>
                    <a:p>
                      <a:pPr marL="114300" indent="-114300">
                        <a:spcAft>
                          <a:spcPts val="0"/>
                        </a:spcAft>
                      </a:pPr>
                      <a:r>
                        <a:rPr lang="en-US" sz="1100" dirty="0">
                          <a:latin typeface="Times New Roman"/>
                          <a:ea typeface="Times New Roman"/>
                        </a:rPr>
                        <a:t>    Oral and written             communication</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78643">
                <a:tc>
                  <a:txBody>
                    <a:bodyPr/>
                    <a:lstStyle/>
                    <a:p>
                      <a:pPr>
                        <a:spcAft>
                          <a:spcPts val="0"/>
                        </a:spcAft>
                      </a:pPr>
                      <a:r>
                        <a:rPr lang="en-US" sz="1100" dirty="0">
                          <a:latin typeface="Times New Roman"/>
                          <a:ea typeface="Times New Roman"/>
                        </a:rPr>
                        <a:t>    Use of IT</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11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29584">
                <a:tc>
                  <a:txBody>
                    <a:bodyPr/>
                    <a:lstStyle/>
                    <a:p>
                      <a:pPr>
                        <a:spcAft>
                          <a:spcPts val="0"/>
                        </a:spcAft>
                      </a:pPr>
                      <a:r>
                        <a:rPr lang="en-US" sz="1100" dirty="0">
                          <a:latin typeface="Times New Roman"/>
                          <a:ea typeface="Times New Roman"/>
                        </a:rPr>
                        <a:t>    Basic maths and statistics</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r>
                        <a:rPr lang="en-US" sz="1100" dirty="0">
                          <a:latin typeface="Times New Roman"/>
                          <a:ea typeface="Times New Roman"/>
                        </a:rPr>
                        <a:t>X</a:t>
                      </a:r>
                      <a:endParaRPr lang="en-GB" sz="11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11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3260">
                <a:tc>
                  <a:txBody>
                    <a:bodyPr/>
                    <a:lstStyle/>
                    <a:p>
                      <a:pPr>
                        <a:spcAft>
                          <a:spcPts val="0"/>
                        </a:spcAft>
                      </a:pPr>
                      <a:r>
                        <a:rPr lang="en-US" sz="1100" b="1" dirty="0">
                          <a:latin typeface="Times New Roman"/>
                          <a:ea typeface="Times New Roman"/>
                        </a:rPr>
                        <a:t>Psychomotor Skills</a:t>
                      </a:r>
                      <a:endParaRPr lang="en-GB" sz="1100" dirty="0">
                        <a:latin typeface="Times New Roman"/>
                        <a:ea typeface="Times New Roman"/>
                      </a:endParaRPr>
                    </a:p>
                  </a:txBody>
                  <a:tcPr marL="41901" marR="41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spcAft>
                          <a:spcPts val="0"/>
                        </a:spcAft>
                      </a:pPr>
                      <a:endParaRPr lang="en-US" sz="600" dirty="0">
                        <a:latin typeface="Times New Roman"/>
                        <a:ea typeface="Times New Roman"/>
                      </a:endParaRPr>
                    </a:p>
                  </a:txBody>
                  <a:tcPr marL="41901" marR="41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7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99332" name="Rectangle 1"/>
          <p:cNvSpPr>
            <a:spLocks noChangeArrowheads="1"/>
          </p:cNvSpPr>
          <p:nvPr/>
        </p:nvSpPr>
        <p:spPr bwMode="auto">
          <a:xfrm>
            <a:off x="0" y="-249238"/>
            <a:ext cx="6227763" cy="9858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p>
            <a:pPr indent="76200"/>
            <a:endParaRPr lang="en-US" sz="1400" b="1" dirty="0">
              <a:ea typeface="Times New Roman" pitchFamily="18" charset="0"/>
              <a:cs typeface="Arial" charset="0"/>
            </a:endParaRPr>
          </a:p>
          <a:p>
            <a:pPr indent="76200"/>
            <a:r>
              <a:rPr lang="en-US" sz="1400" b="1" dirty="0">
                <a:ea typeface="Times New Roman" pitchFamily="18" charset="0"/>
                <a:cs typeface="Arial" charset="0"/>
              </a:rPr>
              <a:t>Allocation of Responsibilities for Learning Outcomes to Courses</a:t>
            </a:r>
            <a:endParaRPr lang="en-GB" sz="800" dirty="0">
              <a:ea typeface="Times New Roman" pitchFamily="18" charset="0"/>
              <a:cs typeface="Arial" charset="0"/>
            </a:endParaRPr>
          </a:p>
          <a:p>
            <a:pPr indent="76200" eaLnBrk="0" hangingPunct="0"/>
            <a:r>
              <a:rPr lang="en-US" sz="1200" dirty="0">
                <a:ea typeface="Times New Roman" pitchFamily="18" charset="0"/>
                <a:cs typeface="Arial" charset="0"/>
              </a:rPr>
              <a:t>√       Major Responsibility    x    Minor Responsibility</a:t>
            </a:r>
            <a:endParaRPr lang="en-GB" sz="1200" dirty="0">
              <a:ea typeface="Times New Roman" pitchFamily="18" charset="0"/>
              <a:cs typeface="Arial" charset="0"/>
            </a:endParaRPr>
          </a:p>
          <a:p>
            <a:pPr indent="76200" eaLnBrk="0" hangingPunct="0"/>
            <a:endParaRPr lang="en-GB" dirty="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638175"/>
          </a:xfrm>
        </p:spPr>
        <p:txBody>
          <a:bodyPr>
            <a:normAutofit/>
          </a:bodyPr>
          <a:lstStyle/>
          <a:p>
            <a:pPr algn="ctr" eaLnBrk="1" fontAlgn="auto" hangingPunct="1">
              <a:spcAft>
                <a:spcPts val="0"/>
              </a:spcAft>
              <a:defRPr/>
            </a:pPr>
            <a:r>
              <a:rPr lang="en-GB" sz="2800" b="1" dirty="0" smtClean="0">
                <a:solidFill>
                  <a:schemeClr val="accent3"/>
                </a:solidFill>
              </a:rPr>
              <a:t>Curriculum Mapping and Learning Outcomes</a:t>
            </a:r>
            <a:endParaRPr lang="x-none" sz="2800" b="1" dirty="0">
              <a:solidFill>
                <a:schemeClr val="accent3"/>
              </a:solidFill>
            </a:endParaRPr>
          </a:p>
        </p:txBody>
      </p:sp>
      <p:pic>
        <p:nvPicPr>
          <p:cNvPr id="100355"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14662" t="19313" r="21140" b="8829"/>
          <a:stretch>
            <a:fillRect/>
          </a:stretch>
        </p:blipFill>
        <p:spPr bwMode="auto">
          <a:xfrm>
            <a:off x="323850" y="1268413"/>
            <a:ext cx="8351838" cy="52562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Activity 1:  Your expectations …</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Write down your objectives (outcomes) for the workshop</a:t>
            </a:r>
          </a:p>
          <a:p>
            <a:r>
              <a:rPr lang="en-US" dirty="0" smtClean="0"/>
              <a:t>By the end of this workshop I want to ….</a:t>
            </a:r>
          </a:p>
          <a:p>
            <a:pPr>
              <a:buNone/>
            </a:pPr>
            <a:endParaRPr lang="en-US" dirty="0" smtClean="0"/>
          </a:p>
          <a:p>
            <a:r>
              <a:rPr lang="en-US" dirty="0" smtClean="0"/>
              <a:t>Write down what you consider learning outcomes to be.</a:t>
            </a:r>
          </a:p>
          <a:p>
            <a:endParaRPr lang="en-US" dirty="0" smtClean="0"/>
          </a:p>
          <a:p>
            <a:pPr>
              <a:buNone/>
            </a:pPr>
            <a:r>
              <a:rPr lang="en-US" dirty="0" smtClean="0"/>
              <a:t>   Learning outcomes are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719138"/>
          </a:xfrm>
        </p:spPr>
        <p:txBody>
          <a:bodyPr>
            <a:normAutofit/>
          </a:bodyPr>
          <a:lstStyle/>
          <a:p>
            <a:pPr eaLnBrk="1" fontAlgn="auto" hangingPunct="1">
              <a:spcAft>
                <a:spcPts val="0"/>
              </a:spcAft>
              <a:defRPr/>
            </a:pPr>
            <a:r>
              <a:rPr lang="en-GB" sz="3200" b="1" dirty="0" smtClean="0">
                <a:solidFill>
                  <a:schemeClr val="accent3"/>
                </a:solidFill>
              </a:rPr>
              <a:t>Assessment Map </a:t>
            </a:r>
            <a:endParaRPr lang="x-none" sz="3200" b="1" dirty="0">
              <a:solidFill>
                <a:schemeClr val="accent3"/>
              </a:solidFill>
            </a:endParaRPr>
          </a:p>
        </p:txBody>
      </p:sp>
      <p:pic>
        <p:nvPicPr>
          <p:cNvPr id="101379"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20750" t="21281" r="25014" b="13750"/>
          <a:stretch>
            <a:fillRect/>
          </a:stretch>
        </p:blipFill>
        <p:spPr bwMode="auto">
          <a:xfrm>
            <a:off x="179388" y="1341438"/>
            <a:ext cx="8713787" cy="54022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25"/>
          </a:xfrm>
        </p:spPr>
        <p:txBody>
          <a:bodyPr>
            <a:normAutofit/>
          </a:bodyPr>
          <a:lstStyle/>
          <a:p>
            <a:pPr eaLnBrk="1" fontAlgn="auto" hangingPunct="1">
              <a:spcAft>
                <a:spcPts val="0"/>
              </a:spcAft>
              <a:defRPr/>
            </a:pPr>
            <a:r>
              <a:rPr lang="en-GB" sz="2800" b="1" dirty="0" smtClean="0">
                <a:solidFill>
                  <a:schemeClr val="accent3"/>
                </a:solidFill>
              </a:rPr>
              <a:t>Assessment Map – introductory level</a:t>
            </a:r>
            <a:endParaRPr lang="x-none" sz="2800" dirty="0">
              <a:solidFill>
                <a:schemeClr val="accent3"/>
              </a:solidFill>
            </a:endParaRPr>
          </a:p>
        </p:txBody>
      </p:sp>
      <p:pic>
        <p:nvPicPr>
          <p:cNvPr id="102403"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25397" t="37172" r="26456" b="25185"/>
          <a:stretch>
            <a:fillRect/>
          </a:stretch>
        </p:blipFill>
        <p:spPr bwMode="auto">
          <a:xfrm>
            <a:off x="315913" y="1773238"/>
            <a:ext cx="8516937" cy="41036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2488"/>
          </a:xfrm>
        </p:spPr>
        <p:txBody>
          <a:bodyPr>
            <a:normAutofit/>
          </a:bodyPr>
          <a:lstStyle/>
          <a:p>
            <a:pPr eaLnBrk="1" fontAlgn="auto" hangingPunct="1">
              <a:spcAft>
                <a:spcPts val="0"/>
              </a:spcAft>
              <a:defRPr/>
            </a:pPr>
            <a:r>
              <a:rPr lang="en-GB" sz="2800" b="1" dirty="0" smtClean="0">
                <a:solidFill>
                  <a:schemeClr val="accent3"/>
                </a:solidFill>
              </a:rPr>
              <a:t>Assessment Map – intermediate level</a:t>
            </a:r>
            <a:endParaRPr lang="x-none" sz="2800" b="1" dirty="0">
              <a:solidFill>
                <a:schemeClr val="accent3"/>
              </a:solidFill>
            </a:endParaRPr>
          </a:p>
        </p:txBody>
      </p:sp>
      <p:pic>
        <p:nvPicPr>
          <p:cNvPr id="103427"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28836" t="21645" r="29366" b="44005"/>
          <a:stretch>
            <a:fillRect/>
          </a:stretch>
        </p:blipFill>
        <p:spPr bwMode="auto">
          <a:xfrm>
            <a:off x="265113" y="1801813"/>
            <a:ext cx="8662987" cy="40036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BBB59"/>
                </a:solidFill>
              </a:rPr>
              <a:t>Strategies</a:t>
            </a:r>
            <a:endParaRPr lang="en-GB" dirty="0">
              <a:solidFill>
                <a:srgbClr val="9BBB59"/>
              </a:solidFill>
            </a:endParaRPr>
          </a:p>
        </p:txBody>
      </p:sp>
      <p:sp>
        <p:nvSpPr>
          <p:cNvPr id="3" name="Content Placeholder 2"/>
          <p:cNvSpPr>
            <a:spLocks noGrp="1"/>
          </p:cNvSpPr>
          <p:nvPr>
            <p:ph idx="1"/>
          </p:nvPr>
        </p:nvSpPr>
        <p:spPr/>
        <p:txBody>
          <a:bodyPr>
            <a:normAutofit fontScale="85000" lnSpcReduction="10000"/>
          </a:bodyPr>
          <a:lstStyle/>
          <a:p>
            <a:r>
              <a:rPr lang="en-GB" dirty="0" smtClean="0"/>
              <a:t>Check the assessments against the domains of learning</a:t>
            </a:r>
          </a:p>
          <a:p>
            <a:r>
              <a:rPr lang="en-GB" dirty="0" smtClean="0"/>
              <a:t>Checked which methods were appropriate-  on the map  eg practical....</a:t>
            </a:r>
          </a:p>
          <a:p>
            <a:r>
              <a:rPr lang="en-GB" dirty="0" smtClean="0"/>
              <a:t>****</a:t>
            </a:r>
          </a:p>
          <a:p>
            <a:r>
              <a:rPr lang="en-GB" dirty="0" smtClean="0"/>
              <a:t>Development of skills over time- in different disciplines </a:t>
            </a:r>
          </a:p>
          <a:p>
            <a:r>
              <a:rPr lang="en-GB" dirty="0" smtClean="0"/>
              <a:t>early work  case study– then later years presentation</a:t>
            </a:r>
          </a:p>
          <a:p>
            <a:r>
              <a:rPr lang="en-GB" dirty="0" smtClean="0"/>
              <a:t>early simple essay test—later advanced essays</a:t>
            </a:r>
          </a:p>
          <a:p>
            <a:r>
              <a:rPr lang="en-GB" dirty="0" smtClean="0"/>
              <a:t>Lab work yr 1  yr 2  project  yr 3 poster presentation </a:t>
            </a:r>
          </a:p>
          <a:p>
            <a:r>
              <a:rPr lang="en-GB" dirty="0" smtClean="0"/>
              <a:t>yr 4 by the OSCE</a:t>
            </a:r>
            <a:endParaRPr lang="en-GB"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sz="2800" b="1" dirty="0" smtClean="0">
                <a:solidFill>
                  <a:schemeClr val="accent3"/>
                </a:solidFill>
              </a:rPr>
              <a:t>Exercise 4: </a:t>
            </a:r>
            <a:endParaRPr lang="en-GB" sz="2800" b="1" dirty="0">
              <a:solidFill>
                <a:schemeClr val="accent3"/>
              </a:solidFill>
            </a:endParaRPr>
          </a:p>
        </p:txBody>
      </p:sp>
      <p:sp>
        <p:nvSpPr>
          <p:cNvPr id="3" name="Content Placeholder 2"/>
          <p:cNvSpPr>
            <a:spLocks noGrp="1"/>
          </p:cNvSpPr>
          <p:nvPr>
            <p:ph idx="1"/>
          </p:nvPr>
        </p:nvSpPr>
        <p:spPr>
          <a:xfrm>
            <a:off x="457200" y="2205038"/>
            <a:ext cx="8229600" cy="3600450"/>
          </a:xfrm>
        </p:spPr>
        <p:txBody>
          <a:bodyPr>
            <a:normAutofit/>
          </a:bodyPr>
          <a:lstStyle/>
          <a:p>
            <a:pPr marL="274320" indent="-274320" algn="just" eaLnBrk="1" fontAlgn="auto" hangingPunct="1">
              <a:spcAft>
                <a:spcPts val="0"/>
              </a:spcAft>
              <a:buClr>
                <a:schemeClr val="accent3"/>
              </a:buClr>
              <a:buFont typeface="Wingdings 2"/>
              <a:buNone/>
              <a:defRPr/>
            </a:pPr>
            <a:r>
              <a:rPr lang="en-GB" sz="2400" dirty="0" smtClean="0">
                <a:latin typeface="+mj-lt"/>
              </a:rPr>
              <a:t>Using the LOs which you developed yesterday, consider how an appropriate assessment strategy might be developed.</a:t>
            </a:r>
          </a:p>
          <a:p>
            <a:pPr marL="0" indent="0" eaLnBrk="1" fontAlgn="auto" hangingPunct="1">
              <a:spcAft>
                <a:spcPts val="0"/>
              </a:spcAft>
              <a:buClr>
                <a:schemeClr val="accent3"/>
              </a:buClr>
              <a:buNone/>
              <a:defRPr/>
            </a:pPr>
            <a:endParaRPr lang="en-GB"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nvPr>
        </p:nvGraphicFramePr>
        <p:xfrm>
          <a:off x="457200" y="274636"/>
          <a:ext cx="8229600" cy="6196504"/>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549126">
                <a:tc>
                  <a:txBody>
                    <a:bodyPr/>
                    <a:lstStyle/>
                    <a:p>
                      <a:r>
                        <a:rPr lang="en-GB" dirty="0" smtClean="0"/>
                        <a:t>Learning</a:t>
                      </a:r>
                      <a:r>
                        <a:rPr lang="en-GB" baseline="0" dirty="0" smtClean="0"/>
                        <a:t> </a:t>
                      </a:r>
                      <a:r>
                        <a:rPr lang="en-GB" dirty="0" smtClean="0"/>
                        <a:t>outcome</a:t>
                      </a:r>
                      <a:endParaRPr lang="en-GB" dirty="0"/>
                    </a:p>
                  </a:txBody>
                  <a:tcPr/>
                </a:tc>
                <a:tc>
                  <a:txBody>
                    <a:bodyPr/>
                    <a:lstStyle/>
                    <a:p>
                      <a:r>
                        <a:rPr lang="en-GB" dirty="0" smtClean="0"/>
                        <a:t>Assessment form</a:t>
                      </a:r>
                      <a:endParaRPr lang="en-GB" dirty="0"/>
                    </a:p>
                  </a:txBody>
                  <a:tcPr/>
                </a:tc>
                <a:tc>
                  <a:txBody>
                    <a:bodyPr/>
                    <a:lstStyle/>
                    <a:p>
                      <a:r>
                        <a:rPr lang="en-GB" dirty="0" smtClean="0"/>
                        <a:t>Person responsible for assessment</a:t>
                      </a:r>
                      <a:endParaRPr lang="en-GB" dirty="0"/>
                    </a:p>
                  </a:txBody>
                  <a:tcPr/>
                </a:tc>
                <a:tc>
                  <a:txBody>
                    <a:bodyPr/>
                    <a:lstStyle/>
                    <a:p>
                      <a:r>
                        <a:rPr lang="en-GB" dirty="0" smtClean="0"/>
                        <a:t>Which semester and year</a:t>
                      </a:r>
                      <a:endParaRPr lang="en-GB" dirty="0"/>
                    </a:p>
                  </a:txBody>
                  <a:tcPr/>
                </a:tc>
                <a:tc>
                  <a:txBody>
                    <a:bodyPr/>
                    <a:lstStyle/>
                    <a:p>
                      <a:r>
                        <a:rPr lang="en-GB" dirty="0" smtClean="0"/>
                        <a:t>Weighting/%of mark  as a part of final mark</a:t>
                      </a:r>
                      <a:endParaRPr lang="en-GB" dirty="0"/>
                    </a:p>
                  </a:txBody>
                  <a:tcPr/>
                </a:tc>
                <a:tc>
                  <a:txBody>
                    <a:bodyPr/>
                    <a:lstStyle/>
                    <a:p>
                      <a:r>
                        <a:rPr lang="en-GB" sz="1200" dirty="0" smtClean="0"/>
                        <a:t>Threshold-what mark must be achieved to pass /is it compulsory to pass this assessment to pass the module?</a:t>
                      </a:r>
                      <a:endParaRPr lang="en-GB" sz="1200" dirty="0"/>
                    </a:p>
                  </a:txBody>
                  <a:tcPr/>
                </a:tc>
              </a:tr>
              <a:tr h="154912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r>
              <a:tr h="154912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54912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017533"/>
            <a:ext cx="2137725" cy="1077218"/>
          </a:xfrm>
          <a:prstGeom prst="rect">
            <a:avLst/>
          </a:prstGeom>
          <a:noFill/>
        </p:spPr>
        <p:txBody>
          <a:bodyPr wrap="none" rtlCol="0">
            <a:spAutoFit/>
          </a:bodyPr>
          <a:lstStyle/>
          <a:p>
            <a:r>
              <a:rPr lang="en-US" sz="2800" b="1" dirty="0" smtClean="0">
                <a:solidFill>
                  <a:srgbClr val="0000FF"/>
                </a:solidFill>
              </a:rPr>
              <a:t>      DAY 2</a:t>
            </a:r>
          </a:p>
          <a:p>
            <a:r>
              <a:rPr lang="en-US" sz="3600" b="1" dirty="0" smtClean="0">
                <a:solidFill>
                  <a:srgbClr val="0000FF"/>
                </a:solidFill>
              </a:rPr>
              <a:t>SESSION 2</a:t>
            </a:r>
            <a:endParaRPr lang="en-US" sz="3600" b="1" dirty="0">
              <a:solidFill>
                <a:srgbClr val="0000FF"/>
              </a:solidFill>
            </a:endParaRPr>
          </a:p>
        </p:txBody>
      </p:sp>
      <p:sp>
        <p:nvSpPr>
          <p:cNvPr id="5" name="TextBox 4"/>
          <p:cNvSpPr txBox="1"/>
          <p:nvPr/>
        </p:nvSpPr>
        <p:spPr>
          <a:xfrm>
            <a:off x="3724838" y="2371750"/>
            <a:ext cx="1608133" cy="400110"/>
          </a:xfrm>
          <a:prstGeom prst="rect">
            <a:avLst/>
          </a:prstGeom>
          <a:noFill/>
        </p:spPr>
        <p:txBody>
          <a:bodyPr wrap="none" rtlCol="0">
            <a:spAutoFit/>
          </a:bodyPr>
          <a:lstStyle/>
          <a:p>
            <a:r>
              <a:rPr lang="en-US" sz="2000" b="1" dirty="0" smtClean="0">
                <a:solidFill>
                  <a:schemeClr val="accent6">
                    <a:lumMod val="75000"/>
                  </a:schemeClr>
                </a:solidFill>
              </a:rPr>
              <a:t>10.45 = 12.00</a:t>
            </a:r>
            <a:endParaRPr lang="en-US" sz="2000" b="1" dirty="0">
              <a:solidFill>
                <a:schemeClr val="accent6">
                  <a:lumMod val="75000"/>
                </a:schemeClr>
              </a:solidFill>
            </a:endParaRPr>
          </a:p>
        </p:txBody>
      </p:sp>
      <p:sp>
        <p:nvSpPr>
          <p:cNvPr id="7" name="TextBox 6"/>
          <p:cNvSpPr txBox="1"/>
          <p:nvPr/>
        </p:nvSpPr>
        <p:spPr>
          <a:xfrm>
            <a:off x="2345798" y="3577670"/>
            <a:ext cx="4790494" cy="1077218"/>
          </a:xfrm>
          <a:prstGeom prst="rect">
            <a:avLst/>
          </a:prstGeom>
          <a:noFill/>
        </p:spPr>
        <p:txBody>
          <a:bodyPr wrap="none" rtlCol="0">
            <a:spAutoFit/>
          </a:bodyPr>
          <a:lstStyle/>
          <a:p>
            <a:r>
              <a:rPr lang="en-GB" sz="3200" b="1" dirty="0" smtClean="0">
                <a:solidFill>
                  <a:srgbClr val="0000FF"/>
                </a:solidFill>
              </a:rPr>
              <a:t>Quality assurance of the </a:t>
            </a:r>
          </a:p>
          <a:p>
            <a:r>
              <a:rPr lang="en-GB" sz="3200" b="1" dirty="0" smtClean="0">
                <a:solidFill>
                  <a:srgbClr val="0000FF"/>
                </a:solidFill>
              </a:rPr>
              <a:t>Outcomes-based Approach</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The </a:t>
            </a:r>
            <a:r>
              <a:rPr lang="en-GB" dirty="0"/>
              <a:t>role of outcomes in course development, evaluation and monitoring. </a:t>
            </a:r>
          </a:p>
          <a:p>
            <a:r>
              <a:rPr lang="en-GB" dirty="0" smtClean="0"/>
              <a:t>Assuring </a:t>
            </a:r>
            <a:r>
              <a:rPr lang="en-GB" dirty="0"/>
              <a:t>the quality of outcomes-based assessment</a:t>
            </a:r>
            <a:r>
              <a:rPr lang="en-GB" dirty="0" smtClean="0"/>
              <a:t>.</a:t>
            </a:r>
          </a:p>
          <a:p>
            <a:endParaRPr lang="en-GB" dirty="0" smtClean="0"/>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Quality Assurance (UK):  Demonstrating the achievement of Learning Outcomes: </a:t>
            </a:r>
            <a:r>
              <a:rPr lang="en-US" sz="3600" b="1" dirty="0" smtClean="0"/>
              <a:t>Assessment</a:t>
            </a:r>
            <a:endParaRPr lang="en-GB" sz="3600" b="1" dirty="0"/>
          </a:p>
        </p:txBody>
      </p:sp>
      <p:sp>
        <p:nvSpPr>
          <p:cNvPr id="3" name="Content Placeholder 2"/>
          <p:cNvSpPr>
            <a:spLocks noGrp="1"/>
          </p:cNvSpPr>
          <p:nvPr>
            <p:ph idx="1"/>
          </p:nvPr>
        </p:nvSpPr>
        <p:spPr/>
        <p:txBody>
          <a:bodyPr>
            <a:normAutofit lnSpcReduction="10000"/>
          </a:bodyPr>
          <a:lstStyle/>
          <a:p>
            <a:r>
              <a:rPr lang="en-GB" i="1" dirty="0" smtClean="0"/>
              <a:t>“In many cases, audit teams were unable to find an explicit linkage between learning outcomes and assessment”</a:t>
            </a:r>
          </a:p>
          <a:p>
            <a:pPr algn="r">
              <a:buNone/>
            </a:pPr>
            <a:r>
              <a:rPr lang="en-GB" sz="1900" i="1" dirty="0" smtClean="0"/>
              <a:t>QAA Outcomes from Institutional Audit:  The adoption and use of learning outcomes</a:t>
            </a:r>
          </a:p>
          <a:p>
            <a:endParaRPr lang="en-GB" i="1" dirty="0" smtClean="0"/>
          </a:p>
          <a:p>
            <a:pPr>
              <a:buNone/>
            </a:pPr>
            <a:r>
              <a:rPr lang="en-GB" dirty="0" smtClean="0"/>
              <a:t>and this sometimes led to recommendations. Occasionally, this absence could be related to the lack of an institutional assessment policy or to guidelines that were in need of review</a:t>
            </a:r>
            <a:endParaRPr lang="en-GB"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fontAlgn="auto" hangingPunct="1">
              <a:spcAft>
                <a:spcPts val="0"/>
              </a:spcAft>
              <a:defRPr/>
            </a:pPr>
            <a:r>
              <a:rPr lang="en-GB" sz="3200" b="1" dirty="0" smtClean="0">
                <a:solidFill>
                  <a:schemeClr val="accent3"/>
                </a:solidFill>
              </a:rPr>
              <a:t>Program </a:t>
            </a:r>
            <a:r>
              <a:rPr lang="en-GB" sz="3200" b="1" dirty="0">
                <a:solidFill>
                  <a:schemeClr val="accent3"/>
                </a:solidFill>
              </a:rPr>
              <a:t>development</a:t>
            </a:r>
            <a:endParaRPr lang="en-US" sz="3200" b="1" dirty="0">
              <a:solidFill>
                <a:schemeClr val="accent3"/>
              </a:solidFill>
            </a:endParaRPr>
          </a:p>
        </p:txBody>
      </p:sp>
      <p:sp>
        <p:nvSpPr>
          <p:cNvPr id="46083" name="Rectangle 3"/>
          <p:cNvSpPr>
            <a:spLocks noGrp="1" noChangeArrowheads="1"/>
          </p:cNvSpPr>
          <p:nvPr>
            <p:ph idx="1"/>
          </p:nvPr>
        </p:nvSpPr>
        <p:spPr>
          <a:xfrm>
            <a:off x="457200" y="2060848"/>
            <a:ext cx="8229600" cy="4263752"/>
          </a:xfrm>
        </p:spPr>
        <p:txBody>
          <a:bodyPr>
            <a:normAutofit/>
          </a:bodyPr>
          <a:lstStyle/>
          <a:p>
            <a:pPr marL="274320" indent="-274320" eaLnBrk="1" fontAlgn="auto" hangingPunct="1">
              <a:spcAft>
                <a:spcPts val="0"/>
              </a:spcAft>
              <a:buClr>
                <a:schemeClr val="accent3"/>
              </a:buClr>
              <a:buFontTx/>
              <a:buNone/>
              <a:defRPr/>
            </a:pPr>
            <a:r>
              <a:rPr lang="en-GB" dirty="0">
                <a:latin typeface="+mj-lt"/>
              </a:rPr>
              <a:t>NCAAA Standard 4, paragraph 4.2:</a:t>
            </a:r>
          </a:p>
          <a:p>
            <a:pPr marL="274320" indent="-274320" eaLnBrk="1" fontAlgn="auto" hangingPunct="1">
              <a:spcAft>
                <a:spcPts val="0"/>
              </a:spcAft>
              <a:buClr>
                <a:schemeClr val="accent3"/>
              </a:buClr>
              <a:buFont typeface="Wingdings 2"/>
              <a:buChar char=""/>
              <a:defRPr/>
            </a:pPr>
            <a:r>
              <a:rPr lang="en-AU" dirty="0">
                <a:latin typeface="+mj-lt"/>
                <a:cs typeface="Times New Roman" charset="0"/>
              </a:rPr>
              <a:t>Programs must be planned as coherent packages of learning experiences in which all courses contribute in planned ways to the intended learning outcomes for the program. </a:t>
            </a:r>
            <a:endParaRPr lang="en-US" dirty="0">
              <a:latin typeface="+mj-lt"/>
              <a:cs typeface="Times New Roman"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analysis</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05651" y="3065277"/>
            <a:ext cx="4624125" cy="1036039"/>
          </a:xfrm>
          <a:prstGeom prst="rect">
            <a:avLst/>
          </a:prstGeom>
          <a:solidFill>
            <a:schemeClr val="accent3">
              <a:lumMod val="60000"/>
              <a:lumOff val="40000"/>
              <a:alpha val="26000"/>
            </a:schemeClr>
          </a:soli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p:cNvSpPr/>
          <p:nvPr/>
        </p:nvSpPr>
        <p:spPr>
          <a:xfrm>
            <a:off x="2900591" y="4463638"/>
            <a:ext cx="2432081" cy="1404378"/>
          </a:xfrm>
          <a:custGeom>
            <a:avLst/>
            <a:gdLst>
              <a:gd name="connsiteX0" fmla="*/ 1037273 w 3123880"/>
              <a:gd name="connsiteY0" fmla="*/ 329630 h 2113509"/>
              <a:gd name="connsiteX1" fmla="*/ 1008191 w 3123880"/>
              <a:gd name="connsiteY1" fmla="*/ 339325 h 2113509"/>
              <a:gd name="connsiteX2" fmla="*/ 930638 w 3123880"/>
              <a:gd name="connsiteY2" fmla="*/ 407190 h 2113509"/>
              <a:gd name="connsiteX3" fmla="*/ 872473 w 3123880"/>
              <a:gd name="connsiteY3" fmla="*/ 445970 h 2113509"/>
              <a:gd name="connsiteX4" fmla="*/ 746449 w 3123880"/>
              <a:gd name="connsiteY4" fmla="*/ 552615 h 2113509"/>
              <a:gd name="connsiteX5" fmla="*/ 697978 w 3123880"/>
              <a:gd name="connsiteY5" fmla="*/ 581700 h 2113509"/>
              <a:gd name="connsiteX6" fmla="*/ 562260 w 3123880"/>
              <a:gd name="connsiteY6" fmla="*/ 688345 h 2113509"/>
              <a:gd name="connsiteX7" fmla="*/ 465319 w 3123880"/>
              <a:gd name="connsiteY7" fmla="*/ 736820 h 2113509"/>
              <a:gd name="connsiteX8" fmla="*/ 416848 w 3123880"/>
              <a:gd name="connsiteY8" fmla="*/ 765905 h 2113509"/>
              <a:gd name="connsiteX9" fmla="*/ 378072 w 3123880"/>
              <a:gd name="connsiteY9" fmla="*/ 785295 h 2113509"/>
              <a:gd name="connsiteX10" fmla="*/ 348989 w 3123880"/>
              <a:gd name="connsiteY10" fmla="*/ 814380 h 2113509"/>
              <a:gd name="connsiteX11" fmla="*/ 271436 w 3123880"/>
              <a:gd name="connsiteY11" fmla="*/ 833770 h 2113509"/>
              <a:gd name="connsiteX12" fmla="*/ 290824 w 3123880"/>
              <a:gd name="connsiteY12" fmla="*/ 882245 h 2113509"/>
              <a:gd name="connsiteX13" fmla="*/ 300518 w 3123880"/>
              <a:gd name="connsiteY13" fmla="*/ 911330 h 2113509"/>
              <a:gd name="connsiteX14" fmla="*/ 281130 w 3123880"/>
              <a:gd name="connsiteY14" fmla="*/ 1037365 h 2113509"/>
              <a:gd name="connsiteX15" fmla="*/ 242354 w 3123880"/>
              <a:gd name="connsiteY15" fmla="*/ 1095535 h 2113509"/>
              <a:gd name="connsiteX16" fmla="*/ 213271 w 3123880"/>
              <a:gd name="connsiteY16" fmla="*/ 1144010 h 2113509"/>
              <a:gd name="connsiteX17" fmla="*/ 164800 w 3123880"/>
              <a:gd name="connsiteY17" fmla="*/ 1202180 h 2113509"/>
              <a:gd name="connsiteX18" fmla="*/ 145412 w 3123880"/>
              <a:gd name="connsiteY18" fmla="*/ 1240960 h 2113509"/>
              <a:gd name="connsiteX19" fmla="*/ 48471 w 3123880"/>
              <a:gd name="connsiteY19" fmla="*/ 1318519 h 2113509"/>
              <a:gd name="connsiteX20" fmla="*/ 29082 w 3123880"/>
              <a:gd name="connsiteY20" fmla="*/ 1376689 h 2113509"/>
              <a:gd name="connsiteX21" fmla="*/ 9694 w 3123880"/>
              <a:gd name="connsiteY21" fmla="*/ 1425164 h 2113509"/>
              <a:gd name="connsiteX22" fmla="*/ 0 w 3123880"/>
              <a:gd name="connsiteY22" fmla="*/ 1493029 h 2113509"/>
              <a:gd name="connsiteX23" fmla="*/ 9694 w 3123880"/>
              <a:gd name="connsiteY23" fmla="*/ 1580284 h 2113509"/>
              <a:gd name="connsiteX24" fmla="*/ 19388 w 3123880"/>
              <a:gd name="connsiteY24" fmla="*/ 1619064 h 2113509"/>
              <a:gd name="connsiteX25" fmla="*/ 48471 w 3123880"/>
              <a:gd name="connsiteY25" fmla="*/ 1638454 h 2113509"/>
              <a:gd name="connsiteX26" fmla="*/ 87247 w 3123880"/>
              <a:gd name="connsiteY26" fmla="*/ 1706319 h 2113509"/>
              <a:gd name="connsiteX27" fmla="*/ 106636 w 3123880"/>
              <a:gd name="connsiteY27" fmla="*/ 1764489 h 2113509"/>
              <a:gd name="connsiteX28" fmla="*/ 145412 w 3123880"/>
              <a:gd name="connsiteY28" fmla="*/ 1803269 h 2113509"/>
              <a:gd name="connsiteX29" fmla="*/ 242354 w 3123880"/>
              <a:gd name="connsiteY29" fmla="*/ 1880829 h 2113509"/>
              <a:gd name="connsiteX30" fmla="*/ 416848 w 3123880"/>
              <a:gd name="connsiteY30" fmla="*/ 1968084 h 2113509"/>
              <a:gd name="connsiteX31" fmla="*/ 445931 w 3123880"/>
              <a:gd name="connsiteY31" fmla="*/ 1987474 h 2113509"/>
              <a:gd name="connsiteX32" fmla="*/ 455625 w 3123880"/>
              <a:gd name="connsiteY32" fmla="*/ 2065034 h 2113509"/>
              <a:gd name="connsiteX33" fmla="*/ 504095 w 3123880"/>
              <a:gd name="connsiteY33" fmla="*/ 2074729 h 2113509"/>
              <a:gd name="connsiteX34" fmla="*/ 1182685 w 3123880"/>
              <a:gd name="connsiteY34" fmla="*/ 2055339 h 2113509"/>
              <a:gd name="connsiteX35" fmla="*/ 1483204 w 3123880"/>
              <a:gd name="connsiteY35" fmla="*/ 1958389 h 2113509"/>
              <a:gd name="connsiteX36" fmla="*/ 2161794 w 3123880"/>
              <a:gd name="connsiteY36" fmla="*/ 1919609 h 2113509"/>
              <a:gd name="connsiteX37" fmla="*/ 2239347 w 3123880"/>
              <a:gd name="connsiteY37" fmla="*/ 1977779 h 2113509"/>
              <a:gd name="connsiteX38" fmla="*/ 2452618 w 3123880"/>
              <a:gd name="connsiteY38" fmla="*/ 2065034 h 2113509"/>
              <a:gd name="connsiteX39" fmla="*/ 2530171 w 3123880"/>
              <a:gd name="connsiteY39" fmla="*/ 2113509 h 2113509"/>
              <a:gd name="connsiteX40" fmla="*/ 2598030 w 3123880"/>
              <a:gd name="connsiteY40" fmla="*/ 2055339 h 2113509"/>
              <a:gd name="connsiteX41" fmla="*/ 2607724 w 3123880"/>
              <a:gd name="connsiteY41" fmla="*/ 1997169 h 2113509"/>
              <a:gd name="connsiteX42" fmla="*/ 2627113 w 3123880"/>
              <a:gd name="connsiteY42" fmla="*/ 1754794 h 2113509"/>
              <a:gd name="connsiteX43" fmla="*/ 2636807 w 3123880"/>
              <a:gd name="connsiteY43" fmla="*/ 1706319 h 2113509"/>
              <a:gd name="connsiteX44" fmla="*/ 2617418 w 3123880"/>
              <a:gd name="connsiteY44" fmla="*/ 1560894 h 2113509"/>
              <a:gd name="connsiteX45" fmla="*/ 2607724 w 3123880"/>
              <a:gd name="connsiteY45" fmla="*/ 1522114 h 2113509"/>
              <a:gd name="connsiteX46" fmla="*/ 2588336 w 3123880"/>
              <a:gd name="connsiteY46" fmla="*/ 1493029 h 2113509"/>
              <a:gd name="connsiteX47" fmla="*/ 2578642 w 3123880"/>
              <a:gd name="connsiteY47" fmla="*/ 1454249 h 2113509"/>
              <a:gd name="connsiteX48" fmla="*/ 2636807 w 3123880"/>
              <a:gd name="connsiteY48" fmla="*/ 1376689 h 2113509"/>
              <a:gd name="connsiteX49" fmla="*/ 2685277 w 3123880"/>
              <a:gd name="connsiteY49" fmla="*/ 1357299 h 2113509"/>
              <a:gd name="connsiteX50" fmla="*/ 2762831 w 3123880"/>
              <a:gd name="connsiteY50" fmla="*/ 1308824 h 2113509"/>
              <a:gd name="connsiteX51" fmla="*/ 2859772 w 3123880"/>
              <a:gd name="connsiteY51" fmla="*/ 1240960 h 2113509"/>
              <a:gd name="connsiteX52" fmla="*/ 3053655 w 3123880"/>
              <a:gd name="connsiteY52" fmla="*/ 1144010 h 2113509"/>
              <a:gd name="connsiteX53" fmla="*/ 3082737 w 3123880"/>
              <a:gd name="connsiteY53" fmla="*/ 1105230 h 2113509"/>
              <a:gd name="connsiteX54" fmla="*/ 3111820 w 3123880"/>
              <a:gd name="connsiteY54" fmla="*/ 1085840 h 2113509"/>
              <a:gd name="connsiteX55" fmla="*/ 3121514 w 3123880"/>
              <a:gd name="connsiteY55" fmla="*/ 785295 h 2113509"/>
              <a:gd name="connsiteX56" fmla="*/ 3092431 w 3123880"/>
              <a:gd name="connsiteY56" fmla="*/ 572005 h 2113509"/>
              <a:gd name="connsiteX57" fmla="*/ 3024572 w 3123880"/>
              <a:gd name="connsiteY57" fmla="*/ 387800 h 2113509"/>
              <a:gd name="connsiteX58" fmla="*/ 2995490 w 3123880"/>
              <a:gd name="connsiteY58" fmla="*/ 329630 h 2113509"/>
              <a:gd name="connsiteX59" fmla="*/ 2966408 w 3123880"/>
              <a:gd name="connsiteY59" fmla="*/ 310240 h 2113509"/>
              <a:gd name="connsiteX60" fmla="*/ 2898549 w 3123880"/>
              <a:gd name="connsiteY60" fmla="*/ 252070 h 2113509"/>
              <a:gd name="connsiteX61" fmla="*/ 2791913 w 3123880"/>
              <a:gd name="connsiteY61" fmla="*/ 222985 h 2113509"/>
              <a:gd name="connsiteX62" fmla="*/ 2675583 w 3123880"/>
              <a:gd name="connsiteY62" fmla="*/ 203595 h 2113509"/>
              <a:gd name="connsiteX63" fmla="*/ 2462312 w 3123880"/>
              <a:gd name="connsiteY63" fmla="*/ 145425 h 2113509"/>
              <a:gd name="connsiteX64" fmla="*/ 2307206 w 3123880"/>
              <a:gd name="connsiteY64" fmla="*/ 116340 h 2113509"/>
              <a:gd name="connsiteX65" fmla="*/ 1977605 w 3123880"/>
              <a:gd name="connsiteY65" fmla="*/ 106645 h 2113509"/>
              <a:gd name="connsiteX66" fmla="*/ 1919440 w 3123880"/>
              <a:gd name="connsiteY66" fmla="*/ 96950 h 2113509"/>
              <a:gd name="connsiteX67" fmla="*/ 1832193 w 3123880"/>
              <a:gd name="connsiteY67" fmla="*/ 87255 h 2113509"/>
              <a:gd name="connsiteX68" fmla="*/ 1793416 w 3123880"/>
              <a:gd name="connsiteY68" fmla="*/ 77560 h 2113509"/>
              <a:gd name="connsiteX69" fmla="*/ 1589839 w 3123880"/>
              <a:gd name="connsiteY69" fmla="*/ 58170 h 2113509"/>
              <a:gd name="connsiteX70" fmla="*/ 1541369 w 3123880"/>
              <a:gd name="connsiteY70" fmla="*/ 48475 h 2113509"/>
              <a:gd name="connsiteX71" fmla="*/ 1463815 w 3123880"/>
              <a:gd name="connsiteY71" fmla="*/ 38780 h 2113509"/>
              <a:gd name="connsiteX72" fmla="*/ 1337792 w 3123880"/>
              <a:gd name="connsiteY72" fmla="*/ 0 h 2113509"/>
              <a:gd name="connsiteX73" fmla="*/ 1211768 w 3123880"/>
              <a:gd name="connsiteY73" fmla="*/ 19390 h 2113509"/>
              <a:gd name="connsiteX74" fmla="*/ 1124520 w 3123880"/>
              <a:gd name="connsiteY74" fmla="*/ 67865 h 2113509"/>
              <a:gd name="connsiteX75" fmla="*/ 1095438 w 3123880"/>
              <a:gd name="connsiteY75" fmla="*/ 126035 h 2113509"/>
              <a:gd name="connsiteX76" fmla="*/ 1046967 w 3123880"/>
              <a:gd name="connsiteY76" fmla="*/ 252070 h 2113509"/>
              <a:gd name="connsiteX77" fmla="*/ 1037273 w 3123880"/>
              <a:gd name="connsiteY77" fmla="*/ 300545 h 2113509"/>
              <a:gd name="connsiteX78" fmla="*/ 1037273 w 3123880"/>
              <a:gd name="connsiteY78" fmla="*/ 329630 h 2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23880" h="2113509">
                <a:moveTo>
                  <a:pt x="1037273" y="329630"/>
                </a:moveTo>
                <a:cubicBezTo>
                  <a:pt x="1032426" y="336093"/>
                  <a:pt x="1017063" y="334255"/>
                  <a:pt x="1008191" y="339325"/>
                </a:cubicBezTo>
                <a:cubicBezTo>
                  <a:pt x="957680" y="368191"/>
                  <a:pt x="977569" y="369642"/>
                  <a:pt x="930638" y="407190"/>
                </a:cubicBezTo>
                <a:cubicBezTo>
                  <a:pt x="912442" y="421748"/>
                  <a:pt x="890762" y="431530"/>
                  <a:pt x="872473" y="445970"/>
                </a:cubicBezTo>
                <a:cubicBezTo>
                  <a:pt x="829282" y="480071"/>
                  <a:pt x="793636" y="524300"/>
                  <a:pt x="746449" y="552615"/>
                </a:cubicBezTo>
                <a:cubicBezTo>
                  <a:pt x="730292" y="562310"/>
                  <a:pt x="712851" y="570131"/>
                  <a:pt x="697978" y="581700"/>
                </a:cubicBezTo>
                <a:cubicBezTo>
                  <a:pt x="577148" y="675688"/>
                  <a:pt x="791053" y="551057"/>
                  <a:pt x="562260" y="688345"/>
                </a:cubicBezTo>
                <a:cubicBezTo>
                  <a:pt x="531281" y="706934"/>
                  <a:pt x="496298" y="718231"/>
                  <a:pt x="465319" y="736820"/>
                </a:cubicBezTo>
                <a:cubicBezTo>
                  <a:pt x="449162" y="746515"/>
                  <a:pt x="433319" y="756754"/>
                  <a:pt x="416848" y="765905"/>
                </a:cubicBezTo>
                <a:cubicBezTo>
                  <a:pt x="404216" y="772924"/>
                  <a:pt x="389831" y="776895"/>
                  <a:pt x="378072" y="785295"/>
                </a:cubicBezTo>
                <a:cubicBezTo>
                  <a:pt x="366916" y="793264"/>
                  <a:pt x="360615" y="807113"/>
                  <a:pt x="348989" y="814380"/>
                </a:cubicBezTo>
                <a:cubicBezTo>
                  <a:pt x="312207" y="837371"/>
                  <a:pt x="306394" y="833770"/>
                  <a:pt x="271436" y="833770"/>
                </a:cubicBezTo>
                <a:cubicBezTo>
                  <a:pt x="277899" y="849928"/>
                  <a:pt x="284714" y="865950"/>
                  <a:pt x="290824" y="882245"/>
                </a:cubicBezTo>
                <a:cubicBezTo>
                  <a:pt x="294412" y="891814"/>
                  <a:pt x="301155" y="901131"/>
                  <a:pt x="300518" y="911330"/>
                </a:cubicBezTo>
                <a:cubicBezTo>
                  <a:pt x="297867" y="953753"/>
                  <a:pt x="293929" y="996832"/>
                  <a:pt x="281130" y="1037365"/>
                </a:cubicBezTo>
                <a:cubicBezTo>
                  <a:pt x="274113" y="1059587"/>
                  <a:pt x="254864" y="1075875"/>
                  <a:pt x="242354" y="1095535"/>
                </a:cubicBezTo>
                <a:cubicBezTo>
                  <a:pt x="232238" y="1111433"/>
                  <a:pt x="223723" y="1128331"/>
                  <a:pt x="213271" y="1144010"/>
                </a:cubicBezTo>
                <a:cubicBezTo>
                  <a:pt x="190225" y="1178582"/>
                  <a:pt x="189097" y="1177881"/>
                  <a:pt x="164800" y="1202180"/>
                </a:cubicBezTo>
                <a:cubicBezTo>
                  <a:pt x="158337" y="1215107"/>
                  <a:pt x="153812" y="1229199"/>
                  <a:pt x="145412" y="1240960"/>
                </a:cubicBezTo>
                <a:cubicBezTo>
                  <a:pt x="125104" y="1269394"/>
                  <a:pt x="69845" y="1303251"/>
                  <a:pt x="48471" y="1318519"/>
                </a:cubicBezTo>
                <a:cubicBezTo>
                  <a:pt x="42008" y="1337909"/>
                  <a:pt x="36066" y="1357481"/>
                  <a:pt x="29082" y="1376689"/>
                </a:cubicBezTo>
                <a:cubicBezTo>
                  <a:pt x="23135" y="1393044"/>
                  <a:pt x="13914" y="1408281"/>
                  <a:pt x="9694" y="1425164"/>
                </a:cubicBezTo>
                <a:cubicBezTo>
                  <a:pt x="4152" y="1447333"/>
                  <a:pt x="3231" y="1470407"/>
                  <a:pt x="0" y="1493029"/>
                </a:cubicBezTo>
                <a:cubicBezTo>
                  <a:pt x="3231" y="1522114"/>
                  <a:pt x="5245" y="1551360"/>
                  <a:pt x="9694" y="1580284"/>
                </a:cubicBezTo>
                <a:cubicBezTo>
                  <a:pt x="11720" y="1593454"/>
                  <a:pt x="11997" y="1607977"/>
                  <a:pt x="19388" y="1619064"/>
                </a:cubicBezTo>
                <a:cubicBezTo>
                  <a:pt x="25851" y="1628759"/>
                  <a:pt x="38777" y="1631991"/>
                  <a:pt x="48471" y="1638454"/>
                </a:cubicBezTo>
                <a:cubicBezTo>
                  <a:pt x="61396" y="1661076"/>
                  <a:pt x="76330" y="1682663"/>
                  <a:pt x="87247" y="1706319"/>
                </a:cubicBezTo>
                <a:cubicBezTo>
                  <a:pt x="95811" y="1724877"/>
                  <a:pt x="96121" y="1746963"/>
                  <a:pt x="106636" y="1764489"/>
                </a:cubicBezTo>
                <a:cubicBezTo>
                  <a:pt x="116040" y="1780164"/>
                  <a:pt x="131533" y="1791372"/>
                  <a:pt x="145412" y="1803269"/>
                </a:cubicBezTo>
                <a:cubicBezTo>
                  <a:pt x="176831" y="1830202"/>
                  <a:pt x="206981" y="1859351"/>
                  <a:pt x="242354" y="1880829"/>
                </a:cubicBezTo>
                <a:cubicBezTo>
                  <a:pt x="297941" y="1914581"/>
                  <a:pt x="362740" y="1932009"/>
                  <a:pt x="416848" y="1968084"/>
                </a:cubicBezTo>
                <a:lnTo>
                  <a:pt x="445931" y="1987474"/>
                </a:lnTo>
                <a:cubicBezTo>
                  <a:pt x="449162" y="2013327"/>
                  <a:pt x="441174" y="2043355"/>
                  <a:pt x="455625" y="2065034"/>
                </a:cubicBezTo>
                <a:cubicBezTo>
                  <a:pt x="464764" y="2078744"/>
                  <a:pt x="487620" y="2074949"/>
                  <a:pt x="504095" y="2074729"/>
                </a:cubicBezTo>
                <a:cubicBezTo>
                  <a:pt x="730364" y="2071712"/>
                  <a:pt x="956488" y="2061802"/>
                  <a:pt x="1182685" y="2055339"/>
                </a:cubicBezTo>
                <a:cubicBezTo>
                  <a:pt x="1288251" y="2011349"/>
                  <a:pt x="1363222" y="1973872"/>
                  <a:pt x="1483204" y="1958389"/>
                </a:cubicBezTo>
                <a:cubicBezTo>
                  <a:pt x="1662499" y="1935252"/>
                  <a:pt x="1964354" y="1926922"/>
                  <a:pt x="2161794" y="1919609"/>
                </a:cubicBezTo>
                <a:cubicBezTo>
                  <a:pt x="2187645" y="1938999"/>
                  <a:pt x="2210444" y="1963326"/>
                  <a:pt x="2239347" y="1977779"/>
                </a:cubicBezTo>
                <a:cubicBezTo>
                  <a:pt x="2308047" y="2012132"/>
                  <a:pt x="2392641" y="2017049"/>
                  <a:pt x="2452618" y="2065034"/>
                </a:cubicBezTo>
                <a:cubicBezTo>
                  <a:pt x="2509068" y="2110198"/>
                  <a:pt x="2481459" y="2097270"/>
                  <a:pt x="2530171" y="2113509"/>
                </a:cubicBezTo>
                <a:cubicBezTo>
                  <a:pt x="2540135" y="2106035"/>
                  <a:pt x="2591278" y="2070531"/>
                  <a:pt x="2598030" y="2055339"/>
                </a:cubicBezTo>
                <a:cubicBezTo>
                  <a:pt x="2606013" y="2037376"/>
                  <a:pt x="2604493" y="2016559"/>
                  <a:pt x="2607724" y="1997169"/>
                </a:cubicBezTo>
                <a:cubicBezTo>
                  <a:pt x="2611195" y="1948576"/>
                  <a:pt x="2620210" y="1810020"/>
                  <a:pt x="2627113" y="1754794"/>
                </a:cubicBezTo>
                <a:cubicBezTo>
                  <a:pt x="2629157" y="1738443"/>
                  <a:pt x="2633576" y="1722477"/>
                  <a:pt x="2636807" y="1706319"/>
                </a:cubicBezTo>
                <a:cubicBezTo>
                  <a:pt x="2630344" y="1657844"/>
                  <a:pt x="2625045" y="1609200"/>
                  <a:pt x="2617418" y="1560894"/>
                </a:cubicBezTo>
                <a:cubicBezTo>
                  <a:pt x="2615340" y="1547733"/>
                  <a:pt x="2612972" y="1534361"/>
                  <a:pt x="2607724" y="1522114"/>
                </a:cubicBezTo>
                <a:cubicBezTo>
                  <a:pt x="2603135" y="1511404"/>
                  <a:pt x="2594799" y="1502724"/>
                  <a:pt x="2588336" y="1493029"/>
                </a:cubicBezTo>
                <a:cubicBezTo>
                  <a:pt x="2585105" y="1480102"/>
                  <a:pt x="2574814" y="1467012"/>
                  <a:pt x="2578642" y="1454249"/>
                </a:cubicBezTo>
                <a:cubicBezTo>
                  <a:pt x="2579196" y="1452403"/>
                  <a:pt x="2617921" y="1387482"/>
                  <a:pt x="2636807" y="1376689"/>
                </a:cubicBezTo>
                <a:cubicBezTo>
                  <a:pt x="2651915" y="1368055"/>
                  <a:pt x="2669956" y="1365550"/>
                  <a:pt x="2685277" y="1357299"/>
                </a:cubicBezTo>
                <a:cubicBezTo>
                  <a:pt x="2712118" y="1342845"/>
                  <a:pt x="2737466" y="1325735"/>
                  <a:pt x="2762831" y="1308824"/>
                </a:cubicBezTo>
                <a:cubicBezTo>
                  <a:pt x="2795650" y="1286943"/>
                  <a:pt x="2825455" y="1260408"/>
                  <a:pt x="2859772" y="1240960"/>
                </a:cubicBezTo>
                <a:cubicBezTo>
                  <a:pt x="2922636" y="1205334"/>
                  <a:pt x="3053655" y="1144010"/>
                  <a:pt x="3053655" y="1144010"/>
                </a:cubicBezTo>
                <a:cubicBezTo>
                  <a:pt x="3063349" y="1131083"/>
                  <a:pt x="3071312" y="1116656"/>
                  <a:pt x="3082737" y="1105230"/>
                </a:cubicBezTo>
                <a:cubicBezTo>
                  <a:pt x="3090975" y="1096991"/>
                  <a:pt x="3110418" y="1097407"/>
                  <a:pt x="3111820" y="1085840"/>
                </a:cubicBezTo>
                <a:cubicBezTo>
                  <a:pt x="3123880" y="986334"/>
                  <a:pt x="3118283" y="885477"/>
                  <a:pt x="3121514" y="785295"/>
                </a:cubicBezTo>
                <a:cubicBezTo>
                  <a:pt x="3111820" y="714198"/>
                  <a:pt x="3109432" y="641716"/>
                  <a:pt x="3092431" y="572005"/>
                </a:cubicBezTo>
                <a:cubicBezTo>
                  <a:pt x="3076927" y="508433"/>
                  <a:pt x="3053833" y="446329"/>
                  <a:pt x="3024572" y="387800"/>
                </a:cubicBezTo>
                <a:cubicBezTo>
                  <a:pt x="3014878" y="368410"/>
                  <a:pt x="3008496" y="346973"/>
                  <a:pt x="2995490" y="329630"/>
                </a:cubicBezTo>
                <a:cubicBezTo>
                  <a:pt x="2988500" y="320309"/>
                  <a:pt x="2975506" y="317519"/>
                  <a:pt x="2966408" y="310240"/>
                </a:cubicBezTo>
                <a:cubicBezTo>
                  <a:pt x="2930228" y="281293"/>
                  <a:pt x="2959047" y="285072"/>
                  <a:pt x="2898549" y="252070"/>
                </a:cubicBezTo>
                <a:cubicBezTo>
                  <a:pt x="2867340" y="235045"/>
                  <a:pt x="2826090" y="230580"/>
                  <a:pt x="2791913" y="222985"/>
                </a:cubicBezTo>
                <a:cubicBezTo>
                  <a:pt x="2709562" y="204683"/>
                  <a:pt x="2802140" y="219416"/>
                  <a:pt x="2675583" y="203595"/>
                </a:cubicBezTo>
                <a:cubicBezTo>
                  <a:pt x="2494000" y="143062"/>
                  <a:pt x="2626739" y="181967"/>
                  <a:pt x="2462312" y="145425"/>
                </a:cubicBezTo>
                <a:cubicBezTo>
                  <a:pt x="2390266" y="129413"/>
                  <a:pt x="2381106" y="119859"/>
                  <a:pt x="2307206" y="116340"/>
                </a:cubicBezTo>
                <a:cubicBezTo>
                  <a:pt x="2197416" y="111111"/>
                  <a:pt x="2087472" y="109877"/>
                  <a:pt x="1977605" y="106645"/>
                </a:cubicBezTo>
                <a:cubicBezTo>
                  <a:pt x="1958217" y="103413"/>
                  <a:pt x="1938923" y="99548"/>
                  <a:pt x="1919440" y="96950"/>
                </a:cubicBezTo>
                <a:cubicBezTo>
                  <a:pt x="1890435" y="93082"/>
                  <a:pt x="1861114" y="91705"/>
                  <a:pt x="1832193" y="87255"/>
                </a:cubicBezTo>
                <a:cubicBezTo>
                  <a:pt x="1819024" y="85229"/>
                  <a:pt x="1806558" y="79751"/>
                  <a:pt x="1793416" y="77560"/>
                </a:cubicBezTo>
                <a:cubicBezTo>
                  <a:pt x="1729473" y="66902"/>
                  <a:pt x="1652218" y="62969"/>
                  <a:pt x="1589839" y="58170"/>
                </a:cubicBezTo>
                <a:cubicBezTo>
                  <a:pt x="1573682" y="54938"/>
                  <a:pt x="1557654" y="50981"/>
                  <a:pt x="1541369" y="48475"/>
                </a:cubicBezTo>
                <a:cubicBezTo>
                  <a:pt x="1515619" y="44513"/>
                  <a:pt x="1489247" y="44432"/>
                  <a:pt x="1463815" y="38780"/>
                </a:cubicBezTo>
                <a:cubicBezTo>
                  <a:pt x="1431795" y="31664"/>
                  <a:pt x="1376251" y="12821"/>
                  <a:pt x="1337792" y="0"/>
                </a:cubicBezTo>
                <a:cubicBezTo>
                  <a:pt x="1295784" y="6463"/>
                  <a:pt x="1252871" y="8573"/>
                  <a:pt x="1211768" y="19390"/>
                </a:cubicBezTo>
                <a:cubicBezTo>
                  <a:pt x="1183440" y="26845"/>
                  <a:pt x="1150001" y="50877"/>
                  <a:pt x="1124520" y="67865"/>
                </a:cubicBezTo>
                <a:cubicBezTo>
                  <a:pt x="1091837" y="116894"/>
                  <a:pt x="1115505" y="75862"/>
                  <a:pt x="1095438" y="126035"/>
                </a:cubicBezTo>
                <a:cubicBezTo>
                  <a:pt x="1071699" y="185388"/>
                  <a:pt x="1063015" y="193222"/>
                  <a:pt x="1046967" y="252070"/>
                </a:cubicBezTo>
                <a:cubicBezTo>
                  <a:pt x="1042632" y="267968"/>
                  <a:pt x="1041269" y="284559"/>
                  <a:pt x="1037273" y="300545"/>
                </a:cubicBezTo>
                <a:cubicBezTo>
                  <a:pt x="1034795" y="310459"/>
                  <a:pt x="1042120" y="323167"/>
                  <a:pt x="1037273" y="329630"/>
                </a:cubicBezTo>
                <a:close/>
              </a:path>
            </a:pathLst>
          </a:custGeom>
          <a:solidFill>
            <a:schemeClr val="accent5">
              <a:lumMod val="20000"/>
              <a:lumOff val="8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165054" y="1762113"/>
            <a:ext cx="915219" cy="915219"/>
          </a:xfrm>
          <a:prstGeom prst="rect">
            <a:avLst/>
          </a:prstGeom>
        </p:spPr>
      </p:pic>
      <p:pic>
        <p:nvPicPr>
          <p:cNvPr id="5" name="Picture 4"/>
          <p:cNvPicPr>
            <a:picLocks noChangeAspect="1"/>
          </p:cNvPicPr>
          <p:nvPr/>
        </p:nvPicPr>
        <p:blipFill>
          <a:blip r:embed="rId3"/>
          <a:stretch>
            <a:fillRect/>
          </a:stretch>
        </p:blipFill>
        <p:spPr>
          <a:xfrm>
            <a:off x="3062867" y="4626462"/>
            <a:ext cx="953831" cy="891079"/>
          </a:xfrm>
          <a:prstGeom prst="rect">
            <a:avLst/>
          </a:prstGeom>
        </p:spPr>
      </p:pic>
      <p:cxnSp>
        <p:nvCxnSpPr>
          <p:cNvPr id="7" name="Straight Connector 6"/>
          <p:cNvCxnSpPr/>
          <p:nvPr/>
        </p:nvCxnSpPr>
        <p:spPr>
          <a:xfrm flipV="1">
            <a:off x="749377" y="3546473"/>
            <a:ext cx="5601894" cy="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49377" y="2888980"/>
            <a:ext cx="647571" cy="369332"/>
          </a:xfrm>
          <a:prstGeom prst="rect">
            <a:avLst/>
          </a:prstGeom>
          <a:noFill/>
        </p:spPr>
        <p:txBody>
          <a:bodyPr wrap="none" rtlCol="0">
            <a:spAutoFit/>
          </a:bodyPr>
          <a:lstStyle/>
          <a:p>
            <a:r>
              <a:rPr lang="en-US" b="1" dirty="0" smtClean="0">
                <a:solidFill>
                  <a:schemeClr val="accent6">
                    <a:lumMod val="75000"/>
                  </a:schemeClr>
                </a:solidFill>
              </a:rPr>
              <a:t>Start</a:t>
            </a:r>
            <a:endParaRPr lang="en-US" b="1" dirty="0">
              <a:solidFill>
                <a:schemeClr val="accent6">
                  <a:lumMod val="75000"/>
                </a:schemeClr>
              </a:solidFill>
            </a:endParaRPr>
          </a:p>
        </p:txBody>
      </p:sp>
      <p:cxnSp>
        <p:nvCxnSpPr>
          <p:cNvPr id="10" name="Straight Connector 9"/>
          <p:cNvCxnSpPr/>
          <p:nvPr/>
        </p:nvCxnSpPr>
        <p:spPr>
          <a:xfrm rot="5400000">
            <a:off x="783696" y="3518101"/>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556955" y="3424915"/>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436038" y="3420226"/>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184147" y="3525888"/>
            <a:ext cx="3326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9776" y="2888980"/>
            <a:ext cx="743826" cy="369332"/>
          </a:xfrm>
          <a:prstGeom prst="rect">
            <a:avLst/>
          </a:prstGeom>
          <a:noFill/>
        </p:spPr>
        <p:txBody>
          <a:bodyPr wrap="none" rtlCol="0">
            <a:spAutoFit/>
          </a:bodyPr>
          <a:lstStyle/>
          <a:p>
            <a:r>
              <a:rPr lang="en-US" b="1" dirty="0" smtClean="0">
                <a:solidFill>
                  <a:schemeClr val="accent6">
                    <a:lumMod val="75000"/>
                  </a:schemeClr>
                </a:solidFill>
              </a:rPr>
              <a:t>Finish</a:t>
            </a:r>
            <a:endParaRPr lang="en-US" b="1" dirty="0">
              <a:solidFill>
                <a:schemeClr val="accent6">
                  <a:lumMod val="75000"/>
                </a:schemeClr>
              </a:solidFill>
            </a:endParaRPr>
          </a:p>
        </p:txBody>
      </p:sp>
      <p:sp>
        <p:nvSpPr>
          <p:cNvPr id="15" name="TextBox 14"/>
          <p:cNvSpPr txBox="1"/>
          <p:nvPr/>
        </p:nvSpPr>
        <p:spPr>
          <a:xfrm>
            <a:off x="6137572" y="1630996"/>
            <a:ext cx="1210588" cy="369332"/>
          </a:xfrm>
          <a:prstGeom prst="rect">
            <a:avLst/>
          </a:prstGeom>
          <a:noFill/>
        </p:spPr>
        <p:txBody>
          <a:bodyPr wrap="none" rtlCol="0">
            <a:spAutoFit/>
          </a:bodyPr>
          <a:lstStyle/>
          <a:p>
            <a:r>
              <a:rPr lang="en-US" dirty="0" smtClean="0">
                <a:solidFill>
                  <a:srgbClr val="0000FF"/>
                </a:solidFill>
              </a:rPr>
              <a:t>Outcome ?</a:t>
            </a:r>
            <a:endParaRPr lang="en-US" dirty="0">
              <a:solidFill>
                <a:srgbClr val="0000FF"/>
              </a:solidFill>
            </a:endParaRPr>
          </a:p>
        </p:txBody>
      </p:sp>
      <p:sp>
        <p:nvSpPr>
          <p:cNvPr id="16" name="TextBox 15"/>
          <p:cNvSpPr txBox="1"/>
          <p:nvPr/>
        </p:nvSpPr>
        <p:spPr>
          <a:xfrm>
            <a:off x="6785437" y="2000328"/>
            <a:ext cx="2419164" cy="2308324"/>
          </a:xfrm>
          <a:prstGeom prst="rect">
            <a:avLst/>
          </a:prstGeom>
          <a:noFill/>
        </p:spPr>
        <p:txBody>
          <a:bodyPr wrap="none" rtlCol="0">
            <a:spAutoFit/>
          </a:bodyPr>
          <a:lstStyle/>
          <a:p>
            <a:r>
              <a:rPr lang="en-US" dirty="0" smtClean="0">
                <a:solidFill>
                  <a:srgbClr val="0000FF"/>
                </a:solidFill>
              </a:rPr>
              <a:t>How do you describe</a:t>
            </a:r>
          </a:p>
          <a:p>
            <a:r>
              <a:rPr lang="en-US" dirty="0" smtClean="0">
                <a:solidFill>
                  <a:srgbClr val="0000FF"/>
                </a:solidFill>
              </a:rPr>
              <a:t>what happens here?</a:t>
            </a:r>
          </a:p>
          <a:p>
            <a:endParaRPr lang="en-US" dirty="0" smtClean="0">
              <a:solidFill>
                <a:srgbClr val="0000FF"/>
              </a:solidFill>
            </a:endParaRPr>
          </a:p>
          <a:p>
            <a:r>
              <a:rPr lang="en-US" dirty="0" smtClean="0">
                <a:solidFill>
                  <a:srgbClr val="0000FF"/>
                </a:solidFill>
              </a:rPr>
              <a:t>WHAT attributes do you</a:t>
            </a:r>
          </a:p>
          <a:p>
            <a:r>
              <a:rPr lang="en-US" dirty="0" smtClean="0">
                <a:solidFill>
                  <a:srgbClr val="0000FF"/>
                </a:solidFill>
              </a:rPr>
              <a:t>expect a student to</a:t>
            </a:r>
          </a:p>
          <a:p>
            <a:endParaRPr lang="en-US" dirty="0" smtClean="0">
              <a:solidFill>
                <a:srgbClr val="0000FF"/>
              </a:solidFill>
            </a:endParaRPr>
          </a:p>
          <a:p>
            <a:r>
              <a:rPr lang="en-US" dirty="0" smtClean="0">
                <a:solidFill>
                  <a:srgbClr val="0000FF"/>
                </a:solidFill>
              </a:rPr>
              <a:t>have as a result of </a:t>
            </a:r>
          </a:p>
          <a:p>
            <a:r>
              <a:rPr lang="en-US" dirty="0" smtClean="0">
                <a:solidFill>
                  <a:srgbClr val="0000FF"/>
                </a:solidFill>
              </a:rPr>
              <a:t>studying and learning?</a:t>
            </a:r>
          </a:p>
        </p:txBody>
      </p:sp>
      <p:sp>
        <p:nvSpPr>
          <p:cNvPr id="19" name="TextBox 18"/>
          <p:cNvSpPr txBox="1"/>
          <p:nvPr/>
        </p:nvSpPr>
        <p:spPr>
          <a:xfrm>
            <a:off x="4079032" y="4842661"/>
            <a:ext cx="104825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 subject</a:t>
            </a:r>
            <a:endParaRPr lang="en-US" dirty="0"/>
          </a:p>
        </p:txBody>
      </p:sp>
      <p:sp>
        <p:nvSpPr>
          <p:cNvPr id="20" name="Rectangle 19"/>
          <p:cNvSpPr/>
          <p:nvPr/>
        </p:nvSpPr>
        <p:spPr>
          <a:xfrm>
            <a:off x="1095438" y="33525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6104070" y="3352565"/>
            <a:ext cx="494402" cy="426913"/>
          </a:xfrm>
          <a:prstGeom prst="ellipse">
            <a:avLst/>
          </a:prstGeom>
          <a:solidFill>
            <a:srgbClr val="FFFF00">
              <a:alpha val="4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733892" y="511079"/>
            <a:ext cx="3303834" cy="369332"/>
          </a:xfrm>
          <a:prstGeom prst="rect">
            <a:avLst/>
          </a:prstGeom>
          <a:noFill/>
        </p:spPr>
        <p:txBody>
          <a:bodyPr wrap="none" rtlCol="0">
            <a:spAutoFit/>
          </a:bodyPr>
          <a:lstStyle/>
          <a:p>
            <a:r>
              <a:rPr lang="en-US" dirty="0" smtClean="0"/>
              <a:t>Relationship?  How do you build?</a:t>
            </a:r>
            <a:endParaRPr lang="en-US" dirty="0"/>
          </a:p>
        </p:txBody>
      </p:sp>
      <p:sp>
        <p:nvSpPr>
          <p:cNvPr id="28" name="TextBox 27"/>
          <p:cNvSpPr txBox="1"/>
          <p:nvPr/>
        </p:nvSpPr>
        <p:spPr>
          <a:xfrm>
            <a:off x="2307206" y="2695945"/>
            <a:ext cx="755661" cy="369332"/>
          </a:xfrm>
          <a:prstGeom prst="rect">
            <a:avLst/>
          </a:prstGeom>
          <a:noFill/>
        </p:spPr>
        <p:txBody>
          <a:bodyPr wrap="none" rtlCol="0">
            <a:spAutoFit/>
          </a:bodyPr>
          <a:lstStyle/>
          <a:p>
            <a:r>
              <a:rPr lang="en-US" dirty="0" smtClean="0"/>
              <a:t>Year 1</a:t>
            </a:r>
            <a:endParaRPr lang="en-US" dirty="0"/>
          </a:p>
        </p:txBody>
      </p:sp>
      <p:sp>
        <p:nvSpPr>
          <p:cNvPr id="29" name="TextBox 28"/>
          <p:cNvSpPr txBox="1"/>
          <p:nvPr/>
        </p:nvSpPr>
        <p:spPr>
          <a:xfrm>
            <a:off x="4205282" y="2645090"/>
            <a:ext cx="755661" cy="369332"/>
          </a:xfrm>
          <a:prstGeom prst="rect">
            <a:avLst/>
          </a:prstGeom>
          <a:noFill/>
        </p:spPr>
        <p:txBody>
          <a:bodyPr wrap="none" rtlCol="0">
            <a:spAutoFit/>
          </a:bodyPr>
          <a:lstStyle/>
          <a:p>
            <a:r>
              <a:rPr lang="en-US" dirty="0" smtClean="0"/>
              <a:t>Year 2</a:t>
            </a:r>
            <a:endParaRPr lang="en-US" dirty="0"/>
          </a:p>
        </p:txBody>
      </p:sp>
      <p:sp>
        <p:nvSpPr>
          <p:cNvPr id="30" name="TextBox 29"/>
          <p:cNvSpPr txBox="1"/>
          <p:nvPr/>
        </p:nvSpPr>
        <p:spPr>
          <a:xfrm>
            <a:off x="6029776" y="2645090"/>
            <a:ext cx="755661" cy="369332"/>
          </a:xfrm>
          <a:prstGeom prst="rect">
            <a:avLst/>
          </a:prstGeom>
          <a:noFill/>
        </p:spPr>
        <p:txBody>
          <a:bodyPr wrap="none" rtlCol="0">
            <a:spAutoFit/>
          </a:bodyPr>
          <a:lstStyle/>
          <a:p>
            <a:r>
              <a:rPr lang="en-US" dirty="0" smtClean="0"/>
              <a:t>Year 3</a:t>
            </a:r>
            <a:endParaRPr lang="en-US" dirty="0"/>
          </a:p>
        </p:txBody>
      </p:sp>
      <p:sp>
        <p:nvSpPr>
          <p:cNvPr id="23" name="Freeform 22"/>
          <p:cNvSpPr/>
          <p:nvPr/>
        </p:nvSpPr>
        <p:spPr>
          <a:xfrm>
            <a:off x="1731584" y="1474953"/>
            <a:ext cx="4405988" cy="1418702"/>
          </a:xfrm>
          <a:custGeom>
            <a:avLst/>
            <a:gdLst>
              <a:gd name="connsiteX0" fmla="*/ 0 w 4405988"/>
              <a:gd name="connsiteY0" fmla="*/ 1418702 h 1418702"/>
              <a:gd name="connsiteX1" fmla="*/ 2200570 w 4405988"/>
              <a:gd name="connsiteY1" fmla="*/ 61402 h 1418702"/>
              <a:gd name="connsiteX2" fmla="*/ 4090928 w 4405988"/>
              <a:gd name="connsiteY2" fmla="*/ 1050292 h 1418702"/>
              <a:gd name="connsiteX3" fmla="*/ 4090928 w 4405988"/>
              <a:gd name="connsiteY3" fmla="*/ 1059987 h 1418702"/>
            </a:gdLst>
            <a:ahLst/>
            <a:cxnLst>
              <a:cxn ang="0">
                <a:pos x="connsiteX0" y="connsiteY0"/>
              </a:cxn>
              <a:cxn ang="0">
                <a:pos x="connsiteX1" y="connsiteY1"/>
              </a:cxn>
              <a:cxn ang="0">
                <a:pos x="connsiteX2" y="connsiteY2"/>
              </a:cxn>
              <a:cxn ang="0">
                <a:pos x="connsiteX3" y="connsiteY3"/>
              </a:cxn>
            </a:cxnLst>
            <a:rect l="l" t="t" r="r" b="b"/>
            <a:pathLst>
              <a:path w="4405988" h="1418702">
                <a:moveTo>
                  <a:pt x="0" y="1418702"/>
                </a:moveTo>
                <a:cubicBezTo>
                  <a:pt x="759374" y="770753"/>
                  <a:pt x="1518749" y="122804"/>
                  <a:pt x="2200570" y="61402"/>
                </a:cubicBezTo>
                <a:cubicBezTo>
                  <a:pt x="2882391" y="0"/>
                  <a:pt x="3775868" y="883861"/>
                  <a:pt x="4090928" y="1050292"/>
                </a:cubicBezTo>
                <a:cubicBezTo>
                  <a:pt x="4405988" y="1216723"/>
                  <a:pt x="4090928" y="1059987"/>
                  <a:pt x="4090928" y="1059987"/>
                </a:cubicBezTo>
              </a:path>
            </a:pathLst>
          </a:custGeom>
          <a:ln>
            <a:prstDash val="dash"/>
            <a:tailEnd type="triangle" w="sm"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TextBox 16"/>
          <p:cNvSpPr txBox="1"/>
          <p:nvPr/>
        </p:nvSpPr>
        <p:spPr>
          <a:xfrm>
            <a:off x="509974" y="4125278"/>
            <a:ext cx="1602572" cy="369332"/>
          </a:xfrm>
          <a:prstGeom prst="rect">
            <a:avLst/>
          </a:prstGeom>
          <a:noFill/>
        </p:spPr>
        <p:txBody>
          <a:bodyPr wrap="none" rtlCol="0">
            <a:spAutoFit/>
          </a:bodyPr>
          <a:lstStyle/>
          <a:p>
            <a:r>
              <a:rPr lang="en-US" dirty="0" smtClean="0">
                <a:solidFill>
                  <a:schemeClr val="accent6">
                    <a:lumMod val="75000"/>
                  </a:schemeClr>
                </a:solidFill>
              </a:rPr>
              <a:t>Any program …</a:t>
            </a:r>
            <a:endParaRPr lang="en-US" dirty="0">
              <a:solidFill>
                <a:schemeClr val="accent6">
                  <a:lumMod val="75000"/>
                </a:schemeClr>
              </a:solidFill>
            </a:endParaRPr>
          </a:p>
        </p:txBody>
      </p:sp>
      <p:pic>
        <p:nvPicPr>
          <p:cNvPr id="25" name="Picture 24"/>
          <p:cNvPicPr>
            <a:picLocks noChangeAspect="1"/>
          </p:cNvPicPr>
          <p:nvPr/>
        </p:nvPicPr>
        <p:blipFill>
          <a:blip r:embed="rId4"/>
          <a:stretch>
            <a:fillRect/>
          </a:stretch>
        </p:blipFill>
        <p:spPr>
          <a:xfrm>
            <a:off x="622664" y="4520353"/>
            <a:ext cx="625174" cy="675591"/>
          </a:xfrm>
          <a:prstGeom prst="rect">
            <a:avLst/>
          </a:prstGeom>
        </p:spPr>
      </p:pic>
      <p:pic>
        <p:nvPicPr>
          <p:cNvPr id="33" name="Picture 32"/>
          <p:cNvPicPr>
            <a:picLocks noChangeAspect="1"/>
          </p:cNvPicPr>
          <p:nvPr/>
        </p:nvPicPr>
        <p:blipFill>
          <a:blip r:embed="rId5"/>
          <a:stretch>
            <a:fillRect/>
          </a:stretch>
        </p:blipFill>
        <p:spPr>
          <a:xfrm>
            <a:off x="1396948" y="4767319"/>
            <a:ext cx="1013604" cy="857250"/>
          </a:xfrm>
          <a:prstGeom prst="rect">
            <a:avLst/>
          </a:prstGeom>
        </p:spPr>
      </p:pic>
      <p:sp>
        <p:nvSpPr>
          <p:cNvPr id="34" name="TextBox 33"/>
          <p:cNvSpPr txBox="1"/>
          <p:nvPr/>
        </p:nvSpPr>
        <p:spPr>
          <a:xfrm>
            <a:off x="6785437" y="4473329"/>
            <a:ext cx="2052177" cy="369332"/>
          </a:xfrm>
          <a:prstGeom prst="rect">
            <a:avLst/>
          </a:prstGeom>
          <a:noFill/>
        </p:spPr>
        <p:txBody>
          <a:bodyPr wrap="none" rtlCol="0">
            <a:spAutoFit/>
          </a:bodyPr>
          <a:lstStyle/>
          <a:p>
            <a:r>
              <a:rPr lang="en-US" dirty="0" smtClean="0">
                <a:solidFill>
                  <a:srgbClr val="0000FF"/>
                </a:solidFill>
              </a:rPr>
              <a:t>How do you assess?</a:t>
            </a:r>
          </a:p>
        </p:txBody>
      </p:sp>
      <p:sp>
        <p:nvSpPr>
          <p:cNvPr id="35" name="TextBox 34"/>
          <p:cNvSpPr txBox="1"/>
          <p:nvPr/>
        </p:nvSpPr>
        <p:spPr>
          <a:xfrm>
            <a:off x="6773602" y="4888827"/>
            <a:ext cx="1881870" cy="646331"/>
          </a:xfrm>
          <a:prstGeom prst="rect">
            <a:avLst/>
          </a:prstGeom>
          <a:noFill/>
        </p:spPr>
        <p:txBody>
          <a:bodyPr wrap="none" rtlCol="0">
            <a:spAutoFit/>
          </a:bodyPr>
          <a:lstStyle/>
          <a:p>
            <a:r>
              <a:rPr lang="en-US" dirty="0" smtClean="0">
                <a:solidFill>
                  <a:srgbClr val="0000FF"/>
                </a:solidFill>
              </a:rPr>
              <a:t>How do you map?</a:t>
            </a:r>
          </a:p>
          <a:p>
            <a:endParaRPr lang="en-US" dirty="0"/>
          </a:p>
        </p:txBody>
      </p:sp>
      <p:sp>
        <p:nvSpPr>
          <p:cNvPr id="36" name="Rectangle 35"/>
          <p:cNvSpPr/>
          <p:nvPr/>
        </p:nvSpPr>
        <p:spPr>
          <a:xfrm>
            <a:off x="1247838" y="35049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1400238" y="36573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1552638" y="38097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lumMod val="75000"/>
                  </a:schemeClr>
                </a:solidFill>
              </a:rPr>
              <a:t>Course</a:t>
            </a:r>
            <a:endParaRPr lang="en-US" dirty="0"/>
          </a:p>
        </p:txBody>
      </p:sp>
      <p:pic>
        <p:nvPicPr>
          <p:cNvPr id="32" name="Picture 31"/>
          <p:cNvPicPr>
            <a:picLocks noChangeAspect="1"/>
          </p:cNvPicPr>
          <p:nvPr/>
        </p:nvPicPr>
        <p:blipFill>
          <a:blip r:embed="rId6"/>
          <a:stretch>
            <a:fillRect/>
          </a:stretch>
        </p:blipFill>
        <p:spPr>
          <a:xfrm>
            <a:off x="1063111" y="1536548"/>
            <a:ext cx="776561" cy="927559"/>
          </a:xfrm>
          <a:prstGeom prst="rect">
            <a:avLst/>
          </a:prstGeom>
        </p:spPr>
      </p:pic>
      <p:sp>
        <p:nvSpPr>
          <p:cNvPr id="39" name="TextBox 38"/>
          <p:cNvSpPr txBox="1"/>
          <p:nvPr/>
        </p:nvSpPr>
        <p:spPr>
          <a:xfrm>
            <a:off x="497076" y="5074348"/>
            <a:ext cx="1501523" cy="646331"/>
          </a:xfrm>
          <a:prstGeom prst="rect">
            <a:avLst/>
          </a:prstGeom>
          <a:noFill/>
        </p:spPr>
        <p:txBody>
          <a:bodyPr wrap="square" rtlCol="0">
            <a:spAutoFit/>
          </a:bodyPr>
          <a:lstStyle/>
          <a:p>
            <a:r>
              <a:rPr lang="en-US" dirty="0" smtClean="0"/>
              <a:t>Medical Sciences</a:t>
            </a:r>
            <a:endParaRPr lang="en-US" dirty="0"/>
          </a:p>
        </p:txBody>
      </p:sp>
      <p:sp>
        <p:nvSpPr>
          <p:cNvPr id="40" name="TextBox 39"/>
          <p:cNvSpPr txBox="1"/>
          <p:nvPr/>
        </p:nvSpPr>
        <p:spPr>
          <a:xfrm>
            <a:off x="1351276" y="5564562"/>
            <a:ext cx="1294645" cy="369332"/>
          </a:xfrm>
          <a:prstGeom prst="rect">
            <a:avLst/>
          </a:prstGeom>
          <a:noFill/>
        </p:spPr>
        <p:txBody>
          <a:bodyPr wrap="none" rtlCol="0">
            <a:spAutoFit/>
          </a:bodyPr>
          <a:lstStyle/>
          <a:p>
            <a:r>
              <a:rPr lang="en-US" dirty="0" smtClean="0"/>
              <a:t>Engineering</a:t>
            </a:r>
            <a:endParaRPr lang="en-US" dirty="0"/>
          </a:p>
        </p:txBody>
      </p:sp>
      <p:pic>
        <p:nvPicPr>
          <p:cNvPr id="42" name="Picture 41"/>
          <p:cNvPicPr>
            <a:picLocks noChangeAspect="1"/>
          </p:cNvPicPr>
          <p:nvPr/>
        </p:nvPicPr>
        <p:blipFill>
          <a:blip r:embed="rId7"/>
          <a:stretch>
            <a:fillRect/>
          </a:stretch>
        </p:blipFill>
        <p:spPr>
          <a:xfrm>
            <a:off x="585401" y="5933894"/>
            <a:ext cx="1324874" cy="607539"/>
          </a:xfrm>
          <a:prstGeom prst="rect">
            <a:avLst/>
          </a:prstGeom>
        </p:spPr>
      </p:pic>
      <p:sp>
        <p:nvSpPr>
          <p:cNvPr id="43" name="TextBox 42"/>
          <p:cNvSpPr txBox="1"/>
          <p:nvPr/>
        </p:nvSpPr>
        <p:spPr>
          <a:xfrm>
            <a:off x="4057921" y="5211993"/>
            <a:ext cx="1523562" cy="307777"/>
          </a:xfrm>
          <a:prstGeom prst="rect">
            <a:avLst/>
          </a:prstGeom>
          <a:noFill/>
        </p:spPr>
        <p:txBody>
          <a:bodyPr wrap="none" rtlCol="0">
            <a:spAutoFit/>
          </a:bodyPr>
          <a:lstStyle/>
          <a:p>
            <a:r>
              <a:rPr lang="en-US" sz="1400" b="1" dirty="0" smtClean="0">
                <a:solidFill>
                  <a:schemeClr val="accent2">
                    <a:lumMod val="75000"/>
                  </a:schemeClr>
                </a:solidFill>
              </a:rPr>
              <a:t>SUBJECT DOMAIN</a:t>
            </a:r>
            <a:endParaRPr lang="en-US" sz="1400" b="1" dirty="0">
              <a:solidFill>
                <a:schemeClr val="accent2">
                  <a:lumMod val="75000"/>
                </a:schemeClr>
              </a:solidFill>
            </a:endParaRPr>
          </a:p>
        </p:txBody>
      </p:sp>
      <p:grpSp>
        <p:nvGrpSpPr>
          <p:cNvPr id="2" name="Group 40"/>
          <p:cNvGrpSpPr/>
          <p:nvPr/>
        </p:nvGrpSpPr>
        <p:grpSpPr>
          <a:xfrm>
            <a:off x="2410552" y="689165"/>
            <a:ext cx="1846817" cy="1694765"/>
            <a:chOff x="3429000" y="1143000"/>
            <a:chExt cx="1846817" cy="1694765"/>
          </a:xfrm>
        </p:grpSpPr>
        <p:pic>
          <p:nvPicPr>
            <p:cNvPr id="45" name="Picture 44"/>
            <p:cNvPicPr>
              <a:picLocks noChangeAspect="1"/>
            </p:cNvPicPr>
            <p:nvPr/>
          </p:nvPicPr>
          <p:blipFill>
            <a:blip r:embed="rId8"/>
            <a:stretch>
              <a:fillRect/>
            </a:stretch>
          </p:blipFill>
          <p:spPr>
            <a:xfrm>
              <a:off x="3810000" y="1143000"/>
              <a:ext cx="1002327" cy="1098550"/>
            </a:xfrm>
            <a:prstGeom prst="rect">
              <a:avLst/>
            </a:prstGeom>
          </p:spPr>
        </p:pic>
        <p:sp>
          <p:nvSpPr>
            <p:cNvPr id="46" name="TextBox 45"/>
            <p:cNvSpPr txBox="1"/>
            <p:nvPr/>
          </p:nvSpPr>
          <p:spPr>
            <a:xfrm>
              <a:off x="3429000" y="2191434"/>
              <a:ext cx="1846817" cy="646331"/>
            </a:xfrm>
            <a:prstGeom prst="rect">
              <a:avLst/>
            </a:prstGeom>
            <a:noFill/>
          </p:spPr>
          <p:txBody>
            <a:bodyPr wrap="none" rtlCol="0">
              <a:spAutoFit/>
            </a:bodyPr>
            <a:lstStyle/>
            <a:p>
              <a:pPr algn="ctr"/>
              <a:r>
                <a:rPr lang="en-US" b="1" dirty="0" smtClean="0">
                  <a:solidFill>
                    <a:schemeClr val="accent2">
                      <a:lumMod val="75000"/>
                    </a:schemeClr>
                  </a:solidFill>
                </a:rPr>
                <a:t>SUBJECT MATTER </a:t>
              </a:r>
            </a:p>
            <a:p>
              <a:pPr algn="ctr"/>
              <a:r>
                <a:rPr lang="en-US" b="1" dirty="0" smtClean="0">
                  <a:solidFill>
                    <a:schemeClr val="accent2">
                      <a:lumMod val="75000"/>
                    </a:schemeClr>
                  </a:solidFill>
                </a:rPr>
                <a:t>EXPERT</a:t>
              </a:r>
              <a:endParaRPr lang="en-US" b="1" dirty="0">
                <a:solidFill>
                  <a:schemeClr val="accent2">
                    <a:lumMod val="75000"/>
                  </a:schemeClr>
                </a:solidFill>
              </a:endParaRPr>
            </a:p>
          </p:txBody>
        </p:sp>
      </p:grpSp>
      <p:sp>
        <p:nvSpPr>
          <p:cNvPr id="47" name="TextBox 46"/>
          <p:cNvSpPr txBox="1"/>
          <p:nvPr/>
        </p:nvSpPr>
        <p:spPr>
          <a:xfrm>
            <a:off x="4733892" y="984665"/>
            <a:ext cx="4670004" cy="646331"/>
          </a:xfrm>
          <a:prstGeom prst="rect">
            <a:avLst/>
          </a:prstGeom>
          <a:noFill/>
        </p:spPr>
        <p:txBody>
          <a:bodyPr wrap="square" rtlCol="0">
            <a:spAutoFit/>
          </a:bodyPr>
          <a:lstStyle/>
          <a:p>
            <a:r>
              <a:rPr lang="en-GB" dirty="0" smtClean="0">
                <a:solidFill>
                  <a:srgbClr val="008000"/>
                </a:solidFill>
              </a:rPr>
              <a:t>How do </a:t>
            </a:r>
            <a:r>
              <a:rPr lang="en-GB" u="sng" dirty="0" smtClean="0">
                <a:solidFill>
                  <a:srgbClr val="008000"/>
                </a:solidFill>
              </a:rPr>
              <a:t>YOU</a:t>
            </a:r>
            <a:r>
              <a:rPr lang="en-GB" dirty="0" smtClean="0">
                <a:solidFill>
                  <a:srgbClr val="008000"/>
                </a:solidFill>
              </a:rPr>
              <a:t> STRUCTURE and package these?</a:t>
            </a:r>
          </a:p>
          <a:p>
            <a:r>
              <a:rPr lang="en-GB" dirty="0" smtClean="0">
                <a:solidFill>
                  <a:srgbClr val="008000"/>
                </a:solidFill>
              </a:rPr>
              <a:t>i.e. specify the program - ‘field of study’?  </a:t>
            </a:r>
            <a:endParaRPr lang="en-US" dirty="0"/>
          </a:p>
        </p:txBody>
      </p:sp>
      <p:cxnSp>
        <p:nvCxnSpPr>
          <p:cNvPr id="41" name="Straight Connector 40"/>
          <p:cNvCxnSpPr/>
          <p:nvPr/>
        </p:nvCxnSpPr>
        <p:spPr>
          <a:xfrm>
            <a:off x="6334845" y="5893141"/>
            <a:ext cx="2373259" cy="1588"/>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327001" y="5902961"/>
            <a:ext cx="1710725" cy="369332"/>
          </a:xfrm>
          <a:prstGeom prst="rect">
            <a:avLst/>
          </a:prstGeom>
          <a:noFill/>
        </p:spPr>
        <p:txBody>
          <a:bodyPr wrap="none" rtlCol="0">
            <a:spAutoFit/>
          </a:bodyPr>
          <a:lstStyle/>
          <a:p>
            <a:r>
              <a:rPr lang="en-US" dirty="0" smtClean="0"/>
              <a:t>Undergraduate?</a:t>
            </a:r>
            <a:endParaRPr lang="en-US" dirty="0"/>
          </a:p>
        </p:txBody>
      </p:sp>
      <p:sp>
        <p:nvSpPr>
          <p:cNvPr id="48" name="TextBox 47"/>
          <p:cNvSpPr txBox="1"/>
          <p:nvPr/>
        </p:nvSpPr>
        <p:spPr>
          <a:xfrm>
            <a:off x="6334845" y="5517541"/>
            <a:ext cx="1528634" cy="369332"/>
          </a:xfrm>
          <a:prstGeom prst="rect">
            <a:avLst/>
          </a:prstGeom>
          <a:noFill/>
        </p:spPr>
        <p:txBody>
          <a:bodyPr wrap="none" rtlCol="0">
            <a:spAutoFit/>
          </a:bodyPr>
          <a:lstStyle/>
          <a:p>
            <a:r>
              <a:rPr lang="en-US" dirty="0" smtClean="0"/>
              <a:t>Postgraduate?</a:t>
            </a:r>
            <a:endParaRPr lang="en-US" dirty="0"/>
          </a:p>
        </p:txBody>
      </p:sp>
      <p:cxnSp>
        <p:nvCxnSpPr>
          <p:cNvPr id="52" name="Straight Connector 51"/>
          <p:cNvCxnSpPr/>
          <p:nvPr/>
        </p:nvCxnSpPr>
        <p:spPr>
          <a:xfrm>
            <a:off x="6351271" y="3546473"/>
            <a:ext cx="2486343" cy="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559801" y="850748"/>
            <a:ext cx="955849"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582"/>
            <a:ext cx="8229600" cy="1143000"/>
          </a:xfrm>
        </p:spPr>
        <p:txBody>
          <a:bodyPr>
            <a:normAutofit/>
          </a:bodyPr>
          <a:lstStyle/>
          <a:p>
            <a:r>
              <a:rPr lang="en-US" sz="2800" b="1" dirty="0" smtClean="0">
                <a:solidFill>
                  <a:schemeClr val="accent6">
                    <a:lumMod val="75000"/>
                  </a:schemeClr>
                </a:solidFill>
              </a:rPr>
              <a:t>Evidencing the achievement of</a:t>
            </a:r>
            <a:br>
              <a:rPr lang="en-US" sz="2800" b="1" dirty="0" smtClean="0">
                <a:solidFill>
                  <a:schemeClr val="accent6">
                    <a:lumMod val="75000"/>
                  </a:schemeClr>
                </a:solidFill>
              </a:rPr>
            </a:br>
            <a:r>
              <a:rPr lang="en-US" sz="2800" b="1" dirty="0" smtClean="0">
                <a:solidFill>
                  <a:schemeClr val="accent6">
                    <a:lumMod val="75000"/>
                  </a:schemeClr>
                </a:solidFill>
              </a:rPr>
              <a:t>Learning outcomes:  Assessment</a:t>
            </a:r>
            <a:endParaRPr lang="en-US" sz="2800" dirty="0"/>
          </a:p>
        </p:txBody>
      </p:sp>
      <p:sp>
        <p:nvSpPr>
          <p:cNvPr id="6" name="TextBox 5"/>
          <p:cNvSpPr txBox="1"/>
          <p:nvPr/>
        </p:nvSpPr>
        <p:spPr>
          <a:xfrm>
            <a:off x="539552" y="2276872"/>
            <a:ext cx="8606768" cy="2246769"/>
          </a:xfrm>
          <a:prstGeom prst="rect">
            <a:avLst/>
          </a:prstGeom>
          <a:noFill/>
        </p:spPr>
        <p:txBody>
          <a:bodyPr wrap="none" rtlCol="0">
            <a:spAutoFit/>
          </a:bodyPr>
          <a:lstStyle/>
          <a:p>
            <a:r>
              <a:rPr lang="en-GB" sz="2800" i="1" dirty="0" smtClean="0"/>
              <a:t>“if all of the Learning Outcomes of all of</a:t>
            </a:r>
          </a:p>
          <a:p>
            <a:r>
              <a:rPr lang="en-GB" sz="2800" i="1" dirty="0" smtClean="0"/>
              <a:t>the compulsory modules of a programme</a:t>
            </a:r>
          </a:p>
          <a:p>
            <a:r>
              <a:rPr lang="en-GB" sz="2800" i="1" dirty="0" smtClean="0"/>
              <a:t>have been attained and demonstrated by a student </a:t>
            </a:r>
          </a:p>
          <a:p>
            <a:r>
              <a:rPr lang="en-GB" sz="2800" i="1" dirty="0" smtClean="0"/>
              <a:t>(i.e. assessed), then it is judged that</a:t>
            </a:r>
          </a:p>
          <a:p>
            <a:r>
              <a:rPr lang="en-GB" sz="2800" i="1" dirty="0" smtClean="0"/>
              <a:t>all of the Programme Outcomes have been demonstrated”</a:t>
            </a:r>
            <a:endParaRPr lang="en-GB" sz="28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This requires...</a:t>
            </a:r>
            <a:endParaRPr lang="en-US" sz="3200" b="1" dirty="0">
              <a:solidFill>
                <a:schemeClr val="accent3"/>
              </a:solidFill>
            </a:endParaRPr>
          </a:p>
        </p:txBody>
      </p:sp>
      <p:sp>
        <p:nvSpPr>
          <p:cNvPr id="48131" name="Rectangle 3"/>
          <p:cNvSpPr>
            <a:spLocks noGrp="1" noChangeArrowheads="1"/>
          </p:cNvSpPr>
          <p:nvPr>
            <p:ph idx="1"/>
          </p:nvPr>
        </p:nvSpPr>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GB" sz="2400" dirty="0">
                <a:latin typeface="+mj-lt"/>
              </a:rPr>
              <a:t>Proper structured programme planning procedures, which include planning of teaching and learning and assessment strategies</a:t>
            </a: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Use of programme specifications in a consistent format</a:t>
            </a: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Use of course specifications in a consistent format</a:t>
            </a: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A </a:t>
            </a:r>
            <a:r>
              <a:rPr lang="en-GB" sz="2400" i="1" u="sng" dirty="0">
                <a:latin typeface="+mj-lt"/>
              </a:rPr>
              <a:t>shared understanding </a:t>
            </a:r>
            <a:r>
              <a:rPr lang="en-GB" sz="2400" dirty="0">
                <a:latin typeface="+mj-lt"/>
              </a:rPr>
              <a:t>of terminology </a:t>
            </a:r>
            <a:endParaRPr lang="en-US" sz="2400" dirty="0">
              <a:latin typeface="+mj-lt"/>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exagon 29"/>
          <p:cNvSpPr/>
          <p:nvPr/>
        </p:nvSpPr>
        <p:spPr>
          <a:xfrm>
            <a:off x="1714500" y="1714500"/>
            <a:ext cx="6743700" cy="4533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351112" y="228600"/>
            <a:ext cx="3792888" cy="369332"/>
          </a:xfrm>
          <a:prstGeom prst="rect">
            <a:avLst/>
          </a:prstGeom>
          <a:noFill/>
        </p:spPr>
        <p:txBody>
          <a:bodyPr wrap="none" rtlCol="0">
            <a:spAutoFit/>
          </a:bodyPr>
          <a:lstStyle/>
          <a:p>
            <a:r>
              <a:rPr lang="en-US" dirty="0" smtClean="0">
                <a:solidFill>
                  <a:schemeClr val="accent4">
                    <a:lumMod val="60000"/>
                    <a:lumOff val="40000"/>
                  </a:schemeClr>
                </a:solidFill>
              </a:rPr>
              <a:t>The National Qualifications framework</a:t>
            </a:r>
            <a:endParaRPr lang="en-US" dirty="0">
              <a:solidFill>
                <a:schemeClr val="accent4">
                  <a:lumMod val="60000"/>
                  <a:lumOff val="40000"/>
                </a:schemeClr>
              </a:solidFill>
            </a:endParaRPr>
          </a:p>
        </p:txBody>
      </p:sp>
      <p:sp>
        <p:nvSpPr>
          <p:cNvPr id="14" name="TextBox 13"/>
          <p:cNvSpPr txBox="1"/>
          <p:nvPr/>
        </p:nvSpPr>
        <p:spPr>
          <a:xfrm>
            <a:off x="2444273" y="1371600"/>
            <a:ext cx="1945214" cy="369332"/>
          </a:xfrm>
          <a:prstGeom prst="rect">
            <a:avLst/>
          </a:prstGeom>
          <a:noFill/>
        </p:spPr>
        <p:txBody>
          <a:bodyPr wrap="none" rtlCol="0">
            <a:spAutoFit/>
          </a:bodyPr>
          <a:lstStyle/>
          <a:p>
            <a:r>
              <a:rPr lang="en-US" dirty="0" smtClean="0"/>
              <a:t>PROGRAM DESIGN</a:t>
            </a:r>
            <a:endParaRPr lang="en-US" dirty="0"/>
          </a:p>
        </p:txBody>
      </p:sp>
      <p:sp>
        <p:nvSpPr>
          <p:cNvPr id="17" name="TextBox 16"/>
          <p:cNvSpPr txBox="1"/>
          <p:nvPr/>
        </p:nvSpPr>
        <p:spPr>
          <a:xfrm>
            <a:off x="2057400" y="914400"/>
            <a:ext cx="1906103" cy="369332"/>
          </a:xfrm>
          <a:prstGeom prst="rect">
            <a:avLst/>
          </a:prstGeom>
          <a:noFill/>
        </p:spPr>
        <p:txBody>
          <a:bodyPr wrap="none" rtlCol="0">
            <a:spAutoFit/>
          </a:bodyPr>
          <a:lstStyle/>
          <a:p>
            <a:r>
              <a:rPr lang="en-US" b="1" dirty="0" smtClean="0">
                <a:solidFill>
                  <a:schemeClr val="accent2">
                    <a:lumMod val="75000"/>
                  </a:schemeClr>
                </a:solidFill>
              </a:rPr>
              <a:t>SUBJECT DOMAIN</a:t>
            </a:r>
            <a:endParaRPr lang="en-US" b="1" dirty="0">
              <a:solidFill>
                <a:schemeClr val="accent2">
                  <a:lumMod val="75000"/>
                </a:schemeClr>
              </a:solidFill>
            </a:endParaRPr>
          </a:p>
        </p:txBody>
      </p:sp>
      <p:sp>
        <p:nvSpPr>
          <p:cNvPr id="18" name="Rectangle 17"/>
          <p:cNvSpPr/>
          <p:nvPr/>
        </p:nvSpPr>
        <p:spPr>
          <a:xfrm>
            <a:off x="685800" y="609600"/>
            <a:ext cx="7924800" cy="5867400"/>
          </a:xfrm>
          <a:prstGeom prst="rect">
            <a:avLst/>
          </a:prstGeom>
          <a:noFill/>
          <a:ln w="317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714500" y="2297668"/>
            <a:ext cx="1069524" cy="369332"/>
          </a:xfrm>
          <a:prstGeom prst="rect">
            <a:avLst/>
          </a:prstGeom>
          <a:noFill/>
        </p:spPr>
        <p:txBody>
          <a:bodyPr wrap="none" rtlCol="0">
            <a:spAutoFit/>
          </a:bodyPr>
          <a:lstStyle/>
          <a:p>
            <a:r>
              <a:rPr lang="en-US" dirty="0" smtClean="0"/>
              <a:t>A Subject</a:t>
            </a:r>
            <a:endParaRPr lang="en-US" dirty="0"/>
          </a:p>
        </p:txBody>
      </p:sp>
      <p:sp>
        <p:nvSpPr>
          <p:cNvPr id="21" name="Oval 20"/>
          <p:cNvSpPr/>
          <p:nvPr/>
        </p:nvSpPr>
        <p:spPr>
          <a:xfrm>
            <a:off x="1333500" y="2133600"/>
            <a:ext cx="1981200" cy="685800"/>
          </a:xfrm>
          <a:prstGeom prst="ellipse">
            <a:avLst/>
          </a:prstGeom>
          <a:solidFill>
            <a:schemeClr val="accent6">
              <a:lumMod val="75000"/>
              <a:alpha val="15000"/>
            </a:schemeClr>
          </a:solidFill>
          <a:ln>
            <a:solidFill>
              <a:schemeClr val="accent1">
                <a:shade val="95000"/>
                <a:satMod val="105000"/>
                <a:alpha val="23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2"/>
          <a:stretch>
            <a:fillRect/>
          </a:stretch>
        </p:blipFill>
        <p:spPr>
          <a:xfrm>
            <a:off x="838200" y="762000"/>
            <a:ext cx="1002327" cy="1098550"/>
          </a:xfrm>
          <a:prstGeom prst="rect">
            <a:avLst/>
          </a:prstGeom>
        </p:spPr>
      </p:pic>
      <p:sp>
        <p:nvSpPr>
          <p:cNvPr id="31" name="Regular Pentagon 30"/>
          <p:cNvSpPr/>
          <p:nvPr/>
        </p:nvSpPr>
        <p:spPr>
          <a:xfrm>
            <a:off x="3429000" y="18288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gular Pentagon 31"/>
          <p:cNvSpPr/>
          <p:nvPr/>
        </p:nvSpPr>
        <p:spPr>
          <a:xfrm>
            <a:off x="4914900" y="19431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gular Pentagon 32"/>
          <p:cNvSpPr/>
          <p:nvPr/>
        </p:nvSpPr>
        <p:spPr>
          <a:xfrm>
            <a:off x="6553200" y="1943100"/>
            <a:ext cx="1143000" cy="838200"/>
          </a:xfrm>
          <a:prstGeom prst="pentagon">
            <a:avLst/>
          </a:prstGeom>
          <a:solidFill>
            <a:schemeClr val="accent3">
              <a:lumMod val="60000"/>
              <a:lumOff val="40000"/>
            </a:schemeClr>
          </a:solid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3512338" y="27432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1</a:t>
            </a:r>
            <a:endParaRPr lang="en-US" sz="1600" dirty="0">
              <a:solidFill>
                <a:schemeClr val="accent3">
                  <a:lumMod val="60000"/>
                  <a:lumOff val="40000"/>
                </a:schemeClr>
              </a:solidFill>
            </a:endParaRPr>
          </a:p>
        </p:txBody>
      </p:sp>
      <p:sp>
        <p:nvSpPr>
          <p:cNvPr id="35" name="TextBox 34"/>
          <p:cNvSpPr txBox="1"/>
          <p:nvPr/>
        </p:nvSpPr>
        <p:spPr>
          <a:xfrm>
            <a:off x="4994669" y="2819400"/>
            <a:ext cx="957213" cy="338554"/>
          </a:xfrm>
          <a:prstGeom prst="rect">
            <a:avLst/>
          </a:prstGeom>
          <a:noFill/>
        </p:spPr>
        <p:txBody>
          <a:bodyPr wrap="none" rtlCol="0">
            <a:spAutoFit/>
          </a:bodyPr>
          <a:lstStyle/>
          <a:p>
            <a:r>
              <a:rPr lang="en-US" sz="1600" dirty="0" smtClean="0">
                <a:solidFill>
                  <a:schemeClr val="accent3">
                    <a:lumMod val="60000"/>
                    <a:lumOff val="40000"/>
                  </a:schemeClr>
                </a:solidFill>
              </a:rPr>
              <a:t>Course  2</a:t>
            </a:r>
            <a:endParaRPr lang="en-US" sz="1600" dirty="0">
              <a:solidFill>
                <a:schemeClr val="accent3">
                  <a:lumMod val="60000"/>
                  <a:lumOff val="40000"/>
                </a:schemeClr>
              </a:solidFill>
            </a:endParaRPr>
          </a:p>
        </p:txBody>
      </p:sp>
      <p:sp>
        <p:nvSpPr>
          <p:cNvPr id="36" name="TextBox 35"/>
          <p:cNvSpPr txBox="1"/>
          <p:nvPr/>
        </p:nvSpPr>
        <p:spPr>
          <a:xfrm>
            <a:off x="6629400" y="2819400"/>
            <a:ext cx="902811" cy="338554"/>
          </a:xfrm>
          <a:prstGeom prst="rect">
            <a:avLst/>
          </a:prstGeom>
          <a:noFill/>
        </p:spPr>
        <p:txBody>
          <a:bodyPr wrap="none" rtlCol="0">
            <a:spAutoFit/>
          </a:bodyPr>
          <a:lstStyle/>
          <a:p>
            <a:r>
              <a:rPr lang="en-US" sz="1600" dirty="0" smtClean="0">
                <a:solidFill>
                  <a:schemeClr val="accent3">
                    <a:lumMod val="60000"/>
                    <a:lumOff val="40000"/>
                  </a:schemeClr>
                </a:solidFill>
              </a:rPr>
              <a:t>Course x</a:t>
            </a:r>
            <a:endParaRPr lang="en-US" sz="1600" dirty="0">
              <a:solidFill>
                <a:schemeClr val="accent3">
                  <a:lumMod val="60000"/>
                  <a:lumOff val="40000"/>
                </a:schemeClr>
              </a:solidFill>
            </a:endParaRPr>
          </a:p>
        </p:txBody>
      </p:sp>
      <p:sp>
        <p:nvSpPr>
          <p:cNvPr id="37" name="Regular Pentagon 36"/>
          <p:cNvSpPr/>
          <p:nvPr/>
        </p:nvSpPr>
        <p:spPr>
          <a:xfrm>
            <a:off x="3463531" y="32766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gular Pentagon 37"/>
          <p:cNvSpPr/>
          <p:nvPr/>
        </p:nvSpPr>
        <p:spPr>
          <a:xfrm>
            <a:off x="4949431" y="33909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gular Pentagon 38"/>
          <p:cNvSpPr/>
          <p:nvPr/>
        </p:nvSpPr>
        <p:spPr>
          <a:xfrm>
            <a:off x="6587731" y="33909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3546869" y="41910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1</a:t>
            </a:r>
            <a:endParaRPr lang="en-US" sz="1600" dirty="0">
              <a:solidFill>
                <a:schemeClr val="accent3">
                  <a:lumMod val="60000"/>
                  <a:lumOff val="40000"/>
                </a:schemeClr>
              </a:solidFill>
            </a:endParaRPr>
          </a:p>
        </p:txBody>
      </p:sp>
      <p:sp>
        <p:nvSpPr>
          <p:cNvPr id="41" name="TextBox 40"/>
          <p:cNvSpPr txBox="1"/>
          <p:nvPr/>
        </p:nvSpPr>
        <p:spPr>
          <a:xfrm>
            <a:off x="5029200" y="42672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2</a:t>
            </a:r>
            <a:endParaRPr lang="en-US" sz="1600" dirty="0">
              <a:solidFill>
                <a:schemeClr val="accent3">
                  <a:lumMod val="60000"/>
                  <a:lumOff val="40000"/>
                </a:schemeClr>
              </a:solidFill>
            </a:endParaRPr>
          </a:p>
        </p:txBody>
      </p:sp>
      <p:sp>
        <p:nvSpPr>
          <p:cNvPr id="42" name="TextBox 41"/>
          <p:cNvSpPr txBox="1"/>
          <p:nvPr/>
        </p:nvSpPr>
        <p:spPr>
          <a:xfrm>
            <a:off x="6663931" y="4267200"/>
            <a:ext cx="902811" cy="338554"/>
          </a:xfrm>
          <a:prstGeom prst="rect">
            <a:avLst/>
          </a:prstGeom>
          <a:noFill/>
        </p:spPr>
        <p:txBody>
          <a:bodyPr wrap="none" rtlCol="0">
            <a:spAutoFit/>
          </a:bodyPr>
          <a:lstStyle/>
          <a:p>
            <a:r>
              <a:rPr lang="en-US" sz="1600" dirty="0" smtClean="0">
                <a:solidFill>
                  <a:schemeClr val="accent3">
                    <a:lumMod val="60000"/>
                    <a:lumOff val="40000"/>
                  </a:schemeClr>
                </a:solidFill>
              </a:rPr>
              <a:t>Course x</a:t>
            </a:r>
            <a:endParaRPr lang="en-US" sz="1600" dirty="0">
              <a:solidFill>
                <a:schemeClr val="accent3">
                  <a:lumMod val="60000"/>
                  <a:lumOff val="40000"/>
                </a:schemeClr>
              </a:solidFill>
            </a:endParaRPr>
          </a:p>
        </p:txBody>
      </p:sp>
      <p:sp>
        <p:nvSpPr>
          <p:cNvPr id="43" name="Regular Pentagon 42"/>
          <p:cNvSpPr/>
          <p:nvPr/>
        </p:nvSpPr>
        <p:spPr>
          <a:xfrm>
            <a:off x="3463531" y="45720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gular Pentagon 43"/>
          <p:cNvSpPr/>
          <p:nvPr/>
        </p:nvSpPr>
        <p:spPr>
          <a:xfrm>
            <a:off x="4949431" y="46863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gular Pentagon 44"/>
          <p:cNvSpPr/>
          <p:nvPr/>
        </p:nvSpPr>
        <p:spPr>
          <a:xfrm>
            <a:off x="6587731" y="4686300"/>
            <a:ext cx="1143000" cy="838200"/>
          </a:xfrm>
          <a:prstGeom prst="pentagon">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3546869" y="54864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1</a:t>
            </a:r>
            <a:endParaRPr lang="en-US" sz="1600" dirty="0">
              <a:solidFill>
                <a:schemeClr val="accent3">
                  <a:lumMod val="60000"/>
                  <a:lumOff val="40000"/>
                </a:schemeClr>
              </a:solidFill>
            </a:endParaRPr>
          </a:p>
        </p:txBody>
      </p:sp>
      <p:sp>
        <p:nvSpPr>
          <p:cNvPr id="47" name="TextBox 46"/>
          <p:cNvSpPr txBox="1"/>
          <p:nvPr/>
        </p:nvSpPr>
        <p:spPr>
          <a:xfrm>
            <a:off x="5029200" y="5562600"/>
            <a:ext cx="910826" cy="338554"/>
          </a:xfrm>
          <a:prstGeom prst="rect">
            <a:avLst/>
          </a:prstGeom>
          <a:noFill/>
        </p:spPr>
        <p:txBody>
          <a:bodyPr wrap="none" rtlCol="0">
            <a:spAutoFit/>
          </a:bodyPr>
          <a:lstStyle/>
          <a:p>
            <a:r>
              <a:rPr lang="en-US" sz="1600" dirty="0" smtClean="0">
                <a:solidFill>
                  <a:schemeClr val="accent3">
                    <a:lumMod val="60000"/>
                    <a:lumOff val="40000"/>
                  </a:schemeClr>
                </a:solidFill>
              </a:rPr>
              <a:t>Course 2</a:t>
            </a:r>
            <a:endParaRPr lang="en-US" sz="1600" dirty="0">
              <a:solidFill>
                <a:schemeClr val="accent3">
                  <a:lumMod val="60000"/>
                  <a:lumOff val="40000"/>
                </a:schemeClr>
              </a:solidFill>
            </a:endParaRPr>
          </a:p>
        </p:txBody>
      </p:sp>
      <p:sp>
        <p:nvSpPr>
          <p:cNvPr id="48" name="TextBox 47"/>
          <p:cNvSpPr txBox="1"/>
          <p:nvPr/>
        </p:nvSpPr>
        <p:spPr>
          <a:xfrm>
            <a:off x="6663931" y="5562600"/>
            <a:ext cx="902811" cy="338554"/>
          </a:xfrm>
          <a:prstGeom prst="rect">
            <a:avLst/>
          </a:prstGeom>
          <a:noFill/>
        </p:spPr>
        <p:txBody>
          <a:bodyPr wrap="none" rtlCol="0">
            <a:spAutoFit/>
          </a:bodyPr>
          <a:lstStyle/>
          <a:p>
            <a:r>
              <a:rPr lang="en-US" sz="1600" dirty="0" smtClean="0">
                <a:solidFill>
                  <a:schemeClr val="accent3">
                    <a:lumMod val="60000"/>
                    <a:lumOff val="40000"/>
                  </a:schemeClr>
                </a:solidFill>
              </a:rPr>
              <a:t>Course x</a:t>
            </a:r>
            <a:endParaRPr lang="en-US" sz="1600" dirty="0">
              <a:solidFill>
                <a:schemeClr val="accent3">
                  <a:lumMod val="60000"/>
                  <a:lumOff val="40000"/>
                </a:schemeClr>
              </a:solidFill>
            </a:endParaRPr>
          </a:p>
        </p:txBody>
      </p:sp>
      <p:sp>
        <p:nvSpPr>
          <p:cNvPr id="49" name="TextBox 48"/>
          <p:cNvSpPr txBox="1"/>
          <p:nvPr/>
        </p:nvSpPr>
        <p:spPr>
          <a:xfrm>
            <a:off x="4876800" y="1371600"/>
            <a:ext cx="1576536" cy="369332"/>
          </a:xfrm>
          <a:prstGeom prst="rect">
            <a:avLst/>
          </a:prstGeom>
          <a:noFill/>
        </p:spPr>
        <p:txBody>
          <a:bodyPr wrap="none" rtlCol="0">
            <a:spAutoFit/>
          </a:bodyPr>
          <a:lstStyle/>
          <a:p>
            <a:r>
              <a:rPr lang="en-US" dirty="0" smtClean="0">
                <a:solidFill>
                  <a:schemeClr val="accent2">
                    <a:lumMod val="60000"/>
                    <a:lumOff val="40000"/>
                  </a:schemeClr>
                </a:solidFill>
              </a:rPr>
              <a:t>SPECIFICATION</a:t>
            </a:r>
            <a:endParaRPr lang="en-US" dirty="0">
              <a:solidFill>
                <a:schemeClr val="accent2">
                  <a:lumMod val="60000"/>
                  <a:lumOff val="40000"/>
                </a:schemeClr>
              </a:solidFill>
            </a:endParaRPr>
          </a:p>
        </p:txBody>
      </p:sp>
      <p:sp>
        <p:nvSpPr>
          <p:cNvPr id="50" name="TextBox 49"/>
          <p:cNvSpPr txBox="1"/>
          <p:nvPr/>
        </p:nvSpPr>
        <p:spPr>
          <a:xfrm>
            <a:off x="914400" y="3886200"/>
            <a:ext cx="2416046" cy="646331"/>
          </a:xfrm>
          <a:prstGeom prst="rect">
            <a:avLst/>
          </a:prstGeom>
          <a:noFill/>
        </p:spPr>
        <p:txBody>
          <a:bodyPr wrap="none" rtlCol="0">
            <a:spAutoFit/>
          </a:bodyPr>
          <a:lstStyle/>
          <a:p>
            <a:r>
              <a:rPr lang="en-US" dirty="0" smtClean="0"/>
              <a:t>Course team awareness</a:t>
            </a:r>
          </a:p>
          <a:p>
            <a:r>
              <a:rPr lang="en-US" dirty="0" smtClean="0"/>
              <a:t>of Learning Outcomes ?</a:t>
            </a:r>
            <a:endParaRPr lang="en-US" dirty="0"/>
          </a:p>
        </p:txBody>
      </p:sp>
      <p:pic>
        <p:nvPicPr>
          <p:cNvPr id="57" name="Picture 56"/>
          <p:cNvPicPr>
            <a:picLocks noChangeAspect="1"/>
          </p:cNvPicPr>
          <p:nvPr/>
        </p:nvPicPr>
        <p:blipFill>
          <a:blip r:embed="rId3"/>
          <a:stretch>
            <a:fillRect/>
          </a:stretch>
        </p:blipFill>
        <p:spPr>
          <a:xfrm>
            <a:off x="990600" y="4572000"/>
            <a:ext cx="2324100" cy="1498600"/>
          </a:xfrm>
          <a:prstGeom prst="rect">
            <a:avLst/>
          </a:prstGeo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fontAlgn="auto" hangingPunct="1">
              <a:spcAft>
                <a:spcPts val="0"/>
              </a:spcAft>
              <a:defRPr/>
            </a:pPr>
            <a:r>
              <a:rPr lang="en-GB" dirty="0">
                <a:solidFill>
                  <a:schemeClr val="accent3"/>
                </a:solidFill>
              </a:rPr>
              <a:t>and...</a:t>
            </a:r>
            <a:endParaRPr lang="en-US" dirty="0">
              <a:solidFill>
                <a:schemeClr val="accent3"/>
              </a:solidFill>
            </a:endParaRPr>
          </a:p>
        </p:txBody>
      </p:sp>
      <p:sp>
        <p:nvSpPr>
          <p:cNvPr id="111619" name="Rectangle 3"/>
          <p:cNvSpPr>
            <a:spLocks noGrp="1" noChangeArrowheads="1"/>
          </p:cNvSpPr>
          <p:nvPr>
            <p:ph idx="1"/>
          </p:nvPr>
        </p:nvSpPr>
        <p:spPr>
          <a:xfrm>
            <a:off x="250825" y="1935163"/>
            <a:ext cx="8435975" cy="4389437"/>
          </a:xfrm>
        </p:spPr>
        <p:txBody>
          <a:bodyPr/>
          <a:lstStyle/>
          <a:p>
            <a:pPr eaLnBrk="1" hangingPunct="1"/>
            <a:r>
              <a:rPr lang="en-GB" sz="2400" dirty="0" smtClean="0">
                <a:latin typeface="Arial" charset="0"/>
                <a:cs typeface="Arial" charset="0"/>
              </a:rPr>
              <a:t>input from professionals in the field (where a professional subject is involved) and/or from senior academics in other institutions to ensure LOs are appropriate</a:t>
            </a:r>
          </a:p>
          <a:p>
            <a:pPr eaLnBrk="1" hangingPunct="1"/>
            <a:r>
              <a:rPr lang="en-GB" sz="2400" dirty="0" smtClean="0">
                <a:latin typeface="Arial" charset="0"/>
                <a:cs typeface="Arial" charset="0"/>
              </a:rPr>
              <a:t>mapping of course learning outcomes across the programme, and of LOs to assessments</a:t>
            </a:r>
          </a:p>
          <a:p>
            <a:pPr eaLnBrk="1" hangingPunct="1"/>
            <a:r>
              <a:rPr lang="en-GB" sz="2400" dirty="0" smtClean="0">
                <a:latin typeface="Arial" charset="0"/>
                <a:cs typeface="Arial" charset="0"/>
              </a:rPr>
              <a:t>a defined approval process by a senior academic committee within the institution.</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04850"/>
            <a:ext cx="8229600" cy="923925"/>
          </a:xfrm>
        </p:spPr>
        <p:txBody>
          <a:bodyPr>
            <a:normAutofit/>
          </a:bodyPr>
          <a:lstStyle/>
          <a:p>
            <a:pPr eaLnBrk="1" fontAlgn="auto" hangingPunct="1">
              <a:spcAft>
                <a:spcPts val="0"/>
              </a:spcAft>
              <a:defRPr/>
            </a:pPr>
            <a:r>
              <a:rPr lang="en-GB" sz="3200" b="1" dirty="0">
                <a:solidFill>
                  <a:schemeClr val="accent3"/>
                </a:solidFill>
              </a:rPr>
              <a:t>Programme evaluation and review</a:t>
            </a:r>
            <a:endParaRPr lang="en-US" sz="3200" b="1" dirty="0">
              <a:solidFill>
                <a:schemeClr val="accent3"/>
              </a:solidFill>
            </a:endParaRPr>
          </a:p>
        </p:txBody>
      </p:sp>
      <p:sp>
        <p:nvSpPr>
          <p:cNvPr id="112643" name="Rectangle 3"/>
          <p:cNvSpPr>
            <a:spLocks noGrp="1" noChangeArrowheads="1"/>
          </p:cNvSpPr>
          <p:nvPr>
            <p:ph idx="1"/>
          </p:nvPr>
        </p:nvSpPr>
        <p:spPr/>
        <p:txBody>
          <a:bodyPr/>
          <a:lstStyle/>
          <a:p>
            <a:pPr eaLnBrk="1" hangingPunct="1">
              <a:buFontTx/>
              <a:buNone/>
            </a:pPr>
            <a:r>
              <a:rPr lang="en-GB" dirty="0" smtClean="0">
                <a:latin typeface="Arial" charset="0"/>
                <a:cs typeface="Arial" charset="0"/>
              </a:rPr>
              <a:t>NCAAA standard 4, paragraph 4.3:</a:t>
            </a:r>
          </a:p>
          <a:p>
            <a:pPr algn="just" eaLnBrk="1" hangingPunct="1"/>
            <a:r>
              <a:rPr lang="en-AU" dirty="0" smtClean="0">
                <a:latin typeface="Arial" charset="0"/>
                <a:cs typeface="Arial" charset="0"/>
              </a:rPr>
              <a:t>The quality of all courses and of the program as a whole must be monitored regularly through </a:t>
            </a:r>
            <a:r>
              <a:rPr lang="en-AU" dirty="0" smtClean="0">
                <a:solidFill>
                  <a:schemeClr val="accent6">
                    <a:lumMod val="75000"/>
                  </a:schemeClr>
                </a:solidFill>
                <a:latin typeface="Arial" charset="0"/>
                <a:cs typeface="Arial" charset="0"/>
              </a:rPr>
              <a:t>appropriate</a:t>
            </a:r>
            <a:r>
              <a:rPr lang="en-AU" dirty="0" smtClean="0">
                <a:latin typeface="Arial" charset="0"/>
                <a:cs typeface="Arial" charset="0"/>
              </a:rPr>
              <a:t> evaluation mechanisms and amended as required, with more extensive quality reviews conducted periodically. </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04850"/>
            <a:ext cx="8229600" cy="923925"/>
          </a:xfrm>
        </p:spPr>
        <p:txBody>
          <a:bodyPr>
            <a:normAutofit fontScale="90000"/>
          </a:bodyPr>
          <a:lstStyle/>
          <a:p>
            <a:pPr eaLnBrk="1" fontAlgn="auto" hangingPunct="1">
              <a:spcAft>
                <a:spcPts val="0"/>
              </a:spcAft>
              <a:defRPr/>
            </a:pPr>
            <a:r>
              <a:rPr lang="en-GB" sz="3200" b="1" dirty="0">
                <a:solidFill>
                  <a:schemeClr val="accent3"/>
                </a:solidFill>
              </a:rPr>
              <a:t>Programme evaluation and </a:t>
            </a:r>
            <a:r>
              <a:rPr lang="en-GB" sz="3200" b="1" dirty="0" smtClean="0">
                <a:solidFill>
                  <a:schemeClr val="accent3"/>
                </a:solidFill>
              </a:rPr>
              <a:t>review</a:t>
            </a:r>
            <a:r>
              <a:rPr lang="en-US" sz="3200" b="1" dirty="0" smtClean="0">
                <a:solidFill>
                  <a:schemeClr val="accent3"/>
                </a:solidFill>
              </a:rPr>
              <a:t/>
            </a:r>
            <a:br>
              <a:rPr lang="en-US" sz="3200" b="1" dirty="0" smtClean="0">
                <a:solidFill>
                  <a:schemeClr val="accent3"/>
                </a:solidFill>
              </a:rPr>
            </a:br>
            <a:r>
              <a:rPr lang="en-US" sz="3200" b="1" dirty="0" smtClean="0">
                <a:solidFill>
                  <a:schemeClr val="accent3"/>
                </a:solidFill>
              </a:rPr>
              <a:t>– whose responsibility?</a:t>
            </a:r>
            <a:endParaRPr lang="en-US" sz="3200" b="1" dirty="0">
              <a:solidFill>
                <a:schemeClr val="accent3"/>
              </a:solidFill>
            </a:endParaRPr>
          </a:p>
        </p:txBody>
      </p:sp>
      <p:sp>
        <p:nvSpPr>
          <p:cNvPr id="5" name="TextBox 4"/>
          <p:cNvSpPr txBox="1"/>
          <p:nvPr/>
        </p:nvSpPr>
        <p:spPr>
          <a:xfrm>
            <a:off x="1483376" y="3429000"/>
            <a:ext cx="2265614" cy="461665"/>
          </a:xfrm>
          <a:prstGeom prst="rect">
            <a:avLst/>
          </a:prstGeom>
          <a:noFill/>
        </p:spPr>
        <p:txBody>
          <a:bodyPr wrap="none" rtlCol="0">
            <a:spAutoFit/>
          </a:bodyPr>
          <a:lstStyle/>
          <a:p>
            <a:r>
              <a:rPr lang="en-US" sz="2400" b="1" dirty="0" smtClean="0"/>
              <a:t>Program teams?</a:t>
            </a:r>
            <a:endParaRPr lang="en-US" sz="2400" b="1" dirty="0"/>
          </a:p>
        </p:txBody>
      </p:sp>
      <p:sp>
        <p:nvSpPr>
          <p:cNvPr id="6" name="TextBox 5"/>
          <p:cNvSpPr txBox="1"/>
          <p:nvPr/>
        </p:nvSpPr>
        <p:spPr>
          <a:xfrm>
            <a:off x="5438414" y="3429000"/>
            <a:ext cx="2195433" cy="738664"/>
          </a:xfrm>
          <a:prstGeom prst="rect">
            <a:avLst/>
          </a:prstGeom>
          <a:noFill/>
        </p:spPr>
        <p:txBody>
          <a:bodyPr wrap="none" rtlCol="0">
            <a:spAutoFit/>
          </a:bodyPr>
          <a:lstStyle/>
          <a:p>
            <a:r>
              <a:rPr lang="en-US" sz="2400" dirty="0" smtClean="0"/>
              <a:t>Central function</a:t>
            </a:r>
          </a:p>
          <a:p>
            <a:r>
              <a:rPr lang="en-US" dirty="0" smtClean="0"/>
              <a:t>e.g. Quality Unit?</a:t>
            </a:r>
            <a:endParaRPr lang="en-US" dirty="0"/>
          </a:p>
        </p:txBody>
      </p:sp>
      <p:sp>
        <p:nvSpPr>
          <p:cNvPr id="7" name="TextBox 6"/>
          <p:cNvSpPr txBox="1"/>
          <p:nvPr/>
        </p:nvSpPr>
        <p:spPr>
          <a:xfrm>
            <a:off x="2287818" y="2065035"/>
            <a:ext cx="5135615" cy="369332"/>
          </a:xfrm>
          <a:prstGeom prst="rect">
            <a:avLst/>
          </a:prstGeom>
          <a:noFill/>
        </p:spPr>
        <p:txBody>
          <a:bodyPr wrap="none" rtlCol="0">
            <a:spAutoFit/>
          </a:bodyPr>
          <a:lstStyle/>
          <a:p>
            <a:r>
              <a:rPr lang="en-US" dirty="0" smtClean="0"/>
              <a:t>MODELS OF UNIVERSITY MANAGEMENT OF QUALITY</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04850"/>
            <a:ext cx="8229600" cy="923925"/>
          </a:xfrm>
        </p:spPr>
        <p:txBody>
          <a:bodyPr>
            <a:normAutofit/>
          </a:bodyPr>
          <a:lstStyle/>
          <a:p>
            <a:pPr eaLnBrk="1" fontAlgn="auto" hangingPunct="1">
              <a:spcAft>
                <a:spcPts val="0"/>
              </a:spcAft>
              <a:defRPr/>
            </a:pPr>
            <a:r>
              <a:rPr lang="en-GB" sz="3200" b="1" dirty="0">
                <a:solidFill>
                  <a:schemeClr val="accent3"/>
                </a:solidFill>
              </a:rPr>
              <a:t>This requires...</a:t>
            </a:r>
            <a:endParaRPr lang="en-US" sz="3200" b="1" dirty="0">
              <a:solidFill>
                <a:schemeClr val="accent3"/>
              </a:solidFill>
            </a:endParaRPr>
          </a:p>
        </p:txBody>
      </p:sp>
      <p:sp>
        <p:nvSpPr>
          <p:cNvPr id="113667" name="Rectangle 3"/>
          <p:cNvSpPr>
            <a:spLocks noGrp="1" noChangeArrowheads="1"/>
          </p:cNvSpPr>
          <p:nvPr>
            <p:ph idx="1"/>
          </p:nvPr>
        </p:nvSpPr>
        <p:spPr>
          <a:xfrm>
            <a:off x="179388" y="1935163"/>
            <a:ext cx="8507412" cy="4389437"/>
          </a:xfrm>
        </p:spPr>
        <p:txBody>
          <a:bodyPr/>
          <a:lstStyle/>
          <a:p>
            <a:pPr eaLnBrk="1" hangingPunct="1">
              <a:lnSpc>
                <a:spcPct val="90000"/>
              </a:lnSpc>
            </a:pPr>
            <a:r>
              <a:rPr lang="en-GB" sz="2400" dirty="0" smtClean="0">
                <a:latin typeface="Arial" charset="0"/>
                <a:cs typeface="Arial" charset="0"/>
              </a:rPr>
              <a:t>systematic collection of feedback from students, which includes their views on the clarity of LOs and the extent to which they have been achieved</a:t>
            </a:r>
          </a:p>
          <a:p>
            <a:pPr eaLnBrk="1" hangingPunct="1">
              <a:lnSpc>
                <a:spcPct val="90000"/>
              </a:lnSpc>
            </a:pPr>
            <a:r>
              <a:rPr lang="en-GB" sz="2400" dirty="0" smtClean="0">
                <a:latin typeface="Arial" charset="0"/>
                <a:cs typeface="Arial" charset="0"/>
              </a:rPr>
              <a:t>properly specified annual review processes, requiring reflection informed by evidence such as student feedback, assessment pass rates, changes in the professional environment, etc, </a:t>
            </a:r>
          </a:p>
          <a:p>
            <a:pPr eaLnBrk="1" hangingPunct="1">
              <a:lnSpc>
                <a:spcPct val="90000"/>
              </a:lnSpc>
            </a:pPr>
            <a:r>
              <a:rPr lang="en-GB" sz="2400" dirty="0" smtClean="0">
                <a:latin typeface="Arial" charset="0"/>
                <a:cs typeface="Arial" charset="0"/>
              </a:rPr>
              <a:t>Resulting action plan and monitoring actions implemented</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and...</a:t>
            </a:r>
            <a:endParaRPr lang="en-US" sz="3200" b="1" dirty="0">
              <a:solidFill>
                <a:schemeClr val="accent3"/>
              </a:solidFill>
            </a:endParaRPr>
          </a:p>
        </p:txBody>
      </p:sp>
      <p:sp>
        <p:nvSpPr>
          <p:cNvPr id="57347" name="Rectangle 3"/>
          <p:cNvSpPr>
            <a:spLocks noGrp="1" noChangeArrowheads="1"/>
          </p:cNvSpPr>
          <p:nvPr>
            <p:ph idx="1"/>
          </p:nvPr>
        </p:nvSpPr>
        <p:spPr>
          <a:xfrm>
            <a:off x="107950" y="1935163"/>
            <a:ext cx="8785225" cy="4389437"/>
          </a:xfrm>
        </p:spPr>
        <p:txBody>
          <a:bodyPr>
            <a:normAutofit/>
          </a:bodyPr>
          <a:lstStyle/>
          <a:p>
            <a:pPr marL="274320" indent="-274320" eaLnBrk="1" fontAlgn="auto" hangingPunct="1">
              <a:spcAft>
                <a:spcPts val="0"/>
              </a:spcAft>
              <a:buClr>
                <a:schemeClr val="accent3"/>
              </a:buClr>
              <a:buFont typeface="Wingdings 2"/>
              <a:buChar char=""/>
              <a:defRPr/>
            </a:pPr>
            <a:r>
              <a:rPr lang="en-GB" dirty="0">
                <a:latin typeface="Arial" pitchFamily="34" charset="0"/>
                <a:cs typeface="Arial" pitchFamily="34" charset="0"/>
              </a:rPr>
              <a:t>‘ownership’ of the programme review by all staff involved in teaching</a:t>
            </a:r>
          </a:p>
          <a:p>
            <a:pPr marL="274320" indent="-274320" eaLnBrk="1" fontAlgn="auto" hangingPunct="1">
              <a:spcAft>
                <a:spcPts val="0"/>
              </a:spcAft>
              <a:buClr>
                <a:schemeClr val="accent3"/>
              </a:buClr>
              <a:buFont typeface="Wingdings 2"/>
              <a:buChar char=""/>
              <a:defRPr/>
            </a:pPr>
            <a:r>
              <a:rPr lang="en-GB" dirty="0">
                <a:latin typeface="Arial" pitchFamily="34" charset="0"/>
                <a:cs typeface="Arial" pitchFamily="34" charset="0"/>
              </a:rPr>
              <a:t>consideration of annual reports by a senior academic committee of the institution, with feedback to programme teams on key points including appropriateness and coverage of LOs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Periodic review</a:t>
            </a:r>
            <a:endParaRPr lang="en-US" sz="3200" b="1" dirty="0">
              <a:solidFill>
                <a:schemeClr val="accent3"/>
              </a:solidFill>
            </a:endParaRPr>
          </a:p>
        </p:txBody>
      </p:sp>
      <p:sp>
        <p:nvSpPr>
          <p:cNvPr id="115715" name="Rectangle 3"/>
          <p:cNvSpPr>
            <a:spLocks noGrp="1" noChangeArrowheads="1"/>
          </p:cNvSpPr>
          <p:nvPr>
            <p:ph idx="1"/>
          </p:nvPr>
        </p:nvSpPr>
        <p:spPr/>
        <p:txBody>
          <a:bodyPr/>
          <a:lstStyle/>
          <a:p>
            <a:pPr eaLnBrk="1" hangingPunct="1">
              <a:buFontTx/>
              <a:buNone/>
            </a:pPr>
            <a:r>
              <a:rPr lang="en-GB" sz="2400" dirty="0" smtClean="0">
                <a:latin typeface="Arial" charset="0"/>
                <a:cs typeface="Arial" charset="0"/>
              </a:rPr>
              <a:t>NCAAA Standard 4, paragraph 4.3.8:</a:t>
            </a:r>
          </a:p>
          <a:p>
            <a:pPr algn="just" eaLnBrk="1" hangingPunct="1"/>
            <a:r>
              <a:rPr lang="en-AU" sz="2400" dirty="0" smtClean="0">
                <a:latin typeface="Arial" charset="0"/>
                <a:cs typeface="Arial" charset="0"/>
              </a:rPr>
              <a:t>4.1.1   In addition to annual evaluations a comprehensive reassessment of the program should be conducted at least once every five years.  Procedures for conducting these reassessments should be consistent with policies and procedures established for the institution.</a:t>
            </a:r>
          </a:p>
          <a:p>
            <a:pPr eaLnBrk="1" hangingPunct="1"/>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153414"/>
            <a:ext cx="2137725" cy="646331"/>
          </a:xfrm>
          <a:prstGeom prst="rect">
            <a:avLst/>
          </a:prstGeom>
          <a:noFill/>
        </p:spPr>
        <p:txBody>
          <a:bodyPr wrap="none" rtlCol="0">
            <a:spAutoFit/>
          </a:bodyPr>
          <a:lstStyle/>
          <a:p>
            <a:r>
              <a:rPr lang="en-US" sz="3600" b="1" dirty="0" smtClean="0">
                <a:solidFill>
                  <a:srgbClr val="0000FF"/>
                </a:solidFill>
              </a:rPr>
              <a:t>SESSION 1</a:t>
            </a:r>
            <a:endParaRPr lang="en-US" sz="3600" b="1" dirty="0">
              <a:solidFill>
                <a:srgbClr val="0000FF"/>
              </a:solidFill>
            </a:endParaRPr>
          </a:p>
        </p:txBody>
      </p:sp>
      <p:sp>
        <p:nvSpPr>
          <p:cNvPr id="5" name="TextBox 4"/>
          <p:cNvSpPr txBox="1"/>
          <p:nvPr/>
        </p:nvSpPr>
        <p:spPr>
          <a:xfrm>
            <a:off x="3899330" y="1799745"/>
            <a:ext cx="1345340" cy="400110"/>
          </a:xfrm>
          <a:prstGeom prst="rect">
            <a:avLst/>
          </a:prstGeom>
          <a:noFill/>
        </p:spPr>
        <p:txBody>
          <a:bodyPr wrap="none" rtlCol="0">
            <a:spAutoFit/>
          </a:bodyPr>
          <a:lstStyle/>
          <a:p>
            <a:r>
              <a:rPr lang="en-US" sz="2000" b="1" dirty="0" smtClean="0">
                <a:solidFill>
                  <a:schemeClr val="accent6">
                    <a:lumMod val="75000"/>
                  </a:schemeClr>
                </a:solidFill>
              </a:rPr>
              <a:t>9.0 – 10.30</a:t>
            </a:r>
            <a:endParaRPr lang="en-US" sz="2000" b="1" dirty="0">
              <a:solidFill>
                <a:schemeClr val="accent6">
                  <a:lumMod val="75000"/>
                </a:schemeClr>
              </a:solidFill>
            </a:endParaRPr>
          </a:p>
        </p:txBody>
      </p:sp>
      <p:sp>
        <p:nvSpPr>
          <p:cNvPr id="7" name="TextBox 6"/>
          <p:cNvSpPr txBox="1"/>
          <p:nvPr/>
        </p:nvSpPr>
        <p:spPr>
          <a:xfrm>
            <a:off x="620266" y="3005665"/>
            <a:ext cx="8255585" cy="1077218"/>
          </a:xfrm>
          <a:prstGeom prst="rect">
            <a:avLst/>
          </a:prstGeom>
          <a:noFill/>
        </p:spPr>
        <p:txBody>
          <a:bodyPr wrap="none" rtlCol="0">
            <a:spAutoFit/>
          </a:bodyPr>
          <a:lstStyle/>
          <a:p>
            <a:r>
              <a:rPr lang="en-GB" sz="3200" b="1" dirty="0" smtClean="0">
                <a:solidFill>
                  <a:srgbClr val="0000FF"/>
                </a:solidFill>
              </a:rPr>
              <a:t>What is Outcome-Based Learning (OBL) </a:t>
            </a:r>
            <a:br>
              <a:rPr lang="en-GB" sz="3200" b="1" dirty="0" smtClean="0">
                <a:solidFill>
                  <a:srgbClr val="0000FF"/>
                </a:solidFill>
              </a:rPr>
            </a:br>
            <a:r>
              <a:rPr lang="en-GB" sz="3200" b="1" dirty="0" smtClean="0">
                <a:solidFill>
                  <a:srgbClr val="0000FF"/>
                </a:solidFill>
              </a:rPr>
              <a:t>and how is it being developed and used in KSA?</a:t>
            </a:r>
            <a:endParaRPr lang="en-US" sz="3200" dirty="0">
              <a:solidFill>
                <a:srgbClr val="0000FF"/>
              </a:solidFill>
            </a:endParaRPr>
          </a:p>
        </p:txBody>
      </p:sp>
      <p:sp>
        <p:nvSpPr>
          <p:cNvPr id="8" name="TextBox 7"/>
          <p:cNvSpPr txBox="1"/>
          <p:nvPr/>
        </p:nvSpPr>
        <p:spPr>
          <a:xfrm>
            <a:off x="171618" y="459304"/>
            <a:ext cx="615110" cy="369332"/>
          </a:xfrm>
          <a:prstGeom prst="rect">
            <a:avLst/>
          </a:prstGeom>
          <a:noFill/>
        </p:spPr>
        <p:txBody>
          <a:bodyPr wrap="none" rtlCol="0">
            <a:spAutoFit/>
          </a:bodyPr>
          <a:lstStyle/>
          <a:p>
            <a:r>
              <a:rPr lang="en-US" dirty="0" smtClean="0"/>
              <a:t>Gina</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3200" b="1" dirty="0">
                <a:solidFill>
                  <a:schemeClr val="accent3"/>
                </a:solidFill>
              </a:rPr>
              <a:t>This requires...</a:t>
            </a:r>
            <a:endParaRPr lang="en-US" sz="3200" b="1" dirty="0">
              <a:solidFill>
                <a:schemeClr val="accent3"/>
              </a:solidFill>
            </a:endParaRPr>
          </a:p>
        </p:txBody>
      </p:sp>
      <p:sp>
        <p:nvSpPr>
          <p:cNvPr id="116739" name="Rectangle 3"/>
          <p:cNvSpPr>
            <a:spLocks noGrp="1" noChangeArrowheads="1"/>
          </p:cNvSpPr>
          <p:nvPr>
            <p:ph idx="1"/>
          </p:nvPr>
        </p:nvSpPr>
        <p:spPr>
          <a:xfrm>
            <a:off x="250825" y="1935163"/>
            <a:ext cx="8435975" cy="4389437"/>
          </a:xfrm>
        </p:spPr>
        <p:txBody>
          <a:bodyPr/>
          <a:lstStyle/>
          <a:p>
            <a:pPr eaLnBrk="1" hangingPunct="1"/>
            <a:r>
              <a:rPr lang="en-GB" sz="2400" dirty="0" smtClean="0">
                <a:latin typeface="Arial" charset="0"/>
                <a:cs typeface="Arial" charset="0"/>
              </a:rPr>
              <a:t>systematic procedures to be set up by the institution, with a rolling programme which ensures that all programmes are regularly reviewed (5 or 6 years are common intervals)</a:t>
            </a:r>
          </a:p>
          <a:p>
            <a:pPr eaLnBrk="1" hangingPunct="1"/>
            <a:r>
              <a:rPr lang="en-GB" sz="2400" dirty="0" smtClean="0">
                <a:latin typeface="Arial" charset="0"/>
                <a:cs typeface="Arial" charset="0"/>
              </a:rPr>
              <a:t>It is good practice to involve external input into periodic reviews</a:t>
            </a:r>
          </a:p>
          <a:p>
            <a:pPr eaLnBrk="1" hangingPunct="1"/>
            <a:r>
              <a:rPr lang="en-GB" sz="2400" dirty="0" smtClean="0">
                <a:latin typeface="Arial" charset="0"/>
                <a:cs typeface="Arial" charset="0"/>
              </a:rPr>
              <a:t>All LOs should be revisited, and where necessary revised, as part of the review</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Assessment</a:t>
            </a:r>
            <a:endParaRPr lang="en-US" sz="3200" b="1" dirty="0">
              <a:solidFill>
                <a:schemeClr val="accent3"/>
              </a:solidFill>
            </a:endParaRPr>
          </a:p>
        </p:txBody>
      </p:sp>
      <p:sp>
        <p:nvSpPr>
          <p:cNvPr id="117763" name="Rectangle 3"/>
          <p:cNvSpPr>
            <a:spLocks noGrp="1" noChangeArrowheads="1"/>
          </p:cNvSpPr>
          <p:nvPr>
            <p:ph idx="1"/>
          </p:nvPr>
        </p:nvSpPr>
        <p:spPr/>
        <p:txBody>
          <a:bodyPr/>
          <a:lstStyle/>
          <a:p>
            <a:pPr eaLnBrk="1" hangingPunct="1">
              <a:buFontTx/>
              <a:buNone/>
            </a:pPr>
            <a:r>
              <a:rPr lang="en-GB" sz="2400" dirty="0" smtClean="0">
                <a:latin typeface="Arial" charset="0"/>
                <a:cs typeface="Arial" charset="0"/>
              </a:rPr>
              <a:t>NCAAA Standard 4, paragraph 4.4:</a:t>
            </a:r>
          </a:p>
          <a:p>
            <a:pPr algn="just" eaLnBrk="1" hangingPunct="1"/>
            <a:r>
              <a:rPr lang="en-AU" sz="2400" dirty="0" smtClean="0">
                <a:latin typeface="Arial" charset="0"/>
                <a:cs typeface="Arial" charset="0"/>
              </a:rPr>
              <a:t>Student assessment processes must be appropriate for the intended learning outcomes and effectively and fairly administered with independent verification of standards achieved.  </a:t>
            </a:r>
          </a:p>
          <a:p>
            <a:pPr eaLnBrk="1" hangingPunct="1"/>
            <a:endParaRPr lang="en-US" dirty="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This requires...</a:t>
            </a:r>
            <a:endParaRPr lang="en-US" sz="3200" b="1" dirty="0">
              <a:solidFill>
                <a:schemeClr val="accent3"/>
              </a:solidFill>
            </a:endParaRPr>
          </a:p>
        </p:txBody>
      </p:sp>
      <p:sp>
        <p:nvSpPr>
          <p:cNvPr id="118787" name="Rectangle 3"/>
          <p:cNvSpPr>
            <a:spLocks noGrp="1" noChangeArrowheads="1"/>
          </p:cNvSpPr>
          <p:nvPr>
            <p:ph idx="1"/>
          </p:nvPr>
        </p:nvSpPr>
        <p:spPr>
          <a:xfrm>
            <a:off x="250825" y="1935163"/>
            <a:ext cx="8435975" cy="4389437"/>
          </a:xfrm>
        </p:spPr>
        <p:txBody>
          <a:bodyPr/>
          <a:lstStyle/>
          <a:p>
            <a:pPr eaLnBrk="1" hangingPunct="1"/>
            <a:r>
              <a:rPr lang="en-GB" sz="2400" dirty="0" smtClean="0">
                <a:latin typeface="Arial" charset="0"/>
                <a:cs typeface="Arial" charset="0"/>
              </a:rPr>
              <a:t>that a range of assessment methods is used, so as to cover different LOs and different learning styles</a:t>
            </a:r>
          </a:p>
          <a:p>
            <a:pPr eaLnBrk="1" hangingPunct="1"/>
            <a:r>
              <a:rPr lang="en-GB" sz="2400" dirty="0" smtClean="0">
                <a:latin typeface="Arial" charset="0"/>
                <a:cs typeface="Arial" charset="0"/>
              </a:rPr>
              <a:t>that specifications for assessment, and criteria for grading, are transparent and appropriate to the level of the course within the NQF</a:t>
            </a:r>
          </a:p>
          <a:p>
            <a:pPr eaLnBrk="1" hangingPunct="1"/>
            <a:r>
              <a:rPr lang="en-GB" sz="2400" dirty="0" smtClean="0">
                <a:latin typeface="Arial" charset="0"/>
                <a:cs typeface="Arial" charset="0"/>
              </a:rPr>
              <a:t>that second-marking or moderation is routinely used</a:t>
            </a:r>
          </a:p>
          <a:p>
            <a:pPr eaLnBrk="1" hangingPunct="1"/>
            <a:r>
              <a:rPr lang="en-GB" sz="2400" dirty="0" smtClean="0">
                <a:latin typeface="Arial" charset="0"/>
                <a:cs typeface="Arial" charset="0"/>
              </a:rPr>
              <a:t>that there is clarity about the grounds on which students may appeal a mark, and that students are aware of this</a:t>
            </a:r>
          </a:p>
          <a:p>
            <a:pPr eaLnBrk="1" hangingPunct="1"/>
            <a:endParaRPr lang="en-GB" sz="24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eaLnBrk="1" fontAlgn="auto" hangingPunct="1">
              <a:spcAft>
                <a:spcPts val="0"/>
              </a:spcAft>
              <a:defRPr/>
            </a:pPr>
            <a:r>
              <a:rPr lang="en-GB" dirty="0">
                <a:solidFill>
                  <a:schemeClr val="accent3"/>
                </a:solidFill>
              </a:rPr>
              <a:t>and...</a:t>
            </a:r>
            <a:endParaRPr lang="en-US" dirty="0">
              <a:solidFill>
                <a:schemeClr val="accent3"/>
              </a:solidFill>
            </a:endParaRPr>
          </a:p>
        </p:txBody>
      </p:sp>
      <p:sp>
        <p:nvSpPr>
          <p:cNvPr id="119811" name="Rectangle 3"/>
          <p:cNvSpPr>
            <a:spLocks noGrp="1" noChangeArrowheads="1"/>
          </p:cNvSpPr>
          <p:nvPr>
            <p:ph idx="1"/>
          </p:nvPr>
        </p:nvSpPr>
        <p:spPr>
          <a:xfrm>
            <a:off x="179388" y="1935163"/>
            <a:ext cx="8507412" cy="4389437"/>
          </a:xfrm>
        </p:spPr>
        <p:txBody>
          <a:bodyPr/>
          <a:lstStyle/>
          <a:p>
            <a:pPr eaLnBrk="1" hangingPunct="1"/>
            <a:r>
              <a:rPr lang="en-GB" sz="2400" dirty="0" smtClean="0">
                <a:latin typeface="Arial" charset="0"/>
                <a:cs typeface="Arial" charset="0"/>
              </a:rPr>
              <a:t>that deadlines for the return of marked work are published and adhered to</a:t>
            </a:r>
          </a:p>
          <a:p>
            <a:pPr eaLnBrk="1" hangingPunct="1"/>
            <a:r>
              <a:rPr lang="en-GB" sz="2400" dirty="0" smtClean="0">
                <a:latin typeface="Arial" charset="0"/>
                <a:cs typeface="Arial" charset="0"/>
              </a:rPr>
              <a:t>that full and constructive feedback on assessments is provided to students, linked to the LOs and to the assessment criteria</a:t>
            </a:r>
          </a:p>
          <a:p>
            <a:pPr eaLnBrk="1" hangingPunct="1"/>
            <a:r>
              <a:rPr lang="en-GB" sz="2400" dirty="0" smtClean="0">
                <a:latin typeface="Arial" charset="0"/>
                <a:cs typeface="Arial" charset="0"/>
              </a:rPr>
              <a:t>that guidelines for dealing with plagiarism, and with requests for time extensions and mitigating circumstances, are clear and are adhered to</a:t>
            </a:r>
          </a:p>
          <a:p>
            <a:pPr eaLnBrk="1" hangingPunct="1"/>
            <a:endParaRPr lang="en-US" sz="2800" dirty="0"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Quality assurance of assessment of LOs</a:t>
            </a:r>
            <a:endParaRPr lang="en-US" sz="3200" b="1" dirty="0">
              <a:solidFill>
                <a:schemeClr val="accent3"/>
              </a:solidFill>
            </a:endParaRPr>
          </a:p>
        </p:txBody>
      </p:sp>
      <p:sp>
        <p:nvSpPr>
          <p:cNvPr id="120835" name="Rectangle 3"/>
          <p:cNvSpPr>
            <a:spLocks noGrp="1" noChangeArrowheads="1"/>
          </p:cNvSpPr>
          <p:nvPr>
            <p:ph idx="1"/>
          </p:nvPr>
        </p:nvSpPr>
        <p:spPr>
          <a:xfrm>
            <a:off x="250825" y="1935163"/>
            <a:ext cx="8435975" cy="4389437"/>
          </a:xfrm>
        </p:spPr>
        <p:txBody>
          <a:bodyPr/>
          <a:lstStyle/>
          <a:p>
            <a:pPr eaLnBrk="1" hangingPunct="1">
              <a:lnSpc>
                <a:spcPct val="90000"/>
              </a:lnSpc>
              <a:buFontTx/>
              <a:buNone/>
            </a:pPr>
            <a:r>
              <a:rPr lang="en-GB" sz="2400" dirty="0" smtClean="0">
                <a:latin typeface="Arial" charset="0"/>
                <a:cs typeface="Arial" charset="0"/>
              </a:rPr>
              <a:t>May be achieved:</a:t>
            </a:r>
          </a:p>
          <a:p>
            <a:pPr eaLnBrk="1" hangingPunct="1">
              <a:lnSpc>
                <a:spcPct val="90000"/>
              </a:lnSpc>
            </a:pPr>
            <a:r>
              <a:rPr lang="en-GB" sz="2400" dirty="0" smtClean="0">
                <a:latin typeface="Arial" charset="0"/>
                <a:cs typeface="Arial" charset="0"/>
              </a:rPr>
              <a:t>by direct observation – inspection of assessments before they are set, and of samples of marked work</a:t>
            </a:r>
          </a:p>
          <a:p>
            <a:pPr eaLnBrk="1" hangingPunct="1">
              <a:lnSpc>
                <a:spcPct val="90000"/>
              </a:lnSpc>
            </a:pPr>
            <a:r>
              <a:rPr lang="en-GB" sz="2400" dirty="0" smtClean="0">
                <a:latin typeface="Arial" charset="0"/>
                <a:cs typeface="Arial" charset="0"/>
              </a:rPr>
              <a:t>indirectly – by examining the specification of assessment processes</a:t>
            </a:r>
          </a:p>
          <a:p>
            <a:pPr eaLnBrk="1" hangingPunct="1">
              <a:lnSpc>
                <a:spcPct val="90000"/>
              </a:lnSpc>
            </a:pPr>
            <a:r>
              <a:rPr lang="en-GB" sz="2400" dirty="0" smtClean="0">
                <a:latin typeface="Arial" charset="0"/>
                <a:cs typeface="Arial" charset="0"/>
              </a:rPr>
              <a:t>via feedback – from students, from employers, from professional bodies...</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3845" y="475054"/>
            <a:ext cx="5013039" cy="6116478"/>
          </a:xfrm>
          <a:prstGeom prst="rect">
            <a:avLst/>
          </a:prstGeom>
        </p:spPr>
      </p:pic>
      <p:sp>
        <p:nvSpPr>
          <p:cNvPr id="5" name="TextBox 4"/>
          <p:cNvSpPr txBox="1"/>
          <p:nvPr/>
        </p:nvSpPr>
        <p:spPr>
          <a:xfrm>
            <a:off x="5373316" y="1865135"/>
            <a:ext cx="3770684" cy="461665"/>
          </a:xfrm>
          <a:prstGeom prst="rect">
            <a:avLst/>
          </a:prstGeom>
          <a:noFill/>
        </p:spPr>
        <p:txBody>
          <a:bodyPr wrap="none" rtlCol="0">
            <a:spAutoFit/>
          </a:bodyPr>
          <a:lstStyle/>
          <a:p>
            <a:r>
              <a:rPr lang="en-US" sz="2400" b="1" dirty="0" smtClean="0">
                <a:solidFill>
                  <a:schemeClr val="accent6">
                    <a:lumMod val="75000"/>
                  </a:schemeClr>
                </a:solidFill>
              </a:rPr>
              <a:t>FEEDBACK FROM STUDENTS</a:t>
            </a:r>
            <a:endParaRPr lang="en-US" sz="2400" b="1" dirty="0">
              <a:solidFill>
                <a:schemeClr val="accent6">
                  <a:lumMod val="75000"/>
                </a:schemeClr>
              </a:solidFill>
            </a:endParaRPr>
          </a:p>
        </p:txBody>
      </p:sp>
      <p:sp>
        <p:nvSpPr>
          <p:cNvPr id="6" name="Rectangle 5"/>
          <p:cNvSpPr/>
          <p:nvPr/>
        </p:nvSpPr>
        <p:spPr>
          <a:xfrm>
            <a:off x="222965" y="3429000"/>
            <a:ext cx="5263919" cy="313270"/>
          </a:xfrm>
          <a:prstGeom prst="rect">
            <a:avLst/>
          </a:prstGeom>
          <a:solidFill>
            <a:srgbClr val="FFFF00">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22965" y="3988590"/>
            <a:ext cx="5263919" cy="313270"/>
          </a:xfrm>
          <a:prstGeom prst="rect">
            <a:avLst/>
          </a:prstGeom>
          <a:solidFill>
            <a:srgbClr val="FFFF00">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8000638" y="675260"/>
            <a:ext cx="894039" cy="685430"/>
          </a:xfrm>
          <a:prstGeom prst="rect">
            <a:avLst/>
          </a:prstGeo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Teaching quality</a:t>
            </a:r>
            <a:endParaRPr lang="en-US" sz="3200" b="1" dirty="0">
              <a:solidFill>
                <a:schemeClr val="accent3"/>
              </a:solidFill>
            </a:endParaRPr>
          </a:p>
        </p:txBody>
      </p:sp>
      <p:sp>
        <p:nvSpPr>
          <p:cNvPr id="121859" name="Rectangle 3"/>
          <p:cNvSpPr>
            <a:spLocks noGrp="1" noChangeArrowheads="1"/>
          </p:cNvSpPr>
          <p:nvPr>
            <p:ph idx="1"/>
          </p:nvPr>
        </p:nvSpPr>
        <p:spPr/>
        <p:txBody>
          <a:bodyPr/>
          <a:lstStyle/>
          <a:p>
            <a:pPr eaLnBrk="1" hangingPunct="1">
              <a:buFontTx/>
              <a:buNone/>
            </a:pPr>
            <a:r>
              <a:rPr lang="en-GB" sz="2400" dirty="0" smtClean="0">
                <a:latin typeface="Arial" charset="0"/>
                <a:cs typeface="Arial" charset="0"/>
              </a:rPr>
              <a:t>NCAAA Standard 4, paragraph 4.6:</a:t>
            </a:r>
          </a:p>
          <a:p>
            <a:pPr eaLnBrk="1" hangingPunct="1"/>
            <a:r>
              <a:rPr lang="en-AU" sz="2400" dirty="0" smtClean="0">
                <a:latin typeface="Arial" charset="0"/>
                <a:cs typeface="Arial" charset="0"/>
              </a:rPr>
              <a:t>Teaching must be of high quality with appropriate strategies used for different categories of learning outcomes. </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3" name="Rectangle 2"/>
          <p:cNvSpPr>
            <a:spLocks noGrp="1" noChangeArrowheads="1"/>
          </p:cNvSpPr>
          <p:nvPr>
            <p:ph type="title"/>
          </p:nvPr>
        </p:nvSpPr>
        <p:spPr>
          <a:xfrm>
            <a:off x="755650" y="188912"/>
            <a:ext cx="7359650" cy="863823"/>
          </a:xfrm>
        </p:spPr>
        <p:txBody>
          <a:bodyPr>
            <a:normAutofit/>
          </a:bodyPr>
          <a:lstStyle/>
          <a:p>
            <a:pPr eaLnBrk="1" fontAlgn="auto" hangingPunct="1">
              <a:spcAft>
                <a:spcPts val="0"/>
              </a:spcAft>
              <a:defRPr/>
            </a:pPr>
            <a:r>
              <a:rPr lang="en-GB" sz="2800" b="1" dirty="0" smtClean="0">
                <a:solidFill>
                  <a:schemeClr val="accent3"/>
                </a:solidFill>
              </a:rPr>
              <a:t>Teaching and Learning Strategies</a:t>
            </a:r>
          </a:p>
        </p:txBody>
      </p:sp>
      <p:graphicFrame>
        <p:nvGraphicFramePr>
          <p:cNvPr id="62535" name="Group 71"/>
          <p:cNvGraphicFramePr>
            <a:graphicFrameLocks noGrp="1"/>
          </p:cNvGraphicFramePr>
          <p:nvPr>
            <p:ph type="tbl" idx="1"/>
          </p:nvPr>
        </p:nvGraphicFramePr>
        <p:xfrm>
          <a:off x="214313" y="1214438"/>
          <a:ext cx="8464549" cy="5534024"/>
        </p:xfrm>
        <a:graphic>
          <a:graphicData uri="http://schemas.openxmlformats.org/drawingml/2006/table">
            <a:tbl>
              <a:tblPr/>
              <a:tblGrid>
                <a:gridCol w="2857510"/>
                <a:gridCol w="928690"/>
                <a:gridCol w="928690"/>
                <a:gridCol w="1071566"/>
                <a:gridCol w="1000128"/>
                <a:gridCol w="928690"/>
                <a:gridCol w="749275"/>
              </a:tblGrid>
              <a:tr h="8120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rPr>
                        <a:t>NCAAA Domains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rPr>
                        <a:t>of Learning</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Tahoma" charset="0"/>
                        </a:rPr>
                        <a:t>Strategies</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841731">
                <a:tc>
                  <a:txBody>
                    <a:bodyPr/>
                    <a:lstStyle/>
                    <a:p>
                      <a:pPr>
                        <a:spcAft>
                          <a:spcPts val="0"/>
                        </a:spcAft>
                      </a:pPr>
                      <a:r>
                        <a:rPr lang="en-US" sz="1200" b="1" dirty="0">
                          <a:latin typeface="+mj-lt"/>
                          <a:ea typeface="Times New Roman"/>
                        </a:rPr>
                        <a:t>Knowledge </a:t>
                      </a:r>
                      <a:endParaRPr lang="en-US" sz="1200" dirty="0">
                        <a:latin typeface="+mj-lt"/>
                        <a:ea typeface="Times New Roman"/>
                      </a:endParaRPr>
                    </a:p>
                    <a:p>
                      <a:pPr>
                        <a:spcAft>
                          <a:spcPts val="0"/>
                        </a:spcAft>
                      </a:pPr>
                      <a:r>
                        <a:rPr lang="en-US" sz="1200" dirty="0">
                          <a:latin typeface="+mj-lt"/>
                          <a:ea typeface="Times New Roman"/>
                        </a:rPr>
                        <a:t>Facts</a:t>
                      </a:r>
                    </a:p>
                    <a:p>
                      <a:pPr>
                        <a:spcAft>
                          <a:spcPts val="0"/>
                        </a:spcAft>
                      </a:pPr>
                      <a:r>
                        <a:rPr lang="en-US" sz="1200" dirty="0">
                          <a:latin typeface="+mj-lt"/>
                          <a:ea typeface="Times New Roman"/>
                        </a:rPr>
                        <a:t>     Concepts, theories</a:t>
                      </a:r>
                    </a:p>
                    <a:p>
                      <a:pPr>
                        <a:spcAft>
                          <a:spcPts val="0"/>
                        </a:spcAft>
                      </a:pPr>
                      <a:r>
                        <a:rPr lang="en-US" sz="1200" dirty="0">
                          <a:latin typeface="+mj-lt"/>
                          <a:ea typeface="Times New Roman"/>
                        </a:rPr>
                        <a:t>     Procedures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3708">
                <a:tc>
                  <a:txBody>
                    <a:bodyPr/>
                    <a:lstStyle/>
                    <a:p>
                      <a:pPr>
                        <a:spcAft>
                          <a:spcPts val="0"/>
                        </a:spcAft>
                      </a:pPr>
                      <a:r>
                        <a:rPr lang="en-US" sz="1200" b="1" dirty="0">
                          <a:latin typeface="+mj-lt"/>
                          <a:ea typeface="Times New Roman"/>
                        </a:rPr>
                        <a:t>Cognitive Skills</a:t>
                      </a:r>
                      <a:endParaRPr lang="en-US" sz="1200" dirty="0">
                        <a:latin typeface="+mj-lt"/>
                        <a:ea typeface="Times New Roman"/>
                      </a:endParaRPr>
                    </a:p>
                    <a:p>
                      <a:pPr>
                        <a:spcAft>
                          <a:spcPts val="0"/>
                        </a:spcAft>
                      </a:pPr>
                      <a:r>
                        <a:rPr lang="en-US" sz="1200" dirty="0">
                          <a:latin typeface="+mj-lt"/>
                          <a:ea typeface="Times New Roman"/>
                        </a:rPr>
                        <a:t>Apply skills when asked</a:t>
                      </a:r>
                    </a:p>
                    <a:p>
                      <a:pPr marL="228600" indent="-228600">
                        <a:spcAft>
                          <a:spcPts val="0"/>
                        </a:spcAft>
                      </a:pPr>
                      <a:r>
                        <a:rPr lang="en-US" sz="1200" dirty="0">
                          <a:latin typeface="+mj-lt"/>
                          <a:ea typeface="Times New Roman"/>
                        </a:rPr>
                        <a:t>     Creative  thinking and problem solving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0277">
                <a:tc>
                  <a:txBody>
                    <a:bodyPr/>
                    <a:lstStyle/>
                    <a:p>
                      <a:pPr>
                        <a:spcAft>
                          <a:spcPts val="0"/>
                        </a:spcAft>
                      </a:pPr>
                      <a:r>
                        <a:rPr lang="en-US" sz="1200" b="1" dirty="0">
                          <a:latin typeface="+mj-lt"/>
                          <a:ea typeface="Times New Roman"/>
                        </a:rPr>
                        <a:t>Interpersonal Skills and Responsibility</a:t>
                      </a:r>
                      <a:endParaRPr lang="en-US" sz="1200" dirty="0">
                        <a:latin typeface="+mj-lt"/>
                        <a:ea typeface="Times New Roman"/>
                      </a:endParaRPr>
                    </a:p>
                    <a:p>
                      <a:pPr>
                        <a:spcAft>
                          <a:spcPts val="0"/>
                        </a:spcAft>
                      </a:pPr>
                      <a:r>
                        <a:rPr lang="en-US" sz="1200" dirty="0">
                          <a:latin typeface="+mj-lt"/>
                          <a:ea typeface="Times New Roman"/>
                        </a:rPr>
                        <a:t>Responsibility for own learning</a:t>
                      </a:r>
                    </a:p>
                    <a:p>
                      <a:pPr>
                        <a:spcAft>
                          <a:spcPts val="0"/>
                        </a:spcAft>
                      </a:pPr>
                      <a:r>
                        <a:rPr lang="en-US" sz="1200" dirty="0">
                          <a:latin typeface="+mj-lt"/>
                          <a:ea typeface="Times New Roman"/>
                        </a:rPr>
                        <a:t>Group participation and leadership</a:t>
                      </a:r>
                    </a:p>
                    <a:p>
                      <a:pPr>
                        <a:spcAft>
                          <a:spcPts val="0"/>
                        </a:spcAft>
                      </a:pPr>
                      <a:r>
                        <a:rPr lang="en-US" sz="1200" dirty="0">
                          <a:latin typeface="+mj-lt"/>
                          <a:ea typeface="Times New Roman"/>
                        </a:rPr>
                        <a:t>Act responsibly-personal and professional situations</a:t>
                      </a:r>
                    </a:p>
                    <a:p>
                      <a:pPr>
                        <a:spcAft>
                          <a:spcPts val="0"/>
                        </a:spcAft>
                      </a:pPr>
                      <a:r>
                        <a:rPr lang="en-US" sz="1200" dirty="0">
                          <a:latin typeface="+mj-lt"/>
                          <a:ea typeface="Times New Roman"/>
                        </a:rPr>
                        <a:t>Ethical standards of behavior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84">
                <a:tc>
                  <a:txBody>
                    <a:bodyPr/>
                    <a:lstStyle/>
                    <a:p>
                      <a:pPr>
                        <a:spcAft>
                          <a:spcPts val="0"/>
                        </a:spcAft>
                      </a:pPr>
                      <a:r>
                        <a:rPr lang="en-US" sz="1200" b="1" dirty="0">
                          <a:latin typeface="+mj-lt"/>
                          <a:ea typeface="Times New Roman"/>
                        </a:rPr>
                        <a:t>Communication  IT and Numerical Skills</a:t>
                      </a:r>
                      <a:endParaRPr lang="en-US" sz="1200" dirty="0">
                        <a:latin typeface="+mj-lt"/>
                        <a:ea typeface="Times New Roman"/>
                      </a:endParaRPr>
                    </a:p>
                    <a:p>
                      <a:pPr marL="114300" indent="-114300">
                        <a:spcAft>
                          <a:spcPts val="0"/>
                        </a:spcAft>
                      </a:pPr>
                      <a:r>
                        <a:rPr lang="en-US" sz="1200" dirty="0">
                          <a:latin typeface="+mj-lt"/>
                          <a:ea typeface="Times New Roman"/>
                        </a:rPr>
                        <a:t>    Oral and written  </a:t>
                      </a:r>
                      <a:r>
                        <a:rPr lang="en-US" sz="1200" dirty="0" smtClean="0">
                          <a:latin typeface="+mj-lt"/>
                          <a:ea typeface="Times New Roman"/>
                        </a:rPr>
                        <a:t>communication</a:t>
                      </a:r>
                      <a:endParaRPr lang="en-US" sz="1200" dirty="0">
                        <a:latin typeface="+mj-lt"/>
                        <a:ea typeface="Times New Roman"/>
                      </a:endParaRPr>
                    </a:p>
                    <a:p>
                      <a:pPr>
                        <a:spcAft>
                          <a:spcPts val="0"/>
                        </a:spcAft>
                      </a:pPr>
                      <a:r>
                        <a:rPr lang="en-US" sz="1200" dirty="0">
                          <a:latin typeface="+mj-lt"/>
                          <a:ea typeface="Times New Roman"/>
                        </a:rPr>
                        <a:t>    Use of IT</a:t>
                      </a:r>
                    </a:p>
                    <a:p>
                      <a:pPr>
                        <a:spcAft>
                          <a:spcPts val="0"/>
                        </a:spcAft>
                      </a:pPr>
                      <a:r>
                        <a:rPr lang="en-US" sz="1200" dirty="0">
                          <a:latin typeface="+mj-lt"/>
                          <a:ea typeface="Times New Roman"/>
                        </a:rPr>
                        <a:t>    Basic maths and statistics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731">
                <a:tc>
                  <a:txBody>
                    <a:bodyPr/>
                    <a:lstStyle/>
                    <a:p>
                      <a:pPr>
                        <a:spcAft>
                          <a:spcPts val="0"/>
                        </a:spcAft>
                      </a:pPr>
                      <a:r>
                        <a:rPr lang="en-US" sz="1200" b="1" dirty="0">
                          <a:latin typeface="+mj-lt"/>
                          <a:ea typeface="Times New Roman"/>
                        </a:rPr>
                        <a:t>Psychomotor Skills</a:t>
                      </a:r>
                      <a:endParaRPr lang="en-US" sz="12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192" name="Slide Number Placeholder 4"/>
          <p:cNvSpPr>
            <a:spLocks noGrp="1"/>
          </p:cNvSpPr>
          <p:nvPr>
            <p:ph type="sldNum" sz="quarter" idx="12"/>
          </p:nvPr>
        </p:nvSpPr>
        <p:spPr/>
        <p:txBody>
          <a:bodyPr/>
          <a:lstStyle/>
          <a:p>
            <a:pPr>
              <a:defRPr/>
            </a:pPr>
            <a:fld id="{73653CCC-7E6A-4F84-9A0A-8C2377C20874}" type="slidenum">
              <a:rPr lang="en-US" smtClean="0"/>
              <a:pPr>
                <a:defRPr/>
              </a:pPr>
              <a:t>157</a:t>
            </a:fld>
            <a:endParaRPr lang="en-US" dirty="0" smtClean="0"/>
          </a:p>
        </p:txBody>
      </p:sp>
      <p:sp>
        <p:nvSpPr>
          <p:cNvPr id="105529" name="Text Box 75"/>
          <p:cNvSpPr txBox="1">
            <a:spLocks noChangeArrowheads="1"/>
          </p:cNvSpPr>
          <p:nvPr/>
        </p:nvSpPr>
        <p:spPr bwMode="auto">
          <a:xfrm>
            <a:off x="0" y="6165850"/>
            <a:ext cx="147637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x-none">
              <a:latin typeface="Times New Roman" pitchFamily="18" charset="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57375" y="142875"/>
            <a:ext cx="6400800" cy="838200"/>
          </a:xfrm>
        </p:spPr>
        <p:txBody>
          <a:bodyPr>
            <a:normAutofit/>
          </a:bodyPr>
          <a:lstStyle/>
          <a:p>
            <a:pPr eaLnBrk="1" fontAlgn="auto" hangingPunct="1">
              <a:spcAft>
                <a:spcPts val="0"/>
              </a:spcAft>
              <a:defRPr/>
            </a:pPr>
            <a:r>
              <a:rPr lang="en-GB" sz="2800" b="1" dirty="0" smtClean="0">
                <a:solidFill>
                  <a:schemeClr val="accent3"/>
                </a:solidFill>
              </a:rPr>
              <a:t>Assessment Strategies</a:t>
            </a:r>
          </a:p>
        </p:txBody>
      </p:sp>
      <p:graphicFrame>
        <p:nvGraphicFramePr>
          <p:cNvPr id="62535" name="Group 71"/>
          <p:cNvGraphicFramePr>
            <a:graphicFrameLocks noGrp="1"/>
          </p:cNvGraphicFramePr>
          <p:nvPr>
            <p:ph type="tbl" idx="1"/>
          </p:nvPr>
        </p:nvGraphicFramePr>
        <p:xfrm>
          <a:off x="214313" y="1214438"/>
          <a:ext cx="8464550" cy="5387978"/>
        </p:xfrm>
        <a:graphic>
          <a:graphicData uri="http://schemas.openxmlformats.org/drawingml/2006/table">
            <a:tbl>
              <a:tblPr/>
              <a:tblGrid>
                <a:gridCol w="3277554"/>
                <a:gridCol w="792085"/>
                <a:gridCol w="864093"/>
                <a:gridCol w="852725"/>
                <a:gridCol w="1000128"/>
                <a:gridCol w="928690"/>
                <a:gridCol w="749275"/>
              </a:tblGrid>
              <a:tr h="7375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NCAAA Domains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of Learning</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Tahoma" charset="0"/>
                        </a:rPr>
                        <a:t>Strategies</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914396">
                <a:tc>
                  <a:txBody>
                    <a:bodyPr/>
                    <a:lstStyle/>
                    <a:p>
                      <a:pPr>
                        <a:spcAft>
                          <a:spcPts val="0"/>
                        </a:spcAft>
                      </a:pPr>
                      <a:r>
                        <a:rPr lang="en-US" sz="1200" b="1" dirty="0">
                          <a:latin typeface="+mj-lt"/>
                          <a:ea typeface="Times New Roman"/>
                        </a:rPr>
                        <a:t>Knowledge </a:t>
                      </a:r>
                      <a:endParaRPr lang="en-US" sz="1200" dirty="0">
                        <a:latin typeface="+mj-lt"/>
                        <a:ea typeface="Times New Roman"/>
                      </a:endParaRPr>
                    </a:p>
                    <a:p>
                      <a:pPr>
                        <a:spcAft>
                          <a:spcPts val="0"/>
                        </a:spcAft>
                      </a:pPr>
                      <a:r>
                        <a:rPr lang="en-US" sz="1200" dirty="0">
                          <a:latin typeface="+mj-lt"/>
                          <a:ea typeface="Times New Roman"/>
                        </a:rPr>
                        <a:t>Facts</a:t>
                      </a:r>
                    </a:p>
                    <a:p>
                      <a:pPr>
                        <a:spcAft>
                          <a:spcPts val="0"/>
                        </a:spcAft>
                      </a:pPr>
                      <a:r>
                        <a:rPr lang="en-US" sz="1200" dirty="0">
                          <a:latin typeface="+mj-lt"/>
                          <a:ea typeface="Times New Roman"/>
                        </a:rPr>
                        <a:t>     Concepts, theories</a:t>
                      </a:r>
                    </a:p>
                    <a:p>
                      <a:pPr>
                        <a:spcAft>
                          <a:spcPts val="0"/>
                        </a:spcAft>
                      </a:pPr>
                      <a:r>
                        <a:rPr lang="en-US" sz="1200" dirty="0" smtClean="0">
                          <a:latin typeface="+mj-lt"/>
                          <a:ea typeface="Times New Roman"/>
                        </a:rPr>
                        <a:t>Procedures</a:t>
                      </a:r>
                    </a:p>
                    <a:p>
                      <a:pPr>
                        <a:spcAft>
                          <a:spcPts val="0"/>
                        </a:spcAft>
                      </a:pPr>
                      <a:endParaRPr lang="en-US" sz="12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6294">
                <a:tc>
                  <a:txBody>
                    <a:bodyPr/>
                    <a:lstStyle/>
                    <a:p>
                      <a:pPr>
                        <a:spcAft>
                          <a:spcPts val="0"/>
                        </a:spcAft>
                      </a:pPr>
                      <a:r>
                        <a:rPr lang="en-US" sz="1200" b="1" dirty="0">
                          <a:latin typeface="+mj-lt"/>
                          <a:ea typeface="Times New Roman"/>
                        </a:rPr>
                        <a:t>Cognitive Skills</a:t>
                      </a:r>
                      <a:endParaRPr lang="en-US" sz="1200" dirty="0">
                        <a:latin typeface="+mj-lt"/>
                        <a:ea typeface="Times New Roman"/>
                      </a:endParaRPr>
                    </a:p>
                    <a:p>
                      <a:pPr>
                        <a:spcAft>
                          <a:spcPts val="0"/>
                        </a:spcAft>
                      </a:pPr>
                      <a:r>
                        <a:rPr lang="en-US" sz="1200" dirty="0">
                          <a:latin typeface="+mj-lt"/>
                          <a:ea typeface="Times New Roman"/>
                        </a:rPr>
                        <a:t>Apply skills when asked</a:t>
                      </a:r>
                    </a:p>
                    <a:p>
                      <a:pPr marL="228600" indent="-228600">
                        <a:spcAft>
                          <a:spcPts val="0"/>
                        </a:spcAft>
                      </a:pPr>
                      <a:r>
                        <a:rPr lang="en-US" sz="1200" dirty="0">
                          <a:latin typeface="+mj-lt"/>
                          <a:ea typeface="Times New Roman"/>
                        </a:rPr>
                        <a:t>     Creative  thinking and problem solving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4884">
                <a:tc>
                  <a:txBody>
                    <a:bodyPr/>
                    <a:lstStyle/>
                    <a:p>
                      <a:pPr>
                        <a:spcAft>
                          <a:spcPts val="0"/>
                        </a:spcAft>
                      </a:pPr>
                      <a:r>
                        <a:rPr lang="en-US" sz="1200" b="1" dirty="0">
                          <a:latin typeface="+mj-lt"/>
                          <a:ea typeface="Times New Roman"/>
                        </a:rPr>
                        <a:t>Interpersonal Skills and Responsibility</a:t>
                      </a:r>
                      <a:endParaRPr lang="en-US" sz="1200" dirty="0">
                        <a:latin typeface="+mj-lt"/>
                        <a:ea typeface="Times New Roman"/>
                      </a:endParaRPr>
                    </a:p>
                    <a:p>
                      <a:pPr>
                        <a:spcAft>
                          <a:spcPts val="0"/>
                        </a:spcAft>
                      </a:pPr>
                      <a:r>
                        <a:rPr lang="en-US" sz="1200" dirty="0">
                          <a:latin typeface="+mj-lt"/>
                          <a:ea typeface="Times New Roman"/>
                        </a:rPr>
                        <a:t>Responsibility for own learning</a:t>
                      </a:r>
                    </a:p>
                    <a:p>
                      <a:pPr>
                        <a:spcAft>
                          <a:spcPts val="0"/>
                        </a:spcAft>
                      </a:pPr>
                      <a:r>
                        <a:rPr lang="en-US" sz="1200" dirty="0">
                          <a:latin typeface="+mj-lt"/>
                          <a:ea typeface="Times New Roman"/>
                        </a:rPr>
                        <a:t>Group participation and leadership</a:t>
                      </a:r>
                    </a:p>
                    <a:p>
                      <a:pPr>
                        <a:spcAft>
                          <a:spcPts val="0"/>
                        </a:spcAft>
                      </a:pPr>
                      <a:r>
                        <a:rPr lang="en-US" sz="1200" dirty="0">
                          <a:latin typeface="+mj-lt"/>
                          <a:ea typeface="Times New Roman"/>
                        </a:rPr>
                        <a:t>Act responsibly-personal and professional situations</a:t>
                      </a:r>
                    </a:p>
                    <a:p>
                      <a:pPr>
                        <a:spcAft>
                          <a:spcPts val="0"/>
                        </a:spcAft>
                      </a:pPr>
                      <a:r>
                        <a:rPr lang="en-US" sz="1200" dirty="0">
                          <a:latin typeface="+mj-lt"/>
                          <a:ea typeface="Times New Roman"/>
                        </a:rPr>
                        <a:t>Ethical standards of behavior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a typeface="Times New Roman" pitchFamily="18" charset="0"/>
                        <a:cs typeface="Tahoma"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0320">
                <a:tc>
                  <a:txBody>
                    <a:bodyPr/>
                    <a:lstStyle/>
                    <a:p>
                      <a:pPr>
                        <a:spcAft>
                          <a:spcPts val="0"/>
                        </a:spcAft>
                      </a:pPr>
                      <a:r>
                        <a:rPr lang="en-US" sz="1200" b="1" dirty="0">
                          <a:latin typeface="+mj-lt"/>
                          <a:ea typeface="Times New Roman"/>
                        </a:rPr>
                        <a:t>Communication  IT and Numerical Skills</a:t>
                      </a:r>
                      <a:endParaRPr lang="en-US" sz="1200" dirty="0">
                        <a:latin typeface="+mj-lt"/>
                        <a:ea typeface="Times New Roman"/>
                      </a:endParaRPr>
                    </a:p>
                    <a:p>
                      <a:pPr marL="114300" indent="-114300">
                        <a:spcAft>
                          <a:spcPts val="0"/>
                        </a:spcAft>
                      </a:pPr>
                      <a:r>
                        <a:rPr lang="en-US" sz="1200" dirty="0">
                          <a:latin typeface="+mj-lt"/>
                          <a:ea typeface="Times New Roman"/>
                        </a:rPr>
                        <a:t>    Oral and written  </a:t>
                      </a:r>
                      <a:r>
                        <a:rPr lang="en-US" sz="1200" dirty="0" smtClean="0">
                          <a:latin typeface="+mj-lt"/>
                          <a:ea typeface="Times New Roman"/>
                        </a:rPr>
                        <a:t>communication</a:t>
                      </a:r>
                      <a:endParaRPr lang="en-US" sz="1200" dirty="0">
                        <a:latin typeface="+mj-lt"/>
                        <a:ea typeface="Times New Roman"/>
                      </a:endParaRPr>
                    </a:p>
                    <a:p>
                      <a:pPr>
                        <a:spcAft>
                          <a:spcPts val="0"/>
                        </a:spcAft>
                      </a:pPr>
                      <a:r>
                        <a:rPr lang="en-US" sz="1200" dirty="0">
                          <a:latin typeface="+mj-lt"/>
                          <a:ea typeface="Times New Roman"/>
                        </a:rPr>
                        <a:t>    Use of IT</a:t>
                      </a:r>
                    </a:p>
                    <a:p>
                      <a:pPr>
                        <a:spcAft>
                          <a:spcPts val="0"/>
                        </a:spcAft>
                      </a:pPr>
                      <a:r>
                        <a:rPr lang="en-US" sz="1200" dirty="0">
                          <a:latin typeface="+mj-lt"/>
                          <a:ea typeface="Times New Roman"/>
                        </a:rPr>
                        <a:t>    Basic maths and statistics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4499">
                <a:tc>
                  <a:txBody>
                    <a:bodyPr/>
                    <a:lstStyle/>
                    <a:p>
                      <a:pPr>
                        <a:spcAft>
                          <a:spcPts val="0"/>
                        </a:spcAft>
                      </a:pPr>
                      <a:r>
                        <a:rPr lang="en-US" sz="1200" b="1" dirty="0">
                          <a:latin typeface="+mj-lt"/>
                          <a:ea typeface="Times New Roman"/>
                        </a:rPr>
                        <a:t>Psychomotor Skills</a:t>
                      </a:r>
                      <a:endParaRPr lang="en-US" sz="12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217" name="Slide Number Placeholder 4"/>
          <p:cNvSpPr>
            <a:spLocks noGrp="1"/>
          </p:cNvSpPr>
          <p:nvPr>
            <p:ph type="sldNum" sz="quarter" idx="12"/>
          </p:nvPr>
        </p:nvSpPr>
        <p:spPr/>
        <p:txBody>
          <a:bodyPr/>
          <a:lstStyle/>
          <a:p>
            <a:pPr>
              <a:defRPr/>
            </a:pPr>
            <a:fld id="{91336C73-F9A6-4029-BABB-64F139149C78}" type="slidenum">
              <a:rPr lang="en-US" smtClean="0"/>
              <a:pPr>
                <a:defRPr/>
              </a:pPr>
              <a:t>158</a:t>
            </a:fld>
            <a:endParaRPr lang="en-US" dirty="0" smtClean="0"/>
          </a:p>
        </p:txBody>
      </p:sp>
      <p:sp>
        <p:nvSpPr>
          <p:cNvPr id="106553" name="Text Box 75"/>
          <p:cNvSpPr txBox="1">
            <a:spLocks noChangeArrowheads="1"/>
          </p:cNvSpPr>
          <p:nvPr/>
        </p:nvSpPr>
        <p:spPr bwMode="auto">
          <a:xfrm>
            <a:off x="0" y="6165850"/>
            <a:ext cx="1476375"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x-none">
              <a:latin typeface="Times New Roman" pitchFamily="18"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fontAlgn="auto" hangingPunct="1">
              <a:spcAft>
                <a:spcPts val="0"/>
              </a:spcAft>
              <a:defRPr/>
            </a:pPr>
            <a:r>
              <a:rPr lang="en-GB" sz="3200" b="1" dirty="0">
                <a:solidFill>
                  <a:schemeClr val="accent3"/>
                </a:solidFill>
              </a:rPr>
              <a:t>This requires...</a:t>
            </a:r>
            <a:endParaRPr lang="en-US" sz="3200" b="1" dirty="0">
              <a:solidFill>
                <a:schemeClr val="accent3"/>
              </a:solidFill>
            </a:endParaRPr>
          </a:p>
        </p:txBody>
      </p:sp>
      <p:sp>
        <p:nvSpPr>
          <p:cNvPr id="122883" name="Rectangle 3"/>
          <p:cNvSpPr>
            <a:spLocks noGrp="1" noChangeArrowheads="1"/>
          </p:cNvSpPr>
          <p:nvPr>
            <p:ph idx="1"/>
          </p:nvPr>
        </p:nvSpPr>
        <p:spPr/>
        <p:txBody>
          <a:bodyPr/>
          <a:lstStyle/>
          <a:p>
            <a:pPr eaLnBrk="1" hangingPunct="1"/>
            <a:r>
              <a:rPr lang="en-GB" sz="2400" dirty="0" smtClean="0">
                <a:latin typeface="Arial" charset="0"/>
                <a:cs typeface="Arial" charset="0"/>
              </a:rPr>
              <a:t>structured training for new and inexperienced staff, which includes training in the use of LOs and their assessment</a:t>
            </a:r>
          </a:p>
          <a:p>
            <a:pPr eaLnBrk="1" hangingPunct="1"/>
            <a:r>
              <a:rPr lang="en-GB" sz="2400" dirty="0" smtClean="0">
                <a:latin typeface="Arial" charset="0"/>
                <a:cs typeface="Arial" charset="0"/>
              </a:rPr>
              <a:t>regular appraisal of staff performance</a:t>
            </a:r>
          </a:p>
          <a:p>
            <a:pPr eaLnBrk="1" hangingPunct="1"/>
            <a:r>
              <a:rPr lang="en-GB" sz="2400" dirty="0" smtClean="0">
                <a:latin typeface="Arial" charset="0"/>
                <a:cs typeface="Arial" charset="0"/>
              </a:rPr>
              <a:t>ideally, peer observation of teaching on a regular basis</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251520" y="704850"/>
            <a:ext cx="8435280" cy="779463"/>
          </a:xfrm>
        </p:spPr>
        <p:txBody>
          <a:bodyPr>
            <a:normAutofit fontScale="90000"/>
          </a:bodyPr>
          <a:lstStyle/>
          <a:p>
            <a:pPr eaLnBrk="1" hangingPunct="1">
              <a:defRPr/>
            </a:pPr>
            <a:r>
              <a:rPr lang="en-GB" sz="3100" b="1" dirty="0" smtClean="0">
                <a:solidFill>
                  <a:schemeClr val="accent3"/>
                </a:solidFill>
              </a:rPr>
              <a:t>What do Learning Outcomes look like?</a:t>
            </a:r>
            <a:br>
              <a:rPr lang="en-GB" sz="3100" b="1" dirty="0" smtClean="0">
                <a:solidFill>
                  <a:schemeClr val="accent3"/>
                </a:solidFill>
              </a:rPr>
            </a:br>
            <a:r>
              <a:rPr lang="en-GB" sz="2700" b="1" dirty="0" smtClean="0">
                <a:solidFill>
                  <a:schemeClr val="accent3"/>
                </a:solidFill>
              </a:rPr>
              <a:t>Example from statistics/mathematics course</a:t>
            </a:r>
            <a:endParaRPr lang="en-US" sz="2700" b="1" dirty="0" smtClean="0">
              <a:solidFill>
                <a:schemeClr val="accent3"/>
              </a:solidFill>
            </a:endParaRPr>
          </a:p>
        </p:txBody>
      </p:sp>
      <p:sp>
        <p:nvSpPr>
          <p:cNvPr id="40963" name="Rectangle 1027"/>
          <p:cNvSpPr>
            <a:spLocks noGrp="1" noChangeArrowheads="1"/>
          </p:cNvSpPr>
          <p:nvPr>
            <p:ph idx="1"/>
          </p:nvPr>
        </p:nvSpPr>
        <p:spPr>
          <a:xfrm>
            <a:off x="179388" y="1700808"/>
            <a:ext cx="8507412" cy="4623792"/>
          </a:xfrm>
        </p:spPr>
        <p:txBody>
          <a:bodyPr>
            <a:normAutofit/>
          </a:bodyPr>
          <a:lstStyle/>
          <a:p>
            <a:pPr marL="274320" indent="-274320" algn="just" eaLnBrk="1" fontAlgn="auto" hangingPunct="1">
              <a:lnSpc>
                <a:spcPct val="90000"/>
              </a:lnSpc>
              <a:spcAft>
                <a:spcPts val="0"/>
              </a:spcAft>
              <a:buClr>
                <a:schemeClr val="accent3"/>
              </a:buClr>
              <a:buFontTx/>
              <a:buNone/>
              <a:defRPr/>
            </a:pPr>
            <a:r>
              <a:rPr lang="en-GB" sz="2000" b="1" dirty="0">
                <a:latin typeface="Arial" pitchFamily="34" charset="0"/>
                <a:cs typeface="Arial" pitchFamily="34" charset="0"/>
              </a:rPr>
              <a:t>On successful completion of this </a:t>
            </a:r>
            <a:r>
              <a:rPr lang="en-GB" sz="2000" b="1" dirty="0" smtClean="0">
                <a:latin typeface="Arial" pitchFamily="34" charset="0"/>
                <a:cs typeface="Arial" pitchFamily="34" charset="0"/>
              </a:rPr>
              <a:t>course </a:t>
            </a:r>
            <a:r>
              <a:rPr lang="en-GB" sz="2000" b="1" dirty="0">
                <a:latin typeface="Arial" pitchFamily="34" charset="0"/>
                <a:cs typeface="Arial" pitchFamily="34" charset="0"/>
              </a:rPr>
              <a:t>students will:</a:t>
            </a:r>
          </a:p>
          <a:p>
            <a:pPr marL="274320" indent="-274320" algn="just" eaLnBrk="1" fontAlgn="auto" hangingPunct="1">
              <a:lnSpc>
                <a:spcPct val="90000"/>
              </a:lnSpc>
              <a:spcAft>
                <a:spcPts val="0"/>
              </a:spcAft>
              <a:buClr>
                <a:schemeClr val="accent3"/>
              </a:buClr>
              <a:buFont typeface="Wingdings 2"/>
              <a:buChar char=""/>
              <a:defRPr/>
            </a:pPr>
            <a:r>
              <a:rPr lang="en-GB" sz="2000" dirty="0">
                <a:latin typeface="Arial" pitchFamily="34" charset="0"/>
                <a:cs typeface="Arial" pitchFamily="34" charset="0"/>
              </a:rPr>
              <a:t>be capable of selecting, carrying out and interpreting the results of appropriate statistical methods for describing and analysing data sets, in the context of their own research interests;</a:t>
            </a:r>
          </a:p>
          <a:p>
            <a:pPr marL="274320" indent="-274320" algn="just" eaLnBrk="1" fontAlgn="auto" hangingPunct="1">
              <a:lnSpc>
                <a:spcPct val="90000"/>
              </a:lnSpc>
              <a:spcAft>
                <a:spcPts val="0"/>
              </a:spcAft>
              <a:buClr>
                <a:schemeClr val="accent3"/>
              </a:buClr>
              <a:buFont typeface="Wingdings 2"/>
              <a:buChar char=""/>
              <a:defRPr/>
            </a:pPr>
            <a:r>
              <a:rPr lang="en-GB" sz="2000" dirty="0">
                <a:latin typeface="Arial" pitchFamily="34" charset="0"/>
                <a:cs typeface="Arial" pitchFamily="34" charset="0"/>
              </a:rPr>
              <a:t>be able to make use of appropriate software packages to carry out statistical analysis, and to interpret their output in terms relevant to the research field;</a:t>
            </a:r>
          </a:p>
          <a:p>
            <a:pPr marL="274320" indent="-274320" algn="just" eaLnBrk="1" fontAlgn="auto" hangingPunct="1">
              <a:lnSpc>
                <a:spcPct val="90000"/>
              </a:lnSpc>
              <a:spcAft>
                <a:spcPts val="0"/>
              </a:spcAft>
              <a:buClr>
                <a:schemeClr val="accent3"/>
              </a:buClr>
              <a:buFont typeface="Wingdings 2"/>
              <a:buChar char=""/>
              <a:defRPr/>
            </a:pPr>
            <a:r>
              <a:rPr lang="en-GB" sz="2000" dirty="0">
                <a:latin typeface="Arial" pitchFamily="34" charset="0"/>
                <a:cs typeface="Arial" pitchFamily="34" charset="0"/>
              </a:rPr>
              <a:t>demonstrate an understanding of the concepts of sampling variability, bias, sampling error and statistical significance, and their impact on the interpretation of research findings;</a:t>
            </a:r>
          </a:p>
          <a:p>
            <a:pPr marL="274320" indent="-274320" algn="just" eaLnBrk="1" fontAlgn="auto" hangingPunct="1">
              <a:lnSpc>
                <a:spcPct val="90000"/>
              </a:lnSpc>
              <a:spcAft>
                <a:spcPts val="0"/>
              </a:spcAft>
              <a:buClr>
                <a:schemeClr val="accent3"/>
              </a:buClr>
              <a:buFont typeface="Wingdings 2"/>
              <a:buChar char=""/>
              <a:defRPr/>
            </a:pPr>
            <a:r>
              <a:rPr lang="en-GB" sz="2000" dirty="0">
                <a:latin typeface="Arial" pitchFamily="34" charset="0"/>
                <a:cs typeface="Arial" pitchFamily="34" charset="0"/>
              </a:rPr>
              <a:t>have an appreciation of a range of multivariate methods and their use and limitations in a research </a:t>
            </a:r>
            <a:r>
              <a:rPr lang="en-GB" sz="2000" dirty="0" smtClean="0">
                <a:latin typeface="Arial" pitchFamily="34" charset="0"/>
                <a:cs typeface="Arial" pitchFamily="34" charset="0"/>
              </a:rPr>
              <a:t>context</a:t>
            </a:r>
            <a:r>
              <a:rPr lang="en-GB" sz="2000" dirty="0">
                <a:latin typeface="Arial" pitchFamily="34" charset="0"/>
                <a:cs typeface="Arial" pitchFamily="34" charset="0"/>
              </a:rPr>
              <a:t>.</a:t>
            </a:r>
          </a:p>
          <a:p>
            <a:pPr marL="274320" indent="-274320" eaLnBrk="1" fontAlgn="auto" hangingPunct="1">
              <a:lnSpc>
                <a:spcPct val="90000"/>
              </a:lnSpc>
              <a:spcAft>
                <a:spcPts val="0"/>
              </a:spcAft>
              <a:buClr>
                <a:schemeClr val="accent3"/>
              </a:buClr>
              <a:buFont typeface="Wingdings 2"/>
              <a:buChar char=""/>
              <a:defRPr/>
            </a:pPr>
            <a:endParaRPr lang="en-US" sz="1800"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fontAlgn="auto" hangingPunct="1">
              <a:spcAft>
                <a:spcPts val="0"/>
              </a:spcAft>
              <a:defRPr/>
            </a:pPr>
            <a:r>
              <a:rPr lang="en-GB" dirty="0">
                <a:solidFill>
                  <a:schemeClr val="accent3"/>
                </a:solidFill>
              </a:rPr>
              <a:t>and...</a:t>
            </a:r>
            <a:endParaRPr lang="en-US" dirty="0">
              <a:solidFill>
                <a:schemeClr val="accent3"/>
              </a:solidFill>
            </a:endParaRPr>
          </a:p>
        </p:txBody>
      </p:sp>
      <p:sp>
        <p:nvSpPr>
          <p:cNvPr id="123907" name="Rectangle 3"/>
          <p:cNvSpPr>
            <a:spLocks noGrp="1" noChangeArrowheads="1"/>
          </p:cNvSpPr>
          <p:nvPr>
            <p:ph idx="1"/>
          </p:nvPr>
        </p:nvSpPr>
        <p:spPr/>
        <p:txBody>
          <a:bodyPr/>
          <a:lstStyle/>
          <a:p>
            <a:pPr eaLnBrk="1" hangingPunct="1"/>
            <a:r>
              <a:rPr lang="en-GB" sz="2400" dirty="0" smtClean="0">
                <a:latin typeface="Arial" charset="0"/>
                <a:cs typeface="Arial" charset="0"/>
              </a:rPr>
              <a:t>the identification of staff development needs, and provision of support for staff development</a:t>
            </a:r>
          </a:p>
          <a:p>
            <a:pPr eaLnBrk="1" hangingPunct="1"/>
            <a:r>
              <a:rPr lang="en-GB" sz="2400" u="sng" dirty="0" smtClean="0">
                <a:latin typeface="Arial" charset="0"/>
                <a:cs typeface="Arial" charset="0"/>
              </a:rPr>
              <a:t>a policy for quality enhancement </a:t>
            </a:r>
            <a:r>
              <a:rPr lang="en-GB" sz="2400" dirty="0" smtClean="0">
                <a:latin typeface="Arial" charset="0"/>
                <a:cs typeface="Arial" charset="0"/>
              </a:rPr>
              <a:t>which ensures that teaching strategies are regularly reviewed and that advances in pedagogic practice are disseminated</a:t>
            </a:r>
          </a:p>
          <a:p>
            <a:pPr eaLnBrk="1" hangingPunct="1"/>
            <a:endParaRPr lang="en-US" dirty="0"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25"/>
          </a:xfrm>
        </p:spPr>
        <p:txBody>
          <a:bodyPr>
            <a:noAutofit/>
          </a:bodyPr>
          <a:lstStyle/>
          <a:p>
            <a:pPr eaLnBrk="1" fontAlgn="auto" hangingPunct="1">
              <a:spcAft>
                <a:spcPts val="0"/>
              </a:spcAft>
              <a:defRPr/>
            </a:pPr>
            <a:r>
              <a:rPr lang="en-GB" sz="2800" b="1" dirty="0" smtClean="0">
                <a:solidFill>
                  <a:schemeClr val="accent3"/>
                </a:solidFill>
              </a:rPr>
              <a:t>Programmes, Graduate attributes and Outcomes</a:t>
            </a:r>
            <a:r>
              <a:rPr lang="en-GB" sz="3200" b="1" dirty="0" smtClean="0">
                <a:solidFill>
                  <a:schemeClr val="accent3"/>
                </a:solidFill>
              </a:rPr>
              <a:t/>
            </a:r>
            <a:br>
              <a:rPr lang="en-GB" sz="3200" b="1" dirty="0" smtClean="0">
                <a:solidFill>
                  <a:schemeClr val="accent3"/>
                </a:solidFill>
              </a:rPr>
            </a:br>
            <a:endParaRPr lang="en-GB" sz="3200" b="1" dirty="0">
              <a:solidFill>
                <a:schemeClr val="accent3"/>
              </a:solidFill>
            </a:endParaRPr>
          </a:p>
        </p:txBody>
      </p:sp>
      <p:sp>
        <p:nvSpPr>
          <p:cNvPr id="3" name="Content Placeholder 2"/>
          <p:cNvSpPr>
            <a:spLocks noGrp="1"/>
          </p:cNvSpPr>
          <p:nvPr>
            <p:ph idx="1"/>
          </p:nvPr>
        </p:nvSpPr>
        <p:spPr>
          <a:xfrm>
            <a:off x="250825" y="1773238"/>
            <a:ext cx="8713788" cy="4551362"/>
          </a:xfrm>
        </p:spPr>
        <p:txBody>
          <a:bodyPr>
            <a:normAutofit/>
          </a:bodyPr>
          <a:lstStyle/>
          <a:p>
            <a:pPr marL="274320" indent="-274320" eaLnBrk="1" fontAlgn="auto" hangingPunct="1">
              <a:spcAft>
                <a:spcPts val="0"/>
              </a:spcAft>
              <a:buClr>
                <a:schemeClr val="accent3"/>
              </a:buClr>
              <a:buFont typeface="Wingdings 2"/>
              <a:buChar char=""/>
              <a:defRPr/>
            </a:pPr>
            <a:r>
              <a:rPr lang="en-GB" sz="2400" dirty="0" smtClean="0">
                <a:latin typeface="Arial" pitchFamily="34" charset="0"/>
                <a:cs typeface="Arial" pitchFamily="34" charset="0"/>
              </a:rPr>
              <a:t>Characteristics of the Program</a:t>
            </a:r>
          </a:p>
          <a:p>
            <a:pPr marL="274320" indent="-274320" eaLnBrk="1" fontAlgn="auto" hangingPunct="1">
              <a:spcAft>
                <a:spcPts val="0"/>
              </a:spcAft>
              <a:buClr>
                <a:schemeClr val="accent3"/>
              </a:buClr>
              <a:buFont typeface="Wingdings 2"/>
              <a:buChar char=""/>
              <a:defRPr/>
            </a:pPr>
            <a:r>
              <a:rPr lang="en-GB" sz="2400" dirty="0" smtClean="0">
                <a:latin typeface="Arial" pitchFamily="34" charset="0"/>
                <a:cs typeface="Arial" pitchFamily="34" charset="0"/>
              </a:rPr>
              <a:t>Characteristics of the Graduate</a:t>
            </a:r>
          </a:p>
          <a:p>
            <a:pPr marL="274320" indent="-274320" eaLnBrk="1" fontAlgn="auto" hangingPunct="1">
              <a:spcAft>
                <a:spcPts val="0"/>
              </a:spcAft>
              <a:buClr>
                <a:schemeClr val="accent3"/>
              </a:buClr>
              <a:buFont typeface="Wingdings 2"/>
              <a:buChar char=""/>
              <a:defRPr/>
            </a:pPr>
            <a:r>
              <a:rPr lang="en-GB" sz="2400" dirty="0" smtClean="0">
                <a:latin typeface="Arial" pitchFamily="34" charset="0"/>
                <a:cs typeface="Arial" pitchFamily="34" charset="0"/>
              </a:rPr>
              <a:t>Students Learning Outcomes: Program, Level and Course</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80400" cy="2663825"/>
          </a:xfrm>
        </p:spPr>
        <p:txBody>
          <a:bodyPr>
            <a:normAutofit fontScale="90000"/>
          </a:bodyPr>
          <a:lstStyle/>
          <a:p>
            <a:pPr eaLnBrk="1" fontAlgn="auto" hangingPunct="1">
              <a:spcAft>
                <a:spcPts val="0"/>
              </a:spcAft>
              <a:defRPr/>
            </a:pPr>
            <a:r>
              <a:rPr lang="en-AU" sz="3100" b="1" dirty="0" smtClean="0"/>
              <a:t/>
            </a:r>
            <a:br>
              <a:rPr lang="en-AU" sz="3100" b="1" dirty="0" smtClean="0"/>
            </a:br>
            <a:r>
              <a:rPr lang="en-AU" sz="3100" b="1" dirty="0" smtClean="0"/>
              <a:t/>
            </a:r>
            <a:br>
              <a:rPr lang="en-AU" sz="3100" b="1" dirty="0" smtClean="0"/>
            </a:br>
            <a:r>
              <a:rPr lang="en-AU" sz="3100" b="1" dirty="0" smtClean="0">
                <a:solidFill>
                  <a:schemeClr val="accent3"/>
                </a:solidFill>
              </a:rPr>
              <a:t>3.11  Verifying Consistency with the Qualifications Framework</a:t>
            </a:r>
            <a:r>
              <a:rPr lang="en-GB" sz="3100" dirty="0" smtClean="0">
                <a:solidFill>
                  <a:schemeClr val="accent3"/>
                </a:solidFill>
              </a:rPr>
              <a:t> –</a:t>
            </a:r>
            <a:br>
              <a:rPr lang="en-GB" sz="3100" dirty="0" smtClean="0">
                <a:solidFill>
                  <a:schemeClr val="accent3"/>
                </a:solidFill>
              </a:rPr>
            </a:br>
            <a:r>
              <a:rPr lang="en-GB" sz="3100" dirty="0" smtClean="0">
                <a:solidFill>
                  <a:schemeClr val="accent3"/>
                </a:solidFill>
              </a:rPr>
              <a:t/>
            </a:r>
            <a:br>
              <a:rPr lang="en-GB" sz="3100" dirty="0" smtClean="0">
                <a:solidFill>
                  <a:schemeClr val="accent3"/>
                </a:solidFill>
              </a:rPr>
            </a:br>
            <a:r>
              <a:rPr lang="en-GB" sz="2200" b="1" dirty="0" smtClean="0">
                <a:solidFill>
                  <a:schemeClr val="accent3"/>
                </a:solidFill>
              </a:rPr>
              <a:t>Requirement 3.  Page 11</a:t>
            </a:r>
            <a:r>
              <a:rPr lang="en-GB" sz="3200" b="1" dirty="0" smtClean="0">
                <a:solidFill>
                  <a:schemeClr val="accent3"/>
                </a:solidFill>
                <a:latin typeface="+mn-lt"/>
              </a:rPr>
              <a:t/>
            </a:r>
            <a:br>
              <a:rPr lang="en-GB" sz="3200" b="1" dirty="0" smtClean="0">
                <a:solidFill>
                  <a:schemeClr val="accent3"/>
                </a:solidFill>
                <a:latin typeface="+mn-lt"/>
              </a:rPr>
            </a:br>
            <a:r>
              <a:rPr lang="en-GB" sz="2400" dirty="0" smtClean="0">
                <a:solidFill>
                  <a:schemeClr val="accent3"/>
                </a:solidFill>
              </a:rPr>
              <a:t>The program objectives should develop learning outcomes in all of the required domains of learning. To provide evidence that this is done:</a:t>
            </a:r>
            <a:endParaRPr lang="en-GB" sz="2400" dirty="0">
              <a:solidFill>
                <a:schemeClr val="accent3"/>
              </a:solidFill>
            </a:endParaRPr>
          </a:p>
        </p:txBody>
      </p:sp>
      <p:sp>
        <p:nvSpPr>
          <p:cNvPr id="3" name="Content Placeholder 2"/>
          <p:cNvSpPr>
            <a:spLocks noGrp="1"/>
          </p:cNvSpPr>
          <p:nvPr>
            <p:ph idx="1"/>
          </p:nvPr>
        </p:nvSpPr>
        <p:spPr>
          <a:xfrm>
            <a:off x="323850" y="3500438"/>
            <a:ext cx="8569325" cy="3097212"/>
          </a:xfrm>
        </p:spPr>
        <p:txBody>
          <a:bodyPr>
            <a:normAutofit/>
          </a:bodyPr>
          <a:lstStyle/>
          <a:p>
            <a:pPr marL="274320" indent="-274320" eaLnBrk="1" fontAlgn="auto" hangingPunct="1">
              <a:spcAft>
                <a:spcPts val="0"/>
              </a:spcAft>
              <a:buClr>
                <a:schemeClr val="accent3"/>
              </a:buClr>
              <a:buFont typeface="Wingdings 2"/>
              <a:buChar char=""/>
              <a:defRPr/>
            </a:pPr>
            <a:r>
              <a:rPr lang="en-GB" dirty="0" smtClean="0"/>
              <a:t> </a:t>
            </a:r>
            <a:r>
              <a:rPr lang="en-GB" sz="2400" dirty="0" smtClean="0">
                <a:latin typeface="+mj-lt"/>
              </a:rPr>
              <a:t>Learning objectives specified for the program should include outcomes in all of the domains.</a:t>
            </a:r>
          </a:p>
          <a:p>
            <a:pPr marL="274320" indent="-274320" eaLnBrk="1" fontAlgn="auto" hangingPunct="1">
              <a:spcAft>
                <a:spcPts val="0"/>
              </a:spcAft>
              <a:buClr>
                <a:schemeClr val="accent3"/>
              </a:buClr>
              <a:buFont typeface="Wingdings 2"/>
              <a:buNone/>
              <a:defRPr/>
            </a:pPr>
            <a:endParaRPr lang="en-GB" sz="2400" dirty="0" smtClean="0">
              <a:latin typeface="+mj-lt"/>
            </a:endParaRPr>
          </a:p>
          <a:p>
            <a:pPr marL="274320" indent="-274320" eaLnBrk="1" fontAlgn="auto" hangingPunct="1">
              <a:spcAft>
                <a:spcPts val="0"/>
              </a:spcAft>
              <a:buClr>
                <a:schemeClr val="accent3"/>
              </a:buClr>
              <a:buFont typeface="Wingdings 2"/>
              <a:buChar char=""/>
              <a:defRPr/>
            </a:pPr>
            <a:r>
              <a:rPr lang="en-GB" sz="2400" dirty="0" smtClean="0">
                <a:latin typeface="+mj-lt"/>
              </a:rPr>
              <a:t>Responsibility for achieving these learning outcomes should be distributed appropriately across the courses within the program and included in course objectives.</a:t>
            </a:r>
          </a:p>
          <a:p>
            <a:pPr marL="274320" indent="-27432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normAutofit fontScale="90000"/>
          </a:bodyPr>
          <a:lstStyle/>
          <a:p>
            <a:pPr eaLnBrk="1" fontAlgn="auto" hangingPunct="1">
              <a:spcAft>
                <a:spcPts val="0"/>
              </a:spcAft>
              <a:defRPr/>
            </a:pPr>
            <a:endParaRPr lang="en-GB" dirty="0"/>
          </a:p>
        </p:txBody>
      </p:sp>
      <p:sp>
        <p:nvSpPr>
          <p:cNvPr id="3" name="Content Placeholder 2"/>
          <p:cNvSpPr>
            <a:spLocks noGrp="1"/>
          </p:cNvSpPr>
          <p:nvPr>
            <p:ph idx="1"/>
          </p:nvPr>
        </p:nvSpPr>
        <p:spPr>
          <a:xfrm>
            <a:off x="250825" y="1341438"/>
            <a:ext cx="8642350" cy="4983162"/>
          </a:xfrm>
        </p:spPr>
        <p:txBody>
          <a:bodyPr>
            <a:normAutofit/>
          </a:bodyPr>
          <a:lstStyle/>
          <a:p>
            <a:pPr marL="274320" indent="-274320" algn="just" eaLnBrk="1" fontAlgn="auto" hangingPunct="1">
              <a:spcAft>
                <a:spcPts val="0"/>
              </a:spcAft>
              <a:buClr>
                <a:schemeClr val="accent3"/>
              </a:buClr>
              <a:buFont typeface="Wingdings 2"/>
              <a:buChar char=""/>
              <a:defRPr/>
            </a:pPr>
            <a:r>
              <a:rPr lang="en-GB" sz="2400" dirty="0" smtClean="0">
                <a:latin typeface="+mj-lt"/>
              </a:rPr>
              <a:t>Program and course specifications should include methods of teaching and student activities that are appropriate for the learning outcomes in each of the domains.</a:t>
            </a:r>
          </a:p>
          <a:p>
            <a:pPr marL="274320" indent="-274320" algn="just" eaLnBrk="1" fontAlgn="auto" hangingPunct="1">
              <a:spcAft>
                <a:spcPts val="0"/>
              </a:spcAft>
              <a:buClr>
                <a:schemeClr val="accent3"/>
              </a:buClr>
              <a:buFont typeface="Wingdings 2"/>
              <a:buChar char=""/>
              <a:defRPr/>
            </a:pPr>
            <a:endParaRPr lang="en-GB" sz="24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Tests, examinations and other required assessment tasks should include appropriate forms of assessment of learning in each of the domains.</a:t>
            </a:r>
          </a:p>
          <a:p>
            <a:pPr marL="274320" indent="-274320" algn="just" eaLnBrk="1" fontAlgn="auto" hangingPunct="1">
              <a:spcAft>
                <a:spcPts val="0"/>
              </a:spcAft>
              <a:buClr>
                <a:schemeClr val="accent3"/>
              </a:buClr>
              <a:buFont typeface="Wingdings 2"/>
              <a:buChar char=""/>
              <a:defRPr/>
            </a:pPr>
            <a:endParaRPr lang="en-GB" sz="2400" dirty="0" smtClean="0">
              <a:latin typeface="+mj-lt"/>
            </a:endParaRPr>
          </a:p>
          <a:p>
            <a:pPr marL="274320" indent="-274320" algn="just" eaLnBrk="1" fontAlgn="auto" hangingPunct="1">
              <a:spcAft>
                <a:spcPts val="0"/>
              </a:spcAft>
              <a:buClr>
                <a:schemeClr val="accent3"/>
              </a:buClr>
              <a:buFont typeface="Wingdings 2"/>
              <a:buChar char=""/>
              <a:defRPr/>
            </a:pPr>
            <a:r>
              <a:rPr lang="en-GB" sz="2400" dirty="0" smtClean="0">
                <a:latin typeface="+mj-lt"/>
              </a:rPr>
              <a:t>Program evaluations, including student, graduate or employer surveys and/or other mechanisms should include attention to learning outcomes in each of the domains.</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04850"/>
            <a:ext cx="8642350" cy="1787525"/>
          </a:xfrm>
        </p:spPr>
        <p:txBody>
          <a:bodyPr>
            <a:normAutofit/>
          </a:bodyPr>
          <a:lstStyle/>
          <a:p>
            <a:pPr eaLnBrk="1" fontAlgn="auto" hangingPunct="1">
              <a:spcAft>
                <a:spcPts val="0"/>
              </a:spcAft>
              <a:defRPr/>
            </a:pPr>
            <a:r>
              <a:rPr lang="en-US" sz="3200" b="1" dirty="0" smtClean="0">
                <a:solidFill>
                  <a:schemeClr val="accent3"/>
                </a:solidFill>
              </a:rPr>
              <a:t>Characteristics of Programs and Expected Learning Outcomes at Each Level in the Framework           				</a:t>
            </a:r>
            <a:r>
              <a:rPr lang="en-US" sz="2000" b="1" dirty="0" smtClean="0">
                <a:solidFill>
                  <a:schemeClr val="accent3"/>
                </a:solidFill>
              </a:rPr>
              <a:t>Page 15</a:t>
            </a:r>
            <a:endParaRPr lang="en-GB" sz="2000" dirty="0">
              <a:solidFill>
                <a:schemeClr val="accent3"/>
              </a:solidFill>
            </a:endParaRPr>
          </a:p>
        </p:txBody>
      </p:sp>
      <p:sp>
        <p:nvSpPr>
          <p:cNvPr id="3" name="Content Placeholder 2"/>
          <p:cNvSpPr>
            <a:spLocks noGrp="1"/>
          </p:cNvSpPr>
          <p:nvPr>
            <p:ph idx="1"/>
          </p:nvPr>
        </p:nvSpPr>
        <p:spPr>
          <a:xfrm>
            <a:off x="457200" y="2852738"/>
            <a:ext cx="8229600" cy="3471862"/>
          </a:xfrm>
        </p:spPr>
        <p:txBody>
          <a:bodyPr>
            <a:normAutofit/>
          </a:bodyPr>
          <a:lstStyle/>
          <a:p>
            <a:pPr marL="274320" indent="-274320" eaLnBrk="1" fontAlgn="auto" hangingPunct="1">
              <a:spcAft>
                <a:spcPts val="0"/>
              </a:spcAft>
              <a:buClr>
                <a:schemeClr val="accent3"/>
              </a:buClr>
              <a:buFont typeface="Wingdings 2"/>
              <a:buChar char=""/>
              <a:defRPr/>
            </a:pPr>
            <a:endParaRPr lang="en-GB" sz="2800" dirty="0" smtClean="0">
              <a:latin typeface="+mj-lt"/>
            </a:endParaRPr>
          </a:p>
          <a:p>
            <a:pPr marL="274320" indent="-274320" eaLnBrk="1" fontAlgn="auto" hangingPunct="1">
              <a:spcAft>
                <a:spcPts val="0"/>
              </a:spcAft>
              <a:buClr>
                <a:schemeClr val="accent3"/>
              </a:buClr>
              <a:buFont typeface="Wingdings 2"/>
              <a:buChar char=""/>
              <a:defRPr/>
            </a:pPr>
            <a:endParaRPr lang="en-GB" sz="2800" dirty="0" smtClean="0">
              <a:latin typeface="+mj-lt"/>
            </a:endParaRPr>
          </a:p>
          <a:p>
            <a:pPr marL="274320" indent="-274320" eaLnBrk="1" fontAlgn="auto" hangingPunct="1">
              <a:spcAft>
                <a:spcPts val="0"/>
              </a:spcAft>
              <a:buClr>
                <a:schemeClr val="accent3"/>
              </a:buClr>
              <a:buFont typeface="Wingdings 2"/>
              <a:buChar char=""/>
              <a:defRPr/>
            </a:pPr>
            <a:r>
              <a:rPr lang="en-GB" sz="2800" dirty="0" smtClean="0">
                <a:latin typeface="+mj-lt"/>
              </a:rPr>
              <a:t>Example – Bachelor Degree</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813"/>
            <a:ext cx="8229600" cy="1008062"/>
          </a:xfrm>
        </p:spPr>
        <p:txBody>
          <a:bodyPr>
            <a:normAutofit fontScale="90000"/>
          </a:bodyPr>
          <a:lstStyle/>
          <a:p>
            <a:pPr eaLnBrk="1" fontAlgn="auto" hangingPunct="1">
              <a:spcAft>
                <a:spcPts val="0"/>
              </a:spcAft>
              <a:defRPr/>
            </a:pPr>
            <a:r>
              <a:rPr lang="en-US" sz="3200" b="1" dirty="0" smtClean="0"/>
              <a:t>5.3  Level 3.  Bachelor</a:t>
            </a:r>
            <a:r>
              <a:rPr lang="en-GB" sz="3200" dirty="0" smtClean="0"/>
              <a:t/>
            </a:r>
            <a:br>
              <a:rPr lang="en-GB" sz="3200" dirty="0" smtClean="0"/>
            </a:br>
            <a:r>
              <a:rPr lang="en-US" sz="3200" b="1" dirty="0" smtClean="0"/>
              <a:t>5.3  Characteristics of Programs</a:t>
            </a:r>
            <a:endParaRPr lang="en-GB" sz="3200" dirty="0"/>
          </a:p>
        </p:txBody>
      </p:sp>
      <p:sp>
        <p:nvSpPr>
          <p:cNvPr id="3" name="Content Placeholder 2"/>
          <p:cNvSpPr>
            <a:spLocks noGrp="1"/>
          </p:cNvSpPr>
          <p:nvPr>
            <p:ph idx="1"/>
          </p:nvPr>
        </p:nvSpPr>
        <p:spPr>
          <a:xfrm>
            <a:off x="179388" y="1557338"/>
            <a:ext cx="8713787" cy="5111750"/>
          </a:xfrm>
        </p:spPr>
        <p:txBody>
          <a:bodyPr>
            <a:normAutofit fontScale="70000" lnSpcReduction="20000"/>
          </a:bodyPr>
          <a:lstStyle/>
          <a:p>
            <a:pPr marL="274320" indent="-274320" algn="just"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An award requiring a minimum of 120 credit hours, normally following four academic years of full time study or equivalent. There are differing expectations for length of programs in different fields of professional study and programs.  </a:t>
            </a:r>
            <a:endParaRPr lang="en-GB"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endParaRPr lang="en-GB"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A bachelor degree program is designed to develop a comprehensive understanding of a broad field of study, with some studies taken to considerable depth and involving critical analysis of the latest developments and research.  Students should be aware of relevant knowledge and theory in other related fields of learning.</a:t>
            </a:r>
            <a:endParaRPr lang="en-GB"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endParaRPr lang="en-GB"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A bachelor degree is the basic qualification for entry to a number of highly skilled professional fields and programs in these fields should develop both the knowledge and skill to practice in those professions, and the background in practical and theoretical knowledge and research to proceed to further study.  </a:t>
            </a:r>
            <a:endParaRPr lang="en-GB"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GB" dirty="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647700"/>
          </a:xfrm>
        </p:spPr>
        <p:txBody>
          <a:bodyPr>
            <a:normAutofit/>
          </a:bodyPr>
          <a:lstStyle/>
          <a:p>
            <a:pPr eaLnBrk="1" fontAlgn="auto" hangingPunct="1">
              <a:spcAft>
                <a:spcPts val="0"/>
              </a:spcAft>
              <a:defRPr/>
            </a:pPr>
            <a:r>
              <a:rPr lang="en-US" sz="3200" b="1" dirty="0" smtClean="0">
                <a:solidFill>
                  <a:schemeClr val="accent3"/>
                </a:solidFill>
              </a:rPr>
              <a:t>Characteristics of Graduates</a:t>
            </a:r>
            <a:endParaRPr lang="en-GB" sz="3200" dirty="0">
              <a:solidFill>
                <a:schemeClr val="accent3"/>
              </a:solidFill>
            </a:endParaRPr>
          </a:p>
        </p:txBody>
      </p:sp>
      <p:sp>
        <p:nvSpPr>
          <p:cNvPr id="3" name="Content Placeholder 2"/>
          <p:cNvSpPr>
            <a:spLocks noGrp="1"/>
          </p:cNvSpPr>
          <p:nvPr>
            <p:ph idx="1"/>
          </p:nvPr>
        </p:nvSpPr>
        <p:spPr>
          <a:xfrm>
            <a:off x="323850" y="1341438"/>
            <a:ext cx="8569325" cy="4983162"/>
          </a:xfrm>
        </p:spPr>
        <p:txBody>
          <a:bodyPr>
            <a:normAutofit fontScale="47500" lnSpcReduction="20000"/>
          </a:bodyPr>
          <a:lstStyle/>
          <a:p>
            <a:pPr marL="274320" indent="-274320" algn="just" eaLnBrk="1" fontAlgn="auto" hangingPunct="1">
              <a:spcAft>
                <a:spcPts val="0"/>
              </a:spcAft>
              <a:buClr>
                <a:schemeClr val="accent3"/>
              </a:buClr>
              <a:buFont typeface="Wingdings 2"/>
              <a:buNone/>
              <a:defRPr/>
            </a:pPr>
            <a:r>
              <a:rPr lang="en-US" sz="4200" dirty="0" smtClean="0">
                <a:latin typeface="Arial" pitchFamily="34" charset="0"/>
                <a:cs typeface="Arial" pitchFamily="34" charset="0"/>
              </a:rPr>
              <a:t>Holders of a bachelor degree should have demonstrated:</a:t>
            </a:r>
            <a:endParaRPr lang="en-GB" sz="4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Knowledge of a comprehensive, coherent and systematic body of knowledge in a field of enquiry and of the underlying theories and principles associated with it;</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endParaRPr lang="en-US"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The ability to investigate complex problems and develop creative solutions with limited guidance, using insights from their own and other related fields of study;</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endParaRPr lang="en-US"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The ability to identify and use appropriate mathematical and statistical techniques in the analysis and resolution of complex issues, and select and use the most appropriate mechanisms for communicating the results to a variety of audiences;</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endParaRPr lang="en-US"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Capacity to provide leadership and willingness to cooperate fully with others in joint projects and initiatives;</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endParaRPr lang="en-US"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US" sz="3400" dirty="0" smtClean="0">
                <a:latin typeface="Arial" pitchFamily="34" charset="0"/>
                <a:cs typeface="Arial" pitchFamily="34" charset="0"/>
              </a:rPr>
              <a:t>In the case of a professional program the full range of knowledge and skill required for effective practice in the profession concerned;</a:t>
            </a:r>
            <a:endParaRPr lang="en-GB" sz="34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endParaRPr lang="en-US" sz="3400" dirty="0" smtClean="0">
              <a:latin typeface="+mj-lt"/>
            </a:endParaRPr>
          </a:p>
          <a:p>
            <a:pPr marL="274320" indent="-274320" algn="just" eaLnBrk="1" fontAlgn="auto" hangingPunct="1">
              <a:spcAft>
                <a:spcPts val="0"/>
              </a:spcAft>
              <a:buClr>
                <a:schemeClr val="accent3"/>
              </a:buClr>
              <a:buFont typeface="Wingdings 2"/>
              <a:buChar char=""/>
              <a:defRPr/>
            </a:pPr>
            <a:r>
              <a:rPr lang="en-US" sz="3400" dirty="0" smtClean="0">
                <a:latin typeface="+mj-lt"/>
              </a:rPr>
              <a:t>In the case of an academic program not geared to professional practice, in depth knowledge and understanding of research literature in a field, and ability to interpret, analyze and evaluate the significance of that research in extending knowledge in the field.</a:t>
            </a:r>
            <a:endParaRPr lang="en-GB" sz="3400" dirty="0" smtClean="0">
              <a:latin typeface="+mj-lt"/>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B75B4A-62F4-4BB6-BC8F-5E1CA62CFBE7}" type="slidenum">
              <a:rPr lang="en-GB" smtClean="0"/>
              <a:pPr>
                <a:defRPr/>
              </a:pPr>
              <a:t>167</a:t>
            </a:fld>
            <a:endParaRPr lang="en-GB" dirty="0"/>
          </a:p>
        </p:txBody>
      </p:sp>
      <p:graphicFrame>
        <p:nvGraphicFramePr>
          <p:cNvPr id="3" name="Diagram 2"/>
          <p:cNvGraphicFramePr/>
          <p:nvPr/>
        </p:nvGraphicFramePr>
        <p:xfrm>
          <a:off x="642910" y="571480"/>
          <a:ext cx="7929618"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20688"/>
          </a:xfrm>
        </p:spPr>
        <p:txBody>
          <a:bodyPr>
            <a:normAutofit fontScale="90000"/>
          </a:bodyPr>
          <a:lstStyle/>
          <a:p>
            <a:pPr eaLnBrk="1" fontAlgn="auto" hangingPunct="1">
              <a:spcAft>
                <a:spcPts val="0"/>
              </a:spcAft>
              <a:defRPr/>
            </a:pPr>
            <a:r>
              <a:rPr lang="en-US" sz="3200" b="1" dirty="0" smtClean="0">
                <a:solidFill>
                  <a:schemeClr val="accent3"/>
                </a:solidFill>
              </a:rPr>
              <a:t>Issues we need to recognize:       </a:t>
            </a:r>
            <a:endParaRPr lang="en-GB" sz="3200" b="1" dirty="0">
              <a:solidFill>
                <a:schemeClr val="accent3"/>
              </a:solidFill>
            </a:endParaRPr>
          </a:p>
        </p:txBody>
      </p:sp>
      <p:sp>
        <p:nvSpPr>
          <p:cNvPr id="3" name="Content Placeholder 2"/>
          <p:cNvSpPr>
            <a:spLocks noGrp="1"/>
          </p:cNvSpPr>
          <p:nvPr>
            <p:ph idx="1"/>
          </p:nvPr>
        </p:nvSpPr>
        <p:spPr>
          <a:xfrm>
            <a:off x="250825" y="1412875"/>
            <a:ext cx="8713788" cy="5184775"/>
          </a:xfrm>
        </p:spPr>
        <p:txBody>
          <a:bodyPr>
            <a:normAutofit fontScale="32500" lnSpcReduction="20000"/>
          </a:bodyPr>
          <a:lstStyle/>
          <a:p>
            <a:pPr marL="274320" indent="-274320" eaLnBrk="1" fontAlgn="auto" hangingPunct="1">
              <a:spcAft>
                <a:spcPts val="0"/>
              </a:spcAft>
              <a:buClr>
                <a:schemeClr val="accent3"/>
              </a:buClr>
              <a:buFont typeface="Wingdings 2"/>
              <a:buChar char=""/>
              <a:defRPr/>
            </a:pPr>
            <a:r>
              <a:rPr lang="en-US" sz="6200" dirty="0" smtClean="0">
                <a:latin typeface="Arial" pitchFamily="34" charset="0"/>
                <a:cs typeface="Arial" pitchFamily="34" charset="0"/>
              </a:rPr>
              <a:t>Outcomes can be defined at different levels for different purposes.</a:t>
            </a:r>
            <a:endParaRPr lang="en-GB" sz="6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6200" dirty="0" smtClean="0">
                <a:latin typeface="Arial" pitchFamily="34" charset="0"/>
                <a:cs typeface="Arial" pitchFamily="34" charset="0"/>
              </a:rPr>
              <a:t>Outcomes are complex, based on the integration of knowledge, skills and values.</a:t>
            </a:r>
            <a:endParaRPr lang="en-GB" sz="6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6200" dirty="0" smtClean="0">
                <a:latin typeface="Arial" pitchFamily="34" charset="0"/>
                <a:cs typeface="Arial" pitchFamily="34" charset="0"/>
              </a:rPr>
              <a:t>Multiple outcomes need to be integrated and treated holistically</a:t>
            </a:r>
            <a:endParaRPr lang="en-GB" sz="6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6200" dirty="0" smtClean="0">
                <a:latin typeface="Arial" pitchFamily="34" charset="0"/>
                <a:cs typeface="Arial" pitchFamily="34" charset="0"/>
              </a:rPr>
              <a:t>The outcomes will provide the springboard for students to become active learners.  </a:t>
            </a:r>
            <a:endParaRPr lang="en-GB" sz="6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US" sz="2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6200" dirty="0" smtClean="0">
                <a:latin typeface="Arial" pitchFamily="34" charset="0"/>
                <a:cs typeface="Arial" pitchFamily="34" charset="0"/>
              </a:rPr>
              <a:t>The process for creating outcomes at different levels needs to be collaborative and open.  It needs to involve a broad range of stakeholders.</a:t>
            </a:r>
            <a:endParaRPr lang="en-GB" sz="6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6200" dirty="0" smtClean="0">
                <a:latin typeface="Arial" pitchFamily="34" charset="0"/>
                <a:cs typeface="Arial" pitchFamily="34" charset="0"/>
              </a:rPr>
              <a:t>Staff development and support will be necessary to assist individuals and teams at different levels to define learning outcomes that are significant.</a:t>
            </a:r>
            <a:endParaRPr lang="en-GB" sz="6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6200" dirty="0" smtClean="0">
                <a:latin typeface="Arial" pitchFamily="34" charset="0"/>
                <a:cs typeface="Arial" pitchFamily="34" charset="0"/>
              </a:rPr>
              <a:t>Assessment needs to be in place at different levels to monitor students’ progress in their learning and provide constructive feedback.  </a:t>
            </a:r>
            <a:endParaRPr lang="en-GB" sz="6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5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6200" dirty="0" smtClean="0">
                <a:latin typeface="Arial" pitchFamily="34" charset="0"/>
                <a:cs typeface="Arial" pitchFamily="34" charset="0"/>
              </a:rPr>
              <a:t>Assessment’s primary role is to promote learning.</a:t>
            </a:r>
            <a:endParaRPr lang="en-GB" sz="6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b="1" dirty="0" smtClean="0">
                <a:solidFill>
                  <a:schemeClr val="accent3"/>
                </a:solidFill>
              </a:rPr>
              <a:t>Exercise 5: </a:t>
            </a:r>
            <a:endParaRPr lang="en-GB" sz="3200" b="1" dirty="0">
              <a:solidFill>
                <a:schemeClr val="accent3"/>
              </a:solidFill>
            </a:endParaRPr>
          </a:p>
        </p:txBody>
      </p:sp>
      <p:sp>
        <p:nvSpPr>
          <p:cNvPr id="124931" name="Content Placeholder 2"/>
          <p:cNvSpPr>
            <a:spLocks noGrp="1"/>
          </p:cNvSpPr>
          <p:nvPr>
            <p:ph idx="1"/>
          </p:nvPr>
        </p:nvSpPr>
        <p:spPr>
          <a:xfrm>
            <a:off x="250825" y="1489193"/>
            <a:ext cx="8642350" cy="4389437"/>
          </a:xfrm>
        </p:spPr>
        <p:txBody>
          <a:bodyPr/>
          <a:lstStyle/>
          <a:p>
            <a:endParaRPr lang="en-GB" dirty="0" smtClean="0"/>
          </a:p>
          <a:p>
            <a:r>
              <a:rPr lang="en-GB" dirty="0" smtClean="0">
                <a:latin typeface="Arial" charset="0"/>
                <a:cs typeface="Arial" charset="0"/>
              </a:rPr>
              <a:t>Taking account of what you have heard today, if you were to write a new learning, teaching and assessment strategy for your institution or department, what are the most important aspects of this strategy?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251520" y="704850"/>
            <a:ext cx="8435280" cy="779463"/>
          </a:xfrm>
        </p:spPr>
        <p:txBody>
          <a:bodyPr>
            <a:normAutofit fontScale="90000"/>
          </a:bodyPr>
          <a:lstStyle/>
          <a:p>
            <a:pPr eaLnBrk="1" hangingPunct="1">
              <a:defRPr/>
            </a:pPr>
            <a:r>
              <a:rPr lang="en-GB" sz="3100" b="1" dirty="0" smtClean="0">
                <a:solidFill>
                  <a:schemeClr val="accent3"/>
                </a:solidFill>
              </a:rPr>
              <a:t>What do Learning Outcomes look like?</a:t>
            </a:r>
            <a:br>
              <a:rPr lang="en-GB" sz="3100" b="1" dirty="0" smtClean="0">
                <a:solidFill>
                  <a:schemeClr val="accent3"/>
                </a:solidFill>
              </a:rPr>
            </a:br>
            <a:r>
              <a:rPr lang="en-GB" sz="2700" b="1" dirty="0" smtClean="0">
                <a:solidFill>
                  <a:schemeClr val="accent3"/>
                </a:solidFill>
              </a:rPr>
              <a:t>Example from statistics/mathematics course</a:t>
            </a:r>
            <a:endParaRPr lang="en-US" sz="2700" b="1" dirty="0" smtClean="0">
              <a:solidFill>
                <a:schemeClr val="accent3"/>
              </a:solidFill>
            </a:endParaRPr>
          </a:p>
        </p:txBody>
      </p:sp>
      <p:sp>
        <p:nvSpPr>
          <p:cNvPr id="40963" name="Rectangle 1027"/>
          <p:cNvSpPr>
            <a:spLocks noGrp="1" noChangeArrowheads="1"/>
          </p:cNvSpPr>
          <p:nvPr>
            <p:ph idx="1"/>
          </p:nvPr>
        </p:nvSpPr>
        <p:spPr>
          <a:xfrm>
            <a:off x="179388" y="1700808"/>
            <a:ext cx="8507412" cy="4623792"/>
          </a:xfrm>
        </p:spPr>
        <p:txBody>
          <a:bodyPr>
            <a:normAutofit/>
          </a:bodyPr>
          <a:lstStyle/>
          <a:p>
            <a:pPr marL="274320" indent="-274320" algn="just" eaLnBrk="1" fontAlgn="auto" hangingPunct="1">
              <a:lnSpc>
                <a:spcPct val="90000"/>
              </a:lnSpc>
              <a:spcAft>
                <a:spcPts val="0"/>
              </a:spcAft>
              <a:buClr>
                <a:schemeClr val="accent3"/>
              </a:buClr>
              <a:buFontTx/>
              <a:buNone/>
              <a:defRPr/>
            </a:pPr>
            <a:r>
              <a:rPr lang="en-GB" sz="2000" b="1" dirty="0" smtClean="0">
                <a:latin typeface="Arial" pitchFamily="34" charset="0"/>
                <a:cs typeface="Arial" pitchFamily="34" charset="0"/>
              </a:rPr>
              <a:t>On successful completion of this course students will:</a:t>
            </a:r>
          </a:p>
          <a:p>
            <a:pPr marL="274320" indent="-274320" algn="just" eaLnBrk="1" fontAlgn="auto" hangingPunct="1">
              <a:lnSpc>
                <a:spcPct val="90000"/>
              </a:lnSpc>
              <a:spcAft>
                <a:spcPts val="0"/>
              </a:spcAft>
              <a:buClr>
                <a:schemeClr val="accent3"/>
              </a:buClr>
              <a:buFont typeface="Wingdings 2"/>
              <a:buChar char=""/>
              <a:defRPr/>
            </a:pPr>
            <a:r>
              <a:rPr lang="en-GB" sz="2000" dirty="0" smtClean="0">
                <a:latin typeface="Arial" pitchFamily="34" charset="0"/>
                <a:cs typeface="Arial" pitchFamily="34" charset="0"/>
              </a:rPr>
              <a:t>be capable of selecting, carrying out and interpreting the results of appropriate statistical methods for describing and analysing data sets, in the context of their own research interests;</a:t>
            </a:r>
          </a:p>
          <a:p>
            <a:pPr marL="274320" indent="-274320" algn="just" eaLnBrk="1" fontAlgn="auto" hangingPunct="1">
              <a:lnSpc>
                <a:spcPct val="90000"/>
              </a:lnSpc>
              <a:spcAft>
                <a:spcPts val="0"/>
              </a:spcAft>
              <a:buClr>
                <a:schemeClr val="accent3"/>
              </a:buClr>
              <a:buFont typeface="Wingdings 2"/>
              <a:buChar char=""/>
              <a:defRPr/>
            </a:pPr>
            <a:r>
              <a:rPr lang="en-GB" sz="2000" dirty="0" smtClean="0">
                <a:latin typeface="Arial" pitchFamily="34" charset="0"/>
                <a:cs typeface="Arial" pitchFamily="34" charset="0"/>
              </a:rPr>
              <a:t>be able to make use of appropriate software packages to carry out statistical analysis, and to interpret their output in terms relevant to the research field;</a:t>
            </a:r>
          </a:p>
          <a:p>
            <a:pPr marL="274320" indent="-274320" algn="just" eaLnBrk="1" fontAlgn="auto" hangingPunct="1">
              <a:lnSpc>
                <a:spcPct val="90000"/>
              </a:lnSpc>
              <a:spcAft>
                <a:spcPts val="0"/>
              </a:spcAft>
              <a:buClr>
                <a:schemeClr val="accent3"/>
              </a:buClr>
              <a:buFont typeface="Wingdings 2"/>
              <a:buChar char=""/>
              <a:defRPr/>
            </a:pPr>
            <a:r>
              <a:rPr lang="en-GB" sz="2000" dirty="0" smtClean="0">
                <a:latin typeface="Arial" pitchFamily="34" charset="0"/>
                <a:cs typeface="Arial" pitchFamily="34" charset="0"/>
              </a:rPr>
              <a:t>demonstrate an understanding of the concepts of sampling variability, bias, sampling error and statistical significance, and their impact on the interpretation of research findings;</a:t>
            </a:r>
          </a:p>
          <a:p>
            <a:pPr marL="274320" indent="-274320" algn="just" eaLnBrk="1" fontAlgn="auto" hangingPunct="1">
              <a:lnSpc>
                <a:spcPct val="90000"/>
              </a:lnSpc>
              <a:spcAft>
                <a:spcPts val="0"/>
              </a:spcAft>
              <a:buClr>
                <a:schemeClr val="accent3"/>
              </a:buClr>
              <a:buFont typeface="Wingdings 2"/>
              <a:buChar char=""/>
              <a:defRPr/>
            </a:pPr>
            <a:r>
              <a:rPr lang="en-GB" sz="2000" dirty="0" smtClean="0">
                <a:latin typeface="Arial" pitchFamily="34" charset="0"/>
                <a:cs typeface="Arial" pitchFamily="34" charset="0"/>
              </a:rPr>
              <a:t>have an appreciation of a range of multivariate methods and their use and limitations in a research context.</a:t>
            </a:r>
          </a:p>
          <a:p>
            <a:pPr marL="274320" indent="-274320" eaLnBrk="1" fontAlgn="auto" hangingPunct="1">
              <a:lnSpc>
                <a:spcPct val="90000"/>
              </a:lnSpc>
              <a:spcAft>
                <a:spcPts val="0"/>
              </a:spcAft>
              <a:buClr>
                <a:schemeClr val="accent3"/>
              </a:buClr>
              <a:buFont typeface="Wingdings 2"/>
              <a:buChar char=""/>
              <a:defRPr/>
            </a:pPr>
            <a:endParaRPr lang="en-US" sz="1800"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017533"/>
            <a:ext cx="2137725" cy="1077218"/>
          </a:xfrm>
          <a:prstGeom prst="rect">
            <a:avLst/>
          </a:prstGeom>
          <a:noFill/>
        </p:spPr>
        <p:txBody>
          <a:bodyPr wrap="none" rtlCol="0">
            <a:spAutoFit/>
          </a:bodyPr>
          <a:lstStyle/>
          <a:p>
            <a:r>
              <a:rPr lang="en-US" sz="2800" b="1" dirty="0" smtClean="0">
                <a:solidFill>
                  <a:srgbClr val="0000FF"/>
                </a:solidFill>
              </a:rPr>
              <a:t>      DAY 2</a:t>
            </a:r>
          </a:p>
          <a:p>
            <a:r>
              <a:rPr lang="en-US" sz="3600" b="1" dirty="0" smtClean="0">
                <a:solidFill>
                  <a:srgbClr val="0000FF"/>
                </a:solidFill>
              </a:rPr>
              <a:t>SESSION 3</a:t>
            </a:r>
            <a:endParaRPr lang="en-US" sz="3600" b="1" dirty="0">
              <a:solidFill>
                <a:srgbClr val="0000FF"/>
              </a:solidFill>
            </a:endParaRPr>
          </a:p>
        </p:txBody>
      </p:sp>
      <p:sp>
        <p:nvSpPr>
          <p:cNvPr id="5" name="TextBox 4"/>
          <p:cNvSpPr txBox="1"/>
          <p:nvPr/>
        </p:nvSpPr>
        <p:spPr>
          <a:xfrm>
            <a:off x="3724838" y="2371750"/>
            <a:ext cx="1608133" cy="400110"/>
          </a:xfrm>
          <a:prstGeom prst="rect">
            <a:avLst/>
          </a:prstGeom>
          <a:noFill/>
        </p:spPr>
        <p:txBody>
          <a:bodyPr wrap="none" rtlCol="0">
            <a:spAutoFit/>
          </a:bodyPr>
          <a:lstStyle/>
          <a:p>
            <a:r>
              <a:rPr lang="en-US" sz="2000" b="1" dirty="0" smtClean="0">
                <a:solidFill>
                  <a:schemeClr val="accent6">
                    <a:lumMod val="75000"/>
                  </a:schemeClr>
                </a:solidFill>
              </a:rPr>
              <a:t>12.45 – 14.00</a:t>
            </a:r>
            <a:endParaRPr lang="en-US" sz="2000" b="1" dirty="0">
              <a:solidFill>
                <a:schemeClr val="accent6">
                  <a:lumMod val="75000"/>
                </a:schemeClr>
              </a:solidFill>
            </a:endParaRPr>
          </a:p>
        </p:txBody>
      </p:sp>
      <p:sp>
        <p:nvSpPr>
          <p:cNvPr id="7" name="TextBox 6"/>
          <p:cNvSpPr txBox="1"/>
          <p:nvPr/>
        </p:nvSpPr>
        <p:spPr>
          <a:xfrm>
            <a:off x="988638" y="3577670"/>
            <a:ext cx="7414209" cy="1077218"/>
          </a:xfrm>
          <a:prstGeom prst="rect">
            <a:avLst/>
          </a:prstGeom>
          <a:noFill/>
        </p:spPr>
        <p:txBody>
          <a:bodyPr wrap="none" rtlCol="0">
            <a:spAutoFit/>
          </a:bodyPr>
          <a:lstStyle/>
          <a:p>
            <a:r>
              <a:rPr lang="en-GB" sz="3200" b="1" dirty="0" smtClean="0">
                <a:solidFill>
                  <a:srgbClr val="0000FF"/>
                </a:solidFill>
              </a:rPr>
              <a:t>Managing the move to Learning Outcomes</a:t>
            </a:r>
          </a:p>
          <a:p>
            <a:r>
              <a:rPr lang="en-GB" sz="3200" b="1" dirty="0" smtClean="0">
                <a:solidFill>
                  <a:srgbClr val="0000FF"/>
                </a:solidFill>
              </a:rPr>
              <a:t>- a possible approach</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chemeClr val="accent3">
                    <a:lumMod val="75000"/>
                  </a:schemeClr>
                </a:solidFill>
              </a:rPr>
              <a:t>Reflections on 5 themes from UK QAA Institutional Audit</a:t>
            </a:r>
            <a:endParaRPr lang="en-US" sz="3200" dirty="0">
              <a:solidFill>
                <a:schemeClr val="accent3">
                  <a:lumMod val="75000"/>
                </a:schemeClr>
              </a:solidFill>
            </a:endParaRPr>
          </a:p>
        </p:txBody>
      </p:sp>
      <p:sp>
        <p:nvSpPr>
          <p:cNvPr id="5" name="Content Placeholder 4"/>
          <p:cNvSpPr>
            <a:spLocks noGrp="1"/>
          </p:cNvSpPr>
          <p:nvPr>
            <p:ph idx="1"/>
          </p:nvPr>
        </p:nvSpPr>
        <p:spPr/>
        <p:txBody>
          <a:bodyPr/>
          <a:lstStyle/>
          <a:p>
            <a:r>
              <a:rPr lang="en-US" dirty="0" smtClean="0"/>
              <a:t>The adoption and use of learning outcomes</a:t>
            </a:r>
          </a:p>
          <a:p>
            <a:pPr marL="971550" lvl="1" indent="-514350">
              <a:buFont typeface="+mj-lt"/>
              <a:buAutoNum type="arabicPeriod"/>
            </a:pPr>
            <a:r>
              <a:rPr lang="en-US" dirty="0" smtClean="0"/>
              <a:t>Institutional approaches to learning outcomes</a:t>
            </a:r>
          </a:p>
          <a:p>
            <a:pPr marL="971550" lvl="1" indent="-514350">
              <a:buFont typeface="+mj-lt"/>
              <a:buAutoNum type="arabicPeriod"/>
            </a:pPr>
            <a:r>
              <a:rPr lang="en-US" dirty="0" smtClean="0"/>
              <a:t>The use of external reference points</a:t>
            </a:r>
          </a:p>
          <a:p>
            <a:pPr marL="971550" lvl="1" indent="-514350">
              <a:buFont typeface="+mj-lt"/>
              <a:buAutoNum type="arabicPeriod"/>
            </a:pPr>
            <a:r>
              <a:rPr lang="en-US" dirty="0" smtClean="0"/>
              <a:t>Programme design</a:t>
            </a:r>
          </a:p>
          <a:p>
            <a:pPr marL="971550" lvl="1" indent="-514350">
              <a:buFont typeface="+mj-lt"/>
              <a:buAutoNum type="arabicPeriod"/>
            </a:pPr>
            <a:r>
              <a:rPr lang="en-US" dirty="0" smtClean="0"/>
              <a:t>Assessment</a:t>
            </a:r>
          </a:p>
          <a:p>
            <a:pPr marL="971550" lvl="1" indent="-514350">
              <a:buFont typeface="+mj-lt"/>
              <a:buAutoNum type="arabicPeriod"/>
            </a:pPr>
            <a:r>
              <a:rPr lang="en-US" dirty="0" smtClean="0"/>
              <a:t>Information provided to students</a:t>
            </a: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accent3">
                    <a:lumMod val="75000"/>
                  </a:schemeClr>
                </a:solidFill>
              </a:rPr>
              <a:t>Reflections on 5 themes from UK QAA Institutional Audit</a:t>
            </a:r>
            <a:endParaRPr lang="en-US" dirty="0"/>
          </a:p>
        </p:txBody>
      </p:sp>
      <p:sp>
        <p:nvSpPr>
          <p:cNvPr id="5" name="Content Placeholder 4"/>
          <p:cNvSpPr>
            <a:spLocks noGrp="1"/>
          </p:cNvSpPr>
          <p:nvPr>
            <p:ph idx="1"/>
          </p:nvPr>
        </p:nvSpPr>
        <p:spPr/>
        <p:txBody>
          <a:bodyPr>
            <a:normAutofit lnSpcReduction="10000"/>
          </a:bodyPr>
          <a:lstStyle/>
          <a:p>
            <a:r>
              <a:rPr lang="en-US" dirty="0" smtClean="0"/>
              <a:t>Key messages</a:t>
            </a:r>
          </a:p>
          <a:p>
            <a:pPr marL="971550" lvl="1" indent="-514350">
              <a:buFont typeface="+mj-lt"/>
              <a:buAutoNum type="arabicPeriod"/>
            </a:pPr>
            <a:r>
              <a:rPr lang="en-US" dirty="0" smtClean="0"/>
              <a:t>Each institution must reflect and find its own approach (not emulate) </a:t>
            </a:r>
          </a:p>
          <a:p>
            <a:pPr marL="971550" lvl="1" indent="-514350">
              <a:buFont typeface="+mj-lt"/>
              <a:buAutoNum type="arabicPeriod"/>
            </a:pPr>
            <a:r>
              <a:rPr lang="en-GB" i="1" dirty="0" smtClean="0"/>
              <a:t> “There is ample evidence in reports that students valued the clarity that the use of learning outcomes had brought to the overall purpose of their programme, the interrelationship between parts of the programme and the nature and purpose of assessment tasks.”</a:t>
            </a:r>
            <a:endParaRPr lang="en-US" dirty="0" smtClean="0"/>
          </a:p>
          <a:p>
            <a:pPr marL="971550" lvl="1"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accent3">
                    <a:lumMod val="75000"/>
                  </a:schemeClr>
                </a:solidFill>
              </a:rPr>
              <a:t>Reflections on 5 themes from UK QAA Institutional Audit</a:t>
            </a:r>
            <a:endParaRPr lang="en-US" dirty="0"/>
          </a:p>
        </p:txBody>
      </p:sp>
      <p:sp>
        <p:nvSpPr>
          <p:cNvPr id="5" name="Content Placeholder 4"/>
          <p:cNvSpPr>
            <a:spLocks noGrp="1"/>
          </p:cNvSpPr>
          <p:nvPr>
            <p:ph idx="1"/>
          </p:nvPr>
        </p:nvSpPr>
        <p:spPr/>
        <p:txBody>
          <a:bodyPr>
            <a:normAutofit lnSpcReduction="10000"/>
          </a:bodyPr>
          <a:lstStyle/>
          <a:p>
            <a:r>
              <a:rPr lang="en-US" dirty="0" smtClean="0"/>
              <a:t>Key messages</a:t>
            </a:r>
          </a:p>
          <a:p>
            <a:pPr marL="971550" lvl="1" indent="-514350">
              <a:buAutoNum type="arabicPeriod" startAt="3"/>
            </a:pPr>
            <a:r>
              <a:rPr lang="en-US" dirty="0" smtClean="0"/>
              <a:t>Stimulated institutional approaches to looking closer at the relationship between teaching, learning and assessment practices and how these managed</a:t>
            </a:r>
          </a:p>
          <a:p>
            <a:pPr marL="971550" lvl="1" indent="-514350">
              <a:buAutoNum type="arabicPeriod" startAt="3"/>
            </a:pPr>
            <a:r>
              <a:rPr lang="en-US" dirty="0" smtClean="0"/>
              <a:t>Old processes not always fully explicit</a:t>
            </a:r>
          </a:p>
          <a:p>
            <a:pPr marL="971550" lvl="1" indent="-514350">
              <a:buAutoNum type="arabicPeriod" startAt="3"/>
            </a:pPr>
            <a:r>
              <a:rPr lang="en-US" dirty="0" smtClean="0"/>
              <a:t>Discipline self evaluation invariably used external reference points (FHEQ)</a:t>
            </a:r>
          </a:p>
          <a:p>
            <a:pPr marL="971550" lvl="1" indent="-514350">
              <a:buAutoNum type="arabicPeriod" startAt="3"/>
            </a:pPr>
            <a:r>
              <a:rPr lang="en-US" dirty="0" smtClean="0"/>
              <a:t>Weakness in differentiation between batchelor’s and master’s levels (eg BEng and MEng)</a:t>
            </a:r>
          </a:p>
          <a:p>
            <a:pPr marL="971550" lvl="1" indent="-514350">
              <a:buAutoNum type="arabicPeriod" startAt="3"/>
            </a:pPr>
            <a:endParaRPr lang="en-US" dirty="0"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accent3">
                    <a:lumMod val="75000"/>
                  </a:schemeClr>
                </a:solidFill>
              </a:rPr>
              <a:t>Reflections on 5 themes from UK QAA Institutional Audit</a:t>
            </a:r>
            <a:endParaRPr lang="en-US" dirty="0"/>
          </a:p>
        </p:txBody>
      </p:sp>
      <p:sp>
        <p:nvSpPr>
          <p:cNvPr id="5" name="Content Placeholder 4"/>
          <p:cNvSpPr>
            <a:spLocks noGrp="1"/>
          </p:cNvSpPr>
          <p:nvPr>
            <p:ph idx="1"/>
          </p:nvPr>
        </p:nvSpPr>
        <p:spPr/>
        <p:txBody>
          <a:bodyPr>
            <a:normAutofit lnSpcReduction="10000"/>
          </a:bodyPr>
          <a:lstStyle/>
          <a:p>
            <a:r>
              <a:rPr lang="en-US" dirty="0" smtClean="0"/>
              <a:t>Key messages</a:t>
            </a:r>
          </a:p>
          <a:p>
            <a:pPr marL="971550" lvl="1" indent="-514350">
              <a:buAutoNum type="arabicPeriod" startAt="7"/>
            </a:pPr>
            <a:r>
              <a:rPr lang="en-US" dirty="0" smtClean="0"/>
              <a:t>Mapping: ‘ the extent to which intended learning outcomes at module or unit level allow the learner to achieve programme level intended learning outcomes’ </a:t>
            </a:r>
          </a:p>
          <a:p>
            <a:pPr marL="971550" lvl="1" indent="-514350">
              <a:buAutoNum type="arabicPeriod" startAt="7"/>
            </a:pPr>
            <a:r>
              <a:rPr lang="en-US" dirty="0" smtClean="0"/>
              <a:t>Relationship between learning outcomes and assessment not systematically applied</a:t>
            </a:r>
          </a:p>
          <a:p>
            <a:pPr marL="971550" lvl="1" indent="-514350">
              <a:buAutoNum type="arabicPeriod" startAt="7"/>
            </a:pPr>
            <a:r>
              <a:rPr lang="en-US" dirty="0" smtClean="0"/>
              <a:t>Connections are not systematically made to the ‘big picture’ and information is not communicated to students e.g. in handbooks.</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457200" y="410368"/>
            <a:ext cx="8229600" cy="1143000"/>
          </a:xfrm>
        </p:spPr>
        <p:txBody>
          <a:bodyPr>
            <a:normAutofit fontScale="90000"/>
          </a:bodyPr>
          <a:lstStyle/>
          <a:p>
            <a:pPr>
              <a:defRPr/>
            </a:pPr>
            <a:r>
              <a:rPr lang="en-US" sz="2800" dirty="0" smtClean="0"/>
              <a:t>Action </a:t>
            </a:r>
            <a:r>
              <a:rPr lang="en-US" sz="2800" dirty="0"/>
              <a:t>Plan: </a:t>
            </a:r>
            <a:r>
              <a:rPr lang="en-GB" sz="2800" b="1" dirty="0" smtClean="0">
                <a:solidFill>
                  <a:schemeClr val="accent3"/>
                </a:solidFill>
              </a:rPr>
              <a:t>Managing the move to Learning Outcomes – </a:t>
            </a:r>
            <a:br>
              <a:rPr lang="en-GB" sz="2800" b="1" dirty="0" smtClean="0">
                <a:solidFill>
                  <a:schemeClr val="accent3"/>
                </a:solidFill>
              </a:rPr>
            </a:br>
            <a:r>
              <a:rPr lang="en-GB" sz="2800" b="1" dirty="0" smtClean="0">
                <a:solidFill>
                  <a:schemeClr val="accent3"/>
                </a:solidFill>
              </a:rPr>
              <a:t>a possible approach</a:t>
            </a:r>
            <a:endParaRPr lang="en-US" sz="2800" b="1" dirty="0" smtClean="0">
              <a:solidFill>
                <a:schemeClr val="accent3"/>
              </a:solidFill>
            </a:endParaRPr>
          </a:p>
        </p:txBody>
      </p:sp>
      <p:sp>
        <p:nvSpPr>
          <p:cNvPr id="138243" name="Rectangle 3"/>
          <p:cNvSpPr>
            <a:spLocks noGrp="1"/>
          </p:cNvSpPr>
          <p:nvPr>
            <p:ph idx="1"/>
          </p:nvPr>
        </p:nvSpPr>
        <p:spPr>
          <a:xfrm>
            <a:off x="381000" y="2133600"/>
            <a:ext cx="8229600" cy="4389438"/>
          </a:xfrm>
        </p:spPr>
        <p:txBody>
          <a:bodyPr/>
          <a:lstStyle/>
          <a:p>
            <a:pPr eaLnBrk="1" hangingPunct="1">
              <a:lnSpc>
                <a:spcPct val="90000"/>
              </a:lnSpc>
            </a:pPr>
            <a:r>
              <a:rPr lang="en-GB" sz="2000" dirty="0" smtClean="0">
                <a:latin typeface="Arial" charset="0"/>
              </a:rPr>
              <a:t>Central University policy – usually starts from Teaching and Learning Strategy, Assessment policy</a:t>
            </a:r>
          </a:p>
          <a:p>
            <a:pPr eaLnBrk="1" hangingPunct="1">
              <a:lnSpc>
                <a:spcPct val="90000"/>
              </a:lnSpc>
            </a:pPr>
            <a:r>
              <a:rPr lang="en-GB" sz="2000" dirty="0" smtClean="0">
                <a:latin typeface="Arial" charset="0"/>
              </a:rPr>
              <a:t>Faculties/Schools then develop their T&amp;L strategy and LOs for programmes</a:t>
            </a:r>
          </a:p>
          <a:p>
            <a:pPr eaLnBrk="1" hangingPunct="1">
              <a:lnSpc>
                <a:spcPct val="90000"/>
              </a:lnSpc>
            </a:pPr>
            <a:r>
              <a:rPr lang="en-GB" sz="2000" dirty="0" smtClean="0">
                <a:latin typeface="Arial" charset="0"/>
              </a:rPr>
              <a:t>Individual module teams develop their LOs in the light of Faculty and University policies</a:t>
            </a:r>
          </a:p>
          <a:p>
            <a:pPr eaLnBrk="1" hangingPunct="1">
              <a:lnSpc>
                <a:spcPct val="90000"/>
              </a:lnSpc>
            </a:pPr>
            <a:r>
              <a:rPr lang="en-GB" sz="2000" dirty="0" smtClean="0">
                <a:latin typeface="Arial" charset="0"/>
              </a:rPr>
              <a:t>Mapping takes place to ensure that all programme-level LOs are being achieved</a:t>
            </a:r>
          </a:p>
          <a:p>
            <a:pPr eaLnBrk="1" hangingPunct="1">
              <a:lnSpc>
                <a:spcPct val="90000"/>
              </a:lnSpc>
            </a:pPr>
            <a:r>
              <a:rPr lang="en-GB" sz="2000" dirty="0" smtClean="0">
                <a:latin typeface="Arial" charset="0"/>
              </a:rPr>
              <a:t>In professional fields, due note is also taken of accreditation requirements</a:t>
            </a:r>
          </a:p>
          <a:p>
            <a:pPr eaLnBrk="1" hangingPunct="1">
              <a:lnSpc>
                <a:spcPct val="90000"/>
              </a:lnSpc>
            </a:pPr>
            <a:r>
              <a:rPr lang="en-GB" sz="2000" dirty="0" smtClean="0">
                <a:latin typeface="Arial" charset="0"/>
              </a:rPr>
              <a:t>LOs published to students</a:t>
            </a:r>
          </a:p>
          <a:p>
            <a:pPr eaLnBrk="1" hangingPunct="1">
              <a:lnSpc>
                <a:spcPct val="90000"/>
              </a:lnSpc>
            </a:pPr>
            <a:r>
              <a:rPr lang="en-GB" sz="2000" dirty="0" smtClean="0">
                <a:latin typeface="Arial" charset="0"/>
              </a:rPr>
              <a:t>Annual and periodic reviews ensure that policies are being maintained</a:t>
            </a:r>
            <a:endParaRPr lang="en-US" sz="2000" dirty="0" smtClean="0">
              <a:latin typeface="Arial" charset="0"/>
            </a:endParaRPr>
          </a:p>
        </p:txBody>
      </p:sp>
      <p:sp>
        <p:nvSpPr>
          <p:cNvPr id="4" name="Rectangle 3"/>
          <p:cNvSpPr/>
          <p:nvPr/>
        </p:nvSpPr>
        <p:spPr>
          <a:xfrm>
            <a:off x="826178" y="89972"/>
            <a:ext cx="8137525" cy="369332"/>
          </a:xfrm>
          <a:prstGeom prst="rect">
            <a:avLst/>
          </a:prstGeom>
        </p:spPr>
        <p:txBody>
          <a:bodyPr>
            <a:spAutoFit/>
          </a:bodyPr>
          <a:lstStyle/>
          <a:p>
            <a:pPr algn="r" fontAlgn="auto">
              <a:spcBef>
                <a:spcPts val="0"/>
              </a:spcBef>
              <a:spcAft>
                <a:spcPts val="0"/>
              </a:spcAft>
              <a:defRPr/>
            </a:pPr>
            <a:r>
              <a:rPr lang="en-GB" b="1" dirty="0" smtClean="0">
                <a:solidFill>
                  <a:srgbClr val="0000FF"/>
                </a:solidFill>
                <a:latin typeface="+mj-lt"/>
              </a:rPr>
              <a:t>DAY 2     Session (6)  	12.30 – 14.00</a:t>
            </a:r>
            <a:endParaRPr lang="en-GB" b="1" dirty="0">
              <a:solidFill>
                <a:srgbClr val="0000FF"/>
              </a:solidFill>
              <a:latin typeface="+mj-lt"/>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lstStyle/>
          <a:p>
            <a:pPr algn="ctr" eaLnBrk="1" hangingPunct="1">
              <a:defRPr/>
            </a:pPr>
            <a:r>
              <a:rPr lang="en-GB" sz="2800" b="1" dirty="0" smtClean="0">
                <a:solidFill>
                  <a:schemeClr val="accent3"/>
                </a:solidFill>
              </a:rPr>
              <a:t>Managing the move to Learning Outcomes – critical success factors</a:t>
            </a:r>
            <a:endParaRPr lang="en-US" sz="2800" b="1" dirty="0" smtClean="0">
              <a:solidFill>
                <a:schemeClr val="accent3"/>
              </a:solidFill>
            </a:endParaRPr>
          </a:p>
        </p:txBody>
      </p:sp>
      <p:sp>
        <p:nvSpPr>
          <p:cNvPr id="139267" name="Rectangle 3"/>
          <p:cNvSpPr>
            <a:spLocks noGrp="1"/>
          </p:cNvSpPr>
          <p:nvPr>
            <p:ph idx="1"/>
          </p:nvPr>
        </p:nvSpPr>
        <p:spPr/>
        <p:txBody>
          <a:bodyPr/>
          <a:lstStyle/>
          <a:p>
            <a:pPr eaLnBrk="1" hangingPunct="1"/>
            <a:r>
              <a:rPr lang="en-GB" sz="2400" dirty="0" smtClean="0">
                <a:latin typeface="Arial" charset="0"/>
              </a:rPr>
              <a:t>Strict deadlines for completion of each stage need to be set and adhered to</a:t>
            </a:r>
          </a:p>
          <a:p>
            <a:pPr eaLnBrk="1" hangingPunct="1"/>
            <a:r>
              <a:rPr lang="en-GB" sz="2400" dirty="0" smtClean="0">
                <a:latin typeface="Arial" charset="0"/>
              </a:rPr>
              <a:t>Commitment from the highest level of management is essential</a:t>
            </a:r>
          </a:p>
          <a:p>
            <a:pPr eaLnBrk="1" hangingPunct="1"/>
            <a:r>
              <a:rPr lang="en-GB" sz="2400" dirty="0" smtClean="0">
                <a:latin typeface="Arial" charset="0"/>
              </a:rPr>
              <a:t>‘Champions’ should lead development at faculty, programme, module level</a:t>
            </a:r>
          </a:p>
          <a:p>
            <a:pPr eaLnBrk="1" hangingPunct="1"/>
            <a:r>
              <a:rPr lang="en-GB" sz="2400" dirty="0" smtClean="0">
                <a:latin typeface="Arial" charset="0"/>
              </a:rPr>
              <a:t>Staff development should support the project at every stage</a:t>
            </a:r>
          </a:p>
          <a:p>
            <a:pPr eaLnBrk="1" hangingPunct="1"/>
            <a:r>
              <a:rPr lang="en-GB" sz="2400" dirty="0" smtClean="0">
                <a:latin typeface="Arial" charset="0"/>
              </a:rPr>
              <a:t>Proper reporting lines through committees should maintain oversight of the project, with regular updates</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p:txBody>
          <a:bodyPr/>
          <a:lstStyle/>
          <a:p>
            <a:pPr algn="ctr" eaLnBrk="1" hangingPunct="1">
              <a:defRPr/>
            </a:pPr>
            <a:r>
              <a:rPr lang="en-GB" sz="3200" b="1" dirty="0" smtClean="0">
                <a:solidFill>
                  <a:schemeClr val="accent3"/>
                </a:solidFill>
              </a:rPr>
              <a:t>Managing the move to Learning Outcomes – the key point</a:t>
            </a:r>
            <a:endParaRPr lang="en-US" sz="3200" b="1" dirty="0" smtClean="0">
              <a:solidFill>
                <a:schemeClr val="accent3"/>
              </a:solidFill>
            </a:endParaRPr>
          </a:p>
        </p:txBody>
      </p:sp>
      <p:sp>
        <p:nvSpPr>
          <p:cNvPr id="140291" name="Rectangle 3"/>
          <p:cNvSpPr>
            <a:spLocks noGrp="1"/>
          </p:cNvSpPr>
          <p:nvPr>
            <p:ph idx="1"/>
          </p:nvPr>
        </p:nvSpPr>
        <p:spPr>
          <a:xfrm>
            <a:off x="250825" y="2060848"/>
            <a:ext cx="8435975" cy="4263752"/>
          </a:xfrm>
        </p:spPr>
        <p:txBody>
          <a:bodyPr/>
          <a:lstStyle/>
          <a:p>
            <a:pPr eaLnBrk="1" hangingPunct="1"/>
            <a:r>
              <a:rPr lang="en-GB" sz="2400" dirty="0" smtClean="0">
                <a:latin typeface="Arial" charset="0"/>
              </a:rPr>
              <a:t>The change is unlikely to be successful if it is cosmetic/driven by external requirements/minimalist</a:t>
            </a:r>
          </a:p>
          <a:p>
            <a:pPr marL="0" indent="0" eaLnBrk="1" hangingPunct="1">
              <a:buNone/>
            </a:pPr>
            <a:endParaRPr lang="en-GB" sz="2400" dirty="0" smtClean="0">
              <a:latin typeface="Arial" charset="0"/>
            </a:endParaRPr>
          </a:p>
          <a:p>
            <a:pPr eaLnBrk="1" hangingPunct="1"/>
            <a:r>
              <a:rPr lang="en-GB" sz="2400" dirty="0" smtClean="0">
                <a:latin typeface="Arial" charset="0"/>
              </a:rPr>
              <a:t>The change is most likely to succeed if it is driven by the wish to enhance the student experience</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pPr eaLnBrk="1" hangingPunct="1"/>
            <a:r>
              <a:rPr lang="en-GB" dirty="0" smtClean="0"/>
              <a:t>Why LOs important?</a:t>
            </a:r>
            <a:br>
              <a:rPr lang="en-GB" dirty="0" smtClean="0"/>
            </a:br>
            <a:r>
              <a:rPr lang="en-GB" dirty="0" smtClean="0"/>
              <a:t>The student learning experience</a:t>
            </a:r>
          </a:p>
        </p:txBody>
      </p:sp>
      <p:sp>
        <p:nvSpPr>
          <p:cNvPr id="142339" name="Rectangle 3"/>
          <p:cNvSpPr>
            <a:spLocks noGrp="1" noChangeArrowheads="1"/>
          </p:cNvSpPr>
          <p:nvPr>
            <p:ph type="body" idx="1"/>
          </p:nvPr>
        </p:nvSpPr>
        <p:spPr/>
        <p:txBody>
          <a:bodyPr/>
          <a:lstStyle/>
          <a:p>
            <a:pPr eaLnBrk="1" hangingPunct="1"/>
            <a:endParaRPr lang="en-GB" sz="2400" dirty="0" smtClean="0"/>
          </a:p>
          <a:p>
            <a:r>
              <a:rPr lang="en-GB" sz="2400" i="1" dirty="0" smtClean="0"/>
              <a:t>    Do you have an institutional learning outcomes based</a:t>
            </a:r>
          </a:p>
          <a:p>
            <a:pPr>
              <a:buNone/>
            </a:pPr>
            <a:r>
              <a:rPr lang="en-GB" sz="2400" i="1" dirty="0" smtClean="0"/>
              <a:t>approach to provision? (i.e. on all modules taken?)</a:t>
            </a:r>
          </a:p>
          <a:p>
            <a:pPr>
              <a:buNone/>
            </a:pPr>
            <a:r>
              <a:rPr lang="en-GB" sz="2400" i="1" dirty="0" smtClean="0"/>
              <a:t>         i.e. define student attainment in terms of achieved learning</a:t>
            </a:r>
          </a:p>
          <a:p>
            <a:pPr>
              <a:buNone/>
            </a:pPr>
            <a:r>
              <a:rPr lang="en-GB" sz="2400" i="1" dirty="0" smtClean="0"/>
              <a:t>outcomes. (p5 QAA)</a:t>
            </a:r>
          </a:p>
        </p:txBody>
      </p:sp>
      <p:grpSp>
        <p:nvGrpSpPr>
          <p:cNvPr id="4" name="Group 3"/>
          <p:cNvGrpSpPr/>
          <p:nvPr/>
        </p:nvGrpSpPr>
        <p:grpSpPr>
          <a:xfrm>
            <a:off x="3240822" y="4515794"/>
            <a:ext cx="2301797" cy="628327"/>
            <a:chOff x="940332" y="5758829"/>
            <a:chExt cx="2508078" cy="628327"/>
          </a:xfrm>
        </p:grpSpPr>
        <p:sp>
          <p:nvSpPr>
            <p:cNvPr id="5" name="Oval 4"/>
            <p:cNvSpPr/>
            <p:nvPr/>
          </p:nvSpPr>
          <p:spPr>
            <a:xfrm>
              <a:off x="940332" y="5758829"/>
              <a:ext cx="736755" cy="62832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829487" y="5758829"/>
              <a:ext cx="736755" cy="628327"/>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2711655" y="5758829"/>
              <a:ext cx="736755" cy="628327"/>
            </a:xfrm>
            <a:prstGeom prst="ellipse">
              <a:avLst/>
            </a:prstGeom>
            <a:solidFill>
              <a:srgbClr val="2BCF2D"/>
            </a:solidFill>
            <a:ln>
              <a:solidFill>
                <a:srgbClr val="2BCF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Action Plan: </a:t>
            </a:r>
            <a:endParaRPr lang="en-US" dirty="0"/>
          </a:p>
        </p:txBody>
      </p:sp>
      <p:sp>
        <p:nvSpPr>
          <p:cNvPr id="3" name="Content Placeholder 2"/>
          <p:cNvSpPr>
            <a:spLocks noGrp="1"/>
          </p:cNvSpPr>
          <p:nvPr>
            <p:ph idx="1"/>
          </p:nvPr>
        </p:nvSpPr>
        <p:spPr/>
        <p:txBody>
          <a:bodyPr/>
          <a:lstStyle/>
          <a:p>
            <a:r>
              <a:rPr lang="en-US" dirty="0" smtClean="0"/>
              <a:t>Reflecting on what you have learned in the workshop draft some key actions (i.e. </a:t>
            </a:r>
            <a:r>
              <a:rPr lang="en-US" u="sng" dirty="0" smtClean="0"/>
              <a:t>how</a:t>
            </a:r>
            <a:r>
              <a:rPr lang="en-US" dirty="0" smtClean="0"/>
              <a:t> you will apply what you have learned and make use of it when you go back).</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p:cNvSpPr>
          <p:nvPr>
            <p:ph type="title"/>
          </p:nvPr>
        </p:nvSpPr>
        <p:spPr/>
        <p:txBody>
          <a:bodyPr/>
          <a:lstStyle/>
          <a:p>
            <a:pPr eaLnBrk="1" hangingPunct="1">
              <a:defRPr/>
            </a:pPr>
            <a:r>
              <a:rPr lang="en-GB" sz="2800" b="1" dirty="0" smtClean="0">
                <a:solidFill>
                  <a:schemeClr val="accent3"/>
                </a:solidFill>
              </a:rPr>
              <a:t>What do Learning Outcomes look like? </a:t>
            </a:r>
            <a:br>
              <a:rPr lang="en-GB" sz="2800" b="1" dirty="0" smtClean="0">
                <a:solidFill>
                  <a:schemeClr val="accent3"/>
                </a:solidFill>
              </a:rPr>
            </a:br>
            <a:r>
              <a:rPr lang="en-GB" sz="2800" b="1" dirty="0" smtClean="0">
                <a:solidFill>
                  <a:schemeClr val="accent3"/>
                </a:solidFill>
              </a:rPr>
              <a:t>Generic outcomes</a:t>
            </a:r>
            <a:endParaRPr lang="en-US" sz="2800" b="1" dirty="0" smtClean="0">
              <a:solidFill>
                <a:schemeClr val="accent3"/>
              </a:solidFill>
            </a:endParaRPr>
          </a:p>
        </p:txBody>
      </p:sp>
      <p:sp>
        <p:nvSpPr>
          <p:cNvPr id="11267" name="Rectangle 1027"/>
          <p:cNvSpPr>
            <a:spLocks noGrp="1"/>
          </p:cNvSpPr>
          <p:nvPr>
            <p:ph idx="1"/>
          </p:nvPr>
        </p:nvSpPr>
        <p:spPr/>
        <p:txBody>
          <a:bodyPr/>
          <a:lstStyle/>
          <a:p>
            <a:pPr eaLnBrk="1" hangingPunct="1"/>
            <a:r>
              <a:rPr lang="en-GB" sz="2400" dirty="0" smtClean="0">
                <a:latin typeface="Arial" charset="0"/>
                <a:cs typeface="Times New Roman" pitchFamily="18" charset="0"/>
              </a:rPr>
              <a:t>be able to plan and improve their own performance</a:t>
            </a:r>
          </a:p>
          <a:p>
            <a:pPr eaLnBrk="1" hangingPunct="1"/>
            <a:r>
              <a:rPr lang="en-GB" sz="2400" dirty="0" smtClean="0">
                <a:latin typeface="Arial" charset="0"/>
                <a:cs typeface="Times New Roman" pitchFamily="18" charset="0"/>
              </a:rPr>
              <a:t>be able to research new areas of knowledge using both library and online resources</a:t>
            </a:r>
          </a:p>
          <a:p>
            <a:pPr eaLnBrk="1" hangingPunct="1"/>
            <a:r>
              <a:rPr lang="en-GB" sz="2400" dirty="0" smtClean="0">
                <a:latin typeface="Arial" charset="0"/>
                <a:cs typeface="Times New Roman" pitchFamily="18" charset="0"/>
              </a:rPr>
              <a:t>show evidence of having worked in groups and developed group working skills</a:t>
            </a:r>
          </a:p>
          <a:p>
            <a:pPr eaLnBrk="1" hangingPunct="1"/>
            <a:r>
              <a:rPr lang="en-GB" sz="2400" dirty="0" smtClean="0">
                <a:latin typeface="Arial" charset="0"/>
                <a:cs typeface="Times New Roman" pitchFamily="18" charset="0"/>
              </a:rPr>
              <a:t>be able to plan and deliver an effective presentation</a:t>
            </a:r>
          </a:p>
          <a:p>
            <a:pPr eaLnBrk="1" hangingPunct="1">
              <a:buFont typeface="Wingdings 2" pitchFamily="18" charset="2"/>
              <a:buNone/>
            </a:pPr>
            <a:endParaRPr lang="en-US" sz="2400" dirty="0"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Activity 1:  Your expectations … ?</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dirty="0" smtClean="0"/>
              <a:t>Have your objectives (outcomes) for the workshop been met?</a:t>
            </a:r>
          </a:p>
          <a:p>
            <a:pPr>
              <a:buNone/>
            </a:pPr>
            <a:endParaRPr lang="en-US" dirty="0" smtClean="0"/>
          </a:p>
          <a:p>
            <a:r>
              <a:rPr lang="en-US" dirty="0" smtClean="0"/>
              <a:t>In what way has your knowledge and understanding of LOs improved?</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 ..</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a:extLst/>
        </p:spPr>
        <p:txBody>
          <a:bodyPr/>
          <a:lstStyle/>
          <a:p>
            <a:pPr algn="ctr">
              <a:defRPr/>
            </a:pPr>
            <a:r>
              <a:rPr lang="en-GB" sz="4000" dirty="0" smtClean="0"/>
              <a:t>We wish you every success with your work</a:t>
            </a:r>
            <a:endParaRPr lang="en-GB" sz="4000" dirty="0"/>
          </a:p>
        </p:txBody>
      </p:sp>
      <p:sp>
        <p:nvSpPr>
          <p:cNvPr id="141315" name="Subtitle 2"/>
          <p:cNvSpPr>
            <a:spLocks noGrp="1"/>
          </p:cNvSpPr>
          <p:nvPr>
            <p:ph type="subTitle" idx="1"/>
          </p:nvPr>
        </p:nvSpPr>
        <p:spPr>
          <a:xfrm>
            <a:off x="533400" y="3228975"/>
            <a:ext cx="7854950" cy="1752600"/>
          </a:xfrm>
        </p:spPr>
        <p:txBody>
          <a:bodyPr>
            <a:normAutofit lnSpcReduction="10000"/>
          </a:bodyPr>
          <a:lstStyle/>
          <a:p>
            <a:pPr marR="0" algn="ctr"/>
            <a:endParaRPr lang="en-GB" dirty="0" smtClean="0"/>
          </a:p>
          <a:p>
            <a:pPr marR="0" algn="ctr"/>
            <a:r>
              <a:rPr lang="en-GB" sz="7200" b="1" dirty="0" smtClean="0">
                <a:solidFill>
                  <a:srgbClr val="9C007F"/>
                </a:solidFill>
                <a:latin typeface="Arial" charset="0"/>
                <a:cs typeface="Arial" charset="0"/>
              </a:rPr>
              <a:t>Thank You</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dirty="0" smtClean="0"/>
              <a:t>Useful references (UK)</a:t>
            </a:r>
          </a:p>
        </p:txBody>
      </p:sp>
      <p:sp>
        <p:nvSpPr>
          <p:cNvPr id="147459" name="Content Placeholder 2"/>
          <p:cNvSpPr>
            <a:spLocks noGrp="1"/>
          </p:cNvSpPr>
          <p:nvPr>
            <p:ph idx="1"/>
          </p:nvPr>
        </p:nvSpPr>
        <p:spPr/>
        <p:txBody>
          <a:bodyPr/>
          <a:lstStyle/>
          <a:p>
            <a:r>
              <a:rPr lang="en-US" sz="2400" dirty="0" smtClean="0">
                <a:hlinkClick r:id="rId2"/>
              </a:rPr>
              <a:t>Quality Assurance Agency</a:t>
            </a:r>
            <a:r>
              <a:rPr lang="en-US" sz="2400" dirty="0" smtClean="0"/>
              <a:t>   (QA)</a:t>
            </a:r>
          </a:p>
          <a:p>
            <a:r>
              <a:rPr lang="en-US" sz="2400" dirty="0" smtClean="0">
                <a:hlinkClick r:id="rId3"/>
              </a:rPr>
              <a:t>Higher Education Academy</a:t>
            </a:r>
            <a:r>
              <a:rPr lang="en-US" sz="2400" dirty="0" smtClean="0"/>
              <a:t>  (QI/QE)</a:t>
            </a:r>
          </a:p>
          <a:p>
            <a:r>
              <a:rPr lang="en-US" sz="2400" dirty="0" smtClean="0"/>
              <a:t>HEA </a:t>
            </a:r>
            <a:r>
              <a:rPr lang="en-US" sz="2400" dirty="0" smtClean="0">
                <a:hlinkClick r:id="rId4"/>
              </a:rPr>
              <a:t>Engineering</a:t>
            </a:r>
            <a:endParaRPr lang="en-US" sz="2400" dirty="0" smtClean="0"/>
          </a:p>
          <a:p>
            <a:r>
              <a:rPr lang="en-GB" sz="2400" dirty="0" smtClean="0"/>
              <a:t>Very generic learning outcomes for medicine are given at that Tuning Project website (seeking to find a level playing field across Europe) </a:t>
            </a:r>
            <a:r>
              <a:rPr lang="en-GB" sz="2400" u="sng" dirty="0" smtClean="0">
                <a:hlinkClick r:id="rId5"/>
              </a:rPr>
              <a:t>http://www.tuning-medicine.com/</a:t>
            </a:r>
            <a:endParaRPr lang="en-GB" sz="2400" dirty="0" smtClean="0"/>
          </a:p>
          <a:p>
            <a:r>
              <a:rPr lang="en-GB" sz="2400" dirty="0" smtClean="0">
                <a:hlinkClick r:id="rId6"/>
              </a:rPr>
              <a:t>The Scottish Doctor</a:t>
            </a:r>
            <a:r>
              <a:rPr lang="en-GB" sz="2400" dirty="0" smtClean="0"/>
              <a:t>, very closely related to the Tuning Project but more UK focused and for Scottish institutions. </a:t>
            </a:r>
          </a:p>
          <a:p>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defRPr/>
            </a:pPr>
            <a:r>
              <a:rPr lang="en-GB" sz="2800" b="1" dirty="0" smtClean="0">
                <a:solidFill>
                  <a:schemeClr val="accent3"/>
                </a:solidFill>
              </a:rPr>
              <a:t>What do Learning Outcomes look like?  </a:t>
            </a:r>
            <a:br>
              <a:rPr lang="en-GB" sz="2800" b="1" dirty="0" smtClean="0">
                <a:solidFill>
                  <a:schemeClr val="accent3"/>
                </a:solidFill>
              </a:rPr>
            </a:br>
            <a:r>
              <a:rPr lang="en-GB" sz="2800" b="1" dirty="0" smtClean="0">
                <a:solidFill>
                  <a:schemeClr val="accent3"/>
                </a:solidFill>
              </a:rPr>
              <a:t>- program-level outcomes</a:t>
            </a:r>
            <a:endParaRPr lang="en-US" sz="2800" b="1" dirty="0" smtClean="0">
              <a:solidFill>
                <a:schemeClr val="accent3"/>
              </a:solidFill>
            </a:endParaRPr>
          </a:p>
        </p:txBody>
      </p:sp>
      <p:sp>
        <p:nvSpPr>
          <p:cNvPr id="11267" name="Rectangle 3"/>
          <p:cNvSpPr>
            <a:spLocks noGrp="1"/>
          </p:cNvSpPr>
          <p:nvPr>
            <p:ph idx="1"/>
          </p:nvPr>
        </p:nvSpPr>
        <p:spPr>
          <a:xfrm>
            <a:off x="250825" y="2060848"/>
            <a:ext cx="8642350" cy="4263752"/>
          </a:xfrm>
        </p:spPr>
        <p:txBody>
          <a:bodyPr/>
          <a:lstStyle/>
          <a:p>
            <a:pPr eaLnBrk="1" hangingPunct="1">
              <a:defRPr/>
            </a:pPr>
            <a:r>
              <a:rPr lang="en-US" sz="2400" dirty="0" smtClean="0">
                <a:latin typeface="Arial" charset="0"/>
              </a:rPr>
              <a:t>apply….quantitative science and engineering tools to analyze problems</a:t>
            </a:r>
            <a:r>
              <a:rPr lang="en-GB" sz="2400" dirty="0" smtClean="0">
                <a:latin typeface="Arial" charset="0"/>
              </a:rPr>
              <a:t> (Engineering)</a:t>
            </a:r>
          </a:p>
          <a:p>
            <a:pPr eaLnBrk="1" hangingPunct="1">
              <a:defRPr/>
            </a:pPr>
            <a:r>
              <a:rPr lang="en-GB" sz="2400" dirty="0" smtClean="0">
                <a:latin typeface="Arial" charset="0"/>
              </a:rPr>
              <a:t> identify and assess central arguments, themes, perspectives, and theoretical frameworks of secondary sources (History, Humanities)</a:t>
            </a:r>
          </a:p>
          <a:p>
            <a:pPr eaLnBrk="1" hangingPunct="1">
              <a:defRPr/>
            </a:pPr>
            <a:r>
              <a:rPr lang="en-GB" sz="2400" dirty="0" smtClean="0">
                <a:latin typeface="Arial" charset="0"/>
              </a:rPr>
              <a:t> apply the principles, skills and knowledge of evidence-based medicine (Medicine)</a:t>
            </a:r>
          </a:p>
          <a:p>
            <a:pPr eaLnBrk="1" hangingPunct="1">
              <a:defRPr/>
            </a:pPr>
            <a:endParaRPr lang="en-GB" dirty="0" smtClean="0">
              <a:solidFill>
                <a:schemeClr val="accent2"/>
              </a:solidFill>
              <a:latin typeface="Arial" charset="0"/>
            </a:endParaRP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513" y="2060848"/>
            <a:ext cx="8734300" cy="1512168"/>
          </a:xfrm>
          <a:ln>
            <a:miter lim="800000"/>
            <a:headEnd/>
            <a:tailEnd/>
          </a:ln>
          <a:extLst/>
        </p:spPr>
        <p:txBody>
          <a:bodyPr>
            <a:noAutofit/>
          </a:bodyPr>
          <a:lstStyle/>
          <a:p>
            <a:pPr algn="ctr" eaLnBrk="1" fontAlgn="auto" hangingPunct="1">
              <a:spcAft>
                <a:spcPts val="0"/>
              </a:spcAft>
              <a:defRPr/>
            </a:pPr>
            <a:r>
              <a:rPr lang="en-US" sz="2400" b="1" i="1" dirty="0" smtClean="0">
                <a:solidFill>
                  <a:schemeClr val="accent6">
                    <a:lumMod val="75000"/>
                  </a:schemeClr>
                </a:solidFill>
              </a:rPr>
              <a:t>" Learning Outcomes" </a:t>
            </a:r>
            <a:r>
              <a:rPr lang="en-US" sz="2400" dirty="0" smtClean="0"/>
              <a:t/>
            </a:r>
            <a:br>
              <a:rPr lang="en-US" sz="2400" dirty="0" smtClean="0"/>
            </a:br>
            <a:r>
              <a:rPr lang="en-US" sz="2400" dirty="0" smtClean="0">
                <a:solidFill>
                  <a:srgbClr val="00B0F0"/>
                </a:solidFill>
              </a:rPr>
              <a:t>in program planning, delivery and evaluation</a:t>
            </a:r>
            <a:br>
              <a:rPr lang="en-US" sz="2400" dirty="0" smtClean="0">
                <a:solidFill>
                  <a:srgbClr val="00B0F0"/>
                </a:solidFill>
              </a:rPr>
            </a:br>
            <a:r>
              <a:rPr lang="en-US" sz="2400" dirty="0" smtClean="0">
                <a:solidFill>
                  <a:srgbClr val="00B0F0"/>
                </a:solidFill>
              </a:rPr>
              <a:t>based on National Qualifications Framework</a:t>
            </a:r>
            <a:endParaRPr lang="en-GB" sz="2400" dirty="0" smtClean="0">
              <a:solidFill>
                <a:srgbClr val="00B0F0"/>
              </a:solidFill>
            </a:endParaRPr>
          </a:p>
        </p:txBody>
      </p:sp>
      <p:sp>
        <p:nvSpPr>
          <p:cNvPr id="4102" name="Subtitle 2"/>
          <p:cNvSpPr>
            <a:spLocks noGrp="1"/>
          </p:cNvSpPr>
          <p:nvPr>
            <p:ph type="subTitle" idx="1"/>
          </p:nvPr>
        </p:nvSpPr>
        <p:spPr>
          <a:xfrm>
            <a:off x="179388" y="4005064"/>
            <a:ext cx="8713787" cy="2352874"/>
          </a:xfrm>
        </p:spPr>
        <p:txBody>
          <a:bodyPr/>
          <a:lstStyle/>
          <a:p>
            <a:pPr marR="0" algn="ctr" eaLnBrk="1" hangingPunct="1">
              <a:defRPr/>
            </a:pPr>
            <a:r>
              <a:rPr lang="en-GB" sz="1800" b="1" dirty="0" smtClean="0">
                <a:solidFill>
                  <a:schemeClr val="accent3"/>
                </a:solidFill>
                <a:latin typeface="Arial" charset="0"/>
                <a:cs typeface="Tahoma" pitchFamily="34" charset="0"/>
              </a:rPr>
              <a:t>Facilitators: Prof Gina Wisker &amp; Gabriel Jezierski</a:t>
            </a:r>
          </a:p>
          <a:p>
            <a:pPr marR="0" algn="ctr" eaLnBrk="1" hangingPunct="1">
              <a:defRPr/>
            </a:pPr>
            <a:r>
              <a:rPr lang="en-GB" sz="1800" b="1" dirty="0" smtClean="0">
                <a:solidFill>
                  <a:schemeClr val="accent3"/>
                </a:solidFill>
                <a:latin typeface="Arial" charset="0"/>
                <a:cs typeface="Tahoma" pitchFamily="34" charset="0"/>
              </a:rPr>
              <a:t>Conveyor: </a:t>
            </a:r>
          </a:p>
          <a:p>
            <a:pPr marR="0" algn="ctr" eaLnBrk="1" hangingPunct="1">
              <a:defRPr/>
            </a:pPr>
            <a:r>
              <a:rPr lang="en-GB" sz="1800" b="1" dirty="0" smtClean="0">
                <a:solidFill>
                  <a:schemeClr val="accent3"/>
                </a:solidFill>
                <a:latin typeface="Arial" charset="0"/>
                <a:cs typeface="Tahoma" pitchFamily="34" charset="0"/>
              </a:rPr>
              <a:t>National Commission for Academic Accreditation &amp; Assessment </a:t>
            </a:r>
          </a:p>
          <a:p>
            <a:pPr marR="0" algn="ctr" eaLnBrk="1" hangingPunct="1">
              <a:defRPr/>
            </a:pPr>
            <a:r>
              <a:rPr lang="en-GB" sz="1800" b="1" dirty="0" smtClean="0">
                <a:solidFill>
                  <a:schemeClr val="accent3"/>
                </a:solidFill>
                <a:latin typeface="Arial" charset="0"/>
                <a:cs typeface="Tahoma" pitchFamily="34" charset="0"/>
              </a:rPr>
              <a:t>&amp; the British Council</a:t>
            </a:r>
          </a:p>
          <a:p>
            <a:pPr marR="0" algn="ctr" eaLnBrk="1" hangingPunct="1">
              <a:defRPr/>
            </a:pPr>
            <a:endParaRPr lang="en-GB" sz="2000" b="1" dirty="0" smtClean="0">
              <a:solidFill>
                <a:schemeClr val="accent3"/>
              </a:solidFill>
              <a:latin typeface="Arial" charset="0"/>
              <a:cs typeface="Tahoma" pitchFamily="34" charset="0"/>
            </a:endParaRPr>
          </a:p>
          <a:p>
            <a:pPr marR="0" algn="ctr" eaLnBrk="1" hangingPunct="1">
              <a:defRPr/>
            </a:pPr>
            <a:r>
              <a:rPr lang="en-GB" sz="1600" b="1" dirty="0" smtClean="0">
                <a:solidFill>
                  <a:schemeClr val="accent3"/>
                </a:solidFill>
                <a:latin typeface="Arial" charset="0"/>
                <a:cs typeface="Tahoma" pitchFamily="34" charset="0"/>
              </a:rPr>
              <a:t>October 2012</a:t>
            </a:r>
          </a:p>
          <a:p>
            <a:pPr marR="0" algn="ctr" eaLnBrk="1" hangingPunct="1">
              <a:defRPr/>
            </a:pPr>
            <a:endParaRPr lang="en-GB" sz="2800" dirty="0" smtClean="0">
              <a:latin typeface="Arial" charset="0"/>
              <a:cs typeface="Tahoma" pitchFamily="34" charset="0"/>
            </a:endParaRPr>
          </a:p>
          <a:p>
            <a:pPr marR="0" algn="ctr" eaLnBrk="1" hangingPunct="1">
              <a:defRPr/>
            </a:pPr>
            <a:endParaRPr lang="en-GB" sz="2800" dirty="0" smtClean="0">
              <a:latin typeface="Arial" charset="0"/>
              <a:cs typeface="Tahoma" pitchFamily="34" charset="0"/>
            </a:endParaRPr>
          </a:p>
          <a:p>
            <a:pPr marR="0" algn="ctr" eaLnBrk="1" hangingPunct="1">
              <a:defRPr/>
            </a:pPr>
            <a:endParaRPr lang="en-GB" sz="2800" dirty="0" smtClean="0">
              <a:latin typeface="Tahoma" pitchFamily="34" charset="0"/>
              <a:cs typeface="Tahoma" pitchFamily="34" charset="0"/>
            </a:endParaRPr>
          </a:p>
          <a:p>
            <a:pPr marR="0" algn="ctr" eaLnBrk="1" hangingPunct="1">
              <a:defRPr/>
            </a:pPr>
            <a:endParaRPr lang="en-GB" sz="2800" dirty="0" smtClean="0">
              <a:latin typeface="Tahoma" pitchFamily="34" charset="0"/>
              <a:cs typeface="Tahoma" pitchFamily="34" charset="0"/>
            </a:endParaRPr>
          </a:p>
          <a:p>
            <a:pPr marR="0" eaLnBrk="1" hangingPunct="1">
              <a:defRPr/>
            </a:pPr>
            <a:endParaRPr lang="en-GB" dirty="0" smtClean="0"/>
          </a:p>
        </p:txBody>
      </p:sp>
      <p:sp>
        <p:nvSpPr>
          <p:cNvPr id="7" name="Rectangle 2"/>
          <p:cNvSpPr txBox="1">
            <a:spLocks noChangeArrowheads="1"/>
          </p:cNvSpPr>
          <p:nvPr/>
        </p:nvSpPr>
        <p:spPr bwMode="auto">
          <a:xfrm>
            <a:off x="135716" y="80110"/>
            <a:ext cx="2990850" cy="928688"/>
          </a:xfrm>
          <a:prstGeom prst="rect">
            <a:avLst/>
          </a:prstGeom>
          <a:noFill/>
          <a:ln w="9525">
            <a:noFill/>
            <a:miter lim="800000"/>
            <a:headEnd/>
            <a:tailEnd/>
          </a:ln>
        </p:spPr>
        <p:txBody>
          <a:bodyPr anchor="ctr"/>
          <a:lstStyle/>
          <a:p>
            <a:pPr algn="ctr" fontAlgn="auto">
              <a:spcBef>
                <a:spcPts val="0"/>
              </a:spcBef>
              <a:spcAft>
                <a:spcPts val="0"/>
              </a:spcAft>
              <a:defRPr/>
            </a:pPr>
            <a:r>
              <a:rPr lang="en-US" sz="1400" kern="0" dirty="0">
                <a:solidFill>
                  <a:schemeClr val="tx2"/>
                </a:solidFill>
                <a:latin typeface="+mj-lt"/>
                <a:ea typeface="+mj-ea"/>
                <a:cs typeface="+mj-cs"/>
              </a:rPr>
              <a:t>National Commission for Academic </a:t>
            </a:r>
          </a:p>
          <a:p>
            <a:pPr algn="ctr" fontAlgn="auto">
              <a:spcBef>
                <a:spcPts val="0"/>
              </a:spcBef>
              <a:spcAft>
                <a:spcPts val="0"/>
              </a:spcAft>
              <a:defRPr/>
            </a:pPr>
            <a:r>
              <a:rPr lang="en-US" sz="1400" kern="0" dirty="0">
                <a:solidFill>
                  <a:schemeClr val="tx2"/>
                </a:solidFill>
                <a:latin typeface="+mj-lt"/>
                <a:ea typeface="+mj-ea"/>
                <a:cs typeface="+mj-cs"/>
              </a:rPr>
              <a:t>Accreditation and Assessment</a:t>
            </a:r>
            <a:endParaRPr lang="en-GB" sz="1400" kern="0" dirty="0">
              <a:solidFill>
                <a:srgbClr val="FF0000"/>
              </a:solidFill>
              <a:latin typeface="+mj-lt"/>
              <a:ea typeface="+mj-ea"/>
              <a:cs typeface="+mj-cs"/>
            </a:endParaRPr>
          </a:p>
        </p:txBody>
      </p:sp>
      <p:pic>
        <p:nvPicPr>
          <p:cNvPr id="4101" name="Picture 2" descr="bc-stacked-295"/>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143625" y="571500"/>
            <a:ext cx="2770188" cy="9286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 name="Picture 7" descr="logo 1"/>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07216" y="794485"/>
            <a:ext cx="1857375" cy="9286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 name="Picture 7"/>
          <p:cNvPicPr>
            <a:picLocks noChangeAspect="1" noChangeArrowheads="1"/>
          </p:cNvPicPr>
          <p:nvPr/>
        </p:nvPicPr>
        <p:blipFill>
          <a:blip r:embed="rId5"/>
          <a:srcRect/>
          <a:stretch>
            <a:fillRect/>
          </a:stretch>
        </p:blipFill>
        <p:spPr bwMode="auto">
          <a:xfrm>
            <a:off x="3914686" y="568824"/>
            <a:ext cx="1336854" cy="1492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79388" y="704850"/>
            <a:ext cx="8785225" cy="1143000"/>
          </a:xfrm>
        </p:spPr>
        <p:txBody>
          <a:bodyPr/>
          <a:lstStyle/>
          <a:p>
            <a:pPr eaLnBrk="1" hangingPunct="1">
              <a:defRPr/>
            </a:pPr>
            <a:r>
              <a:rPr lang="en-GB" sz="2800" b="1" dirty="0" smtClean="0">
                <a:solidFill>
                  <a:schemeClr val="accent3"/>
                </a:solidFill>
              </a:rPr>
              <a:t>What do Learning Outcomes look like? </a:t>
            </a:r>
            <a:br>
              <a:rPr lang="en-GB" sz="2800" b="1" dirty="0" smtClean="0">
                <a:solidFill>
                  <a:schemeClr val="accent3"/>
                </a:solidFill>
              </a:rPr>
            </a:br>
            <a:r>
              <a:rPr lang="en-GB" sz="2800" b="1" dirty="0" smtClean="0">
                <a:solidFill>
                  <a:schemeClr val="accent3"/>
                </a:solidFill>
              </a:rPr>
              <a:t> Course-level outcomes in Humanities</a:t>
            </a:r>
            <a:endParaRPr lang="en-US" sz="2800" b="1" dirty="0" smtClean="0">
              <a:solidFill>
                <a:schemeClr val="accent3"/>
              </a:solidFill>
            </a:endParaRPr>
          </a:p>
        </p:txBody>
      </p:sp>
      <p:sp>
        <p:nvSpPr>
          <p:cNvPr id="13315" name="Rectangle 3"/>
          <p:cNvSpPr>
            <a:spLocks noGrp="1"/>
          </p:cNvSpPr>
          <p:nvPr>
            <p:ph idx="1"/>
          </p:nvPr>
        </p:nvSpPr>
        <p:spPr>
          <a:xfrm>
            <a:off x="179388" y="1935163"/>
            <a:ext cx="8857108" cy="4389437"/>
          </a:xfrm>
        </p:spPr>
        <p:txBody>
          <a:bodyPr/>
          <a:lstStyle/>
          <a:p>
            <a:pPr eaLnBrk="1" fontAlgn="t" hangingPunct="1">
              <a:buFont typeface="Wingdings 2" pitchFamily="18" charset="2"/>
              <a:buNone/>
            </a:pPr>
            <a:r>
              <a:rPr lang="en-US" sz="2400" b="1" i="1" dirty="0" smtClean="0">
                <a:latin typeface="Arial" charset="0"/>
              </a:rPr>
              <a:t>By the end of the course, students should have gained:</a:t>
            </a:r>
            <a:r>
              <a:rPr lang="en-US" sz="2400" dirty="0" smtClean="0">
                <a:latin typeface="Arial" charset="0"/>
              </a:rPr>
              <a:t/>
            </a:r>
            <a:br>
              <a:rPr lang="en-US" sz="2400" dirty="0" smtClean="0">
                <a:latin typeface="Arial" charset="0"/>
              </a:rPr>
            </a:br>
            <a:r>
              <a:rPr lang="en-US" sz="2400" dirty="0" smtClean="0">
                <a:latin typeface="Arial" charset="0"/>
              </a:rPr>
              <a:t>a) a broad experience of reading 18th-century and Romantic writing;</a:t>
            </a:r>
            <a:br>
              <a:rPr lang="en-US" sz="2400" dirty="0" smtClean="0">
                <a:latin typeface="Arial" charset="0"/>
              </a:rPr>
            </a:br>
            <a:r>
              <a:rPr lang="en-US" sz="2400" dirty="0" smtClean="0">
                <a:latin typeface="Arial" charset="0"/>
              </a:rPr>
              <a:t>b) a sense of major literary developments within the period in relation to their social and aesthetic contexts;</a:t>
            </a:r>
            <a:br>
              <a:rPr lang="en-US" sz="2400" dirty="0" smtClean="0">
                <a:latin typeface="Arial" charset="0"/>
              </a:rPr>
            </a:br>
            <a:r>
              <a:rPr lang="en-US" sz="2400" dirty="0" smtClean="0">
                <a:latin typeface="Arial" charset="0"/>
              </a:rPr>
              <a:t>c) skills of analysis which are sensitive to the theoretical and critical issues emerging from the literature of the period.</a:t>
            </a:r>
            <a:endParaRPr lang="en-GB" sz="2400" dirty="0" smtClean="0">
              <a:latin typeface="Arial" charset="0"/>
            </a:endParaRPr>
          </a:p>
          <a:p>
            <a:pPr eaLnBrk="1" fontAlgn="t" hangingPunct="1">
              <a:buFont typeface="Wingdings 2" pitchFamily="18" charset="2"/>
              <a:buNone/>
            </a:pPr>
            <a:endParaRPr/>
          </a:p>
          <a:p>
            <a:pPr eaLnBrk="1" fontAlgn="t" hangingPunct="1">
              <a:buFont typeface="Wingdings 2" pitchFamily="18" charset="2"/>
              <a:buNone/>
            </a:pPr>
            <a:r>
              <a:rPr lang="en-GB" sz="2400" i="1" dirty="0" smtClean="0">
                <a:latin typeface="Arial" charset="0"/>
              </a:rPr>
              <a:t>(Module ‘Restoration to Romantics’, English Literature major)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p:cNvSpPr>
          <p:nvPr>
            <p:ph type="title"/>
          </p:nvPr>
        </p:nvSpPr>
        <p:spPr>
          <a:xfrm>
            <a:off x="457200" y="704850"/>
            <a:ext cx="8229600" cy="995363"/>
          </a:xfrm>
        </p:spPr>
        <p:txBody>
          <a:bodyPr/>
          <a:lstStyle/>
          <a:p>
            <a:pPr eaLnBrk="1" hangingPunct="1">
              <a:defRPr/>
            </a:pPr>
            <a:r>
              <a:rPr lang="en-GB" sz="2800" b="1" dirty="0" smtClean="0">
                <a:solidFill>
                  <a:schemeClr val="accent3"/>
                </a:solidFill>
              </a:rPr>
              <a:t>What do Learning Outcomes look like?  </a:t>
            </a:r>
            <a:br>
              <a:rPr lang="en-GB" sz="2800" b="1" dirty="0" smtClean="0">
                <a:solidFill>
                  <a:schemeClr val="accent3"/>
                </a:solidFill>
              </a:rPr>
            </a:br>
            <a:r>
              <a:rPr lang="en-GB" sz="2800" b="1" dirty="0" smtClean="0">
                <a:solidFill>
                  <a:schemeClr val="accent3"/>
                </a:solidFill>
              </a:rPr>
              <a:t>Course-level outcomes in Medicine</a:t>
            </a:r>
            <a:endParaRPr lang="en-US" sz="2800" b="1" dirty="0" smtClean="0">
              <a:solidFill>
                <a:schemeClr val="accent3"/>
              </a:solidFill>
            </a:endParaRPr>
          </a:p>
        </p:txBody>
      </p:sp>
      <p:sp>
        <p:nvSpPr>
          <p:cNvPr id="15363" name="Rectangle 1027"/>
          <p:cNvSpPr>
            <a:spLocks noGrp="1"/>
          </p:cNvSpPr>
          <p:nvPr>
            <p:ph idx="1"/>
          </p:nvPr>
        </p:nvSpPr>
        <p:spPr>
          <a:xfrm>
            <a:off x="179388" y="1916832"/>
            <a:ext cx="8785225" cy="4407768"/>
          </a:xfrm>
        </p:spPr>
        <p:txBody>
          <a:bodyPr/>
          <a:lstStyle/>
          <a:p>
            <a:pPr eaLnBrk="1" hangingPunct="1">
              <a:lnSpc>
                <a:spcPct val="90000"/>
              </a:lnSpc>
              <a:buFont typeface="Wingdings 2" pitchFamily="18" charset="2"/>
              <a:buNone/>
            </a:pPr>
            <a:r>
              <a:rPr lang="en-US" sz="2200" b="1" i="1" dirty="0" smtClean="0">
                <a:latin typeface="Arial" charset="0"/>
              </a:rPr>
              <a:t>Upon completion of the course the student will be able to:</a:t>
            </a:r>
          </a:p>
          <a:p>
            <a:pPr eaLnBrk="1" hangingPunct="1">
              <a:lnSpc>
                <a:spcPct val="90000"/>
              </a:lnSpc>
              <a:buFont typeface="Wingdings 2" pitchFamily="18" charset="2"/>
              <a:buNone/>
            </a:pPr>
            <a:endParaRPr lang="en-US" sz="800" b="1" i="1" dirty="0" smtClean="0">
              <a:latin typeface="Arial" charset="0"/>
            </a:endParaRPr>
          </a:p>
          <a:p>
            <a:pPr eaLnBrk="1" hangingPunct="1">
              <a:lnSpc>
                <a:spcPct val="90000"/>
              </a:lnSpc>
              <a:buFont typeface="Wingdings" pitchFamily="2" charset="2"/>
              <a:buChar char="§"/>
            </a:pPr>
            <a:r>
              <a:rPr lang="en-US" sz="2200" dirty="0" smtClean="0">
                <a:latin typeface="Arial" charset="0"/>
              </a:rPr>
              <a:t>explain the meaning of key concepts in parasite epidemiology</a:t>
            </a:r>
          </a:p>
          <a:p>
            <a:pPr eaLnBrk="1" hangingPunct="1">
              <a:lnSpc>
                <a:spcPct val="90000"/>
              </a:lnSpc>
              <a:buFont typeface="Wingdings" pitchFamily="2" charset="2"/>
              <a:buChar char="§"/>
            </a:pPr>
            <a:r>
              <a:rPr lang="en-US" sz="2200" dirty="0" smtClean="0">
                <a:latin typeface="Arial" charset="0"/>
              </a:rPr>
              <a:t>describe and apply techniques used in epidemiological surveys</a:t>
            </a:r>
          </a:p>
          <a:p>
            <a:pPr eaLnBrk="1" hangingPunct="1">
              <a:lnSpc>
                <a:spcPct val="90000"/>
              </a:lnSpc>
              <a:buFont typeface="Wingdings" pitchFamily="2" charset="2"/>
              <a:buChar char="§"/>
            </a:pPr>
            <a:r>
              <a:rPr lang="en-US" sz="2200" dirty="0" smtClean="0">
                <a:latin typeface="Arial" charset="0"/>
              </a:rPr>
              <a:t>critically analyze and interpret ecological and epidemiological data </a:t>
            </a:r>
          </a:p>
          <a:p>
            <a:pPr eaLnBrk="1" hangingPunct="1">
              <a:lnSpc>
                <a:spcPct val="90000"/>
              </a:lnSpc>
              <a:buFont typeface="Wingdings" pitchFamily="2" charset="2"/>
              <a:buChar char="§"/>
            </a:pPr>
            <a:endParaRPr lang="en-GB" sz="2200" dirty="0" smtClean="0">
              <a:latin typeface="Arial" charset="0"/>
            </a:endParaRPr>
          </a:p>
          <a:p>
            <a:pPr eaLnBrk="1" hangingPunct="1">
              <a:lnSpc>
                <a:spcPct val="90000"/>
              </a:lnSpc>
              <a:buFont typeface="Wingdings 2" pitchFamily="18" charset="2"/>
              <a:buNone/>
            </a:pPr>
            <a:r>
              <a:rPr lang="en-GB" sz="2200" dirty="0" smtClean="0">
                <a:latin typeface="Arial" charset="0"/>
              </a:rPr>
              <a:t>	(Module ‘Parasite Epidemiology’, School of Tropical Medicine, University of Liverpool)  </a:t>
            </a:r>
            <a:endParaRPr lang="en-US" sz="2200" dirty="0"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556" dirty="0" smtClean="0">
                <a:solidFill>
                  <a:schemeClr val="accent6">
                    <a:lumMod val="75000"/>
                  </a:schemeClr>
                </a:solidFill>
              </a:rPr>
              <a:t>So, why Learning outcomes are important: </a:t>
            </a:r>
            <a:r>
              <a:rPr lang="en-US" sz="3556" dirty="0" smtClean="0"/>
              <a:t/>
            </a:r>
            <a:br>
              <a:rPr lang="en-US" sz="3556" dirty="0" smtClean="0"/>
            </a:br>
            <a:r>
              <a:rPr lang="en-US" dirty="0" smtClean="0">
                <a:solidFill>
                  <a:schemeClr val="tx2">
                    <a:lumMod val="60000"/>
                    <a:lumOff val="40000"/>
                  </a:schemeClr>
                </a:solidFill>
              </a:rPr>
              <a:t>The Rationale</a:t>
            </a:r>
            <a:endParaRPr lang="en-US" dirty="0">
              <a:solidFill>
                <a:schemeClr val="tx2">
                  <a:lumMod val="60000"/>
                  <a:lumOff val="40000"/>
                </a:schemeClr>
              </a:solidFill>
            </a:endParaRPr>
          </a:p>
        </p:txBody>
      </p:sp>
      <p:sp>
        <p:nvSpPr>
          <p:cNvPr id="6" name="Content Placeholder 5"/>
          <p:cNvSpPr>
            <a:spLocks noGrp="1"/>
          </p:cNvSpPr>
          <p:nvPr>
            <p:ph idx="1"/>
          </p:nvPr>
        </p:nvSpPr>
        <p:spPr/>
        <p:txBody>
          <a:bodyPr/>
          <a:lstStyle/>
          <a:p>
            <a:r>
              <a:rPr lang="en-US" dirty="0" smtClean="0"/>
              <a:t>“Meaningful learning is most likely to be successful if it is </a:t>
            </a:r>
            <a:r>
              <a:rPr lang="en-US" u="sng" dirty="0" smtClean="0"/>
              <a:t>goal oriented </a:t>
            </a:r>
            <a:r>
              <a:rPr lang="en-US" dirty="0" smtClean="0"/>
              <a:t>– i.e., if the learner is aware of the goal (at least in a general sense) toward which he or she is working and possesses expectations appropriate for obtaining the desired </a:t>
            </a:r>
            <a:r>
              <a:rPr lang="en-US" u="sng" dirty="0" smtClean="0"/>
              <a:t>outcome</a:t>
            </a:r>
            <a:r>
              <a:rPr lang="en-US" dirty="0" smtClean="0"/>
              <a:t>”</a:t>
            </a:r>
          </a:p>
          <a:p>
            <a:pPr algn="r">
              <a:buNone/>
            </a:pPr>
            <a:r>
              <a:rPr lang="en-US" dirty="0" smtClean="0"/>
              <a:t>Shuell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044005"/>
            <a:ext cx="6744091" cy="2769989"/>
          </a:xfrm>
          <a:prstGeom prst="rect">
            <a:avLst/>
          </a:prstGeom>
          <a:noFill/>
        </p:spPr>
        <p:txBody>
          <a:bodyPr wrap="none" rtlCol="0">
            <a:spAutoFit/>
          </a:bodyPr>
          <a:lstStyle/>
          <a:p>
            <a:r>
              <a:rPr lang="en-US" sz="3200" dirty="0" smtClean="0"/>
              <a:t>“</a:t>
            </a:r>
            <a:r>
              <a:rPr lang="en-US" sz="3200" i="1" dirty="0" smtClean="0"/>
              <a:t>Learning outcomes, naturally enough, </a:t>
            </a:r>
          </a:p>
          <a:p>
            <a:r>
              <a:rPr lang="en-US" sz="3200" i="1" dirty="0" smtClean="0"/>
              <a:t>are </a:t>
            </a:r>
            <a:r>
              <a:rPr lang="en-US" sz="3200" i="1" u="sng" dirty="0" smtClean="0"/>
              <a:t>the performances </a:t>
            </a:r>
            <a:r>
              <a:rPr lang="en-US" sz="3200" i="1" dirty="0" smtClean="0"/>
              <a:t>made possible </a:t>
            </a:r>
          </a:p>
          <a:p>
            <a:r>
              <a:rPr lang="en-US" sz="3200" i="1" dirty="0" smtClean="0"/>
              <a:t>by learning – that is, they are </a:t>
            </a:r>
            <a:r>
              <a:rPr lang="en-US" sz="3200" i="1" u="sng" dirty="0" smtClean="0"/>
              <a:t>what</a:t>
            </a:r>
          </a:p>
          <a:p>
            <a:r>
              <a:rPr lang="en-US" sz="3200" i="1" dirty="0" smtClean="0"/>
              <a:t>the learner is </a:t>
            </a:r>
            <a:r>
              <a:rPr lang="en-US" sz="3200" i="1" u="sng" dirty="0" smtClean="0"/>
              <a:t>able to do </a:t>
            </a:r>
          </a:p>
          <a:p>
            <a:r>
              <a:rPr lang="en-US" sz="3200" i="1" dirty="0" smtClean="0"/>
              <a:t>when learning is completed</a:t>
            </a:r>
            <a:r>
              <a:rPr lang="en-US" sz="3200" dirty="0" smtClean="0"/>
              <a:t>”</a:t>
            </a:r>
          </a:p>
          <a:p>
            <a:pPr algn="r"/>
            <a:r>
              <a:rPr lang="en-US" sz="1400" dirty="0" smtClean="0"/>
              <a:t>Wager and Gagne</a:t>
            </a:r>
            <a:endParaRPr lang="en-US" sz="1400" dirty="0"/>
          </a:p>
        </p:txBody>
      </p:sp>
      <p:sp>
        <p:nvSpPr>
          <p:cNvPr id="5" name="TextBox 4"/>
          <p:cNvSpPr txBox="1"/>
          <p:nvPr/>
        </p:nvSpPr>
        <p:spPr>
          <a:xfrm>
            <a:off x="1371600" y="1219200"/>
            <a:ext cx="689499" cy="369332"/>
          </a:xfrm>
          <a:prstGeom prst="rect">
            <a:avLst/>
          </a:prstGeom>
          <a:noFill/>
        </p:spPr>
        <p:txBody>
          <a:bodyPr wrap="none" rtlCol="0">
            <a:spAutoFit/>
          </a:bodyPr>
          <a:lstStyle/>
          <a:p>
            <a:r>
              <a:rPr lang="en-US" dirty="0" smtClean="0"/>
              <a:t>Defn.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514350" indent="-514350">
              <a:buAutoNum type="arabicPeriod"/>
            </a:pPr>
            <a:r>
              <a:rPr lang="en-US" dirty="0"/>
              <a:t>Intellectual skills</a:t>
            </a:r>
          </a:p>
          <a:p>
            <a:pPr marL="514350" indent="-514350">
              <a:buAutoNum type="arabicPeriod"/>
            </a:pPr>
            <a:r>
              <a:rPr lang="en-US" dirty="0"/>
              <a:t>Verbal information</a:t>
            </a:r>
          </a:p>
          <a:p>
            <a:pPr marL="514350" indent="-514350">
              <a:buAutoNum type="arabicPeriod"/>
            </a:pPr>
            <a:r>
              <a:rPr lang="en-US" dirty="0"/>
              <a:t>Cognitive strategies</a:t>
            </a:r>
          </a:p>
          <a:p>
            <a:pPr marL="514350" indent="-514350">
              <a:buAutoNum type="arabicPeriod"/>
            </a:pPr>
            <a:r>
              <a:rPr lang="en-US" dirty="0"/>
              <a:t>Motor skills</a:t>
            </a:r>
          </a:p>
          <a:p>
            <a:pPr marL="514350" indent="-514350">
              <a:buAutoNum type="arabicPeriod"/>
            </a:pPr>
            <a:r>
              <a:rPr lang="en-US" dirty="0"/>
              <a:t>Attitudes</a:t>
            </a:r>
          </a:p>
          <a:p>
            <a:pPr algn="r">
              <a:buNone/>
            </a:pPr>
            <a:r>
              <a:rPr lang="en-US" sz="1400" dirty="0" smtClean="0"/>
              <a:t>Gagne (1984, 1985) and Gagne and Briggs  (1979)</a:t>
            </a:r>
          </a:p>
          <a:p>
            <a:pPr marL="514350" indent="-514350">
              <a:buFont typeface="+mj-lt"/>
              <a:buAutoNum type="arabicPeriod"/>
            </a:pPr>
            <a:endParaRPr lang="en-US" dirty="0"/>
          </a:p>
        </p:txBody>
      </p:sp>
      <p:sp>
        <p:nvSpPr>
          <p:cNvPr id="6" name="Title 5"/>
          <p:cNvSpPr>
            <a:spLocks noGrp="1"/>
          </p:cNvSpPr>
          <p:nvPr>
            <p:ph type="title"/>
          </p:nvPr>
        </p:nvSpPr>
        <p:spPr/>
        <p:txBody>
          <a:bodyPr/>
          <a:lstStyle/>
          <a:p>
            <a:r>
              <a:rPr lang="en-US" dirty="0" smtClean="0"/>
              <a:t>5 Types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704850"/>
            <a:ext cx="8569325" cy="923925"/>
          </a:xfrm>
        </p:spPr>
        <p:txBody>
          <a:bodyPr>
            <a:normAutofit/>
          </a:bodyPr>
          <a:lstStyle/>
          <a:p>
            <a:pPr eaLnBrk="1" fontAlgn="auto" hangingPunct="1">
              <a:spcAft>
                <a:spcPts val="0"/>
              </a:spcAft>
              <a:defRPr/>
            </a:pPr>
            <a:r>
              <a:rPr lang="en-GB" sz="2800" b="1" dirty="0">
                <a:solidFill>
                  <a:schemeClr val="accent3"/>
                </a:solidFill>
              </a:rPr>
              <a:t>What is Outcomes-based Education (OBE)?</a:t>
            </a:r>
            <a:endParaRPr lang="en-US" sz="2800" b="1" dirty="0">
              <a:solidFill>
                <a:schemeClr val="accent3"/>
              </a:solidFill>
            </a:endParaRPr>
          </a:p>
        </p:txBody>
      </p:sp>
      <p:sp>
        <p:nvSpPr>
          <p:cNvPr id="15363" name="Rectangle 3"/>
          <p:cNvSpPr>
            <a:spLocks noGrp="1" noChangeArrowheads="1"/>
          </p:cNvSpPr>
          <p:nvPr>
            <p:ph idx="1"/>
          </p:nvPr>
        </p:nvSpPr>
        <p:spPr>
          <a:xfrm>
            <a:off x="323528" y="2060575"/>
            <a:ext cx="8363272" cy="4264025"/>
          </a:xfrm>
        </p:spPr>
        <p:txBody>
          <a:bodyPr>
            <a:normAutofit/>
          </a:bodyPr>
          <a:lstStyle/>
          <a:p>
            <a:pPr marL="274320" indent="-274320" algn="just" eaLnBrk="1" fontAlgn="auto" hangingPunct="1">
              <a:spcAft>
                <a:spcPts val="0"/>
              </a:spcAft>
              <a:buClr>
                <a:schemeClr val="accent3"/>
              </a:buClr>
              <a:buFont typeface="Wingdings 2"/>
              <a:buChar char=""/>
              <a:defRPr/>
            </a:pPr>
            <a:r>
              <a:rPr lang="en-GB" sz="2400" dirty="0">
                <a:latin typeface="+mj-lt"/>
              </a:rPr>
              <a:t>An approach to student learning which specifies what the student should be able to do in order to demonstrate that the intended learning has taken </a:t>
            </a:r>
            <a:r>
              <a:rPr lang="en-GB" sz="2400" dirty="0" smtClean="0">
                <a:latin typeface="+mj-lt"/>
              </a:rPr>
              <a:t>place</a:t>
            </a:r>
          </a:p>
          <a:p>
            <a:pPr marL="0" indent="0" algn="just" eaLnBrk="1" fontAlgn="auto" hangingPunct="1">
              <a:spcAft>
                <a:spcPts val="0"/>
              </a:spcAft>
              <a:buClr>
                <a:schemeClr val="accent3"/>
              </a:buClr>
              <a:buNone/>
              <a:defRPr/>
            </a:pPr>
            <a:endParaRPr lang="en-GB" sz="2400" dirty="0">
              <a:latin typeface="+mj-lt"/>
            </a:endParaRPr>
          </a:p>
          <a:p>
            <a:pPr marL="274320" indent="-274320" algn="just" eaLnBrk="1" fontAlgn="auto" hangingPunct="1">
              <a:spcAft>
                <a:spcPts val="0"/>
              </a:spcAft>
              <a:buClr>
                <a:schemeClr val="accent3"/>
              </a:buClr>
              <a:buFont typeface="Wingdings 2"/>
              <a:buChar char=""/>
              <a:defRPr/>
            </a:pPr>
            <a:r>
              <a:rPr lang="en-GB" sz="2400" dirty="0">
                <a:latin typeface="+mj-lt"/>
              </a:rPr>
              <a:t>Contrasts with the ‘traditional’ model which focuses on the material which </a:t>
            </a:r>
            <a:r>
              <a:rPr lang="en-GB" sz="2400" dirty="0" smtClean="0">
                <a:latin typeface="+mj-lt"/>
              </a:rPr>
              <a:t>will </a:t>
            </a:r>
            <a:r>
              <a:rPr lang="en-GB" sz="2400" dirty="0">
                <a:latin typeface="+mj-lt"/>
              </a:rPr>
              <a:t>be provided by the </a:t>
            </a:r>
            <a:r>
              <a:rPr lang="en-GB" sz="2400" dirty="0" smtClean="0">
                <a:latin typeface="+mj-lt"/>
              </a:rPr>
              <a:t>teacher.</a:t>
            </a:r>
            <a:endParaRPr lang="en-US" sz="2400" dirty="0">
              <a:latin typeface="+mj-lt"/>
            </a:endParaRPr>
          </a:p>
        </p:txBody>
      </p:sp>
      <p:cxnSp>
        <p:nvCxnSpPr>
          <p:cNvPr id="5" name="Straight Connector 4"/>
          <p:cNvCxnSpPr/>
          <p:nvPr/>
        </p:nvCxnSpPr>
        <p:spPr>
          <a:xfrm>
            <a:off x="250825" y="358715"/>
            <a:ext cx="301741"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OBE vs traditional model</a:t>
            </a:r>
            <a:endParaRPr lang="en-US" sz="2800" b="1" dirty="0">
              <a:solidFill>
                <a:schemeClr val="accent3"/>
              </a:solidFill>
            </a:endParaRPr>
          </a:p>
        </p:txBody>
      </p:sp>
      <p:sp>
        <p:nvSpPr>
          <p:cNvPr id="17411" name="Rectangle 3"/>
          <p:cNvSpPr>
            <a:spLocks noGrp="1" noChangeArrowheads="1"/>
          </p:cNvSpPr>
          <p:nvPr>
            <p:ph idx="1"/>
          </p:nvPr>
        </p:nvSpPr>
        <p:spPr>
          <a:xfrm>
            <a:off x="251520" y="1935163"/>
            <a:ext cx="8640960" cy="4389437"/>
          </a:xfrm>
        </p:spPr>
        <p:txBody>
          <a:bodyPr>
            <a:normAutofit/>
          </a:bodyPr>
          <a:lstStyle/>
          <a:p>
            <a:pPr marL="274320" indent="-274320" eaLnBrk="1" fontAlgn="auto" hangingPunct="1">
              <a:spcAft>
                <a:spcPts val="0"/>
              </a:spcAft>
              <a:buClr>
                <a:schemeClr val="accent3"/>
              </a:buClr>
              <a:buFont typeface="Wingdings 2"/>
              <a:buChar char=""/>
              <a:defRPr/>
            </a:pPr>
            <a:r>
              <a:rPr lang="en-GB" sz="2400" dirty="0">
                <a:latin typeface="+mj-lt"/>
              </a:rPr>
              <a:t>OBE – student centred – output oriented (hence ‘learning and teaching</a:t>
            </a:r>
            <a:r>
              <a:rPr lang="en-GB" sz="2400" dirty="0" smtClean="0">
                <a:latin typeface="+mj-lt"/>
              </a:rPr>
              <a:t>’)</a:t>
            </a:r>
          </a:p>
          <a:p>
            <a:pPr marL="274320" indent="-274320" eaLnBrk="1" fontAlgn="auto" hangingPunct="1">
              <a:spcAft>
                <a:spcPts val="0"/>
              </a:spcAft>
              <a:buClr>
                <a:schemeClr val="accent3"/>
              </a:buClr>
              <a:buFont typeface="Wingdings 2"/>
              <a:buNone/>
              <a:defRPr/>
            </a:pP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dirty="0">
                <a:latin typeface="+mj-lt"/>
              </a:rPr>
              <a:t>traditional – teacher centred – input oriented (hence ‘teaching and learning’)</a:t>
            </a:r>
            <a:endParaRPr lang="en-US" sz="24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Drivers for the growth of OBE</a:t>
            </a:r>
            <a:endParaRPr lang="en-US" sz="2800" b="1" dirty="0">
              <a:solidFill>
                <a:schemeClr val="accent3"/>
              </a:solidFill>
            </a:endParaRPr>
          </a:p>
        </p:txBody>
      </p:sp>
      <p:sp>
        <p:nvSpPr>
          <p:cNvPr id="18435" name="Rectangle 3"/>
          <p:cNvSpPr>
            <a:spLocks noGrp="1" noChangeArrowheads="1"/>
          </p:cNvSpPr>
          <p:nvPr>
            <p:ph idx="1"/>
          </p:nvPr>
        </p:nvSpPr>
        <p:spPr>
          <a:xfrm>
            <a:off x="179388" y="2060848"/>
            <a:ext cx="8713787" cy="4263752"/>
          </a:xfrm>
        </p:spPr>
        <p:txBody>
          <a:bodyPr>
            <a:normAutofit/>
          </a:bodyPr>
          <a:lstStyle/>
          <a:p>
            <a:pPr marL="274320" indent="-274320" algn="just" eaLnBrk="1" fontAlgn="auto" hangingPunct="1">
              <a:lnSpc>
                <a:spcPct val="90000"/>
              </a:lnSpc>
              <a:spcAft>
                <a:spcPts val="0"/>
              </a:spcAft>
              <a:buClr>
                <a:schemeClr val="accent3"/>
              </a:buClr>
              <a:buFont typeface="Wingdings 2"/>
              <a:buChar char=""/>
              <a:defRPr/>
            </a:pPr>
            <a:r>
              <a:rPr lang="en-GB" sz="2400" dirty="0" smtClean="0">
                <a:latin typeface="+mj-lt"/>
              </a:rPr>
              <a:t>increased </a:t>
            </a:r>
            <a:r>
              <a:rPr lang="en-GB" sz="2400" dirty="0">
                <a:latin typeface="+mj-lt"/>
              </a:rPr>
              <a:t>pressure for transparency from </a:t>
            </a:r>
            <a:r>
              <a:rPr lang="en-GB" sz="2400" dirty="0" smtClean="0">
                <a:latin typeface="+mj-lt"/>
              </a:rPr>
              <a:t>students;</a:t>
            </a:r>
          </a:p>
          <a:p>
            <a:pPr marL="0" indent="0" algn="just" eaLnBrk="1" fontAlgn="auto" hangingPunct="1">
              <a:lnSpc>
                <a:spcPct val="90000"/>
              </a:lnSpc>
              <a:spcAft>
                <a:spcPts val="0"/>
              </a:spcAft>
              <a:buClr>
                <a:schemeClr val="accent3"/>
              </a:buClr>
              <a:buNone/>
              <a:defRPr/>
            </a:pPr>
            <a:endParaRPr lang="en-GB"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smtClean="0">
                <a:latin typeface="+mj-lt"/>
              </a:rPr>
              <a:t>employers requiring greater clarity as to what graduates can be expected to know/do;</a:t>
            </a:r>
          </a:p>
          <a:p>
            <a:pPr marL="0" indent="0" algn="just" eaLnBrk="1" fontAlgn="auto" hangingPunct="1">
              <a:lnSpc>
                <a:spcPct val="90000"/>
              </a:lnSpc>
              <a:spcAft>
                <a:spcPts val="0"/>
              </a:spcAft>
              <a:buClr>
                <a:schemeClr val="accent3"/>
              </a:buClr>
              <a:buNone/>
              <a:defRPr/>
            </a:pPr>
            <a:endParaRPr lang="en-GB" sz="2400" dirty="0" smtClean="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requirement from governments and media for greater public accountability by </a:t>
            </a:r>
            <a:r>
              <a:rPr lang="en-GB" sz="2400" dirty="0" smtClean="0">
                <a:latin typeface="+mj-lt"/>
              </a:rPr>
              <a:t>universities.</a:t>
            </a:r>
            <a:endParaRPr lang="en-GB" sz="2400" dirty="0">
              <a:latin typeface="+mj-lt"/>
            </a:endParaRPr>
          </a:p>
          <a:p>
            <a:pPr marL="274320" indent="-274320" eaLnBrk="1" fontAlgn="auto" hangingPunct="1">
              <a:lnSpc>
                <a:spcPct val="90000"/>
              </a:lnSpc>
              <a:spcAft>
                <a:spcPts val="0"/>
              </a:spcAft>
              <a:buClr>
                <a:schemeClr val="accent3"/>
              </a:buClr>
              <a:buFontTx/>
              <a:buNone/>
              <a:defRPr/>
            </a:pP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Advantages of the OBE approach</a:t>
            </a:r>
            <a:endParaRPr lang="en-US" sz="2800" b="1" dirty="0">
              <a:solidFill>
                <a:schemeClr val="accent3"/>
              </a:solidFill>
            </a:endParaRPr>
          </a:p>
        </p:txBody>
      </p:sp>
      <p:sp>
        <p:nvSpPr>
          <p:cNvPr id="19459" name="Rectangle 3"/>
          <p:cNvSpPr>
            <a:spLocks noGrp="1" noChangeArrowheads="1"/>
          </p:cNvSpPr>
          <p:nvPr>
            <p:ph idx="1"/>
          </p:nvPr>
        </p:nvSpPr>
        <p:spPr>
          <a:xfrm>
            <a:off x="179512" y="1935163"/>
            <a:ext cx="8784976" cy="4389437"/>
          </a:xfrm>
        </p:spPr>
        <p:txBody>
          <a:bodyPr>
            <a:normAutofit/>
          </a:bodyPr>
          <a:lstStyle/>
          <a:p>
            <a:pPr lvl="1"/>
            <a:r>
              <a:rPr lang="en-GB" dirty="0" smtClean="0"/>
              <a:t>help to guide students in their learning in that they explain what is expected of them, in turn helping them to succeed in their studies. </a:t>
            </a:r>
          </a:p>
          <a:p>
            <a:pPr lvl="1"/>
            <a:r>
              <a:rPr lang="en-GB" dirty="0" smtClean="0"/>
              <a:t>help staff to focus on exactly what they want students to achieve in terms of both knowledge and skills. </a:t>
            </a:r>
          </a:p>
          <a:p>
            <a:pPr lvl="1"/>
            <a:r>
              <a:rPr lang="en-GB" dirty="0" smtClean="0"/>
              <a:t>provide a useful guide to inform potential candidates and employers about the general knowledge and understanding that a graduate will possess.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Advantages of the OBE approach</a:t>
            </a:r>
            <a:endParaRPr lang="en-US" sz="2800" b="1" dirty="0">
              <a:solidFill>
                <a:schemeClr val="accent3"/>
              </a:solidFill>
            </a:endParaRPr>
          </a:p>
        </p:txBody>
      </p:sp>
      <p:sp>
        <p:nvSpPr>
          <p:cNvPr id="19459" name="Rectangle 3"/>
          <p:cNvSpPr>
            <a:spLocks noGrp="1" noChangeArrowheads="1"/>
          </p:cNvSpPr>
          <p:nvPr>
            <p:ph idx="1"/>
          </p:nvPr>
        </p:nvSpPr>
        <p:spPr>
          <a:xfrm>
            <a:off x="179512" y="1935163"/>
            <a:ext cx="8784976" cy="4389437"/>
          </a:xfrm>
        </p:spPr>
        <p:txBody>
          <a:bodyPr>
            <a:normAutofit fontScale="92500" lnSpcReduction="10000"/>
          </a:bodyPr>
          <a:lstStyle/>
          <a:p>
            <a:pPr eaLnBrk="1" hangingPunct="1">
              <a:lnSpc>
                <a:spcPct val="90000"/>
              </a:lnSpc>
            </a:pPr>
            <a:r>
              <a:rPr lang="en-GB" sz="2400" dirty="0" smtClean="0">
                <a:latin typeface="Arial" charset="0"/>
              </a:rPr>
              <a:t>improved communication between teacher and student – shared understanding of course objectives;</a:t>
            </a:r>
          </a:p>
          <a:p>
            <a:pPr marL="0" indent="0" eaLnBrk="1" hangingPunct="1">
              <a:lnSpc>
                <a:spcPct val="90000"/>
              </a:lnSpc>
              <a:buNone/>
            </a:pPr>
            <a:endParaRPr lang="en-GB" sz="2400" dirty="0" smtClean="0">
              <a:latin typeface="Arial" charset="0"/>
            </a:endParaRPr>
          </a:p>
          <a:p>
            <a:pPr marL="342900" lvl="1" indent="-342900">
              <a:lnSpc>
                <a:spcPct val="90000"/>
              </a:lnSpc>
              <a:buFont typeface="Arial"/>
              <a:buChar char="•"/>
            </a:pPr>
            <a:r>
              <a:rPr lang="en-GB" sz="2400" dirty="0" smtClean="0">
                <a:latin typeface="Arial" charset="0"/>
              </a:rPr>
              <a:t>more active student engagement; </a:t>
            </a:r>
            <a:r>
              <a:rPr lang="en-GB" dirty="0" smtClean="0"/>
              <a:t>help to guide students in their learning in that they explain what is expected of them, in turn helping them to succeed in their studies. </a:t>
            </a:r>
          </a:p>
          <a:p>
            <a:pPr marL="0" indent="0" eaLnBrk="1" hangingPunct="1">
              <a:lnSpc>
                <a:spcPct val="90000"/>
              </a:lnSpc>
              <a:buNone/>
            </a:pPr>
            <a:endParaRPr lang="en-GB" sz="2400" dirty="0" smtClean="0">
              <a:latin typeface="Arial" charset="0"/>
            </a:endParaRPr>
          </a:p>
          <a:p>
            <a:pPr eaLnBrk="1" hangingPunct="1">
              <a:lnSpc>
                <a:spcPct val="90000"/>
              </a:lnSpc>
            </a:pPr>
            <a:r>
              <a:rPr lang="en-GB" sz="2400" dirty="0" smtClean="0">
                <a:latin typeface="Arial" charset="0"/>
              </a:rPr>
              <a:t>better communication between teachers – standards and expectations made explicit, inter-relationship of courses better understood;</a:t>
            </a:r>
          </a:p>
          <a:p>
            <a:pPr marL="0" indent="0" eaLnBrk="1" hangingPunct="1">
              <a:lnSpc>
                <a:spcPct val="90000"/>
              </a:lnSpc>
              <a:buNone/>
            </a:pPr>
            <a:endParaRPr lang="en-GB" sz="2400" dirty="0" smtClean="0">
              <a:latin typeface="Arial" charset="0"/>
            </a:endParaRPr>
          </a:p>
          <a:p>
            <a:pPr eaLnBrk="1" hangingPunct="1">
              <a:lnSpc>
                <a:spcPct val="90000"/>
              </a:lnSpc>
            </a:pPr>
            <a:r>
              <a:rPr lang="en-GB" sz="2400" dirty="0" smtClean="0">
                <a:latin typeface="Arial" charset="0"/>
              </a:rPr>
              <a:t>improved student performance – due to better understanding of what is expected/what will be assessed.</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6712"/>
            <a:ext cx="7851648" cy="720080"/>
          </a:xfrm>
          <a:ln>
            <a:miter lim="800000"/>
            <a:headEnd/>
            <a:tailEnd/>
          </a:ln>
          <a:extLst/>
        </p:spPr>
        <p:txBody>
          <a:bodyPr>
            <a:normAutofit fontScale="90000"/>
          </a:bodyPr>
          <a:lstStyle/>
          <a:p>
            <a:pPr algn="l" eaLnBrk="1" fontAlgn="auto" hangingPunct="1">
              <a:spcAft>
                <a:spcPts val="0"/>
              </a:spcAft>
              <a:defRPr/>
            </a:pPr>
            <a:r>
              <a:rPr lang="en-GB" dirty="0" smtClean="0">
                <a:solidFill>
                  <a:schemeClr val="accent3"/>
                </a:solidFill>
              </a:rPr>
              <a:t>Who are we?</a:t>
            </a:r>
            <a:endParaRPr lang="en-GB" dirty="0">
              <a:solidFill>
                <a:schemeClr val="accent3"/>
              </a:solidFill>
            </a:endParaRPr>
          </a:p>
        </p:txBody>
      </p:sp>
      <p:sp>
        <p:nvSpPr>
          <p:cNvPr id="5123" name="Subtitle 2"/>
          <p:cNvSpPr>
            <a:spLocks noGrp="1"/>
          </p:cNvSpPr>
          <p:nvPr>
            <p:ph type="subTitle" idx="1"/>
          </p:nvPr>
        </p:nvSpPr>
        <p:spPr>
          <a:xfrm>
            <a:off x="179388" y="1628775"/>
            <a:ext cx="8785225" cy="5229225"/>
          </a:xfrm>
        </p:spPr>
        <p:txBody>
          <a:bodyPr/>
          <a:lstStyle/>
          <a:p>
            <a:pPr marR="0" algn="just" eaLnBrk="1" hangingPunct="1"/>
            <a:r>
              <a:rPr lang="en-GB" sz="2200" b="1" dirty="0" smtClean="0">
                <a:latin typeface="Arial" pitchFamily="34" charset="0"/>
                <a:cs typeface="Arial" pitchFamily="34" charset="0"/>
              </a:rPr>
              <a:t>Professor  Gina Wisker </a:t>
            </a:r>
            <a:r>
              <a:rPr lang="en-GB" sz="2200" dirty="0" smtClean="0">
                <a:latin typeface="Arial" pitchFamily="34" charset="0"/>
                <a:cs typeface="Arial" pitchFamily="34" charset="0"/>
              </a:rPr>
              <a:t>-Head of Centre for Learning and Teaching, Professor higher education &amp; contemporary literature, University of Brighton: National Teaching Fellow, Fellow Royal Society of Arts, Senior Fellow Staff &amp;Educational Development Association, Fellow English Association; University’s Academic Standards  committee; Editor </a:t>
            </a:r>
            <a:r>
              <a:rPr lang="en-GB" sz="2200" i="1" dirty="0" smtClean="0">
                <a:latin typeface="Arial" pitchFamily="34" charset="0"/>
                <a:cs typeface="Arial" pitchFamily="34" charset="0"/>
              </a:rPr>
              <a:t>Innovations In Education and Teaching International</a:t>
            </a:r>
            <a:r>
              <a:rPr lang="en-GB" sz="2200" dirty="0" smtClean="0">
                <a:latin typeface="Arial" pitchFamily="34" charset="0"/>
                <a:cs typeface="Arial" pitchFamily="34" charset="0"/>
              </a:rPr>
              <a:t> journal .</a:t>
            </a:r>
          </a:p>
          <a:p>
            <a:pPr algn="just"/>
            <a:r>
              <a:rPr lang="en-GB" sz="2200" b="1" dirty="0" smtClean="0">
                <a:latin typeface="Arial" pitchFamily="34" charset="0"/>
                <a:cs typeface="Arial" pitchFamily="34" charset="0"/>
              </a:rPr>
              <a:t>Gabriel Jezierski </a:t>
            </a:r>
            <a:r>
              <a:rPr lang="en-GB" sz="2200" dirty="0" smtClean="0">
                <a:latin typeface="Arial" pitchFamily="34" charset="0"/>
                <a:cs typeface="Arial" pitchFamily="34" charset="0"/>
              </a:rPr>
              <a:t>– Worked in Scotland, Wales, Northern Ireland and England. National level Quality Improvement: Former Head of Policy and Partnerships (Wales and Northern Ireland) </a:t>
            </a:r>
            <a:r>
              <a:rPr lang="en-GB" sz="2000" dirty="0" smtClean="0">
                <a:latin typeface="Arial" pitchFamily="34" charset="0"/>
                <a:cs typeface="Arial" pitchFamily="34" charset="0"/>
              </a:rPr>
              <a:t>Higher Education Academy working with the QAA</a:t>
            </a:r>
            <a:r>
              <a:rPr lang="en-GB" sz="2200" dirty="0" smtClean="0">
                <a:latin typeface="Arial" pitchFamily="34" charset="0"/>
                <a:cs typeface="Arial" pitchFamily="34" charset="0"/>
              </a:rPr>
              <a:t>; Head of Learning and Teaching; Fellow of the Higher Education Academy; Member of the University  Academic Quality and Standards Board and Senior Management Group. Director Open Learning Foundation. Professional Coach.</a:t>
            </a:r>
          </a:p>
          <a:p>
            <a:pPr marR="0" algn="just" eaLnBrk="1" hangingPunct="1"/>
            <a:endParaRPr lang="en-GB" sz="2200" dirty="0" smtClean="0">
              <a:latin typeface="Arial" pitchFamily="34" charset="0"/>
              <a:cs typeface="Arial" pitchFamily="34" charset="0"/>
            </a:endParaRPr>
          </a:p>
          <a:p>
            <a:pPr algn="just"/>
            <a:endParaRPr lang="en-GB" sz="2400" dirty="0" smtClean="0">
              <a:latin typeface="Arial" pitchFamily="34" charset="0"/>
              <a:cs typeface="Arial" pitchFamily="34" charset="0"/>
            </a:endParaRPr>
          </a:p>
        </p:txBody>
      </p:sp>
    </p:spTree>
    <p:extLst>
      <p:ext uri="{BB962C8B-B14F-4D97-AF65-F5344CB8AC3E}">
        <p14:creationId xmlns="" xmlns:p14="http://schemas.microsoft.com/office/powerpoint/2010/main" xmlns:mv="urn:schemas-microsoft-com:mac:vml" xmlns:mc="http://schemas.openxmlformats.org/markup-compatibility/2006" val="1800881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r>
              <a:rPr lang="en-GB" sz="3556" b="1" dirty="0" smtClean="0">
                <a:solidFill>
                  <a:schemeClr val="accent3"/>
                </a:solidFill>
              </a:rPr>
              <a:t>Advantages of the OBE approach</a:t>
            </a:r>
            <a:r>
              <a:rPr lang="en-GB" dirty="0" smtClean="0"/>
              <a:t/>
            </a:r>
            <a:br>
              <a:rPr lang="en-GB" dirty="0" smtClean="0"/>
            </a:br>
            <a:r>
              <a:rPr lang="en-GB" sz="3556" dirty="0" smtClean="0"/>
              <a:t>The student learning experience</a:t>
            </a:r>
          </a:p>
        </p:txBody>
      </p:sp>
      <p:sp>
        <p:nvSpPr>
          <p:cNvPr id="142339" name="Rectangle 3"/>
          <p:cNvSpPr>
            <a:spLocks noGrp="1" noChangeArrowheads="1"/>
          </p:cNvSpPr>
          <p:nvPr>
            <p:ph type="body" idx="1"/>
          </p:nvPr>
        </p:nvSpPr>
        <p:spPr/>
        <p:txBody>
          <a:bodyPr/>
          <a:lstStyle/>
          <a:p>
            <a:pPr eaLnBrk="1" hangingPunct="1"/>
            <a:endParaRPr lang="en-GB" sz="2400" dirty="0" smtClean="0"/>
          </a:p>
          <a:p>
            <a:pPr>
              <a:buNone/>
            </a:pPr>
            <a:r>
              <a:rPr lang="en-GB" sz="2400" i="1" dirty="0" smtClean="0"/>
              <a:t>     “There is ample evidence in reports that students valued the clarity that the use of learning outcomes had brought to the overall purpose of their programme, the interrelationship between parts of the programme and the nature and purpose of assessment tasks.”</a:t>
            </a:r>
          </a:p>
        </p:txBody>
      </p:sp>
      <p:sp>
        <p:nvSpPr>
          <p:cNvPr id="4" name="TextBox 3"/>
          <p:cNvSpPr txBox="1"/>
          <p:nvPr/>
        </p:nvSpPr>
        <p:spPr>
          <a:xfrm>
            <a:off x="6294909" y="4197013"/>
            <a:ext cx="607859" cy="369332"/>
          </a:xfrm>
          <a:prstGeom prst="rect">
            <a:avLst/>
          </a:prstGeom>
          <a:noFill/>
        </p:spPr>
        <p:txBody>
          <a:bodyPr wrap="none" rtlCol="0">
            <a:spAutoFit/>
          </a:bodyPr>
          <a:lstStyle/>
          <a:p>
            <a:r>
              <a:rPr lang="en-US" dirty="0" smtClean="0"/>
              <a:t>QAA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Perceived disadvantages for staff</a:t>
            </a:r>
            <a:endParaRPr lang="en-US" sz="2800" b="1" dirty="0">
              <a:solidFill>
                <a:schemeClr val="accent3"/>
              </a:solidFill>
            </a:endParaRPr>
          </a:p>
        </p:txBody>
      </p:sp>
      <p:sp>
        <p:nvSpPr>
          <p:cNvPr id="20483" name="Rectangle 3"/>
          <p:cNvSpPr>
            <a:spLocks noGrp="1" noChangeArrowheads="1"/>
          </p:cNvSpPr>
          <p:nvPr>
            <p:ph idx="1"/>
          </p:nvPr>
        </p:nvSpPr>
        <p:spPr>
          <a:xfrm>
            <a:off x="251520" y="1916833"/>
            <a:ext cx="8435280" cy="4407768"/>
          </a:xfrm>
        </p:spPr>
        <p:txBody>
          <a:bodyPr/>
          <a:lstStyle/>
          <a:p>
            <a:pPr eaLnBrk="1" hangingPunct="1">
              <a:lnSpc>
                <a:spcPct val="90000"/>
              </a:lnSpc>
            </a:pPr>
            <a:r>
              <a:rPr lang="en-GB" sz="2400" dirty="0" smtClean="0">
                <a:latin typeface="Arial" charset="0"/>
              </a:rPr>
              <a:t>can be seen as onerous, involving ‘bureaucracy’, ‘form-filling’ etc ..;</a:t>
            </a:r>
          </a:p>
          <a:p>
            <a:pPr marL="0" indent="0" eaLnBrk="1" hangingPunct="1">
              <a:lnSpc>
                <a:spcPct val="90000"/>
              </a:lnSpc>
              <a:buNone/>
            </a:pPr>
            <a:endParaRPr/>
          </a:p>
          <a:p>
            <a:pPr eaLnBrk="1" hangingPunct="1">
              <a:lnSpc>
                <a:spcPct val="90000"/>
              </a:lnSpc>
            </a:pPr>
            <a:r>
              <a:rPr lang="en-GB" sz="2400" dirty="0" smtClean="0">
                <a:latin typeface="Arial" charset="0"/>
              </a:rPr>
              <a:t>alters the balance of power between student and teacher;</a:t>
            </a:r>
          </a:p>
          <a:p>
            <a:pPr eaLnBrk="1" hangingPunct="1">
              <a:lnSpc>
                <a:spcPct val="90000"/>
              </a:lnSpc>
            </a:pPr>
            <a:endParaRPr lang="en-GB" sz="2400" dirty="0" smtClean="0">
              <a:latin typeface="Arial" charset="0"/>
            </a:endParaRPr>
          </a:p>
          <a:p>
            <a:pPr eaLnBrk="1" hangingPunct="1">
              <a:lnSpc>
                <a:spcPct val="90000"/>
              </a:lnSpc>
            </a:pPr>
            <a:r>
              <a:rPr lang="en-GB" sz="2400" dirty="0" smtClean="0">
                <a:latin typeface="Arial" charset="0"/>
              </a:rPr>
              <a:t>can appear to produce excessive standardisation and stifle innovation;</a:t>
            </a:r>
          </a:p>
          <a:p>
            <a:pPr eaLnBrk="1" hangingPunct="1">
              <a:lnSpc>
                <a:spcPct val="90000"/>
              </a:lnSpc>
            </a:pPr>
            <a:endParaRPr lang="en-GB" sz="2400" dirty="0" smtClean="0">
              <a:latin typeface="Arial" charset="0"/>
            </a:endParaRPr>
          </a:p>
          <a:p>
            <a:pPr eaLnBrk="1" hangingPunct="1">
              <a:lnSpc>
                <a:spcPct val="90000"/>
              </a:lnSpc>
            </a:pPr>
            <a:r>
              <a:rPr lang="en-GB" sz="2400" dirty="0" smtClean="0">
                <a:latin typeface="Arial" charset="0"/>
              </a:rPr>
              <a:t>may appear to reduce the scope for professional academic judgement.</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04850"/>
            <a:ext cx="8229600" cy="1068388"/>
          </a:xfrm>
        </p:spPr>
        <p:txBody>
          <a:bodyPr>
            <a:normAutofit/>
          </a:bodyPr>
          <a:lstStyle/>
          <a:p>
            <a:pPr eaLnBrk="1" fontAlgn="auto" hangingPunct="1">
              <a:spcAft>
                <a:spcPts val="0"/>
              </a:spcAft>
              <a:defRPr/>
            </a:pPr>
            <a:r>
              <a:rPr lang="en-GB" sz="2800" b="1" dirty="0">
                <a:solidFill>
                  <a:schemeClr val="accent3"/>
                </a:solidFill>
              </a:rPr>
              <a:t>Criticisms of OBE</a:t>
            </a:r>
            <a:endParaRPr lang="en-US" sz="2800" b="1" dirty="0">
              <a:solidFill>
                <a:schemeClr val="accent3"/>
              </a:solidFill>
            </a:endParaRPr>
          </a:p>
        </p:txBody>
      </p:sp>
      <p:sp>
        <p:nvSpPr>
          <p:cNvPr id="36867" name="Rectangle 3"/>
          <p:cNvSpPr>
            <a:spLocks noGrp="1" noChangeArrowheads="1"/>
          </p:cNvSpPr>
          <p:nvPr>
            <p:ph idx="1"/>
          </p:nvPr>
        </p:nvSpPr>
        <p:spPr>
          <a:xfrm>
            <a:off x="251520" y="1916833"/>
            <a:ext cx="8435280" cy="4407768"/>
          </a:xfrm>
        </p:spPr>
        <p:txBody>
          <a:bodyPr>
            <a:normAutofit/>
          </a:bodyPr>
          <a:lstStyle/>
          <a:p>
            <a:pPr marL="274320" indent="-274320" algn="just" eaLnBrk="1" fontAlgn="auto" hangingPunct="1">
              <a:spcAft>
                <a:spcPts val="0"/>
              </a:spcAft>
              <a:buClr>
                <a:schemeClr val="accent3"/>
              </a:buClr>
              <a:buFont typeface="Wingdings 2"/>
              <a:buChar char=""/>
              <a:defRPr/>
            </a:pPr>
            <a:r>
              <a:rPr lang="en-GB" sz="2400" dirty="0" smtClean="0">
                <a:latin typeface="+mj-lt"/>
              </a:rPr>
              <a:t>reduces </a:t>
            </a:r>
            <a:r>
              <a:rPr lang="en-GB" sz="2400" dirty="0">
                <a:latin typeface="+mj-lt"/>
              </a:rPr>
              <a:t>learning to the achievement of a long list of small outcomes</a:t>
            </a:r>
          </a:p>
          <a:p>
            <a:pPr marL="274320" indent="-274320" algn="just" eaLnBrk="1" fontAlgn="auto" hangingPunct="1">
              <a:spcAft>
                <a:spcPts val="0"/>
              </a:spcAft>
              <a:buClr>
                <a:schemeClr val="accent3"/>
              </a:buClr>
              <a:buFont typeface="Wingdings 2"/>
              <a:buChar char=""/>
              <a:defRPr/>
            </a:pPr>
            <a:r>
              <a:rPr lang="en-GB" sz="2400" dirty="0" smtClean="0">
                <a:latin typeface="+mj-lt"/>
              </a:rPr>
              <a:t>fails </a:t>
            </a:r>
            <a:r>
              <a:rPr lang="en-GB" sz="2400" dirty="0">
                <a:latin typeface="+mj-lt"/>
              </a:rPr>
              <a:t>to recognise that ‘the whole may be greater than the sum of the parts’</a:t>
            </a:r>
          </a:p>
          <a:p>
            <a:pPr marL="274320" indent="-274320" algn="just" eaLnBrk="1" fontAlgn="auto" hangingPunct="1">
              <a:spcAft>
                <a:spcPts val="0"/>
              </a:spcAft>
              <a:buClr>
                <a:schemeClr val="accent3"/>
              </a:buClr>
              <a:buFont typeface="Wingdings 2"/>
              <a:buChar char=""/>
              <a:defRPr/>
            </a:pPr>
            <a:r>
              <a:rPr lang="en-GB" sz="2400" dirty="0" smtClean="0">
                <a:latin typeface="+mj-lt"/>
              </a:rPr>
              <a:t>assumes </a:t>
            </a:r>
            <a:r>
              <a:rPr lang="en-GB" sz="2400" dirty="0">
                <a:latin typeface="+mj-lt"/>
              </a:rPr>
              <a:t>that all desired learning can be assessed and measured</a:t>
            </a:r>
            <a:endParaRPr lang="en-US" sz="2400"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291512" cy="865188"/>
          </a:xfrm>
        </p:spPr>
        <p:txBody>
          <a:bodyPr>
            <a:normAutofit/>
          </a:bodyPr>
          <a:lstStyle/>
          <a:p>
            <a:pPr>
              <a:defRPr/>
            </a:pPr>
            <a:r>
              <a:rPr lang="en-GB" sz="2800" b="1" u="sng" dirty="0" smtClean="0">
                <a:solidFill>
                  <a:schemeClr val="accent3"/>
                </a:solidFill>
              </a:rPr>
              <a:t>O</a:t>
            </a:r>
            <a:r>
              <a:rPr lang="en-GB" sz="2800" b="1" dirty="0" smtClean="0">
                <a:solidFill>
                  <a:schemeClr val="accent3"/>
                </a:solidFill>
              </a:rPr>
              <a:t>utcome </a:t>
            </a:r>
            <a:r>
              <a:rPr lang="en-GB" sz="2800" b="1" u="sng" dirty="0" smtClean="0">
                <a:solidFill>
                  <a:schemeClr val="accent3"/>
                </a:solidFill>
              </a:rPr>
              <a:t>B</a:t>
            </a:r>
            <a:r>
              <a:rPr lang="en-GB" sz="2800" b="1" dirty="0" smtClean="0">
                <a:solidFill>
                  <a:schemeClr val="accent3"/>
                </a:solidFill>
              </a:rPr>
              <a:t>ased </a:t>
            </a:r>
            <a:r>
              <a:rPr lang="en-GB" sz="2800" b="1" u="sng" dirty="0" smtClean="0">
                <a:solidFill>
                  <a:schemeClr val="accent3"/>
                </a:solidFill>
              </a:rPr>
              <a:t>L</a:t>
            </a:r>
            <a:r>
              <a:rPr lang="en-GB" sz="2800" b="1" dirty="0" smtClean="0">
                <a:solidFill>
                  <a:schemeClr val="accent3"/>
                </a:solidFill>
              </a:rPr>
              <a:t>earning</a:t>
            </a:r>
            <a:endParaRPr lang="en-GB" sz="2800" b="1" dirty="0">
              <a:solidFill>
                <a:schemeClr val="accent3"/>
              </a:solidFill>
            </a:endParaRPr>
          </a:p>
        </p:txBody>
      </p:sp>
      <p:sp>
        <p:nvSpPr>
          <p:cNvPr id="3" name="Content Placeholder 2"/>
          <p:cNvSpPr>
            <a:spLocks noGrp="1"/>
          </p:cNvSpPr>
          <p:nvPr>
            <p:ph idx="1"/>
          </p:nvPr>
        </p:nvSpPr>
        <p:spPr>
          <a:xfrm>
            <a:off x="323850" y="1773238"/>
            <a:ext cx="8569325" cy="4895850"/>
          </a:xfrm>
        </p:spPr>
        <p:txBody>
          <a:bodyPr>
            <a:normAutofit/>
          </a:bodyPr>
          <a:lstStyle/>
          <a:p>
            <a:pPr algn="just">
              <a:defRPr/>
            </a:pPr>
            <a:r>
              <a:rPr lang="en-US" sz="2400" dirty="0" smtClean="0">
                <a:latin typeface="+mj-lt"/>
              </a:rPr>
              <a:t>It is a “design down” approach to curriculum development. It starts with </a:t>
            </a:r>
            <a:r>
              <a:rPr lang="en-US" sz="2400" u="sng" dirty="0" smtClean="0">
                <a:latin typeface="+mj-lt"/>
              </a:rPr>
              <a:t>what students are expected to learn</a:t>
            </a:r>
            <a:r>
              <a:rPr lang="en-US" sz="2400" dirty="0" smtClean="0">
                <a:latin typeface="+mj-lt"/>
              </a:rPr>
              <a:t>, then focuses on the creation of </a:t>
            </a:r>
            <a:r>
              <a:rPr lang="en-US" sz="2400" u="sng" dirty="0" smtClean="0">
                <a:latin typeface="+mj-lt"/>
              </a:rPr>
              <a:t>teaching and learning environments</a:t>
            </a:r>
            <a:r>
              <a:rPr lang="en-US" sz="2400" dirty="0" smtClean="0">
                <a:latin typeface="+mj-lt"/>
              </a:rPr>
              <a:t> that will assist students to reach the desired learning and finally involves the use of </a:t>
            </a:r>
            <a:r>
              <a:rPr lang="en-US" sz="2400" u="sng" dirty="0" smtClean="0">
                <a:latin typeface="+mj-lt"/>
              </a:rPr>
              <a:t>assessment</a:t>
            </a:r>
            <a:r>
              <a:rPr lang="en-US" sz="2400" dirty="0" smtClean="0">
                <a:latin typeface="+mj-lt"/>
              </a:rPr>
              <a:t> that can provide feedback about the level of learning that has been achieved.  </a:t>
            </a:r>
            <a:endParaRPr lang="en-GB" sz="2400" dirty="0" smtClean="0">
              <a:latin typeface="+mj-lt"/>
            </a:endParaRPr>
          </a:p>
          <a:p>
            <a:pPr>
              <a:buFont typeface="Wingdings 2" pitchFamily="18" charset="2"/>
              <a:buNone/>
              <a:defRPr/>
            </a:pPr>
            <a:endParaRPr lang="en-GB" sz="2400"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76250"/>
            <a:ext cx="8147050" cy="865188"/>
          </a:xfrm>
        </p:spPr>
        <p:txBody>
          <a:bodyPr/>
          <a:lstStyle/>
          <a:p>
            <a:pPr>
              <a:defRPr/>
            </a:pPr>
            <a:r>
              <a:rPr lang="en-GB" sz="2800" b="1" dirty="0" smtClean="0">
                <a:solidFill>
                  <a:schemeClr val="accent3"/>
                </a:solidFill>
              </a:rPr>
              <a:t>Outcome-based Education </a:t>
            </a:r>
            <a:endParaRPr lang="en-GB" sz="2800" b="1" dirty="0">
              <a:solidFill>
                <a:schemeClr val="accent3"/>
              </a:solidFill>
            </a:endParaRPr>
          </a:p>
        </p:txBody>
      </p:sp>
      <p:sp>
        <p:nvSpPr>
          <p:cNvPr id="53251" name="Content Placeholder 2"/>
          <p:cNvSpPr>
            <a:spLocks noGrp="1"/>
          </p:cNvSpPr>
          <p:nvPr>
            <p:ph idx="1"/>
          </p:nvPr>
        </p:nvSpPr>
        <p:spPr>
          <a:xfrm>
            <a:off x="179388" y="1412875"/>
            <a:ext cx="8785225" cy="4911725"/>
          </a:xfrm>
        </p:spPr>
        <p:txBody>
          <a:bodyPr/>
          <a:lstStyle/>
          <a:p>
            <a:pPr algn="just">
              <a:buFont typeface="Wingdings" pitchFamily="2" charset="2"/>
              <a:buChar char="§"/>
            </a:pPr>
            <a:r>
              <a:rPr lang="en-GB" sz="2200" dirty="0" smtClean="0">
                <a:latin typeface="Arial" charset="0"/>
                <a:cs typeface="Arial" charset="0"/>
              </a:rPr>
              <a:t>OBE is neither a new concept nor a passing phase in educational technology and is equally applicable throughout the educational continuum from primary school to postgraduate training.</a:t>
            </a:r>
          </a:p>
          <a:p>
            <a:pPr algn="just">
              <a:buFont typeface="Wingdings" pitchFamily="2" charset="2"/>
              <a:buChar char="§"/>
            </a:pPr>
            <a:endParaRPr lang="en-GB" sz="2200" dirty="0" smtClean="0">
              <a:latin typeface="Arial" charset="0"/>
              <a:cs typeface="Arial" charset="0"/>
            </a:endParaRPr>
          </a:p>
          <a:p>
            <a:pPr algn="just">
              <a:buFont typeface="Wingdings" pitchFamily="2" charset="2"/>
              <a:buChar char="§"/>
            </a:pPr>
            <a:r>
              <a:rPr lang="en-GB" sz="2200" dirty="0" smtClean="0">
                <a:latin typeface="Arial" charset="0"/>
                <a:cs typeface="Arial" charset="0"/>
              </a:rPr>
              <a:t>OBE focuses on the end-product and defines what the learner is accountable for. It is not about telling teachers how to teach or students how to learn. </a:t>
            </a:r>
          </a:p>
          <a:p>
            <a:pPr algn="just">
              <a:buFont typeface="Wingdings" pitchFamily="2" charset="2"/>
              <a:buChar char="§"/>
            </a:pPr>
            <a:endParaRPr lang="en-GB" sz="2200" dirty="0">
              <a:latin typeface="Arial" charset="0"/>
              <a:cs typeface="Arial" charset="0"/>
            </a:endParaRPr>
          </a:p>
          <a:p>
            <a:pPr algn="just">
              <a:buFont typeface="Wingdings" pitchFamily="2" charset="2"/>
              <a:buChar char="§"/>
            </a:pPr>
            <a:r>
              <a:rPr lang="en-GB" sz="2200" dirty="0" smtClean="0">
                <a:latin typeface="Arial" charset="0"/>
                <a:cs typeface="Arial" charset="0"/>
              </a:rPr>
              <a:t>LOs determine what is taught and assessed and can help to identify what is and is not essential. Having a clear idea of the desired outcomes does not necessarily have to be restricting as the methods of achieving the outcomes are still flexible.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OBE in KSA</a:t>
            </a:r>
            <a:endParaRPr lang="en-US" sz="2800" b="1" dirty="0">
              <a:solidFill>
                <a:schemeClr val="accent3"/>
              </a:solidFill>
            </a:endParaRPr>
          </a:p>
        </p:txBody>
      </p:sp>
      <p:sp>
        <p:nvSpPr>
          <p:cNvPr id="22531" name="Rectangle 3"/>
          <p:cNvSpPr>
            <a:spLocks noGrp="1" noChangeArrowheads="1"/>
          </p:cNvSpPr>
          <p:nvPr>
            <p:ph idx="1"/>
          </p:nvPr>
        </p:nvSpPr>
        <p:spPr>
          <a:xfrm>
            <a:off x="179512" y="1916833"/>
            <a:ext cx="8507288" cy="4407768"/>
          </a:xfrm>
        </p:spPr>
        <p:txBody>
          <a:bodyPr/>
          <a:lstStyle/>
          <a:p>
            <a:pPr algn="just" eaLnBrk="1" hangingPunct="1"/>
            <a:r>
              <a:rPr lang="en-GB" sz="2400" dirty="0" smtClean="0">
                <a:latin typeface="Arial" charset="0"/>
              </a:rPr>
              <a:t>NCAAA Standard 4 - NQF: Learning and Teaching requires the adoption of an outcomes-based approach, with a range of associated requirements;</a:t>
            </a:r>
          </a:p>
          <a:p>
            <a:pPr marL="0" indent="0" algn="just" eaLnBrk="1" hangingPunct="1">
              <a:buNone/>
            </a:pPr>
            <a:endParaRPr lang="en-GB" sz="2400" dirty="0" smtClean="0">
              <a:latin typeface="Arial" charset="0"/>
            </a:endParaRPr>
          </a:p>
          <a:p>
            <a:pPr algn="just" eaLnBrk="1" hangingPunct="1"/>
            <a:r>
              <a:rPr lang="en-GB" sz="2400" dirty="0" smtClean="0">
                <a:latin typeface="Arial" charset="0"/>
              </a:rPr>
              <a:t>Standard documents are provided for course planning, students’ evaluations, etc.</a:t>
            </a:r>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fontAlgn="auto" hangingPunct="1">
              <a:spcAft>
                <a:spcPts val="0"/>
              </a:spcAft>
              <a:defRPr/>
            </a:pPr>
            <a:r>
              <a:rPr lang="en-GB" sz="2800" b="1" dirty="0" smtClean="0">
                <a:solidFill>
                  <a:schemeClr val="accent3"/>
                </a:solidFill>
              </a:rPr>
              <a:t>Exercise 1: Group discussion </a:t>
            </a:r>
            <a:endParaRPr lang="en-US" sz="2800" b="1" dirty="0">
              <a:solidFill>
                <a:schemeClr val="accent3"/>
              </a:solidFill>
            </a:endParaRPr>
          </a:p>
        </p:txBody>
      </p:sp>
      <p:sp>
        <p:nvSpPr>
          <p:cNvPr id="29699" name="Rectangle 3"/>
          <p:cNvSpPr>
            <a:spLocks noGrp="1" noChangeArrowheads="1"/>
          </p:cNvSpPr>
          <p:nvPr>
            <p:ph idx="1"/>
          </p:nvPr>
        </p:nvSpPr>
        <p:spPr>
          <a:xfrm>
            <a:off x="251520" y="1401938"/>
            <a:ext cx="8640960" cy="4389437"/>
          </a:xfrm>
        </p:spPr>
        <p:txBody>
          <a:bodyPr>
            <a:normAutofit lnSpcReduction="10000"/>
          </a:bodyPr>
          <a:lstStyle/>
          <a:p>
            <a:pPr marL="609600" indent="-609600" algn="just" eaLnBrk="1" fontAlgn="auto" hangingPunct="1">
              <a:spcAft>
                <a:spcPts val="0"/>
              </a:spcAft>
              <a:buClr>
                <a:schemeClr val="accent3"/>
              </a:buClr>
              <a:buFontTx/>
              <a:buNone/>
              <a:defRPr/>
            </a:pPr>
            <a:r>
              <a:rPr lang="en-GB" sz="2400" dirty="0" smtClean="0">
                <a:latin typeface="+mj-lt"/>
              </a:rPr>
              <a:t>	Consider </a:t>
            </a:r>
            <a:r>
              <a:rPr lang="en-GB" sz="2400" dirty="0">
                <a:latin typeface="+mj-lt"/>
              </a:rPr>
              <a:t>the NCAAA documents provided, particularly the Course Report, the National Qualifications Framework, and the Course Planning Matrix.</a:t>
            </a:r>
          </a:p>
          <a:p>
            <a:pPr marL="609600" indent="-609600" algn="just" eaLnBrk="1" fontAlgn="auto" hangingPunct="1">
              <a:spcAft>
                <a:spcPts val="0"/>
              </a:spcAft>
              <a:buClr>
                <a:schemeClr val="accent3"/>
              </a:buClr>
              <a:buFontTx/>
              <a:buAutoNum type="arabicPeriod"/>
              <a:defRPr/>
            </a:pPr>
            <a:r>
              <a:rPr lang="en-GB" sz="2400" dirty="0">
                <a:latin typeface="+mj-lt"/>
              </a:rPr>
              <a:t>To what extent are these already being used in your institution</a:t>
            </a:r>
            <a:r>
              <a:rPr lang="en-GB" sz="2400" dirty="0" smtClean="0">
                <a:latin typeface="+mj-lt"/>
              </a:rPr>
              <a:t>?</a:t>
            </a:r>
          </a:p>
          <a:p>
            <a:pPr marL="609600" indent="-609600" algn="just" eaLnBrk="1" fontAlgn="auto" hangingPunct="1">
              <a:spcAft>
                <a:spcPts val="0"/>
              </a:spcAft>
              <a:buClr>
                <a:schemeClr val="accent3"/>
              </a:buClr>
              <a:buNone/>
              <a:defRPr/>
            </a:pPr>
            <a:endParaRPr lang="en-GB" sz="2400" dirty="0" smtClean="0">
              <a:latin typeface="+mj-lt"/>
            </a:endParaRPr>
          </a:p>
          <a:p>
            <a:pPr marL="609600" indent="-609600" algn="just" eaLnBrk="1" fontAlgn="auto" hangingPunct="1">
              <a:spcAft>
                <a:spcPts val="0"/>
              </a:spcAft>
              <a:buClr>
                <a:schemeClr val="accent3"/>
              </a:buClr>
              <a:buFontTx/>
              <a:buAutoNum type="arabicPeriod"/>
              <a:defRPr/>
            </a:pPr>
            <a:r>
              <a:rPr lang="en-GB" sz="2400" dirty="0">
                <a:latin typeface="+mj-lt"/>
              </a:rPr>
              <a:t>How would you assess awareness of this material in your institution</a:t>
            </a:r>
            <a:r>
              <a:rPr lang="en-GB" sz="2400" dirty="0" smtClean="0">
                <a:latin typeface="+mj-lt"/>
              </a:rPr>
              <a:t>?</a:t>
            </a:r>
          </a:p>
          <a:p>
            <a:pPr marL="609600" indent="-609600" algn="just" eaLnBrk="1" fontAlgn="auto" hangingPunct="1">
              <a:spcAft>
                <a:spcPts val="0"/>
              </a:spcAft>
              <a:buClr>
                <a:schemeClr val="accent3"/>
              </a:buClr>
              <a:buNone/>
              <a:defRPr/>
            </a:pPr>
            <a:endParaRPr lang="en-GB" sz="2400" dirty="0" smtClean="0">
              <a:latin typeface="+mj-lt"/>
            </a:endParaRPr>
          </a:p>
          <a:p>
            <a:pPr marL="609600" indent="-609600" algn="just" eaLnBrk="1" fontAlgn="auto" hangingPunct="1">
              <a:spcAft>
                <a:spcPts val="0"/>
              </a:spcAft>
              <a:buClr>
                <a:schemeClr val="accent3"/>
              </a:buClr>
              <a:buFontTx/>
              <a:buAutoNum type="arabicPeriod"/>
              <a:defRPr/>
            </a:pPr>
            <a:r>
              <a:rPr lang="en-GB" sz="2400" dirty="0">
                <a:latin typeface="+mj-lt"/>
              </a:rPr>
              <a:t>What changes need to be made in order to fully implement the NCAAA model in your institution?</a:t>
            </a:r>
            <a:endParaRPr lang="en-US" sz="2400" dirty="0">
              <a:latin typeface="+mj-lt"/>
            </a:endParaRPr>
          </a:p>
        </p:txBody>
      </p:sp>
      <p:sp>
        <p:nvSpPr>
          <p:cNvPr id="4" name="TextBox 3"/>
          <p:cNvSpPr txBox="1"/>
          <p:nvPr/>
        </p:nvSpPr>
        <p:spPr>
          <a:xfrm>
            <a:off x="7578054" y="5925491"/>
            <a:ext cx="890839" cy="461665"/>
          </a:xfrm>
          <a:prstGeom prst="rect">
            <a:avLst/>
          </a:prstGeom>
          <a:noFill/>
        </p:spPr>
        <p:txBody>
          <a:bodyPr wrap="none" rtlCol="0">
            <a:spAutoFit/>
          </a:bodyPr>
          <a:lstStyle/>
          <a:p>
            <a:r>
              <a:rPr lang="en-US" sz="2400" b="1" dirty="0" smtClean="0">
                <a:solidFill>
                  <a:srgbClr val="FF0000"/>
                </a:solidFill>
              </a:rPr>
              <a:t>10.30</a:t>
            </a:r>
            <a:endParaRPr lang="en-US" sz="2400" b="1" dirty="0">
              <a:solidFill>
                <a:srgbClr val="FF0000"/>
              </a:solidFill>
            </a:endParaRPr>
          </a:p>
        </p:txBody>
      </p:sp>
      <p:grpSp>
        <p:nvGrpSpPr>
          <p:cNvPr id="8" name="Group 7"/>
          <p:cNvGrpSpPr/>
          <p:nvPr/>
        </p:nvGrpSpPr>
        <p:grpSpPr>
          <a:xfrm>
            <a:off x="3082736" y="2940326"/>
            <a:ext cx="2301797" cy="628327"/>
            <a:chOff x="940332" y="5758829"/>
            <a:chExt cx="2508078" cy="628327"/>
          </a:xfrm>
        </p:grpSpPr>
        <p:sp>
          <p:nvSpPr>
            <p:cNvPr id="5" name="Oval 4"/>
            <p:cNvSpPr/>
            <p:nvPr/>
          </p:nvSpPr>
          <p:spPr>
            <a:xfrm>
              <a:off x="940332" y="5758829"/>
              <a:ext cx="736755" cy="62832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829487" y="5758829"/>
              <a:ext cx="736755" cy="628327"/>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2711655" y="5758829"/>
              <a:ext cx="736755" cy="628327"/>
            </a:xfrm>
            <a:prstGeom prst="ellipse">
              <a:avLst/>
            </a:prstGeom>
            <a:solidFill>
              <a:srgbClr val="2BCF2D"/>
            </a:solidFill>
            <a:ln>
              <a:solidFill>
                <a:srgbClr val="2BCF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3082736" y="4041943"/>
            <a:ext cx="2301797" cy="628327"/>
            <a:chOff x="940332" y="5758829"/>
            <a:chExt cx="2508078" cy="628327"/>
          </a:xfrm>
        </p:grpSpPr>
        <p:sp>
          <p:nvSpPr>
            <p:cNvPr id="14" name="Oval 13"/>
            <p:cNvSpPr/>
            <p:nvPr/>
          </p:nvSpPr>
          <p:spPr>
            <a:xfrm>
              <a:off x="940332" y="5758829"/>
              <a:ext cx="736755" cy="62832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1829487" y="5758829"/>
              <a:ext cx="736755" cy="628327"/>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711655" y="5758829"/>
              <a:ext cx="736755" cy="628327"/>
            </a:xfrm>
            <a:prstGeom prst="ellipse">
              <a:avLst/>
            </a:prstGeom>
            <a:solidFill>
              <a:srgbClr val="2BCF2D"/>
            </a:solidFill>
            <a:ln>
              <a:solidFill>
                <a:srgbClr val="2BCF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153414"/>
            <a:ext cx="2137725" cy="646331"/>
          </a:xfrm>
          <a:prstGeom prst="rect">
            <a:avLst/>
          </a:prstGeom>
          <a:noFill/>
        </p:spPr>
        <p:txBody>
          <a:bodyPr wrap="none" rtlCol="0">
            <a:spAutoFit/>
          </a:bodyPr>
          <a:lstStyle/>
          <a:p>
            <a:r>
              <a:rPr lang="en-US" sz="3600" b="1" dirty="0" smtClean="0">
                <a:solidFill>
                  <a:srgbClr val="0000FF"/>
                </a:solidFill>
              </a:rPr>
              <a:t>SESSION 2</a:t>
            </a:r>
            <a:endParaRPr lang="en-US" sz="3600" b="1" dirty="0">
              <a:solidFill>
                <a:srgbClr val="0000FF"/>
              </a:solidFill>
            </a:endParaRPr>
          </a:p>
        </p:txBody>
      </p:sp>
      <p:sp>
        <p:nvSpPr>
          <p:cNvPr id="5" name="TextBox 4"/>
          <p:cNvSpPr txBox="1"/>
          <p:nvPr/>
        </p:nvSpPr>
        <p:spPr>
          <a:xfrm>
            <a:off x="3773308" y="1799745"/>
            <a:ext cx="1608133" cy="400110"/>
          </a:xfrm>
          <a:prstGeom prst="rect">
            <a:avLst/>
          </a:prstGeom>
          <a:noFill/>
        </p:spPr>
        <p:txBody>
          <a:bodyPr wrap="none" rtlCol="0">
            <a:spAutoFit/>
          </a:bodyPr>
          <a:lstStyle/>
          <a:p>
            <a:r>
              <a:rPr lang="en-US" sz="2000" b="1" dirty="0" smtClean="0">
                <a:solidFill>
                  <a:schemeClr val="accent6">
                    <a:lumMod val="75000"/>
                  </a:schemeClr>
                </a:solidFill>
              </a:rPr>
              <a:t>10.45 – 12.00</a:t>
            </a:r>
            <a:endParaRPr lang="en-US" sz="2000" b="1" dirty="0">
              <a:solidFill>
                <a:schemeClr val="accent6">
                  <a:lumMod val="75000"/>
                </a:schemeClr>
              </a:solidFill>
            </a:endParaRPr>
          </a:p>
        </p:txBody>
      </p:sp>
      <p:sp>
        <p:nvSpPr>
          <p:cNvPr id="7" name="TextBox 6"/>
          <p:cNvSpPr txBox="1"/>
          <p:nvPr/>
        </p:nvSpPr>
        <p:spPr>
          <a:xfrm>
            <a:off x="2403962" y="3005665"/>
            <a:ext cx="4609756" cy="1077218"/>
          </a:xfrm>
          <a:prstGeom prst="rect">
            <a:avLst/>
          </a:prstGeom>
          <a:noFill/>
        </p:spPr>
        <p:txBody>
          <a:bodyPr wrap="none" rtlCol="0">
            <a:spAutoFit/>
          </a:bodyPr>
          <a:lstStyle/>
          <a:p>
            <a:r>
              <a:rPr lang="en-GB" sz="3200" b="1" dirty="0" smtClean="0">
                <a:solidFill>
                  <a:srgbClr val="0000FF"/>
                </a:solidFill>
              </a:rPr>
              <a:t>Some concepts related to </a:t>
            </a:r>
          </a:p>
          <a:p>
            <a:r>
              <a:rPr lang="en-GB" sz="3200" b="1" dirty="0" smtClean="0">
                <a:solidFill>
                  <a:srgbClr val="0000FF"/>
                </a:solidFill>
              </a:rPr>
              <a:t>Outcomes-based Learning</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5145"/>
            <a:ext cx="8229600" cy="4525963"/>
          </a:xfrm>
        </p:spPr>
        <p:txBody>
          <a:bodyPr/>
          <a:lstStyle/>
          <a:p>
            <a:endParaRPr lang="en-US" dirty="0" smtClean="0"/>
          </a:p>
          <a:p>
            <a:r>
              <a:rPr lang="en-US" dirty="0" smtClean="0"/>
              <a:t>How do you come to understand a subject – </a:t>
            </a:r>
            <a:r>
              <a:rPr lang="en-US" u="sng" dirty="0" smtClean="0"/>
              <a:t>your</a:t>
            </a:r>
            <a:r>
              <a:rPr lang="en-US" dirty="0" smtClean="0"/>
              <a:t> subject?</a:t>
            </a:r>
          </a:p>
          <a:p>
            <a:pPr>
              <a:buNone/>
            </a:pPr>
            <a:r>
              <a:rPr lang="en-US" dirty="0" smtClean="0"/>
              <a:t>    i.e. how does a student learn it and how do you teach it?</a:t>
            </a:r>
          </a:p>
          <a:p>
            <a:endParaRPr lang="en-US" dirty="0"/>
          </a:p>
        </p:txBody>
      </p:sp>
      <p:pic>
        <p:nvPicPr>
          <p:cNvPr id="5" name="Picture 4"/>
          <p:cNvPicPr>
            <a:picLocks noChangeAspect="1"/>
          </p:cNvPicPr>
          <p:nvPr/>
        </p:nvPicPr>
        <p:blipFill>
          <a:blip r:embed="rId2">
            <a:alphaModFix amt="24000"/>
          </a:blip>
          <a:stretch>
            <a:fillRect/>
          </a:stretch>
        </p:blipFill>
        <p:spPr>
          <a:xfrm>
            <a:off x="1794755" y="942584"/>
            <a:ext cx="5402734" cy="4133974"/>
          </a:xfrm>
          <a:prstGeom prst="rect">
            <a:avLst/>
          </a:prstGeom>
        </p:spPr>
      </p:pic>
      <p:sp>
        <p:nvSpPr>
          <p:cNvPr id="10" name="TextBox 9"/>
          <p:cNvSpPr txBox="1"/>
          <p:nvPr/>
        </p:nvSpPr>
        <p:spPr>
          <a:xfrm>
            <a:off x="1094047" y="5551613"/>
            <a:ext cx="7558479" cy="769441"/>
          </a:xfrm>
          <a:prstGeom prst="rect">
            <a:avLst/>
          </a:prstGeom>
          <a:noFill/>
        </p:spPr>
        <p:txBody>
          <a:bodyPr wrap="none" rtlCol="0">
            <a:spAutoFit/>
          </a:bodyPr>
          <a:lstStyle/>
          <a:p>
            <a:r>
              <a:rPr lang="en-US" sz="4400" dirty="0" smtClean="0"/>
              <a:t>We need look at learning theory</a:t>
            </a:r>
            <a:endParaRPr lang="en-US" sz="4400" dirty="0"/>
          </a:p>
        </p:txBody>
      </p:sp>
      <p:pic>
        <p:nvPicPr>
          <p:cNvPr id="11" name="Picture 10"/>
          <p:cNvPicPr>
            <a:picLocks noChangeAspect="1"/>
          </p:cNvPicPr>
          <p:nvPr/>
        </p:nvPicPr>
        <p:blipFill>
          <a:blip r:embed="rId3"/>
          <a:stretch>
            <a:fillRect/>
          </a:stretch>
        </p:blipFill>
        <p:spPr>
          <a:xfrm>
            <a:off x="6927703" y="3962952"/>
            <a:ext cx="1056409" cy="1143000"/>
          </a:xfrm>
          <a:prstGeom prst="rect">
            <a:avLst/>
          </a:prstGeom>
        </p:spPr>
      </p:pic>
      <p:pic>
        <p:nvPicPr>
          <p:cNvPr id="12" name="Picture 11"/>
          <p:cNvPicPr>
            <a:picLocks noChangeAspect="1"/>
          </p:cNvPicPr>
          <p:nvPr/>
        </p:nvPicPr>
        <p:blipFill>
          <a:blip r:embed="rId4"/>
          <a:stretch>
            <a:fillRect/>
          </a:stretch>
        </p:blipFill>
        <p:spPr>
          <a:xfrm>
            <a:off x="1026865" y="3983506"/>
            <a:ext cx="1130300" cy="1130300"/>
          </a:xfrm>
          <a:prstGeom prst="rect">
            <a:avLst/>
          </a:prstGeom>
        </p:spPr>
      </p:pic>
      <p:pic>
        <p:nvPicPr>
          <p:cNvPr id="13" name="Picture 12"/>
          <p:cNvPicPr>
            <a:picLocks noChangeAspect="1"/>
          </p:cNvPicPr>
          <p:nvPr/>
        </p:nvPicPr>
        <p:blipFill>
          <a:blip r:embed="rId5"/>
          <a:stretch>
            <a:fillRect/>
          </a:stretch>
        </p:blipFill>
        <p:spPr>
          <a:xfrm>
            <a:off x="2497479" y="3983506"/>
            <a:ext cx="1056409" cy="112244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04850"/>
            <a:ext cx="8229600" cy="995363"/>
          </a:xfrm>
        </p:spPr>
        <p:txBody>
          <a:bodyPr>
            <a:normAutofit/>
          </a:bodyPr>
          <a:lstStyle/>
          <a:p>
            <a:pPr eaLnBrk="1" fontAlgn="auto" hangingPunct="1">
              <a:spcAft>
                <a:spcPts val="0"/>
              </a:spcAft>
              <a:defRPr/>
            </a:pPr>
            <a:r>
              <a:rPr lang="en-GB" sz="2800" b="1" dirty="0">
                <a:solidFill>
                  <a:schemeClr val="accent3"/>
                </a:solidFill>
              </a:rPr>
              <a:t>OBE in context</a:t>
            </a:r>
            <a:endParaRPr lang="en-US" sz="2800" b="1" dirty="0">
              <a:solidFill>
                <a:schemeClr val="accent3"/>
              </a:solidFill>
            </a:endParaRPr>
          </a:p>
        </p:txBody>
      </p:sp>
      <p:sp>
        <p:nvSpPr>
          <p:cNvPr id="33795" name="Rectangle 3"/>
          <p:cNvSpPr>
            <a:spLocks noGrp="1" noChangeArrowheads="1"/>
          </p:cNvSpPr>
          <p:nvPr>
            <p:ph idx="1"/>
          </p:nvPr>
        </p:nvSpPr>
        <p:spPr>
          <a:xfrm>
            <a:off x="251520" y="1935163"/>
            <a:ext cx="8435280" cy="4389437"/>
          </a:xfrm>
        </p:spPr>
        <p:txBody>
          <a:bodyPr>
            <a:normAutofit lnSpcReduction="10000"/>
          </a:bodyPr>
          <a:lstStyle/>
          <a:p>
            <a:r>
              <a:rPr lang="en-US" sz="2400" dirty="0" smtClean="0"/>
              <a:t>In planning a program / course we need to plan the sequence and structure of the knowledge but we also need to consider it in relation to the learner and cognitive learning processes</a:t>
            </a:r>
          </a:p>
          <a:p>
            <a:pPr marL="274320" indent="-274320">
              <a:lnSpc>
                <a:spcPct val="90000"/>
              </a:lnSpc>
              <a:buClr>
                <a:schemeClr val="accent3"/>
              </a:buClr>
              <a:buFont typeface="Wingdings 2"/>
              <a:buChar char=""/>
              <a:defRPr/>
            </a:pPr>
            <a:endParaRPr lang="en-US" sz="2400" dirty="0" smtClean="0"/>
          </a:p>
          <a:p>
            <a:pPr marL="274320" indent="-274320" eaLnBrk="1" fontAlgn="auto" hangingPunct="1">
              <a:lnSpc>
                <a:spcPct val="90000"/>
              </a:lnSpc>
              <a:spcAft>
                <a:spcPts val="0"/>
              </a:spcAft>
              <a:buClr>
                <a:schemeClr val="accent3"/>
              </a:buClr>
              <a:buFont typeface="Wingdings 2"/>
              <a:buChar char=""/>
              <a:defRPr/>
            </a:pPr>
            <a:r>
              <a:rPr lang="en-GB" sz="2400" dirty="0" smtClean="0">
                <a:cs typeface="Arial" pitchFamily="34" charset="0"/>
              </a:rPr>
              <a:t>For </a:t>
            </a:r>
            <a:r>
              <a:rPr lang="en-GB" sz="2400" dirty="0">
                <a:cs typeface="Arial" pitchFamily="34" charset="0"/>
              </a:rPr>
              <a:t>OBE to be fully effective, a change in the philosophy of learning and teaching is </a:t>
            </a:r>
            <a:r>
              <a:rPr lang="en-GB" sz="2400" dirty="0" smtClean="0">
                <a:cs typeface="Arial" pitchFamily="34" charset="0"/>
              </a:rPr>
              <a:t>required;</a:t>
            </a:r>
          </a:p>
          <a:p>
            <a:pPr marL="274320" indent="-274320" eaLnBrk="1" fontAlgn="auto" hangingPunct="1">
              <a:lnSpc>
                <a:spcPct val="90000"/>
              </a:lnSpc>
              <a:spcAft>
                <a:spcPts val="0"/>
              </a:spcAft>
              <a:buClr>
                <a:schemeClr val="accent3"/>
              </a:buClr>
              <a:buFont typeface="Wingdings 2"/>
              <a:buChar char=""/>
              <a:defRPr/>
            </a:pPr>
            <a:endParaRPr lang="en-GB" sz="2400" dirty="0" smtClean="0">
              <a:cs typeface="Arial" pitchFamily="34" charset="0"/>
            </a:endParaRPr>
          </a:p>
          <a:p>
            <a:pPr marL="274320" indent="-274320" eaLnBrk="1" fontAlgn="auto" hangingPunct="1">
              <a:lnSpc>
                <a:spcPct val="90000"/>
              </a:lnSpc>
              <a:spcAft>
                <a:spcPts val="0"/>
              </a:spcAft>
              <a:buClr>
                <a:schemeClr val="accent3"/>
              </a:buClr>
              <a:buFont typeface="Wingdings 2"/>
              <a:buChar char=""/>
              <a:defRPr/>
            </a:pPr>
            <a:r>
              <a:rPr lang="en-GB" sz="2400" dirty="0" smtClean="0">
                <a:cs typeface="Arial" pitchFamily="34" charset="0"/>
              </a:rPr>
              <a:t>In particular, there </a:t>
            </a:r>
            <a:r>
              <a:rPr lang="en-GB" sz="2400" dirty="0">
                <a:cs typeface="Arial" pitchFamily="34" charset="0"/>
              </a:rPr>
              <a:t>are significant implications for </a:t>
            </a:r>
            <a:r>
              <a:rPr lang="en-GB" sz="2400" dirty="0" smtClean="0">
                <a:cs typeface="Arial" pitchFamily="34" charset="0"/>
              </a:rPr>
              <a:t>assessment;</a:t>
            </a:r>
          </a:p>
          <a:p>
            <a:pPr marL="274320" indent="-274320" eaLnBrk="1" fontAlgn="auto" hangingPunct="1">
              <a:lnSpc>
                <a:spcPct val="90000"/>
              </a:lnSpc>
              <a:spcAft>
                <a:spcPts val="0"/>
              </a:spcAft>
              <a:buClr>
                <a:schemeClr val="accent3"/>
              </a:buClr>
              <a:buNone/>
              <a:defRPr/>
            </a:pPr>
            <a:endParaRPr/>
          </a:p>
          <a:p>
            <a:pPr marL="274320" indent="-274320">
              <a:lnSpc>
                <a:spcPct val="90000"/>
              </a:lnSpc>
              <a:buClr>
                <a:schemeClr val="accent3"/>
              </a:buClr>
              <a:buFont typeface="Wingdings 2"/>
              <a:buChar char=""/>
              <a:defRPr/>
            </a:pPr>
            <a:r>
              <a:rPr lang="en-GB" sz="2400" dirty="0" smtClean="0">
                <a:cs typeface="Arial" pitchFamily="34" charset="0"/>
              </a:rPr>
              <a:t>It is important that the use of learning outcomes is not adopted in a mechanistic fashion.</a:t>
            </a:r>
          </a:p>
          <a:p>
            <a:pPr marL="274320" indent="-274320" eaLnBrk="1" fontAlgn="auto" hangingPunct="1">
              <a:lnSpc>
                <a:spcPct val="90000"/>
              </a:lnSpc>
              <a:spcAft>
                <a:spcPts val="0"/>
              </a:spcAft>
              <a:buClr>
                <a:schemeClr val="accent3"/>
              </a:buClr>
              <a:buFont typeface="Wingdings 2"/>
              <a:buChar char=""/>
              <a:defRPr/>
            </a:pPr>
            <a:endParaRPr lang="en-US" sz="2400"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7535383" y="402846"/>
            <a:ext cx="1151417" cy="1161637"/>
          </a:xfrm>
          <a:prstGeom prst="rect">
            <a:avLst/>
          </a:prstGeom>
        </p:spPr>
      </p:pic>
      <p:sp>
        <p:nvSpPr>
          <p:cNvPr id="5" name="TextBox 4"/>
          <p:cNvSpPr txBox="1"/>
          <p:nvPr/>
        </p:nvSpPr>
        <p:spPr>
          <a:xfrm>
            <a:off x="2860439" y="6324600"/>
            <a:ext cx="3736870" cy="369332"/>
          </a:xfrm>
          <a:prstGeom prst="rect">
            <a:avLst/>
          </a:prstGeom>
          <a:noFill/>
        </p:spPr>
        <p:txBody>
          <a:bodyPr wrap="none" rtlCol="0">
            <a:spAutoFit/>
          </a:bodyPr>
          <a:lstStyle/>
          <a:p>
            <a:r>
              <a:rPr lang="en-US" dirty="0" smtClean="0"/>
              <a:t>Organizing and structuring knowledge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6785437" y="2739454"/>
            <a:ext cx="2419164" cy="2031325"/>
          </a:xfrm>
          <a:prstGeom prst="rect">
            <a:avLst/>
          </a:prstGeom>
          <a:noFill/>
        </p:spPr>
        <p:txBody>
          <a:bodyPr wrap="square" rtlCol="0">
            <a:spAutoFit/>
          </a:bodyPr>
          <a:lstStyle/>
          <a:p>
            <a:r>
              <a:rPr lang="en-US" dirty="0" smtClean="0">
                <a:solidFill>
                  <a:srgbClr val="0000FF"/>
                </a:solidFill>
              </a:rPr>
              <a:t>WHAT attributes do you</a:t>
            </a:r>
          </a:p>
          <a:p>
            <a:r>
              <a:rPr lang="en-US" dirty="0" smtClean="0">
                <a:solidFill>
                  <a:srgbClr val="0000FF"/>
                </a:solidFill>
              </a:rPr>
              <a:t>expect a student to</a:t>
            </a:r>
          </a:p>
          <a:p>
            <a:endParaRPr lang="en-US" dirty="0" smtClean="0">
              <a:solidFill>
                <a:srgbClr val="0000FF"/>
              </a:solidFill>
            </a:endParaRPr>
          </a:p>
          <a:p>
            <a:r>
              <a:rPr lang="en-US" dirty="0" smtClean="0">
                <a:solidFill>
                  <a:srgbClr val="0000FF"/>
                </a:solidFill>
              </a:rPr>
              <a:t>have as a result of </a:t>
            </a:r>
          </a:p>
          <a:p>
            <a:r>
              <a:rPr lang="en-US" dirty="0" smtClean="0">
                <a:solidFill>
                  <a:srgbClr val="0000FF"/>
                </a:solidFill>
              </a:rPr>
              <a:t>studying and learning?</a:t>
            </a:r>
          </a:p>
          <a:p>
            <a:endParaRPr lang="en-US" dirty="0" smtClean="0">
              <a:solidFill>
                <a:srgbClr val="0000FF"/>
              </a:solidFill>
            </a:endParaRPr>
          </a:p>
          <a:p>
            <a:endParaRPr lang="en-US" dirty="0"/>
          </a:p>
        </p:txBody>
      </p:sp>
      <p:grpSp>
        <p:nvGrpSpPr>
          <p:cNvPr id="63" name="Group 62"/>
          <p:cNvGrpSpPr/>
          <p:nvPr/>
        </p:nvGrpSpPr>
        <p:grpSpPr>
          <a:xfrm>
            <a:off x="749377" y="2888980"/>
            <a:ext cx="8088237" cy="804032"/>
            <a:chOff x="749377" y="2888980"/>
            <a:chExt cx="8088237" cy="804032"/>
          </a:xfrm>
        </p:grpSpPr>
        <p:grpSp>
          <p:nvGrpSpPr>
            <p:cNvPr id="56" name="Group 55"/>
            <p:cNvGrpSpPr/>
            <p:nvPr/>
          </p:nvGrpSpPr>
          <p:grpSpPr>
            <a:xfrm>
              <a:off x="749377" y="2888980"/>
              <a:ext cx="5601894" cy="804032"/>
              <a:chOff x="749377" y="2888980"/>
              <a:chExt cx="5601894" cy="804032"/>
            </a:xfrm>
          </p:grpSpPr>
          <p:cxnSp>
            <p:nvCxnSpPr>
              <p:cNvPr id="7" name="Straight Connector 6"/>
              <p:cNvCxnSpPr/>
              <p:nvPr/>
            </p:nvCxnSpPr>
            <p:spPr>
              <a:xfrm flipV="1">
                <a:off x="749377" y="3546473"/>
                <a:ext cx="5601894" cy="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49377" y="2888980"/>
                <a:ext cx="647571" cy="369332"/>
              </a:xfrm>
              <a:prstGeom prst="rect">
                <a:avLst/>
              </a:prstGeom>
              <a:noFill/>
            </p:spPr>
            <p:txBody>
              <a:bodyPr wrap="none" rtlCol="0">
                <a:spAutoFit/>
              </a:bodyPr>
              <a:lstStyle/>
              <a:p>
                <a:r>
                  <a:rPr lang="en-US" b="1" dirty="0" smtClean="0">
                    <a:solidFill>
                      <a:schemeClr val="accent6">
                        <a:lumMod val="75000"/>
                      </a:schemeClr>
                    </a:solidFill>
                  </a:rPr>
                  <a:t>Start</a:t>
                </a:r>
                <a:endParaRPr lang="en-US" b="1" dirty="0">
                  <a:solidFill>
                    <a:schemeClr val="accent6">
                      <a:lumMod val="75000"/>
                    </a:schemeClr>
                  </a:solidFill>
                </a:endParaRPr>
              </a:p>
            </p:txBody>
          </p:sp>
          <p:cxnSp>
            <p:nvCxnSpPr>
              <p:cNvPr id="10" name="Straight Connector 9"/>
              <p:cNvCxnSpPr/>
              <p:nvPr/>
            </p:nvCxnSpPr>
            <p:spPr>
              <a:xfrm rot="5400000">
                <a:off x="783696" y="3518101"/>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556955" y="3424915"/>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436038" y="3420226"/>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184147" y="3525888"/>
                <a:ext cx="33266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2" name="Straight Connector 51"/>
            <p:cNvCxnSpPr/>
            <p:nvPr/>
          </p:nvCxnSpPr>
          <p:spPr>
            <a:xfrm>
              <a:off x="6351271" y="3546473"/>
              <a:ext cx="2486343" cy="1"/>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2307206" y="2645090"/>
            <a:ext cx="4478231" cy="420187"/>
            <a:chOff x="2307206" y="2645090"/>
            <a:chExt cx="4478231" cy="420187"/>
          </a:xfrm>
        </p:grpSpPr>
        <p:sp>
          <p:nvSpPr>
            <p:cNvPr id="28" name="TextBox 27"/>
            <p:cNvSpPr txBox="1"/>
            <p:nvPr/>
          </p:nvSpPr>
          <p:spPr>
            <a:xfrm>
              <a:off x="2307206" y="2695945"/>
              <a:ext cx="755661" cy="369332"/>
            </a:xfrm>
            <a:prstGeom prst="rect">
              <a:avLst/>
            </a:prstGeom>
            <a:noFill/>
          </p:spPr>
          <p:txBody>
            <a:bodyPr wrap="none" rtlCol="0">
              <a:spAutoFit/>
            </a:bodyPr>
            <a:lstStyle/>
            <a:p>
              <a:r>
                <a:rPr lang="en-US" dirty="0" smtClean="0"/>
                <a:t>Year 1</a:t>
              </a:r>
              <a:endParaRPr lang="en-US" dirty="0"/>
            </a:p>
          </p:txBody>
        </p:sp>
        <p:sp>
          <p:nvSpPr>
            <p:cNvPr id="29" name="TextBox 28"/>
            <p:cNvSpPr txBox="1"/>
            <p:nvPr/>
          </p:nvSpPr>
          <p:spPr>
            <a:xfrm>
              <a:off x="4205282" y="2645090"/>
              <a:ext cx="755661" cy="369332"/>
            </a:xfrm>
            <a:prstGeom prst="rect">
              <a:avLst/>
            </a:prstGeom>
            <a:noFill/>
          </p:spPr>
          <p:txBody>
            <a:bodyPr wrap="none" rtlCol="0">
              <a:spAutoFit/>
            </a:bodyPr>
            <a:lstStyle/>
            <a:p>
              <a:r>
                <a:rPr lang="en-US" dirty="0" smtClean="0"/>
                <a:t>Year 2</a:t>
              </a:r>
              <a:endParaRPr lang="en-US" dirty="0"/>
            </a:p>
          </p:txBody>
        </p:sp>
        <p:sp>
          <p:nvSpPr>
            <p:cNvPr id="30" name="TextBox 29"/>
            <p:cNvSpPr txBox="1"/>
            <p:nvPr/>
          </p:nvSpPr>
          <p:spPr>
            <a:xfrm>
              <a:off x="6029776" y="2645090"/>
              <a:ext cx="755661" cy="369332"/>
            </a:xfrm>
            <a:prstGeom prst="rect">
              <a:avLst/>
            </a:prstGeom>
            <a:noFill/>
          </p:spPr>
          <p:txBody>
            <a:bodyPr wrap="none" rtlCol="0">
              <a:spAutoFit/>
            </a:bodyPr>
            <a:lstStyle/>
            <a:p>
              <a:r>
                <a:rPr lang="en-US" dirty="0" smtClean="0"/>
                <a:t>Year 3</a:t>
              </a:r>
              <a:endParaRPr lang="en-US" dirty="0"/>
            </a:p>
          </p:txBody>
        </p:sp>
      </p:grpSp>
      <p:grpSp>
        <p:nvGrpSpPr>
          <p:cNvPr id="61" name="Group 60"/>
          <p:cNvGrpSpPr/>
          <p:nvPr/>
        </p:nvGrpSpPr>
        <p:grpSpPr>
          <a:xfrm>
            <a:off x="1731584" y="689165"/>
            <a:ext cx="4405988" cy="2204490"/>
            <a:chOff x="1731584" y="689165"/>
            <a:chExt cx="4405988" cy="2204490"/>
          </a:xfrm>
        </p:grpSpPr>
        <p:sp>
          <p:nvSpPr>
            <p:cNvPr id="23" name="Freeform 22"/>
            <p:cNvSpPr/>
            <p:nvPr/>
          </p:nvSpPr>
          <p:spPr>
            <a:xfrm>
              <a:off x="1731584" y="1474953"/>
              <a:ext cx="4405988" cy="1418702"/>
            </a:xfrm>
            <a:custGeom>
              <a:avLst/>
              <a:gdLst>
                <a:gd name="connsiteX0" fmla="*/ 0 w 4405988"/>
                <a:gd name="connsiteY0" fmla="*/ 1418702 h 1418702"/>
                <a:gd name="connsiteX1" fmla="*/ 2200570 w 4405988"/>
                <a:gd name="connsiteY1" fmla="*/ 61402 h 1418702"/>
                <a:gd name="connsiteX2" fmla="*/ 4090928 w 4405988"/>
                <a:gd name="connsiteY2" fmla="*/ 1050292 h 1418702"/>
                <a:gd name="connsiteX3" fmla="*/ 4090928 w 4405988"/>
                <a:gd name="connsiteY3" fmla="*/ 1059987 h 1418702"/>
              </a:gdLst>
              <a:ahLst/>
              <a:cxnLst>
                <a:cxn ang="0">
                  <a:pos x="connsiteX0" y="connsiteY0"/>
                </a:cxn>
                <a:cxn ang="0">
                  <a:pos x="connsiteX1" y="connsiteY1"/>
                </a:cxn>
                <a:cxn ang="0">
                  <a:pos x="connsiteX2" y="connsiteY2"/>
                </a:cxn>
                <a:cxn ang="0">
                  <a:pos x="connsiteX3" y="connsiteY3"/>
                </a:cxn>
              </a:cxnLst>
              <a:rect l="l" t="t" r="r" b="b"/>
              <a:pathLst>
                <a:path w="4405988" h="1418702">
                  <a:moveTo>
                    <a:pt x="0" y="1418702"/>
                  </a:moveTo>
                  <a:cubicBezTo>
                    <a:pt x="759374" y="770753"/>
                    <a:pt x="1518749" y="122804"/>
                    <a:pt x="2200570" y="61402"/>
                  </a:cubicBezTo>
                  <a:cubicBezTo>
                    <a:pt x="2882391" y="0"/>
                    <a:pt x="3775868" y="883861"/>
                    <a:pt x="4090928" y="1050292"/>
                  </a:cubicBezTo>
                  <a:cubicBezTo>
                    <a:pt x="4405988" y="1216723"/>
                    <a:pt x="4090928" y="1059987"/>
                    <a:pt x="4090928" y="1059987"/>
                  </a:cubicBezTo>
                </a:path>
              </a:pathLst>
            </a:custGeom>
            <a:ln>
              <a:prstDash val="dash"/>
              <a:tailEnd type="triangle" w="sm"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 name="Group 40"/>
            <p:cNvGrpSpPr/>
            <p:nvPr/>
          </p:nvGrpSpPr>
          <p:grpSpPr>
            <a:xfrm>
              <a:off x="2410552" y="689165"/>
              <a:ext cx="1846817" cy="1694765"/>
              <a:chOff x="3429000" y="1143000"/>
              <a:chExt cx="1846817" cy="1694765"/>
            </a:xfrm>
          </p:grpSpPr>
          <p:pic>
            <p:nvPicPr>
              <p:cNvPr id="45" name="Picture 44"/>
              <p:cNvPicPr>
                <a:picLocks noChangeAspect="1"/>
              </p:cNvPicPr>
              <p:nvPr/>
            </p:nvPicPr>
            <p:blipFill>
              <a:blip r:embed="rId2"/>
              <a:stretch>
                <a:fillRect/>
              </a:stretch>
            </p:blipFill>
            <p:spPr>
              <a:xfrm>
                <a:off x="3810000" y="1143000"/>
                <a:ext cx="1002327" cy="1098550"/>
              </a:xfrm>
              <a:prstGeom prst="rect">
                <a:avLst/>
              </a:prstGeom>
            </p:spPr>
          </p:pic>
          <p:sp>
            <p:nvSpPr>
              <p:cNvPr id="46" name="TextBox 45"/>
              <p:cNvSpPr txBox="1"/>
              <p:nvPr/>
            </p:nvSpPr>
            <p:spPr>
              <a:xfrm>
                <a:off x="3429000" y="2191434"/>
                <a:ext cx="1846817" cy="646331"/>
              </a:xfrm>
              <a:prstGeom prst="rect">
                <a:avLst/>
              </a:prstGeom>
              <a:noFill/>
            </p:spPr>
            <p:txBody>
              <a:bodyPr wrap="none" rtlCol="0">
                <a:spAutoFit/>
              </a:bodyPr>
              <a:lstStyle/>
              <a:p>
                <a:pPr algn="ctr"/>
                <a:r>
                  <a:rPr lang="en-US" b="1" dirty="0" smtClean="0">
                    <a:solidFill>
                      <a:schemeClr val="accent2">
                        <a:lumMod val="75000"/>
                      </a:schemeClr>
                    </a:solidFill>
                  </a:rPr>
                  <a:t>SUBJECT MATTER </a:t>
                </a:r>
              </a:p>
              <a:p>
                <a:pPr algn="ctr"/>
                <a:r>
                  <a:rPr lang="en-US" b="1" dirty="0" smtClean="0">
                    <a:solidFill>
                      <a:schemeClr val="accent2">
                        <a:lumMod val="75000"/>
                      </a:schemeClr>
                    </a:solidFill>
                  </a:rPr>
                  <a:t>EXPERT</a:t>
                </a:r>
                <a:endParaRPr lang="en-US" b="1" dirty="0">
                  <a:solidFill>
                    <a:schemeClr val="accent2">
                      <a:lumMod val="75000"/>
                    </a:schemeClr>
                  </a:solidFill>
                </a:endParaRPr>
              </a:p>
            </p:txBody>
          </p:sp>
        </p:grpSp>
      </p:grpSp>
      <p:grpSp>
        <p:nvGrpSpPr>
          <p:cNvPr id="64" name="Group 63"/>
          <p:cNvGrpSpPr/>
          <p:nvPr/>
        </p:nvGrpSpPr>
        <p:grpSpPr>
          <a:xfrm>
            <a:off x="6029776" y="2888980"/>
            <a:ext cx="743826" cy="890498"/>
            <a:chOff x="6029776" y="2888980"/>
            <a:chExt cx="743826" cy="890498"/>
          </a:xfrm>
        </p:grpSpPr>
        <p:sp>
          <p:nvSpPr>
            <p:cNvPr id="14" name="TextBox 13"/>
            <p:cNvSpPr txBox="1"/>
            <p:nvPr/>
          </p:nvSpPr>
          <p:spPr>
            <a:xfrm>
              <a:off x="6029776" y="2888980"/>
              <a:ext cx="743826" cy="369332"/>
            </a:xfrm>
            <a:prstGeom prst="rect">
              <a:avLst/>
            </a:prstGeom>
            <a:noFill/>
          </p:spPr>
          <p:txBody>
            <a:bodyPr wrap="none" rtlCol="0">
              <a:spAutoFit/>
            </a:bodyPr>
            <a:lstStyle/>
            <a:p>
              <a:r>
                <a:rPr lang="en-US" b="1" dirty="0" smtClean="0">
                  <a:solidFill>
                    <a:schemeClr val="accent6">
                      <a:lumMod val="75000"/>
                    </a:schemeClr>
                  </a:solidFill>
                </a:rPr>
                <a:t>Finish</a:t>
              </a:r>
              <a:endParaRPr lang="en-US" b="1" dirty="0">
                <a:solidFill>
                  <a:schemeClr val="accent6">
                    <a:lumMod val="75000"/>
                  </a:schemeClr>
                </a:solidFill>
              </a:endParaRPr>
            </a:p>
          </p:txBody>
        </p:sp>
        <p:sp>
          <p:nvSpPr>
            <p:cNvPr id="21" name="Oval 20"/>
            <p:cNvSpPr/>
            <p:nvPr/>
          </p:nvSpPr>
          <p:spPr>
            <a:xfrm>
              <a:off x="6104070" y="3352565"/>
              <a:ext cx="494402" cy="426913"/>
            </a:xfrm>
            <a:prstGeom prst="ellipse">
              <a:avLst/>
            </a:prstGeom>
            <a:solidFill>
              <a:srgbClr val="FFFF00">
                <a:alpha val="4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Rectangle 23"/>
          <p:cNvSpPr/>
          <p:nvPr/>
        </p:nvSpPr>
        <p:spPr>
          <a:xfrm>
            <a:off x="1405651" y="3065277"/>
            <a:ext cx="4624125" cy="1036039"/>
          </a:xfrm>
          <a:prstGeom prst="rect">
            <a:avLst/>
          </a:prstGeom>
          <a:solidFill>
            <a:schemeClr val="accent3">
              <a:lumMod val="60000"/>
              <a:lumOff val="40000"/>
              <a:alpha val="26000"/>
            </a:schemeClr>
          </a:soli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137572" y="1630996"/>
            <a:ext cx="1210588" cy="369332"/>
          </a:xfrm>
          <a:prstGeom prst="rect">
            <a:avLst/>
          </a:prstGeom>
          <a:noFill/>
        </p:spPr>
        <p:txBody>
          <a:bodyPr wrap="none" rtlCol="0">
            <a:spAutoFit/>
          </a:bodyPr>
          <a:lstStyle/>
          <a:p>
            <a:r>
              <a:rPr lang="en-US" dirty="0" smtClean="0">
                <a:solidFill>
                  <a:srgbClr val="0000FF"/>
                </a:solidFill>
              </a:rPr>
              <a:t>Outcome ?</a:t>
            </a:r>
            <a:endParaRPr lang="en-US" dirty="0">
              <a:solidFill>
                <a:srgbClr val="0000FF"/>
              </a:solidFill>
            </a:endParaRPr>
          </a:p>
        </p:txBody>
      </p:sp>
      <p:sp>
        <p:nvSpPr>
          <p:cNvPr id="16" name="TextBox 15"/>
          <p:cNvSpPr txBox="1"/>
          <p:nvPr/>
        </p:nvSpPr>
        <p:spPr>
          <a:xfrm>
            <a:off x="6785437" y="2000328"/>
            <a:ext cx="2152264" cy="923330"/>
          </a:xfrm>
          <a:prstGeom prst="rect">
            <a:avLst/>
          </a:prstGeom>
          <a:noFill/>
        </p:spPr>
        <p:txBody>
          <a:bodyPr wrap="none" rtlCol="0">
            <a:spAutoFit/>
          </a:bodyPr>
          <a:lstStyle/>
          <a:p>
            <a:r>
              <a:rPr lang="en-US" dirty="0" smtClean="0">
                <a:solidFill>
                  <a:srgbClr val="0000FF"/>
                </a:solidFill>
              </a:rPr>
              <a:t>How do you describe</a:t>
            </a:r>
          </a:p>
          <a:p>
            <a:r>
              <a:rPr lang="en-US" dirty="0" smtClean="0">
                <a:solidFill>
                  <a:srgbClr val="0000FF"/>
                </a:solidFill>
              </a:rPr>
              <a:t>what happens here?</a:t>
            </a:r>
          </a:p>
          <a:p>
            <a:endParaRPr lang="en-US" dirty="0" smtClean="0">
              <a:solidFill>
                <a:srgbClr val="0000FF"/>
              </a:solidFill>
            </a:endParaRPr>
          </a:p>
        </p:txBody>
      </p:sp>
      <p:sp>
        <p:nvSpPr>
          <p:cNvPr id="20" name="Rectangle 19"/>
          <p:cNvSpPr/>
          <p:nvPr/>
        </p:nvSpPr>
        <p:spPr>
          <a:xfrm>
            <a:off x="1095438" y="33525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733892" y="511079"/>
            <a:ext cx="3303834" cy="369332"/>
          </a:xfrm>
          <a:prstGeom prst="rect">
            <a:avLst/>
          </a:prstGeom>
          <a:noFill/>
        </p:spPr>
        <p:txBody>
          <a:bodyPr wrap="none" rtlCol="0">
            <a:spAutoFit/>
          </a:bodyPr>
          <a:lstStyle/>
          <a:p>
            <a:r>
              <a:rPr lang="en-US" dirty="0" smtClean="0"/>
              <a:t>Relationship?  How do you build?</a:t>
            </a:r>
            <a:endParaRPr lang="en-US" dirty="0"/>
          </a:p>
        </p:txBody>
      </p:sp>
      <p:sp>
        <p:nvSpPr>
          <p:cNvPr id="34" name="TextBox 33"/>
          <p:cNvSpPr txBox="1"/>
          <p:nvPr/>
        </p:nvSpPr>
        <p:spPr>
          <a:xfrm>
            <a:off x="6785437" y="4296040"/>
            <a:ext cx="2052177" cy="369332"/>
          </a:xfrm>
          <a:prstGeom prst="rect">
            <a:avLst/>
          </a:prstGeom>
          <a:noFill/>
        </p:spPr>
        <p:txBody>
          <a:bodyPr wrap="none" rtlCol="0">
            <a:spAutoFit/>
          </a:bodyPr>
          <a:lstStyle/>
          <a:p>
            <a:r>
              <a:rPr lang="en-US" dirty="0" smtClean="0">
                <a:solidFill>
                  <a:srgbClr val="0000FF"/>
                </a:solidFill>
              </a:rPr>
              <a:t>How do you assess?</a:t>
            </a:r>
          </a:p>
        </p:txBody>
      </p:sp>
      <p:sp>
        <p:nvSpPr>
          <p:cNvPr id="35" name="TextBox 34"/>
          <p:cNvSpPr txBox="1"/>
          <p:nvPr/>
        </p:nvSpPr>
        <p:spPr>
          <a:xfrm>
            <a:off x="6773602" y="4702207"/>
            <a:ext cx="1881870" cy="646331"/>
          </a:xfrm>
          <a:prstGeom prst="rect">
            <a:avLst/>
          </a:prstGeom>
          <a:noFill/>
        </p:spPr>
        <p:txBody>
          <a:bodyPr wrap="none" rtlCol="0">
            <a:spAutoFit/>
          </a:bodyPr>
          <a:lstStyle/>
          <a:p>
            <a:r>
              <a:rPr lang="en-US" dirty="0" smtClean="0">
                <a:solidFill>
                  <a:srgbClr val="0000FF"/>
                </a:solidFill>
              </a:rPr>
              <a:t>How do you map?</a:t>
            </a:r>
          </a:p>
          <a:p>
            <a:endParaRPr lang="en-US" dirty="0"/>
          </a:p>
        </p:txBody>
      </p:sp>
      <p:sp>
        <p:nvSpPr>
          <p:cNvPr id="36" name="Rectangle 35"/>
          <p:cNvSpPr/>
          <p:nvPr/>
        </p:nvSpPr>
        <p:spPr>
          <a:xfrm>
            <a:off x="1247838" y="35049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1400238" y="36573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1552638" y="3809765"/>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lumMod val="75000"/>
                  </a:schemeClr>
                </a:solidFill>
              </a:rPr>
              <a:t>Course</a:t>
            </a:r>
            <a:endParaRPr lang="en-US" dirty="0"/>
          </a:p>
        </p:txBody>
      </p:sp>
      <p:grpSp>
        <p:nvGrpSpPr>
          <p:cNvPr id="55" name="Group 54"/>
          <p:cNvGrpSpPr/>
          <p:nvPr/>
        </p:nvGrpSpPr>
        <p:grpSpPr>
          <a:xfrm>
            <a:off x="165054" y="1536548"/>
            <a:ext cx="1674618" cy="1140784"/>
            <a:chOff x="165054" y="1536548"/>
            <a:chExt cx="1674618" cy="1140784"/>
          </a:xfrm>
        </p:grpSpPr>
        <p:pic>
          <p:nvPicPr>
            <p:cNvPr id="4" name="Picture 3"/>
            <p:cNvPicPr>
              <a:picLocks noChangeAspect="1"/>
            </p:cNvPicPr>
            <p:nvPr/>
          </p:nvPicPr>
          <p:blipFill>
            <a:blip r:embed="rId3"/>
            <a:stretch>
              <a:fillRect/>
            </a:stretch>
          </p:blipFill>
          <p:spPr>
            <a:xfrm>
              <a:off x="165054" y="1762113"/>
              <a:ext cx="915219" cy="915219"/>
            </a:xfrm>
            <a:prstGeom prst="rect">
              <a:avLst/>
            </a:prstGeom>
          </p:spPr>
        </p:pic>
        <p:pic>
          <p:nvPicPr>
            <p:cNvPr id="32" name="Picture 31"/>
            <p:cNvPicPr>
              <a:picLocks noChangeAspect="1"/>
            </p:cNvPicPr>
            <p:nvPr/>
          </p:nvPicPr>
          <p:blipFill>
            <a:blip r:embed="rId4"/>
            <a:stretch>
              <a:fillRect/>
            </a:stretch>
          </p:blipFill>
          <p:spPr>
            <a:xfrm>
              <a:off x="1063111" y="1536548"/>
              <a:ext cx="776561" cy="927559"/>
            </a:xfrm>
            <a:prstGeom prst="rect">
              <a:avLst/>
            </a:prstGeom>
          </p:spPr>
        </p:pic>
      </p:grpSp>
      <p:grpSp>
        <p:nvGrpSpPr>
          <p:cNvPr id="53" name="Group 52"/>
          <p:cNvGrpSpPr/>
          <p:nvPr/>
        </p:nvGrpSpPr>
        <p:grpSpPr>
          <a:xfrm>
            <a:off x="472711" y="4125278"/>
            <a:ext cx="2173210" cy="2416155"/>
            <a:chOff x="472711" y="4125278"/>
            <a:chExt cx="2173210" cy="2416155"/>
          </a:xfrm>
        </p:grpSpPr>
        <p:sp>
          <p:nvSpPr>
            <p:cNvPr id="17" name="TextBox 16"/>
            <p:cNvSpPr txBox="1"/>
            <p:nvPr/>
          </p:nvSpPr>
          <p:spPr>
            <a:xfrm>
              <a:off x="472711" y="4125278"/>
              <a:ext cx="1602572" cy="369331"/>
            </a:xfrm>
            <a:prstGeom prst="rect">
              <a:avLst/>
            </a:prstGeom>
            <a:noFill/>
          </p:spPr>
          <p:txBody>
            <a:bodyPr wrap="none" rtlCol="0">
              <a:spAutoFit/>
            </a:bodyPr>
            <a:lstStyle/>
            <a:p>
              <a:r>
                <a:rPr lang="en-US" dirty="0" smtClean="0">
                  <a:solidFill>
                    <a:schemeClr val="accent6">
                      <a:lumMod val="75000"/>
                    </a:schemeClr>
                  </a:solidFill>
                </a:rPr>
                <a:t>Any program …</a:t>
              </a:r>
              <a:endParaRPr lang="en-US" dirty="0">
                <a:solidFill>
                  <a:schemeClr val="accent6">
                    <a:lumMod val="75000"/>
                  </a:schemeClr>
                </a:solidFill>
              </a:endParaRPr>
            </a:p>
          </p:txBody>
        </p:sp>
        <p:pic>
          <p:nvPicPr>
            <p:cNvPr id="25" name="Picture 24"/>
            <p:cNvPicPr>
              <a:picLocks noChangeAspect="1"/>
            </p:cNvPicPr>
            <p:nvPr/>
          </p:nvPicPr>
          <p:blipFill>
            <a:blip r:embed="rId5"/>
            <a:stretch>
              <a:fillRect/>
            </a:stretch>
          </p:blipFill>
          <p:spPr>
            <a:xfrm>
              <a:off x="585401" y="4520353"/>
              <a:ext cx="625174" cy="675591"/>
            </a:xfrm>
            <a:prstGeom prst="rect">
              <a:avLst/>
            </a:prstGeom>
          </p:spPr>
        </p:pic>
        <p:pic>
          <p:nvPicPr>
            <p:cNvPr id="33" name="Picture 32"/>
            <p:cNvPicPr>
              <a:picLocks noChangeAspect="1"/>
            </p:cNvPicPr>
            <p:nvPr/>
          </p:nvPicPr>
          <p:blipFill>
            <a:blip r:embed="rId6"/>
            <a:stretch>
              <a:fillRect/>
            </a:stretch>
          </p:blipFill>
          <p:spPr>
            <a:xfrm>
              <a:off x="1396948" y="4767319"/>
              <a:ext cx="1013604" cy="857250"/>
            </a:xfrm>
            <a:prstGeom prst="rect">
              <a:avLst/>
            </a:prstGeom>
          </p:spPr>
        </p:pic>
        <p:sp>
          <p:nvSpPr>
            <p:cNvPr id="39" name="TextBox 38"/>
            <p:cNvSpPr txBox="1"/>
            <p:nvPr/>
          </p:nvSpPr>
          <p:spPr>
            <a:xfrm>
              <a:off x="497076" y="5074348"/>
              <a:ext cx="1501523" cy="646331"/>
            </a:xfrm>
            <a:prstGeom prst="rect">
              <a:avLst/>
            </a:prstGeom>
            <a:noFill/>
          </p:spPr>
          <p:txBody>
            <a:bodyPr wrap="square" rtlCol="0">
              <a:spAutoFit/>
            </a:bodyPr>
            <a:lstStyle/>
            <a:p>
              <a:r>
                <a:rPr lang="en-US" dirty="0" smtClean="0"/>
                <a:t>Medical Sciences</a:t>
              </a:r>
              <a:endParaRPr lang="en-US" dirty="0"/>
            </a:p>
          </p:txBody>
        </p:sp>
        <p:sp>
          <p:nvSpPr>
            <p:cNvPr id="40" name="TextBox 39"/>
            <p:cNvSpPr txBox="1"/>
            <p:nvPr/>
          </p:nvSpPr>
          <p:spPr>
            <a:xfrm>
              <a:off x="1351276" y="5564562"/>
              <a:ext cx="1294645" cy="369331"/>
            </a:xfrm>
            <a:prstGeom prst="rect">
              <a:avLst/>
            </a:prstGeom>
            <a:noFill/>
          </p:spPr>
          <p:txBody>
            <a:bodyPr wrap="none" rtlCol="0">
              <a:spAutoFit/>
            </a:bodyPr>
            <a:lstStyle/>
            <a:p>
              <a:r>
                <a:rPr lang="en-US" dirty="0" smtClean="0"/>
                <a:t>Engineering</a:t>
              </a:r>
              <a:endParaRPr lang="en-US" dirty="0"/>
            </a:p>
          </p:txBody>
        </p:sp>
        <p:pic>
          <p:nvPicPr>
            <p:cNvPr id="42" name="Picture 41"/>
            <p:cNvPicPr>
              <a:picLocks noChangeAspect="1"/>
            </p:cNvPicPr>
            <p:nvPr/>
          </p:nvPicPr>
          <p:blipFill>
            <a:blip r:embed="rId7"/>
            <a:stretch>
              <a:fillRect/>
            </a:stretch>
          </p:blipFill>
          <p:spPr>
            <a:xfrm>
              <a:off x="585401" y="5933894"/>
              <a:ext cx="1324874" cy="607539"/>
            </a:xfrm>
            <a:prstGeom prst="rect">
              <a:avLst/>
            </a:prstGeom>
          </p:spPr>
        </p:pic>
      </p:grpSp>
      <p:sp>
        <p:nvSpPr>
          <p:cNvPr id="47" name="TextBox 46"/>
          <p:cNvSpPr txBox="1"/>
          <p:nvPr/>
        </p:nvSpPr>
        <p:spPr>
          <a:xfrm>
            <a:off x="4733892" y="984665"/>
            <a:ext cx="4670004" cy="646331"/>
          </a:xfrm>
          <a:prstGeom prst="rect">
            <a:avLst/>
          </a:prstGeom>
          <a:noFill/>
        </p:spPr>
        <p:txBody>
          <a:bodyPr wrap="square" rtlCol="0">
            <a:spAutoFit/>
          </a:bodyPr>
          <a:lstStyle/>
          <a:p>
            <a:r>
              <a:rPr lang="en-GB" dirty="0" smtClean="0">
                <a:solidFill>
                  <a:srgbClr val="008000"/>
                </a:solidFill>
              </a:rPr>
              <a:t>How do </a:t>
            </a:r>
            <a:r>
              <a:rPr lang="en-GB" u="sng" dirty="0" smtClean="0">
                <a:solidFill>
                  <a:srgbClr val="008000"/>
                </a:solidFill>
              </a:rPr>
              <a:t>YOU</a:t>
            </a:r>
            <a:r>
              <a:rPr lang="en-GB" dirty="0" smtClean="0">
                <a:solidFill>
                  <a:srgbClr val="008000"/>
                </a:solidFill>
              </a:rPr>
              <a:t> STRUCTURE and package these?</a:t>
            </a:r>
          </a:p>
          <a:p>
            <a:r>
              <a:rPr lang="en-GB" dirty="0" smtClean="0">
                <a:solidFill>
                  <a:srgbClr val="008000"/>
                </a:solidFill>
              </a:rPr>
              <a:t>i.e. specify the program - ‘field of study’?  </a:t>
            </a:r>
            <a:endParaRPr lang="en-US" dirty="0"/>
          </a:p>
        </p:txBody>
      </p:sp>
      <p:cxnSp>
        <p:nvCxnSpPr>
          <p:cNvPr id="41" name="Straight Connector 40"/>
          <p:cNvCxnSpPr/>
          <p:nvPr/>
        </p:nvCxnSpPr>
        <p:spPr>
          <a:xfrm>
            <a:off x="4974901" y="5932305"/>
            <a:ext cx="1702881" cy="9820"/>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967057" y="5942125"/>
            <a:ext cx="1710725" cy="369332"/>
          </a:xfrm>
          <a:prstGeom prst="rect">
            <a:avLst/>
          </a:prstGeom>
          <a:noFill/>
        </p:spPr>
        <p:txBody>
          <a:bodyPr wrap="none" rtlCol="0">
            <a:spAutoFit/>
          </a:bodyPr>
          <a:lstStyle/>
          <a:p>
            <a:r>
              <a:rPr lang="en-US" dirty="0" smtClean="0"/>
              <a:t>Undergraduate?</a:t>
            </a:r>
            <a:endParaRPr lang="en-US" dirty="0"/>
          </a:p>
        </p:txBody>
      </p:sp>
      <p:sp>
        <p:nvSpPr>
          <p:cNvPr id="48" name="TextBox 47"/>
          <p:cNvSpPr txBox="1"/>
          <p:nvPr/>
        </p:nvSpPr>
        <p:spPr>
          <a:xfrm>
            <a:off x="4974901" y="5556705"/>
            <a:ext cx="1528634" cy="369332"/>
          </a:xfrm>
          <a:prstGeom prst="rect">
            <a:avLst/>
          </a:prstGeom>
          <a:noFill/>
        </p:spPr>
        <p:txBody>
          <a:bodyPr wrap="none" rtlCol="0">
            <a:spAutoFit/>
          </a:bodyPr>
          <a:lstStyle/>
          <a:p>
            <a:r>
              <a:rPr lang="en-US" dirty="0" smtClean="0"/>
              <a:t>Postgraduate?</a:t>
            </a:r>
            <a:endParaRPr lang="en-US" dirty="0"/>
          </a:p>
        </p:txBody>
      </p:sp>
      <p:sp>
        <p:nvSpPr>
          <p:cNvPr id="59" name="TextBox 58"/>
          <p:cNvSpPr txBox="1"/>
          <p:nvPr/>
        </p:nvSpPr>
        <p:spPr>
          <a:xfrm>
            <a:off x="6921618" y="3939783"/>
            <a:ext cx="184666" cy="646331"/>
          </a:xfrm>
          <a:prstGeom prst="rect">
            <a:avLst/>
          </a:prstGeom>
          <a:noFill/>
        </p:spPr>
        <p:txBody>
          <a:bodyPr wrap="none" rtlCol="0">
            <a:spAutoFit/>
          </a:bodyPr>
          <a:lstStyle/>
          <a:p>
            <a:endParaRPr lang="en-US" dirty="0" smtClean="0">
              <a:solidFill>
                <a:srgbClr val="0000FF"/>
              </a:solidFill>
            </a:endParaRPr>
          </a:p>
          <a:p>
            <a:endParaRPr lang="en-US" dirty="0"/>
          </a:p>
        </p:txBody>
      </p:sp>
      <p:grpSp>
        <p:nvGrpSpPr>
          <p:cNvPr id="65" name="Group 64"/>
          <p:cNvGrpSpPr/>
          <p:nvPr/>
        </p:nvGrpSpPr>
        <p:grpSpPr>
          <a:xfrm>
            <a:off x="2900591" y="4463638"/>
            <a:ext cx="2433190" cy="1404378"/>
            <a:chOff x="2900591" y="4463638"/>
            <a:chExt cx="2433190" cy="1404378"/>
          </a:xfrm>
        </p:grpSpPr>
        <p:sp>
          <p:nvSpPr>
            <p:cNvPr id="18" name="Freeform 17"/>
            <p:cNvSpPr/>
            <p:nvPr/>
          </p:nvSpPr>
          <p:spPr>
            <a:xfrm>
              <a:off x="2900591" y="4463638"/>
              <a:ext cx="2432081" cy="1404378"/>
            </a:xfrm>
            <a:custGeom>
              <a:avLst/>
              <a:gdLst>
                <a:gd name="connsiteX0" fmla="*/ 1037273 w 3123880"/>
                <a:gd name="connsiteY0" fmla="*/ 329630 h 2113509"/>
                <a:gd name="connsiteX1" fmla="*/ 1008191 w 3123880"/>
                <a:gd name="connsiteY1" fmla="*/ 339325 h 2113509"/>
                <a:gd name="connsiteX2" fmla="*/ 930638 w 3123880"/>
                <a:gd name="connsiteY2" fmla="*/ 407190 h 2113509"/>
                <a:gd name="connsiteX3" fmla="*/ 872473 w 3123880"/>
                <a:gd name="connsiteY3" fmla="*/ 445970 h 2113509"/>
                <a:gd name="connsiteX4" fmla="*/ 746449 w 3123880"/>
                <a:gd name="connsiteY4" fmla="*/ 552615 h 2113509"/>
                <a:gd name="connsiteX5" fmla="*/ 697978 w 3123880"/>
                <a:gd name="connsiteY5" fmla="*/ 581700 h 2113509"/>
                <a:gd name="connsiteX6" fmla="*/ 562260 w 3123880"/>
                <a:gd name="connsiteY6" fmla="*/ 688345 h 2113509"/>
                <a:gd name="connsiteX7" fmla="*/ 465319 w 3123880"/>
                <a:gd name="connsiteY7" fmla="*/ 736820 h 2113509"/>
                <a:gd name="connsiteX8" fmla="*/ 416848 w 3123880"/>
                <a:gd name="connsiteY8" fmla="*/ 765905 h 2113509"/>
                <a:gd name="connsiteX9" fmla="*/ 378072 w 3123880"/>
                <a:gd name="connsiteY9" fmla="*/ 785295 h 2113509"/>
                <a:gd name="connsiteX10" fmla="*/ 348989 w 3123880"/>
                <a:gd name="connsiteY10" fmla="*/ 814380 h 2113509"/>
                <a:gd name="connsiteX11" fmla="*/ 271436 w 3123880"/>
                <a:gd name="connsiteY11" fmla="*/ 833770 h 2113509"/>
                <a:gd name="connsiteX12" fmla="*/ 290824 w 3123880"/>
                <a:gd name="connsiteY12" fmla="*/ 882245 h 2113509"/>
                <a:gd name="connsiteX13" fmla="*/ 300518 w 3123880"/>
                <a:gd name="connsiteY13" fmla="*/ 911330 h 2113509"/>
                <a:gd name="connsiteX14" fmla="*/ 281130 w 3123880"/>
                <a:gd name="connsiteY14" fmla="*/ 1037365 h 2113509"/>
                <a:gd name="connsiteX15" fmla="*/ 242354 w 3123880"/>
                <a:gd name="connsiteY15" fmla="*/ 1095535 h 2113509"/>
                <a:gd name="connsiteX16" fmla="*/ 213271 w 3123880"/>
                <a:gd name="connsiteY16" fmla="*/ 1144010 h 2113509"/>
                <a:gd name="connsiteX17" fmla="*/ 164800 w 3123880"/>
                <a:gd name="connsiteY17" fmla="*/ 1202180 h 2113509"/>
                <a:gd name="connsiteX18" fmla="*/ 145412 w 3123880"/>
                <a:gd name="connsiteY18" fmla="*/ 1240960 h 2113509"/>
                <a:gd name="connsiteX19" fmla="*/ 48471 w 3123880"/>
                <a:gd name="connsiteY19" fmla="*/ 1318519 h 2113509"/>
                <a:gd name="connsiteX20" fmla="*/ 29082 w 3123880"/>
                <a:gd name="connsiteY20" fmla="*/ 1376689 h 2113509"/>
                <a:gd name="connsiteX21" fmla="*/ 9694 w 3123880"/>
                <a:gd name="connsiteY21" fmla="*/ 1425164 h 2113509"/>
                <a:gd name="connsiteX22" fmla="*/ 0 w 3123880"/>
                <a:gd name="connsiteY22" fmla="*/ 1493029 h 2113509"/>
                <a:gd name="connsiteX23" fmla="*/ 9694 w 3123880"/>
                <a:gd name="connsiteY23" fmla="*/ 1580284 h 2113509"/>
                <a:gd name="connsiteX24" fmla="*/ 19388 w 3123880"/>
                <a:gd name="connsiteY24" fmla="*/ 1619064 h 2113509"/>
                <a:gd name="connsiteX25" fmla="*/ 48471 w 3123880"/>
                <a:gd name="connsiteY25" fmla="*/ 1638454 h 2113509"/>
                <a:gd name="connsiteX26" fmla="*/ 87247 w 3123880"/>
                <a:gd name="connsiteY26" fmla="*/ 1706319 h 2113509"/>
                <a:gd name="connsiteX27" fmla="*/ 106636 w 3123880"/>
                <a:gd name="connsiteY27" fmla="*/ 1764489 h 2113509"/>
                <a:gd name="connsiteX28" fmla="*/ 145412 w 3123880"/>
                <a:gd name="connsiteY28" fmla="*/ 1803269 h 2113509"/>
                <a:gd name="connsiteX29" fmla="*/ 242354 w 3123880"/>
                <a:gd name="connsiteY29" fmla="*/ 1880829 h 2113509"/>
                <a:gd name="connsiteX30" fmla="*/ 416848 w 3123880"/>
                <a:gd name="connsiteY30" fmla="*/ 1968084 h 2113509"/>
                <a:gd name="connsiteX31" fmla="*/ 445931 w 3123880"/>
                <a:gd name="connsiteY31" fmla="*/ 1987474 h 2113509"/>
                <a:gd name="connsiteX32" fmla="*/ 455625 w 3123880"/>
                <a:gd name="connsiteY32" fmla="*/ 2065034 h 2113509"/>
                <a:gd name="connsiteX33" fmla="*/ 504095 w 3123880"/>
                <a:gd name="connsiteY33" fmla="*/ 2074729 h 2113509"/>
                <a:gd name="connsiteX34" fmla="*/ 1182685 w 3123880"/>
                <a:gd name="connsiteY34" fmla="*/ 2055339 h 2113509"/>
                <a:gd name="connsiteX35" fmla="*/ 1483204 w 3123880"/>
                <a:gd name="connsiteY35" fmla="*/ 1958389 h 2113509"/>
                <a:gd name="connsiteX36" fmla="*/ 2161794 w 3123880"/>
                <a:gd name="connsiteY36" fmla="*/ 1919609 h 2113509"/>
                <a:gd name="connsiteX37" fmla="*/ 2239347 w 3123880"/>
                <a:gd name="connsiteY37" fmla="*/ 1977779 h 2113509"/>
                <a:gd name="connsiteX38" fmla="*/ 2452618 w 3123880"/>
                <a:gd name="connsiteY38" fmla="*/ 2065034 h 2113509"/>
                <a:gd name="connsiteX39" fmla="*/ 2530171 w 3123880"/>
                <a:gd name="connsiteY39" fmla="*/ 2113509 h 2113509"/>
                <a:gd name="connsiteX40" fmla="*/ 2598030 w 3123880"/>
                <a:gd name="connsiteY40" fmla="*/ 2055339 h 2113509"/>
                <a:gd name="connsiteX41" fmla="*/ 2607724 w 3123880"/>
                <a:gd name="connsiteY41" fmla="*/ 1997169 h 2113509"/>
                <a:gd name="connsiteX42" fmla="*/ 2627113 w 3123880"/>
                <a:gd name="connsiteY42" fmla="*/ 1754794 h 2113509"/>
                <a:gd name="connsiteX43" fmla="*/ 2636807 w 3123880"/>
                <a:gd name="connsiteY43" fmla="*/ 1706319 h 2113509"/>
                <a:gd name="connsiteX44" fmla="*/ 2617418 w 3123880"/>
                <a:gd name="connsiteY44" fmla="*/ 1560894 h 2113509"/>
                <a:gd name="connsiteX45" fmla="*/ 2607724 w 3123880"/>
                <a:gd name="connsiteY45" fmla="*/ 1522114 h 2113509"/>
                <a:gd name="connsiteX46" fmla="*/ 2588336 w 3123880"/>
                <a:gd name="connsiteY46" fmla="*/ 1493029 h 2113509"/>
                <a:gd name="connsiteX47" fmla="*/ 2578642 w 3123880"/>
                <a:gd name="connsiteY47" fmla="*/ 1454249 h 2113509"/>
                <a:gd name="connsiteX48" fmla="*/ 2636807 w 3123880"/>
                <a:gd name="connsiteY48" fmla="*/ 1376689 h 2113509"/>
                <a:gd name="connsiteX49" fmla="*/ 2685277 w 3123880"/>
                <a:gd name="connsiteY49" fmla="*/ 1357299 h 2113509"/>
                <a:gd name="connsiteX50" fmla="*/ 2762831 w 3123880"/>
                <a:gd name="connsiteY50" fmla="*/ 1308824 h 2113509"/>
                <a:gd name="connsiteX51" fmla="*/ 2859772 w 3123880"/>
                <a:gd name="connsiteY51" fmla="*/ 1240960 h 2113509"/>
                <a:gd name="connsiteX52" fmla="*/ 3053655 w 3123880"/>
                <a:gd name="connsiteY52" fmla="*/ 1144010 h 2113509"/>
                <a:gd name="connsiteX53" fmla="*/ 3082737 w 3123880"/>
                <a:gd name="connsiteY53" fmla="*/ 1105230 h 2113509"/>
                <a:gd name="connsiteX54" fmla="*/ 3111820 w 3123880"/>
                <a:gd name="connsiteY54" fmla="*/ 1085840 h 2113509"/>
                <a:gd name="connsiteX55" fmla="*/ 3121514 w 3123880"/>
                <a:gd name="connsiteY55" fmla="*/ 785295 h 2113509"/>
                <a:gd name="connsiteX56" fmla="*/ 3092431 w 3123880"/>
                <a:gd name="connsiteY56" fmla="*/ 572005 h 2113509"/>
                <a:gd name="connsiteX57" fmla="*/ 3024572 w 3123880"/>
                <a:gd name="connsiteY57" fmla="*/ 387800 h 2113509"/>
                <a:gd name="connsiteX58" fmla="*/ 2995490 w 3123880"/>
                <a:gd name="connsiteY58" fmla="*/ 329630 h 2113509"/>
                <a:gd name="connsiteX59" fmla="*/ 2966408 w 3123880"/>
                <a:gd name="connsiteY59" fmla="*/ 310240 h 2113509"/>
                <a:gd name="connsiteX60" fmla="*/ 2898549 w 3123880"/>
                <a:gd name="connsiteY60" fmla="*/ 252070 h 2113509"/>
                <a:gd name="connsiteX61" fmla="*/ 2791913 w 3123880"/>
                <a:gd name="connsiteY61" fmla="*/ 222985 h 2113509"/>
                <a:gd name="connsiteX62" fmla="*/ 2675583 w 3123880"/>
                <a:gd name="connsiteY62" fmla="*/ 203595 h 2113509"/>
                <a:gd name="connsiteX63" fmla="*/ 2462312 w 3123880"/>
                <a:gd name="connsiteY63" fmla="*/ 145425 h 2113509"/>
                <a:gd name="connsiteX64" fmla="*/ 2307206 w 3123880"/>
                <a:gd name="connsiteY64" fmla="*/ 116340 h 2113509"/>
                <a:gd name="connsiteX65" fmla="*/ 1977605 w 3123880"/>
                <a:gd name="connsiteY65" fmla="*/ 106645 h 2113509"/>
                <a:gd name="connsiteX66" fmla="*/ 1919440 w 3123880"/>
                <a:gd name="connsiteY66" fmla="*/ 96950 h 2113509"/>
                <a:gd name="connsiteX67" fmla="*/ 1832193 w 3123880"/>
                <a:gd name="connsiteY67" fmla="*/ 87255 h 2113509"/>
                <a:gd name="connsiteX68" fmla="*/ 1793416 w 3123880"/>
                <a:gd name="connsiteY68" fmla="*/ 77560 h 2113509"/>
                <a:gd name="connsiteX69" fmla="*/ 1589839 w 3123880"/>
                <a:gd name="connsiteY69" fmla="*/ 58170 h 2113509"/>
                <a:gd name="connsiteX70" fmla="*/ 1541369 w 3123880"/>
                <a:gd name="connsiteY70" fmla="*/ 48475 h 2113509"/>
                <a:gd name="connsiteX71" fmla="*/ 1463815 w 3123880"/>
                <a:gd name="connsiteY71" fmla="*/ 38780 h 2113509"/>
                <a:gd name="connsiteX72" fmla="*/ 1337792 w 3123880"/>
                <a:gd name="connsiteY72" fmla="*/ 0 h 2113509"/>
                <a:gd name="connsiteX73" fmla="*/ 1211768 w 3123880"/>
                <a:gd name="connsiteY73" fmla="*/ 19390 h 2113509"/>
                <a:gd name="connsiteX74" fmla="*/ 1124520 w 3123880"/>
                <a:gd name="connsiteY74" fmla="*/ 67865 h 2113509"/>
                <a:gd name="connsiteX75" fmla="*/ 1095438 w 3123880"/>
                <a:gd name="connsiteY75" fmla="*/ 126035 h 2113509"/>
                <a:gd name="connsiteX76" fmla="*/ 1046967 w 3123880"/>
                <a:gd name="connsiteY76" fmla="*/ 252070 h 2113509"/>
                <a:gd name="connsiteX77" fmla="*/ 1037273 w 3123880"/>
                <a:gd name="connsiteY77" fmla="*/ 300545 h 2113509"/>
                <a:gd name="connsiteX78" fmla="*/ 1037273 w 3123880"/>
                <a:gd name="connsiteY78" fmla="*/ 329630 h 2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23880" h="2113509">
                  <a:moveTo>
                    <a:pt x="1037273" y="329630"/>
                  </a:moveTo>
                  <a:cubicBezTo>
                    <a:pt x="1032426" y="336093"/>
                    <a:pt x="1017063" y="334255"/>
                    <a:pt x="1008191" y="339325"/>
                  </a:cubicBezTo>
                  <a:cubicBezTo>
                    <a:pt x="957680" y="368191"/>
                    <a:pt x="977569" y="369642"/>
                    <a:pt x="930638" y="407190"/>
                  </a:cubicBezTo>
                  <a:cubicBezTo>
                    <a:pt x="912442" y="421748"/>
                    <a:pt x="890762" y="431530"/>
                    <a:pt x="872473" y="445970"/>
                  </a:cubicBezTo>
                  <a:cubicBezTo>
                    <a:pt x="829282" y="480071"/>
                    <a:pt x="793636" y="524300"/>
                    <a:pt x="746449" y="552615"/>
                  </a:cubicBezTo>
                  <a:cubicBezTo>
                    <a:pt x="730292" y="562310"/>
                    <a:pt x="712851" y="570131"/>
                    <a:pt x="697978" y="581700"/>
                  </a:cubicBezTo>
                  <a:cubicBezTo>
                    <a:pt x="577148" y="675688"/>
                    <a:pt x="791053" y="551057"/>
                    <a:pt x="562260" y="688345"/>
                  </a:cubicBezTo>
                  <a:cubicBezTo>
                    <a:pt x="531281" y="706934"/>
                    <a:pt x="496298" y="718231"/>
                    <a:pt x="465319" y="736820"/>
                  </a:cubicBezTo>
                  <a:cubicBezTo>
                    <a:pt x="449162" y="746515"/>
                    <a:pt x="433319" y="756754"/>
                    <a:pt x="416848" y="765905"/>
                  </a:cubicBezTo>
                  <a:cubicBezTo>
                    <a:pt x="404216" y="772924"/>
                    <a:pt x="389831" y="776895"/>
                    <a:pt x="378072" y="785295"/>
                  </a:cubicBezTo>
                  <a:cubicBezTo>
                    <a:pt x="366916" y="793264"/>
                    <a:pt x="360615" y="807113"/>
                    <a:pt x="348989" y="814380"/>
                  </a:cubicBezTo>
                  <a:cubicBezTo>
                    <a:pt x="312207" y="837371"/>
                    <a:pt x="306394" y="833770"/>
                    <a:pt x="271436" y="833770"/>
                  </a:cubicBezTo>
                  <a:cubicBezTo>
                    <a:pt x="277899" y="849928"/>
                    <a:pt x="284714" y="865950"/>
                    <a:pt x="290824" y="882245"/>
                  </a:cubicBezTo>
                  <a:cubicBezTo>
                    <a:pt x="294412" y="891814"/>
                    <a:pt x="301155" y="901131"/>
                    <a:pt x="300518" y="911330"/>
                  </a:cubicBezTo>
                  <a:cubicBezTo>
                    <a:pt x="297867" y="953753"/>
                    <a:pt x="293929" y="996832"/>
                    <a:pt x="281130" y="1037365"/>
                  </a:cubicBezTo>
                  <a:cubicBezTo>
                    <a:pt x="274113" y="1059587"/>
                    <a:pt x="254864" y="1075875"/>
                    <a:pt x="242354" y="1095535"/>
                  </a:cubicBezTo>
                  <a:cubicBezTo>
                    <a:pt x="232238" y="1111433"/>
                    <a:pt x="223723" y="1128331"/>
                    <a:pt x="213271" y="1144010"/>
                  </a:cubicBezTo>
                  <a:cubicBezTo>
                    <a:pt x="190225" y="1178582"/>
                    <a:pt x="189097" y="1177881"/>
                    <a:pt x="164800" y="1202180"/>
                  </a:cubicBezTo>
                  <a:cubicBezTo>
                    <a:pt x="158337" y="1215107"/>
                    <a:pt x="153812" y="1229199"/>
                    <a:pt x="145412" y="1240960"/>
                  </a:cubicBezTo>
                  <a:cubicBezTo>
                    <a:pt x="125104" y="1269394"/>
                    <a:pt x="69845" y="1303251"/>
                    <a:pt x="48471" y="1318519"/>
                  </a:cubicBezTo>
                  <a:cubicBezTo>
                    <a:pt x="42008" y="1337909"/>
                    <a:pt x="36066" y="1357481"/>
                    <a:pt x="29082" y="1376689"/>
                  </a:cubicBezTo>
                  <a:cubicBezTo>
                    <a:pt x="23135" y="1393044"/>
                    <a:pt x="13914" y="1408281"/>
                    <a:pt x="9694" y="1425164"/>
                  </a:cubicBezTo>
                  <a:cubicBezTo>
                    <a:pt x="4152" y="1447333"/>
                    <a:pt x="3231" y="1470407"/>
                    <a:pt x="0" y="1493029"/>
                  </a:cubicBezTo>
                  <a:cubicBezTo>
                    <a:pt x="3231" y="1522114"/>
                    <a:pt x="5245" y="1551360"/>
                    <a:pt x="9694" y="1580284"/>
                  </a:cubicBezTo>
                  <a:cubicBezTo>
                    <a:pt x="11720" y="1593454"/>
                    <a:pt x="11997" y="1607977"/>
                    <a:pt x="19388" y="1619064"/>
                  </a:cubicBezTo>
                  <a:cubicBezTo>
                    <a:pt x="25851" y="1628759"/>
                    <a:pt x="38777" y="1631991"/>
                    <a:pt x="48471" y="1638454"/>
                  </a:cubicBezTo>
                  <a:cubicBezTo>
                    <a:pt x="61396" y="1661076"/>
                    <a:pt x="76330" y="1682663"/>
                    <a:pt x="87247" y="1706319"/>
                  </a:cubicBezTo>
                  <a:cubicBezTo>
                    <a:pt x="95811" y="1724877"/>
                    <a:pt x="96121" y="1746963"/>
                    <a:pt x="106636" y="1764489"/>
                  </a:cubicBezTo>
                  <a:cubicBezTo>
                    <a:pt x="116040" y="1780164"/>
                    <a:pt x="131533" y="1791372"/>
                    <a:pt x="145412" y="1803269"/>
                  </a:cubicBezTo>
                  <a:cubicBezTo>
                    <a:pt x="176831" y="1830202"/>
                    <a:pt x="206981" y="1859351"/>
                    <a:pt x="242354" y="1880829"/>
                  </a:cubicBezTo>
                  <a:cubicBezTo>
                    <a:pt x="297941" y="1914581"/>
                    <a:pt x="362740" y="1932009"/>
                    <a:pt x="416848" y="1968084"/>
                  </a:cubicBezTo>
                  <a:lnTo>
                    <a:pt x="445931" y="1987474"/>
                  </a:lnTo>
                  <a:cubicBezTo>
                    <a:pt x="449162" y="2013327"/>
                    <a:pt x="441174" y="2043355"/>
                    <a:pt x="455625" y="2065034"/>
                  </a:cubicBezTo>
                  <a:cubicBezTo>
                    <a:pt x="464764" y="2078744"/>
                    <a:pt x="487620" y="2074949"/>
                    <a:pt x="504095" y="2074729"/>
                  </a:cubicBezTo>
                  <a:cubicBezTo>
                    <a:pt x="730364" y="2071712"/>
                    <a:pt x="956488" y="2061802"/>
                    <a:pt x="1182685" y="2055339"/>
                  </a:cubicBezTo>
                  <a:cubicBezTo>
                    <a:pt x="1288251" y="2011349"/>
                    <a:pt x="1363222" y="1973872"/>
                    <a:pt x="1483204" y="1958389"/>
                  </a:cubicBezTo>
                  <a:cubicBezTo>
                    <a:pt x="1662499" y="1935252"/>
                    <a:pt x="1964354" y="1926922"/>
                    <a:pt x="2161794" y="1919609"/>
                  </a:cubicBezTo>
                  <a:cubicBezTo>
                    <a:pt x="2187645" y="1938999"/>
                    <a:pt x="2210444" y="1963326"/>
                    <a:pt x="2239347" y="1977779"/>
                  </a:cubicBezTo>
                  <a:cubicBezTo>
                    <a:pt x="2308047" y="2012132"/>
                    <a:pt x="2392641" y="2017049"/>
                    <a:pt x="2452618" y="2065034"/>
                  </a:cubicBezTo>
                  <a:cubicBezTo>
                    <a:pt x="2509068" y="2110198"/>
                    <a:pt x="2481459" y="2097270"/>
                    <a:pt x="2530171" y="2113509"/>
                  </a:cubicBezTo>
                  <a:cubicBezTo>
                    <a:pt x="2540135" y="2106035"/>
                    <a:pt x="2591278" y="2070531"/>
                    <a:pt x="2598030" y="2055339"/>
                  </a:cubicBezTo>
                  <a:cubicBezTo>
                    <a:pt x="2606013" y="2037376"/>
                    <a:pt x="2604493" y="2016559"/>
                    <a:pt x="2607724" y="1997169"/>
                  </a:cubicBezTo>
                  <a:cubicBezTo>
                    <a:pt x="2611195" y="1948576"/>
                    <a:pt x="2620210" y="1810020"/>
                    <a:pt x="2627113" y="1754794"/>
                  </a:cubicBezTo>
                  <a:cubicBezTo>
                    <a:pt x="2629157" y="1738443"/>
                    <a:pt x="2633576" y="1722477"/>
                    <a:pt x="2636807" y="1706319"/>
                  </a:cubicBezTo>
                  <a:cubicBezTo>
                    <a:pt x="2630344" y="1657844"/>
                    <a:pt x="2625045" y="1609200"/>
                    <a:pt x="2617418" y="1560894"/>
                  </a:cubicBezTo>
                  <a:cubicBezTo>
                    <a:pt x="2615340" y="1547733"/>
                    <a:pt x="2612972" y="1534361"/>
                    <a:pt x="2607724" y="1522114"/>
                  </a:cubicBezTo>
                  <a:cubicBezTo>
                    <a:pt x="2603135" y="1511404"/>
                    <a:pt x="2594799" y="1502724"/>
                    <a:pt x="2588336" y="1493029"/>
                  </a:cubicBezTo>
                  <a:cubicBezTo>
                    <a:pt x="2585105" y="1480102"/>
                    <a:pt x="2574814" y="1467012"/>
                    <a:pt x="2578642" y="1454249"/>
                  </a:cubicBezTo>
                  <a:cubicBezTo>
                    <a:pt x="2579196" y="1452403"/>
                    <a:pt x="2617921" y="1387482"/>
                    <a:pt x="2636807" y="1376689"/>
                  </a:cubicBezTo>
                  <a:cubicBezTo>
                    <a:pt x="2651915" y="1368055"/>
                    <a:pt x="2669956" y="1365550"/>
                    <a:pt x="2685277" y="1357299"/>
                  </a:cubicBezTo>
                  <a:cubicBezTo>
                    <a:pt x="2712118" y="1342845"/>
                    <a:pt x="2737466" y="1325735"/>
                    <a:pt x="2762831" y="1308824"/>
                  </a:cubicBezTo>
                  <a:cubicBezTo>
                    <a:pt x="2795650" y="1286943"/>
                    <a:pt x="2825455" y="1260408"/>
                    <a:pt x="2859772" y="1240960"/>
                  </a:cubicBezTo>
                  <a:cubicBezTo>
                    <a:pt x="2922636" y="1205334"/>
                    <a:pt x="3053655" y="1144010"/>
                    <a:pt x="3053655" y="1144010"/>
                  </a:cubicBezTo>
                  <a:cubicBezTo>
                    <a:pt x="3063349" y="1131083"/>
                    <a:pt x="3071312" y="1116656"/>
                    <a:pt x="3082737" y="1105230"/>
                  </a:cubicBezTo>
                  <a:cubicBezTo>
                    <a:pt x="3090975" y="1096991"/>
                    <a:pt x="3110418" y="1097407"/>
                    <a:pt x="3111820" y="1085840"/>
                  </a:cubicBezTo>
                  <a:cubicBezTo>
                    <a:pt x="3123880" y="986334"/>
                    <a:pt x="3118283" y="885477"/>
                    <a:pt x="3121514" y="785295"/>
                  </a:cubicBezTo>
                  <a:cubicBezTo>
                    <a:pt x="3111820" y="714198"/>
                    <a:pt x="3109432" y="641716"/>
                    <a:pt x="3092431" y="572005"/>
                  </a:cubicBezTo>
                  <a:cubicBezTo>
                    <a:pt x="3076927" y="508433"/>
                    <a:pt x="3053833" y="446329"/>
                    <a:pt x="3024572" y="387800"/>
                  </a:cubicBezTo>
                  <a:cubicBezTo>
                    <a:pt x="3014878" y="368410"/>
                    <a:pt x="3008496" y="346973"/>
                    <a:pt x="2995490" y="329630"/>
                  </a:cubicBezTo>
                  <a:cubicBezTo>
                    <a:pt x="2988500" y="320309"/>
                    <a:pt x="2975506" y="317519"/>
                    <a:pt x="2966408" y="310240"/>
                  </a:cubicBezTo>
                  <a:cubicBezTo>
                    <a:pt x="2930228" y="281293"/>
                    <a:pt x="2959047" y="285072"/>
                    <a:pt x="2898549" y="252070"/>
                  </a:cubicBezTo>
                  <a:cubicBezTo>
                    <a:pt x="2867340" y="235045"/>
                    <a:pt x="2826090" y="230580"/>
                    <a:pt x="2791913" y="222985"/>
                  </a:cubicBezTo>
                  <a:cubicBezTo>
                    <a:pt x="2709562" y="204683"/>
                    <a:pt x="2802140" y="219416"/>
                    <a:pt x="2675583" y="203595"/>
                  </a:cubicBezTo>
                  <a:cubicBezTo>
                    <a:pt x="2494000" y="143062"/>
                    <a:pt x="2626739" y="181967"/>
                    <a:pt x="2462312" y="145425"/>
                  </a:cubicBezTo>
                  <a:cubicBezTo>
                    <a:pt x="2390266" y="129413"/>
                    <a:pt x="2381106" y="119859"/>
                    <a:pt x="2307206" y="116340"/>
                  </a:cubicBezTo>
                  <a:cubicBezTo>
                    <a:pt x="2197416" y="111111"/>
                    <a:pt x="2087472" y="109877"/>
                    <a:pt x="1977605" y="106645"/>
                  </a:cubicBezTo>
                  <a:cubicBezTo>
                    <a:pt x="1958217" y="103413"/>
                    <a:pt x="1938923" y="99548"/>
                    <a:pt x="1919440" y="96950"/>
                  </a:cubicBezTo>
                  <a:cubicBezTo>
                    <a:pt x="1890435" y="93082"/>
                    <a:pt x="1861114" y="91705"/>
                    <a:pt x="1832193" y="87255"/>
                  </a:cubicBezTo>
                  <a:cubicBezTo>
                    <a:pt x="1819024" y="85229"/>
                    <a:pt x="1806558" y="79751"/>
                    <a:pt x="1793416" y="77560"/>
                  </a:cubicBezTo>
                  <a:cubicBezTo>
                    <a:pt x="1729473" y="66902"/>
                    <a:pt x="1652218" y="62969"/>
                    <a:pt x="1589839" y="58170"/>
                  </a:cubicBezTo>
                  <a:cubicBezTo>
                    <a:pt x="1573682" y="54938"/>
                    <a:pt x="1557654" y="50981"/>
                    <a:pt x="1541369" y="48475"/>
                  </a:cubicBezTo>
                  <a:cubicBezTo>
                    <a:pt x="1515619" y="44513"/>
                    <a:pt x="1489247" y="44432"/>
                    <a:pt x="1463815" y="38780"/>
                  </a:cubicBezTo>
                  <a:cubicBezTo>
                    <a:pt x="1431795" y="31664"/>
                    <a:pt x="1376251" y="12821"/>
                    <a:pt x="1337792" y="0"/>
                  </a:cubicBezTo>
                  <a:cubicBezTo>
                    <a:pt x="1295784" y="6463"/>
                    <a:pt x="1252871" y="8573"/>
                    <a:pt x="1211768" y="19390"/>
                  </a:cubicBezTo>
                  <a:cubicBezTo>
                    <a:pt x="1183440" y="26845"/>
                    <a:pt x="1150001" y="50877"/>
                    <a:pt x="1124520" y="67865"/>
                  </a:cubicBezTo>
                  <a:cubicBezTo>
                    <a:pt x="1091837" y="116894"/>
                    <a:pt x="1115505" y="75862"/>
                    <a:pt x="1095438" y="126035"/>
                  </a:cubicBezTo>
                  <a:cubicBezTo>
                    <a:pt x="1071699" y="185388"/>
                    <a:pt x="1063015" y="193222"/>
                    <a:pt x="1046967" y="252070"/>
                  </a:cubicBezTo>
                  <a:cubicBezTo>
                    <a:pt x="1042632" y="267968"/>
                    <a:pt x="1041269" y="284559"/>
                    <a:pt x="1037273" y="300545"/>
                  </a:cubicBezTo>
                  <a:cubicBezTo>
                    <a:pt x="1034795" y="310459"/>
                    <a:pt x="1042120" y="323167"/>
                    <a:pt x="1037273" y="329630"/>
                  </a:cubicBezTo>
                  <a:close/>
                </a:path>
              </a:pathLst>
            </a:custGeom>
            <a:solidFill>
              <a:schemeClr val="accent5">
                <a:lumMod val="20000"/>
                <a:lumOff val="8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4079032" y="4842661"/>
              <a:ext cx="104825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 subject</a:t>
              </a:r>
              <a:endParaRPr lang="en-US" dirty="0"/>
            </a:p>
          </p:txBody>
        </p:sp>
        <p:sp>
          <p:nvSpPr>
            <p:cNvPr id="43" name="TextBox 42"/>
            <p:cNvSpPr txBox="1"/>
            <p:nvPr/>
          </p:nvSpPr>
          <p:spPr>
            <a:xfrm>
              <a:off x="3810219" y="5316792"/>
              <a:ext cx="1523562" cy="307777"/>
            </a:xfrm>
            <a:prstGeom prst="rect">
              <a:avLst/>
            </a:prstGeom>
            <a:noFill/>
          </p:spPr>
          <p:txBody>
            <a:bodyPr wrap="none" rtlCol="0">
              <a:spAutoFit/>
            </a:bodyPr>
            <a:lstStyle/>
            <a:p>
              <a:r>
                <a:rPr lang="en-US" sz="1400" b="1" dirty="0" smtClean="0">
                  <a:solidFill>
                    <a:schemeClr val="accent2">
                      <a:lumMod val="75000"/>
                    </a:schemeClr>
                  </a:solidFill>
                </a:rPr>
                <a:t>SUBJECT DOMAIN</a:t>
              </a:r>
              <a:endParaRPr lang="en-US" sz="1400" b="1" dirty="0">
                <a:solidFill>
                  <a:schemeClr val="accent2">
                    <a:lumMod val="75000"/>
                  </a:schemeClr>
                </a:solidFill>
              </a:endParaRPr>
            </a:p>
          </p:txBody>
        </p:sp>
        <p:pic>
          <p:nvPicPr>
            <p:cNvPr id="5" name="Picture 4"/>
            <p:cNvPicPr>
              <a:picLocks noChangeAspect="1"/>
            </p:cNvPicPr>
            <p:nvPr/>
          </p:nvPicPr>
          <p:blipFill>
            <a:blip r:embed="rId8"/>
            <a:stretch>
              <a:fillRect/>
            </a:stretch>
          </p:blipFill>
          <p:spPr>
            <a:xfrm>
              <a:off x="3062867" y="4463638"/>
              <a:ext cx="953831" cy="891079"/>
            </a:xfrm>
            <a:prstGeom prst="rect">
              <a:avLst/>
            </a:prstGeom>
          </p:spPr>
        </p:pic>
      </p:grpSp>
      <p:sp>
        <p:nvSpPr>
          <p:cNvPr id="67" name="TextBox 66"/>
          <p:cNvSpPr txBox="1"/>
          <p:nvPr/>
        </p:nvSpPr>
        <p:spPr>
          <a:xfrm>
            <a:off x="3206278" y="3073646"/>
            <a:ext cx="999004" cy="369332"/>
          </a:xfrm>
          <a:prstGeom prst="rect">
            <a:avLst/>
          </a:prstGeom>
          <a:noFill/>
        </p:spPr>
        <p:txBody>
          <a:bodyPr wrap="none" rtlCol="0">
            <a:spAutoFit/>
          </a:bodyPr>
          <a:lstStyle/>
          <a:p>
            <a:r>
              <a:rPr lang="en-US" b="1" dirty="0" smtClean="0">
                <a:solidFill>
                  <a:srgbClr val="FF0000"/>
                </a:solidFill>
              </a:rPr>
              <a:t>Program</a:t>
            </a:r>
            <a:endParaRPr lang="en-US" b="1" dirty="0">
              <a:solidFill>
                <a:srgbClr val="FF0000"/>
              </a:solidFill>
            </a:endParaRPr>
          </a:p>
        </p:txBody>
      </p:sp>
      <p:sp>
        <p:nvSpPr>
          <p:cNvPr id="62" name="TextBox 61"/>
          <p:cNvSpPr txBox="1"/>
          <p:nvPr/>
        </p:nvSpPr>
        <p:spPr>
          <a:xfrm>
            <a:off x="6781653" y="5279706"/>
            <a:ext cx="2318776" cy="923330"/>
          </a:xfrm>
          <a:prstGeom prst="rect">
            <a:avLst/>
          </a:prstGeom>
          <a:noFill/>
        </p:spPr>
        <p:txBody>
          <a:bodyPr wrap="none" rtlCol="0">
            <a:spAutoFit/>
          </a:bodyPr>
          <a:lstStyle/>
          <a:p>
            <a:r>
              <a:rPr lang="en-US" b="1" dirty="0" smtClean="0">
                <a:solidFill>
                  <a:schemeClr val="accent6">
                    <a:lumMod val="75000"/>
                  </a:schemeClr>
                </a:solidFill>
              </a:rPr>
              <a:t>How do you know you</a:t>
            </a:r>
          </a:p>
          <a:p>
            <a:r>
              <a:rPr lang="en-US" b="1" dirty="0" smtClean="0">
                <a:solidFill>
                  <a:schemeClr val="accent6">
                    <a:lumMod val="75000"/>
                  </a:schemeClr>
                </a:solidFill>
              </a:rPr>
              <a:t>have achieved?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1" nodeType="click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4" grpId="0" animBg="1"/>
      <p:bldP spid="15" grpId="0"/>
      <p:bldP spid="16" grpId="0"/>
      <p:bldP spid="20" grpId="0" animBg="1"/>
      <p:bldP spid="27" grpId="0"/>
      <p:bldP spid="34" grpId="0"/>
      <p:bldP spid="35" grpId="0"/>
      <p:bldP spid="36" grpId="0" animBg="1"/>
      <p:bldP spid="37" grpId="0" animBg="1"/>
      <p:bldP spid="38" grpId="0" animBg="1"/>
      <p:bldP spid="47" grpId="0"/>
      <p:bldP spid="44" grpId="0"/>
      <p:bldP spid="48" grpId="0"/>
      <p:bldP spid="67" grpId="0"/>
      <p:bldP spid="62" grpId="0"/>
      <p:bldP spid="6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Relevant concepts</a:t>
            </a:r>
            <a:endParaRPr lang="en-US" sz="2800" b="1" dirty="0">
              <a:solidFill>
                <a:schemeClr val="accent3"/>
              </a:solidFill>
            </a:endParaRPr>
          </a:p>
        </p:txBody>
      </p:sp>
      <p:sp>
        <p:nvSpPr>
          <p:cNvPr id="80899" name="Rectangle 1027"/>
          <p:cNvSpPr>
            <a:spLocks noGrp="1" noChangeArrowheads="1"/>
          </p:cNvSpPr>
          <p:nvPr>
            <p:ph idx="1"/>
          </p:nvPr>
        </p:nvSpPr>
        <p:spPr>
          <a:xfrm>
            <a:off x="457200" y="2060848"/>
            <a:ext cx="8229600" cy="4263752"/>
          </a:xfrm>
        </p:spPr>
        <p:txBody>
          <a:bodyPr>
            <a:normAutofit/>
          </a:bodyPr>
          <a:lstStyle/>
          <a:p>
            <a:pPr marL="274320" indent="-274320" eaLnBrk="1" fontAlgn="auto" hangingPunct="1">
              <a:spcAft>
                <a:spcPts val="0"/>
              </a:spcAft>
              <a:buClr>
                <a:schemeClr val="accent3"/>
              </a:buClr>
              <a:buFont typeface="Wingdings 2"/>
              <a:buChar char=""/>
              <a:defRPr/>
            </a:pPr>
            <a:r>
              <a:rPr lang="en-GB" sz="2400" dirty="0">
                <a:latin typeface="+mj-lt"/>
                <a:cs typeface="Arial" pitchFamily="34" charset="0"/>
              </a:rPr>
              <a:t>Models for the implementation of </a:t>
            </a:r>
            <a:r>
              <a:rPr lang="en-GB" sz="2400" dirty="0" smtClean="0">
                <a:latin typeface="+mj-lt"/>
                <a:cs typeface="Arial" pitchFamily="34" charset="0"/>
              </a:rPr>
              <a:t>OBE</a:t>
            </a:r>
          </a:p>
          <a:p>
            <a:pPr marL="0" indent="0" eaLnBrk="1" fontAlgn="auto" hangingPunct="1">
              <a:spcAft>
                <a:spcPts val="0"/>
              </a:spcAft>
              <a:buClr>
                <a:schemeClr val="accent3"/>
              </a:buClr>
              <a:buNone/>
              <a:defRPr/>
            </a:pPr>
            <a:endParaRPr lang="en-GB" sz="2400" dirty="0">
              <a:latin typeface="+mj-lt"/>
              <a:cs typeface="Arial" pitchFamily="34" charset="0"/>
            </a:endParaRPr>
          </a:p>
          <a:p>
            <a:pPr marL="274320" indent="-274320" eaLnBrk="1" fontAlgn="auto" hangingPunct="1">
              <a:spcAft>
                <a:spcPts val="0"/>
              </a:spcAft>
              <a:buClr>
                <a:schemeClr val="accent3"/>
              </a:buClr>
              <a:buFont typeface="Wingdings 2"/>
              <a:buChar char=""/>
              <a:defRPr/>
            </a:pPr>
            <a:r>
              <a:rPr lang="en-GB" sz="2400" dirty="0">
                <a:latin typeface="+mj-lt"/>
                <a:cs typeface="Arial" pitchFamily="34" charset="0"/>
              </a:rPr>
              <a:t>Constructive </a:t>
            </a:r>
            <a:r>
              <a:rPr lang="en-GB" sz="2400" dirty="0" smtClean="0">
                <a:latin typeface="+mj-lt"/>
                <a:cs typeface="Arial" pitchFamily="34" charset="0"/>
              </a:rPr>
              <a:t>alignment</a:t>
            </a:r>
          </a:p>
          <a:p>
            <a:pPr marL="0" indent="0" eaLnBrk="1" fontAlgn="auto" hangingPunct="1">
              <a:spcAft>
                <a:spcPts val="0"/>
              </a:spcAft>
              <a:buClr>
                <a:schemeClr val="accent3"/>
              </a:buClr>
              <a:buNone/>
              <a:defRPr/>
            </a:pPr>
            <a:endParaRPr lang="en-GB" sz="2400" dirty="0">
              <a:latin typeface="+mj-lt"/>
              <a:cs typeface="Arial" pitchFamily="34" charset="0"/>
            </a:endParaRPr>
          </a:p>
          <a:p>
            <a:pPr marL="274320" indent="-274320" eaLnBrk="1" fontAlgn="auto" hangingPunct="1">
              <a:spcAft>
                <a:spcPts val="0"/>
              </a:spcAft>
              <a:buClr>
                <a:schemeClr val="accent3"/>
              </a:buClr>
              <a:buFont typeface="Wingdings 2"/>
              <a:buChar char=""/>
              <a:defRPr/>
            </a:pPr>
            <a:r>
              <a:rPr lang="en-GB" sz="2400" dirty="0">
                <a:latin typeface="+mj-lt"/>
                <a:cs typeface="Arial" pitchFamily="34" charset="0"/>
              </a:rPr>
              <a:t>Deep and surface </a:t>
            </a:r>
            <a:r>
              <a:rPr lang="en-GB" sz="2400" dirty="0" smtClean="0">
                <a:latin typeface="+mj-lt"/>
                <a:cs typeface="Arial" pitchFamily="34" charset="0"/>
              </a:rPr>
              <a:t>learning</a:t>
            </a:r>
          </a:p>
          <a:p>
            <a:pPr marL="0" indent="0" eaLnBrk="1" fontAlgn="auto" hangingPunct="1">
              <a:spcAft>
                <a:spcPts val="0"/>
              </a:spcAft>
              <a:buClr>
                <a:schemeClr val="accent3"/>
              </a:buClr>
              <a:buNone/>
              <a:defRPr/>
            </a:pPr>
            <a:endParaRPr lang="en-GB" sz="2400" dirty="0">
              <a:latin typeface="+mj-lt"/>
              <a:cs typeface="Arial" pitchFamily="34" charset="0"/>
            </a:endParaRPr>
          </a:p>
          <a:p>
            <a:pPr marL="274320" indent="-274320" eaLnBrk="1" fontAlgn="auto" hangingPunct="1">
              <a:spcAft>
                <a:spcPts val="0"/>
              </a:spcAft>
              <a:buClr>
                <a:schemeClr val="accent3"/>
              </a:buClr>
              <a:buFont typeface="Wingdings 2"/>
              <a:buChar char=""/>
              <a:defRPr/>
            </a:pPr>
            <a:r>
              <a:rPr lang="en-GB" sz="2400" dirty="0">
                <a:latin typeface="+mj-lt"/>
                <a:cs typeface="Arial" pitchFamily="34" charset="0"/>
              </a:rPr>
              <a:t>Active learning and learning styles</a:t>
            </a:r>
          </a:p>
          <a:p>
            <a:pPr marL="274320" indent="-274320" eaLnBrk="1" fontAlgn="auto" hangingPunct="1">
              <a:spcAft>
                <a:spcPts val="0"/>
              </a:spcAft>
              <a:buClr>
                <a:schemeClr val="accent3"/>
              </a:buClr>
              <a:buFont typeface="Wingdings 2"/>
              <a:buChar char=""/>
              <a:defRPr/>
            </a:pPr>
            <a:endParaRPr lang="en-GB" sz="2400" dirty="0">
              <a:latin typeface="+mj-lt"/>
            </a:endParaRP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457200" y="765175"/>
            <a:ext cx="8229600" cy="1367681"/>
          </a:xfrm>
        </p:spPr>
        <p:txBody>
          <a:bodyPr>
            <a:normAutofit/>
          </a:bodyPr>
          <a:lstStyle/>
          <a:p>
            <a:pPr eaLnBrk="1" fontAlgn="auto" hangingPunct="1">
              <a:spcAft>
                <a:spcPts val="0"/>
              </a:spcAft>
              <a:defRPr/>
            </a:pPr>
            <a:r>
              <a:rPr lang="en-GB" sz="2800" b="1" dirty="0">
                <a:solidFill>
                  <a:schemeClr val="accent3"/>
                </a:solidFill>
              </a:rPr>
              <a:t>Models for OBE </a:t>
            </a:r>
            <a:r>
              <a:rPr lang="en-GB" dirty="0"/>
              <a:t/>
            </a:r>
            <a:br>
              <a:rPr lang="en-GB" dirty="0"/>
            </a:br>
            <a:r>
              <a:rPr lang="en-GB" sz="2400" dirty="0">
                <a:solidFill>
                  <a:schemeClr val="accent3"/>
                </a:solidFill>
              </a:rPr>
              <a:t>(Based on Hager (1993</a:t>
            </a:r>
            <a:r>
              <a:rPr lang="en-GB" sz="2400" dirty="0" smtClean="0">
                <a:solidFill>
                  <a:schemeClr val="accent3"/>
                </a:solidFill>
              </a:rPr>
              <a:t>)</a:t>
            </a:r>
            <a:r>
              <a:rPr lang="en-GB" sz="2400" dirty="0"/>
              <a:t/>
            </a:r>
            <a:br>
              <a:rPr lang="en-GB" sz="2400" dirty="0"/>
            </a:br>
            <a:endParaRPr lang="en-US" sz="2400" dirty="0"/>
          </a:p>
        </p:txBody>
      </p:sp>
      <p:sp>
        <p:nvSpPr>
          <p:cNvPr id="81923" name="Rectangle 1027"/>
          <p:cNvSpPr>
            <a:spLocks noGrp="1" noChangeArrowheads="1"/>
          </p:cNvSpPr>
          <p:nvPr>
            <p:ph idx="1"/>
          </p:nvPr>
        </p:nvSpPr>
        <p:spPr>
          <a:xfrm>
            <a:off x="457200" y="2276872"/>
            <a:ext cx="8229600" cy="4047728"/>
          </a:xfrm>
        </p:spPr>
        <p:txBody>
          <a:bodyPr>
            <a:normAutofit/>
          </a:bodyPr>
          <a:lstStyle/>
          <a:p>
            <a:pPr marL="609600" indent="-609600" eaLnBrk="1" fontAlgn="auto" hangingPunct="1">
              <a:spcAft>
                <a:spcPts val="0"/>
              </a:spcAft>
              <a:buClr>
                <a:schemeClr val="accent3"/>
              </a:buClr>
              <a:buFont typeface="+mj-lt"/>
              <a:buAutoNum type="arabicPeriod"/>
              <a:defRPr/>
            </a:pPr>
            <a:r>
              <a:rPr lang="en-GB" sz="2400" dirty="0">
                <a:latin typeface="Arial" pitchFamily="34" charset="0"/>
                <a:cs typeface="Arial" pitchFamily="34" charset="0"/>
              </a:rPr>
              <a:t>Behaviourist or ‘specific task’ </a:t>
            </a:r>
            <a:r>
              <a:rPr lang="en-GB" sz="2400" dirty="0" smtClean="0">
                <a:latin typeface="Arial" pitchFamily="34" charset="0"/>
                <a:cs typeface="Arial" pitchFamily="34" charset="0"/>
              </a:rPr>
              <a:t>approach</a:t>
            </a:r>
          </a:p>
          <a:p>
            <a:pPr marL="457200" indent="-457200" eaLnBrk="1" fontAlgn="auto" hangingPunct="1">
              <a:spcAft>
                <a:spcPts val="0"/>
              </a:spcAft>
              <a:buClr>
                <a:schemeClr val="accent3"/>
              </a:buClr>
              <a:buFont typeface="+mj-lt"/>
              <a:buAutoNum type="arabicPeriod"/>
              <a:defRPr/>
            </a:pPr>
            <a:endParaRPr lang="en-GB" sz="2400" dirty="0">
              <a:latin typeface="Arial" pitchFamily="34" charset="0"/>
              <a:cs typeface="Arial" pitchFamily="34" charset="0"/>
            </a:endParaRPr>
          </a:p>
          <a:p>
            <a:pPr marL="609600" indent="-609600" eaLnBrk="1" fontAlgn="auto" hangingPunct="1">
              <a:spcAft>
                <a:spcPts val="0"/>
              </a:spcAft>
              <a:buClr>
                <a:schemeClr val="accent3"/>
              </a:buClr>
              <a:buFont typeface="+mj-lt"/>
              <a:buAutoNum type="arabicPeriod"/>
              <a:defRPr/>
            </a:pPr>
            <a:r>
              <a:rPr lang="en-GB" sz="2400" dirty="0">
                <a:latin typeface="Arial" pitchFamily="34" charset="0"/>
                <a:cs typeface="Arial" pitchFamily="34" charset="0"/>
              </a:rPr>
              <a:t>Attribute or ‘generic skills’ </a:t>
            </a:r>
            <a:r>
              <a:rPr lang="en-GB" sz="2400" dirty="0" smtClean="0">
                <a:latin typeface="Arial" pitchFamily="34" charset="0"/>
                <a:cs typeface="Arial" pitchFamily="34" charset="0"/>
              </a:rPr>
              <a:t>approach</a:t>
            </a:r>
          </a:p>
          <a:p>
            <a:pPr marL="457200" indent="-457200" eaLnBrk="1" fontAlgn="auto" hangingPunct="1">
              <a:spcAft>
                <a:spcPts val="0"/>
              </a:spcAft>
              <a:buClr>
                <a:schemeClr val="accent3"/>
              </a:buClr>
              <a:buFont typeface="+mj-lt"/>
              <a:buAutoNum type="arabicPeriod"/>
              <a:defRPr/>
            </a:pPr>
            <a:endParaRPr lang="en-GB" sz="2400" dirty="0">
              <a:latin typeface="Arial" pitchFamily="34" charset="0"/>
              <a:cs typeface="Arial" pitchFamily="34" charset="0"/>
            </a:endParaRPr>
          </a:p>
          <a:p>
            <a:pPr marL="609600" indent="-609600" eaLnBrk="1" fontAlgn="auto" hangingPunct="1">
              <a:spcAft>
                <a:spcPts val="0"/>
              </a:spcAft>
              <a:buClr>
                <a:schemeClr val="accent3"/>
              </a:buClr>
              <a:buFont typeface="+mj-lt"/>
              <a:buAutoNum type="arabicPeriod"/>
              <a:defRPr/>
            </a:pPr>
            <a:r>
              <a:rPr lang="en-GB" sz="2400" dirty="0">
                <a:latin typeface="Arial" pitchFamily="34" charset="0"/>
                <a:cs typeface="Arial" pitchFamily="34" charset="0"/>
              </a:rPr>
              <a:t>Integrated or ‘task attribute’ approach</a:t>
            </a:r>
          </a:p>
          <a:p>
            <a:pPr marL="609600" indent="-609600" eaLnBrk="1" fontAlgn="auto" hangingPunct="1">
              <a:spcAft>
                <a:spcPts val="0"/>
              </a:spcAft>
              <a:buClr>
                <a:schemeClr val="accent3"/>
              </a:buClr>
              <a:buFont typeface="Wingdings 2"/>
              <a:buChar char=""/>
              <a:defRPr/>
            </a:pPr>
            <a:endParaRPr lang="en-US"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024" name="Group 1104"/>
          <p:cNvGraphicFramePr>
            <a:graphicFrameLocks noGrp="1"/>
          </p:cNvGraphicFramePr>
          <p:nvPr/>
        </p:nvGraphicFramePr>
        <p:xfrm>
          <a:off x="323850" y="1196975"/>
          <a:ext cx="8496300" cy="4140200"/>
        </p:xfrm>
        <a:graphic>
          <a:graphicData uri="http://schemas.openxmlformats.org/drawingml/2006/table">
            <a:tbl>
              <a:tblPr/>
              <a:tblGrid>
                <a:gridCol w="2124075"/>
                <a:gridCol w="2124075"/>
                <a:gridCol w="2124075"/>
                <a:gridCol w="2124075"/>
              </a:tblGrid>
              <a:tr h="57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1</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2</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3</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3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Approach to outcomes</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Performance is defined as outcome</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General attributes predict future performance</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Achievement of outcomes inferred from performance</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3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Nature of approach</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Can be reductive, mechanistic, routine</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Can be abstract, remote from practice</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Holistic, captures richness of practice</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Effect on curriculum</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Leads to a ‘doing’ curriculum</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Fragments curriculum into ‘subjects’</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Powerful device for improving all aspects of curriculum</a:t>
                      </a:r>
                      <a:endParaRPr kumimoji="0" lang="en-US" sz="1800" b="0" i="0" u="none" strike="noStrike" cap="none" normalizeH="0" baseline="0" dirty="0" smtClean="0">
                        <a:ln>
                          <a:noFill/>
                        </a:ln>
                        <a:solidFill>
                          <a:schemeClr val="tx1"/>
                        </a:solidFill>
                        <a:effectLst/>
                        <a:latin typeface="Arial" charset="0"/>
                      </a:endParaRPr>
                    </a:p>
                  </a:txBody>
                  <a:tcPr marL="91433" marR="91433"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09" name="Group 1065"/>
          <p:cNvGraphicFramePr>
            <a:graphicFrameLocks noGrp="1"/>
          </p:cNvGraphicFramePr>
          <p:nvPr/>
        </p:nvGraphicFramePr>
        <p:xfrm>
          <a:off x="539750" y="981075"/>
          <a:ext cx="8064499" cy="4392614"/>
        </p:xfrm>
        <a:graphic>
          <a:graphicData uri="http://schemas.openxmlformats.org/drawingml/2006/table">
            <a:tbl>
              <a:tblPr/>
              <a:tblGrid>
                <a:gridCol w="2016125"/>
                <a:gridCol w="1915318"/>
                <a:gridCol w="2217738"/>
                <a:gridCol w="1915318"/>
              </a:tblGrid>
              <a:tr h="1080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outcomes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Large number of very specific outcomes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Small number of generic outcomes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Manageable number of key outcomes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Approach to assessment</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Uniformity, ‘one right way’</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Diversity, may be many ‘right’ ways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Diversity, may be many ‘right’ ways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Control of curriculum</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Central</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Provider</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Joint (including input from students)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41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Assessment</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‘Checklist’ approach</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Requirements may be vague, not clearly specified</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Needs careful planning, diversity of methods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Constructive alignment</a:t>
            </a:r>
            <a:endParaRPr lang="en-US" sz="2800" b="1" dirty="0">
              <a:solidFill>
                <a:schemeClr val="accent3"/>
              </a:solidFill>
            </a:endParaRPr>
          </a:p>
        </p:txBody>
      </p:sp>
      <p:sp>
        <p:nvSpPr>
          <p:cNvPr id="38915" name="Rectangle 3"/>
          <p:cNvSpPr>
            <a:spLocks noGrp="1" noChangeArrowheads="1"/>
          </p:cNvSpPr>
          <p:nvPr>
            <p:ph idx="1"/>
          </p:nvPr>
        </p:nvSpPr>
        <p:spPr>
          <a:xfrm>
            <a:off x="457200" y="2204864"/>
            <a:ext cx="8229600" cy="4119736"/>
          </a:xfrm>
        </p:spPr>
        <p:txBody>
          <a:bodyPr>
            <a:normAutofit/>
          </a:bodyPr>
          <a:lstStyle/>
          <a:p>
            <a:pPr marL="274320" indent="-274320" algn="just" eaLnBrk="1" fontAlgn="auto" hangingPunct="1">
              <a:lnSpc>
                <a:spcPct val="90000"/>
              </a:lnSpc>
              <a:spcAft>
                <a:spcPts val="0"/>
              </a:spcAft>
              <a:buClr>
                <a:schemeClr val="accent3"/>
              </a:buClr>
              <a:buFont typeface="Wingdings 2"/>
              <a:buChar char=""/>
              <a:defRPr/>
            </a:pPr>
            <a:r>
              <a:rPr lang="en-GB" sz="2400" dirty="0">
                <a:latin typeface="Arial" pitchFamily="34" charset="0"/>
                <a:cs typeface="Arial" pitchFamily="34" charset="0"/>
              </a:rPr>
              <a:t>Developed by Biggs (see Biggs 2007</a:t>
            </a:r>
            <a:r>
              <a:rPr lang="en-GB" sz="2400" dirty="0" smtClean="0">
                <a:latin typeface="Arial" pitchFamily="34" charset="0"/>
                <a:cs typeface="Arial" pitchFamily="34" charset="0"/>
              </a:rPr>
              <a:t>);</a:t>
            </a:r>
          </a:p>
          <a:p>
            <a:pPr marL="0" indent="0" algn="just" eaLnBrk="1" fontAlgn="auto" hangingPunct="1">
              <a:lnSpc>
                <a:spcPct val="90000"/>
              </a:lnSpc>
              <a:spcAft>
                <a:spcPts val="0"/>
              </a:spcAft>
              <a:buClr>
                <a:schemeClr val="accent3"/>
              </a:buClr>
              <a:buNone/>
              <a:defRPr/>
            </a:pPr>
            <a:endParaRPr lang="en-GB" sz="2400" dirty="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Arial" pitchFamily="34" charset="0"/>
                <a:cs typeface="Arial" pitchFamily="34" charset="0"/>
              </a:rPr>
              <a:t>‘Constructive’ refers to the way the </a:t>
            </a:r>
            <a:r>
              <a:rPr lang="en-GB" sz="2400" i="1" dirty="0">
                <a:latin typeface="Arial" pitchFamily="34" charset="0"/>
                <a:cs typeface="Arial" pitchFamily="34" charset="0"/>
              </a:rPr>
              <a:t>learner</a:t>
            </a:r>
            <a:r>
              <a:rPr lang="en-GB" sz="2400" dirty="0">
                <a:latin typeface="Arial" pitchFamily="34" charset="0"/>
                <a:cs typeface="Arial" pitchFamily="34" charset="0"/>
              </a:rPr>
              <a:t> constructs meaning by engaging in relevant </a:t>
            </a:r>
            <a:r>
              <a:rPr lang="en-GB" sz="2400" dirty="0" smtClean="0">
                <a:latin typeface="Arial" pitchFamily="34" charset="0"/>
                <a:cs typeface="Arial" pitchFamily="34" charset="0"/>
              </a:rPr>
              <a:t>activities;</a:t>
            </a:r>
          </a:p>
          <a:p>
            <a:pPr marL="0" indent="0" algn="just" eaLnBrk="1" fontAlgn="auto" hangingPunct="1">
              <a:lnSpc>
                <a:spcPct val="90000"/>
              </a:lnSpc>
              <a:spcAft>
                <a:spcPts val="0"/>
              </a:spcAft>
              <a:buClr>
                <a:schemeClr val="accent3"/>
              </a:buClr>
              <a:buNone/>
              <a:defRPr/>
            </a:pPr>
            <a:endParaRPr lang="en-GB" sz="2400" dirty="0">
              <a:latin typeface="Arial" pitchFamily="34" charset="0"/>
              <a:cs typeface="Arial" pitchFamily="34" charset="0"/>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Arial" pitchFamily="34" charset="0"/>
                <a:cs typeface="Arial" pitchFamily="34" charset="0"/>
              </a:rPr>
              <a:t>‘Alignment’ refers to the way the </a:t>
            </a:r>
            <a:r>
              <a:rPr lang="en-GB" sz="2400" i="1" dirty="0">
                <a:latin typeface="Arial" pitchFamily="34" charset="0"/>
                <a:cs typeface="Arial" pitchFamily="34" charset="0"/>
              </a:rPr>
              <a:t>teacher </a:t>
            </a:r>
            <a:r>
              <a:rPr lang="en-GB" sz="2400" dirty="0">
                <a:latin typeface="Arial" pitchFamily="34" charset="0"/>
                <a:cs typeface="Arial" pitchFamily="34" charset="0"/>
              </a:rPr>
              <a:t>ensures that teaching methods and assessment tasks are aligned with intended </a:t>
            </a:r>
            <a:r>
              <a:rPr lang="en-GB" sz="2400" dirty="0" smtClean="0">
                <a:latin typeface="Arial" pitchFamily="34" charset="0"/>
                <a:cs typeface="Arial" pitchFamily="34" charset="0"/>
              </a:rPr>
              <a:t>LOs.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Basic idea</a:t>
            </a:r>
            <a:endParaRPr lang="en-US" sz="2800" b="1" dirty="0">
              <a:solidFill>
                <a:schemeClr val="accent3"/>
              </a:solidFill>
            </a:endParaRPr>
          </a:p>
        </p:txBody>
      </p:sp>
      <p:sp>
        <p:nvSpPr>
          <p:cNvPr id="90115" name="Rectangle 1027"/>
          <p:cNvSpPr>
            <a:spLocks noGrp="1" noChangeArrowheads="1"/>
          </p:cNvSpPr>
          <p:nvPr>
            <p:ph idx="1"/>
          </p:nvPr>
        </p:nvSpPr>
        <p:spPr>
          <a:xfrm>
            <a:off x="457200" y="2132856"/>
            <a:ext cx="8229600" cy="4191744"/>
          </a:xfrm>
        </p:spPr>
        <p:txBody>
          <a:bodyPr>
            <a:normAutofit/>
          </a:bodyPr>
          <a:lstStyle/>
          <a:p>
            <a:pPr eaLnBrk="1" fontAlgn="auto" hangingPunct="1">
              <a:spcAft>
                <a:spcPts val="0"/>
              </a:spcAft>
              <a:buClr>
                <a:schemeClr val="accent3"/>
              </a:buClr>
              <a:buFont typeface="Wingdings" pitchFamily="2" charset="2"/>
              <a:buChar char="§"/>
              <a:defRPr/>
            </a:pPr>
            <a:r>
              <a:rPr lang="en-GB" sz="2400" dirty="0">
                <a:latin typeface="+mj-lt"/>
              </a:rPr>
              <a:t>Set </a:t>
            </a:r>
            <a:r>
              <a:rPr lang="en-GB" sz="2400" dirty="0" smtClean="0">
                <a:latin typeface="+mj-lt"/>
              </a:rPr>
              <a:t>objectives</a:t>
            </a:r>
          </a:p>
          <a:p>
            <a:pPr eaLnBrk="1" fontAlgn="auto" hangingPunct="1">
              <a:spcAft>
                <a:spcPts val="0"/>
              </a:spcAft>
              <a:buClr>
                <a:schemeClr val="accent3"/>
              </a:buClr>
              <a:buFont typeface="Wingdings" pitchFamily="2" charset="2"/>
              <a:buChar char="§"/>
              <a:defRPr/>
            </a:pPr>
            <a:endParaRPr lang="en-GB" sz="2400" dirty="0" smtClean="0">
              <a:latin typeface="+mj-lt"/>
            </a:endParaRPr>
          </a:p>
          <a:p>
            <a:pPr eaLnBrk="1" fontAlgn="auto" hangingPunct="1">
              <a:spcAft>
                <a:spcPts val="0"/>
              </a:spcAft>
              <a:buClr>
                <a:schemeClr val="accent3"/>
              </a:buClr>
              <a:buFont typeface="Wingdings" pitchFamily="2" charset="2"/>
              <a:buChar char="§"/>
              <a:defRPr/>
            </a:pPr>
            <a:r>
              <a:rPr lang="en-GB" sz="2400" dirty="0" smtClean="0">
                <a:latin typeface="+mj-lt"/>
              </a:rPr>
              <a:t>Objectives and Learning Outcomes</a:t>
            </a:r>
            <a:endParaRPr lang="en-GB" sz="2400" dirty="0">
              <a:latin typeface="+mj-lt"/>
            </a:endParaRPr>
          </a:p>
          <a:p>
            <a:pPr eaLnBrk="1" fontAlgn="auto" hangingPunct="1">
              <a:spcAft>
                <a:spcPts val="0"/>
              </a:spcAft>
              <a:buClr>
                <a:schemeClr val="accent3"/>
              </a:buClr>
              <a:buFont typeface="Wingdings" pitchFamily="2" charset="2"/>
              <a:buChar char="§"/>
              <a:defRPr/>
            </a:pPr>
            <a:endParaRPr lang="en-GB" sz="2400" dirty="0">
              <a:latin typeface="+mj-lt"/>
            </a:endParaRPr>
          </a:p>
          <a:p>
            <a:pPr eaLnBrk="1" fontAlgn="auto" hangingPunct="1">
              <a:spcAft>
                <a:spcPts val="0"/>
              </a:spcAft>
              <a:buClr>
                <a:schemeClr val="accent3"/>
              </a:buClr>
              <a:buFont typeface="Wingdings" pitchFamily="2" charset="2"/>
              <a:buChar char="§"/>
              <a:defRPr/>
            </a:pPr>
            <a:r>
              <a:rPr lang="en-GB" sz="2400" dirty="0">
                <a:latin typeface="+mj-lt"/>
              </a:rPr>
              <a:t>Design learning activities</a:t>
            </a:r>
          </a:p>
          <a:p>
            <a:pPr eaLnBrk="1" fontAlgn="auto" hangingPunct="1">
              <a:spcAft>
                <a:spcPts val="0"/>
              </a:spcAft>
              <a:buClr>
                <a:schemeClr val="accent3"/>
              </a:buClr>
              <a:buFont typeface="Wingdings" pitchFamily="2" charset="2"/>
              <a:buChar char="§"/>
              <a:defRPr/>
            </a:pPr>
            <a:endParaRPr lang="en-GB" sz="2400" dirty="0">
              <a:latin typeface="+mj-lt"/>
            </a:endParaRPr>
          </a:p>
          <a:p>
            <a:pPr eaLnBrk="1" fontAlgn="auto" hangingPunct="1">
              <a:spcAft>
                <a:spcPts val="0"/>
              </a:spcAft>
              <a:buClr>
                <a:schemeClr val="accent3"/>
              </a:buClr>
              <a:buFont typeface="Wingdings" pitchFamily="2" charset="2"/>
              <a:buChar char="§"/>
              <a:defRPr/>
            </a:pPr>
            <a:r>
              <a:rPr lang="en-GB" sz="2400" dirty="0">
                <a:latin typeface="+mj-lt"/>
              </a:rPr>
              <a:t>Evaluate results</a:t>
            </a:r>
          </a:p>
          <a:p>
            <a:pPr marL="274320" indent="-274320" eaLnBrk="1" fontAlgn="auto" hangingPunct="1">
              <a:spcAft>
                <a:spcPts val="0"/>
              </a:spcAft>
              <a:buClr>
                <a:schemeClr val="accent3"/>
              </a:buClr>
              <a:buFontTx/>
              <a:buNone/>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27" name="Group 1067"/>
          <p:cNvGraphicFramePr>
            <a:graphicFrameLocks noGrp="1"/>
          </p:cNvGraphicFramePr>
          <p:nvPr/>
        </p:nvGraphicFramePr>
        <p:xfrm>
          <a:off x="395288" y="1125538"/>
          <a:ext cx="8424863" cy="5130801"/>
        </p:xfrm>
        <a:graphic>
          <a:graphicData uri="http://schemas.openxmlformats.org/drawingml/2006/table">
            <a:tbl>
              <a:tblPr/>
              <a:tblGrid>
                <a:gridCol w="2945907"/>
                <a:gridCol w="2844323"/>
                <a:gridCol w="2634633"/>
              </a:tblGrid>
              <a:tr h="8555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Teaching/learning activities</a:t>
                      </a:r>
                      <a:endParaRPr kumimoji="0" lang="en-US" sz="1800" b="1"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Curriculum objectives</a:t>
                      </a:r>
                      <a:endParaRPr kumimoji="0" lang="en-US" sz="1800" b="1"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Assessment tasks</a:t>
                      </a:r>
                      <a:endParaRPr kumimoji="0" lang="en-US" sz="1800" b="1"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4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Designed to generate/develop desired ‘verbs’</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Highest level: hypothesise, apply to completely unfamiliar situations, etc</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How well are the desired ‘verbs’ displayed?</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May be teacher-controlled, peer-controlled,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student-controlled</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Very good (explain, compare, solve, analyse)</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2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As appropriate to context</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Quite satisfactory (classify, cover topics x and y, etc)</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5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Just satisfactory (list, describe)</a:t>
                      </a: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395288" y="222062"/>
            <a:ext cx="6448777" cy="523220"/>
          </a:xfrm>
          <a:prstGeom prst="rect">
            <a:avLst/>
          </a:prstGeom>
        </p:spPr>
        <p:txBody>
          <a:bodyPr wrap="square">
            <a:spAutoFit/>
          </a:bodyPr>
          <a:lstStyle/>
          <a:p>
            <a:r>
              <a:rPr lang="en-GB" sz="2800" b="1" dirty="0" smtClean="0">
                <a:solidFill>
                  <a:schemeClr val="accent3"/>
                </a:solidFill>
              </a:rPr>
              <a:t>More detailed model (after Biggs, 2003)</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648200"/>
            <a:ext cx="1158089" cy="523220"/>
          </a:xfrm>
          <a:prstGeom prst="rect">
            <a:avLst/>
          </a:prstGeom>
          <a:noFill/>
        </p:spPr>
        <p:txBody>
          <a:bodyPr wrap="none" rtlCol="0">
            <a:spAutoFit/>
          </a:bodyPr>
          <a:lstStyle/>
          <a:p>
            <a:r>
              <a:rPr lang="en-US" sz="2800" b="1" dirty="0" smtClean="0">
                <a:solidFill>
                  <a:schemeClr val="bg2">
                    <a:lumMod val="75000"/>
                  </a:schemeClr>
                </a:solidFill>
              </a:rPr>
              <a:t>STEP 1</a:t>
            </a:r>
            <a:endParaRPr lang="en-US" sz="2800" b="1" dirty="0">
              <a:solidFill>
                <a:schemeClr val="bg2">
                  <a:lumMod val="75000"/>
                </a:schemeClr>
              </a:solidFill>
            </a:endParaRPr>
          </a:p>
        </p:txBody>
      </p:sp>
      <p:cxnSp>
        <p:nvCxnSpPr>
          <p:cNvPr id="5" name="Straight Connector 4"/>
          <p:cNvCxnSpPr/>
          <p:nvPr/>
        </p:nvCxnSpPr>
        <p:spPr>
          <a:xfrm rot="5400000">
            <a:off x="-702072" y="4023916"/>
            <a:ext cx="521255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3400" y="5105400"/>
            <a:ext cx="15240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9276" y="5181600"/>
            <a:ext cx="1303324" cy="646331"/>
          </a:xfrm>
          <a:prstGeom prst="rect">
            <a:avLst/>
          </a:prstGeom>
          <a:noFill/>
        </p:spPr>
        <p:txBody>
          <a:bodyPr wrap="none" rtlCol="0">
            <a:spAutoFit/>
          </a:bodyPr>
          <a:lstStyle/>
          <a:p>
            <a:r>
              <a:rPr lang="en-US" dirty="0" smtClean="0"/>
              <a:t>in designing</a:t>
            </a:r>
          </a:p>
          <a:p>
            <a:r>
              <a:rPr lang="en-US" dirty="0" smtClean="0"/>
              <a:t>instruction</a:t>
            </a:r>
            <a:endParaRPr lang="en-US" dirty="0"/>
          </a:p>
        </p:txBody>
      </p:sp>
      <p:sp>
        <p:nvSpPr>
          <p:cNvPr id="6" name="TextBox 5"/>
          <p:cNvSpPr txBox="1"/>
          <p:nvPr/>
        </p:nvSpPr>
        <p:spPr>
          <a:xfrm>
            <a:off x="3161250" y="6172200"/>
            <a:ext cx="4997545" cy="369332"/>
          </a:xfrm>
          <a:prstGeom prst="rect">
            <a:avLst/>
          </a:prstGeom>
          <a:noFill/>
        </p:spPr>
        <p:txBody>
          <a:bodyPr wrap="none" rtlCol="0">
            <a:spAutoFit/>
          </a:bodyPr>
          <a:lstStyle/>
          <a:p>
            <a:r>
              <a:rPr lang="en-US" dirty="0" smtClean="0">
                <a:solidFill>
                  <a:schemeClr val="bg2">
                    <a:lumMod val="75000"/>
                  </a:schemeClr>
                </a:solidFill>
              </a:rPr>
              <a:t>Identification of expected type of learning outcome</a:t>
            </a:r>
            <a:endParaRPr lang="en-US" dirty="0">
              <a:solidFill>
                <a:schemeClr val="bg2">
                  <a:lumMod val="75000"/>
                </a:schemeClr>
              </a:solidFill>
            </a:endParaRPr>
          </a:p>
        </p:txBody>
      </p:sp>
      <p:sp>
        <p:nvSpPr>
          <p:cNvPr id="9" name="TextBox 8"/>
          <p:cNvSpPr txBox="1"/>
          <p:nvPr/>
        </p:nvSpPr>
        <p:spPr>
          <a:xfrm>
            <a:off x="2797367" y="1786706"/>
            <a:ext cx="5105623" cy="3262432"/>
          </a:xfrm>
          <a:prstGeom prst="rect">
            <a:avLst/>
          </a:prstGeom>
          <a:noFill/>
        </p:spPr>
        <p:txBody>
          <a:bodyPr wrap="square" rtlCol="0">
            <a:spAutoFit/>
          </a:bodyPr>
          <a:lstStyle/>
          <a:p>
            <a:r>
              <a:rPr lang="en-US" sz="2400" dirty="0" smtClean="0"/>
              <a:t>“</a:t>
            </a:r>
            <a:r>
              <a:rPr lang="en-US" sz="2400" i="1" dirty="0" smtClean="0"/>
              <a:t>… an intellectually disciplined step</a:t>
            </a:r>
          </a:p>
          <a:p>
            <a:r>
              <a:rPr lang="en-US" sz="2400" i="1" dirty="0" smtClean="0"/>
              <a:t>must be taken by the (instructional) designer to infer the nature of the performance that is expected to be attained as a result of learning</a:t>
            </a:r>
          </a:p>
          <a:p>
            <a:endParaRPr lang="en-US" sz="2400" i="1" dirty="0" smtClean="0"/>
          </a:p>
          <a:p>
            <a:r>
              <a:rPr lang="en-US" sz="2400" i="1" dirty="0" smtClean="0"/>
              <a:t>i.e. determining </a:t>
            </a:r>
            <a:r>
              <a:rPr lang="en-US" sz="2400" i="1" u="sng" dirty="0" smtClean="0"/>
              <a:t>what</a:t>
            </a:r>
            <a:r>
              <a:rPr lang="en-US" sz="2400" i="1" dirty="0" smtClean="0"/>
              <a:t> is to be learned is  the first step in instructional design   </a:t>
            </a:r>
            <a:r>
              <a:rPr lang="en-US" sz="2400" dirty="0" smtClean="0"/>
              <a:t>”</a:t>
            </a:r>
          </a:p>
          <a:p>
            <a:pPr algn="r"/>
            <a:r>
              <a:rPr lang="en-US" sz="1400" dirty="0" smtClean="0"/>
              <a:t>Wager and Gagne</a:t>
            </a:r>
            <a:endParaRPr lang="en-US" sz="1400" dirty="0"/>
          </a:p>
        </p:txBody>
      </p:sp>
      <p:sp>
        <p:nvSpPr>
          <p:cNvPr id="10" name="Title 9"/>
          <p:cNvSpPr>
            <a:spLocks noGrp="1"/>
          </p:cNvSpPr>
          <p:nvPr>
            <p:ph type="title"/>
          </p:nvPr>
        </p:nvSpPr>
        <p:spPr/>
        <p:txBody>
          <a:bodyPr/>
          <a:lstStyle/>
          <a:p>
            <a:r>
              <a:rPr lang="en-US" dirty="0" smtClean="0"/>
              <a:t>An Instructional Design perspective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648200"/>
            <a:ext cx="1158089" cy="523220"/>
          </a:xfrm>
          <a:prstGeom prst="rect">
            <a:avLst/>
          </a:prstGeom>
          <a:noFill/>
        </p:spPr>
        <p:txBody>
          <a:bodyPr wrap="none" rtlCol="0">
            <a:spAutoFit/>
          </a:bodyPr>
          <a:lstStyle/>
          <a:p>
            <a:r>
              <a:rPr lang="en-US" sz="2800" b="1" dirty="0" smtClean="0">
                <a:solidFill>
                  <a:schemeClr val="bg2">
                    <a:lumMod val="75000"/>
                  </a:schemeClr>
                </a:solidFill>
              </a:rPr>
              <a:t>STEP 2</a:t>
            </a:r>
            <a:endParaRPr lang="en-US" sz="2800" b="1" dirty="0">
              <a:solidFill>
                <a:schemeClr val="bg2">
                  <a:lumMod val="75000"/>
                </a:schemeClr>
              </a:solidFill>
            </a:endParaRPr>
          </a:p>
        </p:txBody>
      </p:sp>
      <p:cxnSp>
        <p:nvCxnSpPr>
          <p:cNvPr id="5" name="Straight Connector 4"/>
          <p:cNvCxnSpPr/>
          <p:nvPr/>
        </p:nvCxnSpPr>
        <p:spPr>
          <a:xfrm rot="16200000" flipH="1">
            <a:off x="-608766" y="2972553"/>
            <a:ext cx="5029121"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3400" y="5105400"/>
            <a:ext cx="15240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9276" y="5181600"/>
            <a:ext cx="1303324" cy="646331"/>
          </a:xfrm>
          <a:prstGeom prst="rect">
            <a:avLst/>
          </a:prstGeom>
          <a:noFill/>
        </p:spPr>
        <p:txBody>
          <a:bodyPr wrap="none" rtlCol="0">
            <a:spAutoFit/>
          </a:bodyPr>
          <a:lstStyle/>
          <a:p>
            <a:r>
              <a:rPr lang="en-US" dirty="0" smtClean="0"/>
              <a:t>in designing</a:t>
            </a:r>
          </a:p>
          <a:p>
            <a:r>
              <a:rPr lang="en-US" dirty="0" smtClean="0"/>
              <a:t>instruction</a:t>
            </a:r>
            <a:endParaRPr lang="en-US" dirty="0"/>
          </a:p>
        </p:txBody>
      </p:sp>
      <p:sp>
        <p:nvSpPr>
          <p:cNvPr id="9" name="TextBox 8"/>
          <p:cNvSpPr txBox="1"/>
          <p:nvPr/>
        </p:nvSpPr>
        <p:spPr>
          <a:xfrm>
            <a:off x="2799535" y="6260068"/>
            <a:ext cx="6115865" cy="369332"/>
          </a:xfrm>
          <a:prstGeom prst="rect">
            <a:avLst/>
          </a:prstGeom>
          <a:noFill/>
        </p:spPr>
        <p:txBody>
          <a:bodyPr wrap="none" rtlCol="0">
            <a:spAutoFit/>
          </a:bodyPr>
          <a:lstStyle/>
          <a:p>
            <a:r>
              <a:rPr lang="en-US" dirty="0" smtClean="0">
                <a:solidFill>
                  <a:schemeClr val="bg2">
                    <a:lumMod val="75000"/>
                  </a:schemeClr>
                </a:solidFill>
              </a:rPr>
              <a:t>How to arrange the events that will make learning readily occur</a:t>
            </a:r>
            <a:endParaRPr lang="en-US" dirty="0">
              <a:solidFill>
                <a:schemeClr val="bg2">
                  <a:lumMod val="75000"/>
                </a:schemeClr>
              </a:solidFill>
            </a:endParaRPr>
          </a:p>
        </p:txBody>
      </p:sp>
      <p:sp>
        <p:nvSpPr>
          <p:cNvPr id="11" name="TextBox 10"/>
          <p:cNvSpPr txBox="1"/>
          <p:nvPr/>
        </p:nvSpPr>
        <p:spPr>
          <a:xfrm>
            <a:off x="4876800" y="5867400"/>
            <a:ext cx="3901654" cy="369332"/>
          </a:xfrm>
          <a:prstGeom prst="rect">
            <a:avLst/>
          </a:prstGeom>
          <a:noFill/>
        </p:spPr>
        <p:txBody>
          <a:bodyPr wrap="none" rtlCol="0">
            <a:spAutoFit/>
          </a:bodyPr>
          <a:lstStyle/>
          <a:p>
            <a:r>
              <a:rPr lang="en-US" dirty="0" smtClean="0"/>
              <a:t>9 events of instruction (Gagne &amp; Briggs)</a:t>
            </a:r>
            <a:endParaRPr lang="en-US" dirty="0"/>
          </a:p>
        </p:txBody>
      </p:sp>
      <p:cxnSp>
        <p:nvCxnSpPr>
          <p:cNvPr id="12" name="Straight Connector 11"/>
          <p:cNvCxnSpPr/>
          <p:nvPr/>
        </p:nvCxnSpPr>
        <p:spPr>
          <a:xfrm rot="16200000" flipH="1">
            <a:off x="77431" y="2972156"/>
            <a:ext cx="5029915" cy="1"/>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33600" y="685800"/>
            <a:ext cx="301660" cy="4801315"/>
          </a:xfrm>
          <a:prstGeom prst="rect">
            <a:avLst/>
          </a:prstGeom>
          <a:noFill/>
        </p:spPr>
        <p:txBody>
          <a:bodyPr wrap="none" rtlCol="0">
            <a:spAutoFit/>
          </a:bodyPr>
          <a:lstStyle/>
          <a:p>
            <a:r>
              <a:rPr lang="en-US" dirty="0" smtClean="0"/>
              <a:t>1</a:t>
            </a:r>
          </a:p>
          <a:p>
            <a:endParaRPr lang="en-US" dirty="0" smtClean="0"/>
          </a:p>
          <a:p>
            <a:r>
              <a:rPr lang="en-US" dirty="0" smtClean="0"/>
              <a:t>2</a:t>
            </a:r>
          </a:p>
          <a:p>
            <a:endParaRPr lang="en-US" dirty="0" smtClean="0"/>
          </a:p>
          <a:p>
            <a:r>
              <a:rPr lang="en-US" dirty="0" smtClean="0"/>
              <a:t>3</a:t>
            </a:r>
          </a:p>
          <a:p>
            <a:endParaRPr lang="en-US" dirty="0" smtClean="0"/>
          </a:p>
          <a:p>
            <a:r>
              <a:rPr lang="en-US" dirty="0" smtClean="0"/>
              <a:t>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cxnSp>
        <p:nvCxnSpPr>
          <p:cNvPr id="15" name="Straight Connector 14"/>
          <p:cNvCxnSpPr/>
          <p:nvPr/>
        </p:nvCxnSpPr>
        <p:spPr>
          <a:xfrm>
            <a:off x="2057400" y="11430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7400" y="16764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057400" y="22082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57400" y="28178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43200" y="685800"/>
            <a:ext cx="4153563" cy="369332"/>
          </a:xfrm>
          <a:prstGeom prst="rect">
            <a:avLst/>
          </a:prstGeom>
          <a:noFill/>
        </p:spPr>
        <p:txBody>
          <a:bodyPr wrap="none" rtlCol="0">
            <a:spAutoFit/>
          </a:bodyPr>
          <a:lstStyle/>
          <a:p>
            <a:r>
              <a:rPr lang="en-US" u="sng" dirty="0" smtClean="0"/>
              <a:t>Alerting</a:t>
            </a:r>
            <a:r>
              <a:rPr lang="en-US" dirty="0" smtClean="0"/>
              <a:t> the learner to receive information</a:t>
            </a:r>
            <a:endParaRPr lang="en-US" dirty="0"/>
          </a:p>
        </p:txBody>
      </p:sp>
      <p:sp>
        <p:nvSpPr>
          <p:cNvPr id="25" name="TextBox 24"/>
          <p:cNvSpPr txBox="1"/>
          <p:nvPr/>
        </p:nvSpPr>
        <p:spPr>
          <a:xfrm>
            <a:off x="2743200" y="1154668"/>
            <a:ext cx="4810669" cy="369332"/>
          </a:xfrm>
          <a:prstGeom prst="rect">
            <a:avLst/>
          </a:prstGeom>
          <a:noFill/>
        </p:spPr>
        <p:txBody>
          <a:bodyPr wrap="none" rtlCol="0">
            <a:spAutoFit/>
          </a:bodyPr>
          <a:lstStyle/>
          <a:p>
            <a:r>
              <a:rPr lang="en-US" dirty="0" smtClean="0"/>
              <a:t>Acquiring an </a:t>
            </a:r>
            <a:r>
              <a:rPr lang="en-US" u="sng" dirty="0" smtClean="0"/>
              <a:t>expectancy</a:t>
            </a:r>
            <a:r>
              <a:rPr lang="en-US" dirty="0" smtClean="0"/>
              <a:t> of the results of learning</a:t>
            </a:r>
            <a:endParaRPr lang="en-US" dirty="0"/>
          </a:p>
        </p:txBody>
      </p:sp>
      <p:sp>
        <p:nvSpPr>
          <p:cNvPr id="26" name="TextBox 25"/>
          <p:cNvSpPr txBox="1"/>
          <p:nvPr/>
        </p:nvSpPr>
        <p:spPr>
          <a:xfrm>
            <a:off x="2743200" y="1752600"/>
            <a:ext cx="6122189" cy="369332"/>
          </a:xfrm>
          <a:prstGeom prst="rect">
            <a:avLst/>
          </a:prstGeom>
          <a:noFill/>
        </p:spPr>
        <p:txBody>
          <a:bodyPr wrap="none" rtlCol="0">
            <a:spAutoFit/>
          </a:bodyPr>
          <a:lstStyle/>
          <a:p>
            <a:r>
              <a:rPr lang="en-US" u="sng" dirty="0" smtClean="0"/>
              <a:t>Retrieval</a:t>
            </a:r>
            <a:r>
              <a:rPr lang="en-US" dirty="0" smtClean="0"/>
              <a:t> of items in long term memory to the working memory</a:t>
            </a:r>
            <a:endParaRPr lang="en-US" dirty="0"/>
          </a:p>
        </p:txBody>
      </p:sp>
      <p:sp>
        <p:nvSpPr>
          <p:cNvPr id="27" name="TextBox 26"/>
          <p:cNvSpPr txBox="1"/>
          <p:nvPr/>
        </p:nvSpPr>
        <p:spPr>
          <a:xfrm>
            <a:off x="3523783" y="152400"/>
            <a:ext cx="2800817" cy="400110"/>
          </a:xfrm>
          <a:prstGeom prst="rect">
            <a:avLst/>
          </a:prstGeom>
          <a:noFill/>
        </p:spPr>
        <p:txBody>
          <a:bodyPr wrap="none" rtlCol="0">
            <a:spAutoFit/>
          </a:bodyPr>
          <a:lstStyle/>
          <a:p>
            <a:r>
              <a:rPr lang="en-US" sz="2000" dirty="0" smtClean="0">
                <a:solidFill>
                  <a:schemeClr val="accent4">
                    <a:lumMod val="60000"/>
                    <a:lumOff val="40000"/>
                  </a:schemeClr>
                </a:solidFill>
              </a:rPr>
              <a:t>Internal Learning Process</a:t>
            </a:r>
            <a:endParaRPr lang="en-US" sz="2000" dirty="0">
              <a:solidFill>
                <a:schemeClr val="accent4">
                  <a:lumMod val="60000"/>
                  <a:lumOff val="40000"/>
                </a:schemeClr>
              </a:solidFill>
            </a:endParaRPr>
          </a:p>
        </p:txBody>
      </p:sp>
      <p:sp>
        <p:nvSpPr>
          <p:cNvPr id="28" name="TextBox 27"/>
          <p:cNvSpPr txBox="1"/>
          <p:nvPr/>
        </p:nvSpPr>
        <p:spPr>
          <a:xfrm>
            <a:off x="2758887" y="2328346"/>
            <a:ext cx="5763755" cy="369332"/>
          </a:xfrm>
          <a:prstGeom prst="rect">
            <a:avLst/>
          </a:prstGeom>
          <a:noFill/>
        </p:spPr>
        <p:txBody>
          <a:bodyPr wrap="none" rtlCol="0">
            <a:spAutoFit/>
          </a:bodyPr>
          <a:lstStyle/>
          <a:p>
            <a:r>
              <a:rPr lang="en-US" u="sng" dirty="0" smtClean="0"/>
              <a:t>Selective perception </a:t>
            </a:r>
            <a:r>
              <a:rPr lang="en-US" dirty="0" smtClean="0"/>
              <a:t>of the patterns that enter into learning</a:t>
            </a:r>
            <a:endParaRPr lang="en-US" dirty="0"/>
          </a:p>
        </p:txBody>
      </p:sp>
      <p:sp>
        <p:nvSpPr>
          <p:cNvPr id="30" name="Rectangle 29"/>
          <p:cNvSpPr/>
          <p:nvPr/>
        </p:nvSpPr>
        <p:spPr>
          <a:xfrm>
            <a:off x="1506483" y="1143000"/>
            <a:ext cx="7408917" cy="533400"/>
          </a:xfrm>
          <a:prstGeom prst="rect">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2"/>
          <a:stretch>
            <a:fillRect/>
          </a:stretch>
        </p:blipFill>
        <p:spPr>
          <a:xfrm>
            <a:off x="1642199" y="2990093"/>
            <a:ext cx="7232650" cy="2617692"/>
          </a:xfrm>
          <a:prstGeom prst="rect">
            <a:avLst/>
          </a:prstGeom>
        </p:spPr>
      </p:pic>
      <p:sp>
        <p:nvSpPr>
          <p:cNvPr id="35" name="Rectangle 34"/>
          <p:cNvSpPr/>
          <p:nvPr/>
        </p:nvSpPr>
        <p:spPr>
          <a:xfrm>
            <a:off x="1506483" y="4114800"/>
            <a:ext cx="7408917" cy="533400"/>
          </a:xfrm>
          <a:prstGeom prst="rect">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648200"/>
            <a:ext cx="1158089" cy="523220"/>
          </a:xfrm>
          <a:prstGeom prst="rect">
            <a:avLst/>
          </a:prstGeom>
          <a:noFill/>
        </p:spPr>
        <p:txBody>
          <a:bodyPr wrap="none" rtlCol="0">
            <a:spAutoFit/>
          </a:bodyPr>
          <a:lstStyle/>
          <a:p>
            <a:r>
              <a:rPr lang="en-US" sz="2800" b="1" dirty="0" smtClean="0">
                <a:solidFill>
                  <a:schemeClr val="bg2">
                    <a:lumMod val="75000"/>
                  </a:schemeClr>
                </a:solidFill>
              </a:rPr>
              <a:t>STEP 2</a:t>
            </a:r>
            <a:endParaRPr lang="en-US" sz="2800" b="1" dirty="0">
              <a:solidFill>
                <a:schemeClr val="bg2">
                  <a:lumMod val="75000"/>
                </a:schemeClr>
              </a:solidFill>
            </a:endParaRPr>
          </a:p>
        </p:txBody>
      </p:sp>
      <p:cxnSp>
        <p:nvCxnSpPr>
          <p:cNvPr id="5" name="Straight Connector 4"/>
          <p:cNvCxnSpPr/>
          <p:nvPr/>
        </p:nvCxnSpPr>
        <p:spPr>
          <a:xfrm rot="5400000">
            <a:off x="-1181100" y="35433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3400" y="5105400"/>
            <a:ext cx="15240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9276" y="5181600"/>
            <a:ext cx="1303324" cy="646331"/>
          </a:xfrm>
          <a:prstGeom prst="rect">
            <a:avLst/>
          </a:prstGeom>
          <a:noFill/>
        </p:spPr>
        <p:txBody>
          <a:bodyPr wrap="none" rtlCol="0">
            <a:spAutoFit/>
          </a:bodyPr>
          <a:lstStyle/>
          <a:p>
            <a:r>
              <a:rPr lang="en-US" dirty="0" smtClean="0"/>
              <a:t>in designing</a:t>
            </a:r>
          </a:p>
          <a:p>
            <a:r>
              <a:rPr lang="en-US" dirty="0" smtClean="0"/>
              <a:t>instruction</a:t>
            </a:r>
            <a:endParaRPr lang="en-US" dirty="0"/>
          </a:p>
        </p:txBody>
      </p:sp>
      <p:sp>
        <p:nvSpPr>
          <p:cNvPr id="9" name="TextBox 8"/>
          <p:cNvSpPr txBox="1"/>
          <p:nvPr/>
        </p:nvSpPr>
        <p:spPr>
          <a:xfrm>
            <a:off x="2799535" y="6260068"/>
            <a:ext cx="6115865" cy="369332"/>
          </a:xfrm>
          <a:prstGeom prst="rect">
            <a:avLst/>
          </a:prstGeom>
          <a:noFill/>
        </p:spPr>
        <p:txBody>
          <a:bodyPr wrap="none" rtlCol="0">
            <a:spAutoFit/>
          </a:bodyPr>
          <a:lstStyle/>
          <a:p>
            <a:r>
              <a:rPr lang="en-US" dirty="0" smtClean="0">
                <a:solidFill>
                  <a:schemeClr val="bg2">
                    <a:lumMod val="75000"/>
                  </a:schemeClr>
                </a:solidFill>
              </a:rPr>
              <a:t>How to arrange the events that will make learning readily occur</a:t>
            </a:r>
            <a:endParaRPr lang="en-US" dirty="0">
              <a:solidFill>
                <a:schemeClr val="bg2">
                  <a:lumMod val="75000"/>
                </a:schemeClr>
              </a:solidFill>
            </a:endParaRPr>
          </a:p>
        </p:txBody>
      </p:sp>
      <p:sp>
        <p:nvSpPr>
          <p:cNvPr id="11" name="TextBox 10"/>
          <p:cNvSpPr txBox="1"/>
          <p:nvPr/>
        </p:nvSpPr>
        <p:spPr>
          <a:xfrm>
            <a:off x="440670" y="5867400"/>
            <a:ext cx="1352529" cy="738664"/>
          </a:xfrm>
          <a:prstGeom prst="rect">
            <a:avLst/>
          </a:prstGeom>
          <a:noFill/>
        </p:spPr>
        <p:txBody>
          <a:bodyPr wrap="none" rtlCol="0">
            <a:spAutoFit/>
          </a:bodyPr>
          <a:lstStyle/>
          <a:p>
            <a:r>
              <a:rPr lang="en-US" sz="1400" dirty="0" smtClean="0"/>
              <a:t>9 events </a:t>
            </a:r>
          </a:p>
          <a:p>
            <a:r>
              <a:rPr lang="en-US" sz="1400" dirty="0" smtClean="0"/>
              <a:t>of instruction</a:t>
            </a:r>
          </a:p>
          <a:p>
            <a:r>
              <a:rPr lang="en-US" sz="1400" dirty="0" smtClean="0"/>
              <a:t>(Gagne &amp; Briggs</a:t>
            </a:r>
            <a:endParaRPr lang="en-US" sz="1400" dirty="0"/>
          </a:p>
        </p:txBody>
      </p:sp>
      <p:cxnSp>
        <p:nvCxnSpPr>
          <p:cNvPr id="12" name="Straight Connector 11"/>
          <p:cNvCxnSpPr/>
          <p:nvPr/>
        </p:nvCxnSpPr>
        <p:spPr>
          <a:xfrm rot="5400000">
            <a:off x="-494506" y="3542506"/>
            <a:ext cx="61722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33600" y="685800"/>
            <a:ext cx="301660" cy="5632312"/>
          </a:xfrm>
          <a:prstGeom prst="rect">
            <a:avLst/>
          </a:prstGeom>
          <a:noFill/>
        </p:spPr>
        <p:txBody>
          <a:bodyPr wrap="none" rtlCol="0">
            <a:spAutoFit/>
          </a:bodyPr>
          <a:lstStyle/>
          <a:p>
            <a:r>
              <a:rPr lang="en-US" dirty="0" smtClean="0"/>
              <a:t>1</a:t>
            </a:r>
          </a:p>
          <a:p>
            <a:endParaRPr lang="en-US" dirty="0" smtClean="0"/>
          </a:p>
          <a:p>
            <a:r>
              <a:rPr lang="en-US" dirty="0" smtClean="0"/>
              <a:t>2</a:t>
            </a:r>
          </a:p>
          <a:p>
            <a:endParaRPr lang="en-US" dirty="0" smtClean="0"/>
          </a:p>
          <a:p>
            <a:r>
              <a:rPr lang="en-US" dirty="0" smtClean="0"/>
              <a:t>3</a:t>
            </a:r>
          </a:p>
          <a:p>
            <a:endParaRPr lang="en-US" dirty="0" smtClean="0"/>
          </a:p>
          <a:p>
            <a:r>
              <a:rPr lang="en-US" dirty="0" smtClean="0"/>
              <a:t>4</a:t>
            </a:r>
          </a:p>
          <a:p>
            <a:endParaRPr lang="en-US" dirty="0" smtClean="0"/>
          </a:p>
          <a:p>
            <a:r>
              <a:rPr lang="en-US" dirty="0" smtClean="0"/>
              <a:t>5</a:t>
            </a:r>
          </a:p>
          <a:p>
            <a:endParaRPr lang="en-US" dirty="0" smtClean="0"/>
          </a:p>
          <a:p>
            <a:endParaRPr lang="en-US" dirty="0" smtClean="0"/>
          </a:p>
          <a:p>
            <a:r>
              <a:rPr lang="en-US" dirty="0" smtClean="0"/>
              <a:t>6</a:t>
            </a:r>
          </a:p>
          <a:p>
            <a:endParaRPr lang="en-US" dirty="0" smtClean="0"/>
          </a:p>
          <a:p>
            <a:endParaRPr lang="en-US" dirty="0" smtClean="0"/>
          </a:p>
          <a:p>
            <a:r>
              <a:rPr lang="en-US" dirty="0" smtClean="0"/>
              <a:t>7</a:t>
            </a:r>
          </a:p>
          <a:p>
            <a:endParaRPr lang="en-US" dirty="0" smtClean="0"/>
          </a:p>
          <a:p>
            <a:endParaRPr lang="en-US" dirty="0" smtClean="0"/>
          </a:p>
          <a:p>
            <a:r>
              <a:rPr lang="en-US" dirty="0" smtClean="0"/>
              <a:t>8</a:t>
            </a:r>
          </a:p>
          <a:p>
            <a:endParaRPr lang="en-US" dirty="0" smtClean="0"/>
          </a:p>
          <a:p>
            <a:r>
              <a:rPr lang="en-US" dirty="0" smtClean="0"/>
              <a:t>9</a:t>
            </a:r>
            <a:endParaRPr lang="en-US" dirty="0"/>
          </a:p>
        </p:txBody>
      </p:sp>
      <p:cxnSp>
        <p:nvCxnSpPr>
          <p:cNvPr id="15" name="Straight Connector 14"/>
          <p:cNvCxnSpPr/>
          <p:nvPr/>
        </p:nvCxnSpPr>
        <p:spPr>
          <a:xfrm>
            <a:off x="2057400" y="11430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7400" y="16764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057400" y="22082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57400" y="28178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57400" y="3672039"/>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057400" y="4329407"/>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57400" y="5216255"/>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57400" y="5766785"/>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43200" y="685800"/>
            <a:ext cx="4153563" cy="369332"/>
          </a:xfrm>
          <a:prstGeom prst="rect">
            <a:avLst/>
          </a:prstGeom>
          <a:noFill/>
        </p:spPr>
        <p:txBody>
          <a:bodyPr wrap="none" rtlCol="0">
            <a:spAutoFit/>
          </a:bodyPr>
          <a:lstStyle/>
          <a:p>
            <a:r>
              <a:rPr lang="en-US" u="sng" dirty="0" smtClean="0"/>
              <a:t>Alerting</a:t>
            </a:r>
            <a:r>
              <a:rPr lang="en-US" dirty="0" smtClean="0"/>
              <a:t> the learner to receive information</a:t>
            </a:r>
            <a:endParaRPr lang="en-US" dirty="0"/>
          </a:p>
        </p:txBody>
      </p:sp>
      <p:sp>
        <p:nvSpPr>
          <p:cNvPr id="25" name="TextBox 24"/>
          <p:cNvSpPr txBox="1"/>
          <p:nvPr/>
        </p:nvSpPr>
        <p:spPr>
          <a:xfrm>
            <a:off x="2743200" y="1154668"/>
            <a:ext cx="4810669" cy="369332"/>
          </a:xfrm>
          <a:prstGeom prst="rect">
            <a:avLst/>
          </a:prstGeom>
          <a:noFill/>
        </p:spPr>
        <p:txBody>
          <a:bodyPr wrap="none" rtlCol="0">
            <a:spAutoFit/>
          </a:bodyPr>
          <a:lstStyle/>
          <a:p>
            <a:r>
              <a:rPr lang="en-US" dirty="0" smtClean="0"/>
              <a:t>Acquiring an </a:t>
            </a:r>
            <a:r>
              <a:rPr lang="en-US" u="sng" dirty="0" smtClean="0"/>
              <a:t>expectancy</a:t>
            </a:r>
            <a:r>
              <a:rPr lang="en-US" dirty="0" smtClean="0"/>
              <a:t> of the results of learning</a:t>
            </a:r>
            <a:endParaRPr lang="en-US" dirty="0"/>
          </a:p>
        </p:txBody>
      </p:sp>
      <p:sp>
        <p:nvSpPr>
          <p:cNvPr id="26" name="TextBox 25"/>
          <p:cNvSpPr txBox="1"/>
          <p:nvPr/>
        </p:nvSpPr>
        <p:spPr>
          <a:xfrm>
            <a:off x="2743200" y="1752600"/>
            <a:ext cx="6122189" cy="369332"/>
          </a:xfrm>
          <a:prstGeom prst="rect">
            <a:avLst/>
          </a:prstGeom>
          <a:noFill/>
        </p:spPr>
        <p:txBody>
          <a:bodyPr wrap="none" rtlCol="0">
            <a:spAutoFit/>
          </a:bodyPr>
          <a:lstStyle/>
          <a:p>
            <a:r>
              <a:rPr lang="en-US" u="sng" dirty="0" smtClean="0"/>
              <a:t>Retrieval</a:t>
            </a:r>
            <a:r>
              <a:rPr lang="en-US" dirty="0" smtClean="0"/>
              <a:t> of items in long term memory to the working memory</a:t>
            </a:r>
            <a:endParaRPr lang="en-US" dirty="0"/>
          </a:p>
        </p:txBody>
      </p:sp>
      <p:sp>
        <p:nvSpPr>
          <p:cNvPr id="27" name="TextBox 26"/>
          <p:cNvSpPr txBox="1"/>
          <p:nvPr/>
        </p:nvSpPr>
        <p:spPr>
          <a:xfrm>
            <a:off x="3523783" y="152400"/>
            <a:ext cx="2800817" cy="400110"/>
          </a:xfrm>
          <a:prstGeom prst="rect">
            <a:avLst/>
          </a:prstGeom>
          <a:noFill/>
        </p:spPr>
        <p:txBody>
          <a:bodyPr wrap="none" rtlCol="0">
            <a:spAutoFit/>
          </a:bodyPr>
          <a:lstStyle/>
          <a:p>
            <a:r>
              <a:rPr lang="en-US" sz="2000" dirty="0" smtClean="0">
                <a:solidFill>
                  <a:schemeClr val="accent4">
                    <a:lumMod val="60000"/>
                    <a:lumOff val="40000"/>
                  </a:schemeClr>
                </a:solidFill>
              </a:rPr>
              <a:t>Internal Learning Process</a:t>
            </a:r>
            <a:endParaRPr lang="en-US" sz="2000" dirty="0">
              <a:solidFill>
                <a:schemeClr val="accent4">
                  <a:lumMod val="60000"/>
                  <a:lumOff val="40000"/>
                </a:schemeClr>
              </a:solidFill>
            </a:endParaRPr>
          </a:p>
        </p:txBody>
      </p:sp>
      <p:sp>
        <p:nvSpPr>
          <p:cNvPr id="28" name="TextBox 27"/>
          <p:cNvSpPr txBox="1"/>
          <p:nvPr/>
        </p:nvSpPr>
        <p:spPr>
          <a:xfrm>
            <a:off x="2743200" y="2274332"/>
            <a:ext cx="5763755" cy="369332"/>
          </a:xfrm>
          <a:prstGeom prst="rect">
            <a:avLst/>
          </a:prstGeom>
          <a:noFill/>
        </p:spPr>
        <p:txBody>
          <a:bodyPr wrap="none" rtlCol="0">
            <a:spAutoFit/>
          </a:bodyPr>
          <a:lstStyle/>
          <a:p>
            <a:r>
              <a:rPr lang="en-US" u="sng" dirty="0" smtClean="0"/>
              <a:t>Selective perception </a:t>
            </a:r>
            <a:r>
              <a:rPr lang="en-US" dirty="0" smtClean="0"/>
              <a:t>of the patterns that enter into learning</a:t>
            </a:r>
            <a:endParaRPr lang="en-US" dirty="0"/>
          </a:p>
        </p:txBody>
      </p:sp>
      <p:sp>
        <p:nvSpPr>
          <p:cNvPr id="29" name="TextBox 28"/>
          <p:cNvSpPr txBox="1"/>
          <p:nvPr/>
        </p:nvSpPr>
        <p:spPr>
          <a:xfrm>
            <a:off x="2763676" y="2819400"/>
            <a:ext cx="5602691" cy="646331"/>
          </a:xfrm>
          <a:prstGeom prst="rect">
            <a:avLst/>
          </a:prstGeom>
          <a:noFill/>
        </p:spPr>
        <p:txBody>
          <a:bodyPr wrap="none" rtlCol="0">
            <a:spAutoFit/>
          </a:bodyPr>
          <a:lstStyle/>
          <a:p>
            <a:r>
              <a:rPr lang="en-US" u="sng" dirty="0" smtClean="0"/>
              <a:t>Semantic encoding </a:t>
            </a:r>
            <a:r>
              <a:rPr lang="en-US" dirty="0" smtClean="0"/>
              <a:t>of presented material, to attain a form </a:t>
            </a:r>
          </a:p>
          <a:p>
            <a:r>
              <a:rPr lang="en-US" dirty="0" smtClean="0"/>
              <a:t>for long-term storage and ready retrieval</a:t>
            </a:r>
            <a:endParaRPr lang="en-US" dirty="0"/>
          </a:p>
        </p:txBody>
      </p:sp>
      <p:sp>
        <p:nvSpPr>
          <p:cNvPr id="30" name="TextBox 29"/>
          <p:cNvSpPr txBox="1"/>
          <p:nvPr/>
        </p:nvSpPr>
        <p:spPr>
          <a:xfrm>
            <a:off x="2763676" y="3824471"/>
            <a:ext cx="5157932" cy="369332"/>
          </a:xfrm>
          <a:prstGeom prst="rect">
            <a:avLst/>
          </a:prstGeom>
          <a:noFill/>
        </p:spPr>
        <p:txBody>
          <a:bodyPr wrap="none" rtlCol="0">
            <a:spAutoFit/>
          </a:bodyPr>
          <a:lstStyle/>
          <a:p>
            <a:r>
              <a:rPr lang="en-US" u="sng" dirty="0" smtClean="0"/>
              <a:t>Responding</a:t>
            </a:r>
            <a:r>
              <a:rPr lang="en-US" dirty="0" smtClean="0"/>
              <a:t> with a performance that verifies learning</a:t>
            </a:r>
            <a:endParaRPr lang="en-US" dirty="0"/>
          </a:p>
        </p:txBody>
      </p:sp>
      <p:sp>
        <p:nvSpPr>
          <p:cNvPr id="31" name="TextBox 30"/>
          <p:cNvSpPr txBox="1"/>
          <p:nvPr/>
        </p:nvSpPr>
        <p:spPr>
          <a:xfrm>
            <a:off x="2777930" y="4463534"/>
            <a:ext cx="5530781" cy="646331"/>
          </a:xfrm>
          <a:prstGeom prst="rect">
            <a:avLst/>
          </a:prstGeom>
          <a:noFill/>
        </p:spPr>
        <p:txBody>
          <a:bodyPr wrap="none" rtlCol="0">
            <a:spAutoFit/>
          </a:bodyPr>
          <a:lstStyle/>
          <a:p>
            <a:r>
              <a:rPr lang="en-US" u="sng" dirty="0" smtClean="0"/>
              <a:t>Reinforcement,</a:t>
            </a:r>
            <a:r>
              <a:rPr lang="en-US" dirty="0" smtClean="0"/>
              <a:t> by means of which the results of learning </a:t>
            </a:r>
          </a:p>
          <a:p>
            <a:r>
              <a:rPr lang="en-US" dirty="0" smtClean="0"/>
              <a:t>are established</a:t>
            </a:r>
            <a:endParaRPr lang="en-US" dirty="0"/>
          </a:p>
        </p:txBody>
      </p:sp>
      <p:sp>
        <p:nvSpPr>
          <p:cNvPr id="32" name="TextBox 31"/>
          <p:cNvSpPr txBox="1"/>
          <p:nvPr/>
        </p:nvSpPr>
        <p:spPr>
          <a:xfrm>
            <a:off x="2763676" y="5217843"/>
            <a:ext cx="3613564" cy="369332"/>
          </a:xfrm>
          <a:prstGeom prst="rect">
            <a:avLst/>
          </a:prstGeom>
          <a:noFill/>
        </p:spPr>
        <p:txBody>
          <a:bodyPr wrap="none" rtlCol="0">
            <a:spAutoFit/>
          </a:bodyPr>
          <a:lstStyle/>
          <a:p>
            <a:r>
              <a:rPr lang="en-US" dirty="0" smtClean="0"/>
              <a:t>Providing </a:t>
            </a:r>
            <a:r>
              <a:rPr lang="en-US" u="sng" dirty="0" smtClean="0"/>
              <a:t>cues</a:t>
            </a:r>
            <a:r>
              <a:rPr lang="en-US" dirty="0" smtClean="0"/>
              <a:t> that are used in recall</a:t>
            </a:r>
            <a:endParaRPr lang="en-US" dirty="0"/>
          </a:p>
        </p:txBody>
      </p:sp>
      <p:sp>
        <p:nvSpPr>
          <p:cNvPr id="33" name="TextBox 32"/>
          <p:cNvSpPr txBox="1"/>
          <p:nvPr/>
        </p:nvSpPr>
        <p:spPr>
          <a:xfrm>
            <a:off x="2770000" y="5890736"/>
            <a:ext cx="4280589" cy="369332"/>
          </a:xfrm>
          <a:prstGeom prst="rect">
            <a:avLst/>
          </a:prstGeom>
          <a:noFill/>
        </p:spPr>
        <p:txBody>
          <a:bodyPr wrap="none" rtlCol="0">
            <a:spAutoFit/>
          </a:bodyPr>
          <a:lstStyle/>
          <a:p>
            <a:r>
              <a:rPr lang="en-US" u="sng" dirty="0" smtClean="0"/>
              <a:t>Generalizing </a:t>
            </a:r>
            <a:r>
              <a:rPr lang="en-US" dirty="0" smtClean="0"/>
              <a:t>performance to new situations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2" cstate="print">
            <a:alphaModFix amt="43000"/>
          </a:blip>
          <a:srcRect/>
          <a:stretch>
            <a:fillRect/>
          </a:stretch>
        </p:blipFill>
        <p:spPr bwMode="auto">
          <a:xfrm>
            <a:off x="2235045" y="2025609"/>
            <a:ext cx="6653905" cy="4088293"/>
          </a:xfrm>
          <a:prstGeom prst="rect">
            <a:avLst/>
          </a:prstGeom>
          <a:noFill/>
          <a:ln w="9525">
            <a:noFill/>
            <a:miter lim="800000"/>
            <a:headEnd/>
            <a:tailEnd/>
          </a:ln>
        </p:spPr>
      </p:pic>
      <p:grpSp>
        <p:nvGrpSpPr>
          <p:cNvPr id="2" name="Group 24"/>
          <p:cNvGrpSpPr/>
          <p:nvPr/>
        </p:nvGrpSpPr>
        <p:grpSpPr>
          <a:xfrm>
            <a:off x="376870" y="1819430"/>
            <a:ext cx="8767129" cy="4541820"/>
            <a:chOff x="40121" y="20441"/>
            <a:chExt cx="8393783" cy="4208959"/>
          </a:xfrm>
        </p:grpSpPr>
        <p:sp>
          <p:nvSpPr>
            <p:cNvPr id="8" name="TextBox 7"/>
            <p:cNvSpPr txBox="1"/>
            <p:nvPr/>
          </p:nvSpPr>
          <p:spPr>
            <a:xfrm>
              <a:off x="749377" y="2966209"/>
              <a:ext cx="647571" cy="342264"/>
            </a:xfrm>
            <a:prstGeom prst="rect">
              <a:avLst/>
            </a:prstGeom>
            <a:noFill/>
          </p:spPr>
          <p:txBody>
            <a:bodyPr wrap="square" rtlCol="0">
              <a:spAutoFit/>
            </a:bodyPr>
            <a:lstStyle/>
            <a:p>
              <a:r>
                <a:rPr lang="en-US" b="1" dirty="0" smtClean="0">
                  <a:solidFill>
                    <a:schemeClr val="accent6">
                      <a:lumMod val="75000"/>
                    </a:schemeClr>
                  </a:solidFill>
                </a:rPr>
                <a:t>Start</a:t>
              </a:r>
              <a:endParaRPr lang="en-US" b="1" dirty="0">
                <a:solidFill>
                  <a:schemeClr val="accent6">
                    <a:lumMod val="75000"/>
                  </a:schemeClr>
                </a:solidFill>
              </a:endParaRPr>
            </a:p>
          </p:txBody>
        </p:sp>
        <p:cxnSp>
          <p:nvCxnSpPr>
            <p:cNvPr id="10" name="Straight Connector 9"/>
            <p:cNvCxnSpPr/>
            <p:nvPr/>
          </p:nvCxnSpPr>
          <p:spPr>
            <a:xfrm rot="5400000">
              <a:off x="783696" y="3595330"/>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556955" y="3261876"/>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436038" y="3257187"/>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184147" y="3594536"/>
              <a:ext cx="3326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9776" y="2966209"/>
              <a:ext cx="743826" cy="342264"/>
            </a:xfrm>
            <a:prstGeom prst="rect">
              <a:avLst/>
            </a:prstGeom>
            <a:noFill/>
          </p:spPr>
          <p:txBody>
            <a:bodyPr wrap="square" rtlCol="0">
              <a:spAutoFit/>
            </a:bodyPr>
            <a:lstStyle/>
            <a:p>
              <a:r>
                <a:rPr lang="en-US" b="1" dirty="0" smtClean="0">
                  <a:solidFill>
                    <a:schemeClr val="accent6">
                      <a:lumMod val="75000"/>
                    </a:schemeClr>
                  </a:solidFill>
                </a:rPr>
                <a:t>Finish</a:t>
              </a:r>
              <a:endParaRPr lang="en-US" b="1" dirty="0">
                <a:solidFill>
                  <a:schemeClr val="accent6">
                    <a:lumMod val="75000"/>
                  </a:schemeClr>
                </a:solidFill>
              </a:endParaRPr>
            </a:p>
          </p:txBody>
        </p:sp>
        <p:sp>
          <p:nvSpPr>
            <p:cNvPr id="28" name="TextBox 27"/>
            <p:cNvSpPr txBox="1"/>
            <p:nvPr/>
          </p:nvSpPr>
          <p:spPr>
            <a:xfrm>
              <a:off x="40121" y="3612721"/>
              <a:ext cx="834446" cy="342264"/>
            </a:xfrm>
            <a:prstGeom prst="rect">
              <a:avLst/>
            </a:prstGeom>
            <a:noFill/>
          </p:spPr>
          <p:txBody>
            <a:bodyPr wrap="square" rtlCol="0">
              <a:spAutoFit/>
            </a:bodyPr>
            <a:lstStyle/>
            <a:p>
              <a:r>
                <a:rPr lang="en-US" dirty="0" smtClean="0"/>
                <a:t>Level 1</a:t>
              </a:r>
              <a:endParaRPr lang="en-US" dirty="0"/>
            </a:p>
          </p:txBody>
        </p:sp>
        <p:sp>
          <p:nvSpPr>
            <p:cNvPr id="24" name="Rectangle 23"/>
            <p:cNvSpPr/>
            <p:nvPr/>
          </p:nvSpPr>
          <p:spPr>
            <a:xfrm>
              <a:off x="2146664" y="20441"/>
              <a:ext cx="4843667" cy="4208959"/>
            </a:xfrm>
            <a:prstGeom prst="rect">
              <a:avLst/>
            </a:prstGeom>
            <a:solidFill>
              <a:schemeClr val="accent3">
                <a:lumMod val="60000"/>
                <a:lumOff val="40000"/>
                <a:alpha val="26000"/>
              </a:schemeClr>
            </a:soli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V="1">
              <a:off x="749377" y="3596845"/>
              <a:ext cx="7684527" cy="9695"/>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5" name="Picture 4"/>
          <p:cNvPicPr>
            <a:picLocks noChangeAspect="1"/>
          </p:cNvPicPr>
          <p:nvPr/>
        </p:nvPicPr>
        <p:blipFill>
          <a:blip r:embed="rId3"/>
          <a:stretch>
            <a:fillRect/>
          </a:stretch>
        </p:blipFill>
        <p:spPr>
          <a:xfrm>
            <a:off x="7348160" y="566755"/>
            <a:ext cx="953831" cy="891079"/>
          </a:xfrm>
          <a:prstGeom prst="rect">
            <a:avLst/>
          </a:prstGeom>
        </p:spPr>
      </p:pic>
      <p:sp>
        <p:nvSpPr>
          <p:cNvPr id="17" name="TextBox 16"/>
          <p:cNvSpPr txBox="1"/>
          <p:nvPr/>
        </p:nvSpPr>
        <p:spPr>
          <a:xfrm>
            <a:off x="328401" y="1819429"/>
            <a:ext cx="1602572" cy="369332"/>
          </a:xfrm>
          <a:prstGeom prst="rect">
            <a:avLst/>
          </a:prstGeom>
          <a:noFill/>
        </p:spPr>
        <p:txBody>
          <a:bodyPr wrap="none" rtlCol="0">
            <a:spAutoFit/>
          </a:bodyPr>
          <a:lstStyle/>
          <a:p>
            <a:r>
              <a:rPr lang="en-US" dirty="0" smtClean="0">
                <a:solidFill>
                  <a:schemeClr val="accent6">
                    <a:lumMod val="75000"/>
                  </a:schemeClr>
                </a:solidFill>
              </a:rPr>
              <a:t>Any program …</a:t>
            </a:r>
            <a:endParaRPr lang="en-US" dirty="0">
              <a:solidFill>
                <a:schemeClr val="accent6">
                  <a:lumMod val="75000"/>
                </a:schemeClr>
              </a:solidFill>
            </a:endParaRPr>
          </a:p>
        </p:txBody>
      </p:sp>
      <p:sp>
        <p:nvSpPr>
          <p:cNvPr id="19" name="TextBox 18"/>
          <p:cNvSpPr txBox="1"/>
          <p:nvPr/>
        </p:nvSpPr>
        <p:spPr>
          <a:xfrm>
            <a:off x="4058983" y="3613666"/>
            <a:ext cx="1048259" cy="369332"/>
          </a:xfrm>
          <a:prstGeom prst="rect">
            <a:avLst/>
          </a:prstGeom>
          <a:noFill/>
        </p:spPr>
        <p:txBody>
          <a:bodyPr wrap="none" rtlCol="0">
            <a:spAutoFit/>
          </a:bodyPr>
          <a:lstStyle/>
          <a:p>
            <a:r>
              <a:rPr lang="en-US" dirty="0" smtClean="0"/>
              <a:t>A subject</a:t>
            </a:r>
            <a:endParaRPr lang="en-US" dirty="0"/>
          </a:p>
        </p:txBody>
      </p:sp>
      <p:sp>
        <p:nvSpPr>
          <p:cNvPr id="27" name="TextBox 26"/>
          <p:cNvSpPr txBox="1"/>
          <p:nvPr/>
        </p:nvSpPr>
        <p:spPr>
          <a:xfrm>
            <a:off x="2984677" y="1273168"/>
            <a:ext cx="3303834" cy="369332"/>
          </a:xfrm>
          <a:prstGeom prst="rect">
            <a:avLst/>
          </a:prstGeom>
          <a:noFill/>
        </p:spPr>
        <p:txBody>
          <a:bodyPr wrap="none" rtlCol="0">
            <a:spAutoFit/>
          </a:bodyPr>
          <a:lstStyle/>
          <a:p>
            <a:r>
              <a:rPr lang="en-US" dirty="0" smtClean="0"/>
              <a:t>Relationship?  How do you build?</a:t>
            </a:r>
            <a:endParaRPr lang="en-US" dirty="0"/>
          </a:p>
        </p:txBody>
      </p:sp>
      <p:sp>
        <p:nvSpPr>
          <p:cNvPr id="33" name="TextBox 32"/>
          <p:cNvSpPr txBox="1"/>
          <p:nvPr/>
        </p:nvSpPr>
        <p:spPr>
          <a:xfrm>
            <a:off x="370753" y="5285513"/>
            <a:ext cx="834446" cy="369332"/>
          </a:xfrm>
          <a:prstGeom prst="rect">
            <a:avLst/>
          </a:prstGeom>
          <a:noFill/>
        </p:spPr>
        <p:txBody>
          <a:bodyPr wrap="none" rtlCol="0">
            <a:spAutoFit/>
          </a:bodyPr>
          <a:lstStyle/>
          <a:p>
            <a:r>
              <a:rPr lang="en-US" dirty="0" smtClean="0"/>
              <a:t>Level 2</a:t>
            </a:r>
            <a:endParaRPr lang="en-US" dirty="0"/>
          </a:p>
        </p:txBody>
      </p:sp>
      <p:sp>
        <p:nvSpPr>
          <p:cNvPr id="34" name="TextBox 33"/>
          <p:cNvSpPr txBox="1"/>
          <p:nvPr/>
        </p:nvSpPr>
        <p:spPr>
          <a:xfrm>
            <a:off x="370753" y="4604203"/>
            <a:ext cx="834446" cy="369332"/>
          </a:xfrm>
          <a:prstGeom prst="rect">
            <a:avLst/>
          </a:prstGeom>
          <a:noFill/>
        </p:spPr>
        <p:txBody>
          <a:bodyPr wrap="none" rtlCol="0">
            <a:spAutoFit/>
          </a:bodyPr>
          <a:lstStyle/>
          <a:p>
            <a:r>
              <a:rPr lang="en-US" dirty="0" smtClean="0"/>
              <a:t>Level 3</a:t>
            </a:r>
            <a:endParaRPr lang="en-US" dirty="0"/>
          </a:p>
        </p:txBody>
      </p:sp>
      <p:sp>
        <p:nvSpPr>
          <p:cNvPr id="35" name="TextBox 34"/>
          <p:cNvSpPr txBox="1"/>
          <p:nvPr/>
        </p:nvSpPr>
        <p:spPr>
          <a:xfrm>
            <a:off x="370753" y="4062205"/>
            <a:ext cx="838691" cy="369332"/>
          </a:xfrm>
          <a:prstGeom prst="rect">
            <a:avLst/>
          </a:prstGeom>
          <a:noFill/>
        </p:spPr>
        <p:txBody>
          <a:bodyPr wrap="none" rtlCol="0">
            <a:spAutoFit/>
          </a:bodyPr>
          <a:lstStyle/>
          <a:p>
            <a:r>
              <a:rPr lang="en-US" dirty="0" smtClean="0"/>
              <a:t>Level 4 </a:t>
            </a:r>
            <a:endParaRPr lang="en-US" dirty="0"/>
          </a:p>
        </p:txBody>
      </p:sp>
      <p:sp>
        <p:nvSpPr>
          <p:cNvPr id="36" name="TextBox 35"/>
          <p:cNvSpPr txBox="1"/>
          <p:nvPr/>
        </p:nvSpPr>
        <p:spPr>
          <a:xfrm>
            <a:off x="374998" y="3244334"/>
            <a:ext cx="834446" cy="369332"/>
          </a:xfrm>
          <a:prstGeom prst="rect">
            <a:avLst/>
          </a:prstGeom>
          <a:noFill/>
        </p:spPr>
        <p:txBody>
          <a:bodyPr wrap="none" rtlCol="0">
            <a:spAutoFit/>
          </a:bodyPr>
          <a:lstStyle/>
          <a:p>
            <a:r>
              <a:rPr lang="en-US" dirty="0" smtClean="0"/>
              <a:t>Level 5</a:t>
            </a:r>
            <a:endParaRPr lang="en-US" dirty="0"/>
          </a:p>
        </p:txBody>
      </p:sp>
      <p:sp>
        <p:nvSpPr>
          <p:cNvPr id="26" name="Freeform 25"/>
          <p:cNvSpPr/>
          <p:nvPr/>
        </p:nvSpPr>
        <p:spPr>
          <a:xfrm>
            <a:off x="2676750" y="2667942"/>
            <a:ext cx="4314986" cy="3445959"/>
          </a:xfrm>
          <a:custGeom>
            <a:avLst/>
            <a:gdLst>
              <a:gd name="connsiteX0" fmla="*/ 1037273 w 3123880"/>
              <a:gd name="connsiteY0" fmla="*/ 329630 h 2113509"/>
              <a:gd name="connsiteX1" fmla="*/ 1008191 w 3123880"/>
              <a:gd name="connsiteY1" fmla="*/ 339325 h 2113509"/>
              <a:gd name="connsiteX2" fmla="*/ 930638 w 3123880"/>
              <a:gd name="connsiteY2" fmla="*/ 407190 h 2113509"/>
              <a:gd name="connsiteX3" fmla="*/ 872473 w 3123880"/>
              <a:gd name="connsiteY3" fmla="*/ 445970 h 2113509"/>
              <a:gd name="connsiteX4" fmla="*/ 746449 w 3123880"/>
              <a:gd name="connsiteY4" fmla="*/ 552615 h 2113509"/>
              <a:gd name="connsiteX5" fmla="*/ 697978 w 3123880"/>
              <a:gd name="connsiteY5" fmla="*/ 581700 h 2113509"/>
              <a:gd name="connsiteX6" fmla="*/ 562260 w 3123880"/>
              <a:gd name="connsiteY6" fmla="*/ 688345 h 2113509"/>
              <a:gd name="connsiteX7" fmla="*/ 465319 w 3123880"/>
              <a:gd name="connsiteY7" fmla="*/ 736820 h 2113509"/>
              <a:gd name="connsiteX8" fmla="*/ 416848 w 3123880"/>
              <a:gd name="connsiteY8" fmla="*/ 765905 h 2113509"/>
              <a:gd name="connsiteX9" fmla="*/ 378072 w 3123880"/>
              <a:gd name="connsiteY9" fmla="*/ 785295 h 2113509"/>
              <a:gd name="connsiteX10" fmla="*/ 348989 w 3123880"/>
              <a:gd name="connsiteY10" fmla="*/ 814380 h 2113509"/>
              <a:gd name="connsiteX11" fmla="*/ 271436 w 3123880"/>
              <a:gd name="connsiteY11" fmla="*/ 833770 h 2113509"/>
              <a:gd name="connsiteX12" fmla="*/ 290824 w 3123880"/>
              <a:gd name="connsiteY12" fmla="*/ 882245 h 2113509"/>
              <a:gd name="connsiteX13" fmla="*/ 300518 w 3123880"/>
              <a:gd name="connsiteY13" fmla="*/ 911330 h 2113509"/>
              <a:gd name="connsiteX14" fmla="*/ 281130 w 3123880"/>
              <a:gd name="connsiteY14" fmla="*/ 1037365 h 2113509"/>
              <a:gd name="connsiteX15" fmla="*/ 242354 w 3123880"/>
              <a:gd name="connsiteY15" fmla="*/ 1095535 h 2113509"/>
              <a:gd name="connsiteX16" fmla="*/ 213271 w 3123880"/>
              <a:gd name="connsiteY16" fmla="*/ 1144010 h 2113509"/>
              <a:gd name="connsiteX17" fmla="*/ 164800 w 3123880"/>
              <a:gd name="connsiteY17" fmla="*/ 1202180 h 2113509"/>
              <a:gd name="connsiteX18" fmla="*/ 145412 w 3123880"/>
              <a:gd name="connsiteY18" fmla="*/ 1240960 h 2113509"/>
              <a:gd name="connsiteX19" fmla="*/ 48471 w 3123880"/>
              <a:gd name="connsiteY19" fmla="*/ 1318519 h 2113509"/>
              <a:gd name="connsiteX20" fmla="*/ 29082 w 3123880"/>
              <a:gd name="connsiteY20" fmla="*/ 1376689 h 2113509"/>
              <a:gd name="connsiteX21" fmla="*/ 9694 w 3123880"/>
              <a:gd name="connsiteY21" fmla="*/ 1425164 h 2113509"/>
              <a:gd name="connsiteX22" fmla="*/ 0 w 3123880"/>
              <a:gd name="connsiteY22" fmla="*/ 1493029 h 2113509"/>
              <a:gd name="connsiteX23" fmla="*/ 9694 w 3123880"/>
              <a:gd name="connsiteY23" fmla="*/ 1580284 h 2113509"/>
              <a:gd name="connsiteX24" fmla="*/ 19388 w 3123880"/>
              <a:gd name="connsiteY24" fmla="*/ 1619064 h 2113509"/>
              <a:gd name="connsiteX25" fmla="*/ 48471 w 3123880"/>
              <a:gd name="connsiteY25" fmla="*/ 1638454 h 2113509"/>
              <a:gd name="connsiteX26" fmla="*/ 87247 w 3123880"/>
              <a:gd name="connsiteY26" fmla="*/ 1706319 h 2113509"/>
              <a:gd name="connsiteX27" fmla="*/ 106636 w 3123880"/>
              <a:gd name="connsiteY27" fmla="*/ 1764489 h 2113509"/>
              <a:gd name="connsiteX28" fmla="*/ 145412 w 3123880"/>
              <a:gd name="connsiteY28" fmla="*/ 1803269 h 2113509"/>
              <a:gd name="connsiteX29" fmla="*/ 242354 w 3123880"/>
              <a:gd name="connsiteY29" fmla="*/ 1880829 h 2113509"/>
              <a:gd name="connsiteX30" fmla="*/ 416848 w 3123880"/>
              <a:gd name="connsiteY30" fmla="*/ 1968084 h 2113509"/>
              <a:gd name="connsiteX31" fmla="*/ 445931 w 3123880"/>
              <a:gd name="connsiteY31" fmla="*/ 1987474 h 2113509"/>
              <a:gd name="connsiteX32" fmla="*/ 455625 w 3123880"/>
              <a:gd name="connsiteY32" fmla="*/ 2065034 h 2113509"/>
              <a:gd name="connsiteX33" fmla="*/ 504095 w 3123880"/>
              <a:gd name="connsiteY33" fmla="*/ 2074729 h 2113509"/>
              <a:gd name="connsiteX34" fmla="*/ 1182685 w 3123880"/>
              <a:gd name="connsiteY34" fmla="*/ 2055339 h 2113509"/>
              <a:gd name="connsiteX35" fmla="*/ 1483204 w 3123880"/>
              <a:gd name="connsiteY35" fmla="*/ 1958389 h 2113509"/>
              <a:gd name="connsiteX36" fmla="*/ 2161794 w 3123880"/>
              <a:gd name="connsiteY36" fmla="*/ 1919609 h 2113509"/>
              <a:gd name="connsiteX37" fmla="*/ 2239347 w 3123880"/>
              <a:gd name="connsiteY37" fmla="*/ 1977779 h 2113509"/>
              <a:gd name="connsiteX38" fmla="*/ 2452618 w 3123880"/>
              <a:gd name="connsiteY38" fmla="*/ 2065034 h 2113509"/>
              <a:gd name="connsiteX39" fmla="*/ 2530171 w 3123880"/>
              <a:gd name="connsiteY39" fmla="*/ 2113509 h 2113509"/>
              <a:gd name="connsiteX40" fmla="*/ 2598030 w 3123880"/>
              <a:gd name="connsiteY40" fmla="*/ 2055339 h 2113509"/>
              <a:gd name="connsiteX41" fmla="*/ 2607724 w 3123880"/>
              <a:gd name="connsiteY41" fmla="*/ 1997169 h 2113509"/>
              <a:gd name="connsiteX42" fmla="*/ 2627113 w 3123880"/>
              <a:gd name="connsiteY42" fmla="*/ 1754794 h 2113509"/>
              <a:gd name="connsiteX43" fmla="*/ 2636807 w 3123880"/>
              <a:gd name="connsiteY43" fmla="*/ 1706319 h 2113509"/>
              <a:gd name="connsiteX44" fmla="*/ 2617418 w 3123880"/>
              <a:gd name="connsiteY44" fmla="*/ 1560894 h 2113509"/>
              <a:gd name="connsiteX45" fmla="*/ 2607724 w 3123880"/>
              <a:gd name="connsiteY45" fmla="*/ 1522114 h 2113509"/>
              <a:gd name="connsiteX46" fmla="*/ 2588336 w 3123880"/>
              <a:gd name="connsiteY46" fmla="*/ 1493029 h 2113509"/>
              <a:gd name="connsiteX47" fmla="*/ 2578642 w 3123880"/>
              <a:gd name="connsiteY47" fmla="*/ 1454249 h 2113509"/>
              <a:gd name="connsiteX48" fmla="*/ 2636807 w 3123880"/>
              <a:gd name="connsiteY48" fmla="*/ 1376689 h 2113509"/>
              <a:gd name="connsiteX49" fmla="*/ 2685277 w 3123880"/>
              <a:gd name="connsiteY49" fmla="*/ 1357299 h 2113509"/>
              <a:gd name="connsiteX50" fmla="*/ 2762831 w 3123880"/>
              <a:gd name="connsiteY50" fmla="*/ 1308824 h 2113509"/>
              <a:gd name="connsiteX51" fmla="*/ 2859772 w 3123880"/>
              <a:gd name="connsiteY51" fmla="*/ 1240960 h 2113509"/>
              <a:gd name="connsiteX52" fmla="*/ 3053655 w 3123880"/>
              <a:gd name="connsiteY52" fmla="*/ 1144010 h 2113509"/>
              <a:gd name="connsiteX53" fmla="*/ 3082737 w 3123880"/>
              <a:gd name="connsiteY53" fmla="*/ 1105230 h 2113509"/>
              <a:gd name="connsiteX54" fmla="*/ 3111820 w 3123880"/>
              <a:gd name="connsiteY54" fmla="*/ 1085840 h 2113509"/>
              <a:gd name="connsiteX55" fmla="*/ 3121514 w 3123880"/>
              <a:gd name="connsiteY55" fmla="*/ 785295 h 2113509"/>
              <a:gd name="connsiteX56" fmla="*/ 3092431 w 3123880"/>
              <a:gd name="connsiteY56" fmla="*/ 572005 h 2113509"/>
              <a:gd name="connsiteX57" fmla="*/ 3024572 w 3123880"/>
              <a:gd name="connsiteY57" fmla="*/ 387800 h 2113509"/>
              <a:gd name="connsiteX58" fmla="*/ 2995490 w 3123880"/>
              <a:gd name="connsiteY58" fmla="*/ 329630 h 2113509"/>
              <a:gd name="connsiteX59" fmla="*/ 2966408 w 3123880"/>
              <a:gd name="connsiteY59" fmla="*/ 310240 h 2113509"/>
              <a:gd name="connsiteX60" fmla="*/ 2898549 w 3123880"/>
              <a:gd name="connsiteY60" fmla="*/ 252070 h 2113509"/>
              <a:gd name="connsiteX61" fmla="*/ 2791913 w 3123880"/>
              <a:gd name="connsiteY61" fmla="*/ 222985 h 2113509"/>
              <a:gd name="connsiteX62" fmla="*/ 2675583 w 3123880"/>
              <a:gd name="connsiteY62" fmla="*/ 203595 h 2113509"/>
              <a:gd name="connsiteX63" fmla="*/ 2462312 w 3123880"/>
              <a:gd name="connsiteY63" fmla="*/ 145425 h 2113509"/>
              <a:gd name="connsiteX64" fmla="*/ 2307206 w 3123880"/>
              <a:gd name="connsiteY64" fmla="*/ 116340 h 2113509"/>
              <a:gd name="connsiteX65" fmla="*/ 1977605 w 3123880"/>
              <a:gd name="connsiteY65" fmla="*/ 106645 h 2113509"/>
              <a:gd name="connsiteX66" fmla="*/ 1919440 w 3123880"/>
              <a:gd name="connsiteY66" fmla="*/ 96950 h 2113509"/>
              <a:gd name="connsiteX67" fmla="*/ 1832193 w 3123880"/>
              <a:gd name="connsiteY67" fmla="*/ 87255 h 2113509"/>
              <a:gd name="connsiteX68" fmla="*/ 1793416 w 3123880"/>
              <a:gd name="connsiteY68" fmla="*/ 77560 h 2113509"/>
              <a:gd name="connsiteX69" fmla="*/ 1589839 w 3123880"/>
              <a:gd name="connsiteY69" fmla="*/ 58170 h 2113509"/>
              <a:gd name="connsiteX70" fmla="*/ 1541369 w 3123880"/>
              <a:gd name="connsiteY70" fmla="*/ 48475 h 2113509"/>
              <a:gd name="connsiteX71" fmla="*/ 1463815 w 3123880"/>
              <a:gd name="connsiteY71" fmla="*/ 38780 h 2113509"/>
              <a:gd name="connsiteX72" fmla="*/ 1337792 w 3123880"/>
              <a:gd name="connsiteY72" fmla="*/ 0 h 2113509"/>
              <a:gd name="connsiteX73" fmla="*/ 1211768 w 3123880"/>
              <a:gd name="connsiteY73" fmla="*/ 19390 h 2113509"/>
              <a:gd name="connsiteX74" fmla="*/ 1124520 w 3123880"/>
              <a:gd name="connsiteY74" fmla="*/ 67865 h 2113509"/>
              <a:gd name="connsiteX75" fmla="*/ 1095438 w 3123880"/>
              <a:gd name="connsiteY75" fmla="*/ 126035 h 2113509"/>
              <a:gd name="connsiteX76" fmla="*/ 1046967 w 3123880"/>
              <a:gd name="connsiteY76" fmla="*/ 252070 h 2113509"/>
              <a:gd name="connsiteX77" fmla="*/ 1037273 w 3123880"/>
              <a:gd name="connsiteY77" fmla="*/ 300545 h 2113509"/>
              <a:gd name="connsiteX78" fmla="*/ 1037273 w 3123880"/>
              <a:gd name="connsiteY78" fmla="*/ 329630 h 2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23880" h="2113509">
                <a:moveTo>
                  <a:pt x="1037273" y="329630"/>
                </a:moveTo>
                <a:cubicBezTo>
                  <a:pt x="1032426" y="336093"/>
                  <a:pt x="1017063" y="334255"/>
                  <a:pt x="1008191" y="339325"/>
                </a:cubicBezTo>
                <a:cubicBezTo>
                  <a:pt x="957680" y="368191"/>
                  <a:pt x="977569" y="369642"/>
                  <a:pt x="930638" y="407190"/>
                </a:cubicBezTo>
                <a:cubicBezTo>
                  <a:pt x="912442" y="421748"/>
                  <a:pt x="890762" y="431530"/>
                  <a:pt x="872473" y="445970"/>
                </a:cubicBezTo>
                <a:cubicBezTo>
                  <a:pt x="829282" y="480071"/>
                  <a:pt x="793636" y="524300"/>
                  <a:pt x="746449" y="552615"/>
                </a:cubicBezTo>
                <a:cubicBezTo>
                  <a:pt x="730292" y="562310"/>
                  <a:pt x="712851" y="570131"/>
                  <a:pt x="697978" y="581700"/>
                </a:cubicBezTo>
                <a:cubicBezTo>
                  <a:pt x="577148" y="675688"/>
                  <a:pt x="791053" y="551057"/>
                  <a:pt x="562260" y="688345"/>
                </a:cubicBezTo>
                <a:cubicBezTo>
                  <a:pt x="531281" y="706934"/>
                  <a:pt x="496298" y="718231"/>
                  <a:pt x="465319" y="736820"/>
                </a:cubicBezTo>
                <a:cubicBezTo>
                  <a:pt x="449162" y="746515"/>
                  <a:pt x="433319" y="756754"/>
                  <a:pt x="416848" y="765905"/>
                </a:cubicBezTo>
                <a:cubicBezTo>
                  <a:pt x="404216" y="772924"/>
                  <a:pt x="389831" y="776895"/>
                  <a:pt x="378072" y="785295"/>
                </a:cubicBezTo>
                <a:cubicBezTo>
                  <a:pt x="366916" y="793264"/>
                  <a:pt x="360615" y="807113"/>
                  <a:pt x="348989" y="814380"/>
                </a:cubicBezTo>
                <a:cubicBezTo>
                  <a:pt x="312207" y="837371"/>
                  <a:pt x="306394" y="833770"/>
                  <a:pt x="271436" y="833770"/>
                </a:cubicBezTo>
                <a:cubicBezTo>
                  <a:pt x="277899" y="849928"/>
                  <a:pt x="284714" y="865950"/>
                  <a:pt x="290824" y="882245"/>
                </a:cubicBezTo>
                <a:cubicBezTo>
                  <a:pt x="294412" y="891814"/>
                  <a:pt x="301155" y="901131"/>
                  <a:pt x="300518" y="911330"/>
                </a:cubicBezTo>
                <a:cubicBezTo>
                  <a:pt x="297867" y="953753"/>
                  <a:pt x="293929" y="996832"/>
                  <a:pt x="281130" y="1037365"/>
                </a:cubicBezTo>
                <a:cubicBezTo>
                  <a:pt x="274113" y="1059587"/>
                  <a:pt x="254864" y="1075875"/>
                  <a:pt x="242354" y="1095535"/>
                </a:cubicBezTo>
                <a:cubicBezTo>
                  <a:pt x="232238" y="1111433"/>
                  <a:pt x="223723" y="1128331"/>
                  <a:pt x="213271" y="1144010"/>
                </a:cubicBezTo>
                <a:cubicBezTo>
                  <a:pt x="190225" y="1178582"/>
                  <a:pt x="189097" y="1177881"/>
                  <a:pt x="164800" y="1202180"/>
                </a:cubicBezTo>
                <a:cubicBezTo>
                  <a:pt x="158337" y="1215107"/>
                  <a:pt x="153812" y="1229199"/>
                  <a:pt x="145412" y="1240960"/>
                </a:cubicBezTo>
                <a:cubicBezTo>
                  <a:pt x="125104" y="1269394"/>
                  <a:pt x="69845" y="1303251"/>
                  <a:pt x="48471" y="1318519"/>
                </a:cubicBezTo>
                <a:cubicBezTo>
                  <a:pt x="42008" y="1337909"/>
                  <a:pt x="36066" y="1357481"/>
                  <a:pt x="29082" y="1376689"/>
                </a:cubicBezTo>
                <a:cubicBezTo>
                  <a:pt x="23135" y="1393044"/>
                  <a:pt x="13914" y="1408281"/>
                  <a:pt x="9694" y="1425164"/>
                </a:cubicBezTo>
                <a:cubicBezTo>
                  <a:pt x="4152" y="1447333"/>
                  <a:pt x="3231" y="1470407"/>
                  <a:pt x="0" y="1493029"/>
                </a:cubicBezTo>
                <a:cubicBezTo>
                  <a:pt x="3231" y="1522114"/>
                  <a:pt x="5245" y="1551360"/>
                  <a:pt x="9694" y="1580284"/>
                </a:cubicBezTo>
                <a:cubicBezTo>
                  <a:pt x="11720" y="1593454"/>
                  <a:pt x="11997" y="1607977"/>
                  <a:pt x="19388" y="1619064"/>
                </a:cubicBezTo>
                <a:cubicBezTo>
                  <a:pt x="25851" y="1628759"/>
                  <a:pt x="38777" y="1631991"/>
                  <a:pt x="48471" y="1638454"/>
                </a:cubicBezTo>
                <a:cubicBezTo>
                  <a:pt x="61396" y="1661076"/>
                  <a:pt x="76330" y="1682663"/>
                  <a:pt x="87247" y="1706319"/>
                </a:cubicBezTo>
                <a:cubicBezTo>
                  <a:pt x="95811" y="1724877"/>
                  <a:pt x="96121" y="1746963"/>
                  <a:pt x="106636" y="1764489"/>
                </a:cubicBezTo>
                <a:cubicBezTo>
                  <a:pt x="116040" y="1780164"/>
                  <a:pt x="131533" y="1791372"/>
                  <a:pt x="145412" y="1803269"/>
                </a:cubicBezTo>
                <a:cubicBezTo>
                  <a:pt x="176831" y="1830202"/>
                  <a:pt x="206981" y="1859351"/>
                  <a:pt x="242354" y="1880829"/>
                </a:cubicBezTo>
                <a:cubicBezTo>
                  <a:pt x="297941" y="1914581"/>
                  <a:pt x="362740" y="1932009"/>
                  <a:pt x="416848" y="1968084"/>
                </a:cubicBezTo>
                <a:lnTo>
                  <a:pt x="445931" y="1987474"/>
                </a:lnTo>
                <a:cubicBezTo>
                  <a:pt x="449162" y="2013327"/>
                  <a:pt x="441174" y="2043355"/>
                  <a:pt x="455625" y="2065034"/>
                </a:cubicBezTo>
                <a:cubicBezTo>
                  <a:pt x="464764" y="2078744"/>
                  <a:pt x="487620" y="2074949"/>
                  <a:pt x="504095" y="2074729"/>
                </a:cubicBezTo>
                <a:cubicBezTo>
                  <a:pt x="730364" y="2071712"/>
                  <a:pt x="956488" y="2061802"/>
                  <a:pt x="1182685" y="2055339"/>
                </a:cubicBezTo>
                <a:cubicBezTo>
                  <a:pt x="1288251" y="2011349"/>
                  <a:pt x="1363222" y="1973872"/>
                  <a:pt x="1483204" y="1958389"/>
                </a:cubicBezTo>
                <a:cubicBezTo>
                  <a:pt x="1662499" y="1935252"/>
                  <a:pt x="1964354" y="1926922"/>
                  <a:pt x="2161794" y="1919609"/>
                </a:cubicBezTo>
                <a:cubicBezTo>
                  <a:pt x="2187645" y="1938999"/>
                  <a:pt x="2210444" y="1963326"/>
                  <a:pt x="2239347" y="1977779"/>
                </a:cubicBezTo>
                <a:cubicBezTo>
                  <a:pt x="2308047" y="2012132"/>
                  <a:pt x="2392641" y="2017049"/>
                  <a:pt x="2452618" y="2065034"/>
                </a:cubicBezTo>
                <a:cubicBezTo>
                  <a:pt x="2509068" y="2110198"/>
                  <a:pt x="2481459" y="2097270"/>
                  <a:pt x="2530171" y="2113509"/>
                </a:cubicBezTo>
                <a:cubicBezTo>
                  <a:pt x="2540135" y="2106035"/>
                  <a:pt x="2591278" y="2070531"/>
                  <a:pt x="2598030" y="2055339"/>
                </a:cubicBezTo>
                <a:cubicBezTo>
                  <a:pt x="2606013" y="2037376"/>
                  <a:pt x="2604493" y="2016559"/>
                  <a:pt x="2607724" y="1997169"/>
                </a:cubicBezTo>
                <a:cubicBezTo>
                  <a:pt x="2611195" y="1948576"/>
                  <a:pt x="2620210" y="1810020"/>
                  <a:pt x="2627113" y="1754794"/>
                </a:cubicBezTo>
                <a:cubicBezTo>
                  <a:pt x="2629157" y="1738443"/>
                  <a:pt x="2633576" y="1722477"/>
                  <a:pt x="2636807" y="1706319"/>
                </a:cubicBezTo>
                <a:cubicBezTo>
                  <a:pt x="2630344" y="1657844"/>
                  <a:pt x="2625045" y="1609200"/>
                  <a:pt x="2617418" y="1560894"/>
                </a:cubicBezTo>
                <a:cubicBezTo>
                  <a:pt x="2615340" y="1547733"/>
                  <a:pt x="2612972" y="1534361"/>
                  <a:pt x="2607724" y="1522114"/>
                </a:cubicBezTo>
                <a:cubicBezTo>
                  <a:pt x="2603135" y="1511404"/>
                  <a:pt x="2594799" y="1502724"/>
                  <a:pt x="2588336" y="1493029"/>
                </a:cubicBezTo>
                <a:cubicBezTo>
                  <a:pt x="2585105" y="1480102"/>
                  <a:pt x="2574814" y="1467012"/>
                  <a:pt x="2578642" y="1454249"/>
                </a:cubicBezTo>
                <a:cubicBezTo>
                  <a:pt x="2579196" y="1452403"/>
                  <a:pt x="2617921" y="1387482"/>
                  <a:pt x="2636807" y="1376689"/>
                </a:cubicBezTo>
                <a:cubicBezTo>
                  <a:pt x="2651915" y="1368055"/>
                  <a:pt x="2669956" y="1365550"/>
                  <a:pt x="2685277" y="1357299"/>
                </a:cubicBezTo>
                <a:cubicBezTo>
                  <a:pt x="2712118" y="1342845"/>
                  <a:pt x="2737466" y="1325735"/>
                  <a:pt x="2762831" y="1308824"/>
                </a:cubicBezTo>
                <a:cubicBezTo>
                  <a:pt x="2795650" y="1286943"/>
                  <a:pt x="2825455" y="1260408"/>
                  <a:pt x="2859772" y="1240960"/>
                </a:cubicBezTo>
                <a:cubicBezTo>
                  <a:pt x="2922636" y="1205334"/>
                  <a:pt x="3053655" y="1144010"/>
                  <a:pt x="3053655" y="1144010"/>
                </a:cubicBezTo>
                <a:cubicBezTo>
                  <a:pt x="3063349" y="1131083"/>
                  <a:pt x="3071312" y="1116656"/>
                  <a:pt x="3082737" y="1105230"/>
                </a:cubicBezTo>
                <a:cubicBezTo>
                  <a:pt x="3090975" y="1096991"/>
                  <a:pt x="3110418" y="1097407"/>
                  <a:pt x="3111820" y="1085840"/>
                </a:cubicBezTo>
                <a:cubicBezTo>
                  <a:pt x="3123880" y="986334"/>
                  <a:pt x="3118283" y="885477"/>
                  <a:pt x="3121514" y="785295"/>
                </a:cubicBezTo>
                <a:cubicBezTo>
                  <a:pt x="3111820" y="714198"/>
                  <a:pt x="3109432" y="641716"/>
                  <a:pt x="3092431" y="572005"/>
                </a:cubicBezTo>
                <a:cubicBezTo>
                  <a:pt x="3076927" y="508433"/>
                  <a:pt x="3053833" y="446329"/>
                  <a:pt x="3024572" y="387800"/>
                </a:cubicBezTo>
                <a:cubicBezTo>
                  <a:pt x="3014878" y="368410"/>
                  <a:pt x="3008496" y="346973"/>
                  <a:pt x="2995490" y="329630"/>
                </a:cubicBezTo>
                <a:cubicBezTo>
                  <a:pt x="2988500" y="320309"/>
                  <a:pt x="2975506" y="317519"/>
                  <a:pt x="2966408" y="310240"/>
                </a:cubicBezTo>
                <a:cubicBezTo>
                  <a:pt x="2930228" y="281293"/>
                  <a:pt x="2959047" y="285072"/>
                  <a:pt x="2898549" y="252070"/>
                </a:cubicBezTo>
                <a:cubicBezTo>
                  <a:pt x="2867340" y="235045"/>
                  <a:pt x="2826090" y="230580"/>
                  <a:pt x="2791913" y="222985"/>
                </a:cubicBezTo>
                <a:cubicBezTo>
                  <a:pt x="2709562" y="204683"/>
                  <a:pt x="2802140" y="219416"/>
                  <a:pt x="2675583" y="203595"/>
                </a:cubicBezTo>
                <a:cubicBezTo>
                  <a:pt x="2494000" y="143062"/>
                  <a:pt x="2626739" y="181967"/>
                  <a:pt x="2462312" y="145425"/>
                </a:cubicBezTo>
                <a:cubicBezTo>
                  <a:pt x="2390266" y="129413"/>
                  <a:pt x="2381106" y="119859"/>
                  <a:pt x="2307206" y="116340"/>
                </a:cubicBezTo>
                <a:cubicBezTo>
                  <a:pt x="2197416" y="111111"/>
                  <a:pt x="2087472" y="109877"/>
                  <a:pt x="1977605" y="106645"/>
                </a:cubicBezTo>
                <a:cubicBezTo>
                  <a:pt x="1958217" y="103413"/>
                  <a:pt x="1938923" y="99548"/>
                  <a:pt x="1919440" y="96950"/>
                </a:cubicBezTo>
                <a:cubicBezTo>
                  <a:pt x="1890435" y="93082"/>
                  <a:pt x="1861114" y="91705"/>
                  <a:pt x="1832193" y="87255"/>
                </a:cubicBezTo>
                <a:cubicBezTo>
                  <a:pt x="1819024" y="85229"/>
                  <a:pt x="1806558" y="79751"/>
                  <a:pt x="1793416" y="77560"/>
                </a:cubicBezTo>
                <a:cubicBezTo>
                  <a:pt x="1729473" y="66902"/>
                  <a:pt x="1652218" y="62969"/>
                  <a:pt x="1589839" y="58170"/>
                </a:cubicBezTo>
                <a:cubicBezTo>
                  <a:pt x="1573682" y="54938"/>
                  <a:pt x="1557654" y="50981"/>
                  <a:pt x="1541369" y="48475"/>
                </a:cubicBezTo>
                <a:cubicBezTo>
                  <a:pt x="1515619" y="44513"/>
                  <a:pt x="1489247" y="44432"/>
                  <a:pt x="1463815" y="38780"/>
                </a:cubicBezTo>
                <a:cubicBezTo>
                  <a:pt x="1431795" y="31664"/>
                  <a:pt x="1376251" y="12821"/>
                  <a:pt x="1337792" y="0"/>
                </a:cubicBezTo>
                <a:cubicBezTo>
                  <a:pt x="1295784" y="6463"/>
                  <a:pt x="1252871" y="8573"/>
                  <a:pt x="1211768" y="19390"/>
                </a:cubicBezTo>
                <a:cubicBezTo>
                  <a:pt x="1183440" y="26845"/>
                  <a:pt x="1150001" y="50877"/>
                  <a:pt x="1124520" y="67865"/>
                </a:cubicBezTo>
                <a:cubicBezTo>
                  <a:pt x="1091837" y="116894"/>
                  <a:pt x="1115505" y="75862"/>
                  <a:pt x="1095438" y="126035"/>
                </a:cubicBezTo>
                <a:cubicBezTo>
                  <a:pt x="1071699" y="185388"/>
                  <a:pt x="1063015" y="193222"/>
                  <a:pt x="1046967" y="252070"/>
                </a:cubicBezTo>
                <a:cubicBezTo>
                  <a:pt x="1042632" y="267968"/>
                  <a:pt x="1041269" y="284559"/>
                  <a:pt x="1037273" y="300545"/>
                </a:cubicBezTo>
                <a:cubicBezTo>
                  <a:pt x="1034795" y="310459"/>
                  <a:pt x="1042120" y="323167"/>
                  <a:pt x="1037273" y="329630"/>
                </a:cubicBezTo>
                <a:close/>
              </a:path>
            </a:pathLst>
          </a:custGeom>
          <a:solidFill>
            <a:schemeClr val="accent1">
              <a:lumMod val="60000"/>
              <a:lumOff val="40000"/>
              <a:alpha val="3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4"/>
          <a:stretch>
            <a:fillRect/>
          </a:stretch>
        </p:blipFill>
        <p:spPr>
          <a:xfrm>
            <a:off x="376870" y="687878"/>
            <a:ext cx="1131551" cy="1131551"/>
          </a:xfrm>
          <a:prstGeom prst="rect">
            <a:avLst/>
          </a:prstGeom>
        </p:spPr>
      </p:pic>
      <p:pic>
        <p:nvPicPr>
          <p:cNvPr id="25" name="Picture 24"/>
          <p:cNvPicPr>
            <a:picLocks noChangeAspect="1"/>
          </p:cNvPicPr>
          <p:nvPr/>
        </p:nvPicPr>
        <p:blipFill>
          <a:blip r:embed="rId5"/>
          <a:stretch>
            <a:fillRect/>
          </a:stretch>
        </p:blipFill>
        <p:spPr>
          <a:xfrm>
            <a:off x="1508421" y="672621"/>
            <a:ext cx="960118" cy="1146808"/>
          </a:xfrm>
          <a:prstGeom prst="rect">
            <a:avLst/>
          </a:prstGeom>
        </p:spPr>
      </p:pic>
      <p:sp>
        <p:nvSpPr>
          <p:cNvPr id="29" name="Rectangle 28"/>
          <p:cNvSpPr/>
          <p:nvPr/>
        </p:nvSpPr>
        <p:spPr>
          <a:xfrm>
            <a:off x="6514464" y="2404360"/>
            <a:ext cx="2152099" cy="2569175"/>
          </a:xfrm>
          <a:prstGeom prst="rect">
            <a:avLst/>
          </a:prstGeom>
          <a:noFill/>
          <a:ln w="3492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648200"/>
            <a:ext cx="1158089" cy="523220"/>
          </a:xfrm>
          <a:prstGeom prst="rect">
            <a:avLst/>
          </a:prstGeom>
          <a:noFill/>
        </p:spPr>
        <p:txBody>
          <a:bodyPr wrap="none" rtlCol="0">
            <a:spAutoFit/>
          </a:bodyPr>
          <a:lstStyle/>
          <a:p>
            <a:r>
              <a:rPr lang="en-US" sz="2800" b="1" dirty="0" smtClean="0">
                <a:solidFill>
                  <a:schemeClr val="bg2">
                    <a:lumMod val="75000"/>
                  </a:schemeClr>
                </a:solidFill>
              </a:rPr>
              <a:t>STEP 2</a:t>
            </a:r>
            <a:endParaRPr lang="en-US" sz="2800" b="1" dirty="0">
              <a:solidFill>
                <a:schemeClr val="bg2">
                  <a:lumMod val="75000"/>
                </a:schemeClr>
              </a:solidFill>
            </a:endParaRPr>
          </a:p>
        </p:txBody>
      </p:sp>
      <p:cxnSp>
        <p:nvCxnSpPr>
          <p:cNvPr id="5" name="Straight Connector 4"/>
          <p:cNvCxnSpPr/>
          <p:nvPr/>
        </p:nvCxnSpPr>
        <p:spPr>
          <a:xfrm rot="5400000">
            <a:off x="-1181100" y="35433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3400" y="5105400"/>
            <a:ext cx="15240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9276" y="5181600"/>
            <a:ext cx="1303324" cy="646331"/>
          </a:xfrm>
          <a:prstGeom prst="rect">
            <a:avLst/>
          </a:prstGeom>
          <a:noFill/>
        </p:spPr>
        <p:txBody>
          <a:bodyPr wrap="none" rtlCol="0">
            <a:spAutoFit/>
          </a:bodyPr>
          <a:lstStyle/>
          <a:p>
            <a:r>
              <a:rPr lang="en-US" dirty="0" smtClean="0"/>
              <a:t>in designing</a:t>
            </a:r>
          </a:p>
          <a:p>
            <a:r>
              <a:rPr lang="en-US" dirty="0" smtClean="0"/>
              <a:t>instruction</a:t>
            </a:r>
            <a:endParaRPr lang="en-US" dirty="0"/>
          </a:p>
        </p:txBody>
      </p:sp>
      <p:sp>
        <p:nvSpPr>
          <p:cNvPr id="9" name="TextBox 8"/>
          <p:cNvSpPr txBox="1"/>
          <p:nvPr/>
        </p:nvSpPr>
        <p:spPr>
          <a:xfrm>
            <a:off x="2799535" y="6260068"/>
            <a:ext cx="6115865" cy="369332"/>
          </a:xfrm>
          <a:prstGeom prst="rect">
            <a:avLst/>
          </a:prstGeom>
          <a:noFill/>
        </p:spPr>
        <p:txBody>
          <a:bodyPr wrap="none" rtlCol="0">
            <a:spAutoFit/>
          </a:bodyPr>
          <a:lstStyle/>
          <a:p>
            <a:r>
              <a:rPr lang="en-US" dirty="0" smtClean="0">
                <a:solidFill>
                  <a:schemeClr val="bg2">
                    <a:lumMod val="75000"/>
                  </a:schemeClr>
                </a:solidFill>
              </a:rPr>
              <a:t>How to arrange the events that will make learning readily occur</a:t>
            </a:r>
            <a:endParaRPr lang="en-US" dirty="0">
              <a:solidFill>
                <a:schemeClr val="bg2">
                  <a:lumMod val="75000"/>
                </a:schemeClr>
              </a:solidFill>
            </a:endParaRPr>
          </a:p>
        </p:txBody>
      </p:sp>
      <p:sp>
        <p:nvSpPr>
          <p:cNvPr id="11" name="TextBox 10"/>
          <p:cNvSpPr txBox="1"/>
          <p:nvPr/>
        </p:nvSpPr>
        <p:spPr>
          <a:xfrm>
            <a:off x="440670" y="5867400"/>
            <a:ext cx="1352529" cy="738664"/>
          </a:xfrm>
          <a:prstGeom prst="rect">
            <a:avLst/>
          </a:prstGeom>
          <a:noFill/>
        </p:spPr>
        <p:txBody>
          <a:bodyPr wrap="none" rtlCol="0">
            <a:spAutoFit/>
          </a:bodyPr>
          <a:lstStyle/>
          <a:p>
            <a:r>
              <a:rPr lang="en-US" sz="1400" dirty="0" smtClean="0"/>
              <a:t>9 events </a:t>
            </a:r>
          </a:p>
          <a:p>
            <a:r>
              <a:rPr lang="en-US" sz="1400" dirty="0" smtClean="0"/>
              <a:t>of instruction</a:t>
            </a:r>
          </a:p>
          <a:p>
            <a:r>
              <a:rPr lang="en-US" sz="1400" dirty="0" smtClean="0"/>
              <a:t>(Gagne &amp; Briggs</a:t>
            </a:r>
            <a:endParaRPr lang="en-US" sz="1400" dirty="0"/>
          </a:p>
        </p:txBody>
      </p:sp>
      <p:cxnSp>
        <p:nvCxnSpPr>
          <p:cNvPr id="12" name="Straight Connector 11"/>
          <p:cNvCxnSpPr/>
          <p:nvPr/>
        </p:nvCxnSpPr>
        <p:spPr>
          <a:xfrm rot="5400000">
            <a:off x="-494506" y="3542506"/>
            <a:ext cx="6172200" cy="158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33600" y="685800"/>
            <a:ext cx="301660" cy="4801315"/>
          </a:xfrm>
          <a:prstGeom prst="rect">
            <a:avLst/>
          </a:prstGeom>
          <a:noFill/>
        </p:spPr>
        <p:txBody>
          <a:bodyPr wrap="none" rtlCol="0">
            <a:spAutoFit/>
          </a:bodyPr>
          <a:lstStyle/>
          <a:p>
            <a:r>
              <a:rPr lang="en-US" dirty="0" smtClean="0"/>
              <a:t>1</a:t>
            </a:r>
          </a:p>
          <a:p>
            <a:endParaRPr lang="en-US" dirty="0" smtClean="0"/>
          </a:p>
          <a:p>
            <a:r>
              <a:rPr lang="en-US" dirty="0" smtClean="0"/>
              <a:t>2</a:t>
            </a:r>
          </a:p>
          <a:p>
            <a:endParaRPr lang="en-US" dirty="0" smtClean="0"/>
          </a:p>
          <a:p>
            <a:r>
              <a:rPr lang="en-US" dirty="0" smtClean="0"/>
              <a:t>3</a:t>
            </a:r>
          </a:p>
          <a:p>
            <a:endParaRPr lang="en-US" dirty="0" smtClean="0"/>
          </a:p>
          <a:p>
            <a:r>
              <a:rPr lang="en-US" dirty="0" smtClean="0"/>
              <a:t>4</a:t>
            </a:r>
          </a:p>
          <a:p>
            <a:endParaRPr lang="en-US" dirty="0" smtClean="0"/>
          </a:p>
          <a:p>
            <a:r>
              <a:rPr lang="en-US" dirty="0" smtClean="0"/>
              <a:t>5</a:t>
            </a:r>
          </a:p>
          <a:p>
            <a:endParaRPr lang="en-US" dirty="0" smtClean="0"/>
          </a:p>
          <a:p>
            <a:r>
              <a:rPr lang="en-US" dirty="0" smtClean="0"/>
              <a:t>6</a:t>
            </a:r>
          </a:p>
          <a:p>
            <a:endParaRPr lang="en-US" dirty="0" smtClean="0"/>
          </a:p>
          <a:p>
            <a:r>
              <a:rPr lang="en-US" dirty="0" smtClean="0"/>
              <a:t>7</a:t>
            </a:r>
          </a:p>
          <a:p>
            <a:endParaRPr lang="en-US" dirty="0" smtClean="0"/>
          </a:p>
          <a:p>
            <a:r>
              <a:rPr lang="en-US" dirty="0" smtClean="0"/>
              <a:t>8</a:t>
            </a:r>
          </a:p>
          <a:p>
            <a:endParaRPr lang="en-US" dirty="0" smtClean="0"/>
          </a:p>
          <a:p>
            <a:r>
              <a:rPr lang="en-US" dirty="0" smtClean="0"/>
              <a:t>9</a:t>
            </a:r>
            <a:endParaRPr lang="en-US" dirty="0"/>
          </a:p>
        </p:txBody>
      </p:sp>
      <p:cxnSp>
        <p:nvCxnSpPr>
          <p:cNvPr id="15" name="Straight Connector 14"/>
          <p:cNvCxnSpPr/>
          <p:nvPr/>
        </p:nvCxnSpPr>
        <p:spPr>
          <a:xfrm>
            <a:off x="2057400" y="11430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7400" y="167640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057400" y="22082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57400" y="281781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57400" y="3429664"/>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057400" y="3970692"/>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57400" y="450852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57400" y="5000880"/>
            <a:ext cx="6553200" cy="1588"/>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43200" y="685800"/>
            <a:ext cx="1814920" cy="369332"/>
          </a:xfrm>
          <a:prstGeom prst="rect">
            <a:avLst/>
          </a:prstGeom>
          <a:noFill/>
        </p:spPr>
        <p:txBody>
          <a:bodyPr wrap="none" rtlCol="0">
            <a:spAutoFit/>
          </a:bodyPr>
          <a:lstStyle/>
          <a:p>
            <a:r>
              <a:rPr lang="en-US" dirty="0" smtClean="0"/>
              <a:t>Gaining attention</a:t>
            </a:r>
            <a:endParaRPr lang="en-US" dirty="0"/>
          </a:p>
        </p:txBody>
      </p:sp>
      <p:sp>
        <p:nvSpPr>
          <p:cNvPr id="25" name="TextBox 24"/>
          <p:cNvSpPr txBox="1"/>
          <p:nvPr/>
        </p:nvSpPr>
        <p:spPr>
          <a:xfrm>
            <a:off x="2743200" y="1154668"/>
            <a:ext cx="3712074" cy="369332"/>
          </a:xfrm>
          <a:prstGeom prst="rect">
            <a:avLst/>
          </a:prstGeom>
          <a:noFill/>
        </p:spPr>
        <p:txBody>
          <a:bodyPr wrap="none" rtlCol="0">
            <a:spAutoFit/>
          </a:bodyPr>
          <a:lstStyle/>
          <a:p>
            <a:r>
              <a:rPr lang="en-US" dirty="0" smtClean="0"/>
              <a:t>Informing learner of lesson objectives</a:t>
            </a:r>
            <a:endParaRPr lang="en-US" dirty="0"/>
          </a:p>
        </p:txBody>
      </p:sp>
      <p:sp>
        <p:nvSpPr>
          <p:cNvPr id="26" name="TextBox 25"/>
          <p:cNvSpPr txBox="1"/>
          <p:nvPr/>
        </p:nvSpPr>
        <p:spPr>
          <a:xfrm>
            <a:off x="2743200" y="1752600"/>
            <a:ext cx="3372475" cy="369332"/>
          </a:xfrm>
          <a:prstGeom prst="rect">
            <a:avLst/>
          </a:prstGeom>
          <a:noFill/>
        </p:spPr>
        <p:txBody>
          <a:bodyPr wrap="none" rtlCol="0">
            <a:spAutoFit/>
          </a:bodyPr>
          <a:lstStyle/>
          <a:p>
            <a:r>
              <a:rPr lang="en-US" dirty="0" smtClean="0"/>
              <a:t>Stimulating recall of prior learning</a:t>
            </a:r>
            <a:endParaRPr lang="en-US" dirty="0"/>
          </a:p>
        </p:txBody>
      </p:sp>
      <p:sp>
        <p:nvSpPr>
          <p:cNvPr id="27" name="TextBox 26"/>
          <p:cNvSpPr txBox="1"/>
          <p:nvPr/>
        </p:nvSpPr>
        <p:spPr>
          <a:xfrm>
            <a:off x="3523783" y="152400"/>
            <a:ext cx="3143083" cy="400110"/>
          </a:xfrm>
          <a:prstGeom prst="rect">
            <a:avLst/>
          </a:prstGeom>
          <a:noFill/>
        </p:spPr>
        <p:txBody>
          <a:bodyPr wrap="none" rtlCol="0">
            <a:spAutoFit/>
          </a:bodyPr>
          <a:lstStyle/>
          <a:p>
            <a:r>
              <a:rPr lang="en-US" sz="2000" dirty="0" smtClean="0">
                <a:solidFill>
                  <a:schemeClr val="accent4">
                    <a:lumMod val="60000"/>
                    <a:lumOff val="40000"/>
                  </a:schemeClr>
                </a:solidFill>
              </a:rPr>
              <a:t>External Instructional Events</a:t>
            </a:r>
            <a:endParaRPr lang="en-US" sz="2000" dirty="0">
              <a:solidFill>
                <a:schemeClr val="accent4">
                  <a:lumMod val="60000"/>
                  <a:lumOff val="40000"/>
                </a:schemeClr>
              </a:solidFill>
            </a:endParaRPr>
          </a:p>
        </p:txBody>
      </p:sp>
      <p:sp>
        <p:nvSpPr>
          <p:cNvPr id="28" name="TextBox 27"/>
          <p:cNvSpPr txBox="1"/>
          <p:nvPr/>
        </p:nvSpPr>
        <p:spPr>
          <a:xfrm>
            <a:off x="2743200" y="2274332"/>
            <a:ext cx="4163595" cy="369332"/>
          </a:xfrm>
          <a:prstGeom prst="rect">
            <a:avLst/>
          </a:prstGeom>
          <a:noFill/>
        </p:spPr>
        <p:txBody>
          <a:bodyPr wrap="none" rtlCol="0">
            <a:spAutoFit/>
          </a:bodyPr>
          <a:lstStyle/>
          <a:p>
            <a:r>
              <a:rPr lang="en-US" dirty="0" smtClean="0"/>
              <a:t>Presenting stimuli with distinctive features</a:t>
            </a:r>
            <a:endParaRPr lang="en-US" dirty="0"/>
          </a:p>
        </p:txBody>
      </p:sp>
      <p:sp>
        <p:nvSpPr>
          <p:cNvPr id="29" name="TextBox 28"/>
          <p:cNvSpPr txBox="1"/>
          <p:nvPr/>
        </p:nvSpPr>
        <p:spPr>
          <a:xfrm>
            <a:off x="2763676" y="2819400"/>
            <a:ext cx="2691136" cy="369332"/>
          </a:xfrm>
          <a:prstGeom prst="rect">
            <a:avLst/>
          </a:prstGeom>
          <a:noFill/>
        </p:spPr>
        <p:txBody>
          <a:bodyPr wrap="none" rtlCol="0">
            <a:spAutoFit/>
          </a:bodyPr>
          <a:lstStyle/>
          <a:p>
            <a:r>
              <a:rPr lang="en-US" dirty="0" smtClean="0"/>
              <a:t>Providing learner guidance</a:t>
            </a:r>
            <a:endParaRPr lang="en-US" dirty="0"/>
          </a:p>
        </p:txBody>
      </p:sp>
      <p:sp>
        <p:nvSpPr>
          <p:cNvPr id="30" name="TextBox 29"/>
          <p:cNvSpPr txBox="1"/>
          <p:nvPr/>
        </p:nvSpPr>
        <p:spPr>
          <a:xfrm>
            <a:off x="2763676" y="3417281"/>
            <a:ext cx="2177737" cy="369332"/>
          </a:xfrm>
          <a:prstGeom prst="rect">
            <a:avLst/>
          </a:prstGeom>
          <a:noFill/>
        </p:spPr>
        <p:txBody>
          <a:bodyPr wrap="none" rtlCol="0">
            <a:spAutoFit/>
          </a:bodyPr>
          <a:lstStyle/>
          <a:p>
            <a:r>
              <a:rPr lang="en-US" dirty="0" smtClean="0"/>
              <a:t>Eliciting performance</a:t>
            </a:r>
            <a:endParaRPr lang="en-US" dirty="0"/>
          </a:p>
        </p:txBody>
      </p:sp>
      <p:sp>
        <p:nvSpPr>
          <p:cNvPr id="31" name="TextBox 30"/>
          <p:cNvSpPr txBox="1"/>
          <p:nvPr/>
        </p:nvSpPr>
        <p:spPr>
          <a:xfrm>
            <a:off x="2777930" y="3959394"/>
            <a:ext cx="1967205" cy="369332"/>
          </a:xfrm>
          <a:prstGeom prst="rect">
            <a:avLst/>
          </a:prstGeom>
          <a:noFill/>
        </p:spPr>
        <p:txBody>
          <a:bodyPr wrap="none" rtlCol="0">
            <a:spAutoFit/>
          </a:bodyPr>
          <a:lstStyle/>
          <a:p>
            <a:r>
              <a:rPr lang="en-US" dirty="0" smtClean="0"/>
              <a:t>Providing feedback</a:t>
            </a:r>
            <a:endParaRPr lang="en-US" dirty="0"/>
          </a:p>
        </p:txBody>
      </p:sp>
      <p:sp>
        <p:nvSpPr>
          <p:cNvPr id="32" name="TextBox 31"/>
          <p:cNvSpPr txBox="1"/>
          <p:nvPr/>
        </p:nvSpPr>
        <p:spPr>
          <a:xfrm>
            <a:off x="2772282" y="4534598"/>
            <a:ext cx="2342408" cy="369332"/>
          </a:xfrm>
          <a:prstGeom prst="rect">
            <a:avLst/>
          </a:prstGeom>
          <a:noFill/>
        </p:spPr>
        <p:txBody>
          <a:bodyPr wrap="none" rtlCol="0">
            <a:spAutoFit/>
          </a:bodyPr>
          <a:lstStyle/>
          <a:p>
            <a:r>
              <a:rPr lang="en-US" dirty="0" smtClean="0"/>
              <a:t>Assessing performance</a:t>
            </a:r>
            <a:endParaRPr lang="en-US" dirty="0"/>
          </a:p>
        </p:txBody>
      </p:sp>
      <p:sp>
        <p:nvSpPr>
          <p:cNvPr id="33" name="TextBox 32"/>
          <p:cNvSpPr txBox="1"/>
          <p:nvPr/>
        </p:nvSpPr>
        <p:spPr>
          <a:xfrm>
            <a:off x="2743200" y="5006605"/>
            <a:ext cx="4083908" cy="369332"/>
          </a:xfrm>
          <a:prstGeom prst="rect">
            <a:avLst/>
          </a:prstGeom>
          <a:noFill/>
        </p:spPr>
        <p:txBody>
          <a:bodyPr wrap="none" rtlCol="0">
            <a:spAutoFit/>
          </a:bodyPr>
          <a:lstStyle/>
          <a:p>
            <a:r>
              <a:rPr lang="en-US" dirty="0" smtClean="0"/>
              <a:t>Enhancing retention and learning transfer</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The ‘hidden curriculum’</a:t>
            </a:r>
            <a:endParaRPr lang="en-US" sz="2800" b="1" dirty="0">
              <a:solidFill>
                <a:schemeClr val="accent3"/>
              </a:solidFill>
            </a:endParaRPr>
          </a:p>
        </p:txBody>
      </p:sp>
      <p:sp>
        <p:nvSpPr>
          <p:cNvPr id="98307" name="Rectangle 3"/>
          <p:cNvSpPr>
            <a:spLocks noGrp="1" noChangeArrowheads="1"/>
          </p:cNvSpPr>
          <p:nvPr>
            <p:ph idx="1"/>
          </p:nvPr>
        </p:nvSpPr>
        <p:spPr>
          <a:xfrm>
            <a:off x="457200" y="2060848"/>
            <a:ext cx="8229600" cy="4263752"/>
          </a:xfrm>
        </p:spPr>
        <p:txBody>
          <a:bodyPr>
            <a:normAutofit/>
          </a:bodyPr>
          <a:lstStyle/>
          <a:p>
            <a:pPr marL="274320" indent="-274320" algn="just" eaLnBrk="1" fontAlgn="auto" hangingPunct="1">
              <a:spcAft>
                <a:spcPts val="0"/>
              </a:spcAft>
              <a:buClr>
                <a:schemeClr val="accent3"/>
              </a:buClr>
              <a:buFont typeface="Wingdings 2"/>
              <a:buChar char=""/>
              <a:defRPr/>
            </a:pPr>
            <a:r>
              <a:rPr lang="en-GB" sz="2400" dirty="0">
                <a:latin typeface="+mj-lt"/>
              </a:rPr>
              <a:t>Rowntree, </a:t>
            </a:r>
            <a:r>
              <a:rPr lang="en-GB" sz="2400" dirty="0" smtClean="0">
                <a:latin typeface="+mj-lt"/>
              </a:rPr>
              <a:t>1987;</a:t>
            </a:r>
          </a:p>
          <a:p>
            <a:pPr marL="0" indent="0" algn="just" eaLnBrk="1" fontAlgn="auto" hangingPunct="1">
              <a:spcAft>
                <a:spcPts val="0"/>
              </a:spcAft>
              <a:buClr>
                <a:schemeClr val="accent3"/>
              </a:buClr>
              <a:buNone/>
              <a:defRPr/>
            </a:pPr>
            <a:endParaRPr lang="en-GB" sz="2400" dirty="0">
              <a:latin typeface="+mj-lt"/>
            </a:endParaRPr>
          </a:p>
          <a:p>
            <a:pPr marL="274320" indent="-274320" algn="just" eaLnBrk="1" fontAlgn="auto" hangingPunct="1">
              <a:spcAft>
                <a:spcPts val="0"/>
              </a:spcAft>
              <a:buClr>
                <a:schemeClr val="accent3"/>
              </a:buClr>
              <a:buFont typeface="Wingdings 2"/>
              <a:buChar char=""/>
              <a:defRPr/>
            </a:pPr>
            <a:r>
              <a:rPr lang="en-GB" sz="2400" dirty="0">
                <a:latin typeface="+mj-lt"/>
              </a:rPr>
              <a:t>Students may adopt ‘instrumental’ </a:t>
            </a:r>
            <a:r>
              <a:rPr lang="en-GB" sz="2400" dirty="0" smtClean="0">
                <a:latin typeface="+mj-lt"/>
              </a:rPr>
              <a:t>approaches;</a:t>
            </a:r>
          </a:p>
          <a:p>
            <a:pPr marL="0" indent="0" algn="just" eaLnBrk="1" fontAlgn="auto" hangingPunct="1">
              <a:spcAft>
                <a:spcPts val="0"/>
              </a:spcAft>
              <a:buClr>
                <a:schemeClr val="accent3"/>
              </a:buClr>
              <a:buNone/>
              <a:defRPr/>
            </a:pPr>
            <a:endParaRPr lang="en-GB" sz="2400" dirty="0">
              <a:latin typeface="+mj-lt"/>
            </a:endParaRPr>
          </a:p>
          <a:p>
            <a:pPr marL="274320" indent="-274320" algn="just" eaLnBrk="1" fontAlgn="auto" hangingPunct="1">
              <a:spcAft>
                <a:spcPts val="0"/>
              </a:spcAft>
              <a:buClr>
                <a:schemeClr val="accent3"/>
              </a:buClr>
              <a:buFont typeface="Wingdings 2"/>
              <a:buChar char=""/>
              <a:defRPr/>
            </a:pPr>
            <a:r>
              <a:rPr lang="en-GB" sz="2400" dirty="0">
                <a:latin typeface="+mj-lt"/>
              </a:rPr>
              <a:t>If ‘overt’ curriculum and nature of assessment are not aligned, students will ‘construct’ their own version of the curriculum to meet assessment </a:t>
            </a:r>
            <a:r>
              <a:rPr lang="en-GB" sz="2400" dirty="0" smtClean="0">
                <a:latin typeface="+mj-lt"/>
              </a:rPr>
              <a:t>needs.</a:t>
            </a:r>
            <a:endParaRPr lang="en-US" sz="2400" dirty="0">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p:txBody>
          <a:bodyPr/>
          <a:lstStyle/>
          <a:p>
            <a:pPr>
              <a:defRPr/>
            </a:pPr>
            <a:fld id="{A4C9D8CF-624D-42B4-A863-38B05B51D9FF}" type="slidenum">
              <a:rPr lang="en-US" smtClean="0"/>
              <a:pPr>
                <a:defRPr/>
              </a:pPr>
              <a:t>52</a:t>
            </a:fld>
            <a:endParaRPr lang="en-US" dirty="0" smtClean="0"/>
          </a:p>
        </p:txBody>
      </p:sp>
      <p:sp>
        <p:nvSpPr>
          <p:cNvPr id="5123" name="Rectangle 2"/>
          <p:cNvSpPr>
            <a:spLocks noGrp="1" noChangeArrowheads="1"/>
          </p:cNvSpPr>
          <p:nvPr>
            <p:ph type="title"/>
          </p:nvPr>
        </p:nvSpPr>
        <p:spPr>
          <a:xfrm>
            <a:off x="684213" y="549275"/>
            <a:ext cx="7775575" cy="1047750"/>
          </a:xfrm>
        </p:spPr>
        <p:txBody>
          <a:bodyPr>
            <a:normAutofit/>
          </a:bodyPr>
          <a:lstStyle/>
          <a:p>
            <a:pPr algn="ctr">
              <a:defRPr/>
            </a:pPr>
            <a:r>
              <a:rPr lang="en-US" sz="2800" b="1" dirty="0" smtClean="0">
                <a:solidFill>
                  <a:schemeClr val="accent3"/>
                </a:solidFill>
              </a:rPr>
              <a:t>What is Curriculum Alignment?</a:t>
            </a:r>
            <a:br>
              <a:rPr lang="en-US" sz="2800" b="1" dirty="0" smtClean="0">
                <a:solidFill>
                  <a:schemeClr val="accent3"/>
                </a:solidFill>
              </a:rPr>
            </a:br>
            <a:r>
              <a:rPr lang="en-US" sz="2800" b="1" dirty="0" smtClean="0">
                <a:solidFill>
                  <a:schemeClr val="accent3"/>
                </a:solidFill>
              </a:rPr>
              <a:t>Consistency and Intentionality</a:t>
            </a:r>
          </a:p>
        </p:txBody>
      </p:sp>
      <p:pic>
        <p:nvPicPr>
          <p:cNvPr id="36868" name="Picture 3" descr="chart20001"/>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50825" y="1157288"/>
            <a:ext cx="8607425" cy="56022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6869" name="Text Box 4"/>
          <p:cNvSpPr txBox="1">
            <a:spLocks noChangeArrowheads="1"/>
          </p:cNvSpPr>
          <p:nvPr/>
        </p:nvSpPr>
        <p:spPr bwMode="auto">
          <a:xfrm>
            <a:off x="304800" y="4705350"/>
            <a:ext cx="2743200" cy="13144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Harden, R.M. (2001). AMEE Guide </a:t>
            </a:r>
          </a:p>
          <a:p>
            <a:pPr eaLnBrk="1" hangingPunct="1"/>
            <a:r>
              <a:rPr lang="en-US" sz="800" dirty="0"/>
              <a:t>No. 21. Curriculum mapping: </a:t>
            </a:r>
          </a:p>
          <a:p>
            <a:pPr eaLnBrk="1" hangingPunct="1"/>
            <a:r>
              <a:rPr lang="en-US" sz="800" dirty="0"/>
              <a:t>a tool for transparent and authentic</a:t>
            </a:r>
          </a:p>
          <a:p>
            <a:pPr eaLnBrk="1" hangingPunct="1"/>
            <a:r>
              <a:rPr lang="en-US" sz="800" dirty="0"/>
              <a:t>teaching and learning. </a:t>
            </a:r>
          </a:p>
          <a:p>
            <a:pPr eaLnBrk="1" hangingPunct="1"/>
            <a:r>
              <a:rPr lang="en-US" sz="800" dirty="0"/>
              <a:t>Medical Teacher, 23 (2), 123-137. </a:t>
            </a:r>
          </a:p>
          <a:p>
            <a:pPr eaLnBrk="1" hangingPunct="1"/>
            <a:endParaRPr lang="en-US" sz="800" dirty="0"/>
          </a:p>
          <a:p>
            <a:pPr eaLnBrk="1" hangingPunct="1"/>
            <a:r>
              <a:rPr lang="en-US" sz="800" dirty="0"/>
              <a:t>Hobson, E.H. (2005). Changing pedagogy. </a:t>
            </a:r>
          </a:p>
          <a:p>
            <a:pPr eaLnBrk="1" hangingPunct="1"/>
            <a:r>
              <a:rPr lang="en-US" sz="800" dirty="0"/>
              <a:t>Presentation at SACS-COC Institute on Quality </a:t>
            </a:r>
          </a:p>
          <a:p>
            <a:pPr eaLnBrk="1" hangingPunct="1"/>
            <a:r>
              <a:rPr lang="en-US" sz="800" dirty="0"/>
              <a:t>Enhancement and Accreditation, </a:t>
            </a:r>
          </a:p>
          <a:p>
            <a:pPr eaLnBrk="1" hangingPunct="1"/>
            <a:r>
              <a:rPr lang="en-US" sz="800" dirty="0"/>
              <a:t>Orlando, FL, July 24-27, 2005.</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Deep vs surface learning</a:t>
            </a:r>
            <a:endParaRPr lang="en-US" sz="2800" b="1" dirty="0">
              <a:solidFill>
                <a:schemeClr val="accent3"/>
              </a:solidFill>
            </a:endParaRPr>
          </a:p>
        </p:txBody>
      </p:sp>
      <p:sp>
        <p:nvSpPr>
          <p:cNvPr id="100355" name="Rectangle 3"/>
          <p:cNvSpPr>
            <a:spLocks noGrp="1" noChangeArrowheads="1"/>
          </p:cNvSpPr>
          <p:nvPr>
            <p:ph idx="1"/>
          </p:nvPr>
        </p:nvSpPr>
        <p:spPr>
          <a:xfrm>
            <a:off x="457200" y="2204864"/>
            <a:ext cx="8229600" cy="4119736"/>
          </a:xfrm>
        </p:spPr>
        <p:txBody>
          <a:bodyPr>
            <a:normAutofit/>
          </a:bodyPr>
          <a:lstStyle/>
          <a:p>
            <a:pPr marL="274320" indent="-274320" eaLnBrk="1" fontAlgn="auto" hangingPunct="1">
              <a:spcAft>
                <a:spcPts val="0"/>
              </a:spcAft>
              <a:buClr>
                <a:schemeClr val="accent3"/>
              </a:buClr>
              <a:buFont typeface="Wingdings 2"/>
              <a:buChar char=""/>
              <a:defRPr/>
            </a:pPr>
            <a:r>
              <a:rPr lang="en-GB" sz="2400" dirty="0">
                <a:latin typeface="+mj-lt"/>
              </a:rPr>
              <a:t>Ramsden, 1988 and </a:t>
            </a:r>
            <a:r>
              <a:rPr lang="en-GB" sz="2400" dirty="0" smtClean="0">
                <a:latin typeface="+mj-lt"/>
              </a:rPr>
              <a:t>others;</a:t>
            </a:r>
          </a:p>
          <a:p>
            <a:pPr marL="0" indent="0" eaLnBrk="1" fontAlgn="auto" hangingPunct="1">
              <a:spcAft>
                <a:spcPts val="0"/>
              </a:spcAft>
              <a:buClr>
                <a:schemeClr val="accent3"/>
              </a:buClr>
              <a:buNone/>
              <a:defRPr/>
            </a:pP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dirty="0">
                <a:latin typeface="+mj-lt"/>
              </a:rPr>
              <a:t>Some authorities also include ‘strategic’ </a:t>
            </a:r>
            <a:r>
              <a:rPr lang="en-GB" sz="2400" dirty="0" smtClean="0">
                <a:latin typeface="+mj-lt"/>
              </a:rPr>
              <a:t>learning;</a:t>
            </a:r>
          </a:p>
          <a:p>
            <a:pPr marL="0" indent="0" eaLnBrk="1" fontAlgn="auto" hangingPunct="1">
              <a:spcAft>
                <a:spcPts val="0"/>
              </a:spcAft>
              <a:buClr>
                <a:schemeClr val="accent3"/>
              </a:buClr>
              <a:buNone/>
              <a:defRPr/>
            </a:pP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i="1" dirty="0">
                <a:latin typeface="+mj-lt"/>
              </a:rPr>
              <a:t>Not</a:t>
            </a:r>
            <a:r>
              <a:rPr lang="en-GB" sz="2400" dirty="0">
                <a:latin typeface="+mj-lt"/>
              </a:rPr>
              <a:t> attributes of students – the same student may adopt different approaches at different </a:t>
            </a:r>
            <a:r>
              <a:rPr lang="en-GB" sz="2400" dirty="0" smtClean="0">
                <a:latin typeface="+mj-lt"/>
              </a:rPr>
              <a:t>times.</a:t>
            </a:r>
            <a:endParaRPr lang="en-US" sz="2400" dirty="0">
              <a:latin typeface="+mj-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422" name="Group 1070"/>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2935214315"/>
              </p:ext>
            </p:extLst>
          </p:nvPr>
        </p:nvGraphicFramePr>
        <p:xfrm>
          <a:off x="395288" y="1412875"/>
          <a:ext cx="8280400" cy="3756025"/>
        </p:xfrm>
        <a:graphic>
          <a:graphicData uri="http://schemas.openxmlformats.org/drawingml/2006/table">
            <a:tbl>
              <a:tblPr/>
              <a:tblGrid>
                <a:gridCol w="4464216"/>
                <a:gridCol w="3816184"/>
              </a:tblGrid>
              <a:tr h="720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Deep</a:t>
                      </a:r>
                      <a:endParaRPr kumimoji="0" lang="en-US" sz="2800" b="1" i="0" u="none" strike="noStrike" cap="none" normalizeH="0" baseline="0" dirty="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Surface</a:t>
                      </a:r>
                      <a:endParaRPr kumimoji="0" lang="en-US" sz="2800" b="1" i="0" u="none" strike="noStrike" cap="none" normalizeH="0" baseline="0" dirty="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Focus on ‘what does this mean?’</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Focus on the surface signs</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Relates new knowledge to previous learning</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Learning consists of unrelated parts</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Relates theoretical ideas to everyday experience</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No reflective relationships</a:t>
                      </a:r>
                      <a:endParaRPr kumimoji="0" lang="en-US" sz="2400" b="0" i="0" u="none" strike="noStrike" cap="none" normalizeH="0" baseline="0" dirty="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7" name="Group 37"/>
          <p:cNvGraphicFramePr>
            <a:graphicFrameLocks noGrp="1"/>
          </p:cNvGraphicFramePr>
          <p:nvPr/>
        </p:nvGraphicFramePr>
        <p:xfrm>
          <a:off x="539750" y="1052513"/>
          <a:ext cx="8208964" cy="3816350"/>
        </p:xfrm>
        <a:graphic>
          <a:graphicData uri="http://schemas.openxmlformats.org/drawingml/2006/table">
            <a:tbl>
              <a:tblPr/>
              <a:tblGrid>
                <a:gridCol w="4104482"/>
                <a:gridCol w="4104482"/>
              </a:tblGrid>
              <a:tr h="7200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Deep</a:t>
                      </a:r>
                      <a:endParaRPr kumimoji="0" lang="en-US" sz="2800" b="1" i="0" u="none" strike="noStrike" cap="none" normalizeH="0" baseline="0" dirty="0" smtClean="0">
                        <a:ln>
                          <a:noFill/>
                        </a:ln>
                        <a:solidFill>
                          <a:schemeClr val="tx1"/>
                        </a:solidFill>
                        <a:effectLst/>
                        <a:latin typeface="Arial" charset="0"/>
                      </a:endParaRPr>
                    </a:p>
                  </a:txBody>
                  <a:tcPr marL="91441" marR="91441"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Surface</a:t>
                      </a:r>
                      <a:endParaRPr kumimoji="0" lang="en-US" sz="2800" b="1" i="0" u="none" strike="noStrike" cap="none" normalizeH="0" baseline="0" dirty="0" smtClean="0">
                        <a:ln>
                          <a:noFill/>
                        </a:ln>
                        <a:solidFill>
                          <a:schemeClr val="tx1"/>
                        </a:solidFill>
                        <a:effectLst/>
                        <a:latin typeface="Arial" charset="0"/>
                      </a:endParaRPr>
                    </a:p>
                  </a:txBody>
                  <a:tcPr marL="91441" marR="91441"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Can distinguish evidence from argument</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Basic concepts not differentiated from examples</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0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Structures content into a coherent whole</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Matches content to imposed ‘tasks’</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0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Driven internally by student’s wish to learn</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Driven externally, by assessment</a:t>
                      </a:r>
                      <a:endParaRPr kumimoji="0" lang="en-US" sz="2400" b="0" i="0" u="none" strike="noStrike" cap="none" normalizeH="0" baseline="0" dirty="0" smtClean="0">
                        <a:ln>
                          <a:noFill/>
                        </a:ln>
                        <a:solidFill>
                          <a:schemeClr val="tx1"/>
                        </a:solidFill>
                        <a:effectLst/>
                        <a:latin typeface="Arial" charset="0"/>
                      </a:endParaRPr>
                    </a:p>
                  </a:txBody>
                  <a:tcPr marL="91441" marR="91441"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Implications for LOs</a:t>
            </a:r>
            <a:endParaRPr lang="en-US" sz="2800" b="1" dirty="0">
              <a:solidFill>
                <a:schemeClr val="accent3"/>
              </a:solidFill>
            </a:endParaRPr>
          </a:p>
        </p:txBody>
      </p:sp>
      <p:sp>
        <p:nvSpPr>
          <p:cNvPr id="106499" name="Rectangle 3"/>
          <p:cNvSpPr>
            <a:spLocks noGrp="1" noChangeArrowheads="1"/>
          </p:cNvSpPr>
          <p:nvPr>
            <p:ph idx="1"/>
          </p:nvPr>
        </p:nvSpPr>
        <p:spPr>
          <a:xfrm>
            <a:off x="251520" y="2276872"/>
            <a:ext cx="8640960" cy="4047728"/>
          </a:xfrm>
        </p:spPr>
        <p:txBody>
          <a:bodyPr>
            <a:normAutofit/>
          </a:bodyPr>
          <a:lstStyle/>
          <a:p>
            <a:pPr marL="274320" indent="-274320" eaLnBrk="1" fontAlgn="auto" hangingPunct="1">
              <a:spcAft>
                <a:spcPts val="0"/>
              </a:spcAft>
              <a:buClr>
                <a:schemeClr val="accent3"/>
              </a:buClr>
              <a:buFont typeface="Wingdings 2"/>
              <a:buChar char=""/>
              <a:defRPr/>
            </a:pPr>
            <a:r>
              <a:rPr lang="en-GB" dirty="0">
                <a:latin typeface="+mj-lt"/>
              </a:rPr>
              <a:t>LOs should be set in order to encourage deep </a:t>
            </a:r>
            <a:r>
              <a:rPr lang="en-GB" dirty="0" smtClean="0">
                <a:latin typeface="+mj-lt"/>
              </a:rPr>
              <a:t>learning;</a:t>
            </a:r>
          </a:p>
          <a:p>
            <a:pPr marL="0" indent="0" eaLnBrk="1" fontAlgn="auto" hangingPunct="1">
              <a:spcAft>
                <a:spcPts val="0"/>
              </a:spcAft>
              <a:buClr>
                <a:schemeClr val="accent3"/>
              </a:buClr>
              <a:buNone/>
              <a:defRPr/>
            </a:pPr>
            <a:endParaRPr lang="en-GB" dirty="0">
              <a:latin typeface="+mj-lt"/>
            </a:endParaRPr>
          </a:p>
          <a:p>
            <a:pPr marL="274320" indent="-274320" eaLnBrk="1" fontAlgn="auto" hangingPunct="1">
              <a:spcAft>
                <a:spcPts val="0"/>
              </a:spcAft>
              <a:buClr>
                <a:schemeClr val="accent3"/>
              </a:buClr>
              <a:buFont typeface="Wingdings 2"/>
              <a:buChar char=""/>
              <a:defRPr/>
            </a:pPr>
            <a:r>
              <a:rPr lang="en-GB" dirty="0">
                <a:latin typeface="+mj-lt"/>
              </a:rPr>
              <a:t>Assessment methods should require ‘deep’ approaches to be </a:t>
            </a:r>
            <a:r>
              <a:rPr lang="en-GB" dirty="0" smtClean="0">
                <a:latin typeface="+mj-lt"/>
              </a:rPr>
              <a:t>deployed.</a:t>
            </a:r>
            <a:endParaRPr lang="en-GB" dirty="0">
              <a:latin typeface="+mj-lt"/>
            </a:endParaRP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231830" y="5875169"/>
            <a:ext cx="1116562" cy="369332"/>
          </a:xfrm>
          <a:prstGeom prst="rect">
            <a:avLst/>
          </a:prstGeom>
          <a:noFill/>
        </p:spPr>
        <p:txBody>
          <a:bodyPr wrap="none" rtlCol="0">
            <a:spAutoFit/>
          </a:bodyPr>
          <a:lstStyle/>
          <a:p>
            <a:r>
              <a:rPr lang="en-US" dirty="0" smtClean="0"/>
              <a:t>Kolb 1976</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704850"/>
            <a:ext cx="8229600" cy="1068388"/>
          </a:xfrm>
        </p:spPr>
        <p:txBody>
          <a:bodyPr>
            <a:normAutofit/>
          </a:bodyPr>
          <a:lstStyle/>
          <a:p>
            <a:pPr eaLnBrk="1" fontAlgn="auto" hangingPunct="1">
              <a:spcAft>
                <a:spcPts val="0"/>
              </a:spcAft>
              <a:defRPr/>
            </a:pPr>
            <a:r>
              <a:rPr lang="en-GB" sz="2800" b="1" dirty="0">
                <a:solidFill>
                  <a:schemeClr val="accent3"/>
                </a:solidFill>
              </a:rPr>
              <a:t>Kolb’s learning styles</a:t>
            </a:r>
            <a:endParaRPr lang="en-US" sz="2800" b="1" dirty="0">
              <a:solidFill>
                <a:schemeClr val="accent3"/>
              </a:solidFill>
            </a:endParaRPr>
          </a:p>
        </p:txBody>
      </p:sp>
      <p:sp>
        <p:nvSpPr>
          <p:cNvPr id="110595" name="Rectangle 3"/>
          <p:cNvSpPr>
            <a:spLocks noGrp="1" noChangeArrowheads="1"/>
          </p:cNvSpPr>
          <p:nvPr>
            <p:ph idx="1"/>
          </p:nvPr>
        </p:nvSpPr>
        <p:spPr>
          <a:xfrm>
            <a:off x="251520" y="1935163"/>
            <a:ext cx="8640960" cy="4389437"/>
          </a:xfrm>
        </p:spPr>
        <p:txBody>
          <a:bodyPr>
            <a:normAutofit/>
          </a:bodyPr>
          <a:lstStyle/>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Observers – focus on facts, like practical examples, not so good with </a:t>
            </a:r>
            <a:r>
              <a:rPr lang="en-GB" sz="2400" dirty="0" smtClean="0">
                <a:latin typeface="+mj-lt"/>
              </a:rPr>
              <a:t>theory;</a:t>
            </a:r>
          </a:p>
          <a:p>
            <a:pPr marL="0" indent="0" algn="just" eaLnBrk="1" fontAlgn="auto" hangingPunct="1">
              <a:lnSpc>
                <a:spcPct val="90000"/>
              </a:lnSpc>
              <a:spcAft>
                <a:spcPts val="0"/>
              </a:spcAft>
              <a:buClr>
                <a:schemeClr val="accent3"/>
              </a:buClr>
              <a:buNone/>
              <a:defRPr/>
            </a:pPr>
            <a:endParaRPr lang="en-GB" sz="2400" dirty="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Thinkers – like theory, concepts, influenced by expert opinion, may lack ‘common sense</a:t>
            </a:r>
            <a:r>
              <a:rPr lang="en-GB" sz="2400" dirty="0" smtClean="0">
                <a:latin typeface="+mj-lt"/>
              </a:rPr>
              <a:t>’;</a:t>
            </a:r>
          </a:p>
          <a:p>
            <a:pPr marL="0" indent="0" algn="just" eaLnBrk="1" fontAlgn="auto" hangingPunct="1">
              <a:lnSpc>
                <a:spcPct val="90000"/>
              </a:lnSpc>
              <a:spcAft>
                <a:spcPts val="0"/>
              </a:spcAft>
              <a:buClr>
                <a:schemeClr val="accent3"/>
              </a:buClr>
              <a:buNone/>
              <a:defRPr/>
            </a:pPr>
            <a:endParaRPr lang="en-GB" sz="2400" dirty="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Deciders – like clear structures and ‘rules’, not so good with ‘messy’ </a:t>
            </a:r>
            <a:r>
              <a:rPr lang="en-GB" sz="2400" dirty="0" smtClean="0">
                <a:latin typeface="+mj-lt"/>
              </a:rPr>
              <a:t>situations;</a:t>
            </a:r>
          </a:p>
          <a:p>
            <a:pPr marL="0" indent="0" algn="just" eaLnBrk="1" fontAlgn="auto" hangingPunct="1">
              <a:lnSpc>
                <a:spcPct val="90000"/>
              </a:lnSpc>
              <a:spcAft>
                <a:spcPts val="0"/>
              </a:spcAft>
              <a:buClr>
                <a:schemeClr val="accent3"/>
              </a:buClr>
              <a:buNone/>
              <a:defRPr/>
            </a:pPr>
            <a:endParaRPr lang="en-GB" sz="2400" dirty="0">
              <a:latin typeface="+mj-lt"/>
            </a:endParaRPr>
          </a:p>
          <a:p>
            <a:pPr marL="274320" indent="-274320" algn="just" eaLnBrk="1" fontAlgn="auto" hangingPunct="1">
              <a:lnSpc>
                <a:spcPct val="90000"/>
              </a:lnSpc>
              <a:spcAft>
                <a:spcPts val="0"/>
              </a:spcAft>
              <a:buClr>
                <a:schemeClr val="accent3"/>
              </a:buClr>
              <a:buFont typeface="Wingdings 2"/>
              <a:buChar char=""/>
              <a:defRPr/>
            </a:pPr>
            <a:r>
              <a:rPr lang="en-GB" sz="2400" dirty="0">
                <a:latin typeface="+mj-lt"/>
              </a:rPr>
              <a:t>Doers – learn by trying things for themselves, by making mistakes, inclined to be uncritical of received wisdom</a:t>
            </a:r>
            <a:endParaRPr lang="en-US" sz="2400" dirty="0">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Implications for LOs</a:t>
            </a:r>
            <a:endParaRPr lang="en-US" sz="2800" b="1" dirty="0">
              <a:solidFill>
                <a:schemeClr val="accent3"/>
              </a:solidFill>
            </a:endParaRPr>
          </a:p>
        </p:txBody>
      </p:sp>
      <p:sp>
        <p:nvSpPr>
          <p:cNvPr id="112643" name="Rectangle 3"/>
          <p:cNvSpPr>
            <a:spLocks noGrp="1" noChangeArrowheads="1"/>
          </p:cNvSpPr>
          <p:nvPr>
            <p:ph idx="1"/>
          </p:nvPr>
        </p:nvSpPr>
        <p:spPr>
          <a:xfrm>
            <a:off x="251520" y="2060848"/>
            <a:ext cx="8568952" cy="4263752"/>
          </a:xfrm>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GB" sz="2400" dirty="0">
                <a:latin typeface="+mj-lt"/>
              </a:rPr>
              <a:t>Different LOs will suit/require different learning </a:t>
            </a:r>
            <a:r>
              <a:rPr lang="en-GB" sz="2400" dirty="0" smtClean="0">
                <a:latin typeface="+mj-lt"/>
              </a:rPr>
              <a:t>styles;</a:t>
            </a:r>
          </a:p>
          <a:p>
            <a:pPr marL="0" indent="0" eaLnBrk="1" fontAlgn="auto" hangingPunct="1">
              <a:lnSpc>
                <a:spcPct val="90000"/>
              </a:lnSpc>
              <a:spcAft>
                <a:spcPts val="0"/>
              </a:spcAft>
              <a:buClr>
                <a:schemeClr val="accent3"/>
              </a:buClr>
              <a:buNone/>
              <a:defRPr/>
            </a:pPr>
            <a:endParaRPr lang="en-GB" sz="2400" dirty="0">
              <a:latin typeface="+mj-lt"/>
            </a:endParaRP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LOs should be selected to suit a range of learning </a:t>
            </a:r>
            <a:r>
              <a:rPr lang="en-GB" sz="2400" dirty="0" smtClean="0">
                <a:latin typeface="+mj-lt"/>
              </a:rPr>
              <a:t>styles;</a:t>
            </a:r>
          </a:p>
          <a:p>
            <a:pPr marL="0" indent="0" eaLnBrk="1" fontAlgn="auto" hangingPunct="1">
              <a:lnSpc>
                <a:spcPct val="90000"/>
              </a:lnSpc>
              <a:spcAft>
                <a:spcPts val="0"/>
              </a:spcAft>
              <a:buClr>
                <a:schemeClr val="accent3"/>
              </a:buClr>
              <a:buNone/>
              <a:defRPr/>
            </a:pPr>
            <a:endParaRPr lang="en-GB" sz="2400" dirty="0">
              <a:latin typeface="+mj-lt"/>
            </a:endParaRP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Teaching should encourage students to explore their own learning styles and address their </a:t>
            </a:r>
            <a:r>
              <a:rPr lang="en-GB" sz="2400" dirty="0" smtClean="0">
                <a:latin typeface="+mj-lt"/>
              </a:rPr>
              <a:t>weaknesses;</a:t>
            </a:r>
          </a:p>
          <a:p>
            <a:pPr marL="0" indent="0" eaLnBrk="1" fontAlgn="auto" hangingPunct="1">
              <a:lnSpc>
                <a:spcPct val="90000"/>
              </a:lnSpc>
              <a:spcAft>
                <a:spcPts val="0"/>
              </a:spcAft>
              <a:buClr>
                <a:schemeClr val="accent3"/>
              </a:buClr>
              <a:buNone/>
              <a:defRPr/>
            </a:pPr>
            <a:endParaRPr lang="en-GB" sz="2400" dirty="0">
              <a:latin typeface="+mj-lt"/>
            </a:endParaRPr>
          </a:p>
          <a:p>
            <a:pPr marL="274320" indent="-274320" eaLnBrk="1" fontAlgn="auto" hangingPunct="1">
              <a:lnSpc>
                <a:spcPct val="90000"/>
              </a:lnSpc>
              <a:spcAft>
                <a:spcPts val="0"/>
              </a:spcAft>
              <a:buClr>
                <a:schemeClr val="accent3"/>
              </a:buClr>
              <a:buFont typeface="Wingdings 2"/>
              <a:buChar char=""/>
              <a:defRPr/>
            </a:pPr>
            <a:r>
              <a:rPr lang="en-GB" sz="2400" dirty="0">
                <a:latin typeface="+mj-lt"/>
              </a:rPr>
              <a:t>Assessment methods should cover a range to suit all types of learner.</a:t>
            </a:r>
            <a:endParaRPr lang="en-US" sz="24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they make informed decisions about ..</a:t>
            </a:r>
            <a:endParaRPr lang="en-US" sz="3200" dirty="0"/>
          </a:p>
        </p:txBody>
      </p:sp>
      <p:sp>
        <p:nvSpPr>
          <p:cNvPr id="3" name="Content Placeholder 2"/>
          <p:cNvSpPr>
            <a:spLocks noGrp="1"/>
          </p:cNvSpPr>
          <p:nvPr>
            <p:ph idx="1"/>
          </p:nvPr>
        </p:nvSpPr>
        <p:spPr/>
        <p:txBody>
          <a:bodyPr/>
          <a:lstStyle/>
          <a:p>
            <a:pPr>
              <a:buNone/>
            </a:pPr>
            <a:endParaRPr lang="en-US" dirty="0"/>
          </a:p>
        </p:txBody>
      </p:sp>
      <p:pic>
        <p:nvPicPr>
          <p:cNvPr id="5" name="Picture 4"/>
          <p:cNvPicPr>
            <a:picLocks noChangeAspect="1"/>
          </p:cNvPicPr>
          <p:nvPr/>
        </p:nvPicPr>
        <p:blipFill>
          <a:blip r:embed="rId2"/>
          <a:stretch>
            <a:fillRect/>
          </a:stretch>
        </p:blipFill>
        <p:spPr>
          <a:xfrm>
            <a:off x="655592" y="2165866"/>
            <a:ext cx="1056409" cy="1143000"/>
          </a:xfrm>
          <a:prstGeom prst="rect">
            <a:avLst/>
          </a:prstGeom>
        </p:spPr>
      </p:pic>
      <p:pic>
        <p:nvPicPr>
          <p:cNvPr id="6" name="Picture 5"/>
          <p:cNvPicPr>
            <a:picLocks noChangeAspect="1"/>
          </p:cNvPicPr>
          <p:nvPr/>
        </p:nvPicPr>
        <p:blipFill>
          <a:blip r:embed="rId3"/>
          <a:stretch>
            <a:fillRect/>
          </a:stretch>
        </p:blipFill>
        <p:spPr>
          <a:xfrm>
            <a:off x="655592" y="4756666"/>
            <a:ext cx="1130300" cy="1130300"/>
          </a:xfrm>
          <a:prstGeom prst="rect">
            <a:avLst/>
          </a:prstGeom>
        </p:spPr>
      </p:pic>
      <p:sp>
        <p:nvSpPr>
          <p:cNvPr id="7" name="TextBox 6"/>
          <p:cNvSpPr txBox="1"/>
          <p:nvPr/>
        </p:nvSpPr>
        <p:spPr>
          <a:xfrm>
            <a:off x="1950992" y="2546866"/>
            <a:ext cx="1918501" cy="369332"/>
          </a:xfrm>
          <a:prstGeom prst="rect">
            <a:avLst/>
          </a:prstGeom>
          <a:noFill/>
        </p:spPr>
        <p:txBody>
          <a:bodyPr wrap="none" rtlCol="0">
            <a:spAutoFit/>
          </a:bodyPr>
          <a:lstStyle/>
          <a:p>
            <a:r>
              <a:rPr lang="en-US" dirty="0" smtClean="0"/>
              <a:t>BSc Bioinformatics</a:t>
            </a:r>
            <a:endParaRPr lang="en-US" dirty="0"/>
          </a:p>
        </p:txBody>
      </p:sp>
      <p:sp>
        <p:nvSpPr>
          <p:cNvPr id="8" name="TextBox 7"/>
          <p:cNvSpPr txBox="1"/>
          <p:nvPr/>
        </p:nvSpPr>
        <p:spPr>
          <a:xfrm>
            <a:off x="2027192" y="3994666"/>
            <a:ext cx="2031325" cy="646331"/>
          </a:xfrm>
          <a:prstGeom prst="rect">
            <a:avLst/>
          </a:prstGeom>
          <a:noFill/>
        </p:spPr>
        <p:txBody>
          <a:bodyPr wrap="none" rtlCol="0">
            <a:spAutoFit/>
          </a:bodyPr>
          <a:lstStyle/>
          <a:p>
            <a:r>
              <a:rPr lang="en-US" dirty="0" smtClean="0"/>
              <a:t>MSc Opthalmology </a:t>
            </a:r>
            <a:endParaRPr lang="en-US" b="1" dirty="0" smtClean="0"/>
          </a:p>
          <a:p>
            <a:endParaRPr lang="en-US" dirty="0"/>
          </a:p>
        </p:txBody>
      </p:sp>
      <p:sp>
        <p:nvSpPr>
          <p:cNvPr id="9" name="TextBox 8"/>
          <p:cNvSpPr txBox="1"/>
          <p:nvPr/>
        </p:nvSpPr>
        <p:spPr>
          <a:xfrm>
            <a:off x="1950992" y="5442466"/>
            <a:ext cx="2521393" cy="369332"/>
          </a:xfrm>
          <a:prstGeom prst="rect">
            <a:avLst/>
          </a:prstGeom>
          <a:noFill/>
        </p:spPr>
        <p:txBody>
          <a:bodyPr wrap="none" rtlCol="0">
            <a:spAutoFit/>
          </a:bodyPr>
          <a:lstStyle/>
          <a:p>
            <a:r>
              <a:rPr lang="en-US" dirty="0" smtClean="0"/>
              <a:t>BAMass Communication</a:t>
            </a:r>
            <a:endParaRPr lang="en-US" dirty="0"/>
          </a:p>
        </p:txBody>
      </p:sp>
      <p:sp>
        <p:nvSpPr>
          <p:cNvPr id="10" name="TextBox 9"/>
          <p:cNvSpPr txBox="1"/>
          <p:nvPr/>
        </p:nvSpPr>
        <p:spPr>
          <a:xfrm>
            <a:off x="655592" y="6020950"/>
            <a:ext cx="2348044" cy="369332"/>
          </a:xfrm>
          <a:prstGeom prst="rect">
            <a:avLst/>
          </a:prstGeom>
          <a:noFill/>
        </p:spPr>
        <p:txBody>
          <a:bodyPr wrap="none" rtlCol="0">
            <a:spAutoFit/>
          </a:bodyPr>
          <a:lstStyle/>
          <a:p>
            <a:r>
              <a:rPr lang="en-US" dirty="0" smtClean="0"/>
              <a:t>Their understanding ..?</a:t>
            </a:r>
            <a:endParaRPr lang="en-US" dirty="0"/>
          </a:p>
        </p:txBody>
      </p:sp>
      <p:pic>
        <p:nvPicPr>
          <p:cNvPr id="11" name="Picture 10"/>
          <p:cNvPicPr>
            <a:picLocks noChangeAspect="1"/>
          </p:cNvPicPr>
          <p:nvPr/>
        </p:nvPicPr>
        <p:blipFill>
          <a:blip r:embed="rId4"/>
          <a:stretch>
            <a:fillRect/>
          </a:stretch>
        </p:blipFill>
        <p:spPr>
          <a:xfrm>
            <a:off x="6934043" y="3429000"/>
            <a:ext cx="1929417" cy="1289050"/>
          </a:xfrm>
          <a:prstGeom prst="rect">
            <a:avLst/>
          </a:prstGeom>
        </p:spPr>
      </p:pic>
      <p:pic>
        <p:nvPicPr>
          <p:cNvPr id="12" name="Picture 11"/>
          <p:cNvPicPr>
            <a:picLocks noChangeAspect="1"/>
          </p:cNvPicPr>
          <p:nvPr/>
        </p:nvPicPr>
        <p:blipFill>
          <a:blip r:embed="rId5"/>
          <a:stretch>
            <a:fillRect/>
          </a:stretch>
        </p:blipFill>
        <p:spPr>
          <a:xfrm>
            <a:off x="4200372" y="2246531"/>
            <a:ext cx="1699720" cy="1080890"/>
          </a:xfrm>
          <a:prstGeom prst="rect">
            <a:avLst/>
          </a:prstGeom>
        </p:spPr>
      </p:pic>
      <p:pic>
        <p:nvPicPr>
          <p:cNvPr id="13" name="Picture 12"/>
          <p:cNvPicPr>
            <a:picLocks noChangeAspect="1"/>
          </p:cNvPicPr>
          <p:nvPr/>
        </p:nvPicPr>
        <p:blipFill>
          <a:blip r:embed="rId6"/>
          <a:stretch>
            <a:fillRect/>
          </a:stretch>
        </p:blipFill>
        <p:spPr>
          <a:xfrm>
            <a:off x="7132677" y="2165866"/>
            <a:ext cx="1257935" cy="1175176"/>
          </a:xfrm>
          <a:prstGeom prst="rect">
            <a:avLst/>
          </a:prstGeom>
        </p:spPr>
      </p:pic>
      <p:sp>
        <p:nvSpPr>
          <p:cNvPr id="14" name="TextBox 13"/>
          <p:cNvSpPr txBox="1"/>
          <p:nvPr/>
        </p:nvSpPr>
        <p:spPr>
          <a:xfrm>
            <a:off x="2888445" y="1138535"/>
            <a:ext cx="5155528" cy="1107996"/>
          </a:xfrm>
          <a:prstGeom prst="rect">
            <a:avLst/>
          </a:prstGeom>
          <a:noFill/>
        </p:spPr>
        <p:txBody>
          <a:bodyPr wrap="none" rtlCol="0">
            <a:spAutoFit/>
          </a:bodyPr>
          <a:lstStyle/>
          <a:p>
            <a:r>
              <a:rPr lang="en-GB" sz="2400" dirty="0" smtClean="0">
                <a:solidFill>
                  <a:schemeClr val="accent6">
                    <a:lumMod val="75000"/>
                  </a:schemeClr>
                </a:solidFill>
              </a:rPr>
              <a:t>(i) what to study at university?</a:t>
            </a:r>
            <a:br>
              <a:rPr lang="en-GB" sz="2400" dirty="0" smtClean="0">
                <a:solidFill>
                  <a:schemeClr val="accent6">
                    <a:lumMod val="75000"/>
                  </a:schemeClr>
                </a:solidFill>
              </a:rPr>
            </a:br>
            <a:r>
              <a:rPr lang="en-GB" sz="2400" dirty="0" smtClean="0">
                <a:solidFill>
                  <a:schemeClr val="accent6">
                    <a:lumMod val="75000"/>
                  </a:schemeClr>
                </a:solidFill>
              </a:rPr>
              <a:t>(ii) the level they are aiming to achieve?</a:t>
            </a:r>
            <a:endParaRPr lang="en-US" sz="2400" dirty="0" smtClean="0">
              <a:solidFill>
                <a:schemeClr val="accent6">
                  <a:lumMod val="75000"/>
                </a:schemeClr>
              </a:solidFill>
            </a:endParaRPr>
          </a:p>
          <a:p>
            <a:endParaRPr lang="en-US" dirty="0"/>
          </a:p>
        </p:txBody>
      </p:sp>
      <p:pic>
        <p:nvPicPr>
          <p:cNvPr id="15" name="Picture 14"/>
          <p:cNvPicPr>
            <a:picLocks noChangeAspect="1"/>
          </p:cNvPicPr>
          <p:nvPr/>
        </p:nvPicPr>
        <p:blipFill>
          <a:blip r:embed="rId7"/>
          <a:stretch>
            <a:fillRect/>
          </a:stretch>
        </p:blipFill>
        <p:spPr>
          <a:xfrm>
            <a:off x="655592" y="3492106"/>
            <a:ext cx="1056409" cy="1122446"/>
          </a:xfrm>
          <a:prstGeom prst="rect">
            <a:avLst/>
          </a:prstGeom>
        </p:spPr>
      </p:pic>
      <p:pic>
        <p:nvPicPr>
          <p:cNvPr id="16" name="Picture 15"/>
          <p:cNvPicPr>
            <a:picLocks noChangeAspect="1"/>
          </p:cNvPicPr>
          <p:nvPr/>
        </p:nvPicPr>
        <p:blipFill>
          <a:blip r:embed="rId8"/>
          <a:stretch>
            <a:fillRect/>
          </a:stretch>
        </p:blipFill>
        <p:spPr>
          <a:xfrm>
            <a:off x="4200372" y="3818839"/>
            <a:ext cx="2527292" cy="1009562"/>
          </a:xfrm>
          <a:prstGeom prst="rect">
            <a:avLst/>
          </a:prstGeom>
        </p:spPr>
      </p:pic>
      <p:pic>
        <p:nvPicPr>
          <p:cNvPr id="17" name="Picture 16"/>
          <p:cNvPicPr>
            <a:picLocks noChangeAspect="1"/>
          </p:cNvPicPr>
          <p:nvPr/>
        </p:nvPicPr>
        <p:blipFill>
          <a:blip r:embed="rId9"/>
          <a:stretch>
            <a:fillRect/>
          </a:stretch>
        </p:blipFill>
        <p:spPr>
          <a:xfrm>
            <a:off x="5815808" y="5363447"/>
            <a:ext cx="2228165" cy="102683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pPr eaLnBrk="1" fontAlgn="auto" hangingPunct="1">
              <a:spcAft>
                <a:spcPts val="0"/>
              </a:spcAft>
              <a:defRPr/>
            </a:pPr>
            <a:r>
              <a:rPr lang="en-GB" sz="2800" b="1" dirty="0">
                <a:solidFill>
                  <a:schemeClr val="accent3"/>
                </a:solidFill>
              </a:rPr>
              <a:t>Summing up</a:t>
            </a:r>
            <a:endParaRPr lang="en-US" sz="2800" b="1" dirty="0">
              <a:solidFill>
                <a:schemeClr val="accent3"/>
              </a:solidFill>
            </a:endParaRPr>
          </a:p>
        </p:txBody>
      </p:sp>
      <p:sp>
        <p:nvSpPr>
          <p:cNvPr id="114691" name="Rectangle 3"/>
          <p:cNvSpPr>
            <a:spLocks noGrp="1" noChangeArrowheads="1"/>
          </p:cNvSpPr>
          <p:nvPr>
            <p:ph idx="1"/>
          </p:nvPr>
        </p:nvSpPr>
        <p:spPr>
          <a:xfrm>
            <a:off x="251520" y="2204864"/>
            <a:ext cx="8435280" cy="4119736"/>
          </a:xfrm>
        </p:spPr>
        <p:txBody>
          <a:bodyPr>
            <a:normAutofit/>
          </a:bodyPr>
          <a:lstStyle/>
          <a:p>
            <a:pPr marL="274320" indent="-274320" eaLnBrk="1" fontAlgn="auto" hangingPunct="1">
              <a:spcAft>
                <a:spcPts val="0"/>
              </a:spcAft>
              <a:buClr>
                <a:schemeClr val="accent3"/>
              </a:buClr>
              <a:buFont typeface="Wingdings 2"/>
              <a:buChar char=""/>
              <a:defRPr/>
            </a:pPr>
            <a:r>
              <a:rPr lang="en-GB" sz="2400" dirty="0">
                <a:latin typeface="+mj-lt"/>
              </a:rPr>
              <a:t>This has been a very rapid overview of the inputs of some key thinkers into learning </a:t>
            </a:r>
            <a:r>
              <a:rPr lang="en-GB" sz="2400" dirty="0" smtClean="0">
                <a:latin typeface="+mj-lt"/>
              </a:rPr>
              <a:t>theory;</a:t>
            </a:r>
          </a:p>
          <a:p>
            <a:pPr marL="0" indent="0" eaLnBrk="1" fontAlgn="auto" hangingPunct="1">
              <a:spcAft>
                <a:spcPts val="0"/>
              </a:spcAft>
              <a:buClr>
                <a:schemeClr val="accent3"/>
              </a:buClr>
              <a:buNone/>
              <a:defRPr/>
            </a:pP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dirty="0">
                <a:latin typeface="+mj-lt"/>
              </a:rPr>
              <a:t>These views are contested by others – this is a developing </a:t>
            </a:r>
            <a:r>
              <a:rPr lang="en-GB" sz="2400" dirty="0" smtClean="0">
                <a:latin typeface="+mj-lt"/>
              </a:rPr>
              <a:t>field;</a:t>
            </a:r>
          </a:p>
          <a:p>
            <a:pPr marL="0" indent="0" eaLnBrk="1" fontAlgn="auto" hangingPunct="1">
              <a:spcAft>
                <a:spcPts val="0"/>
              </a:spcAft>
              <a:buClr>
                <a:schemeClr val="accent3"/>
              </a:buClr>
              <a:buNone/>
              <a:defRPr/>
            </a:pPr>
            <a:endParaRPr lang="en-GB" sz="2400" dirty="0">
              <a:latin typeface="+mj-lt"/>
            </a:endParaRPr>
          </a:p>
          <a:p>
            <a:pPr marL="274320" indent="-274320" eaLnBrk="1" fontAlgn="auto" hangingPunct="1">
              <a:spcAft>
                <a:spcPts val="0"/>
              </a:spcAft>
              <a:buClr>
                <a:schemeClr val="accent3"/>
              </a:buClr>
              <a:buFont typeface="Wingdings 2"/>
              <a:buChar char=""/>
              <a:defRPr/>
            </a:pPr>
            <a:r>
              <a:rPr lang="en-GB" sz="2400" dirty="0">
                <a:latin typeface="+mj-lt"/>
              </a:rPr>
              <a:t>Do not neglect the importance of the subject </a:t>
            </a:r>
            <a:r>
              <a:rPr lang="en-GB" sz="2400" dirty="0" smtClean="0">
                <a:latin typeface="+mj-lt"/>
              </a:rPr>
              <a:t>element. </a:t>
            </a:r>
            <a:endParaRPr lang="en-GB" sz="2400" dirty="0">
              <a:latin typeface="+mj-lt"/>
            </a:endParaRPr>
          </a:p>
          <a:p>
            <a:pPr marL="274320" indent="-274320" eaLnBrk="1" fontAlgn="auto" hangingPunct="1">
              <a:spcAft>
                <a:spcPts val="0"/>
              </a:spcAft>
              <a:buClr>
                <a:schemeClr val="accent3"/>
              </a:buClr>
              <a:buFontTx/>
              <a:buNone/>
              <a:defRPr/>
            </a:pP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704850"/>
            <a:ext cx="8229600" cy="1143000"/>
          </a:xfrm>
        </p:spPr>
        <p:txBody>
          <a:bodyPr/>
          <a:lstStyle/>
          <a:p>
            <a:pPr>
              <a:defRPr/>
            </a:pPr>
            <a:r>
              <a:rPr lang="en-GB" sz="2800" b="1" dirty="0" smtClean="0">
                <a:solidFill>
                  <a:schemeClr val="accent3"/>
                </a:solidFill>
              </a:rPr>
              <a:t>Exercise 2: </a:t>
            </a:r>
            <a:endParaRPr lang="en-GB" sz="2800" b="1" dirty="0">
              <a:solidFill>
                <a:schemeClr val="accent3"/>
              </a:solidFill>
            </a:endParaRPr>
          </a:p>
        </p:txBody>
      </p:sp>
      <p:sp>
        <p:nvSpPr>
          <p:cNvPr id="46083" name="Content Placeholder 2"/>
          <p:cNvSpPr>
            <a:spLocks noGrp="1"/>
          </p:cNvSpPr>
          <p:nvPr>
            <p:ph idx="1"/>
          </p:nvPr>
        </p:nvSpPr>
        <p:spPr>
          <a:xfrm>
            <a:off x="250825" y="2276872"/>
            <a:ext cx="8641655" cy="4047728"/>
          </a:xfrm>
        </p:spPr>
        <p:txBody>
          <a:bodyPr/>
          <a:lstStyle/>
          <a:p>
            <a:r>
              <a:rPr lang="en-GB" sz="2400" dirty="0" smtClean="0">
                <a:latin typeface="Arial" charset="0"/>
                <a:cs typeface="Arial" charset="0"/>
              </a:rPr>
              <a:t>In your subject or specialization group, write four student learning outcomes; list the SLOs in order of progression.</a:t>
            </a:r>
          </a:p>
        </p:txBody>
      </p:sp>
      <p:sp>
        <p:nvSpPr>
          <p:cNvPr id="4" name="TextBox 3"/>
          <p:cNvSpPr txBox="1"/>
          <p:nvPr/>
        </p:nvSpPr>
        <p:spPr>
          <a:xfrm>
            <a:off x="7657831" y="5862935"/>
            <a:ext cx="736099" cy="461665"/>
          </a:xfrm>
          <a:prstGeom prst="rect">
            <a:avLst/>
          </a:prstGeom>
          <a:noFill/>
        </p:spPr>
        <p:txBody>
          <a:bodyPr wrap="none" rtlCol="0">
            <a:spAutoFit/>
          </a:bodyPr>
          <a:lstStyle/>
          <a:p>
            <a:r>
              <a:rPr lang="en-US" sz="2400" b="1" dirty="0" smtClean="0">
                <a:solidFill>
                  <a:srgbClr val="FF0000"/>
                </a:solidFill>
              </a:rPr>
              <a:t>12.0</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3137" y="1153414"/>
            <a:ext cx="2137725" cy="646331"/>
          </a:xfrm>
          <a:prstGeom prst="rect">
            <a:avLst/>
          </a:prstGeom>
          <a:noFill/>
        </p:spPr>
        <p:txBody>
          <a:bodyPr wrap="none" rtlCol="0">
            <a:spAutoFit/>
          </a:bodyPr>
          <a:lstStyle/>
          <a:p>
            <a:r>
              <a:rPr lang="en-US" sz="3600" b="1" dirty="0" smtClean="0">
                <a:solidFill>
                  <a:srgbClr val="0000FF"/>
                </a:solidFill>
              </a:rPr>
              <a:t>SESSION 3</a:t>
            </a:r>
            <a:endParaRPr lang="en-US" sz="3600" b="1" dirty="0">
              <a:solidFill>
                <a:srgbClr val="0000FF"/>
              </a:solidFill>
            </a:endParaRPr>
          </a:p>
        </p:txBody>
      </p:sp>
      <p:sp>
        <p:nvSpPr>
          <p:cNvPr id="5" name="TextBox 4"/>
          <p:cNvSpPr txBox="1"/>
          <p:nvPr/>
        </p:nvSpPr>
        <p:spPr>
          <a:xfrm>
            <a:off x="3773308" y="1799745"/>
            <a:ext cx="1608133" cy="400110"/>
          </a:xfrm>
          <a:prstGeom prst="rect">
            <a:avLst/>
          </a:prstGeom>
          <a:noFill/>
        </p:spPr>
        <p:txBody>
          <a:bodyPr wrap="none" rtlCol="0">
            <a:spAutoFit/>
          </a:bodyPr>
          <a:lstStyle/>
          <a:p>
            <a:r>
              <a:rPr lang="en-US" sz="2000" b="1" dirty="0" smtClean="0">
                <a:solidFill>
                  <a:schemeClr val="accent6">
                    <a:lumMod val="75000"/>
                  </a:schemeClr>
                </a:solidFill>
              </a:rPr>
              <a:t>12.30 – 14.00</a:t>
            </a:r>
            <a:endParaRPr lang="en-US" sz="2000" b="1" dirty="0">
              <a:solidFill>
                <a:schemeClr val="accent6">
                  <a:lumMod val="75000"/>
                </a:schemeClr>
              </a:solidFill>
            </a:endParaRPr>
          </a:p>
        </p:txBody>
      </p:sp>
      <p:sp>
        <p:nvSpPr>
          <p:cNvPr id="7" name="TextBox 6"/>
          <p:cNvSpPr txBox="1"/>
          <p:nvPr/>
        </p:nvSpPr>
        <p:spPr>
          <a:xfrm>
            <a:off x="2500902" y="3005665"/>
            <a:ext cx="4525999" cy="1077218"/>
          </a:xfrm>
          <a:prstGeom prst="rect">
            <a:avLst/>
          </a:prstGeom>
          <a:noFill/>
        </p:spPr>
        <p:txBody>
          <a:bodyPr wrap="none" rtlCol="0">
            <a:spAutoFit/>
          </a:bodyPr>
          <a:lstStyle/>
          <a:p>
            <a:r>
              <a:rPr lang="en-GB" sz="3200" b="1" dirty="0" smtClean="0">
                <a:solidFill>
                  <a:srgbClr val="0000FF"/>
                </a:solidFill>
              </a:rPr>
              <a:t>Setting Outcomes at </a:t>
            </a:r>
          </a:p>
          <a:p>
            <a:r>
              <a:rPr lang="en-GB" sz="3200" b="1" dirty="0" smtClean="0">
                <a:solidFill>
                  <a:srgbClr val="0000FF"/>
                </a:solidFill>
              </a:rPr>
              <a:t>Program and Course level</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74320" indent="-274320">
              <a:buClr>
                <a:schemeClr val="accent3"/>
              </a:buClr>
              <a:buFont typeface="Wingdings 2"/>
              <a:buChar char=""/>
              <a:defRPr/>
            </a:pPr>
            <a:r>
              <a:rPr lang="en-GB" dirty="0">
                <a:latin typeface="Arial" pitchFamily="34" charset="0"/>
                <a:cs typeface="Arial" pitchFamily="34" charset="0"/>
              </a:rPr>
              <a:t>How to write LOs? </a:t>
            </a:r>
          </a:p>
          <a:p>
            <a:pPr marL="274320" indent="-274320">
              <a:buClr>
                <a:schemeClr val="accent3"/>
              </a:buClr>
              <a:buFont typeface="Wingdings 2"/>
              <a:buChar char=""/>
              <a:defRPr/>
            </a:pPr>
            <a:r>
              <a:rPr lang="en-GB" dirty="0">
                <a:latin typeface="Arial" pitchFamily="34" charset="0"/>
                <a:cs typeface="Arial" pitchFamily="34" charset="0"/>
              </a:rPr>
              <a:t>Questions of level and standard (with reference to the NCAAA Qualifications Framework).</a:t>
            </a:r>
          </a:p>
          <a:p>
            <a:pPr marL="274320" indent="-274320">
              <a:buClr>
                <a:schemeClr val="accent3"/>
              </a:buClr>
              <a:buFont typeface="Wingdings 2"/>
              <a:buChar char=""/>
              <a:defRPr/>
            </a:pPr>
            <a:r>
              <a:rPr lang="en-GB" dirty="0">
                <a:latin typeface="Arial" pitchFamily="34" charset="0"/>
                <a:cs typeface="Arial" pitchFamily="34" charset="0"/>
              </a:rPr>
              <a:t>The language of Outcomes.</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6588"/>
          </a:xfrm>
        </p:spPr>
        <p:txBody>
          <a:bodyPr>
            <a:normAutofit/>
          </a:bodyPr>
          <a:lstStyle/>
          <a:p>
            <a:pPr eaLnBrk="1" fontAlgn="auto" hangingPunct="1">
              <a:spcAft>
                <a:spcPts val="0"/>
              </a:spcAft>
              <a:defRPr/>
            </a:pPr>
            <a:r>
              <a:rPr lang="en-GB" sz="2800" b="1" dirty="0" smtClean="0">
                <a:solidFill>
                  <a:schemeClr val="accent3"/>
                </a:solidFill>
                <a:cs typeface="Arial" pitchFamily="34" charset="0"/>
              </a:rPr>
              <a:t>What are learning outcomes?</a:t>
            </a:r>
            <a:endParaRPr lang="en-GB" sz="2800" dirty="0">
              <a:solidFill>
                <a:schemeClr val="accent3"/>
              </a:solidFill>
              <a:cs typeface="Arial" pitchFamily="34" charset="0"/>
            </a:endParaRPr>
          </a:p>
        </p:txBody>
      </p:sp>
      <p:sp>
        <p:nvSpPr>
          <p:cNvPr id="3" name="Content Placeholder 2"/>
          <p:cNvSpPr>
            <a:spLocks noGrp="1"/>
          </p:cNvSpPr>
          <p:nvPr>
            <p:ph idx="1"/>
          </p:nvPr>
        </p:nvSpPr>
        <p:spPr>
          <a:xfrm>
            <a:off x="250825" y="1700213"/>
            <a:ext cx="8435975" cy="4624387"/>
          </a:xfrm>
        </p:spPr>
        <p:txBody>
          <a:bodyPr>
            <a:normAutofit/>
          </a:bodyPr>
          <a:lstStyle/>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Learning outcomes are the specific intentions of a program or course, </a:t>
            </a:r>
            <a:r>
              <a:rPr lang="en-GB" sz="2400" u="sng" dirty="0" smtClean="0">
                <a:latin typeface="+mj-lt"/>
              </a:rPr>
              <a:t>written in specific terms</a:t>
            </a:r>
            <a:r>
              <a:rPr lang="en-GB" sz="2400" dirty="0" smtClean="0">
                <a:latin typeface="+mj-lt"/>
              </a:rPr>
              <a:t>. They describe </a:t>
            </a:r>
            <a:r>
              <a:rPr lang="en-GB" sz="2400" u="sng" dirty="0" smtClean="0">
                <a:latin typeface="+mj-lt"/>
              </a:rPr>
              <a:t>what </a:t>
            </a:r>
            <a:r>
              <a:rPr lang="en-GB" sz="2400" dirty="0" smtClean="0">
                <a:latin typeface="+mj-lt"/>
              </a:rPr>
              <a:t>a student should know, understand, or be able to do at the end of that program or course. </a:t>
            </a:r>
          </a:p>
          <a:p>
            <a:pPr marL="274320" indent="-274320" algn="just" eaLnBrk="1" fontAlgn="auto" hangingPunct="1">
              <a:spcAft>
                <a:spcPts val="0"/>
              </a:spcAft>
              <a:buClr>
                <a:schemeClr val="accent3"/>
              </a:buClr>
              <a:buFont typeface="Wingdings" pitchFamily="2" charset="2"/>
              <a:buChar char="§"/>
              <a:defRPr/>
            </a:pP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GB" sz="2400" dirty="0" smtClean="0">
                <a:latin typeface="+mj-lt"/>
              </a:rPr>
              <a:t>A statement of learning outcome is a tool used to describe the learning to be achieved by a student in higher education. Learning outcomes are linked by definition to </a:t>
            </a:r>
            <a:r>
              <a:rPr lang="en-GB" sz="2400" u="sng" dirty="0" smtClean="0">
                <a:solidFill>
                  <a:schemeClr val="accent6">
                    <a:lumMod val="75000"/>
                  </a:schemeClr>
                </a:solidFill>
                <a:latin typeface="+mj-lt"/>
              </a:rPr>
              <a:t>the credit </a:t>
            </a:r>
            <a:r>
              <a:rPr lang="en-GB" sz="2400" dirty="0" smtClean="0">
                <a:latin typeface="+mj-lt"/>
              </a:rPr>
              <a:t>that is attributed to courses. </a:t>
            </a:r>
          </a:p>
          <a:p>
            <a:pPr marL="274320" indent="-274320" algn="just" eaLnBrk="1" fontAlgn="auto" hangingPunct="1">
              <a:spcAft>
                <a:spcPts val="0"/>
              </a:spcAft>
              <a:buClr>
                <a:schemeClr val="accent3"/>
              </a:buClr>
              <a:buFont typeface="Wingdings 2"/>
              <a:buNone/>
              <a:defRPr/>
            </a:pPr>
            <a:endParaRPr lang="en-GB" sz="2400" dirty="0">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3062867" y="4508636"/>
            <a:ext cx="3455905" cy="1907818"/>
          </a:xfrm>
          <a:custGeom>
            <a:avLst/>
            <a:gdLst>
              <a:gd name="connsiteX0" fmla="*/ 1037273 w 3123880"/>
              <a:gd name="connsiteY0" fmla="*/ 329630 h 2113509"/>
              <a:gd name="connsiteX1" fmla="*/ 1008191 w 3123880"/>
              <a:gd name="connsiteY1" fmla="*/ 339325 h 2113509"/>
              <a:gd name="connsiteX2" fmla="*/ 930638 w 3123880"/>
              <a:gd name="connsiteY2" fmla="*/ 407190 h 2113509"/>
              <a:gd name="connsiteX3" fmla="*/ 872473 w 3123880"/>
              <a:gd name="connsiteY3" fmla="*/ 445970 h 2113509"/>
              <a:gd name="connsiteX4" fmla="*/ 746449 w 3123880"/>
              <a:gd name="connsiteY4" fmla="*/ 552615 h 2113509"/>
              <a:gd name="connsiteX5" fmla="*/ 697978 w 3123880"/>
              <a:gd name="connsiteY5" fmla="*/ 581700 h 2113509"/>
              <a:gd name="connsiteX6" fmla="*/ 562260 w 3123880"/>
              <a:gd name="connsiteY6" fmla="*/ 688345 h 2113509"/>
              <a:gd name="connsiteX7" fmla="*/ 465319 w 3123880"/>
              <a:gd name="connsiteY7" fmla="*/ 736820 h 2113509"/>
              <a:gd name="connsiteX8" fmla="*/ 416848 w 3123880"/>
              <a:gd name="connsiteY8" fmla="*/ 765905 h 2113509"/>
              <a:gd name="connsiteX9" fmla="*/ 378072 w 3123880"/>
              <a:gd name="connsiteY9" fmla="*/ 785295 h 2113509"/>
              <a:gd name="connsiteX10" fmla="*/ 348989 w 3123880"/>
              <a:gd name="connsiteY10" fmla="*/ 814380 h 2113509"/>
              <a:gd name="connsiteX11" fmla="*/ 271436 w 3123880"/>
              <a:gd name="connsiteY11" fmla="*/ 833770 h 2113509"/>
              <a:gd name="connsiteX12" fmla="*/ 290824 w 3123880"/>
              <a:gd name="connsiteY12" fmla="*/ 882245 h 2113509"/>
              <a:gd name="connsiteX13" fmla="*/ 300518 w 3123880"/>
              <a:gd name="connsiteY13" fmla="*/ 911330 h 2113509"/>
              <a:gd name="connsiteX14" fmla="*/ 281130 w 3123880"/>
              <a:gd name="connsiteY14" fmla="*/ 1037365 h 2113509"/>
              <a:gd name="connsiteX15" fmla="*/ 242354 w 3123880"/>
              <a:gd name="connsiteY15" fmla="*/ 1095535 h 2113509"/>
              <a:gd name="connsiteX16" fmla="*/ 213271 w 3123880"/>
              <a:gd name="connsiteY16" fmla="*/ 1144010 h 2113509"/>
              <a:gd name="connsiteX17" fmla="*/ 164800 w 3123880"/>
              <a:gd name="connsiteY17" fmla="*/ 1202180 h 2113509"/>
              <a:gd name="connsiteX18" fmla="*/ 145412 w 3123880"/>
              <a:gd name="connsiteY18" fmla="*/ 1240960 h 2113509"/>
              <a:gd name="connsiteX19" fmla="*/ 48471 w 3123880"/>
              <a:gd name="connsiteY19" fmla="*/ 1318519 h 2113509"/>
              <a:gd name="connsiteX20" fmla="*/ 29082 w 3123880"/>
              <a:gd name="connsiteY20" fmla="*/ 1376689 h 2113509"/>
              <a:gd name="connsiteX21" fmla="*/ 9694 w 3123880"/>
              <a:gd name="connsiteY21" fmla="*/ 1425164 h 2113509"/>
              <a:gd name="connsiteX22" fmla="*/ 0 w 3123880"/>
              <a:gd name="connsiteY22" fmla="*/ 1493029 h 2113509"/>
              <a:gd name="connsiteX23" fmla="*/ 9694 w 3123880"/>
              <a:gd name="connsiteY23" fmla="*/ 1580284 h 2113509"/>
              <a:gd name="connsiteX24" fmla="*/ 19388 w 3123880"/>
              <a:gd name="connsiteY24" fmla="*/ 1619064 h 2113509"/>
              <a:gd name="connsiteX25" fmla="*/ 48471 w 3123880"/>
              <a:gd name="connsiteY25" fmla="*/ 1638454 h 2113509"/>
              <a:gd name="connsiteX26" fmla="*/ 87247 w 3123880"/>
              <a:gd name="connsiteY26" fmla="*/ 1706319 h 2113509"/>
              <a:gd name="connsiteX27" fmla="*/ 106636 w 3123880"/>
              <a:gd name="connsiteY27" fmla="*/ 1764489 h 2113509"/>
              <a:gd name="connsiteX28" fmla="*/ 145412 w 3123880"/>
              <a:gd name="connsiteY28" fmla="*/ 1803269 h 2113509"/>
              <a:gd name="connsiteX29" fmla="*/ 242354 w 3123880"/>
              <a:gd name="connsiteY29" fmla="*/ 1880829 h 2113509"/>
              <a:gd name="connsiteX30" fmla="*/ 416848 w 3123880"/>
              <a:gd name="connsiteY30" fmla="*/ 1968084 h 2113509"/>
              <a:gd name="connsiteX31" fmla="*/ 445931 w 3123880"/>
              <a:gd name="connsiteY31" fmla="*/ 1987474 h 2113509"/>
              <a:gd name="connsiteX32" fmla="*/ 455625 w 3123880"/>
              <a:gd name="connsiteY32" fmla="*/ 2065034 h 2113509"/>
              <a:gd name="connsiteX33" fmla="*/ 504095 w 3123880"/>
              <a:gd name="connsiteY33" fmla="*/ 2074729 h 2113509"/>
              <a:gd name="connsiteX34" fmla="*/ 1182685 w 3123880"/>
              <a:gd name="connsiteY34" fmla="*/ 2055339 h 2113509"/>
              <a:gd name="connsiteX35" fmla="*/ 1483204 w 3123880"/>
              <a:gd name="connsiteY35" fmla="*/ 1958389 h 2113509"/>
              <a:gd name="connsiteX36" fmla="*/ 2161794 w 3123880"/>
              <a:gd name="connsiteY36" fmla="*/ 1919609 h 2113509"/>
              <a:gd name="connsiteX37" fmla="*/ 2239347 w 3123880"/>
              <a:gd name="connsiteY37" fmla="*/ 1977779 h 2113509"/>
              <a:gd name="connsiteX38" fmla="*/ 2452618 w 3123880"/>
              <a:gd name="connsiteY38" fmla="*/ 2065034 h 2113509"/>
              <a:gd name="connsiteX39" fmla="*/ 2530171 w 3123880"/>
              <a:gd name="connsiteY39" fmla="*/ 2113509 h 2113509"/>
              <a:gd name="connsiteX40" fmla="*/ 2598030 w 3123880"/>
              <a:gd name="connsiteY40" fmla="*/ 2055339 h 2113509"/>
              <a:gd name="connsiteX41" fmla="*/ 2607724 w 3123880"/>
              <a:gd name="connsiteY41" fmla="*/ 1997169 h 2113509"/>
              <a:gd name="connsiteX42" fmla="*/ 2627113 w 3123880"/>
              <a:gd name="connsiteY42" fmla="*/ 1754794 h 2113509"/>
              <a:gd name="connsiteX43" fmla="*/ 2636807 w 3123880"/>
              <a:gd name="connsiteY43" fmla="*/ 1706319 h 2113509"/>
              <a:gd name="connsiteX44" fmla="*/ 2617418 w 3123880"/>
              <a:gd name="connsiteY44" fmla="*/ 1560894 h 2113509"/>
              <a:gd name="connsiteX45" fmla="*/ 2607724 w 3123880"/>
              <a:gd name="connsiteY45" fmla="*/ 1522114 h 2113509"/>
              <a:gd name="connsiteX46" fmla="*/ 2588336 w 3123880"/>
              <a:gd name="connsiteY46" fmla="*/ 1493029 h 2113509"/>
              <a:gd name="connsiteX47" fmla="*/ 2578642 w 3123880"/>
              <a:gd name="connsiteY47" fmla="*/ 1454249 h 2113509"/>
              <a:gd name="connsiteX48" fmla="*/ 2636807 w 3123880"/>
              <a:gd name="connsiteY48" fmla="*/ 1376689 h 2113509"/>
              <a:gd name="connsiteX49" fmla="*/ 2685277 w 3123880"/>
              <a:gd name="connsiteY49" fmla="*/ 1357299 h 2113509"/>
              <a:gd name="connsiteX50" fmla="*/ 2762831 w 3123880"/>
              <a:gd name="connsiteY50" fmla="*/ 1308824 h 2113509"/>
              <a:gd name="connsiteX51" fmla="*/ 2859772 w 3123880"/>
              <a:gd name="connsiteY51" fmla="*/ 1240960 h 2113509"/>
              <a:gd name="connsiteX52" fmla="*/ 3053655 w 3123880"/>
              <a:gd name="connsiteY52" fmla="*/ 1144010 h 2113509"/>
              <a:gd name="connsiteX53" fmla="*/ 3082737 w 3123880"/>
              <a:gd name="connsiteY53" fmla="*/ 1105230 h 2113509"/>
              <a:gd name="connsiteX54" fmla="*/ 3111820 w 3123880"/>
              <a:gd name="connsiteY54" fmla="*/ 1085840 h 2113509"/>
              <a:gd name="connsiteX55" fmla="*/ 3121514 w 3123880"/>
              <a:gd name="connsiteY55" fmla="*/ 785295 h 2113509"/>
              <a:gd name="connsiteX56" fmla="*/ 3092431 w 3123880"/>
              <a:gd name="connsiteY56" fmla="*/ 572005 h 2113509"/>
              <a:gd name="connsiteX57" fmla="*/ 3024572 w 3123880"/>
              <a:gd name="connsiteY57" fmla="*/ 387800 h 2113509"/>
              <a:gd name="connsiteX58" fmla="*/ 2995490 w 3123880"/>
              <a:gd name="connsiteY58" fmla="*/ 329630 h 2113509"/>
              <a:gd name="connsiteX59" fmla="*/ 2966408 w 3123880"/>
              <a:gd name="connsiteY59" fmla="*/ 310240 h 2113509"/>
              <a:gd name="connsiteX60" fmla="*/ 2898549 w 3123880"/>
              <a:gd name="connsiteY60" fmla="*/ 252070 h 2113509"/>
              <a:gd name="connsiteX61" fmla="*/ 2791913 w 3123880"/>
              <a:gd name="connsiteY61" fmla="*/ 222985 h 2113509"/>
              <a:gd name="connsiteX62" fmla="*/ 2675583 w 3123880"/>
              <a:gd name="connsiteY62" fmla="*/ 203595 h 2113509"/>
              <a:gd name="connsiteX63" fmla="*/ 2462312 w 3123880"/>
              <a:gd name="connsiteY63" fmla="*/ 145425 h 2113509"/>
              <a:gd name="connsiteX64" fmla="*/ 2307206 w 3123880"/>
              <a:gd name="connsiteY64" fmla="*/ 116340 h 2113509"/>
              <a:gd name="connsiteX65" fmla="*/ 1977605 w 3123880"/>
              <a:gd name="connsiteY65" fmla="*/ 106645 h 2113509"/>
              <a:gd name="connsiteX66" fmla="*/ 1919440 w 3123880"/>
              <a:gd name="connsiteY66" fmla="*/ 96950 h 2113509"/>
              <a:gd name="connsiteX67" fmla="*/ 1832193 w 3123880"/>
              <a:gd name="connsiteY67" fmla="*/ 87255 h 2113509"/>
              <a:gd name="connsiteX68" fmla="*/ 1793416 w 3123880"/>
              <a:gd name="connsiteY68" fmla="*/ 77560 h 2113509"/>
              <a:gd name="connsiteX69" fmla="*/ 1589839 w 3123880"/>
              <a:gd name="connsiteY69" fmla="*/ 58170 h 2113509"/>
              <a:gd name="connsiteX70" fmla="*/ 1541369 w 3123880"/>
              <a:gd name="connsiteY70" fmla="*/ 48475 h 2113509"/>
              <a:gd name="connsiteX71" fmla="*/ 1463815 w 3123880"/>
              <a:gd name="connsiteY71" fmla="*/ 38780 h 2113509"/>
              <a:gd name="connsiteX72" fmla="*/ 1337792 w 3123880"/>
              <a:gd name="connsiteY72" fmla="*/ 0 h 2113509"/>
              <a:gd name="connsiteX73" fmla="*/ 1211768 w 3123880"/>
              <a:gd name="connsiteY73" fmla="*/ 19390 h 2113509"/>
              <a:gd name="connsiteX74" fmla="*/ 1124520 w 3123880"/>
              <a:gd name="connsiteY74" fmla="*/ 67865 h 2113509"/>
              <a:gd name="connsiteX75" fmla="*/ 1095438 w 3123880"/>
              <a:gd name="connsiteY75" fmla="*/ 126035 h 2113509"/>
              <a:gd name="connsiteX76" fmla="*/ 1046967 w 3123880"/>
              <a:gd name="connsiteY76" fmla="*/ 252070 h 2113509"/>
              <a:gd name="connsiteX77" fmla="*/ 1037273 w 3123880"/>
              <a:gd name="connsiteY77" fmla="*/ 300545 h 2113509"/>
              <a:gd name="connsiteX78" fmla="*/ 1037273 w 3123880"/>
              <a:gd name="connsiteY78" fmla="*/ 329630 h 2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23880" h="2113509">
                <a:moveTo>
                  <a:pt x="1037273" y="329630"/>
                </a:moveTo>
                <a:cubicBezTo>
                  <a:pt x="1032426" y="336093"/>
                  <a:pt x="1017063" y="334255"/>
                  <a:pt x="1008191" y="339325"/>
                </a:cubicBezTo>
                <a:cubicBezTo>
                  <a:pt x="957680" y="368191"/>
                  <a:pt x="977569" y="369642"/>
                  <a:pt x="930638" y="407190"/>
                </a:cubicBezTo>
                <a:cubicBezTo>
                  <a:pt x="912442" y="421748"/>
                  <a:pt x="890762" y="431530"/>
                  <a:pt x="872473" y="445970"/>
                </a:cubicBezTo>
                <a:cubicBezTo>
                  <a:pt x="829282" y="480071"/>
                  <a:pt x="793636" y="524300"/>
                  <a:pt x="746449" y="552615"/>
                </a:cubicBezTo>
                <a:cubicBezTo>
                  <a:pt x="730292" y="562310"/>
                  <a:pt x="712851" y="570131"/>
                  <a:pt x="697978" y="581700"/>
                </a:cubicBezTo>
                <a:cubicBezTo>
                  <a:pt x="577148" y="675688"/>
                  <a:pt x="791053" y="551057"/>
                  <a:pt x="562260" y="688345"/>
                </a:cubicBezTo>
                <a:cubicBezTo>
                  <a:pt x="531281" y="706934"/>
                  <a:pt x="496298" y="718231"/>
                  <a:pt x="465319" y="736820"/>
                </a:cubicBezTo>
                <a:cubicBezTo>
                  <a:pt x="449162" y="746515"/>
                  <a:pt x="433319" y="756754"/>
                  <a:pt x="416848" y="765905"/>
                </a:cubicBezTo>
                <a:cubicBezTo>
                  <a:pt x="404216" y="772924"/>
                  <a:pt x="389831" y="776895"/>
                  <a:pt x="378072" y="785295"/>
                </a:cubicBezTo>
                <a:cubicBezTo>
                  <a:pt x="366916" y="793264"/>
                  <a:pt x="360615" y="807113"/>
                  <a:pt x="348989" y="814380"/>
                </a:cubicBezTo>
                <a:cubicBezTo>
                  <a:pt x="312207" y="837371"/>
                  <a:pt x="306394" y="833770"/>
                  <a:pt x="271436" y="833770"/>
                </a:cubicBezTo>
                <a:cubicBezTo>
                  <a:pt x="277899" y="849928"/>
                  <a:pt x="284714" y="865950"/>
                  <a:pt x="290824" y="882245"/>
                </a:cubicBezTo>
                <a:cubicBezTo>
                  <a:pt x="294412" y="891814"/>
                  <a:pt x="301155" y="901131"/>
                  <a:pt x="300518" y="911330"/>
                </a:cubicBezTo>
                <a:cubicBezTo>
                  <a:pt x="297867" y="953753"/>
                  <a:pt x="293929" y="996832"/>
                  <a:pt x="281130" y="1037365"/>
                </a:cubicBezTo>
                <a:cubicBezTo>
                  <a:pt x="274113" y="1059587"/>
                  <a:pt x="254864" y="1075875"/>
                  <a:pt x="242354" y="1095535"/>
                </a:cubicBezTo>
                <a:cubicBezTo>
                  <a:pt x="232238" y="1111433"/>
                  <a:pt x="223723" y="1128331"/>
                  <a:pt x="213271" y="1144010"/>
                </a:cubicBezTo>
                <a:cubicBezTo>
                  <a:pt x="190225" y="1178582"/>
                  <a:pt x="189097" y="1177881"/>
                  <a:pt x="164800" y="1202180"/>
                </a:cubicBezTo>
                <a:cubicBezTo>
                  <a:pt x="158337" y="1215107"/>
                  <a:pt x="153812" y="1229199"/>
                  <a:pt x="145412" y="1240960"/>
                </a:cubicBezTo>
                <a:cubicBezTo>
                  <a:pt x="125104" y="1269394"/>
                  <a:pt x="69845" y="1303251"/>
                  <a:pt x="48471" y="1318519"/>
                </a:cubicBezTo>
                <a:cubicBezTo>
                  <a:pt x="42008" y="1337909"/>
                  <a:pt x="36066" y="1357481"/>
                  <a:pt x="29082" y="1376689"/>
                </a:cubicBezTo>
                <a:cubicBezTo>
                  <a:pt x="23135" y="1393044"/>
                  <a:pt x="13914" y="1408281"/>
                  <a:pt x="9694" y="1425164"/>
                </a:cubicBezTo>
                <a:cubicBezTo>
                  <a:pt x="4152" y="1447333"/>
                  <a:pt x="3231" y="1470407"/>
                  <a:pt x="0" y="1493029"/>
                </a:cubicBezTo>
                <a:cubicBezTo>
                  <a:pt x="3231" y="1522114"/>
                  <a:pt x="5245" y="1551360"/>
                  <a:pt x="9694" y="1580284"/>
                </a:cubicBezTo>
                <a:cubicBezTo>
                  <a:pt x="11720" y="1593454"/>
                  <a:pt x="11997" y="1607977"/>
                  <a:pt x="19388" y="1619064"/>
                </a:cubicBezTo>
                <a:cubicBezTo>
                  <a:pt x="25851" y="1628759"/>
                  <a:pt x="38777" y="1631991"/>
                  <a:pt x="48471" y="1638454"/>
                </a:cubicBezTo>
                <a:cubicBezTo>
                  <a:pt x="61396" y="1661076"/>
                  <a:pt x="76330" y="1682663"/>
                  <a:pt x="87247" y="1706319"/>
                </a:cubicBezTo>
                <a:cubicBezTo>
                  <a:pt x="95811" y="1724877"/>
                  <a:pt x="96121" y="1746963"/>
                  <a:pt x="106636" y="1764489"/>
                </a:cubicBezTo>
                <a:cubicBezTo>
                  <a:pt x="116040" y="1780164"/>
                  <a:pt x="131533" y="1791372"/>
                  <a:pt x="145412" y="1803269"/>
                </a:cubicBezTo>
                <a:cubicBezTo>
                  <a:pt x="176831" y="1830202"/>
                  <a:pt x="206981" y="1859351"/>
                  <a:pt x="242354" y="1880829"/>
                </a:cubicBezTo>
                <a:cubicBezTo>
                  <a:pt x="297941" y="1914581"/>
                  <a:pt x="362740" y="1932009"/>
                  <a:pt x="416848" y="1968084"/>
                </a:cubicBezTo>
                <a:lnTo>
                  <a:pt x="445931" y="1987474"/>
                </a:lnTo>
                <a:cubicBezTo>
                  <a:pt x="449162" y="2013327"/>
                  <a:pt x="441174" y="2043355"/>
                  <a:pt x="455625" y="2065034"/>
                </a:cubicBezTo>
                <a:cubicBezTo>
                  <a:pt x="464764" y="2078744"/>
                  <a:pt x="487620" y="2074949"/>
                  <a:pt x="504095" y="2074729"/>
                </a:cubicBezTo>
                <a:cubicBezTo>
                  <a:pt x="730364" y="2071712"/>
                  <a:pt x="956488" y="2061802"/>
                  <a:pt x="1182685" y="2055339"/>
                </a:cubicBezTo>
                <a:cubicBezTo>
                  <a:pt x="1288251" y="2011349"/>
                  <a:pt x="1363222" y="1973872"/>
                  <a:pt x="1483204" y="1958389"/>
                </a:cubicBezTo>
                <a:cubicBezTo>
                  <a:pt x="1662499" y="1935252"/>
                  <a:pt x="1964354" y="1926922"/>
                  <a:pt x="2161794" y="1919609"/>
                </a:cubicBezTo>
                <a:cubicBezTo>
                  <a:pt x="2187645" y="1938999"/>
                  <a:pt x="2210444" y="1963326"/>
                  <a:pt x="2239347" y="1977779"/>
                </a:cubicBezTo>
                <a:cubicBezTo>
                  <a:pt x="2308047" y="2012132"/>
                  <a:pt x="2392641" y="2017049"/>
                  <a:pt x="2452618" y="2065034"/>
                </a:cubicBezTo>
                <a:cubicBezTo>
                  <a:pt x="2509068" y="2110198"/>
                  <a:pt x="2481459" y="2097270"/>
                  <a:pt x="2530171" y="2113509"/>
                </a:cubicBezTo>
                <a:cubicBezTo>
                  <a:pt x="2540135" y="2106035"/>
                  <a:pt x="2591278" y="2070531"/>
                  <a:pt x="2598030" y="2055339"/>
                </a:cubicBezTo>
                <a:cubicBezTo>
                  <a:pt x="2606013" y="2037376"/>
                  <a:pt x="2604493" y="2016559"/>
                  <a:pt x="2607724" y="1997169"/>
                </a:cubicBezTo>
                <a:cubicBezTo>
                  <a:pt x="2611195" y="1948576"/>
                  <a:pt x="2620210" y="1810020"/>
                  <a:pt x="2627113" y="1754794"/>
                </a:cubicBezTo>
                <a:cubicBezTo>
                  <a:pt x="2629157" y="1738443"/>
                  <a:pt x="2633576" y="1722477"/>
                  <a:pt x="2636807" y="1706319"/>
                </a:cubicBezTo>
                <a:cubicBezTo>
                  <a:pt x="2630344" y="1657844"/>
                  <a:pt x="2625045" y="1609200"/>
                  <a:pt x="2617418" y="1560894"/>
                </a:cubicBezTo>
                <a:cubicBezTo>
                  <a:pt x="2615340" y="1547733"/>
                  <a:pt x="2612972" y="1534361"/>
                  <a:pt x="2607724" y="1522114"/>
                </a:cubicBezTo>
                <a:cubicBezTo>
                  <a:pt x="2603135" y="1511404"/>
                  <a:pt x="2594799" y="1502724"/>
                  <a:pt x="2588336" y="1493029"/>
                </a:cubicBezTo>
                <a:cubicBezTo>
                  <a:pt x="2585105" y="1480102"/>
                  <a:pt x="2574814" y="1467012"/>
                  <a:pt x="2578642" y="1454249"/>
                </a:cubicBezTo>
                <a:cubicBezTo>
                  <a:pt x="2579196" y="1452403"/>
                  <a:pt x="2617921" y="1387482"/>
                  <a:pt x="2636807" y="1376689"/>
                </a:cubicBezTo>
                <a:cubicBezTo>
                  <a:pt x="2651915" y="1368055"/>
                  <a:pt x="2669956" y="1365550"/>
                  <a:pt x="2685277" y="1357299"/>
                </a:cubicBezTo>
                <a:cubicBezTo>
                  <a:pt x="2712118" y="1342845"/>
                  <a:pt x="2737466" y="1325735"/>
                  <a:pt x="2762831" y="1308824"/>
                </a:cubicBezTo>
                <a:cubicBezTo>
                  <a:pt x="2795650" y="1286943"/>
                  <a:pt x="2825455" y="1260408"/>
                  <a:pt x="2859772" y="1240960"/>
                </a:cubicBezTo>
                <a:cubicBezTo>
                  <a:pt x="2922636" y="1205334"/>
                  <a:pt x="3053655" y="1144010"/>
                  <a:pt x="3053655" y="1144010"/>
                </a:cubicBezTo>
                <a:cubicBezTo>
                  <a:pt x="3063349" y="1131083"/>
                  <a:pt x="3071312" y="1116656"/>
                  <a:pt x="3082737" y="1105230"/>
                </a:cubicBezTo>
                <a:cubicBezTo>
                  <a:pt x="3090975" y="1096991"/>
                  <a:pt x="3110418" y="1097407"/>
                  <a:pt x="3111820" y="1085840"/>
                </a:cubicBezTo>
                <a:cubicBezTo>
                  <a:pt x="3123880" y="986334"/>
                  <a:pt x="3118283" y="885477"/>
                  <a:pt x="3121514" y="785295"/>
                </a:cubicBezTo>
                <a:cubicBezTo>
                  <a:pt x="3111820" y="714198"/>
                  <a:pt x="3109432" y="641716"/>
                  <a:pt x="3092431" y="572005"/>
                </a:cubicBezTo>
                <a:cubicBezTo>
                  <a:pt x="3076927" y="508433"/>
                  <a:pt x="3053833" y="446329"/>
                  <a:pt x="3024572" y="387800"/>
                </a:cubicBezTo>
                <a:cubicBezTo>
                  <a:pt x="3014878" y="368410"/>
                  <a:pt x="3008496" y="346973"/>
                  <a:pt x="2995490" y="329630"/>
                </a:cubicBezTo>
                <a:cubicBezTo>
                  <a:pt x="2988500" y="320309"/>
                  <a:pt x="2975506" y="317519"/>
                  <a:pt x="2966408" y="310240"/>
                </a:cubicBezTo>
                <a:cubicBezTo>
                  <a:pt x="2930228" y="281293"/>
                  <a:pt x="2959047" y="285072"/>
                  <a:pt x="2898549" y="252070"/>
                </a:cubicBezTo>
                <a:cubicBezTo>
                  <a:pt x="2867340" y="235045"/>
                  <a:pt x="2826090" y="230580"/>
                  <a:pt x="2791913" y="222985"/>
                </a:cubicBezTo>
                <a:cubicBezTo>
                  <a:pt x="2709562" y="204683"/>
                  <a:pt x="2802140" y="219416"/>
                  <a:pt x="2675583" y="203595"/>
                </a:cubicBezTo>
                <a:cubicBezTo>
                  <a:pt x="2494000" y="143062"/>
                  <a:pt x="2626739" y="181967"/>
                  <a:pt x="2462312" y="145425"/>
                </a:cubicBezTo>
                <a:cubicBezTo>
                  <a:pt x="2390266" y="129413"/>
                  <a:pt x="2381106" y="119859"/>
                  <a:pt x="2307206" y="116340"/>
                </a:cubicBezTo>
                <a:cubicBezTo>
                  <a:pt x="2197416" y="111111"/>
                  <a:pt x="2087472" y="109877"/>
                  <a:pt x="1977605" y="106645"/>
                </a:cubicBezTo>
                <a:cubicBezTo>
                  <a:pt x="1958217" y="103413"/>
                  <a:pt x="1938923" y="99548"/>
                  <a:pt x="1919440" y="96950"/>
                </a:cubicBezTo>
                <a:cubicBezTo>
                  <a:pt x="1890435" y="93082"/>
                  <a:pt x="1861114" y="91705"/>
                  <a:pt x="1832193" y="87255"/>
                </a:cubicBezTo>
                <a:cubicBezTo>
                  <a:pt x="1819024" y="85229"/>
                  <a:pt x="1806558" y="79751"/>
                  <a:pt x="1793416" y="77560"/>
                </a:cubicBezTo>
                <a:cubicBezTo>
                  <a:pt x="1729473" y="66902"/>
                  <a:pt x="1652218" y="62969"/>
                  <a:pt x="1589839" y="58170"/>
                </a:cubicBezTo>
                <a:cubicBezTo>
                  <a:pt x="1573682" y="54938"/>
                  <a:pt x="1557654" y="50981"/>
                  <a:pt x="1541369" y="48475"/>
                </a:cubicBezTo>
                <a:cubicBezTo>
                  <a:pt x="1515619" y="44513"/>
                  <a:pt x="1489247" y="44432"/>
                  <a:pt x="1463815" y="38780"/>
                </a:cubicBezTo>
                <a:cubicBezTo>
                  <a:pt x="1431795" y="31664"/>
                  <a:pt x="1376251" y="12821"/>
                  <a:pt x="1337792" y="0"/>
                </a:cubicBezTo>
                <a:cubicBezTo>
                  <a:pt x="1295784" y="6463"/>
                  <a:pt x="1252871" y="8573"/>
                  <a:pt x="1211768" y="19390"/>
                </a:cubicBezTo>
                <a:cubicBezTo>
                  <a:pt x="1183440" y="26845"/>
                  <a:pt x="1150001" y="50877"/>
                  <a:pt x="1124520" y="67865"/>
                </a:cubicBezTo>
                <a:cubicBezTo>
                  <a:pt x="1091837" y="116894"/>
                  <a:pt x="1115505" y="75862"/>
                  <a:pt x="1095438" y="126035"/>
                </a:cubicBezTo>
                <a:cubicBezTo>
                  <a:pt x="1071699" y="185388"/>
                  <a:pt x="1063015" y="193222"/>
                  <a:pt x="1046967" y="252070"/>
                </a:cubicBezTo>
                <a:cubicBezTo>
                  <a:pt x="1042632" y="267968"/>
                  <a:pt x="1041269" y="284559"/>
                  <a:pt x="1037273" y="300545"/>
                </a:cubicBezTo>
                <a:cubicBezTo>
                  <a:pt x="1034795" y="310459"/>
                  <a:pt x="1042120" y="323167"/>
                  <a:pt x="1037273" y="329630"/>
                </a:cubicBezTo>
                <a:close/>
              </a:path>
            </a:pathLst>
          </a:custGeom>
          <a:solidFill>
            <a:schemeClr val="accent5">
              <a:lumMod val="20000"/>
              <a:lumOff val="8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530288" y="1704792"/>
            <a:ext cx="1130300" cy="1130300"/>
          </a:xfrm>
          <a:prstGeom prst="rect">
            <a:avLst/>
          </a:prstGeom>
        </p:spPr>
      </p:pic>
      <p:pic>
        <p:nvPicPr>
          <p:cNvPr id="5" name="Picture 4"/>
          <p:cNvPicPr>
            <a:picLocks noChangeAspect="1"/>
          </p:cNvPicPr>
          <p:nvPr/>
        </p:nvPicPr>
        <p:blipFill>
          <a:blip r:embed="rId3"/>
          <a:stretch>
            <a:fillRect/>
          </a:stretch>
        </p:blipFill>
        <p:spPr>
          <a:xfrm>
            <a:off x="3062867" y="5184227"/>
            <a:ext cx="953831" cy="891079"/>
          </a:xfrm>
          <a:prstGeom prst="rect">
            <a:avLst/>
          </a:prstGeom>
        </p:spPr>
      </p:pic>
      <p:cxnSp>
        <p:nvCxnSpPr>
          <p:cNvPr id="7" name="Straight Connector 6"/>
          <p:cNvCxnSpPr/>
          <p:nvPr/>
        </p:nvCxnSpPr>
        <p:spPr>
          <a:xfrm flipV="1">
            <a:off x="749377" y="3596845"/>
            <a:ext cx="7684527" cy="9695"/>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49377" y="2966209"/>
            <a:ext cx="647571" cy="369332"/>
          </a:xfrm>
          <a:prstGeom prst="rect">
            <a:avLst/>
          </a:prstGeom>
          <a:noFill/>
        </p:spPr>
        <p:txBody>
          <a:bodyPr wrap="none" rtlCol="0">
            <a:spAutoFit/>
          </a:bodyPr>
          <a:lstStyle/>
          <a:p>
            <a:r>
              <a:rPr lang="en-US" b="1" dirty="0" smtClean="0">
                <a:solidFill>
                  <a:schemeClr val="accent6">
                    <a:lumMod val="75000"/>
                  </a:schemeClr>
                </a:solidFill>
              </a:rPr>
              <a:t>Start</a:t>
            </a:r>
            <a:endParaRPr lang="en-US" b="1" dirty="0">
              <a:solidFill>
                <a:schemeClr val="accent6">
                  <a:lumMod val="75000"/>
                </a:schemeClr>
              </a:solidFill>
            </a:endParaRPr>
          </a:p>
        </p:txBody>
      </p:sp>
      <p:cxnSp>
        <p:nvCxnSpPr>
          <p:cNvPr id="10" name="Straight Connector 9"/>
          <p:cNvCxnSpPr/>
          <p:nvPr/>
        </p:nvCxnSpPr>
        <p:spPr>
          <a:xfrm rot="5400000">
            <a:off x="783696" y="3595330"/>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556955" y="3261876"/>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436038" y="3257187"/>
            <a:ext cx="3326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184147" y="3594536"/>
            <a:ext cx="3326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9776" y="2966209"/>
            <a:ext cx="545003" cy="369332"/>
          </a:xfrm>
          <a:prstGeom prst="rect">
            <a:avLst/>
          </a:prstGeom>
          <a:noFill/>
        </p:spPr>
        <p:txBody>
          <a:bodyPr wrap="none" rtlCol="0">
            <a:spAutoFit/>
          </a:bodyPr>
          <a:lstStyle/>
          <a:p>
            <a:r>
              <a:rPr lang="en-US" b="1" dirty="0" smtClean="0">
                <a:solidFill>
                  <a:schemeClr val="accent6">
                    <a:lumMod val="75000"/>
                  </a:schemeClr>
                </a:solidFill>
              </a:rPr>
              <a:t>End </a:t>
            </a:r>
            <a:endParaRPr lang="en-US" b="1" dirty="0">
              <a:solidFill>
                <a:schemeClr val="accent6">
                  <a:lumMod val="75000"/>
                </a:schemeClr>
              </a:solidFill>
            </a:endParaRPr>
          </a:p>
        </p:txBody>
      </p:sp>
      <p:sp>
        <p:nvSpPr>
          <p:cNvPr id="15" name="TextBox 14"/>
          <p:cNvSpPr txBox="1"/>
          <p:nvPr/>
        </p:nvSpPr>
        <p:spPr>
          <a:xfrm>
            <a:off x="6137572" y="2188761"/>
            <a:ext cx="1210588" cy="369332"/>
          </a:xfrm>
          <a:prstGeom prst="rect">
            <a:avLst/>
          </a:prstGeom>
          <a:noFill/>
        </p:spPr>
        <p:txBody>
          <a:bodyPr wrap="none" rtlCol="0">
            <a:spAutoFit/>
          </a:bodyPr>
          <a:lstStyle/>
          <a:p>
            <a:r>
              <a:rPr lang="en-US" dirty="0" smtClean="0">
                <a:solidFill>
                  <a:srgbClr val="0000FF"/>
                </a:solidFill>
              </a:rPr>
              <a:t>Outcome ?</a:t>
            </a:r>
            <a:endParaRPr lang="en-US" dirty="0">
              <a:solidFill>
                <a:srgbClr val="0000FF"/>
              </a:solidFill>
            </a:endParaRPr>
          </a:p>
        </p:txBody>
      </p:sp>
      <p:sp>
        <p:nvSpPr>
          <p:cNvPr id="16" name="TextBox 15"/>
          <p:cNvSpPr txBox="1"/>
          <p:nvPr/>
        </p:nvSpPr>
        <p:spPr>
          <a:xfrm>
            <a:off x="6785437" y="2558093"/>
            <a:ext cx="2152264" cy="646331"/>
          </a:xfrm>
          <a:prstGeom prst="rect">
            <a:avLst/>
          </a:prstGeom>
          <a:noFill/>
        </p:spPr>
        <p:txBody>
          <a:bodyPr wrap="none" rtlCol="0">
            <a:spAutoFit/>
          </a:bodyPr>
          <a:lstStyle/>
          <a:p>
            <a:r>
              <a:rPr lang="en-US" dirty="0" smtClean="0">
                <a:solidFill>
                  <a:srgbClr val="0000FF"/>
                </a:solidFill>
              </a:rPr>
              <a:t>How do you describe</a:t>
            </a:r>
          </a:p>
          <a:p>
            <a:r>
              <a:rPr lang="en-US" dirty="0" smtClean="0">
                <a:solidFill>
                  <a:srgbClr val="0000FF"/>
                </a:solidFill>
              </a:rPr>
              <a:t>what happens here?</a:t>
            </a:r>
          </a:p>
        </p:txBody>
      </p:sp>
      <p:sp>
        <p:nvSpPr>
          <p:cNvPr id="19" name="TextBox 18"/>
          <p:cNvSpPr txBox="1"/>
          <p:nvPr/>
        </p:nvSpPr>
        <p:spPr>
          <a:xfrm>
            <a:off x="4436813" y="5354260"/>
            <a:ext cx="104825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 subject</a:t>
            </a:r>
            <a:endParaRPr lang="en-US" dirty="0"/>
          </a:p>
        </p:txBody>
      </p:sp>
      <p:sp>
        <p:nvSpPr>
          <p:cNvPr id="20" name="Rectangle 19"/>
          <p:cNvSpPr/>
          <p:nvPr/>
        </p:nvSpPr>
        <p:spPr>
          <a:xfrm>
            <a:off x="1095438" y="3429794"/>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5399637" y="3335541"/>
            <a:ext cx="494402" cy="4269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1928016" y="1520126"/>
            <a:ext cx="3303834" cy="369332"/>
          </a:xfrm>
          <a:prstGeom prst="rect">
            <a:avLst/>
          </a:prstGeom>
          <a:noFill/>
        </p:spPr>
        <p:txBody>
          <a:bodyPr wrap="none" rtlCol="0">
            <a:spAutoFit/>
          </a:bodyPr>
          <a:lstStyle/>
          <a:p>
            <a:r>
              <a:rPr lang="en-US" dirty="0" smtClean="0"/>
              <a:t>Relationship?  How do you build?</a:t>
            </a:r>
            <a:endParaRPr lang="en-US" dirty="0"/>
          </a:p>
        </p:txBody>
      </p:sp>
      <p:sp>
        <p:nvSpPr>
          <p:cNvPr id="28" name="TextBox 27"/>
          <p:cNvSpPr txBox="1"/>
          <p:nvPr/>
        </p:nvSpPr>
        <p:spPr>
          <a:xfrm>
            <a:off x="2307206" y="2773174"/>
            <a:ext cx="755661" cy="369332"/>
          </a:xfrm>
          <a:prstGeom prst="rect">
            <a:avLst/>
          </a:prstGeom>
          <a:noFill/>
        </p:spPr>
        <p:txBody>
          <a:bodyPr wrap="none" rtlCol="0">
            <a:spAutoFit/>
          </a:bodyPr>
          <a:lstStyle/>
          <a:p>
            <a:r>
              <a:rPr lang="en-US" dirty="0" smtClean="0"/>
              <a:t>Year 1</a:t>
            </a:r>
            <a:endParaRPr lang="en-US" dirty="0"/>
          </a:p>
        </p:txBody>
      </p:sp>
      <p:sp>
        <p:nvSpPr>
          <p:cNvPr id="29" name="TextBox 28"/>
          <p:cNvSpPr txBox="1"/>
          <p:nvPr/>
        </p:nvSpPr>
        <p:spPr>
          <a:xfrm>
            <a:off x="4205282" y="2722319"/>
            <a:ext cx="755661" cy="369332"/>
          </a:xfrm>
          <a:prstGeom prst="rect">
            <a:avLst/>
          </a:prstGeom>
          <a:noFill/>
        </p:spPr>
        <p:txBody>
          <a:bodyPr wrap="none" rtlCol="0">
            <a:spAutoFit/>
          </a:bodyPr>
          <a:lstStyle/>
          <a:p>
            <a:r>
              <a:rPr lang="en-US" dirty="0" smtClean="0"/>
              <a:t>Year 2</a:t>
            </a:r>
            <a:endParaRPr lang="en-US" dirty="0"/>
          </a:p>
        </p:txBody>
      </p:sp>
      <p:sp>
        <p:nvSpPr>
          <p:cNvPr id="30" name="TextBox 29"/>
          <p:cNvSpPr txBox="1"/>
          <p:nvPr/>
        </p:nvSpPr>
        <p:spPr>
          <a:xfrm>
            <a:off x="6029776" y="2722319"/>
            <a:ext cx="755661" cy="369332"/>
          </a:xfrm>
          <a:prstGeom prst="rect">
            <a:avLst/>
          </a:prstGeom>
          <a:noFill/>
        </p:spPr>
        <p:txBody>
          <a:bodyPr wrap="none" rtlCol="0">
            <a:spAutoFit/>
          </a:bodyPr>
          <a:lstStyle/>
          <a:p>
            <a:r>
              <a:rPr lang="en-US" dirty="0" smtClean="0"/>
              <a:t>Year 3</a:t>
            </a:r>
            <a:endParaRPr lang="en-US" dirty="0"/>
          </a:p>
        </p:txBody>
      </p:sp>
      <p:sp>
        <p:nvSpPr>
          <p:cNvPr id="23" name="Freeform 22"/>
          <p:cNvSpPr/>
          <p:nvPr/>
        </p:nvSpPr>
        <p:spPr>
          <a:xfrm>
            <a:off x="1405651" y="2032718"/>
            <a:ext cx="4405988" cy="1418702"/>
          </a:xfrm>
          <a:custGeom>
            <a:avLst/>
            <a:gdLst>
              <a:gd name="connsiteX0" fmla="*/ 0 w 4405988"/>
              <a:gd name="connsiteY0" fmla="*/ 1418702 h 1418702"/>
              <a:gd name="connsiteX1" fmla="*/ 2200570 w 4405988"/>
              <a:gd name="connsiteY1" fmla="*/ 61402 h 1418702"/>
              <a:gd name="connsiteX2" fmla="*/ 4090928 w 4405988"/>
              <a:gd name="connsiteY2" fmla="*/ 1050292 h 1418702"/>
              <a:gd name="connsiteX3" fmla="*/ 4090928 w 4405988"/>
              <a:gd name="connsiteY3" fmla="*/ 1059987 h 1418702"/>
            </a:gdLst>
            <a:ahLst/>
            <a:cxnLst>
              <a:cxn ang="0">
                <a:pos x="connsiteX0" y="connsiteY0"/>
              </a:cxn>
              <a:cxn ang="0">
                <a:pos x="connsiteX1" y="connsiteY1"/>
              </a:cxn>
              <a:cxn ang="0">
                <a:pos x="connsiteX2" y="connsiteY2"/>
              </a:cxn>
              <a:cxn ang="0">
                <a:pos x="connsiteX3" y="connsiteY3"/>
              </a:cxn>
            </a:cxnLst>
            <a:rect l="l" t="t" r="r" b="b"/>
            <a:pathLst>
              <a:path w="4405988" h="1418702">
                <a:moveTo>
                  <a:pt x="0" y="1418702"/>
                </a:moveTo>
                <a:cubicBezTo>
                  <a:pt x="759374" y="770753"/>
                  <a:pt x="1518749" y="122804"/>
                  <a:pt x="2200570" y="61402"/>
                </a:cubicBezTo>
                <a:cubicBezTo>
                  <a:pt x="2882391" y="0"/>
                  <a:pt x="3775868" y="883861"/>
                  <a:pt x="4090928" y="1050292"/>
                </a:cubicBezTo>
                <a:cubicBezTo>
                  <a:pt x="4405988" y="1216723"/>
                  <a:pt x="4090928" y="1059987"/>
                  <a:pt x="4090928" y="10599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Rectangle 23"/>
          <p:cNvSpPr/>
          <p:nvPr/>
        </p:nvSpPr>
        <p:spPr>
          <a:xfrm>
            <a:off x="1405651" y="3142506"/>
            <a:ext cx="4624125" cy="1036039"/>
          </a:xfrm>
          <a:prstGeom prst="rect">
            <a:avLst/>
          </a:prstGeom>
          <a:solidFill>
            <a:schemeClr val="accent3">
              <a:lumMod val="60000"/>
              <a:lumOff val="40000"/>
              <a:alpha val="26000"/>
            </a:schemeClr>
          </a:soli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30288" y="4370991"/>
            <a:ext cx="1602572" cy="369332"/>
          </a:xfrm>
          <a:prstGeom prst="rect">
            <a:avLst/>
          </a:prstGeom>
          <a:noFill/>
        </p:spPr>
        <p:txBody>
          <a:bodyPr wrap="none" rtlCol="0">
            <a:spAutoFit/>
          </a:bodyPr>
          <a:lstStyle/>
          <a:p>
            <a:r>
              <a:rPr lang="en-US" dirty="0" smtClean="0">
                <a:solidFill>
                  <a:schemeClr val="accent6">
                    <a:lumMod val="75000"/>
                  </a:schemeClr>
                </a:solidFill>
              </a:rPr>
              <a:t>Any program …</a:t>
            </a:r>
            <a:endParaRPr lang="en-US" dirty="0">
              <a:solidFill>
                <a:schemeClr val="accent6">
                  <a:lumMod val="75000"/>
                </a:schemeClr>
              </a:solidFill>
            </a:endParaRPr>
          </a:p>
        </p:txBody>
      </p:sp>
      <p:pic>
        <p:nvPicPr>
          <p:cNvPr id="25" name="Picture 24"/>
          <p:cNvPicPr>
            <a:picLocks noChangeAspect="1"/>
          </p:cNvPicPr>
          <p:nvPr/>
        </p:nvPicPr>
        <p:blipFill>
          <a:blip r:embed="rId4"/>
          <a:stretch>
            <a:fillRect/>
          </a:stretch>
        </p:blipFill>
        <p:spPr>
          <a:xfrm>
            <a:off x="957013" y="4876032"/>
            <a:ext cx="625174" cy="675591"/>
          </a:xfrm>
          <a:prstGeom prst="rect">
            <a:avLst/>
          </a:prstGeom>
        </p:spPr>
      </p:pic>
      <p:pic>
        <p:nvPicPr>
          <p:cNvPr id="33" name="Picture 32"/>
          <p:cNvPicPr>
            <a:picLocks noChangeAspect="1"/>
          </p:cNvPicPr>
          <p:nvPr/>
        </p:nvPicPr>
        <p:blipFill>
          <a:blip r:embed="rId5"/>
          <a:stretch>
            <a:fillRect/>
          </a:stretch>
        </p:blipFill>
        <p:spPr>
          <a:xfrm>
            <a:off x="1582187" y="4876032"/>
            <a:ext cx="1013604" cy="857250"/>
          </a:xfrm>
          <a:prstGeom prst="rect">
            <a:avLst/>
          </a:prstGeom>
        </p:spPr>
      </p:pic>
      <p:sp>
        <p:nvSpPr>
          <p:cNvPr id="34" name="TextBox 33"/>
          <p:cNvSpPr txBox="1"/>
          <p:nvPr/>
        </p:nvSpPr>
        <p:spPr>
          <a:xfrm>
            <a:off x="6823109" y="3761660"/>
            <a:ext cx="2052177" cy="369332"/>
          </a:xfrm>
          <a:prstGeom prst="rect">
            <a:avLst/>
          </a:prstGeom>
          <a:noFill/>
        </p:spPr>
        <p:txBody>
          <a:bodyPr wrap="none" rtlCol="0">
            <a:spAutoFit/>
          </a:bodyPr>
          <a:lstStyle/>
          <a:p>
            <a:r>
              <a:rPr lang="en-US" dirty="0" smtClean="0">
                <a:solidFill>
                  <a:srgbClr val="0000FF"/>
                </a:solidFill>
              </a:rPr>
              <a:t>How do you assess?</a:t>
            </a:r>
          </a:p>
        </p:txBody>
      </p:sp>
      <p:sp>
        <p:nvSpPr>
          <p:cNvPr id="35" name="TextBox 34"/>
          <p:cNvSpPr txBox="1"/>
          <p:nvPr/>
        </p:nvSpPr>
        <p:spPr>
          <a:xfrm>
            <a:off x="6823109" y="4178545"/>
            <a:ext cx="1881870" cy="646331"/>
          </a:xfrm>
          <a:prstGeom prst="rect">
            <a:avLst/>
          </a:prstGeom>
          <a:noFill/>
        </p:spPr>
        <p:txBody>
          <a:bodyPr wrap="none" rtlCol="0">
            <a:spAutoFit/>
          </a:bodyPr>
          <a:lstStyle/>
          <a:p>
            <a:r>
              <a:rPr lang="en-US" dirty="0" smtClean="0">
                <a:solidFill>
                  <a:srgbClr val="0000FF"/>
                </a:solidFill>
              </a:rPr>
              <a:t>How do you map?</a:t>
            </a:r>
          </a:p>
          <a:p>
            <a:endParaRPr lang="en-US" dirty="0"/>
          </a:p>
        </p:txBody>
      </p:sp>
      <p:sp>
        <p:nvSpPr>
          <p:cNvPr id="36" name="Rectangle 35"/>
          <p:cNvSpPr/>
          <p:nvPr/>
        </p:nvSpPr>
        <p:spPr>
          <a:xfrm>
            <a:off x="1247838" y="3582194"/>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1400238" y="3734594"/>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1552638" y="3886994"/>
            <a:ext cx="1500353" cy="33266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lumMod val="75000"/>
                  </a:schemeClr>
                </a:solidFill>
              </a:rPr>
              <a:t>Course</a:t>
            </a:r>
            <a:endParaRPr lang="en-US" dirty="0"/>
          </a:p>
        </p:txBody>
      </p:sp>
      <p:sp>
        <p:nvSpPr>
          <p:cNvPr id="31" name="Title 30"/>
          <p:cNvSpPr>
            <a:spLocks noGrp="1"/>
          </p:cNvSpPr>
          <p:nvPr>
            <p:ph type="title"/>
          </p:nvPr>
        </p:nvSpPr>
        <p:spPr/>
        <p:txBody>
          <a:bodyPr>
            <a:normAutofit/>
          </a:bodyPr>
          <a:lstStyle/>
          <a:p>
            <a:r>
              <a:rPr lang="en-US" sz="3600" dirty="0" smtClean="0">
                <a:solidFill>
                  <a:schemeClr val="accent6">
                    <a:lumMod val="75000"/>
                  </a:schemeClr>
                </a:solidFill>
              </a:rPr>
              <a:t>Credits, Levels and Domains of learning..</a:t>
            </a:r>
            <a:endParaRPr lang="en-US" sz="3600" dirty="0">
              <a:solidFill>
                <a:schemeClr val="accent6">
                  <a:lumMod val="75000"/>
                </a:schemeClr>
              </a:solidFill>
            </a:endParaRPr>
          </a:p>
        </p:txBody>
      </p:sp>
      <p:sp>
        <p:nvSpPr>
          <p:cNvPr id="32" name="Oval 31"/>
          <p:cNvSpPr/>
          <p:nvPr/>
        </p:nvSpPr>
        <p:spPr>
          <a:xfrm>
            <a:off x="5862784" y="2877439"/>
            <a:ext cx="973798" cy="729101"/>
          </a:xfrm>
          <a:prstGeom prst="ellipse">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3"/>
          </a:xfrm>
        </p:spPr>
        <p:txBody>
          <a:bodyPr>
            <a:normAutofit/>
          </a:bodyPr>
          <a:lstStyle/>
          <a:p>
            <a:pPr eaLnBrk="1" fontAlgn="auto" hangingPunct="1">
              <a:spcAft>
                <a:spcPts val="0"/>
              </a:spcAft>
              <a:defRPr/>
            </a:pPr>
            <a:r>
              <a:rPr lang="en-AU" sz="2800" b="1" dirty="0" smtClean="0">
                <a:solidFill>
                  <a:schemeClr val="accent3"/>
                </a:solidFill>
              </a:rPr>
              <a:t>Standard 4: Learning and Teaching</a:t>
            </a:r>
            <a:endParaRPr lang="en-GB" sz="2800" dirty="0">
              <a:solidFill>
                <a:schemeClr val="accent3"/>
              </a:solidFill>
            </a:endParaRPr>
          </a:p>
        </p:txBody>
      </p:sp>
      <p:sp>
        <p:nvSpPr>
          <p:cNvPr id="3" name="Content Placeholder 2"/>
          <p:cNvSpPr>
            <a:spLocks noGrp="1"/>
          </p:cNvSpPr>
          <p:nvPr>
            <p:ph idx="1"/>
          </p:nvPr>
        </p:nvSpPr>
        <p:spPr>
          <a:xfrm>
            <a:off x="179388" y="1196975"/>
            <a:ext cx="8678862" cy="5375275"/>
          </a:xfrm>
        </p:spPr>
        <p:txBody>
          <a:bodyPr>
            <a:normAutofit fontScale="92500"/>
          </a:bodyPr>
          <a:lstStyle/>
          <a:p>
            <a:pPr marL="274320" indent="-274320" algn="just" eaLnBrk="1" fontAlgn="auto" hangingPunct="1">
              <a:spcAft>
                <a:spcPts val="0"/>
              </a:spcAft>
              <a:buClr>
                <a:schemeClr val="accent3"/>
              </a:buClr>
              <a:buFont typeface="Wingdings" pitchFamily="2" charset="2"/>
              <a:buChar char="§"/>
              <a:defRPr/>
            </a:pPr>
            <a:r>
              <a:rPr lang="en-AU" sz="2200" dirty="0" smtClean="0">
                <a:latin typeface="Arial" pitchFamily="34" charset="0"/>
                <a:cs typeface="Arial" pitchFamily="34" charset="0"/>
              </a:rPr>
              <a:t>4.2  Student learning outcomes must be clearly specified, consistent with the </a:t>
            </a:r>
            <a:r>
              <a:rPr lang="en-AU" sz="2200" i="1" dirty="0" smtClean="0">
                <a:latin typeface="Arial" pitchFamily="34" charset="0"/>
                <a:cs typeface="Arial" pitchFamily="34" charset="0"/>
              </a:rPr>
              <a:t>National Qualifications Framework</a:t>
            </a:r>
            <a:r>
              <a:rPr lang="en-AU" sz="2200" dirty="0" smtClean="0">
                <a:latin typeface="Arial" pitchFamily="34" charset="0"/>
                <a:cs typeface="Arial" pitchFamily="34" charset="0"/>
              </a:rPr>
              <a:t> and requirements for employment or professional practice. </a:t>
            </a:r>
          </a:p>
          <a:p>
            <a:pPr marL="274320" indent="-274320" algn="just" eaLnBrk="1" fontAlgn="auto" hangingPunct="1">
              <a:spcAft>
                <a:spcPts val="0"/>
              </a:spcAft>
              <a:buClr>
                <a:schemeClr val="accent3"/>
              </a:buClr>
              <a:buFont typeface="Wingdings" pitchFamily="2" charset="2"/>
              <a:buChar char="§"/>
              <a:defRPr/>
            </a:pPr>
            <a:endParaRPr lang="en-AU"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Arial" pitchFamily="34" charset="0"/>
                <a:cs typeface="Arial" pitchFamily="34" charset="0"/>
              </a:rPr>
              <a:t>Standards of learning must be assessed and verified through appropriate processes and benchmarked against demanding and relevant external reference points. (e.g. NCAAA)  </a:t>
            </a:r>
          </a:p>
          <a:p>
            <a:pPr marL="274320" indent="-274320" algn="just" eaLnBrk="1" fontAlgn="auto" hangingPunct="1">
              <a:spcAft>
                <a:spcPts val="0"/>
              </a:spcAft>
              <a:buClr>
                <a:schemeClr val="accent3"/>
              </a:buClr>
              <a:buFont typeface="Wingdings" pitchFamily="2" charset="2"/>
              <a:buChar char="§"/>
              <a:defRPr/>
            </a:pPr>
            <a:endParaRPr lang="en-AU"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Arial" pitchFamily="34" charset="0"/>
                <a:cs typeface="Arial" pitchFamily="34" charset="0"/>
              </a:rPr>
              <a:t>Teaching staff must be appropriately qualified and experienced for their particular teaching responsibilities, use teaching strategies suitable for different kinds of learning outcomes and participate in activities to improve their teaching effectiveness.  </a:t>
            </a:r>
          </a:p>
          <a:p>
            <a:pPr marL="274320" indent="-274320" algn="just" eaLnBrk="1" fontAlgn="auto" hangingPunct="1">
              <a:spcAft>
                <a:spcPts val="0"/>
              </a:spcAft>
              <a:buClr>
                <a:schemeClr val="accent3"/>
              </a:buClr>
              <a:buFont typeface="Wingdings" pitchFamily="2" charset="2"/>
              <a:buChar char="§"/>
              <a:defRPr/>
            </a:pPr>
            <a:endParaRPr lang="en-AU" sz="22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200" dirty="0" smtClean="0">
                <a:latin typeface="Arial" pitchFamily="34" charset="0"/>
                <a:cs typeface="Arial" pitchFamily="34" charset="0"/>
              </a:rPr>
              <a:t>Teaching quality and the effectiveness of programs must be evaluated through student assessments and graduate and employer surveys with evidence from these sources used as a basis for plans for improvement. </a:t>
            </a:r>
            <a:endParaRPr lang="en-GB" sz="2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620712"/>
            <a:ext cx="8435975" cy="720055"/>
          </a:xfrm>
        </p:spPr>
        <p:txBody>
          <a:bodyPr>
            <a:normAutofit/>
          </a:bodyPr>
          <a:lstStyle/>
          <a:p>
            <a:pPr eaLnBrk="1" fontAlgn="auto" hangingPunct="1">
              <a:spcAft>
                <a:spcPts val="0"/>
              </a:spcAft>
              <a:defRPr/>
            </a:pPr>
            <a:r>
              <a:rPr lang="en-GB" sz="2800" b="1" dirty="0" smtClean="0">
                <a:solidFill>
                  <a:schemeClr val="accent3"/>
                </a:solidFill>
              </a:rPr>
              <a:t>How do we use learning outcomes?</a:t>
            </a:r>
            <a:endParaRPr lang="en-GB" sz="2800" b="1" dirty="0">
              <a:solidFill>
                <a:schemeClr val="accent3"/>
              </a:solidFill>
            </a:endParaRPr>
          </a:p>
        </p:txBody>
      </p:sp>
      <p:sp>
        <p:nvSpPr>
          <p:cNvPr id="3" name="Content Placeholder 2"/>
          <p:cNvSpPr>
            <a:spLocks noGrp="1"/>
          </p:cNvSpPr>
          <p:nvPr>
            <p:ph idx="1"/>
          </p:nvPr>
        </p:nvSpPr>
        <p:spPr>
          <a:xfrm>
            <a:off x="179387" y="1745704"/>
            <a:ext cx="8785225" cy="5112296"/>
          </a:xfrm>
        </p:spPr>
        <p:txBody>
          <a:bodyPr>
            <a:normAutofit/>
          </a:bodyPr>
          <a:lstStyle/>
          <a:p>
            <a:pPr marL="274320" indent="-274320" algn="just" eaLnBrk="1" fontAlgn="auto" hangingPunct="1">
              <a:spcAft>
                <a:spcPts val="0"/>
              </a:spcAft>
              <a:buClr>
                <a:schemeClr val="accent3"/>
              </a:buClr>
              <a:buFont typeface="Wingdings 2"/>
              <a:buNone/>
              <a:defRPr/>
            </a:pPr>
            <a:r>
              <a:rPr lang="en-GB" b="1" dirty="0" smtClean="0">
                <a:latin typeface="+mj-lt"/>
              </a:rPr>
              <a:t>A learning outcome statement is defined as:</a:t>
            </a:r>
          </a:p>
          <a:p>
            <a:pPr marL="274320" indent="-274320" algn="just" eaLnBrk="1" fontAlgn="auto" hangingPunct="1">
              <a:spcAft>
                <a:spcPts val="0"/>
              </a:spcAft>
              <a:buClr>
                <a:schemeClr val="accent3"/>
              </a:buClr>
              <a:buFont typeface="Wingdings 2"/>
              <a:buNone/>
              <a:defRPr/>
            </a:pPr>
            <a:r>
              <a:rPr lang="en-GB" sz="2200" i="1" dirty="0" smtClean="0">
                <a:latin typeface="+mj-lt"/>
                <a:cs typeface="Arial" pitchFamily="34" charset="0"/>
              </a:rPr>
              <a:t>‘an expression of what a student will demonstrate on the successful completion of a course. LOs are related to the </a:t>
            </a:r>
            <a:r>
              <a:rPr lang="en-GB" sz="2200" i="1" u="sng" dirty="0" smtClean="0">
                <a:latin typeface="+mj-lt"/>
                <a:cs typeface="Arial" pitchFamily="34" charset="0"/>
              </a:rPr>
              <a:t>leve</a:t>
            </a:r>
            <a:r>
              <a:rPr lang="en-GB" sz="2200" i="1" dirty="0" smtClean="0">
                <a:latin typeface="+mj-lt"/>
                <a:cs typeface="Arial" pitchFamily="34" charset="0"/>
              </a:rPr>
              <a:t>l of learning; indicate the intended </a:t>
            </a:r>
            <a:r>
              <a:rPr lang="en-GB" sz="2200" i="1" u="sng" dirty="0" smtClean="0">
                <a:latin typeface="+mj-lt"/>
                <a:cs typeface="Arial" pitchFamily="34" charset="0"/>
              </a:rPr>
              <a:t>gain</a:t>
            </a:r>
            <a:r>
              <a:rPr lang="en-GB" sz="2200" i="1" dirty="0" smtClean="0">
                <a:latin typeface="+mj-lt"/>
                <a:cs typeface="Arial" pitchFamily="34" charset="0"/>
              </a:rPr>
              <a:t> in knowledge and skills that a typical student will achieve and should be capable of being assessed.’ </a:t>
            </a:r>
          </a:p>
          <a:p>
            <a:pPr marL="274320" indent="-274320" algn="just" eaLnBrk="1" fontAlgn="auto" hangingPunct="1">
              <a:spcAft>
                <a:spcPts val="0"/>
              </a:spcAft>
              <a:buClr>
                <a:schemeClr val="accent3"/>
              </a:buClr>
              <a:buFont typeface="Wingdings 2"/>
              <a:buChar char=""/>
              <a:defRPr/>
            </a:pPr>
            <a:endParaRPr lang="en-GB" sz="9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GB" sz="2200" dirty="0" smtClean="0">
                <a:latin typeface="Arial" pitchFamily="34" charset="0"/>
                <a:cs typeface="Arial" pitchFamily="34" charset="0"/>
              </a:rPr>
              <a:t>LOs should be written in a manner whereby the learning can be assessed through use of an assessment method. This link with assessment is crucial for quality assurance. </a:t>
            </a:r>
          </a:p>
          <a:p>
            <a:pPr marL="274320" indent="-274320" algn="just" eaLnBrk="1" fontAlgn="auto" hangingPunct="1">
              <a:spcAft>
                <a:spcPts val="0"/>
              </a:spcAft>
              <a:buClr>
                <a:schemeClr val="accent3"/>
              </a:buClr>
              <a:buFont typeface="Wingdings 2"/>
              <a:buChar char=""/>
              <a:defRPr/>
            </a:pPr>
            <a:endParaRPr lang="en-GB" sz="9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n-GB" sz="2200" dirty="0" smtClean="0">
                <a:latin typeface="Arial" pitchFamily="34" charset="0"/>
                <a:cs typeface="Arial" pitchFamily="34" charset="0"/>
              </a:rPr>
              <a:t>It is also important to note that learning outcomes are linked to </a:t>
            </a:r>
            <a:r>
              <a:rPr lang="en-GB" sz="2200" u="sng" dirty="0" smtClean="0">
                <a:latin typeface="Arial" pitchFamily="34" charset="0"/>
                <a:cs typeface="Arial" pitchFamily="34" charset="0"/>
              </a:rPr>
              <a:t>level descriptors</a:t>
            </a:r>
            <a:r>
              <a:rPr lang="en-GB" sz="2200" dirty="0" smtClean="0">
                <a:latin typeface="Arial" pitchFamily="34" charset="0"/>
                <a:cs typeface="Arial" pitchFamily="34" charset="0"/>
              </a:rPr>
              <a:t>. The words used imply that the learning is at a particular standard. </a:t>
            </a:r>
            <a:r>
              <a:rPr lang="en-GB" sz="2200" i="1" u="sng" dirty="0" smtClean="0">
                <a:solidFill>
                  <a:srgbClr val="FF0000"/>
                </a:solidFill>
                <a:latin typeface="Arial" pitchFamily="34" charset="0"/>
                <a:cs typeface="Arial" pitchFamily="34" charset="0"/>
              </a:rPr>
              <a:t>Linking LOs to level descriptors ensures that we build progression into programs</a:t>
            </a:r>
            <a:r>
              <a:rPr lang="en-GB" sz="2200" u="sng" dirty="0" smtClean="0">
                <a:solidFill>
                  <a:srgbClr val="FF0000"/>
                </a:solidFill>
                <a:latin typeface="Arial" pitchFamily="34" charset="0"/>
                <a:cs typeface="Arial" pitchFamily="34" charset="0"/>
              </a:rPr>
              <a:t>.</a:t>
            </a:r>
            <a:endParaRPr lang="en-GB" sz="2200" u="sng" dirty="0">
              <a:solidFill>
                <a:srgbClr val="FF0000"/>
              </a:solidFill>
              <a:latin typeface="Arial" pitchFamily="34" charset="0"/>
              <a:cs typeface="Arial" pitchFamily="34" charset="0"/>
            </a:endParaRPr>
          </a:p>
        </p:txBody>
      </p:sp>
      <p:sp>
        <p:nvSpPr>
          <p:cNvPr id="4" name="Oval 3"/>
          <p:cNvSpPr/>
          <p:nvPr/>
        </p:nvSpPr>
        <p:spPr>
          <a:xfrm>
            <a:off x="5884345" y="4191000"/>
            <a:ext cx="1202255"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7711528" y="5026481"/>
            <a:ext cx="829011"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1075"/>
            <a:ext cx="8641655" cy="5543550"/>
          </a:xfrm>
        </p:spPr>
        <p:txBody>
          <a:bodyPr/>
          <a:lstStyle/>
          <a:p>
            <a:pPr algn="just">
              <a:buFont typeface="Wingdings" pitchFamily="2" charset="2"/>
              <a:buChar char="§"/>
              <a:defRPr/>
            </a:pPr>
            <a:r>
              <a:rPr lang="en-US" sz="2400" dirty="0" smtClean="0">
                <a:latin typeface="+mj-lt"/>
              </a:rPr>
              <a:t>The </a:t>
            </a:r>
            <a:r>
              <a:rPr lang="en-US" sz="2400" b="1" dirty="0" smtClean="0">
                <a:latin typeface="+mj-lt"/>
              </a:rPr>
              <a:t>Bologna</a:t>
            </a:r>
            <a:r>
              <a:rPr lang="en-US" sz="2400" dirty="0" smtClean="0">
                <a:latin typeface="+mj-lt"/>
              </a:rPr>
              <a:t> Process – designed to create a barrier free European Higher Education Area. The use of OBL in the context of the EU is regarded as a move towards a more integrated higher education system.</a:t>
            </a:r>
          </a:p>
          <a:p>
            <a:pPr algn="just">
              <a:buFont typeface="Wingdings" pitchFamily="2" charset="2"/>
              <a:buChar char="§"/>
              <a:defRPr/>
            </a:pPr>
            <a:endParaRPr lang="en-US" sz="2400" dirty="0" smtClean="0">
              <a:latin typeface="+mj-lt"/>
            </a:endParaRPr>
          </a:p>
          <a:p>
            <a:pPr algn="just">
              <a:buFont typeface="Wingdings" pitchFamily="2" charset="2"/>
              <a:buChar char="§"/>
              <a:defRPr/>
            </a:pPr>
            <a:r>
              <a:rPr lang="en-US" sz="2400" dirty="0" smtClean="0">
                <a:latin typeface="+mj-lt"/>
              </a:rPr>
              <a:t>“The change in emphasis from the traditional teacher-centered to a student-centered learning produces a focus on the teaching – learning – assessment relationship and the fundamental links between the design, delivery and measurement of learning.”</a:t>
            </a:r>
          </a:p>
          <a:p>
            <a:pPr>
              <a:buFont typeface="Wingdings 2" pitchFamily="18" charset="2"/>
              <a:buNone/>
              <a:defRPr/>
            </a:pPr>
            <a:r>
              <a:rPr lang="en-US" sz="2000" i="1" dirty="0" smtClean="0">
                <a:latin typeface="+mj-lt"/>
              </a:rPr>
              <a:t>							       Adam (2004) </a:t>
            </a:r>
          </a:p>
          <a:p>
            <a:pPr>
              <a:buFont typeface="Wingdings 2" pitchFamily="18" charset="2"/>
              <a:buNone/>
              <a:defRPr/>
            </a:pPr>
            <a:endParaRPr lang="en-US" sz="2000" i="1" u="sng" dirty="0" smtClean="0">
              <a:latin typeface="+mj-lt"/>
            </a:endParaRPr>
          </a:p>
          <a:p>
            <a:pPr>
              <a:buFont typeface="Wingdings 2" pitchFamily="18" charset="2"/>
              <a:buNone/>
              <a:defRPr/>
            </a:pPr>
            <a:endParaRPr lang="en-GB" sz="2000" dirty="0" smtClean="0">
              <a:latin typeface="+mj-lt"/>
            </a:endParaRPr>
          </a:p>
          <a:p>
            <a:pPr>
              <a:buFont typeface="Wingdings 2" pitchFamily="18" charset="2"/>
              <a:buNone/>
              <a:defRPr/>
            </a:pPr>
            <a:endParaRPr lang="en-GB" dirty="0" smtClean="0">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accent6">
                    <a:lumMod val="75000"/>
                  </a:schemeClr>
                </a:solidFill>
              </a:rPr>
              <a:t>Harmonising Learning Outcomes across Europe:</a:t>
            </a:r>
            <a:endParaRPr lang="en-GB" sz="2800" dirty="0">
              <a:solidFill>
                <a:schemeClr val="accent6">
                  <a:lumMod val="75000"/>
                </a:schemeClr>
              </a:solidFill>
            </a:endParaRPr>
          </a:p>
        </p:txBody>
      </p:sp>
      <p:sp>
        <p:nvSpPr>
          <p:cNvPr id="4" name="TextBox 3"/>
          <p:cNvSpPr txBox="1"/>
          <p:nvPr/>
        </p:nvSpPr>
        <p:spPr>
          <a:xfrm>
            <a:off x="611560" y="1556792"/>
            <a:ext cx="1802353" cy="369332"/>
          </a:xfrm>
          <a:prstGeom prst="rect">
            <a:avLst/>
          </a:prstGeom>
          <a:noFill/>
        </p:spPr>
        <p:txBody>
          <a:bodyPr wrap="none" rtlCol="0">
            <a:spAutoFit/>
          </a:bodyPr>
          <a:lstStyle/>
          <a:p>
            <a:r>
              <a:rPr lang="en-GB" b="1" dirty="0" smtClean="0">
                <a:solidFill>
                  <a:schemeClr val="accent6">
                    <a:lumMod val="75000"/>
                  </a:schemeClr>
                </a:solidFill>
              </a:rPr>
              <a:t>Medical Sciences</a:t>
            </a:r>
            <a:endParaRPr lang="en-GB" b="1" dirty="0">
              <a:solidFill>
                <a:schemeClr val="accent6">
                  <a:lumMod val="75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2483768" y="3213976"/>
            <a:ext cx="2834630" cy="287932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971600" y="2204864"/>
            <a:ext cx="1412581" cy="168820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508104" y="3287985"/>
            <a:ext cx="2914650" cy="3381375"/>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2987824" y="1125623"/>
            <a:ext cx="4392488" cy="1606314"/>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2483768" y="2731937"/>
            <a:ext cx="4896544" cy="481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7000"/>
          </a:blip>
          <a:stretch>
            <a:fillRect/>
          </a:stretch>
        </p:blipFill>
        <p:spPr>
          <a:xfrm>
            <a:off x="1183364" y="496977"/>
            <a:ext cx="7490340" cy="5864045"/>
          </a:xfrm>
          <a:prstGeom prst="rect">
            <a:avLst/>
          </a:prstGeom>
          <a:solidFill>
            <a:schemeClr val="bg2">
              <a:lumMod val="50000"/>
            </a:schemeClr>
          </a:solidFill>
        </p:spPr>
      </p:pic>
      <p:sp>
        <p:nvSpPr>
          <p:cNvPr id="8" name="Rectangle 7"/>
          <p:cNvSpPr/>
          <p:nvPr/>
        </p:nvSpPr>
        <p:spPr>
          <a:xfrm>
            <a:off x="2116781" y="681969"/>
            <a:ext cx="3991315" cy="6765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719814" y="681969"/>
            <a:ext cx="927100" cy="1162050"/>
          </a:xfrm>
          <a:prstGeom prst="rect">
            <a:avLst/>
          </a:prstGeom>
        </p:spPr>
      </p:pic>
      <p:pic>
        <p:nvPicPr>
          <p:cNvPr id="6" name="Picture 5"/>
          <p:cNvPicPr>
            <a:picLocks noChangeAspect="1"/>
          </p:cNvPicPr>
          <p:nvPr/>
        </p:nvPicPr>
        <p:blipFill>
          <a:blip r:embed="rId4"/>
          <a:stretch>
            <a:fillRect/>
          </a:stretch>
        </p:blipFill>
        <p:spPr>
          <a:xfrm>
            <a:off x="2279592" y="4961598"/>
            <a:ext cx="1006997" cy="1270039"/>
          </a:xfrm>
          <a:prstGeom prst="rect">
            <a:avLst/>
          </a:prstGeom>
        </p:spPr>
      </p:pic>
      <p:sp>
        <p:nvSpPr>
          <p:cNvPr id="7" name="TextBox 6"/>
          <p:cNvSpPr txBox="1"/>
          <p:nvPr/>
        </p:nvSpPr>
        <p:spPr>
          <a:xfrm>
            <a:off x="2279592" y="817102"/>
            <a:ext cx="3828504" cy="369332"/>
          </a:xfrm>
          <a:prstGeom prst="rect">
            <a:avLst/>
          </a:prstGeom>
          <a:noFill/>
        </p:spPr>
        <p:txBody>
          <a:bodyPr wrap="none" rtlCol="0">
            <a:spAutoFit/>
          </a:bodyPr>
          <a:lstStyle/>
          <a:p>
            <a:r>
              <a:rPr lang="en-US" dirty="0" smtClean="0"/>
              <a:t>The National Qualifications Framework </a:t>
            </a:r>
            <a:endParaRPr lang="en-US" dirty="0"/>
          </a:p>
        </p:txBody>
      </p:sp>
      <p:sp>
        <p:nvSpPr>
          <p:cNvPr id="10" name="Rectangle 9"/>
          <p:cNvSpPr/>
          <p:nvPr/>
        </p:nvSpPr>
        <p:spPr>
          <a:xfrm>
            <a:off x="2116781" y="1720779"/>
            <a:ext cx="5333423" cy="118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116781" y="1703117"/>
            <a:ext cx="5333423" cy="1200329"/>
          </a:xfrm>
          <a:prstGeom prst="rect">
            <a:avLst/>
          </a:prstGeom>
          <a:noFill/>
        </p:spPr>
        <p:txBody>
          <a:bodyPr wrap="none" rtlCol="0">
            <a:spAutoFit/>
          </a:bodyPr>
          <a:lstStyle/>
          <a:p>
            <a:endParaRPr lang="en-US" dirty="0" smtClean="0"/>
          </a:p>
          <a:p>
            <a:r>
              <a:rPr lang="en-US" dirty="0" smtClean="0"/>
              <a:t>How can you ensure consistency within the Kingdom in </a:t>
            </a:r>
          </a:p>
          <a:p>
            <a:pPr lvl="1"/>
            <a:r>
              <a:rPr lang="en-US" dirty="0" smtClean="0"/>
              <a:t>the standards of student </a:t>
            </a:r>
            <a:r>
              <a:rPr lang="en-US" u="sng" dirty="0" smtClean="0"/>
              <a:t>learning outcomes </a:t>
            </a:r>
          </a:p>
          <a:p>
            <a:pPr lvl="1"/>
            <a:r>
              <a:rPr lang="en-US" dirty="0" smtClean="0"/>
              <a:t>regardless of institution attended?</a:t>
            </a:r>
            <a:endParaRPr lang="en-US" dirty="0"/>
          </a:p>
        </p:txBody>
      </p:sp>
      <p:cxnSp>
        <p:nvCxnSpPr>
          <p:cNvPr id="12" name="Straight Connector 11"/>
          <p:cNvCxnSpPr/>
          <p:nvPr/>
        </p:nvCxnSpPr>
        <p:spPr>
          <a:xfrm rot="16200000" flipH="1">
            <a:off x="499865" y="2990212"/>
            <a:ext cx="2666125" cy="893330"/>
          </a:xfrm>
          <a:prstGeom prst="line">
            <a:avLst/>
          </a:prstGeom>
          <a:ln>
            <a:solidFill>
              <a:srgbClr val="0000FF"/>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16781" y="3819830"/>
            <a:ext cx="1352579" cy="369332"/>
          </a:xfrm>
          <a:prstGeom prst="rect">
            <a:avLst/>
          </a:prstGeom>
          <a:noFill/>
        </p:spPr>
        <p:txBody>
          <a:bodyPr wrap="none" rtlCol="0">
            <a:spAutoFit/>
          </a:bodyPr>
          <a:lstStyle/>
          <a:p>
            <a:r>
              <a:rPr lang="en-US" dirty="0" smtClean="0">
                <a:solidFill>
                  <a:srgbClr val="0000FF"/>
                </a:solidFill>
              </a:rPr>
              <a:t>Benchmark?</a:t>
            </a:r>
            <a:endParaRPr lang="en-US" dirty="0">
              <a:solidFill>
                <a:srgbClr val="0000FF"/>
              </a:solidFill>
            </a:endParaRPr>
          </a:p>
        </p:txBody>
      </p:sp>
      <p:sp>
        <p:nvSpPr>
          <p:cNvPr id="11" name="TextBox 10"/>
          <p:cNvSpPr txBox="1"/>
          <p:nvPr/>
        </p:nvSpPr>
        <p:spPr>
          <a:xfrm>
            <a:off x="943897" y="184666"/>
            <a:ext cx="7513370" cy="369332"/>
          </a:xfrm>
          <a:prstGeom prst="rect">
            <a:avLst/>
          </a:prstGeom>
          <a:noFill/>
        </p:spPr>
        <p:txBody>
          <a:bodyPr wrap="none" rtlCol="0">
            <a:spAutoFit/>
          </a:bodyPr>
          <a:lstStyle/>
          <a:p>
            <a:r>
              <a:rPr lang="en-US" dirty="0" smtClean="0">
                <a:solidFill>
                  <a:schemeClr val="accent6">
                    <a:lumMod val="75000"/>
                  </a:schemeClr>
                </a:solidFill>
              </a:rPr>
              <a:t>How do you Manage the Quality of an Outcomes-based approach to Learning? </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755650" y="1268413"/>
            <a:ext cx="7315200" cy="2232025"/>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i="1" dirty="0" smtClean="0">
                <a:solidFill>
                  <a:srgbClr val="000000"/>
                </a:solidFill>
              </a:rPr>
              <a:t>Aims, objectives and outcomes (what’s the difference?)</a:t>
            </a:r>
            <a:br>
              <a:rPr lang="en-GB" sz="3200" b="1" i="1" dirty="0" smtClean="0">
                <a:solidFill>
                  <a:srgbClr val="000000"/>
                </a:solidFill>
              </a:rPr>
            </a:br>
            <a:endParaRPr lang="en-GB" sz="3200" b="1" i="1" dirty="0" smtClean="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49275"/>
            <a:ext cx="8362950" cy="791493"/>
          </a:xfrm>
        </p:spPr>
        <p:txBody>
          <a:bodyPr/>
          <a:lstStyle/>
          <a:p>
            <a:pPr>
              <a:defRPr/>
            </a:pPr>
            <a:r>
              <a:rPr lang="en-GB" sz="2800" b="1" dirty="0" smtClean="0">
                <a:solidFill>
                  <a:schemeClr val="accent3"/>
                </a:solidFill>
                <a:cs typeface="Arial" pitchFamily="34" charset="0"/>
              </a:rPr>
              <a:t>What are Learning Outcomes?</a:t>
            </a:r>
            <a:endParaRPr lang="en-GB" sz="2800" b="1" dirty="0">
              <a:solidFill>
                <a:schemeClr val="accent3"/>
              </a:solidFill>
            </a:endParaRPr>
          </a:p>
        </p:txBody>
      </p:sp>
      <p:sp>
        <p:nvSpPr>
          <p:cNvPr id="57347" name="Content Placeholder 2"/>
          <p:cNvSpPr>
            <a:spLocks noGrp="1"/>
          </p:cNvSpPr>
          <p:nvPr>
            <p:ph idx="1"/>
          </p:nvPr>
        </p:nvSpPr>
        <p:spPr>
          <a:xfrm>
            <a:off x="179388" y="1484784"/>
            <a:ext cx="8857108" cy="5184576"/>
          </a:xfrm>
        </p:spPr>
        <p:txBody>
          <a:bodyPr>
            <a:normAutofit fontScale="92500"/>
          </a:bodyPr>
          <a:lstStyle/>
          <a:p>
            <a:pPr algn="just"/>
            <a:r>
              <a:rPr lang="en-GB" sz="2200" dirty="0" smtClean="0">
                <a:latin typeface="Arial" charset="0"/>
                <a:cs typeface="Arial" charset="0"/>
              </a:rPr>
              <a:t>LOs are statements that describe” </a:t>
            </a:r>
          </a:p>
          <a:p>
            <a:pPr algn="just">
              <a:buNone/>
            </a:pPr>
            <a:r>
              <a:rPr lang="en-GB" sz="1946" i="1" dirty="0" smtClean="0">
                <a:solidFill>
                  <a:schemeClr val="accent6">
                    <a:lumMod val="75000"/>
                  </a:schemeClr>
                </a:solidFill>
                <a:cs typeface="Arial" charset="0"/>
              </a:rPr>
              <a:t>        (i) what a learner will be able to do as a result of learning. </a:t>
            </a:r>
          </a:p>
          <a:p>
            <a:pPr algn="just">
              <a:buNone/>
            </a:pPr>
            <a:r>
              <a:rPr lang="en-GB" sz="1946" i="1" dirty="0" smtClean="0">
                <a:solidFill>
                  <a:schemeClr val="accent6">
                    <a:lumMod val="75000"/>
                  </a:schemeClr>
                </a:solidFill>
                <a:cs typeface="Arial" charset="0"/>
              </a:rPr>
              <a:t>        (ii) </a:t>
            </a:r>
            <a:r>
              <a:rPr lang="en-US" sz="1946" i="1" dirty="0" smtClean="0">
                <a:solidFill>
                  <a:schemeClr val="accent6">
                    <a:lumMod val="75000"/>
                  </a:schemeClr>
                </a:solidFill>
              </a:rPr>
              <a:t>the nature of the performance that is expected to be attained as a result of learning</a:t>
            </a:r>
            <a:endParaRPr lang="en-GB" sz="1946" i="1" dirty="0" smtClean="0">
              <a:solidFill>
                <a:schemeClr val="accent6">
                  <a:lumMod val="75000"/>
                </a:schemeClr>
              </a:solidFill>
              <a:cs typeface="Arial" charset="0"/>
            </a:endParaRPr>
          </a:p>
          <a:p>
            <a:pPr algn="just"/>
            <a:r>
              <a:rPr lang="en-GB" sz="2200" dirty="0" smtClean="0">
                <a:latin typeface="Arial" charset="0"/>
                <a:cs typeface="Arial" charset="0"/>
              </a:rPr>
              <a:t>LOs are also statements that describe what a learner will be able to do as a result of teaching. </a:t>
            </a:r>
          </a:p>
          <a:p>
            <a:pPr algn="just"/>
            <a:r>
              <a:rPr lang="en-GB" sz="2200" dirty="0" smtClean="0">
                <a:latin typeface="Arial" charset="0"/>
                <a:cs typeface="Arial" charset="0"/>
              </a:rPr>
              <a:t>Some definitions stress that LOs is a sort of contract that teachers make with learners that describes what they will be able to do after learning that they could not do before, the 'added value' of teaching.</a:t>
            </a:r>
          </a:p>
          <a:p>
            <a:pPr marL="0" indent="0" algn="just">
              <a:buNone/>
            </a:pPr>
            <a:r>
              <a:rPr lang="en-GB" sz="2400" dirty="0" smtClean="0">
                <a:latin typeface="Arial" charset="0"/>
                <a:cs typeface="Arial" charset="0"/>
              </a:rPr>
              <a:t>-------------------------------------------------------------------------------------</a:t>
            </a:r>
          </a:p>
          <a:p>
            <a:pPr marL="0" lvl="0" indent="0" algn="just">
              <a:buNone/>
            </a:pPr>
            <a:r>
              <a:rPr lang="en-GB" sz="2000" i="1" dirty="0">
                <a:solidFill>
                  <a:prstClr val="black"/>
                </a:solidFill>
                <a:latin typeface="Arial" charset="0"/>
                <a:cs typeface="Arial" charset="0"/>
              </a:rPr>
              <a:t>However the connection between teaching and learning is not a simple one. Just because knowledge or skills are taught does not mean that particular knowledge or skills are learned. Many factors can interfere with the achievement of outcomes: the existing </a:t>
            </a:r>
            <a:r>
              <a:rPr lang="en-GB" sz="2000" b="1" i="1" dirty="0">
                <a:solidFill>
                  <a:prstClr val="black"/>
                </a:solidFill>
                <a:latin typeface="Arial" charset="0"/>
                <a:cs typeface="Arial" charset="0"/>
              </a:rPr>
              <a:t>knowledge of the learner, the relevance or usefulness of the material presented, the skills of the teacher</a:t>
            </a:r>
            <a:r>
              <a:rPr lang="en-GB" sz="2000" i="1" dirty="0">
                <a:solidFill>
                  <a:prstClr val="black"/>
                </a:solidFill>
                <a:latin typeface="Arial" charset="0"/>
                <a:cs typeface="Arial" charset="0"/>
              </a:rPr>
              <a:t>. </a:t>
            </a:r>
          </a:p>
          <a:p>
            <a:pPr algn="just"/>
            <a:endParaRPr lang="en-GB"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704850"/>
            <a:ext cx="8964612" cy="923925"/>
          </a:xfrm>
        </p:spPr>
        <p:txBody>
          <a:bodyPr/>
          <a:lstStyle/>
          <a:p>
            <a:pPr>
              <a:defRPr/>
            </a:pPr>
            <a:r>
              <a:rPr lang="en-GB" sz="2800" b="1" dirty="0" smtClean="0">
                <a:solidFill>
                  <a:schemeClr val="accent3"/>
                </a:solidFill>
                <a:cs typeface="Arial" pitchFamily="34" charset="0"/>
              </a:rPr>
              <a:t>Difference between Aims and Outcomes?</a:t>
            </a:r>
            <a:endParaRPr lang="en-GB" sz="2800" b="1" dirty="0">
              <a:solidFill>
                <a:schemeClr val="accent3"/>
              </a:solidFill>
            </a:endParaRPr>
          </a:p>
        </p:txBody>
      </p:sp>
      <p:sp>
        <p:nvSpPr>
          <p:cNvPr id="58371" name="Content Placeholder 2"/>
          <p:cNvSpPr>
            <a:spLocks noGrp="1"/>
          </p:cNvSpPr>
          <p:nvPr>
            <p:ph idx="1"/>
          </p:nvPr>
        </p:nvSpPr>
        <p:spPr>
          <a:xfrm>
            <a:off x="179388" y="1773238"/>
            <a:ext cx="8785100" cy="4551362"/>
          </a:xfrm>
        </p:spPr>
        <p:txBody>
          <a:bodyPr/>
          <a:lstStyle/>
          <a:p>
            <a:r>
              <a:rPr lang="en-GB" sz="2400" dirty="0" smtClean="0">
                <a:solidFill>
                  <a:schemeClr val="accent6">
                    <a:lumMod val="75000"/>
                  </a:schemeClr>
                </a:solidFill>
                <a:latin typeface="Arial" charset="0"/>
                <a:cs typeface="Arial" charset="0"/>
              </a:rPr>
              <a:t>Aims</a:t>
            </a:r>
            <a:r>
              <a:rPr lang="en-GB" sz="2400" dirty="0" smtClean="0">
                <a:latin typeface="Arial" charset="0"/>
                <a:cs typeface="Arial" charset="0"/>
              </a:rPr>
              <a:t> are general statements concerning the overall goals, ends or intentions of teaching. </a:t>
            </a:r>
          </a:p>
          <a:p>
            <a:r>
              <a:rPr lang="en-GB" sz="2400" dirty="0" smtClean="0">
                <a:solidFill>
                  <a:schemeClr val="accent6">
                    <a:lumMod val="75000"/>
                  </a:schemeClr>
                </a:solidFill>
                <a:latin typeface="Arial" charset="0"/>
                <a:cs typeface="Arial" charset="0"/>
              </a:rPr>
              <a:t>Outcomes </a:t>
            </a:r>
            <a:r>
              <a:rPr lang="en-GB" sz="2400" dirty="0" smtClean="0">
                <a:latin typeface="Arial" charset="0"/>
                <a:cs typeface="Arial" charset="0"/>
              </a:rPr>
              <a:t>are the individual stages that learners must achieve on the way in order to reach these goals. </a:t>
            </a:r>
          </a:p>
          <a:p>
            <a:endParaRPr lang="en-GB" sz="2400" dirty="0" smtClean="0">
              <a:latin typeface="Arial" charset="0"/>
              <a:cs typeface="Arial" charset="0"/>
            </a:endParaRPr>
          </a:p>
          <a:p>
            <a:r>
              <a:rPr lang="en-GB" sz="2400" dirty="0" smtClean="0">
                <a:latin typeface="Arial" charset="0"/>
                <a:cs typeface="Arial" charset="0"/>
              </a:rPr>
              <a:t>For example, to be able to take blood pressure using a sphygmomanometer, the student has to achieve a series of outcomes, e.g., to explain procedure to patient, to position cuff correctly, to inflate to correct pressure etc, etc. </a:t>
            </a:r>
          </a:p>
          <a:p>
            <a:pPr>
              <a:buFont typeface="Wingdings 2" pitchFamily="18" charset="2"/>
              <a:buNone/>
            </a:pPr>
            <a:endParaRPr lang="en-GB" sz="800" dirty="0" smtClean="0">
              <a:latin typeface="Arial" charset="0"/>
              <a:cs typeface="Arial" charset="0"/>
            </a:endParaRPr>
          </a:p>
          <a:p>
            <a:endParaRPr lang="en-GB"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435975" cy="1151979"/>
          </a:xfrm>
        </p:spPr>
        <p:txBody>
          <a:bodyPr>
            <a:noAutofit/>
          </a:bodyPr>
          <a:lstStyle/>
          <a:p>
            <a:pPr eaLnBrk="1" fontAlgn="auto" hangingPunct="1">
              <a:spcAft>
                <a:spcPts val="0"/>
              </a:spcAft>
              <a:defRPr/>
            </a:pPr>
            <a:r>
              <a:rPr lang="en-GB" sz="2800" b="1" dirty="0" smtClean="0">
                <a:solidFill>
                  <a:schemeClr val="accent3"/>
                </a:solidFill>
              </a:rPr>
              <a:t>Aims, objectives and outcomes</a:t>
            </a:r>
            <a:endParaRPr lang="en-GB" sz="2800" b="1" dirty="0">
              <a:solidFill>
                <a:schemeClr val="accent3"/>
              </a:solidFill>
            </a:endParaRPr>
          </a:p>
        </p:txBody>
      </p:sp>
      <p:sp>
        <p:nvSpPr>
          <p:cNvPr id="3" name="Content Placeholder 2"/>
          <p:cNvSpPr>
            <a:spLocks noGrp="1"/>
          </p:cNvSpPr>
          <p:nvPr>
            <p:ph idx="1"/>
          </p:nvPr>
        </p:nvSpPr>
        <p:spPr>
          <a:xfrm>
            <a:off x="250825" y="1700213"/>
            <a:ext cx="8569325" cy="4897437"/>
          </a:xfrm>
        </p:spPr>
        <p:txBody>
          <a:bodyPr>
            <a:normAutofit/>
          </a:bodyPr>
          <a:lstStyle/>
          <a:p>
            <a:pPr marL="274320" indent="-274320" algn="just" eaLnBrk="1" fontAlgn="auto" hangingPunct="1">
              <a:spcAft>
                <a:spcPts val="0"/>
              </a:spcAft>
              <a:buClr>
                <a:schemeClr val="accent3"/>
              </a:buClr>
              <a:buFont typeface="Wingdings 2"/>
              <a:buChar char=""/>
              <a:defRPr/>
            </a:pPr>
            <a:r>
              <a:rPr lang="en-GB" sz="2200" dirty="0" smtClean="0">
                <a:latin typeface="+mj-lt"/>
              </a:rPr>
              <a:t>The difference </a:t>
            </a:r>
          </a:p>
          <a:p>
            <a:pPr marL="274320" indent="-274320" algn="just" eaLnBrk="1" fontAlgn="auto" hangingPunct="1">
              <a:spcAft>
                <a:spcPts val="0"/>
              </a:spcAft>
              <a:buClr>
                <a:schemeClr val="accent3"/>
              </a:buClr>
              <a:buNone/>
              <a:defRPr/>
            </a:pPr>
            <a:r>
              <a:rPr lang="en-GB" sz="2200" dirty="0" smtClean="0">
                <a:solidFill>
                  <a:schemeClr val="accent6">
                    <a:lumMod val="75000"/>
                  </a:schemeClr>
                </a:solidFill>
                <a:latin typeface="+mj-lt"/>
              </a:rPr>
              <a:t>aims</a:t>
            </a:r>
            <a:r>
              <a:rPr lang="en-GB" sz="2200" dirty="0" smtClean="0">
                <a:latin typeface="+mj-lt"/>
              </a:rPr>
              <a:t> are written in terms of teaching intention and indicate what it is that the teacher intends to cover in the block of learning (curriculum coverage). </a:t>
            </a:r>
          </a:p>
          <a:p>
            <a:pPr marL="274320" indent="-274320" algn="just" eaLnBrk="1" fontAlgn="auto" hangingPunct="1">
              <a:spcAft>
                <a:spcPts val="0"/>
              </a:spcAft>
              <a:buClr>
                <a:schemeClr val="accent3"/>
              </a:buClr>
              <a:buFont typeface="Wingdings 2"/>
              <a:buChar char=""/>
              <a:defRPr/>
            </a:pPr>
            <a:endParaRPr lang="en-GB" sz="2200" dirty="0" smtClean="0">
              <a:latin typeface="+mj-lt"/>
            </a:endParaRPr>
          </a:p>
          <a:p>
            <a:pPr marL="274320" indent="-274320" algn="just" eaLnBrk="1" fontAlgn="auto" hangingPunct="1">
              <a:spcAft>
                <a:spcPts val="0"/>
              </a:spcAft>
              <a:buClr>
                <a:schemeClr val="accent3"/>
              </a:buClr>
              <a:buNone/>
              <a:defRPr/>
            </a:pPr>
            <a:r>
              <a:rPr lang="en-GB" sz="2200" dirty="0" smtClean="0">
                <a:solidFill>
                  <a:schemeClr val="accent6">
                    <a:lumMod val="75000"/>
                  </a:schemeClr>
                </a:solidFill>
                <a:latin typeface="+mj-lt"/>
              </a:rPr>
              <a:t>Learning outcomes </a:t>
            </a:r>
            <a:r>
              <a:rPr lang="en-GB" sz="2200" dirty="0" smtClean="0">
                <a:latin typeface="+mj-lt"/>
              </a:rPr>
              <a:t>are descriptions of what the learner is expected to learn in the period of learning defined. </a:t>
            </a:r>
          </a:p>
          <a:p>
            <a:pPr marL="274320" indent="-274320" algn="just" eaLnBrk="1" fontAlgn="auto" hangingPunct="1">
              <a:spcAft>
                <a:spcPts val="0"/>
              </a:spcAft>
              <a:buClr>
                <a:schemeClr val="accent3"/>
              </a:buClr>
              <a:buFont typeface="Wingdings 2"/>
              <a:buChar char=""/>
              <a:defRPr/>
            </a:pPr>
            <a:endParaRPr lang="en-GB" sz="2200" dirty="0" smtClean="0">
              <a:latin typeface="+mj-lt"/>
            </a:endParaRPr>
          </a:p>
          <a:p>
            <a:pPr marL="274320" indent="-274320" algn="just" eaLnBrk="1" fontAlgn="auto" hangingPunct="1">
              <a:spcAft>
                <a:spcPts val="0"/>
              </a:spcAft>
              <a:buClr>
                <a:schemeClr val="accent3"/>
              </a:buClr>
              <a:buFont typeface="Wingdings 2"/>
              <a:buChar char=""/>
              <a:defRPr/>
            </a:pPr>
            <a:r>
              <a:rPr lang="en-GB" sz="2200" dirty="0" smtClean="0">
                <a:latin typeface="+mj-lt"/>
              </a:rPr>
              <a:t>Aims are therefore more about teaching and the management of learning, and learning outcomes are more about the learning that is actually to be achieved by the learner. </a:t>
            </a:r>
            <a:endParaRPr lang="en-GB" sz="2200" dirty="0">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3" y="305523"/>
            <a:ext cx="8507412" cy="792162"/>
          </a:xfrm>
        </p:spPr>
        <p:txBody>
          <a:bodyPr/>
          <a:lstStyle/>
          <a:p>
            <a:pPr>
              <a:defRPr/>
            </a:pPr>
            <a:r>
              <a:rPr lang="en-GB" sz="2800" b="1" dirty="0" smtClean="0">
                <a:solidFill>
                  <a:schemeClr val="accent3"/>
                </a:solidFill>
              </a:rPr>
              <a:t>Aims, objectives and outcomes (Example)</a:t>
            </a:r>
            <a:endParaRPr lang="en-GB" sz="2800" dirty="0"/>
          </a:p>
        </p:txBody>
      </p:sp>
      <p:pic>
        <p:nvPicPr>
          <p:cNvPr id="5" name="Picture 4"/>
          <p:cNvPicPr>
            <a:picLocks noChangeAspect="1"/>
          </p:cNvPicPr>
          <p:nvPr/>
        </p:nvPicPr>
        <p:blipFill>
          <a:blip r:embed="rId2"/>
          <a:stretch>
            <a:fillRect/>
          </a:stretch>
        </p:blipFill>
        <p:spPr>
          <a:xfrm>
            <a:off x="0" y="1580285"/>
            <a:ext cx="8890000" cy="5080000"/>
          </a:xfrm>
          <a:prstGeom prst="rect">
            <a:avLst/>
          </a:prstGeom>
        </p:spPr>
      </p:pic>
      <p:pic>
        <p:nvPicPr>
          <p:cNvPr id="6" name="Picture 5"/>
          <p:cNvPicPr>
            <a:picLocks noChangeAspect="1"/>
          </p:cNvPicPr>
          <p:nvPr/>
        </p:nvPicPr>
        <p:blipFill>
          <a:blip r:embed="rId3"/>
          <a:stretch>
            <a:fillRect/>
          </a:stretch>
        </p:blipFill>
        <p:spPr>
          <a:xfrm>
            <a:off x="811213" y="1097685"/>
            <a:ext cx="3771900" cy="482600"/>
          </a:xfrm>
          <a:prstGeom prst="rect">
            <a:avLst/>
          </a:prstGeom>
        </p:spPr>
      </p:pic>
      <p:sp>
        <p:nvSpPr>
          <p:cNvPr id="7" name="Oval 6"/>
          <p:cNvSpPr/>
          <p:nvPr/>
        </p:nvSpPr>
        <p:spPr>
          <a:xfrm>
            <a:off x="1851583" y="1580285"/>
            <a:ext cx="533178" cy="426580"/>
          </a:xfrm>
          <a:prstGeom prst="ellipse">
            <a:avLst/>
          </a:prstGeom>
          <a:solidFill>
            <a:srgbClr val="FFFF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23900" y="1580285"/>
            <a:ext cx="8420100" cy="5194300"/>
          </a:xfrm>
          <a:prstGeom prst="rect">
            <a:avLst/>
          </a:prstGeom>
        </p:spPr>
      </p:pic>
      <p:sp>
        <p:nvSpPr>
          <p:cNvPr id="2" name="Title 1"/>
          <p:cNvSpPr>
            <a:spLocks noGrp="1"/>
          </p:cNvSpPr>
          <p:nvPr>
            <p:ph type="title"/>
          </p:nvPr>
        </p:nvSpPr>
        <p:spPr>
          <a:xfrm>
            <a:off x="138113" y="148253"/>
            <a:ext cx="8507412" cy="792162"/>
          </a:xfrm>
        </p:spPr>
        <p:txBody>
          <a:bodyPr/>
          <a:lstStyle/>
          <a:p>
            <a:pPr>
              <a:defRPr/>
            </a:pPr>
            <a:r>
              <a:rPr lang="en-GB" sz="2800" b="1" dirty="0" smtClean="0">
                <a:solidFill>
                  <a:schemeClr val="accent3"/>
                </a:solidFill>
              </a:rPr>
              <a:t>Aims, objectives and outcomes (Example)</a:t>
            </a:r>
            <a:endParaRPr lang="en-GB" sz="2800" dirty="0"/>
          </a:p>
        </p:txBody>
      </p:sp>
      <p:sp>
        <p:nvSpPr>
          <p:cNvPr id="7" name="Oval 6"/>
          <p:cNvSpPr/>
          <p:nvPr/>
        </p:nvSpPr>
        <p:spPr>
          <a:xfrm>
            <a:off x="2118172" y="1580285"/>
            <a:ext cx="533178" cy="426580"/>
          </a:xfrm>
          <a:prstGeom prst="ellipse">
            <a:avLst/>
          </a:prstGeom>
          <a:solidFill>
            <a:srgbClr val="FFFF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049493" y="1240499"/>
            <a:ext cx="4706299" cy="369332"/>
          </a:xfrm>
          <a:prstGeom prst="rect">
            <a:avLst/>
          </a:prstGeom>
          <a:noFill/>
        </p:spPr>
        <p:txBody>
          <a:bodyPr wrap="none" rtlCol="0">
            <a:spAutoFit/>
          </a:bodyPr>
          <a:lstStyle/>
          <a:p>
            <a:r>
              <a:rPr lang="en-US" dirty="0" smtClean="0"/>
              <a:t>M. Phil Chemical Engineering and Biotechnology</a:t>
            </a:r>
            <a:endParaRPr lang="en-US" dirty="0"/>
          </a:p>
        </p:txBody>
      </p:sp>
      <p:sp>
        <p:nvSpPr>
          <p:cNvPr id="10" name="Oval 9"/>
          <p:cNvSpPr/>
          <p:nvPr/>
        </p:nvSpPr>
        <p:spPr>
          <a:xfrm>
            <a:off x="819154" y="3642599"/>
            <a:ext cx="2583489" cy="574725"/>
          </a:xfrm>
          <a:prstGeom prst="ellipse">
            <a:avLst/>
          </a:prstGeom>
          <a:solidFill>
            <a:srgbClr val="FFFF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3" y="148253"/>
            <a:ext cx="8507412" cy="792162"/>
          </a:xfrm>
        </p:spPr>
        <p:txBody>
          <a:bodyPr/>
          <a:lstStyle/>
          <a:p>
            <a:pPr>
              <a:defRPr/>
            </a:pPr>
            <a:r>
              <a:rPr lang="en-GB" sz="2800" b="1" dirty="0" smtClean="0">
                <a:solidFill>
                  <a:schemeClr val="accent3"/>
                </a:solidFill>
              </a:rPr>
              <a:t>Aims, objectives and outcomes (Example)</a:t>
            </a:r>
            <a:endParaRPr lang="en-GB" sz="2800" dirty="0"/>
          </a:p>
        </p:txBody>
      </p:sp>
      <p:pic>
        <p:nvPicPr>
          <p:cNvPr id="1026" name="Picture 2"/>
          <p:cNvPicPr>
            <a:picLocks noChangeAspect="1" noChangeArrowheads="1"/>
          </p:cNvPicPr>
          <p:nvPr/>
        </p:nvPicPr>
        <p:blipFill>
          <a:blip r:embed="rId2"/>
          <a:srcRect/>
          <a:stretch>
            <a:fillRect/>
          </a:stretch>
        </p:blipFill>
        <p:spPr bwMode="auto">
          <a:xfrm>
            <a:off x="1115568" y="940415"/>
            <a:ext cx="5943600" cy="549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3" y="148253"/>
            <a:ext cx="8507412" cy="792162"/>
          </a:xfrm>
        </p:spPr>
        <p:txBody>
          <a:bodyPr/>
          <a:lstStyle/>
          <a:p>
            <a:pPr>
              <a:defRPr/>
            </a:pPr>
            <a:r>
              <a:rPr lang="en-GB" sz="2800" b="1" dirty="0" smtClean="0">
                <a:solidFill>
                  <a:schemeClr val="accent3"/>
                </a:solidFill>
              </a:rPr>
              <a:t>Aims, objectives and outcomes and ??</a:t>
            </a:r>
            <a:endParaRPr lang="en-GB" sz="2800" dirty="0"/>
          </a:p>
        </p:txBody>
      </p:sp>
      <p:pic>
        <p:nvPicPr>
          <p:cNvPr id="3" name="Picture 2"/>
          <p:cNvPicPr>
            <a:picLocks noChangeAspect="1" noChangeArrowheads="1"/>
          </p:cNvPicPr>
          <p:nvPr/>
        </p:nvPicPr>
        <p:blipFill>
          <a:blip r:embed="rId2"/>
          <a:srcRect/>
          <a:stretch>
            <a:fillRect/>
          </a:stretch>
        </p:blipFill>
        <p:spPr bwMode="auto">
          <a:xfrm>
            <a:off x="465912" y="2159477"/>
            <a:ext cx="8179613" cy="36877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5912" y="753237"/>
            <a:ext cx="1771650" cy="1200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3" y="148253"/>
            <a:ext cx="8507412" cy="792162"/>
          </a:xfrm>
        </p:spPr>
        <p:txBody>
          <a:bodyPr/>
          <a:lstStyle/>
          <a:p>
            <a:pPr>
              <a:defRPr/>
            </a:pPr>
            <a:r>
              <a:rPr lang="en-GB" sz="2800" b="1" dirty="0" smtClean="0">
                <a:solidFill>
                  <a:schemeClr val="accent3"/>
                </a:solidFill>
              </a:rPr>
              <a:t>Aims, objectives and outcomes and ??</a:t>
            </a:r>
            <a:endParaRPr lang="en-GB" sz="2800" dirty="0"/>
          </a:p>
        </p:txBody>
      </p:sp>
      <p:pic>
        <p:nvPicPr>
          <p:cNvPr id="1027" name="Picture 3"/>
          <p:cNvPicPr>
            <a:picLocks noChangeAspect="1" noChangeArrowheads="1"/>
          </p:cNvPicPr>
          <p:nvPr/>
        </p:nvPicPr>
        <p:blipFill>
          <a:blip r:embed="rId2"/>
          <a:srcRect/>
          <a:stretch>
            <a:fillRect/>
          </a:stretch>
        </p:blipFill>
        <p:spPr bwMode="auto">
          <a:xfrm>
            <a:off x="511632" y="940415"/>
            <a:ext cx="1152576" cy="780777"/>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465912" y="1760220"/>
            <a:ext cx="814387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3" y="148253"/>
            <a:ext cx="8507412" cy="792162"/>
          </a:xfrm>
        </p:spPr>
        <p:txBody>
          <a:bodyPr/>
          <a:lstStyle/>
          <a:p>
            <a:pPr>
              <a:defRPr/>
            </a:pPr>
            <a:r>
              <a:rPr lang="en-GB" sz="2800" b="1" dirty="0" smtClean="0">
                <a:solidFill>
                  <a:schemeClr val="accent3"/>
                </a:solidFill>
              </a:rPr>
              <a:t>Aims, objectives and outcomes and ??</a:t>
            </a:r>
            <a:endParaRPr lang="en-GB" sz="2800" dirty="0"/>
          </a:p>
        </p:txBody>
      </p:sp>
      <p:pic>
        <p:nvPicPr>
          <p:cNvPr id="1027" name="Picture 3"/>
          <p:cNvPicPr>
            <a:picLocks noChangeAspect="1" noChangeArrowheads="1"/>
          </p:cNvPicPr>
          <p:nvPr/>
        </p:nvPicPr>
        <p:blipFill>
          <a:blip r:embed="rId2"/>
          <a:srcRect/>
          <a:stretch>
            <a:fillRect/>
          </a:stretch>
        </p:blipFill>
        <p:spPr bwMode="auto">
          <a:xfrm>
            <a:off x="511632" y="940415"/>
            <a:ext cx="1152576" cy="780777"/>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511632" y="1833440"/>
            <a:ext cx="5888736" cy="44081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LEARNING OUTCOMES: </a:t>
            </a:r>
            <a:r>
              <a:rPr lang="en-GB" sz="3600" b="1" dirty="0" smtClean="0">
                <a:solidFill>
                  <a:schemeClr val="accent6">
                    <a:lumMod val="75000"/>
                  </a:schemeClr>
                </a:solidFill>
              </a:rPr>
              <a:t>The ‘Big Picture’</a:t>
            </a:r>
            <a:endParaRPr lang="en-GB" sz="3600" b="1" dirty="0">
              <a:solidFill>
                <a:schemeClr val="accent6">
                  <a:lumMod val="75000"/>
                </a:schemeClr>
              </a:solidFill>
            </a:endParaRPr>
          </a:p>
        </p:txBody>
      </p:sp>
      <p:sp>
        <p:nvSpPr>
          <p:cNvPr id="7" name="TextBox 6"/>
          <p:cNvSpPr txBox="1"/>
          <p:nvPr/>
        </p:nvSpPr>
        <p:spPr>
          <a:xfrm>
            <a:off x="912648" y="2484259"/>
            <a:ext cx="2579232"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sz="2000" b="1" dirty="0" smtClean="0">
                <a:solidFill>
                  <a:schemeClr val="bg2">
                    <a:lumMod val="50000"/>
                  </a:schemeClr>
                </a:solidFill>
              </a:rPr>
              <a:t>LEARNING OUTCOMES</a:t>
            </a:r>
            <a:endParaRPr lang="en-GB" sz="2000" b="1" dirty="0">
              <a:solidFill>
                <a:schemeClr val="bg2">
                  <a:lumMod val="50000"/>
                </a:schemeClr>
              </a:solidFill>
            </a:endParaRPr>
          </a:p>
        </p:txBody>
      </p:sp>
      <p:sp>
        <p:nvSpPr>
          <p:cNvPr id="10" name="TextBox 9"/>
          <p:cNvSpPr txBox="1"/>
          <p:nvPr/>
        </p:nvSpPr>
        <p:spPr>
          <a:xfrm>
            <a:off x="3119812" y="4459178"/>
            <a:ext cx="3219752" cy="369332"/>
          </a:xfrm>
          <a:prstGeom prst="rect">
            <a:avLst/>
          </a:prstGeom>
          <a:noFill/>
        </p:spPr>
        <p:txBody>
          <a:bodyPr wrap="none" rtlCol="0">
            <a:spAutoFit/>
          </a:bodyPr>
          <a:lstStyle/>
          <a:p>
            <a:r>
              <a:rPr lang="en-GB" b="1" dirty="0" smtClean="0">
                <a:latin typeface="Arial" pitchFamily="34" charset="0"/>
                <a:cs typeface="Arial" pitchFamily="34" charset="0"/>
              </a:rPr>
              <a:t>PROGRAM SPECIFICATION</a:t>
            </a:r>
            <a:endParaRPr lang="en-GB" b="1" dirty="0">
              <a:latin typeface="Arial" pitchFamily="34" charset="0"/>
              <a:cs typeface="Arial" pitchFamily="34" charset="0"/>
            </a:endParaRPr>
          </a:p>
        </p:txBody>
      </p:sp>
      <p:sp>
        <p:nvSpPr>
          <p:cNvPr id="13" name="TextBox 12"/>
          <p:cNvSpPr txBox="1"/>
          <p:nvPr/>
        </p:nvSpPr>
        <p:spPr>
          <a:xfrm>
            <a:off x="769111" y="1156027"/>
            <a:ext cx="3771097" cy="369332"/>
          </a:xfrm>
          <a:prstGeom prst="rect">
            <a:avLst/>
          </a:prstGeom>
          <a:noFill/>
        </p:spPr>
        <p:txBody>
          <a:bodyPr wrap="none" rtlCol="0">
            <a:spAutoFit/>
          </a:bodyPr>
          <a:lstStyle/>
          <a:p>
            <a:r>
              <a:rPr lang="en-GB" b="1" dirty="0" smtClean="0">
                <a:latin typeface="Arial" pitchFamily="34" charset="0"/>
                <a:cs typeface="Arial" pitchFamily="34" charset="0"/>
              </a:rPr>
              <a:t>Teaching and learning strategies</a:t>
            </a:r>
            <a:endParaRPr lang="en-GB" b="1" dirty="0">
              <a:latin typeface="Arial" pitchFamily="34" charset="0"/>
              <a:cs typeface="Arial" pitchFamily="34" charset="0"/>
            </a:endParaRPr>
          </a:p>
        </p:txBody>
      </p:sp>
      <p:grpSp>
        <p:nvGrpSpPr>
          <p:cNvPr id="39" name="Group 38"/>
          <p:cNvGrpSpPr/>
          <p:nvPr/>
        </p:nvGrpSpPr>
        <p:grpSpPr>
          <a:xfrm>
            <a:off x="3119812" y="3172326"/>
            <a:ext cx="2889532" cy="1139934"/>
            <a:chOff x="3119812" y="3172326"/>
            <a:chExt cx="2889532" cy="1139934"/>
          </a:xfrm>
        </p:grpSpPr>
        <p:sp>
          <p:nvSpPr>
            <p:cNvPr id="6" name="TextBox 5"/>
            <p:cNvSpPr txBox="1"/>
            <p:nvPr/>
          </p:nvSpPr>
          <p:spPr>
            <a:xfrm>
              <a:off x="3119812" y="3172326"/>
              <a:ext cx="696024" cy="369332"/>
            </a:xfrm>
            <a:prstGeom prst="rect">
              <a:avLst/>
            </a:prstGeom>
            <a:noFill/>
          </p:spPr>
          <p:txBody>
            <a:bodyPr wrap="none" rtlCol="0">
              <a:spAutoFit/>
            </a:bodyPr>
            <a:lstStyle/>
            <a:p>
              <a:r>
                <a:rPr lang="en-GB" b="1" dirty="0" smtClean="0"/>
                <a:t>AIMS</a:t>
              </a:r>
              <a:endParaRPr lang="en-GB" b="1" dirty="0"/>
            </a:p>
          </p:txBody>
        </p:sp>
        <p:sp>
          <p:nvSpPr>
            <p:cNvPr id="22" name="TextBox 21"/>
            <p:cNvSpPr txBox="1"/>
            <p:nvPr/>
          </p:nvSpPr>
          <p:spPr>
            <a:xfrm>
              <a:off x="3228490" y="3942928"/>
              <a:ext cx="2780854" cy="369332"/>
            </a:xfrm>
            <a:prstGeom prst="rect">
              <a:avLst/>
            </a:prstGeom>
            <a:noFill/>
          </p:spPr>
          <p:txBody>
            <a:bodyPr wrap="none" rtlCol="0">
              <a:spAutoFit/>
            </a:bodyPr>
            <a:lstStyle/>
            <a:p>
              <a:r>
                <a:rPr lang="en-GB" dirty="0" smtClean="0"/>
                <a:t>Course Aims and Objectives</a:t>
              </a:r>
              <a:endParaRPr lang="en-GB" dirty="0"/>
            </a:p>
          </p:txBody>
        </p:sp>
      </p:grpSp>
      <p:sp>
        <p:nvSpPr>
          <p:cNvPr id="27" name="TextBox 26"/>
          <p:cNvSpPr txBox="1"/>
          <p:nvPr/>
        </p:nvSpPr>
        <p:spPr>
          <a:xfrm>
            <a:off x="1555825" y="2057838"/>
            <a:ext cx="1150939" cy="369332"/>
          </a:xfrm>
          <a:prstGeom prst="rect">
            <a:avLst/>
          </a:prstGeom>
          <a:noFill/>
        </p:spPr>
        <p:txBody>
          <a:bodyPr wrap="none" rtlCol="0">
            <a:spAutoFit/>
          </a:bodyPr>
          <a:lstStyle/>
          <a:p>
            <a:r>
              <a:rPr lang="en-US" dirty="0" smtClean="0">
                <a:solidFill>
                  <a:schemeClr val="accent6">
                    <a:lumMod val="75000"/>
                  </a:schemeClr>
                </a:solidFill>
              </a:rPr>
              <a:t>Learning ?</a:t>
            </a:r>
            <a:endParaRPr lang="en-US" dirty="0">
              <a:solidFill>
                <a:schemeClr val="accent6">
                  <a:lumMod val="75000"/>
                </a:schemeClr>
              </a:solidFill>
            </a:endParaRPr>
          </a:p>
        </p:txBody>
      </p:sp>
      <p:grpSp>
        <p:nvGrpSpPr>
          <p:cNvPr id="43" name="Group 42"/>
          <p:cNvGrpSpPr/>
          <p:nvPr/>
        </p:nvGrpSpPr>
        <p:grpSpPr>
          <a:xfrm>
            <a:off x="2881862" y="3460357"/>
            <a:ext cx="6014022" cy="2178825"/>
            <a:chOff x="2881862" y="3460357"/>
            <a:chExt cx="6014022" cy="2178825"/>
          </a:xfrm>
        </p:grpSpPr>
        <p:sp>
          <p:nvSpPr>
            <p:cNvPr id="9" name="TextBox 8"/>
            <p:cNvSpPr txBox="1"/>
            <p:nvPr/>
          </p:nvSpPr>
          <p:spPr>
            <a:xfrm>
              <a:off x="2881862" y="5269850"/>
              <a:ext cx="1945214" cy="369332"/>
            </a:xfrm>
            <a:prstGeom prst="rect">
              <a:avLst/>
            </a:prstGeom>
            <a:noFill/>
          </p:spPr>
          <p:txBody>
            <a:bodyPr wrap="none" rtlCol="0">
              <a:spAutoFit/>
            </a:bodyPr>
            <a:lstStyle/>
            <a:p>
              <a:r>
                <a:rPr lang="en-GB" dirty="0" smtClean="0">
                  <a:solidFill>
                    <a:srgbClr val="0000FF"/>
                  </a:solidFill>
                </a:rPr>
                <a:t>PROGRAM DESIGN</a:t>
              </a:r>
              <a:endParaRPr lang="en-GB" dirty="0">
                <a:solidFill>
                  <a:srgbClr val="0000FF"/>
                </a:solidFill>
              </a:endParaRPr>
            </a:p>
          </p:txBody>
        </p:sp>
        <p:sp>
          <p:nvSpPr>
            <p:cNvPr id="25" name="TextBox 24"/>
            <p:cNvSpPr txBox="1"/>
            <p:nvPr/>
          </p:nvSpPr>
          <p:spPr>
            <a:xfrm>
              <a:off x="6976255" y="3460357"/>
              <a:ext cx="1919629" cy="369332"/>
            </a:xfrm>
            <a:prstGeom prst="rect">
              <a:avLst/>
            </a:prstGeom>
            <a:noFill/>
          </p:spPr>
          <p:txBody>
            <a:bodyPr wrap="none" rtlCol="0">
              <a:spAutoFit/>
            </a:bodyPr>
            <a:lstStyle/>
            <a:p>
              <a:r>
                <a:rPr lang="en-US" dirty="0" smtClean="0">
                  <a:solidFill>
                    <a:srgbClr val="0000FF"/>
                  </a:solidFill>
                </a:rPr>
                <a:t>THE SCHOOL OF …</a:t>
              </a:r>
              <a:endParaRPr lang="en-US" dirty="0">
                <a:solidFill>
                  <a:srgbClr val="0000FF"/>
                </a:solidFill>
              </a:endParaRPr>
            </a:p>
          </p:txBody>
        </p:sp>
      </p:grpSp>
      <p:grpSp>
        <p:nvGrpSpPr>
          <p:cNvPr id="53" name="Group 52"/>
          <p:cNvGrpSpPr/>
          <p:nvPr/>
        </p:nvGrpSpPr>
        <p:grpSpPr>
          <a:xfrm>
            <a:off x="714626" y="3559081"/>
            <a:ext cx="5047206" cy="2520980"/>
            <a:chOff x="714626" y="3559081"/>
            <a:chExt cx="5047206" cy="2520980"/>
          </a:xfrm>
        </p:grpSpPr>
        <p:sp>
          <p:nvSpPr>
            <p:cNvPr id="12" name="TextBox 11"/>
            <p:cNvSpPr txBox="1"/>
            <p:nvPr/>
          </p:nvSpPr>
          <p:spPr>
            <a:xfrm>
              <a:off x="3896981" y="3559081"/>
              <a:ext cx="1864851" cy="369332"/>
            </a:xfrm>
            <a:prstGeom prst="rect">
              <a:avLst/>
            </a:prstGeom>
            <a:noFill/>
          </p:spPr>
          <p:txBody>
            <a:bodyPr wrap="none" rtlCol="0">
              <a:spAutoFit/>
            </a:bodyPr>
            <a:lstStyle/>
            <a:p>
              <a:r>
                <a:rPr lang="en-GB" dirty="0" smtClean="0">
                  <a:latin typeface="Arial" pitchFamily="34" charset="0"/>
                  <a:cs typeface="Arial" pitchFamily="34" charset="0"/>
                </a:rPr>
                <a:t>(</a:t>
              </a:r>
              <a:r>
                <a:rPr lang="en-GB" dirty="0" smtClean="0">
                  <a:solidFill>
                    <a:srgbClr val="008000"/>
                  </a:solidFill>
                  <a:latin typeface="Arial" pitchFamily="34" charset="0"/>
                  <a:cs typeface="Arial" pitchFamily="34" charset="0"/>
                </a:rPr>
                <a:t>The curriculum</a:t>
              </a:r>
              <a:r>
                <a:rPr lang="en-GB" dirty="0" smtClean="0">
                  <a:latin typeface="Arial" pitchFamily="34" charset="0"/>
                  <a:cs typeface="Arial" pitchFamily="34" charset="0"/>
                </a:rPr>
                <a:t>)</a:t>
              </a:r>
              <a:endParaRPr lang="en-GB" dirty="0">
                <a:latin typeface="Arial" pitchFamily="34" charset="0"/>
                <a:cs typeface="Arial" pitchFamily="34" charset="0"/>
              </a:endParaRPr>
            </a:p>
          </p:txBody>
        </p:sp>
        <p:grpSp>
          <p:nvGrpSpPr>
            <p:cNvPr id="52" name="Group 51"/>
            <p:cNvGrpSpPr/>
            <p:nvPr/>
          </p:nvGrpSpPr>
          <p:grpSpPr>
            <a:xfrm>
              <a:off x="714626" y="5379145"/>
              <a:ext cx="1876026" cy="700916"/>
              <a:chOff x="714626" y="5379145"/>
              <a:chExt cx="1876026" cy="700916"/>
            </a:xfrm>
          </p:grpSpPr>
          <p:sp>
            <p:nvSpPr>
              <p:cNvPr id="8" name="TextBox 7"/>
              <p:cNvSpPr txBox="1"/>
              <p:nvPr/>
            </p:nvSpPr>
            <p:spPr>
              <a:xfrm>
                <a:off x="714626" y="5379145"/>
                <a:ext cx="1876026" cy="461665"/>
              </a:xfrm>
              <a:prstGeom prst="rect">
                <a:avLst/>
              </a:prstGeom>
              <a:noFill/>
            </p:spPr>
            <p:txBody>
              <a:bodyPr wrap="none" rtlCol="0">
                <a:spAutoFit/>
              </a:bodyPr>
              <a:lstStyle/>
              <a:p>
                <a:r>
                  <a:rPr lang="en-GB" sz="2400" b="1" dirty="0" smtClean="0">
                    <a:solidFill>
                      <a:srgbClr val="008000"/>
                    </a:solidFill>
                  </a:rPr>
                  <a:t>ASSESSMENT</a:t>
                </a:r>
                <a:endParaRPr lang="en-GB" sz="2400" b="1" dirty="0">
                  <a:solidFill>
                    <a:srgbClr val="008000"/>
                  </a:solidFill>
                </a:endParaRPr>
              </a:p>
            </p:txBody>
          </p:sp>
          <p:sp>
            <p:nvSpPr>
              <p:cNvPr id="24" name="TextBox 23"/>
              <p:cNvSpPr txBox="1"/>
              <p:nvPr/>
            </p:nvSpPr>
            <p:spPr>
              <a:xfrm>
                <a:off x="714626" y="5710729"/>
                <a:ext cx="1023101" cy="369332"/>
              </a:xfrm>
              <a:prstGeom prst="rect">
                <a:avLst/>
              </a:prstGeom>
              <a:noFill/>
            </p:spPr>
            <p:txBody>
              <a:bodyPr wrap="none" rtlCol="0">
                <a:spAutoFit/>
              </a:bodyPr>
              <a:lstStyle/>
              <a:p>
                <a:r>
                  <a:rPr lang="en-GB" dirty="0" smtClean="0">
                    <a:solidFill>
                      <a:schemeClr val="accent4">
                        <a:lumMod val="60000"/>
                        <a:lumOff val="40000"/>
                      </a:schemeClr>
                    </a:solidFill>
                  </a:rPr>
                  <a:t>practices</a:t>
                </a:r>
                <a:endParaRPr lang="en-GB" dirty="0">
                  <a:solidFill>
                    <a:schemeClr val="accent4">
                      <a:lumMod val="60000"/>
                      <a:lumOff val="40000"/>
                    </a:schemeClr>
                  </a:solidFill>
                </a:endParaRPr>
              </a:p>
            </p:txBody>
          </p:sp>
        </p:grpSp>
      </p:grpSp>
      <p:sp>
        <p:nvSpPr>
          <p:cNvPr id="28" name="TextBox 27"/>
          <p:cNvSpPr txBox="1"/>
          <p:nvPr/>
        </p:nvSpPr>
        <p:spPr>
          <a:xfrm>
            <a:off x="5027281" y="5639182"/>
            <a:ext cx="2354919"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Constructive alignment</a:t>
            </a:r>
            <a:endParaRPr lang="en-US" dirty="0"/>
          </a:p>
        </p:txBody>
      </p:sp>
      <p:grpSp>
        <p:nvGrpSpPr>
          <p:cNvPr id="36" name="Group 35"/>
          <p:cNvGrpSpPr/>
          <p:nvPr/>
        </p:nvGrpSpPr>
        <p:grpSpPr>
          <a:xfrm>
            <a:off x="7164707" y="3956098"/>
            <a:ext cx="1218483" cy="1057078"/>
            <a:chOff x="7164707" y="3956098"/>
            <a:chExt cx="1218483" cy="1057078"/>
          </a:xfrm>
        </p:grpSpPr>
        <p:sp>
          <p:nvSpPr>
            <p:cNvPr id="20" name="TextBox 19"/>
            <p:cNvSpPr txBox="1"/>
            <p:nvPr/>
          </p:nvSpPr>
          <p:spPr>
            <a:xfrm>
              <a:off x="7164707" y="4643844"/>
              <a:ext cx="1068096" cy="369332"/>
            </a:xfrm>
            <a:prstGeom prst="rect">
              <a:avLst/>
            </a:prstGeom>
            <a:noFill/>
          </p:spPr>
          <p:txBody>
            <a:bodyPr wrap="none" rtlCol="0">
              <a:spAutoFit/>
            </a:bodyPr>
            <a:lstStyle/>
            <a:p>
              <a:r>
                <a:rPr lang="en-US" dirty="0" smtClean="0">
                  <a:solidFill>
                    <a:schemeClr val="accent2">
                      <a:lumMod val="60000"/>
                      <a:lumOff val="40000"/>
                    </a:schemeClr>
                  </a:solidFill>
                </a:rPr>
                <a:t>   Mission</a:t>
              </a:r>
              <a:endParaRPr lang="en-US" dirty="0">
                <a:solidFill>
                  <a:schemeClr val="accent2">
                    <a:lumMod val="60000"/>
                    <a:lumOff val="40000"/>
                  </a:schemeClr>
                </a:solidFill>
              </a:endParaRPr>
            </a:p>
          </p:txBody>
        </p:sp>
        <p:pic>
          <p:nvPicPr>
            <p:cNvPr id="31" name="Picture 30"/>
            <p:cNvPicPr>
              <a:picLocks noChangeAspect="1"/>
            </p:cNvPicPr>
            <p:nvPr/>
          </p:nvPicPr>
          <p:blipFill>
            <a:blip r:embed="rId3"/>
            <a:stretch>
              <a:fillRect/>
            </a:stretch>
          </p:blipFill>
          <p:spPr>
            <a:xfrm>
              <a:off x="7173851" y="3956098"/>
              <a:ext cx="1209339" cy="769046"/>
            </a:xfrm>
            <a:prstGeom prst="rect">
              <a:avLst/>
            </a:prstGeom>
          </p:spPr>
        </p:pic>
      </p:grpSp>
      <p:sp>
        <p:nvSpPr>
          <p:cNvPr id="32" name="TextBox 31"/>
          <p:cNvSpPr txBox="1"/>
          <p:nvPr/>
        </p:nvSpPr>
        <p:spPr>
          <a:xfrm>
            <a:off x="3821162" y="3097416"/>
            <a:ext cx="1551777" cy="461665"/>
          </a:xfrm>
          <a:prstGeom prst="rect">
            <a:avLst/>
          </a:prstGeom>
          <a:noFill/>
        </p:spPr>
        <p:txBody>
          <a:bodyPr wrap="none" rtlCol="0">
            <a:spAutoFit/>
          </a:bodyPr>
          <a:lstStyle/>
          <a:p>
            <a:r>
              <a:rPr lang="en-US" sz="2400" b="1" dirty="0" smtClean="0"/>
              <a:t>PROGRAM</a:t>
            </a:r>
            <a:endParaRPr lang="en-US" sz="2400" b="1" dirty="0"/>
          </a:p>
        </p:txBody>
      </p:sp>
      <p:grpSp>
        <p:nvGrpSpPr>
          <p:cNvPr id="47" name="Group 46"/>
          <p:cNvGrpSpPr/>
          <p:nvPr/>
        </p:nvGrpSpPr>
        <p:grpSpPr>
          <a:xfrm>
            <a:off x="5193211" y="1090711"/>
            <a:ext cx="3160357" cy="2081617"/>
            <a:chOff x="5193211" y="1090711"/>
            <a:chExt cx="3160357" cy="2081617"/>
          </a:xfrm>
        </p:grpSpPr>
        <p:cxnSp>
          <p:nvCxnSpPr>
            <p:cNvPr id="38" name="Straight Connector 37"/>
            <p:cNvCxnSpPr/>
            <p:nvPr/>
          </p:nvCxnSpPr>
          <p:spPr>
            <a:xfrm rot="5400000">
              <a:off x="7476222" y="2294982"/>
              <a:ext cx="1754691" cy="1"/>
            </a:xfrm>
            <a:prstGeom prst="line">
              <a:avLst/>
            </a:prstGeom>
            <a:ln w="34925">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50629" y="1340768"/>
              <a:ext cx="602937" cy="1588"/>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193211" y="1090711"/>
              <a:ext cx="2498056" cy="523220"/>
            </a:xfrm>
            <a:prstGeom prst="rect">
              <a:avLst/>
            </a:prstGeom>
            <a:noFill/>
          </p:spPr>
          <p:txBody>
            <a:bodyPr wrap="none" rtlCol="0">
              <a:spAutoFit/>
            </a:bodyPr>
            <a:lstStyle/>
            <a:p>
              <a:r>
                <a:rPr lang="en-US" sz="2800" dirty="0" smtClean="0">
                  <a:solidFill>
                    <a:srgbClr val="0000FF"/>
                  </a:solidFill>
                </a:rPr>
                <a:t>Manage Quality</a:t>
              </a:r>
              <a:endParaRPr lang="en-US" sz="2800" dirty="0">
                <a:solidFill>
                  <a:srgbClr val="0000FF"/>
                </a:solidFill>
              </a:endParaRPr>
            </a:p>
          </p:txBody>
        </p:sp>
      </p:grpSp>
      <p:grpSp>
        <p:nvGrpSpPr>
          <p:cNvPr id="35" name="Group 34"/>
          <p:cNvGrpSpPr/>
          <p:nvPr/>
        </p:nvGrpSpPr>
        <p:grpSpPr>
          <a:xfrm>
            <a:off x="3523115" y="1735214"/>
            <a:ext cx="2238717" cy="1322449"/>
            <a:chOff x="3523115" y="1735214"/>
            <a:chExt cx="2238717" cy="1322449"/>
          </a:xfrm>
        </p:grpSpPr>
        <p:pic>
          <p:nvPicPr>
            <p:cNvPr id="29" name="Picture 28"/>
            <p:cNvPicPr>
              <a:picLocks noChangeAspect="1"/>
            </p:cNvPicPr>
            <p:nvPr/>
          </p:nvPicPr>
          <p:blipFill>
            <a:blip r:embed="rId4"/>
            <a:stretch>
              <a:fillRect/>
            </a:stretch>
          </p:blipFill>
          <p:spPr>
            <a:xfrm>
              <a:off x="3523115" y="1752808"/>
              <a:ext cx="1304855" cy="1304855"/>
            </a:xfrm>
            <a:prstGeom prst="rect">
              <a:avLst/>
            </a:prstGeom>
          </p:spPr>
        </p:pic>
        <p:pic>
          <p:nvPicPr>
            <p:cNvPr id="34" name="Picture 33"/>
            <p:cNvPicPr>
              <a:picLocks noChangeAspect="1"/>
            </p:cNvPicPr>
            <p:nvPr/>
          </p:nvPicPr>
          <p:blipFill>
            <a:blip r:embed="rId5"/>
            <a:stretch>
              <a:fillRect/>
            </a:stretch>
          </p:blipFill>
          <p:spPr>
            <a:xfrm>
              <a:off x="4654666" y="1735214"/>
              <a:ext cx="1107166" cy="1322449"/>
            </a:xfrm>
            <a:prstGeom prst="rect">
              <a:avLst/>
            </a:prstGeom>
          </p:spPr>
        </p:pic>
      </p:grpSp>
      <p:pic>
        <p:nvPicPr>
          <p:cNvPr id="37" name="Picture 36"/>
          <p:cNvPicPr>
            <a:picLocks noChangeAspect="1"/>
          </p:cNvPicPr>
          <p:nvPr/>
        </p:nvPicPr>
        <p:blipFill>
          <a:blip r:embed="rId6"/>
          <a:stretch>
            <a:fillRect/>
          </a:stretch>
        </p:blipFill>
        <p:spPr>
          <a:xfrm>
            <a:off x="1324679" y="3172328"/>
            <a:ext cx="1382085" cy="1775265"/>
          </a:xfrm>
          <a:prstGeom prst="rect">
            <a:avLst/>
          </a:prstGeom>
        </p:spPr>
      </p:pic>
      <p:cxnSp>
        <p:nvCxnSpPr>
          <p:cNvPr id="46" name="Straight Connector 45"/>
          <p:cNvCxnSpPr/>
          <p:nvPr/>
        </p:nvCxnSpPr>
        <p:spPr>
          <a:xfrm rot="5400000">
            <a:off x="-155990" y="4126301"/>
            <a:ext cx="2137277" cy="1588"/>
          </a:xfrm>
          <a:prstGeom prst="line">
            <a:avLst/>
          </a:prstGeom>
          <a:ln>
            <a:solidFill>
              <a:schemeClr val="accent6">
                <a:lumMod val="75000"/>
              </a:schemeClr>
            </a:solidFill>
            <a:prstDash val="dash"/>
            <a:headEnd type="stealth"/>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093935" y="5840810"/>
            <a:ext cx="2733141" cy="1588"/>
          </a:xfrm>
          <a:prstGeom prst="line">
            <a:avLst/>
          </a:prstGeom>
          <a:ln>
            <a:solidFill>
              <a:schemeClr val="accent6">
                <a:lumMod val="75000"/>
              </a:schemeClr>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P spid="13" grpId="0"/>
      <p:bldP spid="27" grpId="0"/>
      <p:bldP spid="28" grpId="0" animBg="1"/>
      <p:bldP spid="3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4850"/>
            <a:ext cx="8641085" cy="852488"/>
          </a:xfrm>
        </p:spPr>
        <p:txBody>
          <a:bodyPr>
            <a:normAutofit fontScale="90000"/>
          </a:bodyPr>
          <a:lstStyle/>
          <a:p>
            <a:pPr>
              <a:defRPr/>
            </a:pPr>
            <a:r>
              <a:rPr lang="en-GB" sz="2800" b="1" dirty="0" smtClean="0">
                <a:solidFill>
                  <a:schemeClr val="accent3"/>
                </a:solidFill>
              </a:rPr>
              <a:t/>
            </a:r>
            <a:br>
              <a:rPr lang="en-GB" sz="2800" b="1" dirty="0" smtClean="0">
                <a:solidFill>
                  <a:schemeClr val="accent3"/>
                </a:solidFill>
              </a:rPr>
            </a:br>
            <a:r>
              <a:rPr lang="en-GB" sz="2800" b="1" dirty="0" smtClean="0">
                <a:solidFill>
                  <a:schemeClr val="accent3"/>
                </a:solidFill>
              </a:rPr>
              <a:t/>
            </a:r>
            <a:br>
              <a:rPr lang="en-GB" sz="2800" b="1" dirty="0" smtClean="0">
                <a:solidFill>
                  <a:schemeClr val="accent3"/>
                </a:solidFill>
              </a:rPr>
            </a:br>
            <a:r>
              <a:rPr lang="en-GB" sz="2800" b="1" dirty="0" smtClean="0">
                <a:solidFill>
                  <a:schemeClr val="accent3"/>
                </a:solidFill>
              </a:rPr>
              <a:t>We have course objectives, why do we need outcomes for individual teaching sessions?</a:t>
            </a:r>
            <a:br>
              <a:rPr lang="en-GB" sz="2800" b="1" dirty="0" smtClean="0">
                <a:solidFill>
                  <a:schemeClr val="accent3"/>
                </a:solidFill>
              </a:rPr>
            </a:br>
            <a:r>
              <a:rPr lang="en-GB" sz="2800" b="1" dirty="0" smtClean="0">
                <a:solidFill>
                  <a:schemeClr val="accent3"/>
                </a:solidFill>
              </a:rPr>
              <a:t/>
            </a:r>
            <a:br>
              <a:rPr lang="en-GB" sz="2800" b="1" dirty="0" smtClean="0">
                <a:solidFill>
                  <a:schemeClr val="accent3"/>
                </a:solidFill>
              </a:rPr>
            </a:br>
            <a:endParaRPr lang="en-GB" sz="2800" b="1" dirty="0">
              <a:solidFill>
                <a:schemeClr val="accent3"/>
              </a:solidFill>
            </a:endParaRPr>
          </a:p>
        </p:txBody>
      </p:sp>
      <p:sp>
        <p:nvSpPr>
          <p:cNvPr id="60419" name="Content Placeholder 2"/>
          <p:cNvSpPr>
            <a:spLocks noGrp="1"/>
          </p:cNvSpPr>
          <p:nvPr>
            <p:ph idx="1"/>
          </p:nvPr>
        </p:nvSpPr>
        <p:spPr>
          <a:xfrm>
            <a:off x="323528" y="1832355"/>
            <a:ext cx="8785225" cy="4551362"/>
          </a:xfrm>
        </p:spPr>
        <p:txBody>
          <a:bodyPr/>
          <a:lstStyle/>
          <a:p>
            <a:pPr algn="just">
              <a:buFont typeface="Wingdings 2" pitchFamily="18" charset="2"/>
              <a:buNone/>
            </a:pPr>
            <a:r>
              <a:rPr lang="en-GB" sz="2400" dirty="0" smtClean="0">
                <a:latin typeface="Arial" charset="0"/>
                <a:cs typeface="Arial" charset="0"/>
              </a:rPr>
              <a:t>From a curriculum perspective the learning objectives from each taught session should fit together coherently, building towards the overall aims of each module and the whole curriculum. If learning objectives are not known for each session then it is impossible to see how the whole curriculum fits together. It becomes impossible for teachers in different phases of the curriculum to see what students have learned in other areas making managing and auditing the curriculum more difficult.  </a:t>
            </a:r>
          </a:p>
          <a:p>
            <a:pPr>
              <a:buFont typeface="Wingdings 2" pitchFamily="18" charset="2"/>
              <a:buNone/>
            </a:pPr>
            <a:endParaRPr lang="en-GB"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1"/>
            <a:ext cx="8229600" cy="635918"/>
          </a:xfrm>
        </p:spPr>
        <p:txBody>
          <a:bodyPr/>
          <a:lstStyle/>
          <a:p>
            <a:pPr>
              <a:defRPr/>
            </a:pPr>
            <a:r>
              <a:rPr lang="en-GB" sz="2800" b="1" dirty="0" smtClean="0">
                <a:solidFill>
                  <a:schemeClr val="accent3"/>
                </a:solidFill>
              </a:rPr>
              <a:t>Constructing Learning Outcomes (LO)</a:t>
            </a:r>
            <a:endParaRPr lang="en-GB" sz="2800" dirty="0">
              <a:solidFill>
                <a:schemeClr val="accent3"/>
              </a:solidFill>
            </a:endParaRPr>
          </a:p>
        </p:txBody>
      </p:sp>
      <p:sp>
        <p:nvSpPr>
          <p:cNvPr id="61443" name="Content Placeholder 2"/>
          <p:cNvSpPr>
            <a:spLocks noGrp="1"/>
          </p:cNvSpPr>
          <p:nvPr>
            <p:ph idx="1"/>
          </p:nvPr>
        </p:nvSpPr>
        <p:spPr>
          <a:xfrm>
            <a:off x="179388" y="1340768"/>
            <a:ext cx="8785225" cy="4983832"/>
          </a:xfrm>
        </p:spPr>
        <p:txBody>
          <a:bodyPr/>
          <a:lstStyle/>
          <a:p>
            <a:pPr>
              <a:buFont typeface="Wingdings 2" pitchFamily="18" charset="2"/>
              <a:buNone/>
            </a:pPr>
            <a:r>
              <a:rPr lang="en-GB" sz="2400" dirty="0" smtClean="0">
                <a:latin typeface="Arial" charset="0"/>
                <a:cs typeface="Arial" charset="0"/>
              </a:rPr>
              <a:t>An LO should ideally contain three parts that deal respectively with:</a:t>
            </a:r>
          </a:p>
          <a:p>
            <a:pPr algn="just">
              <a:buFont typeface="Wingdings 2" pitchFamily="18" charset="2"/>
              <a:buNone/>
            </a:pPr>
            <a:r>
              <a:rPr lang="en-GB" sz="2400" b="1" dirty="0" smtClean="0">
                <a:latin typeface="Arial" charset="0"/>
                <a:cs typeface="Arial" charset="0"/>
              </a:rPr>
              <a:t>	1. BEHAVIOUR: </a:t>
            </a:r>
            <a:r>
              <a:rPr lang="en-GB" sz="2400" dirty="0" smtClean="0">
                <a:latin typeface="Arial" charset="0"/>
                <a:cs typeface="Arial" charset="0"/>
              </a:rPr>
              <a:t>an action verb to describe what participants will be able to do as a consequence of a learning activity</a:t>
            </a:r>
          </a:p>
          <a:p>
            <a:pPr algn="just">
              <a:buFont typeface="Wingdings 2" pitchFamily="18" charset="2"/>
              <a:buNone/>
            </a:pPr>
            <a:r>
              <a:rPr lang="en-GB" sz="2400" b="1" dirty="0" smtClean="0">
                <a:latin typeface="Arial" charset="0"/>
                <a:cs typeface="Arial" charset="0"/>
              </a:rPr>
              <a:t>	2. CONDITION: </a:t>
            </a:r>
            <a:r>
              <a:rPr lang="en-GB" sz="2400" dirty="0" smtClean="0">
                <a:latin typeface="Arial" charset="0"/>
                <a:cs typeface="Arial" charset="0"/>
              </a:rPr>
              <a:t>an environment or situation in which the student will perform the behaviour or the tools/information they will be given when they demonstrate their learning</a:t>
            </a:r>
          </a:p>
          <a:p>
            <a:pPr algn="just">
              <a:buFont typeface="Wingdings 2" pitchFamily="18" charset="2"/>
              <a:buNone/>
            </a:pPr>
            <a:r>
              <a:rPr lang="en-GB" sz="2400" b="1" dirty="0" smtClean="0">
                <a:latin typeface="Arial" charset="0"/>
                <a:cs typeface="Arial" charset="0"/>
              </a:rPr>
              <a:t>	3. CRITERIA: </a:t>
            </a:r>
            <a:r>
              <a:rPr lang="en-GB" sz="2400" dirty="0" smtClean="0">
                <a:latin typeface="Arial" charset="0"/>
                <a:cs typeface="Arial" charset="0"/>
              </a:rPr>
              <a:t>describing the limits or range of an acceptable response, </a:t>
            </a:r>
            <a:r>
              <a:rPr lang="en-GB" sz="2400" i="1" dirty="0" smtClean="0">
                <a:latin typeface="Arial" charset="0"/>
                <a:cs typeface="Arial" charset="0"/>
              </a:rPr>
              <a:t>i.e. </a:t>
            </a:r>
            <a:r>
              <a:rPr lang="en-GB" sz="2400" dirty="0" smtClean="0">
                <a:latin typeface="Arial" charset="0"/>
                <a:cs typeface="Arial" charset="0"/>
              </a:rPr>
              <a:t>addressing the question of how well the learner has to perform for one to be able to say that the LO has been achieved?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25"/>
          </a:xfrm>
        </p:spPr>
        <p:txBody>
          <a:bodyPr/>
          <a:lstStyle/>
          <a:p>
            <a:pPr>
              <a:defRPr/>
            </a:pPr>
            <a:r>
              <a:rPr lang="en-GB" sz="2800" b="1" dirty="0" smtClean="0">
                <a:solidFill>
                  <a:schemeClr val="accent3"/>
                </a:solidFill>
              </a:rPr>
              <a:t>Learning Outcome: Example 1</a:t>
            </a:r>
            <a:endParaRPr lang="en-GB" sz="2800" dirty="0">
              <a:solidFill>
                <a:schemeClr val="accent3"/>
              </a:solidFill>
            </a:endParaRPr>
          </a:p>
        </p:txBody>
      </p:sp>
      <p:sp>
        <p:nvSpPr>
          <p:cNvPr id="62467" name="Content Placeholder 2"/>
          <p:cNvSpPr>
            <a:spLocks noGrp="1"/>
          </p:cNvSpPr>
          <p:nvPr>
            <p:ph idx="1"/>
          </p:nvPr>
        </p:nvSpPr>
        <p:spPr>
          <a:xfrm>
            <a:off x="179388" y="1935163"/>
            <a:ext cx="8785225" cy="4389437"/>
          </a:xfrm>
        </p:spPr>
        <p:txBody>
          <a:bodyPr/>
          <a:lstStyle/>
          <a:p>
            <a:pPr>
              <a:buFont typeface="Wingdings 2" pitchFamily="18" charset="2"/>
              <a:buNone/>
            </a:pPr>
            <a:r>
              <a:rPr lang="en-GB" sz="2400" dirty="0" smtClean="0">
                <a:latin typeface="Arial" charset="0"/>
                <a:cs typeface="Arial" charset="0"/>
              </a:rPr>
              <a:t>	“Given a set of data the student will be able to compute the standard deviation.”</a:t>
            </a:r>
          </a:p>
          <a:p>
            <a:pPr>
              <a:buFont typeface="Wingdings 2" pitchFamily="18" charset="2"/>
              <a:buNone/>
            </a:pPr>
            <a:endParaRPr lang="en-GB" sz="2400" b="1" dirty="0" smtClean="0">
              <a:latin typeface="Arial" charset="0"/>
              <a:cs typeface="Arial" charset="0"/>
            </a:endParaRPr>
          </a:p>
          <a:p>
            <a:r>
              <a:rPr lang="en-GB" sz="2400" b="1" dirty="0" smtClean="0">
                <a:latin typeface="Arial" charset="0"/>
                <a:cs typeface="Arial" charset="0"/>
              </a:rPr>
              <a:t>Condition</a:t>
            </a:r>
            <a:r>
              <a:rPr lang="en-GB" sz="2400" dirty="0" smtClean="0">
                <a:latin typeface="Arial" charset="0"/>
                <a:cs typeface="Arial" charset="0"/>
              </a:rPr>
              <a:t> - Given a set of data</a:t>
            </a:r>
          </a:p>
          <a:p>
            <a:r>
              <a:rPr lang="en-GB" sz="2400" b="1" dirty="0" smtClean="0">
                <a:latin typeface="Arial" charset="0"/>
                <a:cs typeface="Arial" charset="0"/>
              </a:rPr>
              <a:t>Behaviour</a:t>
            </a:r>
            <a:r>
              <a:rPr lang="en-GB" sz="2400" dirty="0" smtClean="0">
                <a:latin typeface="Arial" charset="0"/>
                <a:cs typeface="Arial" charset="0"/>
              </a:rPr>
              <a:t> - the student will be able to compute the standard deviation</a:t>
            </a:r>
          </a:p>
          <a:p>
            <a:r>
              <a:rPr lang="en-GB" sz="2400" b="1" dirty="0" smtClean="0">
                <a:latin typeface="Arial" charset="0"/>
                <a:cs typeface="Arial" charset="0"/>
              </a:rPr>
              <a:t>Criterion</a:t>
            </a:r>
            <a:r>
              <a:rPr lang="en-GB" sz="2400" dirty="0" smtClean="0">
                <a:latin typeface="Arial" charset="0"/>
                <a:cs typeface="Arial" charset="0"/>
              </a:rPr>
              <a:t> (implied) - the number computed will be correct.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63910"/>
          </a:xfrm>
        </p:spPr>
        <p:txBody>
          <a:bodyPr/>
          <a:lstStyle/>
          <a:p>
            <a:pPr>
              <a:defRPr/>
            </a:pPr>
            <a:r>
              <a:rPr lang="en-GB" sz="2800" b="1" dirty="0" smtClean="0">
                <a:solidFill>
                  <a:schemeClr val="accent3"/>
                </a:solidFill>
                <a:cs typeface="Arial" pitchFamily="34" charset="0"/>
              </a:rPr>
              <a:t>Learning Outcome: Example 2</a:t>
            </a:r>
            <a:endParaRPr lang="en-GB" sz="2800" dirty="0"/>
          </a:p>
        </p:txBody>
      </p:sp>
      <p:sp>
        <p:nvSpPr>
          <p:cNvPr id="63491" name="Content Placeholder 2"/>
          <p:cNvSpPr>
            <a:spLocks noGrp="1"/>
          </p:cNvSpPr>
          <p:nvPr>
            <p:ph idx="1"/>
          </p:nvPr>
        </p:nvSpPr>
        <p:spPr>
          <a:xfrm>
            <a:off x="179388" y="1484313"/>
            <a:ext cx="8785225" cy="4840287"/>
          </a:xfrm>
        </p:spPr>
        <p:txBody>
          <a:bodyPr/>
          <a:lstStyle/>
          <a:p>
            <a:pPr algn="just">
              <a:buFont typeface="Wingdings 2" pitchFamily="18" charset="2"/>
              <a:buNone/>
            </a:pPr>
            <a:r>
              <a:rPr lang="en-GB" sz="2400" dirty="0" smtClean="0">
                <a:latin typeface="Arial" charset="0"/>
                <a:cs typeface="Arial" charset="0"/>
              </a:rPr>
              <a:t>	“At the end of this study-unit, students will be expected to be able to analyse and interpret a text in detail, using different approaches from literary, rhetorical and/or linguistic theories.”</a:t>
            </a:r>
          </a:p>
          <a:p>
            <a:pPr algn="just">
              <a:buFont typeface="Wingdings 2" pitchFamily="18" charset="2"/>
              <a:buNone/>
            </a:pPr>
            <a:endParaRPr lang="en-GB" sz="2400" b="1" dirty="0" smtClean="0">
              <a:latin typeface="Arial" charset="0"/>
              <a:cs typeface="Arial" charset="0"/>
            </a:endParaRPr>
          </a:p>
          <a:p>
            <a:pPr algn="just"/>
            <a:r>
              <a:rPr lang="en-GB" sz="2400" b="1" dirty="0" smtClean="0">
                <a:latin typeface="Arial" charset="0"/>
                <a:cs typeface="Arial" charset="0"/>
              </a:rPr>
              <a:t>Condition</a:t>
            </a:r>
            <a:r>
              <a:rPr lang="en-GB" sz="2400" i="1" dirty="0" smtClean="0">
                <a:latin typeface="Arial" charset="0"/>
                <a:cs typeface="Arial" charset="0"/>
              </a:rPr>
              <a:t>- a text is provided for analysis and interpretation</a:t>
            </a:r>
          </a:p>
          <a:p>
            <a:pPr algn="just"/>
            <a:r>
              <a:rPr lang="en-GB" sz="2400" b="1" dirty="0" smtClean="0">
                <a:latin typeface="Arial" charset="0"/>
                <a:cs typeface="Arial" charset="0"/>
              </a:rPr>
              <a:t>Behaviour</a:t>
            </a:r>
            <a:r>
              <a:rPr lang="en-GB" sz="2400" i="1" dirty="0" smtClean="0">
                <a:latin typeface="Arial" charset="0"/>
                <a:cs typeface="Arial" charset="0"/>
              </a:rPr>
              <a:t>- analyse and interpret</a:t>
            </a:r>
          </a:p>
          <a:p>
            <a:pPr algn="just"/>
            <a:r>
              <a:rPr lang="en-GB" sz="2400" b="1" dirty="0" smtClean="0">
                <a:latin typeface="Arial" charset="0"/>
                <a:cs typeface="Arial" charset="0"/>
              </a:rPr>
              <a:t>Criterion</a:t>
            </a:r>
            <a:r>
              <a:rPr lang="en-GB" sz="2400" i="1" dirty="0" smtClean="0">
                <a:latin typeface="Arial" charset="0"/>
                <a:cs typeface="Arial" charset="0"/>
              </a:rPr>
              <a:t>- detailed analysis/interpretation using different </a:t>
            </a:r>
            <a:r>
              <a:rPr lang="en-GB" sz="2400" dirty="0" smtClean="0">
                <a:latin typeface="Arial" charset="0"/>
                <a:cs typeface="Arial" charset="0"/>
              </a:rPr>
              <a:t>approaches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04851"/>
            <a:ext cx="8928992" cy="635918"/>
          </a:xfrm>
        </p:spPr>
        <p:txBody>
          <a:bodyPr/>
          <a:lstStyle/>
          <a:p>
            <a:pPr>
              <a:defRPr/>
            </a:pPr>
            <a:r>
              <a:rPr lang="en-GB" sz="2800" b="1" dirty="0">
                <a:solidFill>
                  <a:schemeClr val="accent3"/>
                </a:solidFill>
                <a:cs typeface="Arial" pitchFamily="34" charset="0"/>
              </a:rPr>
              <a:t>C</a:t>
            </a:r>
            <a:r>
              <a:rPr lang="en-GB" sz="2800" b="1" dirty="0" smtClean="0">
                <a:solidFill>
                  <a:schemeClr val="accent3"/>
                </a:solidFill>
                <a:cs typeface="Arial" pitchFamily="34" charset="0"/>
              </a:rPr>
              <a:t>an I modify LOs to make them more demanding?</a:t>
            </a:r>
            <a:endParaRPr lang="en-GB" sz="2800" b="1" dirty="0">
              <a:solidFill>
                <a:schemeClr val="accent3"/>
              </a:solidFill>
            </a:endParaRPr>
          </a:p>
        </p:txBody>
      </p:sp>
      <p:sp>
        <p:nvSpPr>
          <p:cNvPr id="64515" name="Content Placeholder 2"/>
          <p:cNvSpPr>
            <a:spLocks noGrp="1"/>
          </p:cNvSpPr>
          <p:nvPr>
            <p:ph idx="1"/>
          </p:nvPr>
        </p:nvSpPr>
        <p:spPr>
          <a:xfrm>
            <a:off x="179512" y="1484784"/>
            <a:ext cx="8785101" cy="5184304"/>
          </a:xfrm>
        </p:spPr>
        <p:txBody>
          <a:bodyPr/>
          <a:lstStyle/>
          <a:p>
            <a:pPr algn="just"/>
            <a:r>
              <a:rPr lang="en-GB" sz="2000" dirty="0" smtClean="0">
                <a:latin typeface="Arial" charset="0"/>
                <a:cs typeface="Arial" charset="0"/>
              </a:rPr>
              <a:t>LOs can be made more difficult or demanding depending on the degree of understanding or levels of experience of learners. You can change the </a:t>
            </a:r>
            <a:r>
              <a:rPr lang="en-GB" sz="2000" u="sng" dirty="0" smtClean="0">
                <a:latin typeface="Arial" charset="0"/>
                <a:cs typeface="Arial" charset="0"/>
              </a:rPr>
              <a:t>active verb </a:t>
            </a:r>
            <a:r>
              <a:rPr lang="en-GB" sz="2000" dirty="0" smtClean="0">
                <a:latin typeface="Arial" charset="0"/>
                <a:cs typeface="Arial" charset="0"/>
              </a:rPr>
              <a:t>to a more complex one or you can add specific conditions or limits. </a:t>
            </a:r>
          </a:p>
          <a:p>
            <a:pPr algn="just">
              <a:buFont typeface="Wingdings 2" pitchFamily="18" charset="2"/>
              <a:buNone/>
            </a:pPr>
            <a:endParaRPr lang="en-GB" sz="800" dirty="0" smtClean="0">
              <a:latin typeface="Arial" charset="0"/>
              <a:cs typeface="Arial" charset="0"/>
            </a:endParaRPr>
          </a:p>
          <a:p>
            <a:pPr algn="just"/>
            <a:r>
              <a:rPr lang="en-GB" sz="2000" dirty="0" smtClean="0">
                <a:latin typeface="Arial" charset="0"/>
                <a:cs typeface="Arial" charset="0"/>
              </a:rPr>
              <a:t>For example, simple LOs might be to list or state facts, formulae or definitions. More complex LOs might ask learners to apply or use knowledge in a particular context that might not have been met before. This is more cognitively demanding and really tests whether learners have deeply understood concepts. Finally the highest levels of LOs ask learners to solve complex problems by, for example evaluating or analyzing evidence or synthesizing information. To critically evaluate the causes of something involves not only a deep understanding of detailed factual information but also an ability to make complex judgments about the validity of evidence. </a:t>
            </a:r>
          </a:p>
          <a:p>
            <a:endParaRPr lang="en-GB"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05800" cy="1143000"/>
          </a:xfrm>
        </p:spPr>
        <p:txBody>
          <a:bodyPr/>
          <a:lstStyle/>
          <a:p>
            <a:r>
              <a:rPr lang="en-GB" dirty="0" smtClean="0"/>
              <a:t>VERBS ..</a:t>
            </a: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973822" y="1735404"/>
            <a:ext cx="7661557" cy="4882365"/>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609600" y="575871"/>
            <a:ext cx="3116727" cy="2384805"/>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04813"/>
            <a:ext cx="8507412" cy="792162"/>
          </a:xfrm>
        </p:spPr>
        <p:txBody>
          <a:bodyPr/>
          <a:lstStyle/>
          <a:p>
            <a:pPr>
              <a:defRPr/>
            </a:pPr>
            <a:r>
              <a:rPr lang="en-GB" sz="2800" b="1" dirty="0" smtClean="0">
                <a:solidFill>
                  <a:schemeClr val="accent3"/>
                </a:solidFill>
              </a:rPr>
              <a:t>Examples of Intended SLOs (1) </a:t>
            </a:r>
            <a:endParaRPr lang="en-GB" sz="2800" dirty="0"/>
          </a:p>
        </p:txBody>
      </p:sp>
      <p:sp>
        <p:nvSpPr>
          <p:cNvPr id="3" name="Content Placeholder 2"/>
          <p:cNvSpPr>
            <a:spLocks noGrp="1"/>
          </p:cNvSpPr>
          <p:nvPr>
            <p:ph idx="1"/>
          </p:nvPr>
        </p:nvSpPr>
        <p:spPr>
          <a:xfrm>
            <a:off x="0" y="1268413"/>
            <a:ext cx="8964613" cy="5589587"/>
          </a:xfrm>
        </p:spPr>
        <p:txBody>
          <a:bodyPr/>
          <a:lstStyle/>
          <a:p>
            <a:pPr>
              <a:buFont typeface="Wingdings 2" pitchFamily="18" charset="2"/>
              <a:buNone/>
              <a:defRPr/>
            </a:pPr>
            <a:r>
              <a:rPr lang="en-GB" sz="2000" b="1" dirty="0" smtClean="0">
                <a:latin typeface="Arial" pitchFamily="34" charset="0"/>
                <a:cs typeface="Arial" pitchFamily="34" charset="0"/>
              </a:rPr>
              <a:t>The Preliminary (Yr. 1) will enable you to: </a:t>
            </a:r>
          </a:p>
          <a:p>
            <a:pPr>
              <a:defRPr/>
            </a:pPr>
            <a:r>
              <a:rPr lang="en-GB" sz="2000" dirty="0" smtClean="0">
                <a:latin typeface="Arial" pitchFamily="34" charset="0"/>
                <a:cs typeface="Arial" pitchFamily="34" charset="0"/>
              </a:rPr>
              <a:t>Select topics of interest from a pre-defined list</a:t>
            </a:r>
          </a:p>
          <a:p>
            <a:pPr>
              <a:defRPr/>
            </a:pPr>
            <a:r>
              <a:rPr lang="en-GB" sz="2000" dirty="0" smtClean="0">
                <a:latin typeface="Arial" pitchFamily="34" charset="0"/>
                <a:cs typeface="Arial" pitchFamily="34" charset="0"/>
              </a:rPr>
              <a:t>Devise a search strategy using library and the internet</a:t>
            </a:r>
          </a:p>
          <a:p>
            <a:pPr>
              <a:defRPr/>
            </a:pPr>
            <a:r>
              <a:rPr lang="en-GB" sz="2000" dirty="0" smtClean="0">
                <a:latin typeface="Arial" pitchFamily="34" charset="0"/>
                <a:cs typeface="Arial" pitchFamily="34" charset="0"/>
              </a:rPr>
              <a:t>Access and search relevant databases and search engines used in clinical and scientific research</a:t>
            </a:r>
          </a:p>
          <a:p>
            <a:pPr>
              <a:defRPr/>
            </a:pPr>
            <a:r>
              <a:rPr lang="en-GB" sz="2000" dirty="0" smtClean="0">
                <a:latin typeface="Arial" pitchFamily="34" charset="0"/>
                <a:cs typeface="Arial" pitchFamily="34" charset="0"/>
              </a:rPr>
              <a:t>Appraise data (understand strengths and limitations) from the literature</a:t>
            </a:r>
          </a:p>
          <a:p>
            <a:pPr>
              <a:defRPr/>
            </a:pPr>
            <a:r>
              <a:rPr lang="en-GB" sz="2000" dirty="0" smtClean="0">
                <a:latin typeface="Arial" pitchFamily="34" charset="0"/>
                <a:cs typeface="Arial" pitchFamily="34" charset="0"/>
              </a:rPr>
              <a:t>Understand different forms of scientific literature (e.g. primary studies, review articles)</a:t>
            </a:r>
          </a:p>
          <a:p>
            <a:pPr>
              <a:defRPr/>
            </a:pPr>
            <a:r>
              <a:rPr lang="en-GB" sz="2000" dirty="0" smtClean="0">
                <a:latin typeface="Arial" pitchFamily="34" charset="0"/>
                <a:cs typeface="Arial" pitchFamily="34" charset="0"/>
              </a:rPr>
              <a:t>Produce a scientific written report of specified length that collates information gathered from the different sources</a:t>
            </a:r>
          </a:p>
          <a:p>
            <a:pPr>
              <a:defRPr/>
            </a:pPr>
            <a:r>
              <a:rPr lang="en-GB" sz="2000" dirty="0" smtClean="0">
                <a:latin typeface="Arial" pitchFamily="34" charset="0"/>
                <a:cs typeface="Arial" pitchFamily="34" charset="0"/>
              </a:rPr>
              <a:t>Summarise the report clearly and concisely in lay terms </a:t>
            </a:r>
          </a:p>
          <a:p>
            <a:pPr>
              <a:defRPr/>
            </a:pPr>
            <a:r>
              <a:rPr lang="en-GB" sz="2000" dirty="0" smtClean="0">
                <a:latin typeface="Arial" pitchFamily="34" charset="0"/>
                <a:cs typeface="Arial" pitchFamily="34" charset="0"/>
              </a:rPr>
              <a:t>Utilise appropriate software (including word processing, figures/tables and referencing)  to produce a scientific written report</a:t>
            </a:r>
          </a:p>
          <a:p>
            <a:pPr>
              <a:defRPr/>
            </a:pPr>
            <a:r>
              <a:rPr lang="en-GB" sz="2000" dirty="0" smtClean="0">
                <a:latin typeface="Arial" pitchFamily="34" charset="0"/>
                <a:cs typeface="Arial" pitchFamily="34" charset="0"/>
              </a:rPr>
              <a:t>Understand what constitutes plagiarism and how to avoid it</a:t>
            </a:r>
            <a:endParaRPr lang="en-GB" dirty="0" smtClean="0">
              <a:latin typeface="Arial" pitchFamily="34" charset="0"/>
              <a:cs typeface="Arial" pitchFamily="34" charset="0"/>
            </a:endParaRPr>
          </a:p>
          <a:p>
            <a:pPr>
              <a:buFont typeface="Wingdings 2" pitchFamily="18" charset="2"/>
              <a:buNone/>
              <a:defRPr/>
            </a:pPr>
            <a:r>
              <a:rPr lang="en-GB" sz="1800" dirty="0" smtClean="0">
                <a:latin typeface="Arial" pitchFamily="34" charset="0"/>
                <a:cs typeface="Arial" pitchFamily="34" charset="0"/>
              </a:rPr>
              <a:t>Medicine – Manchester Medical School, 2011</a:t>
            </a:r>
            <a:endParaRPr lang="en-GB"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04813"/>
            <a:ext cx="8507412" cy="792162"/>
          </a:xfrm>
        </p:spPr>
        <p:txBody>
          <a:bodyPr/>
          <a:lstStyle/>
          <a:p>
            <a:pPr>
              <a:defRPr/>
            </a:pPr>
            <a:r>
              <a:rPr lang="en-GB" sz="2800" b="1" dirty="0" smtClean="0">
                <a:solidFill>
                  <a:schemeClr val="accent3"/>
                </a:solidFill>
              </a:rPr>
              <a:t>Examples of Intended SLOs (2) – Engineering</a:t>
            </a:r>
            <a:endParaRPr lang="en-GB" sz="2800" dirty="0"/>
          </a:p>
        </p:txBody>
      </p:sp>
      <p:sp>
        <p:nvSpPr>
          <p:cNvPr id="3" name="Content Placeholder 2"/>
          <p:cNvSpPr>
            <a:spLocks noGrp="1"/>
          </p:cNvSpPr>
          <p:nvPr>
            <p:ph idx="1"/>
          </p:nvPr>
        </p:nvSpPr>
        <p:spPr>
          <a:xfrm>
            <a:off x="0" y="1268413"/>
            <a:ext cx="8964613" cy="5589587"/>
          </a:xfrm>
        </p:spPr>
        <p:txBody>
          <a:bodyPr/>
          <a:lstStyle/>
          <a:p>
            <a:r>
              <a:rPr lang="it-IT" sz="2000" b="1" dirty="0"/>
              <a:t>INTELLECTUAL QUALITIES</a:t>
            </a:r>
            <a:endParaRPr lang="en-GB" sz="2000" dirty="0" smtClean="0"/>
          </a:p>
          <a:p>
            <a:pPr>
              <a:buNone/>
            </a:pPr>
            <a:endParaRPr lang="en-GB" sz="2000" dirty="0" smtClean="0"/>
          </a:p>
          <a:p>
            <a:r>
              <a:rPr lang="it-IT" sz="2000" b="1" dirty="0"/>
              <a:t>I1</a:t>
            </a:r>
            <a:r>
              <a:rPr lang="en-GB" sz="2000" dirty="0"/>
              <a:t>      	Apply proficiently engineering principles, quantitative methods and computer software to the analysis and solution of engineering problems taking appropriate account ant limitations of the approach. </a:t>
            </a:r>
          </a:p>
          <a:p>
            <a:r>
              <a:rPr lang="en-GB" sz="2000" b="1" dirty="0"/>
              <a:t>I2</a:t>
            </a:r>
            <a:r>
              <a:rPr lang="en-GB" sz="2000" dirty="0"/>
              <a:t>	Demonstrate an ability to identify, classify and evaluate the performance of systems and components using analytical methods and modelling techniques and apply a systems approach to the solution of mechanical engineering problems.</a:t>
            </a:r>
          </a:p>
          <a:p>
            <a:r>
              <a:rPr lang="en-GB" sz="2000" b="1" dirty="0"/>
              <a:t>I3	</a:t>
            </a:r>
            <a:r>
              <a:rPr lang="en-GB" sz="2000" dirty="0"/>
              <a:t>Investigate and define an engineering problem and identify associated constraints - environmental and sustainability limitations, health and safety and risk assessment issues.</a:t>
            </a:r>
          </a:p>
          <a:p>
            <a:r>
              <a:rPr lang="en-GB" sz="2000" b="1" dirty="0"/>
              <a:t>I4	</a:t>
            </a:r>
            <a:r>
              <a:rPr lang="en-GB" sz="2000" dirty="0"/>
              <a:t>Be creative in the practical solution of problems, development of innovative designs and ability to work with technical uncertainty in unfamiliar situations.</a:t>
            </a:r>
          </a:p>
          <a:p>
            <a:r>
              <a:rPr lang="en-GB" sz="2000" b="1" dirty="0"/>
              <a:t>I5	</a:t>
            </a:r>
            <a:r>
              <a:rPr lang="en-GB" sz="2000" dirty="0"/>
              <a:t>Manage competently the design process, appreciate customer and user needs, evaluate outcomes, assess commercial risk and manage cost drivers.</a:t>
            </a:r>
          </a:p>
          <a:p>
            <a:pPr>
              <a:buFont typeface="Wingdings 2" pitchFamily="18" charset="2"/>
              <a:buNone/>
              <a:defRPr/>
            </a:pPr>
            <a:endParaRPr lang="en-GB"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435975" cy="647700"/>
          </a:xfrm>
        </p:spPr>
        <p:txBody>
          <a:bodyPr>
            <a:normAutofit fontScale="90000"/>
          </a:bodyPr>
          <a:lstStyle/>
          <a:p>
            <a:pPr>
              <a:defRPr/>
            </a:pPr>
            <a:r>
              <a:rPr lang="en-GB" sz="7200" dirty="0" smtClean="0"/>
              <a:t/>
            </a:r>
            <a:br>
              <a:rPr lang="en-GB" sz="7200" dirty="0" smtClean="0"/>
            </a:br>
            <a:r>
              <a:rPr lang="en-GB" sz="3100" b="1" dirty="0" smtClean="0">
                <a:solidFill>
                  <a:schemeClr val="accent3"/>
                </a:solidFill>
              </a:rPr>
              <a:t>Examples of LOs (3) </a:t>
            </a:r>
            <a:endParaRPr lang="en-GB" sz="3100" dirty="0"/>
          </a:p>
        </p:txBody>
      </p:sp>
      <p:sp>
        <p:nvSpPr>
          <p:cNvPr id="3" name="Content Placeholder 2"/>
          <p:cNvSpPr>
            <a:spLocks noGrp="1"/>
          </p:cNvSpPr>
          <p:nvPr>
            <p:ph idx="1"/>
          </p:nvPr>
        </p:nvSpPr>
        <p:spPr>
          <a:xfrm>
            <a:off x="179388" y="1125538"/>
            <a:ext cx="8785225" cy="5543550"/>
          </a:xfrm>
        </p:spPr>
        <p:txBody>
          <a:bodyPr>
            <a:normAutofit fontScale="62500" lnSpcReduction="20000"/>
          </a:bodyPr>
          <a:lstStyle/>
          <a:p>
            <a:pPr>
              <a:buFont typeface="Wingdings 2" pitchFamily="18" charset="2"/>
              <a:buNone/>
              <a:defRPr/>
            </a:pPr>
            <a:r>
              <a:rPr lang="en-GB" b="1" dirty="0" smtClean="0">
                <a:latin typeface="Arial" pitchFamily="34" charset="0"/>
                <a:cs typeface="Arial" pitchFamily="34" charset="0"/>
              </a:rPr>
              <a:t>Medicine - Year 5</a:t>
            </a:r>
          </a:p>
          <a:p>
            <a:pPr>
              <a:buFont typeface="Wingdings 2" pitchFamily="18" charset="2"/>
              <a:buNone/>
              <a:defRPr/>
            </a:pPr>
            <a:r>
              <a:rPr lang="en-GB" dirty="0" smtClean="0">
                <a:latin typeface="Arial" pitchFamily="34" charset="0"/>
                <a:cs typeface="Arial" pitchFamily="34" charset="0"/>
              </a:rPr>
              <a:t>At the end of the year, you should: </a:t>
            </a:r>
          </a:p>
          <a:p>
            <a:pPr>
              <a:buFont typeface="Wingdings 2" pitchFamily="18" charset="2"/>
              <a:buNone/>
              <a:defRPr/>
            </a:pPr>
            <a:endParaRPr lang="en-GB" sz="1000" dirty="0" smtClean="0">
              <a:latin typeface="Arial" pitchFamily="34" charset="0"/>
              <a:cs typeface="Arial" pitchFamily="34" charset="0"/>
            </a:endParaRPr>
          </a:p>
          <a:p>
            <a:pPr>
              <a:buClr>
                <a:srgbClr val="FF0000"/>
              </a:buClr>
              <a:buFont typeface="Wingdings" pitchFamily="2" charset="2"/>
              <a:buChar char="ü"/>
              <a:defRPr/>
            </a:pPr>
            <a:r>
              <a:rPr lang="en-GB" dirty="0" smtClean="0">
                <a:latin typeface="Arial" pitchFamily="34" charset="0"/>
                <a:cs typeface="Arial" pitchFamily="34" charset="0"/>
              </a:rPr>
              <a:t>Feel confident about your prospective role as a FY1 Doctor (Self &amp; Tutor Assessment) </a:t>
            </a:r>
          </a:p>
          <a:p>
            <a:pPr>
              <a:buClr>
                <a:srgbClr val="FF0000"/>
              </a:buClr>
              <a:buFont typeface="Wingdings" pitchFamily="2" charset="2"/>
              <a:buChar char="ü"/>
              <a:defRPr/>
            </a:pPr>
            <a:r>
              <a:rPr lang="en-GB" dirty="0" smtClean="0">
                <a:latin typeface="Arial" pitchFamily="34" charset="0"/>
                <a:cs typeface="Arial" pitchFamily="34" charset="0"/>
              </a:rPr>
              <a:t>Be able to recognise personal stress and know how to obtain support (Self &amp; Tutor Assessment) </a:t>
            </a:r>
          </a:p>
          <a:p>
            <a:pPr>
              <a:buClr>
                <a:srgbClr val="FF0000"/>
              </a:buClr>
              <a:buFont typeface="Wingdings" pitchFamily="2" charset="2"/>
              <a:buChar char="ü"/>
              <a:defRPr/>
            </a:pPr>
            <a:r>
              <a:rPr lang="en-GB" dirty="0" smtClean="0">
                <a:latin typeface="Arial" pitchFamily="34" charset="0"/>
                <a:cs typeface="Arial" pitchFamily="34" charset="0"/>
              </a:rPr>
              <a:t>Be able to function as a team member (Self &amp; Tutor Assessment) </a:t>
            </a:r>
          </a:p>
          <a:p>
            <a:pPr>
              <a:buClr>
                <a:srgbClr val="FF0000"/>
              </a:buClr>
              <a:buFont typeface="Wingdings" pitchFamily="2" charset="2"/>
              <a:buChar char="ü"/>
              <a:defRPr/>
            </a:pPr>
            <a:r>
              <a:rPr lang="en-GB" dirty="0" smtClean="0">
                <a:latin typeface="Arial" pitchFamily="34" charset="0"/>
                <a:cs typeface="Arial" pitchFamily="34" charset="0"/>
              </a:rPr>
              <a:t>Recognise your limitations in skills and knowledge and the importance of involving other people in these circumstances (Self &amp; Tutor Assessment) </a:t>
            </a:r>
          </a:p>
          <a:p>
            <a:pPr>
              <a:buClr>
                <a:srgbClr val="FF0000"/>
              </a:buClr>
              <a:buFont typeface="Wingdings" pitchFamily="2" charset="2"/>
              <a:buChar char="ü"/>
              <a:defRPr/>
            </a:pPr>
            <a:r>
              <a:rPr lang="en-GB" dirty="0" smtClean="0">
                <a:latin typeface="Arial" pitchFamily="34" charset="0"/>
                <a:cs typeface="Arial" pitchFamily="34" charset="0"/>
              </a:rPr>
              <a:t>Understand how your attitudes to medical practice affect your approach and be able to explore these attitudes (Self &amp; Tutor Assessment) </a:t>
            </a:r>
          </a:p>
          <a:p>
            <a:pPr>
              <a:buClr>
                <a:srgbClr val="FF0000"/>
              </a:buClr>
              <a:buFont typeface="Wingdings" pitchFamily="2" charset="2"/>
              <a:buChar char="ü"/>
              <a:defRPr/>
            </a:pPr>
            <a:r>
              <a:rPr lang="en-GB" dirty="0" smtClean="0">
                <a:latin typeface="Arial" pitchFamily="34" charset="0"/>
                <a:cs typeface="Arial" pitchFamily="34" charset="0"/>
              </a:rPr>
              <a:t>Be able to seek out information from a wide range of sources about clinical problems (Self &amp; Tutor Assessment) </a:t>
            </a:r>
          </a:p>
          <a:p>
            <a:pPr>
              <a:buClr>
                <a:srgbClr val="FF0000"/>
              </a:buClr>
              <a:buFont typeface="Wingdings" pitchFamily="2" charset="2"/>
              <a:buChar char="ü"/>
              <a:defRPr/>
            </a:pPr>
            <a:r>
              <a:rPr lang="en-GB" dirty="0" smtClean="0">
                <a:latin typeface="Arial" pitchFamily="34" charset="0"/>
                <a:cs typeface="Arial" pitchFamily="34" charset="0"/>
              </a:rPr>
              <a:t>Be able to analyse critically the information that is retrieved, and apply it to a clinical problem, using reasonable judgement when dealing with uncertainty. (PMP/ Self &amp; Tutor Assessment)</a:t>
            </a:r>
          </a:p>
          <a:p>
            <a:pPr>
              <a:buFont typeface="Wingdings 2" pitchFamily="18" charset="2"/>
              <a:buNone/>
              <a:defRPr/>
            </a:pPr>
            <a:endParaRPr/>
          </a:p>
          <a:p>
            <a:pPr>
              <a:buFont typeface="Wingdings 2" pitchFamily="18" charset="2"/>
              <a:buNone/>
              <a:defRPr/>
            </a:pPr>
            <a:r>
              <a:rPr lang="en-GB" sz="2300" dirty="0" smtClean="0">
                <a:latin typeface="Arial" pitchFamily="34" charset="0"/>
                <a:cs typeface="Arial" pitchFamily="34" charset="0"/>
              </a:rPr>
              <a:t>(Manchester University, Medical School, 2011)</a:t>
            </a:r>
          </a:p>
          <a:p>
            <a:pPr>
              <a:defRPr/>
            </a:pPr>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813"/>
            <a:ext cx="8363272" cy="863947"/>
          </a:xfrm>
        </p:spPr>
        <p:txBody>
          <a:bodyPr>
            <a:normAutofit fontScale="90000"/>
          </a:bodyPr>
          <a:lstStyle/>
          <a:p>
            <a:pPr>
              <a:defRPr/>
            </a:pPr>
            <a:r>
              <a:rPr lang="en-GB" sz="4800" dirty="0" smtClean="0"/>
              <a:t/>
            </a:r>
            <a:br>
              <a:rPr lang="en-GB" sz="4800" dirty="0" smtClean="0"/>
            </a:br>
            <a:r>
              <a:rPr lang="en-GB" sz="3100" b="1" dirty="0" smtClean="0">
                <a:solidFill>
                  <a:schemeClr val="accent3"/>
                </a:solidFill>
              </a:rPr>
              <a:t>Examples of LOs (4) </a:t>
            </a:r>
            <a:endParaRPr lang="en-GB" sz="3100" b="1" dirty="0"/>
          </a:p>
        </p:txBody>
      </p:sp>
      <p:sp>
        <p:nvSpPr>
          <p:cNvPr id="3" name="Content Placeholder 2"/>
          <p:cNvSpPr>
            <a:spLocks noGrp="1"/>
          </p:cNvSpPr>
          <p:nvPr>
            <p:ph idx="1"/>
          </p:nvPr>
        </p:nvSpPr>
        <p:spPr>
          <a:xfrm>
            <a:off x="107950" y="1556792"/>
            <a:ext cx="8856663" cy="5112296"/>
          </a:xfrm>
        </p:spPr>
        <p:txBody>
          <a:bodyPr>
            <a:normAutofit/>
          </a:bodyPr>
          <a:lstStyle/>
          <a:p>
            <a:pPr algn="just">
              <a:buFont typeface="Wingdings 2" pitchFamily="18" charset="2"/>
              <a:buNone/>
              <a:defRPr/>
            </a:pPr>
            <a:r>
              <a:rPr lang="en-GB" sz="2400" b="1" dirty="0" smtClean="0">
                <a:latin typeface="+mj-lt"/>
              </a:rPr>
              <a:t>Business Supervision and Management </a:t>
            </a:r>
            <a:endParaRPr lang="en-GB" sz="2400" dirty="0" smtClean="0">
              <a:latin typeface="+mj-lt"/>
            </a:endParaRPr>
          </a:p>
          <a:p>
            <a:pPr algn="just">
              <a:defRPr/>
            </a:pPr>
            <a:r>
              <a:rPr lang="en-GB" sz="2400" dirty="0" smtClean="0">
                <a:latin typeface="+mj-lt"/>
              </a:rPr>
              <a:t>Identify the challenges and opportunities of being a manager in today’s high tech global economy. </a:t>
            </a:r>
          </a:p>
          <a:p>
            <a:pPr algn="just">
              <a:defRPr/>
            </a:pPr>
            <a:r>
              <a:rPr lang="en-GB" sz="2400" dirty="0" smtClean="0">
                <a:latin typeface="+mj-lt"/>
              </a:rPr>
              <a:t>Demonstrate proficiency in using latest Project Management technology tools and software. </a:t>
            </a:r>
          </a:p>
          <a:p>
            <a:pPr algn="just">
              <a:defRPr/>
            </a:pPr>
            <a:r>
              <a:rPr lang="en-GB" sz="2400" dirty="0" smtClean="0">
                <a:latin typeface="+mj-lt"/>
              </a:rPr>
              <a:t>Discuss good business ethics, social responsibility, and the vital role in the establishment of trust and honesty expected of supervisory/managers and leaders today. </a:t>
            </a:r>
          </a:p>
          <a:p>
            <a:pPr>
              <a:buFont typeface="Wingdings 2" pitchFamily="18" charset="2"/>
              <a:buNone/>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20713"/>
            <a:ext cx="8229600" cy="1079500"/>
          </a:xfrm>
        </p:spPr>
        <p:txBody>
          <a:bodyPr>
            <a:normAutofit/>
          </a:bodyPr>
          <a:lstStyle/>
          <a:p>
            <a:pPr eaLnBrk="1" fontAlgn="auto" hangingPunct="1">
              <a:spcAft>
                <a:spcPts val="0"/>
              </a:spcAft>
              <a:defRPr/>
            </a:pPr>
            <a:r>
              <a:rPr lang="en-GB" sz="3200" b="1" dirty="0">
                <a:solidFill>
                  <a:schemeClr val="accent3"/>
                </a:solidFill>
              </a:rPr>
              <a:t>What are we trying to achieve from this workshop? (1)</a:t>
            </a:r>
            <a:endParaRPr lang="en-US" sz="3200" b="1" dirty="0">
              <a:solidFill>
                <a:schemeClr val="accent3"/>
              </a:solidFill>
            </a:endParaRPr>
          </a:p>
        </p:txBody>
      </p:sp>
      <p:sp>
        <p:nvSpPr>
          <p:cNvPr id="6147" name="Rectangle 3"/>
          <p:cNvSpPr>
            <a:spLocks noGrp="1" noChangeArrowheads="1"/>
          </p:cNvSpPr>
          <p:nvPr>
            <p:ph idx="1"/>
          </p:nvPr>
        </p:nvSpPr>
        <p:spPr>
          <a:xfrm>
            <a:off x="457200" y="2133600"/>
            <a:ext cx="8229600" cy="4191000"/>
          </a:xfrm>
        </p:spPr>
        <p:txBody>
          <a:bodyPr/>
          <a:lstStyle/>
          <a:p>
            <a:pPr marL="609600" indent="-609600" algn="just" eaLnBrk="1" hangingPunct="1">
              <a:buFontTx/>
              <a:buNone/>
            </a:pPr>
            <a:r>
              <a:rPr lang="en-GB" sz="2800" dirty="0" smtClean="0">
                <a:latin typeface="Arial" charset="0"/>
              </a:rPr>
              <a:t>Participants will:</a:t>
            </a:r>
          </a:p>
          <a:p>
            <a:pPr marL="609600" indent="-609600" algn="just" eaLnBrk="1" hangingPunct="1"/>
            <a:r>
              <a:rPr lang="en-GB" sz="2800" dirty="0" smtClean="0">
                <a:latin typeface="Arial" charset="0"/>
              </a:rPr>
              <a:t>obtain a better understanding of the concept of learning outcomes</a:t>
            </a:r>
          </a:p>
          <a:p>
            <a:pPr marL="609600" indent="-609600" algn="just" eaLnBrk="1" hangingPunct="1"/>
            <a:r>
              <a:rPr lang="en-GB" sz="2800" dirty="0" smtClean="0">
                <a:latin typeface="Arial" charset="0"/>
              </a:rPr>
              <a:t>learn how the use of learning outcomes relates to broader questions about student learning</a:t>
            </a:r>
          </a:p>
          <a:p>
            <a:pPr marL="609600" indent="-609600" algn="just" eaLnBrk="1" hangingPunct="1"/>
            <a:r>
              <a:rPr lang="en-GB" sz="2800" dirty="0" smtClean="0">
                <a:latin typeface="Arial" charset="0"/>
              </a:rPr>
              <a:t>have the opportunity to develop learning outcomes within their own institutional context</a:t>
            </a:r>
          </a:p>
          <a:p>
            <a:pPr marL="609600" indent="-609600" eaLnBrk="1" hangingPunct="1"/>
            <a:endParaRPr lang="en-GB" sz="2800" dirty="0" smtClean="0"/>
          </a:p>
          <a:p>
            <a:pPr marL="609600" indent="-609600" eaLnBrk="1" hangingPunct="1"/>
            <a:endParaRPr lang="en-US" sz="2800" dirty="0" smtClean="0"/>
          </a:p>
        </p:txBody>
      </p:sp>
      <p:sp>
        <p:nvSpPr>
          <p:cNvPr id="4" name="TextBox 3"/>
          <p:cNvSpPr txBox="1"/>
          <p:nvPr/>
        </p:nvSpPr>
        <p:spPr>
          <a:xfrm>
            <a:off x="457200" y="471930"/>
            <a:ext cx="713356" cy="461665"/>
          </a:xfrm>
          <a:prstGeom prst="rect">
            <a:avLst/>
          </a:prstGeom>
          <a:noFill/>
        </p:spPr>
        <p:txBody>
          <a:bodyPr wrap="none" rtlCol="0">
            <a:spAutoFit/>
          </a:bodyPr>
          <a:lstStyle/>
          <a:p>
            <a:r>
              <a:rPr lang="en-US" sz="2400" dirty="0" smtClean="0"/>
              <a:t>So ..</a:t>
            </a:r>
            <a:endParaRPr lang="en-US"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Medical Science  -  Podiatry (Case Study): </a:t>
            </a:r>
            <a:r>
              <a:rPr lang="en-US" sz="5400" dirty="0" smtClean="0"/>
              <a:t/>
            </a:r>
            <a:br>
              <a:rPr lang="en-US" sz="5400" dirty="0" smtClean="0"/>
            </a:br>
            <a:r>
              <a:rPr lang="en-US" dirty="0" smtClean="0">
                <a:solidFill>
                  <a:schemeClr val="accent6">
                    <a:lumMod val="75000"/>
                  </a:schemeClr>
                </a:solidFill>
              </a:rPr>
              <a:t> </a:t>
            </a:r>
            <a:r>
              <a:rPr lang="en-US" sz="3600" dirty="0" smtClean="0">
                <a:solidFill>
                  <a:schemeClr val="accent6">
                    <a:lumMod val="75000"/>
                  </a:schemeClr>
                </a:solidFill>
              </a:rPr>
              <a:t>Program documentation: </a:t>
            </a:r>
            <a:r>
              <a:rPr lang="en-US" sz="3600" dirty="0" smtClean="0">
                <a:solidFill>
                  <a:srgbClr val="0070C0"/>
                </a:solidFill>
              </a:rPr>
              <a:t>Level 3</a:t>
            </a:r>
            <a:endParaRPr lang="en-US" dirty="0"/>
          </a:p>
        </p:txBody>
      </p:sp>
      <p:pic>
        <p:nvPicPr>
          <p:cNvPr id="30722" name="Picture 2"/>
          <p:cNvPicPr>
            <a:picLocks noChangeAspect="1" noChangeArrowheads="1"/>
          </p:cNvPicPr>
          <p:nvPr/>
        </p:nvPicPr>
        <p:blipFill>
          <a:blip r:embed="rId2"/>
          <a:srcRect/>
          <a:stretch>
            <a:fillRect/>
          </a:stretch>
        </p:blipFill>
        <p:spPr bwMode="auto">
          <a:xfrm>
            <a:off x="1447800" y="1752600"/>
            <a:ext cx="7086600" cy="3437134"/>
          </a:xfrm>
          <a:prstGeom prst="rect">
            <a:avLst/>
          </a:prstGeom>
          <a:noFill/>
          <a:ln w="9525">
            <a:noFill/>
            <a:miter lim="800000"/>
            <a:headEnd/>
            <a:tailEnd/>
          </a:ln>
          <a:effectLst/>
        </p:spPr>
      </p:pic>
      <p:sp>
        <p:nvSpPr>
          <p:cNvPr id="5" name="Rectangle 4"/>
          <p:cNvSpPr/>
          <p:nvPr/>
        </p:nvSpPr>
        <p:spPr>
          <a:xfrm>
            <a:off x="1600200" y="38862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38862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Medical Science  -  Podiatry (Case Study): </a:t>
            </a:r>
            <a:r>
              <a:rPr lang="en-US" sz="5400" dirty="0" smtClean="0"/>
              <a:t/>
            </a:r>
            <a:br>
              <a:rPr lang="en-US" sz="5400" dirty="0" smtClean="0"/>
            </a:br>
            <a:r>
              <a:rPr lang="en-US" dirty="0" smtClean="0">
                <a:solidFill>
                  <a:schemeClr val="accent6">
                    <a:lumMod val="75000"/>
                  </a:schemeClr>
                </a:solidFill>
              </a:rPr>
              <a:t> </a:t>
            </a:r>
            <a:r>
              <a:rPr lang="en-US" sz="3600" dirty="0" smtClean="0">
                <a:solidFill>
                  <a:schemeClr val="accent6">
                    <a:lumMod val="75000"/>
                  </a:schemeClr>
                </a:solidFill>
              </a:rPr>
              <a:t>Program documentation: </a:t>
            </a:r>
            <a:r>
              <a:rPr lang="en-US" sz="3600" dirty="0" smtClean="0">
                <a:solidFill>
                  <a:srgbClr val="0070C0"/>
                </a:solidFill>
              </a:rPr>
              <a:t>Level - 3 Aims</a:t>
            </a:r>
            <a:endParaRPr lang="en-US" dirty="0"/>
          </a:p>
        </p:txBody>
      </p:sp>
      <p:sp>
        <p:nvSpPr>
          <p:cNvPr id="5" name="Rectangle 4"/>
          <p:cNvSpPr/>
          <p:nvPr/>
        </p:nvSpPr>
        <p:spPr>
          <a:xfrm>
            <a:off x="1600200" y="38862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38862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6" name="Picture 2"/>
          <p:cNvPicPr>
            <a:picLocks noChangeAspect="1" noChangeArrowheads="1"/>
          </p:cNvPicPr>
          <p:nvPr/>
        </p:nvPicPr>
        <p:blipFill>
          <a:blip r:embed="rId2"/>
          <a:srcRect/>
          <a:stretch>
            <a:fillRect/>
          </a:stretch>
        </p:blipFill>
        <p:spPr bwMode="auto">
          <a:xfrm>
            <a:off x="914400" y="1905000"/>
            <a:ext cx="7986389"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Medical Science  -  Podiatry (Case Study): </a:t>
            </a:r>
            <a:r>
              <a:rPr lang="en-US" sz="5400" dirty="0" smtClean="0"/>
              <a:t/>
            </a:r>
            <a:br>
              <a:rPr lang="en-US" sz="5400" dirty="0" smtClean="0"/>
            </a:br>
            <a:r>
              <a:rPr lang="en-US" dirty="0" smtClean="0">
                <a:solidFill>
                  <a:schemeClr val="accent6">
                    <a:lumMod val="75000"/>
                  </a:schemeClr>
                </a:solidFill>
              </a:rPr>
              <a:t> </a:t>
            </a:r>
            <a:r>
              <a:rPr lang="en-US" sz="3600" dirty="0" smtClean="0">
                <a:solidFill>
                  <a:schemeClr val="accent6">
                    <a:lumMod val="75000"/>
                  </a:schemeClr>
                </a:solidFill>
              </a:rPr>
              <a:t>Program documentation: </a:t>
            </a:r>
            <a:br>
              <a:rPr lang="en-US" sz="3600" dirty="0" smtClean="0">
                <a:solidFill>
                  <a:schemeClr val="accent6">
                    <a:lumMod val="75000"/>
                  </a:schemeClr>
                </a:solidFill>
              </a:rPr>
            </a:br>
            <a:r>
              <a:rPr lang="en-US" sz="3600" dirty="0" smtClean="0">
                <a:solidFill>
                  <a:srgbClr val="0070C0"/>
                </a:solidFill>
              </a:rPr>
              <a:t>Level - 3   Learning Outcomes</a:t>
            </a:r>
            <a:endParaRPr lang="en-US" dirty="0"/>
          </a:p>
        </p:txBody>
      </p:sp>
      <p:sp>
        <p:nvSpPr>
          <p:cNvPr id="5" name="Rectangle 4"/>
          <p:cNvSpPr/>
          <p:nvPr/>
        </p:nvSpPr>
        <p:spPr>
          <a:xfrm>
            <a:off x="1600200" y="38862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38862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2"/>
          <p:cNvPicPr>
            <a:picLocks noChangeAspect="1" noChangeArrowheads="1"/>
          </p:cNvPicPr>
          <p:nvPr/>
        </p:nvPicPr>
        <p:blipFill>
          <a:blip r:embed="rId2"/>
          <a:srcRect/>
          <a:stretch>
            <a:fillRect/>
          </a:stretch>
        </p:blipFill>
        <p:spPr bwMode="auto">
          <a:xfrm>
            <a:off x="533400" y="2057400"/>
            <a:ext cx="8286750" cy="2456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Medical Science  -  Podiatry (Case Study): </a:t>
            </a:r>
            <a:r>
              <a:rPr lang="en-US" sz="5400" dirty="0" smtClean="0"/>
              <a:t/>
            </a:r>
            <a:br>
              <a:rPr lang="en-US" sz="5400" dirty="0" smtClean="0"/>
            </a:br>
            <a:r>
              <a:rPr lang="en-US" dirty="0" smtClean="0">
                <a:solidFill>
                  <a:schemeClr val="accent6">
                    <a:lumMod val="75000"/>
                  </a:schemeClr>
                </a:solidFill>
              </a:rPr>
              <a:t> </a:t>
            </a:r>
            <a:r>
              <a:rPr lang="en-US" sz="3600" dirty="0" smtClean="0">
                <a:solidFill>
                  <a:schemeClr val="accent6">
                    <a:lumMod val="75000"/>
                  </a:schemeClr>
                </a:solidFill>
              </a:rPr>
              <a:t>Program documentation: </a:t>
            </a:r>
            <a:br>
              <a:rPr lang="en-US" sz="3600" dirty="0" smtClean="0">
                <a:solidFill>
                  <a:schemeClr val="accent6">
                    <a:lumMod val="75000"/>
                  </a:schemeClr>
                </a:solidFill>
              </a:rPr>
            </a:br>
            <a:r>
              <a:rPr lang="en-US" sz="3600" dirty="0" smtClean="0">
                <a:solidFill>
                  <a:srgbClr val="0070C0"/>
                </a:solidFill>
              </a:rPr>
              <a:t>Level - 3 Learning Outcomes</a:t>
            </a:r>
            <a:endParaRPr lang="en-US" dirty="0"/>
          </a:p>
        </p:txBody>
      </p:sp>
      <p:sp>
        <p:nvSpPr>
          <p:cNvPr id="5" name="Rectangle 4"/>
          <p:cNvSpPr/>
          <p:nvPr/>
        </p:nvSpPr>
        <p:spPr>
          <a:xfrm>
            <a:off x="1600200" y="38862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38862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2"/>
          <a:srcRect/>
          <a:stretch>
            <a:fillRect/>
          </a:stretch>
        </p:blipFill>
        <p:spPr bwMode="auto">
          <a:xfrm>
            <a:off x="838200" y="2438400"/>
            <a:ext cx="8105775" cy="15031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National Qualifications Framework </a:t>
            </a:r>
            <a:endParaRPr lang="en-GB" dirty="0"/>
          </a:p>
        </p:txBody>
      </p:sp>
      <p:sp>
        <p:nvSpPr>
          <p:cNvPr id="3" name="Content Placeholder 2"/>
          <p:cNvSpPr>
            <a:spLocks noGrp="1"/>
          </p:cNvSpPr>
          <p:nvPr>
            <p:ph idx="1"/>
          </p:nvPr>
        </p:nvSpPr>
        <p:spPr/>
        <p:txBody>
          <a:bodyPr>
            <a:normAutofit fontScale="55000" lnSpcReduction="20000"/>
          </a:bodyPr>
          <a:lstStyle/>
          <a:p>
            <a:r>
              <a:rPr lang="en-AU" dirty="0" smtClean="0"/>
              <a:t>Part of the </a:t>
            </a:r>
            <a:r>
              <a:rPr lang="en-AU" dirty="0"/>
              <a:t>system for accreditationand quality assurance in the Kingdom of Saudi Arabia </a:t>
            </a:r>
            <a:endParaRPr lang="en-AU" dirty="0" smtClean="0"/>
          </a:p>
          <a:p>
            <a:r>
              <a:rPr lang="en-AU" dirty="0" smtClean="0"/>
              <a:t>is </a:t>
            </a:r>
            <a:r>
              <a:rPr lang="en-AU" dirty="0"/>
              <a:t>designed to ensure that the quality of post secondary education and training  is equivalent to high international standards, </a:t>
            </a:r>
            <a:endParaRPr lang="en-AU" dirty="0" smtClean="0"/>
          </a:p>
          <a:p>
            <a:r>
              <a:rPr lang="en-AU" dirty="0" smtClean="0"/>
              <a:t>and </a:t>
            </a:r>
            <a:r>
              <a:rPr lang="en-AU" dirty="0"/>
              <a:t>is widely recognized as such in the international academic and professional communities.</a:t>
            </a:r>
            <a:endParaRPr lang="en-AU" b="1" dirty="0" smtClean="0"/>
          </a:p>
          <a:p>
            <a:endParaRPr lang="en-US" dirty="0" smtClean="0"/>
          </a:p>
          <a:p>
            <a:r>
              <a:rPr lang="en-US" dirty="0" smtClean="0"/>
              <a:t>It </a:t>
            </a:r>
            <a:r>
              <a:rPr lang="en-US" dirty="0"/>
              <a:t>is intended </a:t>
            </a:r>
            <a:endParaRPr lang="en-US" dirty="0" smtClean="0"/>
          </a:p>
          <a:p>
            <a:pPr lvl="1"/>
            <a:r>
              <a:rPr lang="en-US" sz="2900" dirty="0" smtClean="0"/>
              <a:t>to </a:t>
            </a:r>
            <a:r>
              <a:rPr lang="en-US" sz="2900" dirty="0"/>
              <a:t>ensure consistency within the Kingdom in the standards of student learning outcomes regardless of institution attended, and </a:t>
            </a:r>
            <a:endParaRPr lang="en-US" sz="2900" dirty="0" smtClean="0"/>
          </a:p>
          <a:p>
            <a:pPr lvl="1"/>
            <a:r>
              <a:rPr lang="en-US" sz="2900" dirty="0" smtClean="0"/>
              <a:t>to </a:t>
            </a:r>
            <a:r>
              <a:rPr lang="en-US" sz="2900" dirty="0"/>
              <a:t>make clear the equivalence of those standards with those for equivalent qualifications granted by post secondary education institutions in other parts of the world. </a:t>
            </a:r>
            <a:endParaRPr lang="en-US" sz="2900" dirty="0" smtClean="0"/>
          </a:p>
          <a:p>
            <a:pPr lvl="1"/>
            <a:r>
              <a:rPr lang="en-US" sz="2900" dirty="0" smtClean="0"/>
              <a:t>The </a:t>
            </a:r>
            <a:r>
              <a:rPr lang="en-US" sz="2900" dirty="0"/>
              <a:t>Framework will </a:t>
            </a:r>
            <a:endParaRPr lang="en-US" sz="2900" dirty="0" smtClean="0"/>
          </a:p>
          <a:p>
            <a:pPr lvl="2"/>
            <a:r>
              <a:rPr lang="en-US" sz="2500" dirty="0" smtClean="0"/>
              <a:t>help </a:t>
            </a:r>
            <a:r>
              <a:rPr lang="en-US" sz="2500" dirty="0"/>
              <a:t>to provide appropriate points of comparison in academic and training standards for institutions in their planning and self review processes, </a:t>
            </a:r>
            <a:endParaRPr lang="en-US" sz="2500" dirty="0" smtClean="0"/>
          </a:p>
          <a:p>
            <a:pPr lvl="2"/>
            <a:r>
              <a:rPr lang="en-US" sz="2500" dirty="0" smtClean="0"/>
              <a:t>for </a:t>
            </a:r>
            <a:r>
              <a:rPr lang="en-US" sz="2500" dirty="0"/>
              <a:t>external reviewers involved in program accreditation processes </a:t>
            </a:r>
            <a:endParaRPr lang="en-US" sz="2500" dirty="0" smtClean="0"/>
          </a:p>
          <a:p>
            <a:pPr lvl="2"/>
            <a:r>
              <a:rPr lang="en-US" sz="2500" dirty="0" smtClean="0"/>
              <a:t>and </a:t>
            </a:r>
            <a:r>
              <a:rPr lang="en-US" sz="2500" dirty="0"/>
              <a:t>institutional reviews, </a:t>
            </a:r>
            <a:endParaRPr lang="en-US" sz="2500" dirty="0" smtClean="0"/>
          </a:p>
          <a:p>
            <a:pPr lvl="2"/>
            <a:r>
              <a:rPr lang="en-US" sz="2500" dirty="0" smtClean="0"/>
              <a:t>and </a:t>
            </a:r>
            <a:r>
              <a:rPr lang="en-US" sz="2500" dirty="0"/>
              <a:t>for employers, in understanding the skills and capabilities of graduates they may employ. </a:t>
            </a:r>
            <a:endParaRPr lang="en-GB" sz="2500" dirty="0"/>
          </a:p>
          <a:p>
            <a:endParaRPr lang="en-GB" dirty="0"/>
          </a:p>
        </p:txBody>
      </p:sp>
      <p:sp>
        <p:nvSpPr>
          <p:cNvPr id="5" name="Oval 4"/>
          <p:cNvSpPr/>
          <p:nvPr/>
        </p:nvSpPr>
        <p:spPr>
          <a:xfrm>
            <a:off x="2088926" y="3429000"/>
            <a:ext cx="1061670"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5307381" y="3429000"/>
            <a:ext cx="829011"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6354348" y="3429000"/>
            <a:ext cx="2477016"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647700"/>
          </a:xfrm>
        </p:spPr>
        <p:txBody>
          <a:bodyPr>
            <a:normAutofit fontScale="90000"/>
          </a:bodyPr>
          <a:lstStyle/>
          <a:p>
            <a:pPr lvl="1" eaLnBrk="1" fontAlgn="auto" hangingPunct="1">
              <a:spcAft>
                <a:spcPts val="0"/>
              </a:spcAft>
              <a:defRPr/>
            </a:pPr>
            <a:r>
              <a:rPr lang="en-AU" sz="2800" b="1" dirty="0">
                <a:solidFill>
                  <a:schemeClr val="accent3"/>
                </a:solidFill>
                <a:latin typeface="+mj-lt"/>
              </a:rPr>
              <a:t>Student Learning </a:t>
            </a:r>
            <a:r>
              <a:rPr lang="en-AU" sz="2800" b="1" dirty="0" smtClean="0">
                <a:solidFill>
                  <a:schemeClr val="accent3"/>
                </a:solidFill>
                <a:latin typeface="+mj-lt"/>
              </a:rPr>
              <a:t>Outcomes </a:t>
            </a:r>
            <a:br>
              <a:rPr lang="en-AU" sz="2800" b="1" dirty="0" smtClean="0">
                <a:solidFill>
                  <a:schemeClr val="accent3"/>
                </a:solidFill>
                <a:latin typeface="+mj-lt"/>
              </a:rPr>
            </a:br>
            <a:r>
              <a:rPr lang="en-AU" sz="2800" b="1" dirty="0" smtClean="0">
                <a:solidFill>
                  <a:schemeClr val="accent3"/>
                </a:solidFill>
                <a:latin typeface="+mj-lt"/>
              </a:rPr>
              <a:t>and National Qualifications Framework</a:t>
            </a:r>
            <a:endParaRPr lang="en-GB" sz="2800" dirty="0">
              <a:solidFill>
                <a:schemeClr val="accent3"/>
              </a:solidFill>
            </a:endParaRPr>
          </a:p>
        </p:txBody>
      </p:sp>
      <p:sp>
        <p:nvSpPr>
          <p:cNvPr id="3" name="Content Placeholder 2"/>
          <p:cNvSpPr>
            <a:spLocks noGrp="1"/>
          </p:cNvSpPr>
          <p:nvPr>
            <p:ph idx="1"/>
          </p:nvPr>
        </p:nvSpPr>
        <p:spPr>
          <a:xfrm>
            <a:off x="250825" y="1052513"/>
            <a:ext cx="8713788" cy="5591175"/>
          </a:xfrm>
        </p:spPr>
        <p:txBody>
          <a:bodyPr>
            <a:normAutofit fontScale="77500" lnSpcReduction="20000"/>
          </a:bodyPr>
          <a:lstStyle/>
          <a:p>
            <a:pPr marL="274320" indent="-274320" eaLnBrk="1" fontAlgn="auto" hangingPunct="1">
              <a:spcAft>
                <a:spcPts val="0"/>
              </a:spcAft>
              <a:buClr>
                <a:schemeClr val="accent3"/>
              </a:buClr>
              <a:buFont typeface="Wingdings 2"/>
              <a:buNone/>
              <a:defRPr/>
            </a:pPr>
            <a:r>
              <a:rPr lang="en-AU" sz="2800" b="1" dirty="0" smtClean="0"/>
              <a:t> </a:t>
            </a:r>
            <a:r>
              <a:rPr lang="en-AU" dirty="0" smtClean="0">
                <a:latin typeface="+mj-lt"/>
              </a:rPr>
              <a:t>LOs must be consistent with the National Qualifications Framework, and with generally accepted standards for the field of study concerned including requirements for any professions for which students are being prepared. </a:t>
            </a:r>
            <a:endParaRPr lang="en-GB" dirty="0" smtClean="0">
              <a:latin typeface="+mj-lt"/>
            </a:endParaRPr>
          </a:p>
          <a:p>
            <a:pPr marL="274320" indent="-274320" eaLnBrk="1" fontAlgn="auto" hangingPunct="1">
              <a:spcAft>
                <a:spcPts val="0"/>
              </a:spcAft>
              <a:buClr>
                <a:schemeClr val="accent3"/>
              </a:buClr>
              <a:buFont typeface="Wingdings 2"/>
              <a:buNone/>
              <a:defRPr/>
            </a:pPr>
            <a:r>
              <a:rPr lang="en-AU" dirty="0" smtClean="0">
                <a:latin typeface="+mj-lt"/>
              </a:rPr>
              <a:t> </a:t>
            </a:r>
            <a:endParaRPr lang="en-GB" dirty="0" smtClean="0">
              <a:latin typeface="+mj-lt"/>
            </a:endParaRPr>
          </a:p>
          <a:p>
            <a:pPr marL="274320" indent="-274320" eaLnBrk="1" fontAlgn="auto" hangingPunct="1">
              <a:spcAft>
                <a:spcPts val="0"/>
              </a:spcAft>
              <a:buClr>
                <a:schemeClr val="accent3"/>
              </a:buClr>
              <a:buFont typeface="Wingdings 2"/>
              <a:buNone/>
              <a:defRPr/>
            </a:pPr>
            <a:r>
              <a:rPr lang="en-AU" b="1" dirty="0" smtClean="0">
                <a:latin typeface="+mj-lt"/>
              </a:rPr>
              <a:t>To satisfy these requirements:</a:t>
            </a:r>
            <a:endParaRPr lang="en-GB"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AU" sz="10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824" dirty="0" smtClean="0">
                <a:latin typeface="+mj-lt"/>
              </a:rPr>
              <a:t>Sho</a:t>
            </a:r>
            <a:r>
              <a:rPr lang="en-AU" sz="2824" dirty="0" smtClean="0">
                <a:latin typeface="+mj-lt"/>
                <a:cs typeface="Arial" pitchFamily="34" charset="0"/>
              </a:rPr>
              <a:t>uld be consistent with the NQF. </a:t>
            </a:r>
            <a:endParaRPr lang="en-GB" sz="2824" dirty="0" smtClean="0">
              <a:latin typeface="+mj-lt"/>
              <a:cs typeface="Arial" pitchFamily="34" charset="0"/>
            </a:endParaRPr>
          </a:p>
          <a:p>
            <a:pPr marL="274320" indent="-274320" algn="just" eaLnBrk="1" fontAlgn="auto" hangingPunct="1">
              <a:spcAft>
                <a:spcPts val="0"/>
              </a:spcAft>
              <a:buClr>
                <a:schemeClr val="accent3"/>
              </a:buClr>
              <a:buFont typeface="Wingdings" pitchFamily="2" charset="2"/>
              <a:buChar char="§"/>
              <a:defRPr/>
            </a:pPr>
            <a:endParaRPr lang="en-AU"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824" dirty="0" smtClean="0">
                <a:latin typeface="Arial" pitchFamily="34" charset="0"/>
                <a:cs typeface="Arial" pitchFamily="34" charset="0"/>
              </a:rPr>
              <a:t>Should develop learning outcomes that meet requirements for professional practice in the KSA.  </a:t>
            </a:r>
            <a:endParaRPr lang="en-GB"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endParaRPr lang="en-AU"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824" dirty="0" smtClean="0">
                <a:latin typeface="Arial" pitchFamily="34" charset="0"/>
                <a:cs typeface="Arial" pitchFamily="34" charset="0"/>
              </a:rPr>
              <a:t>Any special student attributes specified by the institution for its graduates, should be incorporated as intended learning outcomes in all relevant courses.</a:t>
            </a:r>
            <a:endParaRPr lang="en-GB"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endParaRPr lang="en-AU" sz="2824"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pitchFamily="2" charset="2"/>
              <a:buChar char="§"/>
              <a:defRPr/>
            </a:pPr>
            <a:r>
              <a:rPr lang="en-AU" sz="2824" dirty="0" smtClean="0">
                <a:latin typeface="Arial" pitchFamily="34" charset="0"/>
                <a:cs typeface="Arial" pitchFamily="34" charset="0"/>
              </a:rPr>
              <a:t>Use appropriate program evaluation mechanisms</a:t>
            </a:r>
            <a:endParaRPr lang="en-GB" sz="2824"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620713"/>
            <a:ext cx="8785225" cy="863600"/>
          </a:xfrm>
        </p:spPr>
        <p:txBody>
          <a:bodyPr>
            <a:noAutofit/>
          </a:bodyPr>
          <a:lstStyle/>
          <a:p>
            <a:pPr eaLnBrk="1" fontAlgn="auto" hangingPunct="1">
              <a:spcAft>
                <a:spcPts val="0"/>
              </a:spcAft>
              <a:defRPr/>
            </a:pPr>
            <a:r>
              <a:rPr lang="en-US" sz="2800" b="1" dirty="0" smtClean="0">
                <a:solidFill>
                  <a:schemeClr val="accent3"/>
                </a:solidFill>
              </a:rPr>
              <a:t>Principal Elements in the Qualifications Framework</a:t>
            </a:r>
            <a:endParaRPr lang="x-none" sz="2800" dirty="0">
              <a:solidFill>
                <a:schemeClr val="accent3"/>
              </a:solidFill>
            </a:endParaRPr>
          </a:p>
        </p:txBody>
      </p:sp>
      <p:sp>
        <p:nvSpPr>
          <p:cNvPr id="3" name="Content Placeholder 2"/>
          <p:cNvSpPr>
            <a:spLocks noGrp="1"/>
          </p:cNvSpPr>
          <p:nvPr>
            <p:ph idx="1"/>
          </p:nvPr>
        </p:nvSpPr>
        <p:spPr>
          <a:xfrm>
            <a:off x="250825" y="1628775"/>
            <a:ext cx="8497888" cy="4968875"/>
          </a:xfrm>
        </p:spPr>
        <p:txBody>
          <a:bodyPr>
            <a:normAutofit/>
          </a:bodyPr>
          <a:lstStyle/>
          <a:p>
            <a:pPr marL="274320" indent="-274320" algn="just" eaLnBrk="1" fontAlgn="auto" hangingPunct="1">
              <a:spcAft>
                <a:spcPts val="0"/>
              </a:spcAft>
              <a:buClr>
                <a:schemeClr val="accent3"/>
              </a:buClr>
              <a:buFont typeface="Wingdings 2"/>
              <a:buNone/>
              <a:defRPr/>
            </a:pPr>
            <a:r>
              <a:rPr lang="en-AU" sz="2400" u="sng" dirty="0" smtClean="0">
                <a:latin typeface="+mj-lt"/>
              </a:rPr>
              <a:t>The principal elements </a:t>
            </a:r>
            <a:r>
              <a:rPr lang="en-AU" sz="2400" dirty="0" smtClean="0">
                <a:latin typeface="+mj-lt"/>
              </a:rPr>
              <a:t>in the framework are:</a:t>
            </a:r>
            <a:endParaRPr lang="en-US" sz="2400"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US"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b="1" dirty="0" smtClean="0">
                <a:latin typeface="+mj-lt"/>
              </a:rPr>
              <a:t>Levels: </a:t>
            </a:r>
            <a:r>
              <a:rPr lang="en-AU" sz="2400" dirty="0" smtClean="0">
                <a:latin typeface="+mj-lt"/>
              </a:rPr>
              <a:t>Levels numbered and linked to qualification titles to describe the increasing intellectual demand and complexity of learning expected as students progress to higher academic awards.  </a:t>
            </a:r>
            <a:endParaRPr lang="en-US" sz="2400" b="1"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US"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b="1" dirty="0" smtClean="0">
                <a:latin typeface="+mj-lt"/>
              </a:rPr>
              <a:t>Credits:</a:t>
            </a:r>
            <a:r>
              <a:rPr lang="en-AU" sz="2400" dirty="0" smtClean="0">
                <a:latin typeface="+mj-lt"/>
              </a:rPr>
              <a:t>  Points allocated to describe the amount of work or volume of learning expected for an academic award or units or other components of a program.</a:t>
            </a:r>
          </a:p>
          <a:p>
            <a:pPr marL="274320" indent="-274320" algn="just" eaLnBrk="1" fontAlgn="auto" hangingPunct="1">
              <a:spcAft>
                <a:spcPts val="0"/>
              </a:spcAft>
              <a:buClr>
                <a:schemeClr val="accent3"/>
              </a:buClr>
              <a:buFont typeface="Wingdings" pitchFamily="2" charset="2"/>
              <a:buChar char="§"/>
              <a:defRPr/>
            </a:pPr>
            <a:endParaRPr lang="en-US" sz="8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AU" sz="2400" b="1" dirty="0" smtClean="0">
                <a:latin typeface="+mj-lt"/>
              </a:rPr>
              <a:t>Domains of Learning:</a:t>
            </a:r>
            <a:r>
              <a:rPr lang="en-AU" sz="2400" dirty="0" smtClean="0">
                <a:latin typeface="+mj-lt"/>
              </a:rPr>
              <a:t>  The broad categories of types of learning outcomes that a program is intended to develop.</a:t>
            </a:r>
            <a:endParaRPr lang="en-US" sz="2400" dirty="0" smtClean="0">
              <a:latin typeface="+mj-lt"/>
            </a:endParaRPr>
          </a:p>
          <a:p>
            <a:pPr marL="274320" indent="-274320" eaLnBrk="1" fontAlgn="auto" hangingPunct="1">
              <a:spcAft>
                <a:spcPts val="0"/>
              </a:spcAft>
              <a:buClr>
                <a:schemeClr val="accent3"/>
              </a:buClr>
              <a:buFont typeface="Wingdings 2"/>
              <a:buChar char=""/>
              <a:defRPr/>
            </a:pPr>
            <a:endParaRPr lang="x-none"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96975"/>
            <a:ext cx="8569325" cy="5472113"/>
          </a:xfrm>
        </p:spPr>
        <p:txBody>
          <a:bodyPr>
            <a:normAutofit fontScale="25000" lnSpcReduction="20000"/>
          </a:bodyPr>
          <a:lstStyle/>
          <a:p>
            <a:pPr marL="274320" indent="-274320" algn="just" eaLnBrk="1" fontAlgn="auto" hangingPunct="1">
              <a:spcAft>
                <a:spcPts val="0"/>
              </a:spcAft>
              <a:buClr>
                <a:schemeClr val="accent3"/>
              </a:buClr>
              <a:buFont typeface="Wingdings 2"/>
              <a:buNone/>
              <a:defRPr/>
            </a:pPr>
            <a:r>
              <a:rPr lang="en-US" sz="8000" dirty="0" smtClean="0">
                <a:latin typeface="Arial" pitchFamily="34" charset="0"/>
                <a:cs typeface="Arial" pitchFamily="34" charset="0"/>
              </a:rPr>
              <a:t>The qualifications framework begins at an entry level, which is the successful completion of secondary education, and culminates with the degree of doctor.  </a:t>
            </a:r>
            <a:endParaRPr lang="en-GB" sz="8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6400" dirty="0" smtClean="0">
                <a:latin typeface="Arial" pitchFamily="34" charset="0"/>
                <a:cs typeface="Arial" pitchFamily="34" charset="0"/>
              </a:rPr>
              <a:t> </a:t>
            </a:r>
            <a:endParaRPr lang="en-GB" sz="72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The levels in the framework are:</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dirty="0" smtClean="0">
                <a:latin typeface="Arial" pitchFamily="34" charset="0"/>
                <a:cs typeface="Arial" pitchFamily="34" charset="0"/>
              </a:rPr>
              <a:t> </a:t>
            </a:r>
            <a:endParaRPr lang="en-GB" sz="8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Entry.  Completion of secondary education.</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endParaRPr lang="en-GB" sz="32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1.  Associate Diploma</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2.  Diploma</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3.  Bachelor</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4.  Higher Diploma</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5.  Master</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US" sz="8000" b="1" dirty="0" smtClean="0">
                <a:latin typeface="Arial" pitchFamily="34" charset="0"/>
                <a:cs typeface="Arial" pitchFamily="34" charset="0"/>
              </a:rPr>
              <a:t> </a:t>
            </a:r>
            <a:endParaRPr lang="en-GB" sz="8000" b="1"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n-US" sz="8000" b="1" dirty="0" smtClean="0">
                <a:latin typeface="Arial" pitchFamily="34" charset="0"/>
                <a:cs typeface="Arial" pitchFamily="34" charset="0"/>
              </a:rPr>
              <a:t>Level 6.  Doctor</a:t>
            </a:r>
            <a:endParaRPr lang="en-GB" sz="8000" b="1" dirty="0" smtClean="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4120010" y="3703157"/>
            <a:ext cx="4888271" cy="3003452"/>
          </a:xfrm>
          <a:prstGeom prst="rect">
            <a:avLst/>
          </a:prstGeom>
          <a:noFill/>
          <a:ln w="9525">
            <a:noFill/>
            <a:miter lim="800000"/>
            <a:headEnd/>
            <a:tailEnd/>
          </a:ln>
        </p:spPr>
      </p:pic>
      <p:sp>
        <p:nvSpPr>
          <p:cNvPr id="2" name="Title 1"/>
          <p:cNvSpPr>
            <a:spLocks noGrp="1"/>
          </p:cNvSpPr>
          <p:nvPr>
            <p:ph type="title"/>
          </p:nvPr>
        </p:nvSpPr>
        <p:spPr>
          <a:xfrm>
            <a:off x="468313" y="404813"/>
            <a:ext cx="8229600" cy="720725"/>
          </a:xfrm>
        </p:spPr>
        <p:txBody>
          <a:bodyPr>
            <a:noAutofit/>
          </a:bodyPr>
          <a:lstStyle/>
          <a:p>
            <a:pPr eaLnBrk="1" fontAlgn="auto" hangingPunct="1">
              <a:spcAft>
                <a:spcPts val="0"/>
              </a:spcAft>
              <a:defRPr/>
            </a:pPr>
            <a:r>
              <a:rPr lang="en-US" sz="3200" b="1" dirty="0" smtClean="0">
                <a:solidFill>
                  <a:schemeClr val="accent3"/>
                </a:solidFill>
              </a:rPr>
              <a:t>Levels </a:t>
            </a:r>
            <a:endParaRPr lang="en-GB" sz="3200" dirty="0">
              <a:solidFill>
                <a:schemeClr val="accent3"/>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4850"/>
            <a:ext cx="8363272" cy="851942"/>
          </a:xfrm>
        </p:spPr>
        <p:txBody>
          <a:bodyPr>
            <a:normAutofit/>
          </a:bodyPr>
          <a:lstStyle/>
          <a:p>
            <a:pPr eaLnBrk="1" fontAlgn="auto" hangingPunct="1">
              <a:spcAft>
                <a:spcPts val="0"/>
              </a:spcAft>
              <a:defRPr/>
            </a:pPr>
            <a:r>
              <a:rPr lang="en-AU" sz="2800" b="1" dirty="0" smtClean="0">
                <a:solidFill>
                  <a:schemeClr val="accent3"/>
                </a:solidFill>
              </a:rPr>
              <a:t>Domains of </a:t>
            </a:r>
            <a:r>
              <a:rPr lang="en-US" sz="2800" b="1" dirty="0" smtClean="0">
                <a:solidFill>
                  <a:schemeClr val="accent3"/>
                </a:solidFill>
              </a:rPr>
              <a:t>Learning</a:t>
            </a:r>
            <a:r>
              <a:rPr lang="en-AU" sz="2800" b="1" dirty="0" smtClean="0">
                <a:solidFill>
                  <a:schemeClr val="accent3"/>
                </a:solidFill>
              </a:rPr>
              <a:t> Outcomes</a:t>
            </a:r>
            <a:endParaRPr lang="en-GB" sz="2800" dirty="0">
              <a:solidFill>
                <a:schemeClr val="accent3"/>
              </a:solidFill>
            </a:endParaRPr>
          </a:p>
        </p:txBody>
      </p:sp>
      <p:sp>
        <p:nvSpPr>
          <p:cNvPr id="3" name="Content Placeholder 2"/>
          <p:cNvSpPr>
            <a:spLocks noGrp="1"/>
          </p:cNvSpPr>
          <p:nvPr>
            <p:ph idx="1"/>
          </p:nvPr>
        </p:nvSpPr>
        <p:spPr>
          <a:xfrm>
            <a:off x="250825" y="1772816"/>
            <a:ext cx="8713788" cy="4896272"/>
          </a:xfrm>
        </p:spPr>
        <p:txBody>
          <a:bodyPr>
            <a:normAutofit/>
          </a:bodyPr>
          <a:lstStyle/>
          <a:p>
            <a:pPr marL="274320" indent="-274320" algn="just" eaLnBrk="1" fontAlgn="auto" hangingPunct="1">
              <a:spcAft>
                <a:spcPts val="0"/>
              </a:spcAft>
              <a:buClr>
                <a:schemeClr val="accent3"/>
              </a:buClr>
              <a:buFont typeface="Wingdings" pitchFamily="2" charset="2"/>
              <a:buChar char="§"/>
              <a:defRPr/>
            </a:pPr>
            <a:r>
              <a:rPr lang="en-US" sz="2400" dirty="0" smtClean="0">
                <a:latin typeface="+mj-lt"/>
              </a:rPr>
              <a:t>The framework groups the kinds of learning expected of students into four domains and describes learning outcomes at each level in each of these groupings. The domains are:</a:t>
            </a: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endParaRPr lang="en-GB" sz="2400" dirty="0" smtClean="0">
              <a:latin typeface="+mj-lt"/>
            </a:endParaRPr>
          </a:p>
          <a:p>
            <a:pPr marL="274320" indent="-274320" algn="just" eaLnBrk="1" fontAlgn="auto" hangingPunct="1">
              <a:spcAft>
                <a:spcPts val="0"/>
              </a:spcAft>
              <a:buClr>
                <a:schemeClr val="accent3"/>
              </a:buClr>
              <a:buFont typeface="Wingdings" pitchFamily="2" charset="2"/>
              <a:buChar char="§"/>
              <a:defRPr/>
            </a:pPr>
            <a:r>
              <a:rPr lang="en-US" sz="2400" b="1" dirty="0" smtClean="0">
                <a:solidFill>
                  <a:schemeClr val="accent3"/>
                </a:solidFill>
                <a:latin typeface="+mj-lt"/>
              </a:rPr>
              <a:t>knowledge</a:t>
            </a:r>
            <a:r>
              <a:rPr lang="en-US" sz="2400" dirty="0" smtClean="0">
                <a:latin typeface="+mj-lt"/>
              </a:rPr>
              <a:t>, the ability to recall, understand, and present information, including: 	</a:t>
            </a:r>
            <a:endParaRPr lang="en-GB" sz="2400" dirty="0" smtClean="0">
              <a:latin typeface="+mj-lt"/>
            </a:endParaRPr>
          </a:p>
          <a:p>
            <a:pPr marL="640080" lvl="1" indent="-246888" algn="just" eaLnBrk="1" fontAlgn="auto" hangingPunct="1">
              <a:spcAft>
                <a:spcPts val="0"/>
              </a:spcAft>
              <a:buClr>
                <a:srgbClr val="FF0000"/>
              </a:buClr>
              <a:buFont typeface="Wingdings" pitchFamily="2" charset="2"/>
              <a:buChar char="ü"/>
              <a:defRPr/>
            </a:pPr>
            <a:r>
              <a:rPr lang="en-US" sz="2200" dirty="0" smtClean="0">
                <a:latin typeface="+mj-lt"/>
              </a:rPr>
              <a:t>knowledge of specific facts, 	</a:t>
            </a:r>
            <a:endParaRPr lang="en-GB" sz="2200" dirty="0" smtClean="0">
              <a:latin typeface="+mj-lt"/>
            </a:endParaRPr>
          </a:p>
          <a:p>
            <a:pPr marL="640080" lvl="1" indent="-246888" algn="just" eaLnBrk="1" fontAlgn="auto" hangingPunct="1">
              <a:spcAft>
                <a:spcPts val="0"/>
              </a:spcAft>
              <a:buClr>
                <a:srgbClr val="FF0000"/>
              </a:buClr>
              <a:buFont typeface="Wingdings" pitchFamily="2" charset="2"/>
              <a:buChar char="ü"/>
              <a:defRPr/>
            </a:pPr>
            <a:r>
              <a:rPr lang="en-US" sz="2200" dirty="0" smtClean="0">
                <a:latin typeface="+mj-lt"/>
              </a:rPr>
              <a:t>knowledge of concepts, principles and theories, and </a:t>
            </a:r>
            <a:endParaRPr lang="en-GB" sz="2200" dirty="0" smtClean="0">
              <a:latin typeface="+mj-lt"/>
            </a:endParaRPr>
          </a:p>
          <a:p>
            <a:pPr marL="640080" lvl="1" indent="-246888" algn="just" eaLnBrk="1" fontAlgn="auto" hangingPunct="1">
              <a:spcAft>
                <a:spcPts val="0"/>
              </a:spcAft>
              <a:buClr>
                <a:srgbClr val="FF0000"/>
              </a:buClr>
              <a:buFont typeface="Wingdings" pitchFamily="2" charset="2"/>
              <a:buChar char="ü"/>
              <a:defRPr/>
            </a:pPr>
            <a:r>
              <a:rPr lang="en-US" sz="2200" dirty="0" smtClean="0">
                <a:latin typeface="+mj-lt"/>
              </a:rPr>
              <a:t>knowledge of procedures.</a:t>
            </a:r>
            <a:endParaRPr lang="en-GB" sz="2200" dirty="0" smtClean="0">
              <a:latin typeface="+mj-lt"/>
            </a:endParaRPr>
          </a:p>
          <a:p>
            <a:pPr marL="274320" indent="-274320" eaLnBrk="1" fontAlgn="auto" hangingPunct="1">
              <a:spcAft>
                <a:spcPts val="0"/>
              </a:spcAft>
              <a:buClr>
                <a:schemeClr val="accent3"/>
              </a:buClr>
              <a:buFont typeface="Arial" pitchFamily="34" charset="0"/>
              <a:buChar char="•"/>
              <a:defRPr/>
            </a:pPr>
            <a:endParaRPr lang="en-GB" dirty="0"/>
          </a:p>
        </p:txBody>
      </p:sp>
      <p:sp>
        <p:nvSpPr>
          <p:cNvPr id="4" name="Oval 3"/>
          <p:cNvSpPr/>
          <p:nvPr/>
        </p:nvSpPr>
        <p:spPr>
          <a:xfrm>
            <a:off x="3950201" y="1772816"/>
            <a:ext cx="829011" cy="685800"/>
          </a:xfrm>
          <a:prstGeom prst="ellipse">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79463"/>
          </a:xfrm>
        </p:spPr>
        <p:txBody>
          <a:bodyPr>
            <a:normAutofit/>
          </a:bodyPr>
          <a:lstStyle/>
          <a:p>
            <a:pPr eaLnBrk="1" fontAlgn="auto" hangingPunct="1">
              <a:spcAft>
                <a:spcPts val="0"/>
              </a:spcAft>
              <a:defRPr/>
            </a:pPr>
            <a:r>
              <a:rPr lang="en-US" sz="2800" b="1" dirty="0" smtClean="0">
                <a:solidFill>
                  <a:schemeClr val="accent3"/>
                </a:solidFill>
                <a:cs typeface="Arial" pitchFamily="34" charset="0"/>
              </a:rPr>
              <a:t>Cognitive skills</a:t>
            </a:r>
            <a:r>
              <a:rPr lang="en-US" sz="2800" dirty="0" smtClean="0">
                <a:solidFill>
                  <a:schemeClr val="accent3"/>
                </a:solidFill>
                <a:cs typeface="Arial" pitchFamily="34" charset="0"/>
              </a:rPr>
              <a:t>, the ability to: </a:t>
            </a:r>
            <a:endParaRPr lang="en-GB" sz="2800" dirty="0">
              <a:solidFill>
                <a:schemeClr val="accent3"/>
              </a:solidFill>
              <a:cs typeface="Arial" pitchFamily="34" charset="0"/>
            </a:endParaRPr>
          </a:p>
        </p:txBody>
      </p:sp>
      <p:sp>
        <p:nvSpPr>
          <p:cNvPr id="3" name="Content Placeholder 2"/>
          <p:cNvSpPr>
            <a:spLocks noGrp="1"/>
          </p:cNvSpPr>
          <p:nvPr>
            <p:ph idx="1"/>
          </p:nvPr>
        </p:nvSpPr>
        <p:spPr>
          <a:xfrm>
            <a:off x="395288" y="1773238"/>
            <a:ext cx="8291512" cy="4551362"/>
          </a:xfrm>
        </p:spPr>
        <p:txBody>
          <a:bodyPr>
            <a:normAutofit/>
          </a:bodyPr>
          <a:lstStyle/>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apply conceptual understanding of concepts, principles, theories </a:t>
            </a:r>
          </a:p>
          <a:p>
            <a:pPr marL="274320" indent="-274320" algn="just" eaLnBrk="1" fontAlgn="auto" hangingPunct="1">
              <a:spcAft>
                <a:spcPts val="0"/>
              </a:spcAft>
              <a:buClr>
                <a:schemeClr val="accent3"/>
              </a:buClr>
              <a:buSzPct val="130000"/>
              <a:buFont typeface="Wingdings" pitchFamily="2" charset="2"/>
              <a:buChar char="ü"/>
              <a:defRPr/>
            </a:pPr>
            <a:endParaRPr lang="en-GB"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apply procedures involved in critical thinking and creative problem solving, both when asked  to do so, and when faced with unanticipated new situations</a:t>
            </a:r>
          </a:p>
          <a:p>
            <a:pPr marL="274320" indent="-274320" algn="just" eaLnBrk="1" fontAlgn="auto" hangingPunct="1">
              <a:spcAft>
                <a:spcPts val="0"/>
              </a:spcAft>
              <a:buClr>
                <a:schemeClr val="accent3"/>
              </a:buClr>
              <a:buSzPct val="130000"/>
              <a:buFont typeface="Wingdings" pitchFamily="2" charset="2"/>
              <a:buChar char="ü"/>
              <a:defRPr/>
            </a:pPr>
            <a:endParaRPr lang="en-GB" sz="800" dirty="0" smtClean="0">
              <a:latin typeface="+mj-lt"/>
            </a:endParaRPr>
          </a:p>
          <a:p>
            <a:pPr marL="274320" indent="-274320" algn="just" eaLnBrk="1" fontAlgn="auto" hangingPunct="1">
              <a:spcAft>
                <a:spcPts val="0"/>
              </a:spcAft>
              <a:buClr>
                <a:schemeClr val="accent3"/>
              </a:buClr>
              <a:buSzPct val="130000"/>
              <a:buFont typeface="Wingdings" pitchFamily="2" charset="2"/>
              <a:buChar char="ü"/>
              <a:defRPr/>
            </a:pPr>
            <a:r>
              <a:rPr lang="en-US" sz="2400" dirty="0" smtClean="0">
                <a:latin typeface="+mj-lt"/>
              </a:rPr>
              <a:t>investigate issues and problems in a field of study using a range of sources and draw valid conclusions.</a:t>
            </a:r>
            <a:endParaRPr lang="en-GB" sz="2400" dirty="0" smtClean="0">
              <a:latin typeface="+mj-lt"/>
            </a:endParaRPr>
          </a:p>
          <a:p>
            <a:pPr marL="274320" indent="-274320" eaLnBrk="1" fontAlgn="auto" hangingPunct="1">
              <a:spcAft>
                <a:spcPts val="0"/>
              </a:spcAft>
              <a:buClr>
                <a:schemeClr val="accent3"/>
              </a:buClr>
              <a:buFont typeface="Wingdings 2"/>
              <a:buNone/>
              <a:defRPr/>
            </a:pPr>
            <a:endParaRPr lang="en-GB" sz="24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792</TotalTime>
  <Words>10179</Words>
  <Application>Microsoft Office PowerPoint</Application>
  <PresentationFormat>On-screen Show (4:3)</PresentationFormat>
  <Paragraphs>1720</Paragraphs>
  <Slides>183</Slides>
  <Notes>105</Notes>
  <HiddenSlides>0</HiddenSlides>
  <MMClips>0</MMClips>
  <ScaleCrop>false</ScaleCrop>
  <HeadingPairs>
    <vt:vector size="4" baseType="variant">
      <vt:variant>
        <vt:lpstr>Theme</vt:lpstr>
      </vt:variant>
      <vt:variant>
        <vt:i4>1</vt:i4>
      </vt:variant>
      <vt:variant>
        <vt:lpstr>Slide Titles</vt:lpstr>
      </vt:variant>
      <vt:variant>
        <vt:i4>183</vt:i4>
      </vt:variant>
    </vt:vector>
  </HeadingPairs>
  <TitlesOfParts>
    <vt:vector size="184" baseType="lpstr">
      <vt:lpstr>Office Theme</vt:lpstr>
      <vt:lpstr>Slide 1</vt:lpstr>
      <vt:lpstr>" Learning Outcomes"  in program planning, delivery and evaluation based on National Qualifications Framework</vt:lpstr>
      <vt:lpstr>Who are we?</vt:lpstr>
      <vt:lpstr>Slide 4</vt:lpstr>
      <vt:lpstr>Slide 5</vt:lpstr>
      <vt:lpstr>How do they make informed decisions about ..</vt:lpstr>
      <vt:lpstr>Slide 7</vt:lpstr>
      <vt:lpstr>LEARNING OUTCOMES: The ‘Big Picture’</vt:lpstr>
      <vt:lpstr>What are we trying to achieve from this workshop? (1)</vt:lpstr>
      <vt:lpstr>What are we trying to achieve from this workshop? (2)</vt:lpstr>
      <vt:lpstr>The Learning Outcomes of the Workshop</vt:lpstr>
      <vt:lpstr>LEARNING OUTCOMES: Summary Overview</vt:lpstr>
      <vt:lpstr>Activity 1:  Your expectations …</vt:lpstr>
      <vt:lpstr>Audience analysis</vt:lpstr>
      <vt:lpstr>Slide 15</vt:lpstr>
      <vt:lpstr>What do Learning Outcomes look like? Example from statistics/mathematics course</vt:lpstr>
      <vt:lpstr>What do Learning Outcomes look like? Example from statistics/mathematics course</vt:lpstr>
      <vt:lpstr>What do Learning Outcomes look like?  Generic outcomes</vt:lpstr>
      <vt:lpstr>What do Learning Outcomes look like?   - program-level outcomes</vt:lpstr>
      <vt:lpstr>What do Learning Outcomes look like?   Course-level outcomes in Humanities</vt:lpstr>
      <vt:lpstr>What do Learning Outcomes look like?   Course-level outcomes in Medicine</vt:lpstr>
      <vt:lpstr>So, why Learning outcomes are important:  The Rationale</vt:lpstr>
      <vt:lpstr>Slide 23</vt:lpstr>
      <vt:lpstr>5 Types ..</vt:lpstr>
      <vt:lpstr>What is Outcomes-based Education (OBE)?</vt:lpstr>
      <vt:lpstr>OBE vs traditional model</vt:lpstr>
      <vt:lpstr>Drivers for the growth of OBE</vt:lpstr>
      <vt:lpstr>Advantages of the OBE approach</vt:lpstr>
      <vt:lpstr>Advantages of the OBE approach</vt:lpstr>
      <vt:lpstr>Advantages of the OBE approach The student learning experience</vt:lpstr>
      <vt:lpstr>Perceived disadvantages for staff</vt:lpstr>
      <vt:lpstr>Criticisms of OBE</vt:lpstr>
      <vt:lpstr>Outcome Based Learning</vt:lpstr>
      <vt:lpstr>Outcome-based Education </vt:lpstr>
      <vt:lpstr>OBE in KSA</vt:lpstr>
      <vt:lpstr>Exercise 1: Group discussion </vt:lpstr>
      <vt:lpstr>Slide 37</vt:lpstr>
      <vt:lpstr>Slide 38</vt:lpstr>
      <vt:lpstr>OBE in context</vt:lpstr>
      <vt:lpstr>Relevant concepts</vt:lpstr>
      <vt:lpstr>Models for OBE  (Based on Hager (1993) </vt:lpstr>
      <vt:lpstr>Slide 42</vt:lpstr>
      <vt:lpstr>Slide 43</vt:lpstr>
      <vt:lpstr>Constructive alignment</vt:lpstr>
      <vt:lpstr>Basic idea</vt:lpstr>
      <vt:lpstr>Slide 46</vt:lpstr>
      <vt:lpstr>An Instructional Design perspective</vt:lpstr>
      <vt:lpstr>Slide 48</vt:lpstr>
      <vt:lpstr>Slide 49</vt:lpstr>
      <vt:lpstr>Slide 50</vt:lpstr>
      <vt:lpstr>The ‘hidden curriculum’</vt:lpstr>
      <vt:lpstr>What is Curriculum Alignment? Consistency and Intentionality</vt:lpstr>
      <vt:lpstr>Deep vs surface learning</vt:lpstr>
      <vt:lpstr>Slide 54</vt:lpstr>
      <vt:lpstr>Slide 55</vt:lpstr>
      <vt:lpstr>Implications for LOs</vt:lpstr>
      <vt:lpstr>Slide 57</vt:lpstr>
      <vt:lpstr>Kolb’s learning styles</vt:lpstr>
      <vt:lpstr>Implications for LOs</vt:lpstr>
      <vt:lpstr>Summing up</vt:lpstr>
      <vt:lpstr>Exercise 2: </vt:lpstr>
      <vt:lpstr>Slide 62</vt:lpstr>
      <vt:lpstr>Slide 63</vt:lpstr>
      <vt:lpstr>What are learning outcomes?</vt:lpstr>
      <vt:lpstr>Credits, Levels and Domains of learning..</vt:lpstr>
      <vt:lpstr>Standard 4: Learning and Teaching</vt:lpstr>
      <vt:lpstr>How do we use learning outcomes?</vt:lpstr>
      <vt:lpstr>Slide 68</vt:lpstr>
      <vt:lpstr>Harmonising Learning Outcomes across Europe:</vt:lpstr>
      <vt:lpstr>Aims, objectives and outcomes (what’s the difference?) </vt:lpstr>
      <vt:lpstr>What are Learning Outcomes?</vt:lpstr>
      <vt:lpstr>Difference between Aims and Outcomes?</vt:lpstr>
      <vt:lpstr>Aims, objectives and outcomes</vt:lpstr>
      <vt:lpstr>Aims, objectives and outcomes (Example)</vt:lpstr>
      <vt:lpstr>Aims, objectives and outcomes (Example)</vt:lpstr>
      <vt:lpstr>Aims, objectives and outcomes (Example)</vt:lpstr>
      <vt:lpstr>Aims, objectives and outcomes and ??</vt:lpstr>
      <vt:lpstr>Aims, objectives and outcomes and ??</vt:lpstr>
      <vt:lpstr>Aims, objectives and outcomes and ??</vt:lpstr>
      <vt:lpstr>  We have course objectives, why do we need outcomes for individual teaching sessions?  </vt:lpstr>
      <vt:lpstr>Constructing Learning Outcomes (LO)</vt:lpstr>
      <vt:lpstr>Learning Outcome: Example 1</vt:lpstr>
      <vt:lpstr>Learning Outcome: Example 2</vt:lpstr>
      <vt:lpstr>Can I modify LOs to make them more demanding?</vt:lpstr>
      <vt:lpstr>VERBS ..</vt:lpstr>
      <vt:lpstr>Examples of Intended SLOs (1) </vt:lpstr>
      <vt:lpstr>Examples of Intended SLOs (2) – Engineering</vt:lpstr>
      <vt:lpstr> Examples of LOs (3) </vt:lpstr>
      <vt:lpstr> Examples of LOs (4) </vt:lpstr>
      <vt:lpstr>Medical Science  -  Podiatry (Case Study):   Program documentation: Level 3</vt:lpstr>
      <vt:lpstr>Medical Science  -  Podiatry (Case Study):   Program documentation: Level - 3 Aims</vt:lpstr>
      <vt:lpstr>Medical Science  -  Podiatry (Case Study):   Program documentation:  Level - 3   Learning Outcomes</vt:lpstr>
      <vt:lpstr>Medical Science  -  Podiatry (Case Study):   Program documentation:  Level - 3 Learning Outcomes</vt:lpstr>
      <vt:lpstr>The National Qualifications Framework </vt:lpstr>
      <vt:lpstr>Student Learning Outcomes  and National Qualifications Framework</vt:lpstr>
      <vt:lpstr>Principal Elements in the Qualifications Framework</vt:lpstr>
      <vt:lpstr>Levels </vt:lpstr>
      <vt:lpstr>Domains of Learning Outcomes</vt:lpstr>
      <vt:lpstr>Cognitive skills, the ability to: </vt:lpstr>
      <vt:lpstr>Interpersonal skills and responsibility, including the ability to:</vt:lpstr>
      <vt:lpstr>Communication, information technology and numerical skills, including the ability to:</vt:lpstr>
      <vt:lpstr>Psychomotor skills</vt:lpstr>
      <vt:lpstr>Writing Learning Outcomes</vt:lpstr>
      <vt:lpstr>Good Learning Outcomes</vt:lpstr>
      <vt:lpstr>A course learning outcome would be more specific:</vt:lpstr>
      <vt:lpstr>Slide 106</vt:lpstr>
      <vt:lpstr>Slide 107</vt:lpstr>
      <vt:lpstr>Issues</vt:lpstr>
      <vt:lpstr>Learning outcomes should:</vt:lpstr>
      <vt:lpstr>A well-written learning outcome is likely to contain the following components: </vt:lpstr>
      <vt:lpstr>Good learning outcomes?</vt:lpstr>
      <vt:lpstr>Pointers on knowledge and understanding outcomes </vt:lpstr>
      <vt:lpstr>Cage or scaffolding or...</vt:lpstr>
      <vt:lpstr>Learning outcomes (Medicine)</vt:lpstr>
      <vt:lpstr> Exercise 3: Discipline-specific exercise Overnight task on writing learning outcomes; mapping the curriculum  </vt:lpstr>
      <vt:lpstr>Slide 116</vt:lpstr>
      <vt:lpstr>Slide 117</vt:lpstr>
      <vt:lpstr>Evidencing the achievement of Learning outcomes:  Assessment</vt:lpstr>
      <vt:lpstr>Student Assessment – (1)</vt:lpstr>
      <vt:lpstr>Student Assessment – (2)</vt:lpstr>
      <vt:lpstr>Student Assessment – (3)</vt:lpstr>
      <vt:lpstr>Choosing assessment measures</vt:lpstr>
      <vt:lpstr>Use of the Domains in Program Planning and Student Assessment – (1)</vt:lpstr>
      <vt:lpstr>Use of the Domains in Program Planning and Student Assessment – (2)</vt:lpstr>
      <vt:lpstr>Linking Learning Outcomes to Assessment (SLOs &amp; curriculum mapping; assessment mapping)</vt:lpstr>
      <vt:lpstr>Slide 126</vt:lpstr>
      <vt:lpstr>Slide 127</vt:lpstr>
      <vt:lpstr>Slide 128</vt:lpstr>
      <vt:lpstr>Curriculum Mapping and Learning Outcomes</vt:lpstr>
      <vt:lpstr>Assessment Map </vt:lpstr>
      <vt:lpstr>Assessment Map – introductory level</vt:lpstr>
      <vt:lpstr>Assessment Map – intermediate level</vt:lpstr>
      <vt:lpstr>Strategies</vt:lpstr>
      <vt:lpstr>Exercise 4: </vt:lpstr>
      <vt:lpstr>Slide 135</vt:lpstr>
      <vt:lpstr>Slide 136</vt:lpstr>
      <vt:lpstr>Slide 137</vt:lpstr>
      <vt:lpstr>Quality Assurance (UK):  Demonstrating the achievement of Learning Outcomes: Assessment</vt:lpstr>
      <vt:lpstr>Program development</vt:lpstr>
      <vt:lpstr>Slide 140</vt:lpstr>
      <vt:lpstr>Evidencing the achievement of Learning outcomes:  Assessment</vt:lpstr>
      <vt:lpstr>This requires...</vt:lpstr>
      <vt:lpstr>Slide 143</vt:lpstr>
      <vt:lpstr>and...</vt:lpstr>
      <vt:lpstr>Programme evaluation and review</vt:lpstr>
      <vt:lpstr>Programme evaluation and review – whose responsibility?</vt:lpstr>
      <vt:lpstr>This requires...</vt:lpstr>
      <vt:lpstr>and...</vt:lpstr>
      <vt:lpstr>Periodic review</vt:lpstr>
      <vt:lpstr>This requires...</vt:lpstr>
      <vt:lpstr>Assessment</vt:lpstr>
      <vt:lpstr>This requires...</vt:lpstr>
      <vt:lpstr>and...</vt:lpstr>
      <vt:lpstr>Quality assurance of assessment of LOs</vt:lpstr>
      <vt:lpstr>Slide 155</vt:lpstr>
      <vt:lpstr>Teaching quality</vt:lpstr>
      <vt:lpstr>Teaching and Learning Strategies</vt:lpstr>
      <vt:lpstr>Assessment Strategies</vt:lpstr>
      <vt:lpstr>This requires...</vt:lpstr>
      <vt:lpstr>and...</vt:lpstr>
      <vt:lpstr>Programmes, Graduate attributes and Outcomes </vt:lpstr>
      <vt:lpstr>  3.11  Verifying Consistency with the Qualifications Framework –  Requirement 3.  Page 11 The program objectives should develop learning outcomes in all of the required domains of learning. To provide evidence that this is done:</vt:lpstr>
      <vt:lpstr>Slide 163</vt:lpstr>
      <vt:lpstr>Characteristics of Programs and Expected Learning Outcomes at Each Level in the Framework               Page 15</vt:lpstr>
      <vt:lpstr>5.3  Level 3.  Bachelor 5.3  Characteristics of Programs</vt:lpstr>
      <vt:lpstr>Characteristics of Graduates</vt:lpstr>
      <vt:lpstr>Slide 167</vt:lpstr>
      <vt:lpstr>Issues we need to recognize:       </vt:lpstr>
      <vt:lpstr>Exercise 5: </vt:lpstr>
      <vt:lpstr>Slide 170</vt:lpstr>
      <vt:lpstr>Reflections on 5 themes from UK QAA Institutional Audit</vt:lpstr>
      <vt:lpstr>Reflections on 5 themes from UK QAA Institutional Audit</vt:lpstr>
      <vt:lpstr>Reflections on 5 themes from UK QAA Institutional Audit</vt:lpstr>
      <vt:lpstr>Reflections on 5 themes from UK QAA Institutional Audit</vt:lpstr>
      <vt:lpstr>Action Plan: Managing the move to Learning Outcomes –  a possible approach</vt:lpstr>
      <vt:lpstr>Managing the move to Learning Outcomes – critical success factors</vt:lpstr>
      <vt:lpstr>Managing the move to Learning Outcomes – the key point</vt:lpstr>
      <vt:lpstr>Why LOs important? The student learning experience</vt:lpstr>
      <vt:lpstr>Activity:  Action Plan: </vt:lpstr>
      <vt:lpstr>Activity 1:  Your expectations … ?</vt:lpstr>
      <vt:lpstr>Summary and conclusion ..</vt:lpstr>
      <vt:lpstr>We wish you every success with your work</vt:lpstr>
      <vt:lpstr>Useful references (UK)</vt:lpstr>
    </vt:vector>
  </TitlesOfParts>
  <Company>Higher Education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Gabriel Jezierski</dc:creator>
  <cp:lastModifiedBy>NCAAA</cp:lastModifiedBy>
  <cp:revision>74</cp:revision>
  <dcterms:created xsi:type="dcterms:W3CDTF">2012-09-30T08:41:32Z</dcterms:created>
  <dcterms:modified xsi:type="dcterms:W3CDTF">2007-04-30T22:46:17Z</dcterms:modified>
</cp:coreProperties>
</file>