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6" r:id="rId2"/>
    <p:sldId id="257" r:id="rId3"/>
    <p:sldId id="263" r:id="rId4"/>
    <p:sldId id="281" r:id="rId5"/>
    <p:sldId id="282" r:id="rId6"/>
    <p:sldId id="290" r:id="rId7"/>
    <p:sldId id="283" r:id="rId8"/>
    <p:sldId id="264" r:id="rId9"/>
    <p:sldId id="284" r:id="rId10"/>
    <p:sldId id="287" r:id="rId11"/>
    <p:sldId id="292" r:id="rId12"/>
    <p:sldId id="293" r:id="rId13"/>
    <p:sldId id="294" r:id="rId14"/>
    <p:sldId id="295" r:id="rId15"/>
    <p:sldId id="296" r:id="rId16"/>
    <p:sldId id="297" r:id="rId17"/>
    <p:sldId id="298" r:id="rId18"/>
    <p:sldId id="291" r:id="rId19"/>
    <p:sldId id="280" r:id="rId20"/>
    <p:sldId id="270" r:id="rId21"/>
    <p:sldId id="272" r:id="rId22"/>
    <p:sldId id="288" r:id="rId23"/>
    <p:sldId id="299" r:id="rId24"/>
    <p:sldId id="274" r:id="rId25"/>
  </p:sldIdLst>
  <p:sldSz cx="9144000" cy="6858000" type="screen4x3"/>
  <p:notesSz cx="6858000" cy="97234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6912" autoAdjust="0"/>
    <p:restoredTop sz="92416" autoAdjust="0"/>
  </p:normalViewPr>
  <p:slideViewPr>
    <p:cSldViewPr>
      <p:cViewPr>
        <p:scale>
          <a:sx n="75" d="100"/>
          <a:sy n="75" d="100"/>
        </p:scale>
        <p:origin x="-187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28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8617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86172"/>
          </a:xfrm>
          <a:prstGeom prst="rect">
            <a:avLst/>
          </a:prstGeom>
        </p:spPr>
        <p:txBody>
          <a:bodyPr vert="horz" lIns="91440" tIns="45720" rIns="91440" bIns="45720" rtlCol="0"/>
          <a:lstStyle>
            <a:lvl1pPr algn="r">
              <a:defRPr sz="1200"/>
            </a:lvl1pPr>
          </a:lstStyle>
          <a:p>
            <a:fld id="{27F362C3-C49D-41FC-A436-4984A35B1ED7}" type="datetimeFigureOut">
              <a:rPr lang="en-GB" smtClean="0"/>
              <a:pPr/>
              <a:t>07/10/2012</a:t>
            </a:fld>
            <a:endParaRPr lang="en-GB"/>
          </a:p>
        </p:txBody>
      </p:sp>
      <p:sp>
        <p:nvSpPr>
          <p:cNvPr id="4" name="Footer Placeholder 3"/>
          <p:cNvSpPr>
            <a:spLocks noGrp="1"/>
          </p:cNvSpPr>
          <p:nvPr>
            <p:ph type="ftr" sz="quarter" idx="2"/>
          </p:nvPr>
        </p:nvSpPr>
        <p:spPr>
          <a:xfrm>
            <a:off x="0" y="9235578"/>
            <a:ext cx="2971800" cy="48617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9235578"/>
            <a:ext cx="2971800" cy="486172"/>
          </a:xfrm>
          <a:prstGeom prst="rect">
            <a:avLst/>
          </a:prstGeom>
        </p:spPr>
        <p:txBody>
          <a:bodyPr vert="horz" lIns="91440" tIns="45720" rIns="91440" bIns="45720" rtlCol="0" anchor="b"/>
          <a:lstStyle>
            <a:lvl1pPr algn="r">
              <a:defRPr sz="1200"/>
            </a:lvl1pPr>
          </a:lstStyle>
          <a:p>
            <a:fld id="{53129009-893C-42D5-982E-2ACAD57B4E56}" type="slidenum">
              <a:rPr lang="en-GB" smtClean="0"/>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8617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86172"/>
          </a:xfrm>
          <a:prstGeom prst="rect">
            <a:avLst/>
          </a:prstGeom>
        </p:spPr>
        <p:txBody>
          <a:bodyPr vert="horz" lIns="91440" tIns="45720" rIns="91440" bIns="45720" rtlCol="0"/>
          <a:lstStyle>
            <a:lvl1pPr algn="r">
              <a:defRPr sz="1200"/>
            </a:lvl1pPr>
          </a:lstStyle>
          <a:p>
            <a:fld id="{6B782834-5961-48A5-89BF-848686514C33}" type="datetimeFigureOut">
              <a:rPr lang="en-US" smtClean="0"/>
              <a:pPr/>
              <a:t>10/7/2012</a:t>
            </a:fld>
            <a:endParaRPr lang="en-GB"/>
          </a:p>
        </p:txBody>
      </p:sp>
      <p:sp>
        <p:nvSpPr>
          <p:cNvPr id="4" name="Slide Image Placeholder 3"/>
          <p:cNvSpPr>
            <a:spLocks noGrp="1" noRot="1" noChangeAspect="1"/>
          </p:cNvSpPr>
          <p:nvPr>
            <p:ph type="sldImg" idx="2"/>
          </p:nvPr>
        </p:nvSpPr>
        <p:spPr>
          <a:xfrm>
            <a:off x="998538" y="728663"/>
            <a:ext cx="4860925" cy="36464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618633"/>
            <a:ext cx="5486400" cy="437554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235578"/>
            <a:ext cx="2971800" cy="48617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9235578"/>
            <a:ext cx="2971800" cy="486172"/>
          </a:xfrm>
          <a:prstGeom prst="rect">
            <a:avLst/>
          </a:prstGeom>
        </p:spPr>
        <p:txBody>
          <a:bodyPr vert="horz" lIns="91440" tIns="45720" rIns="91440" bIns="45720" rtlCol="0" anchor="b"/>
          <a:lstStyle>
            <a:lvl1pPr algn="r">
              <a:defRPr sz="1200"/>
            </a:lvl1pPr>
          </a:lstStyle>
          <a:p>
            <a:fld id="{AB5086EE-76FC-47B4-866E-F8C71025933D}"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B5086EE-76FC-47B4-866E-F8C71025933D}" type="slidenum">
              <a:rPr lang="en-GB" smtClean="0"/>
              <a:pPr/>
              <a:t>3</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B1B3275E-E7FE-46D2-B45A-2CC6176E538E}"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B3275E-E7FE-46D2-B45A-2CC6176E538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B3275E-E7FE-46D2-B45A-2CC6176E538E}"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133600" y="304800"/>
            <a:ext cx="6400800" cy="14478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2133600" y="1981200"/>
            <a:ext cx="6400800" cy="4038600"/>
          </a:xfrm>
        </p:spPr>
        <p:txBody>
          <a:bodyPr/>
          <a:lstStyle/>
          <a:p>
            <a:pPr lvl="0"/>
            <a:endParaRPr lang="en-GB" noProof="0" smtClean="0"/>
          </a:p>
        </p:txBody>
      </p:sp>
      <p:sp>
        <p:nvSpPr>
          <p:cNvPr id="4" name="Date Placeholder 3"/>
          <p:cNvSpPr>
            <a:spLocks noGrp="1"/>
          </p:cNvSpPr>
          <p:nvPr>
            <p:ph type="dt" sz="half" idx="10"/>
          </p:nvPr>
        </p:nvSpPr>
        <p:spPr>
          <a:xfrm>
            <a:off x="2133600" y="6248400"/>
            <a:ext cx="1295400" cy="457200"/>
          </a:xfrm>
        </p:spPr>
        <p:txBody>
          <a:bodyPr/>
          <a:lstStyle>
            <a:lvl1pPr>
              <a:defRPr/>
            </a:lvl1pPr>
          </a:lstStyle>
          <a:p>
            <a:pPr>
              <a:defRPr/>
            </a:pPr>
            <a:endParaRPr lang="en-US"/>
          </a:p>
        </p:txBody>
      </p:sp>
      <p:sp>
        <p:nvSpPr>
          <p:cNvPr id="5" name="Footer Placeholder 4"/>
          <p:cNvSpPr>
            <a:spLocks noGrp="1"/>
          </p:cNvSpPr>
          <p:nvPr>
            <p:ph type="ftr" sz="quarter" idx="11"/>
          </p:nvPr>
        </p:nvSpPr>
        <p:spPr>
          <a:xfrm>
            <a:off x="3886200" y="6248400"/>
            <a:ext cx="2895600" cy="457200"/>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7239000" y="6248400"/>
            <a:ext cx="1295400" cy="457200"/>
          </a:xfrm>
        </p:spPr>
        <p:txBody>
          <a:bodyPr/>
          <a:lstStyle>
            <a:lvl1pPr>
              <a:defRPr/>
            </a:lvl1pPr>
          </a:lstStyle>
          <a:p>
            <a:pPr>
              <a:defRPr/>
            </a:pPr>
            <a:fld id="{8839B661-4F9D-4DE4-868E-69A9BFF5502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B3275E-E7FE-46D2-B45A-2CC6176E538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B3275E-E7FE-46D2-B45A-2CC6176E538E}"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B3275E-E7FE-46D2-B45A-2CC6176E538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1B3275E-E7FE-46D2-B45A-2CC6176E538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1B3275E-E7FE-46D2-B45A-2CC6176E538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1B3275E-E7FE-46D2-B45A-2CC6176E538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B3275E-E7FE-46D2-B45A-2CC6176E538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B1B3275E-E7FE-46D2-B45A-2CC6176E538E}" type="slidenum">
              <a:rPr lang="en-GB" smtClean="0"/>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B3275E-E7FE-46D2-B45A-2CC6176E538E}" type="slidenum">
              <a:rPr lang="en-GB" smtClean="0"/>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348880"/>
            <a:ext cx="7851648" cy="2633464"/>
          </a:xfrm>
        </p:spPr>
        <p:txBody>
          <a:bodyPr>
            <a:normAutofit fontScale="90000"/>
          </a:bodyPr>
          <a:lstStyle/>
          <a:p>
            <a:pPr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sz="4000" dirty="0" smtClean="0"/>
              <a:t>Planning  modules, courses   learning,  teaching and assessment  using NCAA learning outcomes (4)  </a:t>
            </a:r>
            <a:br>
              <a:rPr lang="en-US" sz="4000" dirty="0" smtClean="0"/>
            </a:br>
            <a:r>
              <a:rPr lang="en-US" sz="4000" dirty="0" smtClean="0"/>
              <a:t>                                                       </a:t>
            </a:r>
            <a:r>
              <a:rPr lang="en-GB" sz="2700" dirty="0" smtClean="0"/>
              <a:t>Gina </a:t>
            </a:r>
            <a:r>
              <a:rPr lang="en-GB" sz="2700" dirty="0" err="1" smtClean="0"/>
              <a:t>Wisker</a:t>
            </a:r>
            <a:r>
              <a:rPr lang="en-GB" sz="2700" dirty="0" smtClean="0"/>
              <a:t>  </a:t>
            </a:r>
            <a:br>
              <a:rPr lang="en-GB" sz="2700" dirty="0" smtClean="0"/>
            </a:br>
            <a:r>
              <a:rPr lang="ar-SA" sz="2700" dirty="0" smtClean="0"/>
              <a:t/>
            </a:r>
            <a:br>
              <a:rPr lang="ar-SA" sz="2700" dirty="0" smtClean="0"/>
            </a:br>
            <a:r>
              <a:rPr lang="ar-SA" sz="4400" dirty="0" smtClean="0"/>
              <a:t>تخطيط الوحدات التدريسية والمناهج والتقييم باستخدام</a:t>
            </a:r>
            <a:r>
              <a:rPr lang="en-US" sz="4400" dirty="0" smtClean="0"/>
              <a:t> </a:t>
            </a:r>
            <a:br>
              <a:rPr lang="en-US" sz="4400" dirty="0" smtClean="0"/>
            </a:br>
            <a:r>
              <a:rPr lang="en-US" sz="4400" dirty="0" smtClean="0"/>
              <a:t>NCAA  (4)</a:t>
            </a:r>
            <a:r>
              <a:rPr lang="ar-SA" sz="4400" dirty="0" smtClean="0"/>
              <a:t>مخرجات  تعليم</a:t>
            </a:r>
            <a:r>
              <a:rPr lang="en-US" sz="4400" dirty="0" smtClean="0"/>
              <a:t> </a:t>
            </a:r>
            <a:endParaRPr lang="en-GB" sz="4400" dirty="0"/>
          </a:p>
        </p:txBody>
      </p:sp>
      <p:sp>
        <p:nvSpPr>
          <p:cNvPr id="4" name="Slide Number Placeholder 3"/>
          <p:cNvSpPr>
            <a:spLocks noGrp="1"/>
          </p:cNvSpPr>
          <p:nvPr>
            <p:ph type="sldNum" sz="quarter" idx="12"/>
          </p:nvPr>
        </p:nvSpPr>
        <p:spPr/>
        <p:txBody>
          <a:bodyPr/>
          <a:lstStyle/>
          <a:p>
            <a:fld id="{B1B3275E-E7FE-46D2-B45A-2CC6176E538E}" type="slidenum">
              <a:rPr lang="en-GB" smtClean="0"/>
              <a:pPr/>
              <a:t>1</a:t>
            </a:fld>
            <a:endParaRPr lang="en-GB"/>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4032"/>
          </a:xfrm>
        </p:spPr>
        <p:txBody>
          <a:bodyPr>
            <a:normAutofit fontScale="90000"/>
          </a:bodyPr>
          <a:lstStyle/>
          <a:p>
            <a:r>
              <a:rPr lang="en-GB" dirty="0" smtClean="0"/>
              <a:t>Constructive alignment</a:t>
            </a:r>
            <a:r>
              <a:rPr lang="ar-SA" dirty="0" smtClean="0"/>
              <a:t> المعيارية البنائية </a:t>
            </a:r>
            <a:endParaRPr lang="en-GB" dirty="0"/>
          </a:p>
        </p:txBody>
      </p:sp>
      <p:sp>
        <p:nvSpPr>
          <p:cNvPr id="3" name="Content Placeholder 2"/>
          <p:cNvSpPr>
            <a:spLocks noGrp="1"/>
          </p:cNvSpPr>
          <p:nvPr>
            <p:ph idx="1"/>
          </p:nvPr>
        </p:nvSpPr>
        <p:spPr>
          <a:xfrm>
            <a:off x="457200" y="1000108"/>
            <a:ext cx="8229600" cy="5857892"/>
          </a:xfrm>
        </p:spPr>
        <p:txBody>
          <a:bodyPr>
            <a:normAutofit fontScale="92500" lnSpcReduction="10000"/>
          </a:bodyPr>
          <a:lstStyle/>
          <a:p>
            <a:r>
              <a:rPr lang="en-GB" sz="2000" dirty="0" smtClean="0"/>
              <a:t>John Biggs term ‘constructive alignment’ means ensuring that in the construction planning and delivery of the course all the elements are in a relationships or alignment with each other to achieve the best outcomes and effects </a:t>
            </a:r>
            <a:endParaRPr lang="ar-SA" sz="2000" dirty="0" smtClean="0"/>
          </a:p>
          <a:p>
            <a:pPr>
              <a:buNone/>
            </a:pPr>
            <a:r>
              <a:rPr lang="ar-SA" sz="2000" dirty="0" smtClean="0"/>
              <a:t>كان مقصد جون </a:t>
            </a:r>
            <a:r>
              <a:rPr lang="ar-SA" sz="2000" dirty="0" err="1" smtClean="0"/>
              <a:t>بيقز</a:t>
            </a:r>
            <a:r>
              <a:rPr lang="ar-SA" sz="2000" dirty="0" smtClean="0"/>
              <a:t> من مصطلح التوازن البنائي أو المعيارية البنائية هو التأكيد على أن جميع العناصر في التفكير البناء و إتمام الدورة على ترابط و توافق مع بعضها البعض وذلك من آجل الوصول لأعلى درجات النتائج.</a:t>
            </a:r>
            <a:endParaRPr lang="en-GB" sz="2000" dirty="0" smtClean="0"/>
          </a:p>
          <a:p>
            <a:r>
              <a:rPr lang="en-GB" dirty="0" smtClean="0"/>
              <a:t>The learning outcomes </a:t>
            </a:r>
            <a:r>
              <a:rPr lang="ar-SA" dirty="0" smtClean="0"/>
              <a:t> مخرجات التعليم   </a:t>
            </a:r>
            <a:endParaRPr lang="en-GB" dirty="0" smtClean="0"/>
          </a:p>
          <a:p>
            <a:r>
              <a:rPr lang="en-GB" dirty="0" smtClean="0"/>
              <a:t>Assessment</a:t>
            </a:r>
            <a:r>
              <a:rPr lang="ar-SA" dirty="0" smtClean="0"/>
              <a:t> التقييم     </a:t>
            </a:r>
            <a:endParaRPr lang="en-GB" dirty="0" smtClean="0"/>
          </a:p>
          <a:p>
            <a:r>
              <a:rPr lang="en-GB" dirty="0" smtClean="0"/>
              <a:t>Teaching activities </a:t>
            </a:r>
            <a:r>
              <a:rPr lang="ar-SA" dirty="0" smtClean="0"/>
              <a:t>أنشطة تعليمية   </a:t>
            </a:r>
            <a:endParaRPr lang="en-GB" dirty="0" smtClean="0"/>
          </a:p>
          <a:p>
            <a:r>
              <a:rPr lang="en-GB" dirty="0" smtClean="0"/>
              <a:t>Learning activities</a:t>
            </a:r>
            <a:r>
              <a:rPr lang="ar-SA" dirty="0" smtClean="0"/>
              <a:t> أنشطة التعلم     </a:t>
            </a:r>
            <a:endParaRPr lang="en-GB" dirty="0" smtClean="0"/>
          </a:p>
          <a:p>
            <a:r>
              <a:rPr lang="en-GB" dirty="0" smtClean="0"/>
              <a:t>Content </a:t>
            </a:r>
            <a:r>
              <a:rPr lang="ar-SA" dirty="0" smtClean="0"/>
              <a:t>المحتوى           </a:t>
            </a:r>
            <a:endParaRPr lang="en-GB" dirty="0" smtClean="0"/>
          </a:p>
          <a:p>
            <a:r>
              <a:rPr lang="en-GB" dirty="0" smtClean="0"/>
              <a:t>These are all in alignment and from this can flow the individual lesson planning , and it is all made clear and explicit to the students . </a:t>
            </a:r>
            <a:endParaRPr lang="ar-SA" dirty="0" smtClean="0"/>
          </a:p>
          <a:p>
            <a:pPr>
              <a:buNone/>
            </a:pPr>
            <a:r>
              <a:rPr lang="ar-SA" dirty="0" smtClean="0"/>
              <a:t>جميع العناصر السابقة تعمل مع بعضها البعض و منها يمكن تحضير الدروس الفردية كما أنها واضحة للطلاب</a:t>
            </a:r>
            <a:endParaRPr lang="en-GB" dirty="0"/>
          </a:p>
        </p:txBody>
      </p:sp>
      <p:sp>
        <p:nvSpPr>
          <p:cNvPr id="4" name="Slide Number Placeholder 3"/>
          <p:cNvSpPr>
            <a:spLocks noGrp="1"/>
          </p:cNvSpPr>
          <p:nvPr>
            <p:ph type="sldNum" sz="quarter" idx="12"/>
          </p:nvPr>
        </p:nvSpPr>
        <p:spPr/>
        <p:txBody>
          <a:bodyPr/>
          <a:lstStyle/>
          <a:p>
            <a:fld id="{B1B3275E-E7FE-46D2-B45A-2CC6176E538E}" type="slidenum">
              <a:rPr lang="en-GB" smtClean="0"/>
              <a:pPr/>
              <a:t>10</a:t>
            </a:fld>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539552" y="0"/>
            <a:ext cx="8229600" cy="738336"/>
          </a:xfrm>
        </p:spPr>
        <p:txBody>
          <a:bodyPr>
            <a:normAutofit/>
          </a:bodyPr>
          <a:lstStyle/>
          <a:p>
            <a:pPr eaLnBrk="1" hangingPunct="1">
              <a:defRPr/>
            </a:pPr>
            <a:r>
              <a:rPr lang="en-GB" sz="3600" dirty="0" smtClean="0"/>
              <a:t>Dimensions of Knowledge</a:t>
            </a:r>
            <a:r>
              <a:rPr lang="ar-SA" sz="3600" dirty="0" smtClean="0"/>
              <a:t> نطاقات المعرفة        </a:t>
            </a:r>
            <a:endParaRPr lang="en-US" sz="3600" dirty="0" smtClean="0"/>
          </a:p>
        </p:txBody>
      </p:sp>
      <p:graphicFrame>
        <p:nvGraphicFramePr>
          <p:cNvPr id="5" name="Table 4"/>
          <p:cNvGraphicFramePr>
            <a:graphicFrameLocks noGrp="1"/>
          </p:cNvGraphicFramePr>
          <p:nvPr/>
        </p:nvGraphicFramePr>
        <p:xfrm>
          <a:off x="539552" y="836712"/>
          <a:ext cx="8215370" cy="6614160"/>
        </p:xfrm>
        <a:graphic>
          <a:graphicData uri="http://schemas.openxmlformats.org/drawingml/2006/table">
            <a:tbl>
              <a:tblPr firstRow="1" bandRow="1">
                <a:tableStyleId>{5C22544A-7EE6-4342-B048-85BDC9FD1C3A}</a:tableStyleId>
              </a:tblPr>
              <a:tblGrid>
                <a:gridCol w="4107685"/>
                <a:gridCol w="4107685"/>
              </a:tblGrid>
              <a:tr h="471714">
                <a:tc>
                  <a:txBody>
                    <a:bodyPr/>
                    <a:lstStyle/>
                    <a:p>
                      <a:r>
                        <a:rPr lang="en-GB" dirty="0" err="1" smtClean="0"/>
                        <a:t>Krathwohl</a:t>
                      </a:r>
                      <a:r>
                        <a:rPr lang="en-GB" baseline="0" dirty="0" smtClean="0"/>
                        <a:t> &amp; Anderson</a:t>
                      </a:r>
                      <a:r>
                        <a:rPr lang="ar-SA" baseline="0" dirty="0" err="1" smtClean="0"/>
                        <a:t>كرثهول</a:t>
                      </a:r>
                      <a:r>
                        <a:rPr lang="ar-SA" baseline="0" dirty="0" smtClean="0"/>
                        <a:t> و </a:t>
                      </a:r>
                      <a:r>
                        <a:rPr lang="ar-SA" baseline="0" dirty="0" err="1" smtClean="0"/>
                        <a:t>اندرسون</a:t>
                      </a:r>
                      <a:endParaRPr lang="en-GB" dirty="0"/>
                    </a:p>
                  </a:txBody>
                  <a:tcPr/>
                </a:tc>
                <a:tc>
                  <a:txBody>
                    <a:bodyPr/>
                    <a:lstStyle/>
                    <a:p>
                      <a:r>
                        <a:rPr lang="en-GB" sz="1400" dirty="0" smtClean="0"/>
                        <a:t>NCAAA Domains of Learning</a:t>
                      </a:r>
                      <a:r>
                        <a:rPr lang="ar-SA" sz="1400" dirty="0" smtClean="0"/>
                        <a:t> نطاقات </a:t>
                      </a:r>
                      <a:r>
                        <a:rPr lang="ar-SA" sz="1400" dirty="0" err="1" smtClean="0"/>
                        <a:t>و</a:t>
                      </a:r>
                      <a:r>
                        <a:rPr lang="ar-SA" sz="1400" dirty="0" smtClean="0"/>
                        <a:t> مجالات التعلم عند </a:t>
                      </a:r>
                      <a:r>
                        <a:rPr lang="en-US" sz="1400" dirty="0" smtClean="0"/>
                        <a:t>NCAAA</a:t>
                      </a:r>
                      <a:endParaRPr lang="en-GB" sz="1400" dirty="0"/>
                    </a:p>
                  </a:txBody>
                  <a:tcPr/>
                </a:tc>
              </a:tr>
              <a:tr h="749193">
                <a:tc>
                  <a:txBody>
                    <a:bodyPr/>
                    <a:lstStyle/>
                    <a:p>
                      <a:r>
                        <a:rPr lang="en-US" sz="1600" dirty="0" smtClean="0"/>
                        <a:t>Factual:</a:t>
                      </a:r>
                      <a:r>
                        <a:rPr lang="ar-SA" sz="1600" dirty="0" smtClean="0"/>
                        <a:t>الواقعية</a:t>
                      </a:r>
                      <a:r>
                        <a:rPr lang="ar-SA" sz="1600" baseline="0" dirty="0" smtClean="0"/>
                        <a:t>    </a:t>
                      </a:r>
                      <a:endParaRPr lang="en-US" sz="1600" dirty="0" smtClean="0"/>
                    </a:p>
                    <a:p>
                      <a:r>
                        <a:rPr lang="en-US" sz="1600" dirty="0" smtClean="0"/>
                        <a:t> facts a student needs to be familiar with</a:t>
                      </a:r>
                      <a:r>
                        <a:rPr lang="ar-SA" sz="1600" dirty="0" smtClean="0"/>
                        <a:t>هي حقائق  لابد أن يكون</a:t>
                      </a:r>
                      <a:r>
                        <a:rPr lang="ar-SA" sz="1600" baseline="0" dirty="0" smtClean="0"/>
                        <a:t> الطالب على دراية بها .</a:t>
                      </a:r>
                      <a:endParaRPr lang="en-GB" sz="1600" dirty="0"/>
                    </a:p>
                  </a:txBody>
                  <a:tcPr/>
                </a:tc>
                <a:tc>
                  <a:txBody>
                    <a:bodyPr/>
                    <a:lstStyle/>
                    <a:p>
                      <a:r>
                        <a:rPr lang="en-GB" b="1" dirty="0" smtClean="0"/>
                        <a:t>Knowledge</a:t>
                      </a:r>
                      <a:r>
                        <a:rPr lang="en-GB" baseline="0" dirty="0" smtClean="0"/>
                        <a:t> of specific facts</a:t>
                      </a:r>
                      <a:endParaRPr lang="ar-SA" baseline="0" dirty="0" smtClean="0"/>
                    </a:p>
                    <a:p>
                      <a:r>
                        <a:rPr lang="ar-SA" baseline="0" dirty="0" smtClean="0"/>
                        <a:t>معرفة حقائق معينة</a:t>
                      </a:r>
                      <a:endParaRPr lang="en-GB" dirty="0"/>
                    </a:p>
                  </a:txBody>
                  <a:tcPr/>
                </a:tc>
              </a:tr>
              <a:tr h="16371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Conceptual: </a:t>
                      </a:r>
                      <a:r>
                        <a:rPr lang="ar-SA" sz="1600" dirty="0" smtClean="0"/>
                        <a:t>المفاهيم     </a:t>
                      </a:r>
                    </a:p>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knowledge such as knowledge of classifications, principles, theories, models and structures; </a:t>
                      </a:r>
                      <a:endParaRPr lang="ar-SA" sz="16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ar-SA" sz="1600" dirty="0" smtClean="0"/>
                        <a:t>هي المعرفة كمعرفة</a:t>
                      </a:r>
                      <a:r>
                        <a:rPr lang="ar-SA" sz="1600" baseline="0" dirty="0" smtClean="0"/>
                        <a:t> التصنيفات والمبادئ </a:t>
                      </a:r>
                      <a:r>
                        <a:rPr lang="ar-SA" sz="1600" baseline="0" dirty="0" err="1" smtClean="0"/>
                        <a:t>و</a:t>
                      </a:r>
                      <a:r>
                        <a:rPr lang="ar-SA" sz="1600" baseline="0" dirty="0" smtClean="0"/>
                        <a:t> النظريات </a:t>
                      </a:r>
                      <a:r>
                        <a:rPr lang="ar-SA" sz="1600" baseline="0" dirty="0" err="1" smtClean="0"/>
                        <a:t>و</a:t>
                      </a:r>
                      <a:r>
                        <a:rPr lang="ar-SA" sz="1600" baseline="0" dirty="0" smtClean="0"/>
                        <a:t> النماذج</a:t>
                      </a:r>
                      <a:endParaRPr lang="en-US" sz="1600" dirty="0" smtClean="0"/>
                    </a:p>
                    <a:p>
                      <a:endParaRPr lang="en-GB" sz="1600" dirty="0"/>
                    </a:p>
                  </a:txBody>
                  <a:tcPr/>
                </a:tc>
                <a:tc>
                  <a:txBody>
                    <a:bodyPr/>
                    <a:lstStyle/>
                    <a:p>
                      <a:r>
                        <a:rPr lang="en-GB" b="1" dirty="0" smtClean="0"/>
                        <a:t>Knowledge</a:t>
                      </a:r>
                      <a:r>
                        <a:rPr lang="en-GB" dirty="0" smtClean="0"/>
                        <a:t> of concepts, principles and theories</a:t>
                      </a:r>
                      <a:endParaRPr lang="ar-SA" dirty="0" smtClean="0"/>
                    </a:p>
                    <a:p>
                      <a:r>
                        <a:rPr lang="ar-SA" dirty="0" smtClean="0"/>
                        <a:t>معرفة المبادئ و النظريات</a:t>
                      </a:r>
                      <a:endParaRPr lang="en-GB" dirty="0"/>
                    </a:p>
                  </a:txBody>
                  <a:tcPr/>
                </a:tc>
              </a:tr>
              <a:tr h="119315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Procedural: </a:t>
                      </a:r>
                      <a:r>
                        <a:rPr lang="ar-SA" sz="1600" dirty="0" smtClean="0"/>
                        <a:t> الإجراءات</a:t>
                      </a:r>
                      <a:r>
                        <a:rPr lang="ar-SA" sz="1600" baseline="0" dirty="0" smtClean="0"/>
                        <a:t>  </a:t>
                      </a:r>
                      <a:endParaRPr lang="ar-SA" sz="16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knowing how to do something including techniques, skills and methods of enquiry, </a:t>
                      </a:r>
                      <a:endParaRPr lang="ar-SA" sz="16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ar-SA" sz="1600" dirty="0" smtClean="0"/>
                        <a:t>المعرفة</a:t>
                      </a:r>
                      <a:r>
                        <a:rPr lang="ar-SA" sz="1600" baseline="0" dirty="0" smtClean="0"/>
                        <a:t> بكيفية القيام بالعمل ويتضمن معرفة التقنيات </a:t>
                      </a:r>
                      <a:r>
                        <a:rPr lang="ar-SA" sz="1600" baseline="0" dirty="0" err="1" smtClean="0"/>
                        <a:t>و</a:t>
                      </a:r>
                      <a:r>
                        <a:rPr lang="ar-SA" sz="1600" baseline="0" dirty="0" smtClean="0"/>
                        <a:t> المهارات  </a:t>
                      </a:r>
                      <a:r>
                        <a:rPr lang="ar-SA" sz="1600" baseline="0" dirty="0" err="1" smtClean="0"/>
                        <a:t>و</a:t>
                      </a:r>
                      <a:r>
                        <a:rPr lang="ar-SA" sz="1600" baseline="0" dirty="0" smtClean="0"/>
                        <a:t> أساليب التحقيق.</a:t>
                      </a:r>
                      <a:endParaRPr lang="en-US" sz="1600" dirty="0" smtClean="0"/>
                    </a:p>
                  </a:txBody>
                  <a:tcPr/>
                </a:tc>
                <a:tc>
                  <a:txBody>
                    <a:bodyPr/>
                    <a:lstStyle/>
                    <a:p>
                      <a:endParaRPr lang="en-GB" b="1" dirty="0"/>
                    </a:p>
                  </a:txBody>
                  <a:tcPr/>
                </a:tc>
              </a:tr>
              <a:tr h="16371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err="1" smtClean="0"/>
                        <a:t>Metacognitive</a:t>
                      </a:r>
                      <a:r>
                        <a:rPr lang="en-US" sz="1600" dirty="0" smtClean="0"/>
                        <a:t>:</a:t>
                      </a:r>
                      <a:r>
                        <a:rPr lang="ar-SA" sz="1600" dirty="0" smtClean="0"/>
                        <a:t> ما وراء</a:t>
                      </a:r>
                      <a:r>
                        <a:rPr lang="ar-SA" sz="1600" baseline="0" dirty="0" smtClean="0"/>
                        <a:t> المعرفة    </a:t>
                      </a:r>
                      <a:endParaRPr lang="ar-SA" sz="16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knowledge of self and cognitive tasks and methods of learning and organizing ideas</a:t>
                      </a:r>
                      <a:endParaRPr lang="ar-SA" sz="16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ar-SA" sz="1600" dirty="0" smtClean="0"/>
                        <a:t>معرفة النفس </a:t>
                      </a:r>
                      <a:r>
                        <a:rPr lang="ar-SA" sz="1600" dirty="0" err="1" smtClean="0"/>
                        <a:t>و</a:t>
                      </a:r>
                      <a:r>
                        <a:rPr lang="ar-SA" sz="1600" dirty="0" smtClean="0"/>
                        <a:t> المهارات المعرفية</a:t>
                      </a:r>
                      <a:r>
                        <a:rPr lang="ar-SA" sz="1600" baseline="0" dirty="0" smtClean="0"/>
                        <a:t> وكذلك طرق التعلم وترتيب </a:t>
                      </a:r>
                      <a:r>
                        <a:rPr lang="ar-SA" sz="1600" baseline="0" dirty="0" err="1" smtClean="0"/>
                        <a:t>الافكار</a:t>
                      </a:r>
                      <a:r>
                        <a:rPr lang="ar-SA" sz="1600" baseline="0" dirty="0" smtClean="0"/>
                        <a:t>.</a:t>
                      </a:r>
                      <a:endParaRPr lang="ar-SA" sz="16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 </a:t>
                      </a:r>
                    </a:p>
                    <a:p>
                      <a:endParaRPr lang="en-GB"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txBody>
                  <a:tcPr/>
                </a:tc>
              </a:tr>
              <a:tr h="332974">
                <a:tc>
                  <a:txBody>
                    <a:bodyPr/>
                    <a:lstStyle/>
                    <a:p>
                      <a:endParaRPr lang="en-GB" dirty="0"/>
                    </a:p>
                  </a:txBody>
                  <a:tcPr/>
                </a:tc>
                <a:tc>
                  <a:txBody>
                    <a:bodyPr/>
                    <a:lstStyle/>
                    <a:p>
                      <a:endParaRPr lang="en-GB" b="1" dirty="0"/>
                    </a:p>
                  </a:txBody>
                  <a:tcPr/>
                </a:tc>
              </a:tr>
            </a:tbl>
          </a:graphicData>
        </a:graphic>
      </p:graphicFrame>
      <p:sp>
        <p:nvSpPr>
          <p:cNvPr id="4" name="Slide Number Placeholder 3"/>
          <p:cNvSpPr>
            <a:spLocks noGrp="1"/>
          </p:cNvSpPr>
          <p:nvPr>
            <p:ph type="sldNum" sz="quarter" idx="12"/>
          </p:nvPr>
        </p:nvSpPr>
        <p:spPr/>
        <p:txBody>
          <a:bodyPr/>
          <a:lstStyle/>
          <a:p>
            <a:fld id="{B1B3275E-E7FE-46D2-B45A-2CC6176E538E}" type="slidenum">
              <a:rPr lang="en-GB" smtClean="0"/>
              <a:pPr/>
              <a:t>11</a:t>
            </a:fld>
            <a:endParaRPr lang="en-GB"/>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827584" y="304800"/>
            <a:ext cx="7706816" cy="1335088"/>
          </a:xfrm>
        </p:spPr>
        <p:txBody>
          <a:bodyPr>
            <a:normAutofit fontScale="90000"/>
          </a:bodyPr>
          <a:lstStyle/>
          <a:p>
            <a:pPr algn="ctr" eaLnBrk="1" hangingPunct="1">
              <a:defRPr/>
            </a:pPr>
            <a:r>
              <a:rPr lang="en-GB" sz="4000" dirty="0" smtClean="0"/>
              <a:t>The Taxonomy Table </a:t>
            </a:r>
            <a:r>
              <a:rPr lang="en-GB" dirty="0" smtClean="0"/>
              <a:t/>
            </a:r>
            <a:br>
              <a:rPr lang="en-GB" dirty="0" smtClean="0"/>
            </a:br>
            <a:r>
              <a:rPr lang="en-GB" sz="1600" dirty="0" smtClean="0"/>
              <a:t>(Anderson and </a:t>
            </a:r>
            <a:r>
              <a:rPr lang="en-GB" sz="1600" dirty="0" err="1" smtClean="0"/>
              <a:t>Krathwohl</a:t>
            </a:r>
            <a:r>
              <a:rPr lang="en-GB" sz="1600" dirty="0" smtClean="0"/>
              <a:t>, 2001)</a:t>
            </a:r>
            <a:br>
              <a:rPr lang="en-GB" sz="1600" dirty="0" smtClean="0"/>
            </a:br>
            <a:r>
              <a:rPr lang="ar-SA" sz="2700" b="1" dirty="0" smtClean="0"/>
              <a:t>جدول التصنيف</a:t>
            </a:r>
            <a:r>
              <a:rPr lang="ar-SA" sz="1600" dirty="0" smtClean="0"/>
              <a:t/>
            </a:r>
            <a:br>
              <a:rPr lang="ar-SA" sz="1600" dirty="0" smtClean="0"/>
            </a:br>
            <a:r>
              <a:rPr lang="ar-SA" sz="1600" dirty="0" smtClean="0"/>
              <a:t>( </a:t>
            </a:r>
            <a:r>
              <a:rPr lang="ar-SA" sz="1600" dirty="0" err="1" smtClean="0"/>
              <a:t>اندرسون</a:t>
            </a:r>
            <a:r>
              <a:rPr lang="ar-SA" sz="1600" dirty="0" smtClean="0"/>
              <a:t> و </a:t>
            </a:r>
            <a:r>
              <a:rPr lang="ar-SA" sz="1600" dirty="0" err="1" smtClean="0"/>
              <a:t>كراذ</a:t>
            </a:r>
            <a:r>
              <a:rPr lang="ar-SA" sz="1600" dirty="0" smtClean="0"/>
              <a:t> هول, 2001 )</a:t>
            </a:r>
            <a:endParaRPr lang="en-GB" sz="2000" dirty="0" smtClean="0"/>
          </a:p>
        </p:txBody>
      </p:sp>
      <p:graphicFrame>
        <p:nvGraphicFramePr>
          <p:cNvPr id="62535" name="Group 71"/>
          <p:cNvGraphicFramePr>
            <a:graphicFrameLocks noGrp="1"/>
          </p:cNvGraphicFramePr>
          <p:nvPr>
            <p:ph type="tbl" idx="1"/>
          </p:nvPr>
        </p:nvGraphicFramePr>
        <p:xfrm>
          <a:off x="179388" y="1916113"/>
          <a:ext cx="8678862" cy="4133378"/>
        </p:xfrm>
        <a:graphic>
          <a:graphicData uri="http://schemas.openxmlformats.org/drawingml/2006/table">
            <a:tbl>
              <a:tblPr/>
              <a:tblGrid>
                <a:gridCol w="1152252"/>
                <a:gridCol w="1619523"/>
                <a:gridCol w="1476375"/>
                <a:gridCol w="1224582"/>
                <a:gridCol w="878855"/>
                <a:gridCol w="1252538"/>
                <a:gridCol w="1074737"/>
              </a:tblGrid>
              <a:tr h="6524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rgbClr val="000000"/>
                          </a:solidFill>
                          <a:effectLst/>
                          <a:latin typeface="Arial" charset="0"/>
                        </a:rPr>
                        <a:t>Knowledge</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rgbClr val="000000"/>
                          </a:solidFill>
                          <a:effectLst/>
                          <a:latin typeface="Arial" charset="0"/>
                        </a:rPr>
                        <a:t>Dimension</a:t>
                      </a:r>
                      <a:endParaRPr kumimoji="0" lang="ar-SA" sz="1200" b="0" i="0" u="none" strike="noStrike" cap="none" normalizeH="0" baseline="0" dirty="0" smtClean="0">
                        <a:ln>
                          <a:noFill/>
                        </a:ln>
                        <a:solidFill>
                          <a:srgbClr val="000000"/>
                        </a:solidFill>
                        <a:effectLst/>
                        <a:latin typeface="Arial"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ar-SA" sz="1200" b="0" i="0" u="none" strike="noStrike" cap="none" normalizeH="0" baseline="0" dirty="0" smtClean="0">
                          <a:ln>
                            <a:noFill/>
                          </a:ln>
                          <a:solidFill>
                            <a:srgbClr val="000000"/>
                          </a:solidFill>
                          <a:effectLst/>
                          <a:latin typeface="Arial" charset="0"/>
                        </a:rPr>
                        <a:t>نطاقات المعرفة</a:t>
                      </a:r>
                      <a:endParaRPr kumimoji="0" lang="en-GB" sz="1200" b="0" i="0" u="none" strike="noStrike" cap="none" normalizeH="0" baseline="0" dirty="0" smtClean="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6">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charset="0"/>
                          <a:ea typeface="Times New Roman" pitchFamily="18" charset="0"/>
                          <a:cs typeface="Tahoma" charset="0"/>
                        </a:rPr>
                        <a:t>The cognitive Process Dimension</a:t>
                      </a:r>
                      <a:endParaRPr kumimoji="0" lang="ar-SA" sz="1200" b="0" i="0" u="none" strike="noStrike" cap="none" normalizeH="0" baseline="0" dirty="0" smtClean="0">
                        <a:ln>
                          <a:noFill/>
                        </a:ln>
                        <a:solidFill>
                          <a:schemeClr val="tx1"/>
                        </a:solidFill>
                        <a:effectLst/>
                        <a:latin typeface="Arial" charset="0"/>
                        <a:ea typeface="Times New Roman" pitchFamily="18" charset="0"/>
                        <a:cs typeface="Tahoma"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ar-SA" sz="1200" b="0" i="0" u="none" strike="noStrike" cap="none" normalizeH="0" baseline="0" dirty="0" smtClean="0">
                          <a:ln>
                            <a:noFill/>
                          </a:ln>
                          <a:solidFill>
                            <a:schemeClr val="tx1"/>
                          </a:solidFill>
                          <a:effectLst/>
                          <a:latin typeface="Arial" charset="0"/>
                          <a:ea typeface="Times New Roman" pitchFamily="18" charset="0"/>
                          <a:cs typeface="Tahoma" charset="0"/>
                        </a:rPr>
                        <a:t>نطاقات العملية المعرفية</a:t>
                      </a:r>
                      <a:endParaRPr kumimoji="0" lang="en-GB" sz="12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676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smtClean="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charset="0"/>
                          <a:ea typeface="Times New Roman" pitchFamily="18" charset="0"/>
                          <a:cs typeface="Tahoma" charset="0"/>
                        </a:rPr>
                        <a:t> Remember</a:t>
                      </a:r>
                      <a:endParaRPr kumimoji="0" lang="ar-SA" sz="1200" b="0" i="0" u="none" strike="noStrike" cap="none" normalizeH="0" baseline="0" dirty="0" smtClean="0">
                        <a:ln>
                          <a:noFill/>
                        </a:ln>
                        <a:solidFill>
                          <a:schemeClr val="tx1"/>
                        </a:solidFill>
                        <a:effectLst/>
                        <a:latin typeface="Arial" charset="0"/>
                        <a:ea typeface="Times New Roman" pitchFamily="18" charset="0"/>
                        <a:cs typeface="Tahoma" charset="0"/>
                      </a:endParaRPr>
                    </a:p>
                    <a:p>
                      <a:pPr marL="533400" marR="0" lvl="0" indent="-533400" algn="ctr" defTabSz="914400" rtl="0" eaLnBrk="1" fontAlgn="base" latinLnBrk="0" hangingPunct="1">
                        <a:lnSpc>
                          <a:spcPct val="100000"/>
                        </a:lnSpc>
                        <a:spcBef>
                          <a:spcPct val="0"/>
                        </a:spcBef>
                        <a:spcAft>
                          <a:spcPct val="0"/>
                        </a:spcAft>
                        <a:buClrTx/>
                        <a:buSzTx/>
                        <a:buFontTx/>
                        <a:buNone/>
                        <a:tabLst/>
                      </a:pPr>
                      <a:r>
                        <a:rPr kumimoji="0" lang="ar-SA" sz="1200" b="0" i="0" u="none" strike="noStrike" cap="none" normalizeH="0" baseline="0" dirty="0" smtClean="0">
                          <a:ln>
                            <a:noFill/>
                          </a:ln>
                          <a:solidFill>
                            <a:schemeClr val="tx1"/>
                          </a:solidFill>
                          <a:effectLst/>
                          <a:latin typeface="Arial" charset="0"/>
                          <a:ea typeface="Times New Roman" pitchFamily="18" charset="0"/>
                          <a:cs typeface="Tahoma" charset="0"/>
                        </a:rPr>
                        <a:t>تذكر</a:t>
                      </a:r>
                      <a:endParaRPr kumimoji="0" lang="en-GB" sz="12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charset="0"/>
                          <a:ea typeface="Times New Roman" pitchFamily="18" charset="0"/>
                          <a:cs typeface="Tahoma" charset="0"/>
                        </a:rPr>
                        <a:t> Understand</a:t>
                      </a:r>
                      <a:endParaRPr kumimoji="0" lang="ar-SA" sz="1200" b="0" i="0" u="none" strike="noStrike" cap="none" normalizeH="0" baseline="0" dirty="0" smtClean="0">
                        <a:ln>
                          <a:noFill/>
                        </a:ln>
                        <a:solidFill>
                          <a:schemeClr val="tx1"/>
                        </a:solidFill>
                        <a:effectLst/>
                        <a:latin typeface="Arial" charset="0"/>
                        <a:ea typeface="Times New Roman" pitchFamily="18" charset="0"/>
                        <a:cs typeface="Tahoma" charset="0"/>
                      </a:endParaRP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ar-SA" sz="1200" b="0" i="0" u="none" strike="noStrike" cap="none" normalizeH="0" baseline="0" dirty="0" smtClean="0">
                          <a:ln>
                            <a:noFill/>
                          </a:ln>
                          <a:solidFill>
                            <a:schemeClr val="tx1"/>
                          </a:solidFill>
                          <a:effectLst/>
                          <a:latin typeface="Arial" charset="0"/>
                          <a:ea typeface="Times New Roman" pitchFamily="18" charset="0"/>
                          <a:cs typeface="Tahoma" charset="0"/>
                        </a:rPr>
                        <a:t>افهم</a:t>
                      </a:r>
                      <a:endParaRPr kumimoji="0" lang="en-GB" sz="12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charset="0"/>
                          <a:ea typeface="Times New Roman" pitchFamily="18" charset="0"/>
                          <a:cs typeface="Tahoma" charset="0"/>
                        </a:rPr>
                        <a:t> Apply </a:t>
                      </a:r>
                      <a:endParaRPr kumimoji="0" lang="ar-SA" sz="1200" b="0" i="0" u="none" strike="noStrike" cap="none" normalizeH="0" baseline="0" dirty="0" smtClean="0">
                        <a:ln>
                          <a:noFill/>
                        </a:ln>
                        <a:solidFill>
                          <a:schemeClr val="tx1"/>
                        </a:solidFill>
                        <a:effectLst/>
                        <a:latin typeface="Arial" charset="0"/>
                        <a:ea typeface="Times New Roman" pitchFamily="18" charset="0"/>
                        <a:cs typeface="Tahoma" charset="0"/>
                      </a:endParaRP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ar-SA" sz="1200" b="0" i="0" u="none" strike="noStrike" cap="none" normalizeH="0" baseline="0" dirty="0" smtClean="0">
                          <a:ln>
                            <a:noFill/>
                          </a:ln>
                          <a:solidFill>
                            <a:schemeClr val="tx1"/>
                          </a:solidFill>
                          <a:effectLst/>
                          <a:latin typeface="Arial" charset="0"/>
                          <a:ea typeface="Times New Roman" pitchFamily="18" charset="0"/>
                          <a:cs typeface="Tahoma" charset="0"/>
                        </a:rPr>
                        <a:t>طبق</a:t>
                      </a:r>
                      <a:endParaRPr kumimoji="0" lang="en-GB" sz="12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charset="0"/>
                          <a:ea typeface="Times New Roman" pitchFamily="18" charset="0"/>
                          <a:cs typeface="Tahoma" charset="0"/>
                        </a:rPr>
                        <a:t>Analyse</a:t>
                      </a:r>
                      <a:endParaRPr kumimoji="0" lang="ar-SA" sz="1200" b="0" i="0" u="none" strike="noStrike" cap="none" normalizeH="0" baseline="0" dirty="0" smtClean="0">
                        <a:ln>
                          <a:noFill/>
                        </a:ln>
                        <a:solidFill>
                          <a:schemeClr val="tx1"/>
                        </a:solidFill>
                        <a:effectLst/>
                        <a:latin typeface="Arial" charset="0"/>
                        <a:ea typeface="Times New Roman" pitchFamily="18" charset="0"/>
                        <a:cs typeface="Tahoma" charset="0"/>
                      </a:endParaRP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ar-SA" sz="1200" b="0" i="0" u="none" strike="noStrike" cap="none" normalizeH="0" baseline="0" dirty="0" smtClean="0">
                          <a:ln>
                            <a:noFill/>
                          </a:ln>
                          <a:solidFill>
                            <a:schemeClr val="tx1"/>
                          </a:solidFill>
                          <a:effectLst/>
                          <a:latin typeface="Arial" charset="0"/>
                          <a:ea typeface="Times New Roman" pitchFamily="18" charset="0"/>
                          <a:cs typeface="Tahoma" charset="0"/>
                        </a:rPr>
                        <a:t>حلل</a:t>
                      </a:r>
                      <a:endParaRPr kumimoji="0" lang="en-GB" sz="12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charset="0"/>
                          <a:ea typeface="Times New Roman" pitchFamily="18" charset="0"/>
                          <a:cs typeface="Tahoma" charset="0"/>
                        </a:rPr>
                        <a:t>Evaluate</a:t>
                      </a:r>
                      <a:endParaRPr kumimoji="0" lang="ar-SA" sz="1200" b="0" i="0" u="none" strike="noStrike" cap="none" normalizeH="0" baseline="0" dirty="0" smtClean="0">
                        <a:ln>
                          <a:noFill/>
                        </a:ln>
                        <a:solidFill>
                          <a:schemeClr val="tx1"/>
                        </a:solidFill>
                        <a:effectLst/>
                        <a:latin typeface="Arial" charset="0"/>
                        <a:ea typeface="Times New Roman" pitchFamily="18" charset="0"/>
                        <a:cs typeface="Tahoma" charset="0"/>
                      </a:endParaRP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ar-SA" sz="1200" b="0" i="0" u="none" strike="noStrike" cap="none" normalizeH="0" baseline="0" dirty="0" smtClean="0">
                          <a:ln>
                            <a:noFill/>
                          </a:ln>
                          <a:solidFill>
                            <a:schemeClr val="tx1"/>
                          </a:solidFill>
                          <a:effectLst/>
                          <a:latin typeface="Arial" charset="0"/>
                          <a:ea typeface="Times New Roman" pitchFamily="18" charset="0"/>
                          <a:cs typeface="Tahoma" charset="0"/>
                        </a:rPr>
                        <a:t>قيم</a:t>
                      </a:r>
                      <a:endParaRPr kumimoji="0" lang="en-GB" sz="12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solidFill>
                          <a:effectLst/>
                          <a:latin typeface="Arial" charset="0"/>
                          <a:ea typeface="Times New Roman" pitchFamily="18" charset="0"/>
                          <a:cs typeface="Tahoma" charset="0"/>
                        </a:rPr>
                        <a:t>Create</a:t>
                      </a:r>
                      <a:endParaRPr kumimoji="0" lang="ar-SA" sz="1600" b="0" i="0" u="none" strike="noStrike" cap="none" normalizeH="0" baseline="0" dirty="0" smtClean="0">
                        <a:ln>
                          <a:noFill/>
                        </a:ln>
                        <a:solidFill>
                          <a:schemeClr val="tx1"/>
                        </a:solidFill>
                        <a:effectLst/>
                        <a:latin typeface="Arial" charset="0"/>
                        <a:ea typeface="Times New Roman" pitchFamily="18" charset="0"/>
                        <a:cs typeface="Tahoma" charset="0"/>
                      </a:endParaRP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ar-SA" sz="1600" b="0" i="0" u="none" strike="noStrike" cap="none" normalizeH="0" baseline="0" dirty="0" smtClean="0">
                          <a:ln>
                            <a:noFill/>
                          </a:ln>
                          <a:solidFill>
                            <a:schemeClr val="tx1"/>
                          </a:solidFill>
                          <a:effectLst/>
                          <a:latin typeface="Arial" charset="0"/>
                          <a:ea typeface="Times New Roman" pitchFamily="18" charset="0"/>
                          <a:cs typeface="Tahoma" charset="0"/>
                        </a:rPr>
                        <a:t>أبدع</a:t>
                      </a:r>
                      <a:endParaRPr kumimoji="0" lang="en-GB" sz="16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762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rgbClr val="000000"/>
                          </a:solidFill>
                          <a:effectLst/>
                          <a:latin typeface="Arial" charset="0"/>
                          <a:ea typeface="Times New Roman" pitchFamily="18" charset="0"/>
                          <a:cs typeface="Tahoma" charset="0"/>
                        </a:rPr>
                        <a:t>Factual</a:t>
                      </a:r>
                      <a:endParaRPr kumimoji="0" lang="ar-SA" sz="1200" b="0" i="0" u="none" strike="noStrike" cap="none" normalizeH="0" baseline="0" dirty="0" smtClean="0">
                        <a:ln>
                          <a:noFill/>
                        </a:ln>
                        <a:solidFill>
                          <a:srgbClr val="000000"/>
                        </a:solidFill>
                        <a:effectLst/>
                        <a:latin typeface="Arial" charset="0"/>
                        <a:ea typeface="Times New Roman" pitchFamily="18" charset="0"/>
                        <a:cs typeface="Tahoma"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ar-SA" sz="1200" b="0" i="0" u="none" strike="noStrike" cap="none" normalizeH="0" baseline="0" dirty="0" smtClean="0">
                          <a:ln>
                            <a:noFill/>
                          </a:ln>
                          <a:solidFill>
                            <a:srgbClr val="000000"/>
                          </a:solidFill>
                          <a:effectLst/>
                          <a:latin typeface="Arial" charset="0"/>
                          <a:ea typeface="Times New Roman" pitchFamily="18" charset="0"/>
                          <a:cs typeface="Tahoma" charset="0"/>
                        </a:rPr>
                        <a:t>واقعي</a:t>
                      </a: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dirty="0" smtClean="0">
                        <a:ln>
                          <a:noFill/>
                        </a:ln>
                        <a:solidFill>
                          <a:srgbClr val="000000"/>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778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rgbClr val="000000"/>
                          </a:solidFill>
                          <a:effectLst/>
                          <a:latin typeface="Arial" charset="0"/>
                          <a:ea typeface="Times New Roman" pitchFamily="18" charset="0"/>
                          <a:cs typeface="Tahoma" charset="0"/>
                        </a:rPr>
                        <a:t>Conceptual</a:t>
                      </a:r>
                      <a:endParaRPr kumimoji="0" lang="ar-SA" sz="1200" b="0" i="0" u="none" strike="noStrike" cap="none" normalizeH="0" baseline="0" dirty="0" smtClean="0">
                        <a:ln>
                          <a:noFill/>
                        </a:ln>
                        <a:solidFill>
                          <a:srgbClr val="000000"/>
                        </a:solidFill>
                        <a:effectLst/>
                        <a:latin typeface="Arial" charset="0"/>
                        <a:ea typeface="Times New Roman" pitchFamily="18" charset="0"/>
                        <a:cs typeface="Tahoma"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ar-SA" sz="1200" b="0" i="0" u="none" strike="noStrike" cap="none" normalizeH="0" baseline="0" dirty="0" smtClean="0">
                          <a:ln>
                            <a:noFill/>
                          </a:ln>
                          <a:solidFill>
                            <a:srgbClr val="000000"/>
                          </a:solidFill>
                          <a:effectLst/>
                          <a:latin typeface="Arial" charset="0"/>
                          <a:ea typeface="Times New Roman" pitchFamily="18" charset="0"/>
                          <a:cs typeface="Tahoma" charset="0"/>
                        </a:rPr>
                        <a:t>مفاهيمي</a:t>
                      </a:r>
                      <a:endParaRPr kumimoji="0" lang="en-GB" sz="1200" b="0" i="0" u="none" strike="noStrike" cap="none" normalizeH="0" baseline="0" dirty="0" smtClean="0">
                        <a:ln>
                          <a:noFill/>
                        </a:ln>
                        <a:solidFill>
                          <a:srgbClr val="000000"/>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74227">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rgbClr val="000000"/>
                          </a:solidFill>
                          <a:effectLst/>
                          <a:latin typeface="Arial" charset="0"/>
                          <a:ea typeface="Times New Roman" pitchFamily="18" charset="0"/>
                          <a:cs typeface="Tahoma" charset="0"/>
                        </a:rPr>
                        <a:t> Procedural</a:t>
                      </a:r>
                      <a:endParaRPr kumimoji="0" lang="ar-SA" sz="1200" b="0" i="0" u="none" strike="noStrike" cap="none" normalizeH="0" baseline="0" dirty="0" smtClean="0">
                        <a:ln>
                          <a:noFill/>
                        </a:ln>
                        <a:solidFill>
                          <a:srgbClr val="000000"/>
                        </a:solidFill>
                        <a:effectLst/>
                        <a:latin typeface="Arial" charset="0"/>
                        <a:ea typeface="Times New Roman" pitchFamily="18" charset="0"/>
                        <a:cs typeface="Tahoma"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ar-SA" sz="1200" b="0" i="0" u="none" strike="noStrike" cap="none" normalizeH="0" baseline="0" dirty="0" smtClean="0">
                          <a:ln>
                            <a:noFill/>
                          </a:ln>
                          <a:solidFill>
                            <a:srgbClr val="000000"/>
                          </a:solidFill>
                          <a:effectLst/>
                          <a:latin typeface="Arial" charset="0"/>
                          <a:ea typeface="Times New Roman" pitchFamily="18" charset="0"/>
                          <a:cs typeface="Tahoma" charset="0"/>
                        </a:rPr>
                        <a:t>إجرائي</a:t>
                      </a:r>
                      <a:endParaRPr kumimoji="0" lang="en-GB" sz="1200" b="0" i="0" u="none" strike="noStrike" cap="none" normalizeH="0" baseline="0" dirty="0" smtClean="0">
                        <a:ln>
                          <a:noFill/>
                        </a:ln>
                        <a:solidFill>
                          <a:srgbClr val="000000"/>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05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05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05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762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err="1" smtClean="0">
                          <a:ln>
                            <a:noFill/>
                          </a:ln>
                          <a:solidFill>
                            <a:srgbClr val="000000"/>
                          </a:solidFill>
                          <a:effectLst/>
                          <a:latin typeface="Arial" charset="0"/>
                          <a:ea typeface="Times New Roman" pitchFamily="18" charset="0"/>
                          <a:cs typeface="Tahoma" charset="0"/>
                        </a:rPr>
                        <a:t>Metacognitive</a:t>
                      </a:r>
                      <a:endParaRPr kumimoji="0" lang="ar-SA" sz="1200" b="0" i="0" u="none" strike="noStrike" cap="none" normalizeH="0" baseline="0" dirty="0" smtClean="0">
                        <a:ln>
                          <a:noFill/>
                        </a:ln>
                        <a:solidFill>
                          <a:srgbClr val="000000"/>
                        </a:solidFill>
                        <a:effectLst/>
                        <a:latin typeface="Arial" charset="0"/>
                        <a:ea typeface="Times New Roman" pitchFamily="18" charset="0"/>
                        <a:cs typeface="Tahoma"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ar-SA" sz="1200" b="0" i="0" u="none" strike="noStrike" cap="none" normalizeH="0" baseline="0" dirty="0" smtClean="0">
                          <a:ln>
                            <a:noFill/>
                          </a:ln>
                          <a:solidFill>
                            <a:srgbClr val="000000"/>
                          </a:solidFill>
                          <a:effectLst/>
                          <a:latin typeface="Arial" charset="0"/>
                          <a:ea typeface="Times New Roman" pitchFamily="18" charset="0"/>
                          <a:cs typeface="Tahoma" charset="0"/>
                        </a:rPr>
                        <a:t>ما وراء المعرفي</a:t>
                      </a: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dirty="0" smtClean="0">
                        <a:ln>
                          <a:noFill/>
                        </a:ln>
                        <a:solidFill>
                          <a:srgbClr val="000000"/>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05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8488" name="Rectangle 56"/>
          <p:cNvSpPr>
            <a:spLocks noChangeArrowheads="1"/>
          </p:cNvSpPr>
          <p:nvPr/>
        </p:nvSpPr>
        <p:spPr bwMode="auto">
          <a:xfrm>
            <a:off x="1763713" y="6021388"/>
            <a:ext cx="4005262" cy="646112"/>
          </a:xfrm>
          <a:prstGeom prst="rect">
            <a:avLst/>
          </a:prstGeom>
          <a:noFill/>
          <a:ln w="9525">
            <a:noFill/>
            <a:miter lim="800000"/>
            <a:headEnd/>
            <a:tailEnd/>
          </a:ln>
        </p:spPr>
        <p:txBody>
          <a:bodyPr wrap="none" anchor="ctr">
            <a:spAutoFit/>
          </a:bodyPr>
          <a:lstStyle/>
          <a:p>
            <a:pPr eaLnBrk="1" hangingPunct="1"/>
            <a:r>
              <a:rPr lang="en-GB">
                <a:latin typeface="Comic Sans MS" pitchFamily="66" charset="0"/>
              </a:rPr>
              <a:t>  </a:t>
            </a:r>
          </a:p>
          <a:p>
            <a:pPr eaLnBrk="1" hangingPunct="1"/>
            <a:r>
              <a:rPr lang="en-GB">
                <a:latin typeface="Comic Sans MS" pitchFamily="66" charset="0"/>
              </a:rPr>
              <a:t>(Adapted from Anderson, 2003:29)</a:t>
            </a:r>
          </a:p>
        </p:txBody>
      </p:sp>
      <p:sp>
        <p:nvSpPr>
          <p:cNvPr id="62536" name="Text Box 72"/>
          <p:cNvSpPr txBox="1">
            <a:spLocks noChangeArrowheads="1"/>
          </p:cNvSpPr>
          <p:nvPr/>
        </p:nvSpPr>
        <p:spPr bwMode="auto">
          <a:xfrm>
            <a:off x="5580063" y="4581525"/>
            <a:ext cx="3168650" cy="1292662"/>
          </a:xfrm>
          <a:prstGeom prst="rect">
            <a:avLst/>
          </a:prstGeom>
          <a:solidFill>
            <a:schemeClr val="folHlink"/>
          </a:solidFill>
          <a:ln w="9525">
            <a:noFill/>
            <a:miter lim="800000"/>
            <a:headEnd/>
            <a:tailEnd/>
          </a:ln>
        </p:spPr>
        <p:txBody>
          <a:bodyPr>
            <a:spAutoFit/>
          </a:bodyPr>
          <a:lstStyle/>
          <a:p>
            <a:pPr algn="just">
              <a:spcBef>
                <a:spcPct val="50000"/>
              </a:spcBef>
            </a:pPr>
            <a:r>
              <a:rPr lang="en-GB" sz="1200" dirty="0">
                <a:solidFill>
                  <a:schemeClr val="bg1"/>
                </a:solidFill>
              </a:rPr>
              <a:t>being able to compare various different ways and theories of doing the teaching and systematically work out what is the best way to go ahead</a:t>
            </a:r>
            <a:r>
              <a:rPr lang="en-US" sz="1200" dirty="0">
                <a:solidFill>
                  <a:schemeClr val="bg1"/>
                </a:solidFill>
              </a:rPr>
              <a:t> in your </a:t>
            </a:r>
            <a:r>
              <a:rPr lang="en-US" sz="1200" dirty="0" smtClean="0">
                <a:solidFill>
                  <a:schemeClr val="bg1"/>
                </a:solidFill>
              </a:rPr>
              <a:t>circumstances</a:t>
            </a:r>
          </a:p>
          <a:p>
            <a:pPr algn="just">
              <a:spcBef>
                <a:spcPct val="50000"/>
              </a:spcBef>
            </a:pPr>
            <a:r>
              <a:rPr lang="ar-SA" sz="1200" dirty="0" smtClean="0">
                <a:solidFill>
                  <a:schemeClr val="bg1"/>
                </a:solidFill>
              </a:rPr>
              <a:t>المقدرة على مقارنة العديد من النظريات </a:t>
            </a:r>
            <a:r>
              <a:rPr lang="ar-SA" sz="1200" dirty="0" err="1" smtClean="0">
                <a:solidFill>
                  <a:schemeClr val="bg1"/>
                </a:solidFill>
              </a:rPr>
              <a:t>و</a:t>
            </a:r>
            <a:r>
              <a:rPr lang="ar-SA" sz="1200" dirty="0" smtClean="0">
                <a:solidFill>
                  <a:schemeClr val="bg1"/>
                </a:solidFill>
              </a:rPr>
              <a:t> تقنيات التعليم </a:t>
            </a:r>
            <a:r>
              <a:rPr lang="ar-SA" sz="1200" dirty="0" err="1" smtClean="0">
                <a:solidFill>
                  <a:schemeClr val="bg1"/>
                </a:solidFill>
              </a:rPr>
              <a:t>و</a:t>
            </a:r>
            <a:r>
              <a:rPr lang="ar-SA" sz="1200" dirty="0" smtClean="0">
                <a:solidFill>
                  <a:schemeClr val="bg1"/>
                </a:solidFill>
              </a:rPr>
              <a:t> استخدام انسب طريقة  تخدم المنهج</a:t>
            </a:r>
            <a:endParaRPr lang="en-US" sz="1200" dirty="0">
              <a:solidFill>
                <a:schemeClr val="bg1"/>
              </a:solidFill>
            </a:endParaRPr>
          </a:p>
        </p:txBody>
      </p:sp>
      <p:sp>
        <p:nvSpPr>
          <p:cNvPr id="62538" name="Rectangle 74"/>
          <p:cNvSpPr>
            <a:spLocks noChangeArrowheads="1"/>
          </p:cNvSpPr>
          <p:nvPr/>
        </p:nvSpPr>
        <p:spPr bwMode="auto">
          <a:xfrm>
            <a:off x="4427538" y="4581525"/>
            <a:ext cx="1224582" cy="830997"/>
          </a:xfrm>
          <a:prstGeom prst="rect">
            <a:avLst/>
          </a:prstGeom>
          <a:noFill/>
          <a:ln w="9525">
            <a:noFill/>
            <a:miter lim="800000"/>
            <a:headEnd/>
            <a:tailEnd/>
          </a:ln>
        </p:spPr>
        <p:txBody>
          <a:bodyPr wrap="square">
            <a:spAutoFit/>
          </a:bodyPr>
          <a:lstStyle/>
          <a:p>
            <a:pPr>
              <a:spcBef>
                <a:spcPct val="50000"/>
              </a:spcBef>
            </a:pPr>
            <a:r>
              <a:rPr lang="en-GB" sz="1200" dirty="0"/>
              <a:t>writing a plan that suits your </a:t>
            </a:r>
            <a:r>
              <a:rPr lang="en-GB" sz="1200" dirty="0" smtClean="0"/>
              <a:t>context</a:t>
            </a:r>
            <a:r>
              <a:rPr lang="ar-SA" sz="1200" dirty="0" smtClean="0"/>
              <a:t> تحضير خطة تناسب المحتوى</a:t>
            </a:r>
            <a:endParaRPr lang="en-US" sz="1200" dirty="0"/>
          </a:p>
        </p:txBody>
      </p:sp>
      <p:sp>
        <p:nvSpPr>
          <p:cNvPr id="18491" name="Text Box 75"/>
          <p:cNvSpPr txBox="1">
            <a:spLocks noChangeArrowheads="1"/>
          </p:cNvSpPr>
          <p:nvPr/>
        </p:nvSpPr>
        <p:spPr bwMode="auto">
          <a:xfrm>
            <a:off x="0" y="6165850"/>
            <a:ext cx="1476375" cy="366713"/>
          </a:xfrm>
          <a:prstGeom prst="rect">
            <a:avLst/>
          </a:prstGeom>
          <a:noFill/>
          <a:ln w="9525">
            <a:noFill/>
            <a:miter lim="800000"/>
            <a:headEnd/>
            <a:tailEnd/>
          </a:ln>
        </p:spPr>
        <p:txBody>
          <a:bodyPr>
            <a:spAutoFit/>
          </a:bodyPr>
          <a:lstStyle/>
          <a:p>
            <a:pPr>
              <a:spcBef>
                <a:spcPct val="50000"/>
              </a:spcBef>
            </a:pPr>
            <a:endParaRPr lang="ar-SA"/>
          </a:p>
        </p:txBody>
      </p:sp>
      <p:sp>
        <p:nvSpPr>
          <p:cNvPr id="62540" name="Text Box 76"/>
          <p:cNvSpPr txBox="1">
            <a:spLocks noChangeArrowheads="1"/>
          </p:cNvSpPr>
          <p:nvPr/>
        </p:nvSpPr>
        <p:spPr bwMode="auto">
          <a:xfrm>
            <a:off x="1259632" y="4623402"/>
            <a:ext cx="1728192" cy="1181862"/>
          </a:xfrm>
          <a:prstGeom prst="rect">
            <a:avLst/>
          </a:prstGeom>
          <a:noFill/>
          <a:ln w="9525">
            <a:noFill/>
            <a:miter lim="800000"/>
            <a:headEnd/>
            <a:tailEnd/>
          </a:ln>
        </p:spPr>
        <p:txBody>
          <a:bodyPr wrap="square">
            <a:spAutoFit/>
          </a:bodyPr>
          <a:lstStyle/>
          <a:p>
            <a:pPr eaLnBrk="1" hangingPunct="1">
              <a:spcBef>
                <a:spcPct val="20000"/>
              </a:spcBef>
            </a:pPr>
            <a:r>
              <a:rPr lang="en-GB" sz="1200" dirty="0"/>
              <a:t>knowing </a:t>
            </a:r>
            <a:r>
              <a:rPr lang="en-GB" sz="1200" dirty="0" smtClean="0"/>
              <a:t>what should be </a:t>
            </a:r>
            <a:r>
              <a:rPr lang="en-GB" sz="1200" dirty="0"/>
              <a:t>in a teaching </a:t>
            </a:r>
            <a:r>
              <a:rPr lang="en-GB" sz="1200" dirty="0" smtClean="0"/>
              <a:t>plan.</a:t>
            </a:r>
          </a:p>
          <a:p>
            <a:pPr eaLnBrk="1" hangingPunct="1">
              <a:spcBef>
                <a:spcPct val="20000"/>
              </a:spcBef>
            </a:pPr>
            <a:r>
              <a:rPr lang="ar-SA" sz="1200" dirty="0" smtClean="0"/>
              <a:t>معرفة أساسيات خطة التدريس </a:t>
            </a:r>
          </a:p>
          <a:p>
            <a:pPr eaLnBrk="1" hangingPunct="1">
              <a:spcBef>
                <a:spcPct val="20000"/>
              </a:spcBef>
            </a:pPr>
            <a:endParaRPr lang="en-GB" sz="1200" dirty="0"/>
          </a:p>
          <a:p>
            <a:pPr>
              <a:spcBef>
                <a:spcPct val="50000"/>
              </a:spcBef>
            </a:pPr>
            <a:endParaRPr lang="en-US" sz="1200" dirty="0"/>
          </a:p>
        </p:txBody>
      </p:sp>
      <p:sp>
        <p:nvSpPr>
          <p:cNvPr id="62541" name="Text Box 77"/>
          <p:cNvSpPr txBox="1">
            <a:spLocks noChangeArrowheads="1"/>
          </p:cNvSpPr>
          <p:nvPr/>
        </p:nvSpPr>
        <p:spPr bwMode="auto">
          <a:xfrm>
            <a:off x="2987675" y="4581128"/>
            <a:ext cx="1512317" cy="1292662"/>
          </a:xfrm>
          <a:prstGeom prst="rect">
            <a:avLst/>
          </a:prstGeom>
          <a:noFill/>
          <a:ln w="9525">
            <a:noFill/>
            <a:miter lim="800000"/>
            <a:headEnd/>
            <a:tailEnd/>
          </a:ln>
        </p:spPr>
        <p:txBody>
          <a:bodyPr wrap="square">
            <a:spAutoFit/>
          </a:bodyPr>
          <a:lstStyle/>
          <a:p>
            <a:pPr eaLnBrk="1" hangingPunct="1">
              <a:spcBef>
                <a:spcPct val="20000"/>
              </a:spcBef>
            </a:pPr>
            <a:r>
              <a:rPr lang="en-GB" sz="1200" dirty="0" smtClean="0"/>
              <a:t>Understanding</a:t>
            </a:r>
            <a:r>
              <a:rPr lang="ar-SA" sz="1200" dirty="0" smtClean="0"/>
              <a:t>   </a:t>
            </a:r>
            <a:r>
              <a:rPr lang="en-US" sz="1200" dirty="0" smtClean="0"/>
              <a:t> k</a:t>
            </a:r>
            <a:r>
              <a:rPr lang="en-GB" sz="1200" dirty="0" err="1" smtClean="0"/>
              <a:t>ey</a:t>
            </a:r>
            <a:r>
              <a:rPr lang="en-GB" sz="1200" dirty="0" smtClean="0"/>
              <a:t> </a:t>
            </a:r>
            <a:r>
              <a:rPr lang="en-GB" sz="1200" dirty="0"/>
              <a:t>aspects </a:t>
            </a:r>
            <a:r>
              <a:rPr lang="en-GB" sz="1200" dirty="0" smtClean="0"/>
              <a:t>in</a:t>
            </a:r>
            <a:r>
              <a:rPr lang="ar-SA" sz="1200" dirty="0" smtClean="0"/>
              <a:t> </a:t>
            </a:r>
            <a:r>
              <a:rPr lang="en-US" sz="1200" dirty="0" smtClean="0"/>
              <a:t> </a:t>
            </a:r>
            <a:r>
              <a:rPr lang="en-GB" sz="1200" dirty="0" smtClean="0"/>
              <a:t>session planning</a:t>
            </a:r>
            <a:r>
              <a:rPr lang="ar-SA" sz="1200" dirty="0" smtClean="0"/>
              <a:t>فهم العناصر المهمة عند تخطيط الدورة</a:t>
            </a:r>
            <a:endParaRPr lang="en-GB" sz="1200" dirty="0"/>
          </a:p>
          <a:p>
            <a:pPr>
              <a:spcBef>
                <a:spcPct val="50000"/>
              </a:spcBef>
            </a:pPr>
            <a:endParaRPr lang="en-US" sz="1200" dirty="0"/>
          </a:p>
        </p:txBody>
      </p:sp>
      <p:sp>
        <p:nvSpPr>
          <p:cNvPr id="10" name="Slide Number Placeholder 9"/>
          <p:cNvSpPr>
            <a:spLocks noGrp="1"/>
          </p:cNvSpPr>
          <p:nvPr>
            <p:ph type="sldNum" sz="quarter" idx="12"/>
          </p:nvPr>
        </p:nvSpPr>
        <p:spPr/>
        <p:txBody>
          <a:bodyPr/>
          <a:lstStyle/>
          <a:p>
            <a:pPr>
              <a:defRPr/>
            </a:pPr>
            <a:fld id="{8839B661-4F9D-4DE4-868E-69A9BFF55028}" type="slidenum">
              <a:rPr lang="en-US" smtClean="0"/>
              <a:pPr>
                <a:defRPr/>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5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25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25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25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536" grpId="0" animBg="1"/>
      <p:bldP spid="62538" grpId="0"/>
      <p:bldP spid="62540" grpId="0"/>
      <p:bldP spid="6254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827584" y="332656"/>
            <a:ext cx="7706816" cy="864096"/>
          </a:xfrm>
        </p:spPr>
        <p:txBody>
          <a:bodyPr>
            <a:normAutofit fontScale="90000"/>
          </a:bodyPr>
          <a:lstStyle/>
          <a:p>
            <a:pPr algn="ctr">
              <a:defRPr/>
            </a:pPr>
            <a:r>
              <a:rPr lang="en-GB" sz="3200" dirty="0" smtClean="0"/>
              <a:t>The Taxonomy Table</a:t>
            </a:r>
            <a:r>
              <a:rPr lang="ar-SA" sz="3600" dirty="0" smtClean="0"/>
              <a:t/>
            </a:r>
            <a:br>
              <a:rPr lang="ar-SA" sz="3600" dirty="0" smtClean="0"/>
            </a:br>
            <a:r>
              <a:rPr lang="en-GB" sz="1200" dirty="0" smtClean="0"/>
              <a:t>(Anderson and </a:t>
            </a:r>
            <a:r>
              <a:rPr lang="en-GB" sz="1200" dirty="0" err="1" smtClean="0"/>
              <a:t>Krathwohl</a:t>
            </a:r>
            <a:r>
              <a:rPr lang="en-GB" sz="1200" dirty="0" smtClean="0"/>
              <a:t>, 2001)</a:t>
            </a:r>
            <a:br>
              <a:rPr lang="en-GB" sz="1200" dirty="0" smtClean="0"/>
            </a:br>
            <a:r>
              <a:rPr lang="ar-SA" sz="2000" b="1" dirty="0" smtClean="0"/>
              <a:t> </a:t>
            </a:r>
            <a:r>
              <a:rPr lang="ar-SA" sz="2700" b="1" dirty="0" smtClean="0"/>
              <a:t>جدول التصنيف</a:t>
            </a:r>
            <a:r>
              <a:rPr lang="ar-SA" sz="1600" dirty="0" smtClean="0"/>
              <a:t/>
            </a:r>
            <a:br>
              <a:rPr lang="ar-SA" sz="1600" dirty="0" smtClean="0"/>
            </a:br>
            <a:r>
              <a:rPr lang="ar-SA" sz="1200" dirty="0" smtClean="0"/>
              <a:t>( </a:t>
            </a:r>
            <a:r>
              <a:rPr lang="ar-SA" sz="1200" dirty="0" err="1" smtClean="0"/>
              <a:t>اندرسون</a:t>
            </a:r>
            <a:r>
              <a:rPr lang="ar-SA" sz="1200" dirty="0" smtClean="0"/>
              <a:t> و </a:t>
            </a:r>
            <a:r>
              <a:rPr lang="ar-SA" sz="1200" dirty="0" err="1" smtClean="0"/>
              <a:t>كراذ</a:t>
            </a:r>
            <a:r>
              <a:rPr lang="ar-SA" sz="1200" dirty="0" smtClean="0"/>
              <a:t> هول, 2001 ) </a:t>
            </a:r>
            <a:r>
              <a:rPr lang="en-GB" sz="1200" dirty="0" smtClean="0"/>
              <a:t/>
            </a:r>
            <a:br>
              <a:rPr lang="en-GB" sz="1200" dirty="0" smtClean="0"/>
            </a:br>
            <a:endParaRPr lang="en-GB" sz="1200" dirty="0" smtClean="0"/>
          </a:p>
        </p:txBody>
      </p:sp>
      <p:graphicFrame>
        <p:nvGraphicFramePr>
          <p:cNvPr id="62535" name="Group 71"/>
          <p:cNvGraphicFramePr>
            <a:graphicFrameLocks noGrp="1"/>
          </p:cNvGraphicFramePr>
          <p:nvPr>
            <p:ph type="tbl" idx="1"/>
          </p:nvPr>
        </p:nvGraphicFramePr>
        <p:xfrm>
          <a:off x="0" y="1124744"/>
          <a:ext cx="8892480" cy="5656546"/>
        </p:xfrm>
        <a:graphic>
          <a:graphicData uri="http://schemas.openxmlformats.org/drawingml/2006/table">
            <a:tbl>
              <a:tblPr/>
              <a:tblGrid>
                <a:gridCol w="2963335"/>
                <a:gridCol w="963084"/>
                <a:gridCol w="1037167"/>
                <a:gridCol w="806121"/>
                <a:gridCol w="1028957"/>
                <a:gridCol w="988104"/>
                <a:gridCol w="1105712"/>
              </a:tblGrid>
              <a:tr h="75233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rgbClr val="000000"/>
                          </a:solidFill>
                          <a:effectLst/>
                          <a:latin typeface="Arial" charset="0"/>
                        </a:rPr>
                        <a:t>NCAAA Domains of Learning</a:t>
                      </a:r>
                    </a:p>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Arial" charset="0"/>
                        </a:rPr>
                        <a:t>NCAAA </a:t>
                      </a:r>
                      <a:r>
                        <a:rPr kumimoji="0" lang="ar-SA" sz="1400" b="0" i="0" u="none" strike="noStrike" cap="none" normalizeH="0" baseline="0" dirty="0" smtClean="0">
                          <a:ln>
                            <a:noFill/>
                          </a:ln>
                          <a:solidFill>
                            <a:srgbClr val="000000"/>
                          </a:solidFill>
                          <a:effectLst/>
                          <a:latin typeface="Arial" charset="0"/>
                        </a:rPr>
                        <a:t>مجالات التعلم في</a:t>
                      </a:r>
                      <a:endParaRPr kumimoji="0" lang="en-GB" sz="1400" b="0" i="0" u="none" strike="noStrike" cap="none" normalizeH="0" baseline="0" dirty="0" smtClean="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6">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Times New Roman" pitchFamily="18" charset="0"/>
                          <a:cs typeface="Tahoma" charset="0"/>
                        </a:rPr>
                        <a:t>The cognitive Process Dimension – Bloom</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ea typeface="Times New Roman" pitchFamily="18" charset="0"/>
                          <a:cs typeface="Tahoma" charset="0"/>
                        </a:rPr>
                        <a:t> </a:t>
                      </a:r>
                      <a:r>
                        <a:rPr kumimoji="0" lang="ar-SA" sz="1400" b="0" i="0" u="none" strike="noStrike" cap="none" normalizeH="0" baseline="0" dirty="0" smtClean="0">
                          <a:ln>
                            <a:noFill/>
                          </a:ln>
                          <a:solidFill>
                            <a:schemeClr val="tx1"/>
                          </a:solidFill>
                          <a:effectLst/>
                          <a:latin typeface="Arial" charset="0"/>
                          <a:ea typeface="Times New Roman" pitchFamily="18" charset="0"/>
                          <a:cs typeface="Tahoma" charset="0"/>
                        </a:rPr>
                        <a:t>  أبعاد العملية </a:t>
                      </a:r>
                      <a:r>
                        <a:rPr kumimoji="0" lang="ar-SA" sz="1400" b="0" i="0" u="none" strike="noStrike" cap="none" normalizeH="0" baseline="0" dirty="0" err="1" smtClean="0">
                          <a:ln>
                            <a:noFill/>
                          </a:ln>
                          <a:solidFill>
                            <a:schemeClr val="tx1"/>
                          </a:solidFill>
                          <a:effectLst/>
                          <a:latin typeface="Arial" charset="0"/>
                          <a:ea typeface="Times New Roman" pitchFamily="18" charset="0"/>
                          <a:cs typeface="Tahoma" charset="0"/>
                        </a:rPr>
                        <a:t>المعرفية </a:t>
                      </a:r>
                      <a:r>
                        <a:rPr kumimoji="0" lang="ar-SA" sz="1400" b="0" i="0" u="none" strike="noStrike" cap="none" normalizeH="0" baseline="0" dirty="0" smtClean="0">
                          <a:ln>
                            <a:noFill/>
                          </a:ln>
                          <a:solidFill>
                            <a:schemeClr val="tx1"/>
                          </a:solidFill>
                          <a:effectLst/>
                          <a:latin typeface="Arial" charset="0"/>
                          <a:ea typeface="Times New Roman" pitchFamily="18" charset="0"/>
                          <a:cs typeface="Tahoma" charset="0"/>
                        </a:rPr>
                        <a:t>– هرم بلوم</a:t>
                      </a:r>
                      <a:endParaRPr kumimoji="0" lang="en-GB" sz="1400" b="0" i="0" u="none" strike="noStrike" cap="none" normalizeH="0" baseline="0" dirty="0" smtClean="0">
                        <a:ln>
                          <a:noFill/>
                        </a:ln>
                        <a:solidFill>
                          <a:schemeClr val="tx1"/>
                        </a:solidFill>
                        <a:effectLst/>
                        <a:latin typeface="Arial" charset="0"/>
                        <a:ea typeface="Times New Roman" pitchFamily="18" charset="0"/>
                        <a:cs typeface="Tahoma"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4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61581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dirty="0" smtClean="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rPr>
                        <a:t> Remember</a:t>
                      </a:r>
                    </a:p>
                    <a:p>
                      <a:pPr marL="533400" marR="0" lvl="0" indent="-533400" algn="ctr" defTabSz="914400" rtl="0" eaLnBrk="1" fontAlgn="base" latinLnBrk="0" hangingPunct="1">
                        <a:lnSpc>
                          <a:spcPct val="100000"/>
                        </a:lnSpc>
                        <a:spcBef>
                          <a:spcPct val="0"/>
                        </a:spcBef>
                        <a:spcAft>
                          <a:spcPct val="0"/>
                        </a:spcAft>
                        <a:buClrTx/>
                        <a:buSzTx/>
                        <a:buFontTx/>
                        <a:buNone/>
                        <a:tabLst/>
                      </a:pPr>
                      <a:r>
                        <a:rPr kumimoji="0" lang="ar-SA" sz="1100" b="0" i="0" u="none" strike="noStrike" cap="none" normalizeH="0" baseline="0" dirty="0" smtClean="0">
                          <a:ln>
                            <a:noFill/>
                          </a:ln>
                          <a:solidFill>
                            <a:schemeClr val="tx1"/>
                          </a:solidFill>
                          <a:effectLst/>
                          <a:latin typeface="Arial" charset="0"/>
                          <a:ea typeface="Times New Roman" pitchFamily="18" charset="0"/>
                          <a:cs typeface="Tahoma" charset="0"/>
                        </a:rPr>
                        <a:t>تذكر</a:t>
                      </a: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rPr>
                        <a:t> Understand</a:t>
                      </a:r>
                    </a:p>
                    <a:p>
                      <a:pPr marL="533400" marR="0" lvl="0" indent="-533400" algn="l" defTabSz="914400" rtl="0" eaLnBrk="1" fontAlgn="base" latinLnBrk="0" hangingPunct="1">
                        <a:lnSpc>
                          <a:spcPct val="100000"/>
                        </a:lnSpc>
                        <a:spcBef>
                          <a:spcPct val="0"/>
                        </a:spcBef>
                        <a:spcAft>
                          <a:spcPct val="0"/>
                        </a:spcAft>
                        <a:buClrTx/>
                        <a:buSzTx/>
                        <a:buFontTx/>
                        <a:buNone/>
                        <a:tabLst/>
                        <a:defRPr/>
                      </a:pPr>
                      <a:r>
                        <a:rPr kumimoji="0" lang="ar-SA" sz="1100" b="0" i="0" u="none" strike="noStrike" cap="none" normalizeH="0" baseline="0" dirty="0" smtClean="0">
                          <a:ln>
                            <a:noFill/>
                          </a:ln>
                          <a:solidFill>
                            <a:schemeClr val="tx1"/>
                          </a:solidFill>
                          <a:effectLst/>
                          <a:latin typeface="Arial" charset="0"/>
                          <a:ea typeface="Times New Roman" pitchFamily="18" charset="0"/>
                          <a:cs typeface="Tahoma" charset="0"/>
                        </a:rPr>
                        <a:t>افهم</a:t>
                      </a: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rPr>
                        <a:t> Apply </a:t>
                      </a:r>
                    </a:p>
                    <a:p>
                      <a:pPr marL="533400" marR="0" lvl="0" indent="-533400" algn="l" defTabSz="914400" rtl="0" eaLnBrk="1" fontAlgn="base" latinLnBrk="0" hangingPunct="1">
                        <a:lnSpc>
                          <a:spcPct val="100000"/>
                        </a:lnSpc>
                        <a:spcBef>
                          <a:spcPct val="0"/>
                        </a:spcBef>
                        <a:spcAft>
                          <a:spcPct val="0"/>
                        </a:spcAft>
                        <a:buClrTx/>
                        <a:buSzTx/>
                        <a:buFontTx/>
                        <a:buNone/>
                        <a:tabLst/>
                        <a:defRPr/>
                      </a:pPr>
                      <a:r>
                        <a:rPr kumimoji="0" lang="ar-SA" sz="1100" b="0" i="0" u="none" strike="noStrike" cap="none" normalizeH="0" baseline="0" dirty="0" smtClean="0">
                          <a:ln>
                            <a:noFill/>
                          </a:ln>
                          <a:solidFill>
                            <a:schemeClr val="tx1"/>
                          </a:solidFill>
                          <a:effectLst/>
                          <a:latin typeface="Arial" charset="0"/>
                          <a:ea typeface="Times New Roman" pitchFamily="18" charset="0"/>
                          <a:cs typeface="Tahoma" charset="0"/>
                        </a:rPr>
                        <a:t>طبق</a:t>
                      </a: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rPr>
                        <a:t>Analyse</a:t>
                      </a:r>
                    </a:p>
                    <a:p>
                      <a:pPr marL="533400" marR="0" lvl="0" indent="-533400" algn="l" defTabSz="914400" rtl="0" eaLnBrk="1" fontAlgn="base" latinLnBrk="0" hangingPunct="1">
                        <a:lnSpc>
                          <a:spcPct val="100000"/>
                        </a:lnSpc>
                        <a:spcBef>
                          <a:spcPct val="0"/>
                        </a:spcBef>
                        <a:spcAft>
                          <a:spcPct val="0"/>
                        </a:spcAft>
                        <a:buClrTx/>
                        <a:buSzTx/>
                        <a:buFontTx/>
                        <a:buNone/>
                        <a:tabLst/>
                        <a:defRPr/>
                      </a:pPr>
                      <a:r>
                        <a:rPr kumimoji="0" lang="ar-SA" sz="1100" b="0" i="0" u="none" strike="noStrike" cap="none" normalizeH="0" baseline="0" dirty="0" smtClean="0">
                          <a:ln>
                            <a:noFill/>
                          </a:ln>
                          <a:solidFill>
                            <a:schemeClr val="tx1"/>
                          </a:solidFill>
                          <a:effectLst/>
                          <a:latin typeface="Arial" charset="0"/>
                          <a:ea typeface="Times New Roman" pitchFamily="18" charset="0"/>
                          <a:cs typeface="Tahoma" charset="0"/>
                        </a:rPr>
                        <a:t>حلل</a:t>
                      </a: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rPr>
                        <a:t>Evaluate</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ar-SA" sz="1100" b="0" i="0" u="none" strike="noStrike" cap="none" normalizeH="0" baseline="0" dirty="0" smtClean="0">
                          <a:ln>
                            <a:noFill/>
                          </a:ln>
                          <a:solidFill>
                            <a:schemeClr val="tx1"/>
                          </a:solidFill>
                          <a:effectLst/>
                          <a:latin typeface="Arial" charset="0"/>
                          <a:ea typeface="Times New Roman" pitchFamily="18" charset="0"/>
                          <a:cs typeface="Tahoma" charset="0"/>
                        </a:rPr>
                        <a:t>قيم</a:t>
                      </a: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rPr>
                        <a:t>Create</a:t>
                      </a:r>
                      <a:endParaRPr kumimoji="0" lang="ar-SA" sz="1100" b="0" i="0" u="none" strike="noStrike" cap="none" normalizeH="0" baseline="0" dirty="0" smtClean="0">
                        <a:ln>
                          <a:noFill/>
                        </a:ln>
                        <a:solidFill>
                          <a:schemeClr val="tx1"/>
                        </a:solidFill>
                        <a:effectLst/>
                        <a:latin typeface="Arial" charset="0"/>
                        <a:ea typeface="Times New Roman" pitchFamily="18" charset="0"/>
                        <a:cs typeface="Tahoma" charset="0"/>
                      </a:endParaRP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ar-SA" sz="1100" b="0" i="0" u="none" strike="noStrike" cap="none" normalizeH="0" baseline="0" dirty="0" smtClean="0">
                          <a:ln>
                            <a:noFill/>
                          </a:ln>
                          <a:solidFill>
                            <a:schemeClr val="tx1"/>
                          </a:solidFill>
                          <a:effectLst/>
                          <a:latin typeface="Arial" charset="0"/>
                          <a:ea typeface="Times New Roman" pitchFamily="18" charset="0"/>
                          <a:cs typeface="Tahoma" charset="0"/>
                        </a:rPr>
                        <a:t>أبدع</a:t>
                      </a: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20986">
                <a:tc>
                  <a:txBody>
                    <a:bodyPr/>
                    <a:lstStyle/>
                    <a:p>
                      <a:pPr>
                        <a:spcAft>
                          <a:spcPts val="0"/>
                        </a:spcAft>
                      </a:pPr>
                      <a:r>
                        <a:rPr lang="en-US" sz="1200" b="1" dirty="0">
                          <a:latin typeface="Times New Roman"/>
                          <a:ea typeface="Times New Roman"/>
                        </a:rPr>
                        <a:t>Knowledge </a:t>
                      </a:r>
                      <a:r>
                        <a:rPr lang="en-US" sz="1200" b="1" dirty="0" smtClean="0">
                          <a:latin typeface="Times New Roman"/>
                          <a:ea typeface="Times New Roman"/>
                        </a:rPr>
                        <a:t> </a:t>
                      </a:r>
                      <a:r>
                        <a:rPr lang="ar-SA" sz="1200" b="1" dirty="0" smtClean="0">
                          <a:latin typeface="Times New Roman"/>
                          <a:ea typeface="Times New Roman"/>
                        </a:rPr>
                        <a:t>المعرفة</a:t>
                      </a:r>
                      <a:endParaRPr lang="en-US" sz="1200" dirty="0">
                        <a:latin typeface="Times New Roman"/>
                        <a:ea typeface="Times New Roman"/>
                      </a:endParaRPr>
                    </a:p>
                    <a:p>
                      <a:pPr>
                        <a:spcAft>
                          <a:spcPts val="0"/>
                        </a:spcAft>
                      </a:pPr>
                      <a:r>
                        <a:rPr lang="en-US" sz="1200" b="1" dirty="0">
                          <a:latin typeface="Times New Roman"/>
                          <a:ea typeface="Times New Roman"/>
                        </a:rPr>
                        <a:t>    </a:t>
                      </a:r>
                      <a:r>
                        <a:rPr lang="en-US" sz="1000" dirty="0" smtClean="0">
                          <a:latin typeface="Times New Roman"/>
                          <a:ea typeface="Times New Roman"/>
                        </a:rPr>
                        <a:t>Facts </a:t>
                      </a:r>
                      <a:r>
                        <a:rPr lang="ar-SA" sz="1000" dirty="0" smtClean="0">
                          <a:latin typeface="Times New Roman"/>
                          <a:ea typeface="Times New Roman"/>
                        </a:rPr>
                        <a:t>الحقائق                            </a:t>
                      </a:r>
                      <a:r>
                        <a:rPr lang="ar-SA" sz="1000" baseline="0" dirty="0" smtClean="0">
                          <a:latin typeface="Times New Roman"/>
                          <a:ea typeface="Times New Roman"/>
                        </a:rPr>
                        <a:t>   </a:t>
                      </a:r>
                      <a:endParaRPr lang="en-US" sz="1200" dirty="0">
                        <a:latin typeface="Times New Roman"/>
                        <a:ea typeface="Times New Roman"/>
                      </a:endParaRPr>
                    </a:p>
                    <a:p>
                      <a:pPr>
                        <a:spcAft>
                          <a:spcPts val="0"/>
                        </a:spcAft>
                      </a:pPr>
                      <a:r>
                        <a:rPr lang="en-US" sz="1000" dirty="0">
                          <a:latin typeface="Times New Roman"/>
                          <a:ea typeface="Times New Roman"/>
                        </a:rPr>
                        <a:t>     Concepts, </a:t>
                      </a:r>
                      <a:r>
                        <a:rPr lang="en-US" sz="1000" dirty="0" smtClean="0">
                          <a:latin typeface="Times New Roman"/>
                          <a:ea typeface="Times New Roman"/>
                        </a:rPr>
                        <a:t>theories       </a:t>
                      </a:r>
                      <a:r>
                        <a:rPr lang="ar-SA" sz="1000" dirty="0" smtClean="0">
                          <a:latin typeface="Times New Roman"/>
                          <a:ea typeface="Times New Roman"/>
                        </a:rPr>
                        <a:t>المفهوم</a:t>
                      </a:r>
                      <a:r>
                        <a:rPr lang="ar-SA" sz="1000" baseline="0" dirty="0" smtClean="0">
                          <a:latin typeface="Times New Roman"/>
                          <a:ea typeface="Times New Roman"/>
                        </a:rPr>
                        <a:t> </a:t>
                      </a:r>
                      <a:r>
                        <a:rPr lang="ar-SA" sz="1000" baseline="0" dirty="0" err="1" smtClean="0">
                          <a:latin typeface="Times New Roman"/>
                          <a:ea typeface="Times New Roman"/>
                        </a:rPr>
                        <a:t>و</a:t>
                      </a:r>
                      <a:r>
                        <a:rPr lang="ar-SA" sz="1000" baseline="0" dirty="0" smtClean="0">
                          <a:latin typeface="Times New Roman"/>
                          <a:ea typeface="Times New Roman"/>
                        </a:rPr>
                        <a:t> النظريات </a:t>
                      </a:r>
                      <a:r>
                        <a:rPr lang="ar-SA" sz="1000" baseline="0" dirty="0" err="1" smtClean="0">
                          <a:latin typeface="Times New Roman"/>
                          <a:ea typeface="Times New Roman"/>
                        </a:rPr>
                        <a:t>و</a:t>
                      </a:r>
                      <a:r>
                        <a:rPr lang="en-US" sz="1000" dirty="0" smtClean="0">
                          <a:latin typeface="Times New Roman"/>
                          <a:ea typeface="Times New Roman"/>
                        </a:rPr>
                        <a:t>     Procedures      </a:t>
                      </a:r>
                      <a:r>
                        <a:rPr lang="ar-SA" sz="1200" baseline="0" dirty="0" smtClean="0">
                          <a:latin typeface="Times New Roman"/>
                          <a:ea typeface="Times New Roman"/>
                        </a:rPr>
                        <a:t>لإجراءات</a:t>
                      </a:r>
                      <a:r>
                        <a:rPr lang="en-US" sz="1200" baseline="0" dirty="0" smtClean="0">
                          <a:latin typeface="Times New Roman"/>
                          <a:ea typeface="Times New Roman"/>
                        </a:rPr>
                        <a:t>      </a:t>
                      </a:r>
                      <a:endParaRPr lang="en-US" sz="12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97149">
                <a:tc>
                  <a:txBody>
                    <a:bodyPr/>
                    <a:lstStyle/>
                    <a:p>
                      <a:pPr>
                        <a:spcAft>
                          <a:spcPts val="0"/>
                        </a:spcAft>
                      </a:pPr>
                      <a:r>
                        <a:rPr lang="en-US" sz="1200" b="1" dirty="0">
                          <a:latin typeface="Times New Roman"/>
                          <a:ea typeface="Times New Roman"/>
                        </a:rPr>
                        <a:t>Cognitive </a:t>
                      </a:r>
                      <a:r>
                        <a:rPr lang="en-US" sz="1200" b="1" dirty="0" smtClean="0">
                          <a:latin typeface="Times New Roman"/>
                          <a:ea typeface="Times New Roman"/>
                        </a:rPr>
                        <a:t>Skills</a:t>
                      </a:r>
                      <a:r>
                        <a:rPr lang="ar-SA" sz="1200" b="1" dirty="0" smtClean="0">
                          <a:latin typeface="Times New Roman"/>
                          <a:ea typeface="Times New Roman"/>
                        </a:rPr>
                        <a:t>مهارات معرفية  </a:t>
                      </a:r>
                      <a:endParaRPr lang="en-US" sz="1200" dirty="0">
                        <a:latin typeface="Times New Roman"/>
                        <a:ea typeface="Times New Roman"/>
                      </a:endParaRPr>
                    </a:p>
                    <a:p>
                      <a:pPr>
                        <a:spcAft>
                          <a:spcPts val="0"/>
                        </a:spcAft>
                      </a:pPr>
                      <a:r>
                        <a:rPr lang="en-US" sz="1200" b="1" dirty="0">
                          <a:latin typeface="Times New Roman"/>
                          <a:ea typeface="Times New Roman"/>
                        </a:rPr>
                        <a:t>    </a:t>
                      </a:r>
                      <a:r>
                        <a:rPr lang="en-US" sz="1000" dirty="0">
                          <a:latin typeface="Times New Roman"/>
                          <a:ea typeface="Times New Roman"/>
                        </a:rPr>
                        <a:t>Apply skills when </a:t>
                      </a:r>
                      <a:r>
                        <a:rPr lang="en-US" sz="1000" dirty="0" smtClean="0">
                          <a:latin typeface="Times New Roman"/>
                          <a:ea typeface="Times New Roman"/>
                        </a:rPr>
                        <a:t>asked</a:t>
                      </a:r>
                      <a:r>
                        <a:rPr lang="ar-SA" sz="1000" dirty="0" smtClean="0">
                          <a:latin typeface="Times New Roman"/>
                          <a:ea typeface="Times New Roman"/>
                        </a:rPr>
                        <a:t>تطبيق المهارات</a:t>
                      </a:r>
                      <a:r>
                        <a:rPr lang="ar-SA" sz="1000" baseline="0" dirty="0" smtClean="0">
                          <a:latin typeface="Times New Roman"/>
                          <a:ea typeface="Times New Roman"/>
                        </a:rPr>
                        <a:t> وقت الحاجة</a:t>
                      </a:r>
                      <a:endParaRPr lang="en-US" sz="1200" dirty="0">
                        <a:latin typeface="Times New Roman"/>
                        <a:ea typeface="Times New Roman"/>
                      </a:endParaRPr>
                    </a:p>
                    <a:p>
                      <a:pPr marL="228600" indent="-228600">
                        <a:spcAft>
                          <a:spcPts val="0"/>
                        </a:spcAft>
                      </a:pPr>
                      <a:r>
                        <a:rPr lang="en-US" sz="1000" dirty="0">
                          <a:latin typeface="Times New Roman"/>
                          <a:ea typeface="Times New Roman"/>
                        </a:rPr>
                        <a:t>     Creative  thinking and problem </a:t>
                      </a:r>
                      <a:r>
                        <a:rPr lang="en-US" sz="1000" dirty="0" smtClean="0">
                          <a:latin typeface="Times New Roman"/>
                          <a:ea typeface="Times New Roman"/>
                        </a:rPr>
                        <a:t>solving </a:t>
                      </a:r>
                      <a:r>
                        <a:rPr lang="ar-SA" sz="1000" dirty="0" smtClean="0">
                          <a:latin typeface="Times New Roman"/>
                          <a:ea typeface="Times New Roman"/>
                        </a:rPr>
                        <a:t>حل</a:t>
                      </a:r>
                      <a:r>
                        <a:rPr lang="ar-SA" sz="1000" baseline="0" dirty="0" smtClean="0">
                          <a:latin typeface="Times New Roman"/>
                          <a:ea typeface="Times New Roman"/>
                        </a:rPr>
                        <a:t> المشكلات </a:t>
                      </a:r>
                      <a:r>
                        <a:rPr lang="ar-SA" sz="1000" baseline="0" dirty="0" err="1" smtClean="0">
                          <a:latin typeface="Times New Roman"/>
                          <a:ea typeface="Times New Roman"/>
                        </a:rPr>
                        <a:t>و</a:t>
                      </a:r>
                      <a:r>
                        <a:rPr lang="ar-SA" sz="1000" baseline="0" dirty="0" smtClean="0">
                          <a:latin typeface="Times New Roman"/>
                          <a:ea typeface="Times New Roman"/>
                        </a:rPr>
                        <a:t> التفكير الإبداعي</a:t>
                      </a:r>
                      <a:endParaRPr lang="en-US" sz="12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355250">
                <a:tc>
                  <a:txBody>
                    <a:bodyPr/>
                    <a:lstStyle/>
                    <a:p>
                      <a:pPr>
                        <a:spcAft>
                          <a:spcPts val="0"/>
                        </a:spcAft>
                      </a:pPr>
                      <a:r>
                        <a:rPr lang="en-US" sz="1200" b="1" dirty="0">
                          <a:latin typeface="Times New Roman"/>
                          <a:ea typeface="Times New Roman"/>
                        </a:rPr>
                        <a:t>Interpersonal Skills and </a:t>
                      </a:r>
                      <a:r>
                        <a:rPr lang="en-US" sz="1200" b="1" dirty="0" smtClean="0">
                          <a:latin typeface="Times New Roman"/>
                          <a:ea typeface="Times New Roman"/>
                        </a:rPr>
                        <a:t>Responsibility</a:t>
                      </a:r>
                    </a:p>
                    <a:p>
                      <a:pPr>
                        <a:spcAft>
                          <a:spcPts val="0"/>
                        </a:spcAft>
                      </a:pPr>
                      <a:r>
                        <a:rPr lang="ar-SA" sz="1200" dirty="0" smtClean="0">
                          <a:latin typeface="Times New Roman"/>
                          <a:ea typeface="Times New Roman"/>
                        </a:rPr>
                        <a:t>مهارات</a:t>
                      </a:r>
                      <a:r>
                        <a:rPr lang="ar-SA" sz="1200" baseline="0" dirty="0" smtClean="0">
                          <a:latin typeface="Times New Roman"/>
                          <a:ea typeface="Times New Roman"/>
                        </a:rPr>
                        <a:t> التعامل </a:t>
                      </a:r>
                      <a:r>
                        <a:rPr lang="ar-SA" sz="1200" baseline="0" dirty="0" err="1" smtClean="0">
                          <a:latin typeface="Times New Roman"/>
                          <a:ea typeface="Times New Roman"/>
                        </a:rPr>
                        <a:t>و</a:t>
                      </a:r>
                      <a:r>
                        <a:rPr lang="ar-SA" sz="1200" baseline="0" dirty="0" smtClean="0">
                          <a:latin typeface="Times New Roman"/>
                          <a:ea typeface="Times New Roman"/>
                        </a:rPr>
                        <a:t> المسئولية</a:t>
                      </a:r>
                      <a:endParaRPr lang="en-US" sz="1200" dirty="0">
                        <a:latin typeface="Times New Roman"/>
                        <a:ea typeface="Times New Roman"/>
                      </a:endParaRPr>
                    </a:p>
                    <a:p>
                      <a:pPr>
                        <a:spcAft>
                          <a:spcPts val="0"/>
                        </a:spcAft>
                      </a:pPr>
                      <a:r>
                        <a:rPr lang="en-US" sz="1000" dirty="0">
                          <a:latin typeface="Times New Roman"/>
                          <a:ea typeface="Times New Roman"/>
                        </a:rPr>
                        <a:t>Responsibility for </a:t>
                      </a:r>
                      <a:r>
                        <a:rPr lang="en-US" sz="1000" dirty="0" smtClean="0">
                          <a:latin typeface="Times New Roman"/>
                          <a:ea typeface="Times New Roman"/>
                        </a:rPr>
                        <a:t>own learning </a:t>
                      </a:r>
                      <a:r>
                        <a:rPr lang="ar-SA" sz="1000" dirty="0" smtClean="0">
                          <a:latin typeface="Times New Roman"/>
                          <a:ea typeface="Times New Roman"/>
                        </a:rPr>
                        <a:t>حس</a:t>
                      </a:r>
                      <a:r>
                        <a:rPr lang="ar-SA" sz="1000" baseline="0" dirty="0" smtClean="0">
                          <a:latin typeface="Times New Roman"/>
                          <a:ea typeface="Times New Roman"/>
                        </a:rPr>
                        <a:t> المسؤولية تجاه التعاليم</a:t>
                      </a:r>
                      <a:r>
                        <a:rPr lang="en-US" sz="1000" dirty="0" smtClean="0">
                          <a:latin typeface="Times New Roman"/>
                          <a:ea typeface="Times New Roman"/>
                        </a:rPr>
                        <a:t> </a:t>
                      </a:r>
                      <a:endParaRPr lang="en-US" sz="1200" dirty="0">
                        <a:latin typeface="Times New Roman"/>
                        <a:ea typeface="Times New Roman"/>
                      </a:endParaRPr>
                    </a:p>
                    <a:p>
                      <a:pPr>
                        <a:spcAft>
                          <a:spcPts val="0"/>
                        </a:spcAft>
                      </a:pPr>
                      <a:r>
                        <a:rPr lang="en-US" sz="1000" dirty="0">
                          <a:latin typeface="Times New Roman"/>
                          <a:ea typeface="Times New Roman"/>
                        </a:rPr>
                        <a:t>Group participation and </a:t>
                      </a:r>
                      <a:r>
                        <a:rPr lang="en-US" sz="1000" dirty="0" smtClean="0">
                          <a:latin typeface="Times New Roman"/>
                          <a:ea typeface="Times New Roman"/>
                        </a:rPr>
                        <a:t>leadership</a:t>
                      </a:r>
                      <a:r>
                        <a:rPr lang="en-US" sz="1000" baseline="0" dirty="0" smtClean="0">
                          <a:latin typeface="Times New Roman"/>
                          <a:ea typeface="Times New Roman"/>
                        </a:rPr>
                        <a:t> </a:t>
                      </a:r>
                      <a:r>
                        <a:rPr lang="ar-SA" sz="1000" baseline="0" dirty="0" smtClean="0">
                          <a:latin typeface="Times New Roman"/>
                          <a:ea typeface="Times New Roman"/>
                        </a:rPr>
                        <a:t>القيادة </a:t>
                      </a:r>
                      <a:r>
                        <a:rPr lang="ar-SA" sz="1000" baseline="0" dirty="0" err="1" smtClean="0">
                          <a:latin typeface="Times New Roman"/>
                          <a:ea typeface="Times New Roman"/>
                        </a:rPr>
                        <a:t>و</a:t>
                      </a:r>
                      <a:r>
                        <a:rPr lang="ar-SA" sz="1000" baseline="0" dirty="0" smtClean="0">
                          <a:latin typeface="Times New Roman"/>
                          <a:ea typeface="Times New Roman"/>
                        </a:rPr>
                        <a:t> المشاركة الجماعية</a:t>
                      </a:r>
                      <a:r>
                        <a:rPr lang="en-US" sz="1000" dirty="0" smtClean="0">
                          <a:latin typeface="Times New Roman"/>
                          <a:ea typeface="Times New Roman"/>
                        </a:rPr>
                        <a:t> </a:t>
                      </a:r>
                      <a:endParaRPr lang="en-US" sz="1200" dirty="0">
                        <a:latin typeface="Times New Roman"/>
                        <a:ea typeface="Times New Roman"/>
                      </a:endParaRPr>
                    </a:p>
                    <a:p>
                      <a:pPr>
                        <a:spcAft>
                          <a:spcPts val="0"/>
                        </a:spcAft>
                      </a:pPr>
                      <a:r>
                        <a:rPr lang="en-US" sz="1000" dirty="0">
                          <a:latin typeface="Times New Roman"/>
                          <a:ea typeface="Times New Roman"/>
                        </a:rPr>
                        <a:t>Act responsibly-personal and professional </a:t>
                      </a:r>
                      <a:r>
                        <a:rPr lang="en-US" sz="1000" dirty="0" smtClean="0">
                          <a:latin typeface="Times New Roman"/>
                          <a:ea typeface="Times New Roman"/>
                        </a:rPr>
                        <a:t>situations</a:t>
                      </a:r>
                      <a:r>
                        <a:rPr lang="en-US" sz="1000" baseline="0" dirty="0" smtClean="0">
                          <a:latin typeface="Times New Roman"/>
                          <a:ea typeface="Times New Roman"/>
                        </a:rPr>
                        <a:t> </a:t>
                      </a:r>
                      <a:r>
                        <a:rPr lang="ar-SA" sz="1000" baseline="0" dirty="0" smtClean="0">
                          <a:latin typeface="Times New Roman"/>
                          <a:ea typeface="Times New Roman"/>
                        </a:rPr>
                        <a:t>حسن التصرف بالمواقف المهنية </a:t>
                      </a:r>
                      <a:r>
                        <a:rPr lang="ar-SA" sz="1000" baseline="0" dirty="0" err="1" smtClean="0">
                          <a:latin typeface="Times New Roman"/>
                          <a:ea typeface="Times New Roman"/>
                        </a:rPr>
                        <a:t>و</a:t>
                      </a:r>
                      <a:r>
                        <a:rPr lang="ar-SA" sz="1000" baseline="0" dirty="0" smtClean="0">
                          <a:latin typeface="Times New Roman"/>
                          <a:ea typeface="Times New Roman"/>
                        </a:rPr>
                        <a:t> الشخصية</a:t>
                      </a:r>
                      <a:endParaRPr lang="en-US" sz="1200" dirty="0">
                        <a:latin typeface="Times New Roman"/>
                        <a:ea typeface="Times New Roman"/>
                      </a:endParaRPr>
                    </a:p>
                    <a:p>
                      <a:pPr>
                        <a:spcAft>
                          <a:spcPts val="0"/>
                        </a:spcAft>
                      </a:pPr>
                      <a:r>
                        <a:rPr lang="en-US" sz="1000" dirty="0">
                          <a:latin typeface="Times New Roman"/>
                          <a:ea typeface="Times New Roman"/>
                        </a:rPr>
                        <a:t>Ethical standards of </a:t>
                      </a:r>
                      <a:r>
                        <a:rPr lang="en-US" sz="1000" dirty="0" smtClean="0">
                          <a:latin typeface="Times New Roman"/>
                          <a:ea typeface="Times New Roman"/>
                        </a:rPr>
                        <a:t>behavior </a:t>
                      </a:r>
                      <a:r>
                        <a:rPr lang="ar-SA" sz="1000" dirty="0" smtClean="0">
                          <a:latin typeface="Times New Roman"/>
                          <a:ea typeface="Times New Roman"/>
                        </a:rPr>
                        <a:t>معايير</a:t>
                      </a:r>
                      <a:r>
                        <a:rPr lang="ar-SA" sz="1000" baseline="0" dirty="0" smtClean="0">
                          <a:latin typeface="Times New Roman"/>
                          <a:ea typeface="Times New Roman"/>
                        </a:rPr>
                        <a:t> السلوك الأخلاقي</a:t>
                      </a:r>
                      <a:endParaRPr lang="en-US" sz="12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43039">
                <a:tc>
                  <a:txBody>
                    <a:bodyPr/>
                    <a:lstStyle/>
                    <a:p>
                      <a:pPr>
                        <a:spcAft>
                          <a:spcPts val="0"/>
                        </a:spcAft>
                      </a:pPr>
                      <a:r>
                        <a:rPr lang="en-US" sz="1200" b="1" dirty="0">
                          <a:latin typeface="Times New Roman"/>
                          <a:ea typeface="Times New Roman"/>
                        </a:rPr>
                        <a:t>Communication  IT and Numerical </a:t>
                      </a:r>
                      <a:r>
                        <a:rPr lang="en-US" sz="1200" b="1" dirty="0" smtClean="0">
                          <a:latin typeface="Times New Roman"/>
                          <a:ea typeface="Times New Roman"/>
                        </a:rPr>
                        <a:t>Skills</a:t>
                      </a:r>
                      <a:endParaRPr lang="en-US" sz="1200" dirty="0" smtClean="0">
                        <a:latin typeface="Times New Roman"/>
                        <a:ea typeface="Times New Roman"/>
                      </a:endParaRPr>
                    </a:p>
                    <a:p>
                      <a:pPr marL="114300" indent="-114300">
                        <a:spcAft>
                          <a:spcPts val="0"/>
                        </a:spcAft>
                      </a:pPr>
                      <a:r>
                        <a:rPr lang="ar-SA" sz="1200" b="1" dirty="0" smtClean="0"/>
                        <a:t>التواصل بتقنية المعلومات </a:t>
                      </a:r>
                      <a:r>
                        <a:rPr lang="ar-SA" sz="1200" b="1" dirty="0" err="1" smtClean="0"/>
                        <a:t>و</a:t>
                      </a:r>
                      <a:r>
                        <a:rPr lang="ar-SA" sz="1200" b="1" dirty="0" smtClean="0"/>
                        <a:t> المهارات التعددية</a:t>
                      </a:r>
                      <a:endParaRPr lang="en-US" sz="1200" dirty="0" smtClean="0">
                        <a:latin typeface="Times New Roman"/>
                        <a:ea typeface="Times New Roman"/>
                      </a:endParaRPr>
                    </a:p>
                    <a:p>
                      <a:pPr marL="114300" indent="-114300">
                        <a:spcAft>
                          <a:spcPts val="0"/>
                        </a:spcAft>
                      </a:pPr>
                      <a:r>
                        <a:rPr lang="en-US" sz="1000" dirty="0" smtClean="0">
                          <a:latin typeface="Times New Roman"/>
                          <a:ea typeface="Times New Roman"/>
                        </a:rPr>
                        <a:t>    </a:t>
                      </a:r>
                      <a:r>
                        <a:rPr lang="en-US" sz="1000" dirty="0">
                          <a:latin typeface="Times New Roman"/>
                          <a:ea typeface="Times New Roman"/>
                        </a:rPr>
                        <a:t>Oral and </a:t>
                      </a:r>
                      <a:r>
                        <a:rPr lang="en-US" sz="1000" dirty="0" smtClean="0">
                          <a:latin typeface="Times New Roman"/>
                          <a:ea typeface="Times New Roman"/>
                        </a:rPr>
                        <a:t>written</a:t>
                      </a:r>
                      <a:r>
                        <a:rPr lang="ar-SA" sz="1000" dirty="0" smtClean="0">
                          <a:latin typeface="Times New Roman"/>
                          <a:ea typeface="Times New Roman"/>
                        </a:rPr>
                        <a:t> </a:t>
                      </a:r>
                      <a:r>
                        <a:rPr lang="en-US" sz="1000" dirty="0" smtClean="0">
                          <a:latin typeface="Times New Roman"/>
                          <a:ea typeface="Times New Roman"/>
                        </a:rPr>
                        <a:t>communication</a:t>
                      </a:r>
                      <a:r>
                        <a:rPr lang="en-US" sz="1000" baseline="0" dirty="0" smtClean="0">
                          <a:latin typeface="Times New Roman"/>
                          <a:ea typeface="Times New Roman"/>
                        </a:rPr>
                        <a:t> </a:t>
                      </a:r>
                      <a:r>
                        <a:rPr lang="ar-SA" sz="1000" baseline="0" dirty="0" smtClean="0">
                          <a:latin typeface="Times New Roman"/>
                          <a:ea typeface="Times New Roman"/>
                        </a:rPr>
                        <a:t>التواصل اللفظي </a:t>
                      </a:r>
                      <a:r>
                        <a:rPr lang="ar-SA" sz="1000" baseline="0" dirty="0" err="1" smtClean="0">
                          <a:latin typeface="Times New Roman"/>
                          <a:ea typeface="Times New Roman"/>
                        </a:rPr>
                        <a:t>و</a:t>
                      </a:r>
                      <a:r>
                        <a:rPr lang="ar-SA" sz="1000" baseline="0" dirty="0" smtClean="0">
                          <a:latin typeface="Times New Roman"/>
                          <a:ea typeface="Times New Roman"/>
                        </a:rPr>
                        <a:t> الكتابي</a:t>
                      </a:r>
                      <a:endParaRPr lang="en-US" sz="1200" dirty="0">
                        <a:latin typeface="Times New Roman"/>
                        <a:ea typeface="Times New Roman"/>
                      </a:endParaRPr>
                    </a:p>
                    <a:p>
                      <a:pPr>
                        <a:spcAft>
                          <a:spcPts val="0"/>
                        </a:spcAft>
                      </a:pPr>
                      <a:r>
                        <a:rPr lang="en-US" sz="1000" dirty="0">
                          <a:latin typeface="Times New Roman"/>
                          <a:ea typeface="Times New Roman"/>
                        </a:rPr>
                        <a:t>    Use of </a:t>
                      </a:r>
                      <a:r>
                        <a:rPr lang="en-US" sz="1000" dirty="0" smtClean="0">
                          <a:latin typeface="Times New Roman"/>
                          <a:ea typeface="Times New Roman"/>
                        </a:rPr>
                        <a:t>IT </a:t>
                      </a:r>
                      <a:r>
                        <a:rPr lang="ar-SA" sz="1000" dirty="0" smtClean="0">
                          <a:latin typeface="Times New Roman"/>
                          <a:ea typeface="Times New Roman"/>
                        </a:rPr>
                        <a:t>إستخدام تقنية المعلومات</a:t>
                      </a:r>
                      <a:endParaRPr lang="en-US" sz="1200" dirty="0">
                        <a:latin typeface="Times New Roman"/>
                        <a:ea typeface="Times New Roman"/>
                      </a:endParaRPr>
                    </a:p>
                    <a:p>
                      <a:pPr>
                        <a:spcAft>
                          <a:spcPts val="0"/>
                        </a:spcAft>
                      </a:pPr>
                      <a:r>
                        <a:rPr lang="en-US" sz="1000" dirty="0">
                          <a:latin typeface="Times New Roman"/>
                          <a:ea typeface="Times New Roman"/>
                        </a:rPr>
                        <a:t>    Basic </a:t>
                      </a:r>
                      <a:r>
                        <a:rPr lang="en-US" sz="1000" dirty="0" smtClean="0">
                          <a:latin typeface="Times New Roman"/>
                          <a:ea typeface="Times New Roman"/>
                        </a:rPr>
                        <a:t>math's </a:t>
                      </a:r>
                      <a:r>
                        <a:rPr lang="en-US" sz="1000" dirty="0">
                          <a:latin typeface="Times New Roman"/>
                          <a:ea typeface="Times New Roman"/>
                        </a:rPr>
                        <a:t>and </a:t>
                      </a:r>
                      <a:r>
                        <a:rPr lang="en-US" sz="1000" dirty="0" smtClean="0">
                          <a:latin typeface="Times New Roman"/>
                          <a:ea typeface="Times New Roman"/>
                        </a:rPr>
                        <a:t>statistics </a:t>
                      </a:r>
                      <a:r>
                        <a:rPr lang="ar-SA" sz="1000" dirty="0" smtClean="0">
                          <a:latin typeface="Times New Roman"/>
                          <a:ea typeface="Times New Roman"/>
                        </a:rPr>
                        <a:t>أساسيات</a:t>
                      </a:r>
                      <a:r>
                        <a:rPr lang="ar-SA" sz="1000" baseline="0" dirty="0" smtClean="0">
                          <a:latin typeface="Times New Roman"/>
                          <a:ea typeface="Times New Roman"/>
                        </a:rPr>
                        <a:t> الإحصاء و العمليات الحسابية</a:t>
                      </a:r>
                      <a:endParaRPr lang="en-US" sz="12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7249">
                <a:tc>
                  <a:txBody>
                    <a:bodyPr/>
                    <a:lstStyle/>
                    <a:p>
                      <a:pPr>
                        <a:spcAft>
                          <a:spcPts val="0"/>
                        </a:spcAft>
                      </a:pPr>
                      <a:r>
                        <a:rPr lang="en-US" sz="1200" b="1" dirty="0">
                          <a:latin typeface="Times New Roman"/>
                          <a:ea typeface="Times New Roman"/>
                        </a:rPr>
                        <a:t>Psychomotor </a:t>
                      </a:r>
                      <a:r>
                        <a:rPr lang="en-US" sz="1200" b="1" dirty="0" smtClean="0">
                          <a:latin typeface="Times New Roman"/>
                          <a:ea typeface="Times New Roman"/>
                        </a:rPr>
                        <a:t>Skills </a:t>
                      </a:r>
                      <a:r>
                        <a:rPr lang="ar-SA" sz="1200" b="1" dirty="0" smtClean="0">
                          <a:latin typeface="Times New Roman"/>
                          <a:ea typeface="Times New Roman"/>
                        </a:rPr>
                        <a:t> المهارات الحركية</a:t>
                      </a:r>
                      <a:r>
                        <a:rPr lang="ar-SA" sz="1200" b="1" baseline="0" dirty="0" smtClean="0">
                          <a:latin typeface="Times New Roman"/>
                          <a:ea typeface="Times New Roman"/>
                        </a:rPr>
                        <a:t>  </a:t>
                      </a:r>
                      <a:endParaRPr lang="en-US" sz="12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8491" name="Text Box 75"/>
          <p:cNvSpPr txBox="1">
            <a:spLocks noChangeArrowheads="1"/>
          </p:cNvSpPr>
          <p:nvPr/>
        </p:nvSpPr>
        <p:spPr bwMode="auto">
          <a:xfrm>
            <a:off x="0" y="6165850"/>
            <a:ext cx="1476375" cy="366713"/>
          </a:xfrm>
          <a:prstGeom prst="rect">
            <a:avLst/>
          </a:prstGeom>
          <a:noFill/>
          <a:ln w="9525">
            <a:noFill/>
            <a:miter lim="800000"/>
            <a:headEnd/>
            <a:tailEnd/>
          </a:ln>
        </p:spPr>
        <p:txBody>
          <a:bodyPr>
            <a:spAutoFit/>
          </a:bodyPr>
          <a:lstStyle/>
          <a:p>
            <a:pPr>
              <a:spcBef>
                <a:spcPct val="50000"/>
              </a:spcBef>
            </a:pPr>
            <a:endParaRPr lang="ar-SA"/>
          </a:p>
        </p:txBody>
      </p:sp>
      <p:sp>
        <p:nvSpPr>
          <p:cNvPr id="5" name="Slide Number Placeholder 4"/>
          <p:cNvSpPr>
            <a:spLocks noGrp="1"/>
          </p:cNvSpPr>
          <p:nvPr>
            <p:ph type="sldNum" sz="quarter" idx="12"/>
          </p:nvPr>
        </p:nvSpPr>
        <p:spPr/>
        <p:txBody>
          <a:bodyPr/>
          <a:lstStyle/>
          <a:p>
            <a:pPr>
              <a:defRPr/>
            </a:pPr>
            <a:fld id="{8839B661-4F9D-4DE4-868E-69A9BFF55028}" type="slidenum">
              <a:rPr lang="en-US" smtClean="0"/>
              <a:pPr>
                <a:defRPr/>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1043608" y="-171400"/>
            <a:ext cx="7346776" cy="1335088"/>
          </a:xfrm>
        </p:spPr>
        <p:txBody>
          <a:bodyPr>
            <a:normAutofit fontScale="90000"/>
          </a:bodyPr>
          <a:lstStyle/>
          <a:p>
            <a:pPr algn="ctr">
              <a:defRPr/>
            </a:pPr>
            <a:r>
              <a:rPr lang="en-GB" sz="4000" dirty="0" smtClean="0"/>
              <a:t>The Taxonomy Table </a:t>
            </a:r>
            <a:br>
              <a:rPr lang="en-GB" sz="4000" dirty="0" smtClean="0"/>
            </a:br>
            <a:r>
              <a:rPr lang="en-GB" sz="1400" dirty="0" smtClean="0"/>
              <a:t>(Anderson and </a:t>
            </a:r>
            <a:r>
              <a:rPr lang="en-GB" sz="1400" dirty="0" err="1" smtClean="0"/>
              <a:t>Krathwohl</a:t>
            </a:r>
            <a:r>
              <a:rPr lang="en-GB" sz="1400" dirty="0" smtClean="0"/>
              <a:t>, 2001)</a:t>
            </a:r>
            <a:br>
              <a:rPr lang="en-GB" sz="1400" dirty="0" smtClean="0"/>
            </a:br>
            <a:r>
              <a:rPr lang="ar-SA" sz="2400" b="1" dirty="0" smtClean="0"/>
              <a:t> جدول التصنيف</a:t>
            </a:r>
            <a:r>
              <a:rPr lang="ar-SA" sz="1400" dirty="0" smtClean="0"/>
              <a:t/>
            </a:r>
            <a:br>
              <a:rPr lang="ar-SA" sz="1400" dirty="0" smtClean="0"/>
            </a:br>
            <a:r>
              <a:rPr lang="ar-SA" sz="1400" dirty="0" smtClean="0"/>
              <a:t>( </a:t>
            </a:r>
            <a:r>
              <a:rPr lang="ar-SA" sz="1400" dirty="0" err="1" smtClean="0"/>
              <a:t>اندرسون</a:t>
            </a:r>
            <a:r>
              <a:rPr lang="ar-SA" sz="1400" dirty="0" smtClean="0"/>
              <a:t> و </a:t>
            </a:r>
            <a:r>
              <a:rPr lang="ar-SA" sz="1400" dirty="0" err="1" smtClean="0"/>
              <a:t>كراذ</a:t>
            </a:r>
            <a:r>
              <a:rPr lang="ar-SA" sz="1400" dirty="0" smtClean="0"/>
              <a:t> هول, 2001 )</a:t>
            </a:r>
            <a:endParaRPr lang="en-GB" sz="1400" dirty="0" smtClean="0"/>
          </a:p>
        </p:txBody>
      </p:sp>
      <p:graphicFrame>
        <p:nvGraphicFramePr>
          <p:cNvPr id="62535" name="Group 71"/>
          <p:cNvGraphicFramePr>
            <a:graphicFrameLocks noGrp="1"/>
          </p:cNvGraphicFramePr>
          <p:nvPr>
            <p:ph type="tbl" idx="1"/>
          </p:nvPr>
        </p:nvGraphicFramePr>
        <p:xfrm>
          <a:off x="0" y="1257336"/>
          <a:ext cx="9108504" cy="5600664"/>
        </p:xfrm>
        <a:graphic>
          <a:graphicData uri="http://schemas.openxmlformats.org/drawingml/2006/table">
            <a:tbl>
              <a:tblPr/>
              <a:tblGrid>
                <a:gridCol w="3131840"/>
                <a:gridCol w="1080120"/>
                <a:gridCol w="864096"/>
                <a:gridCol w="936104"/>
                <a:gridCol w="864096"/>
                <a:gridCol w="1080120"/>
                <a:gridCol w="1152128"/>
              </a:tblGrid>
              <a:tr h="488096">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charset="0"/>
                        </a:rPr>
                        <a:t>NCAAA Domains of Learning</a:t>
                      </a:r>
                      <a:endParaRPr kumimoji="0" lang="ar-SA" sz="1200" b="0" i="0" u="none" strike="noStrike" cap="none" normalizeH="0" baseline="0" dirty="0" smtClean="0">
                        <a:ln>
                          <a:noFill/>
                        </a:ln>
                        <a:solidFill>
                          <a:schemeClr val="tx1"/>
                        </a:solidFill>
                        <a:effectLst/>
                        <a:latin typeface="Arial" charset="0"/>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r>
                        <a:rPr kumimoji="0" lang="en-US" sz="1200" b="0" i="0" u="none" strike="noStrike" cap="none" normalizeH="0" baseline="0" dirty="0" smtClean="0">
                          <a:ln>
                            <a:noFill/>
                          </a:ln>
                          <a:solidFill>
                            <a:srgbClr val="000000"/>
                          </a:solidFill>
                          <a:effectLst/>
                          <a:latin typeface="Arial" charset="0"/>
                        </a:rPr>
                        <a:t>NCAAA  </a:t>
                      </a:r>
                      <a:r>
                        <a:rPr kumimoji="0" lang="ar-SA" sz="1200" b="0" i="0" u="none" strike="noStrike" cap="none" normalizeH="0" baseline="0" dirty="0" smtClean="0">
                          <a:ln>
                            <a:noFill/>
                          </a:ln>
                          <a:solidFill>
                            <a:srgbClr val="000000"/>
                          </a:solidFill>
                          <a:effectLst/>
                          <a:latin typeface="Arial" charset="0"/>
                        </a:rPr>
                        <a:t>مجالات التعلم في</a:t>
                      </a:r>
                      <a:endParaRPr kumimoji="0" lang="en-GB" sz="1200" b="0" i="0" u="none" strike="noStrike" cap="none" normalizeH="0" baseline="0" dirty="0" smtClean="0">
                        <a:ln>
                          <a:noFill/>
                        </a:ln>
                        <a:solidFill>
                          <a:srgbClr val="000000"/>
                        </a:solidFill>
                        <a:effectLst/>
                        <a:latin typeface="Arial"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6">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solidFill>
                          <a:effectLst/>
                          <a:latin typeface="Arial" charset="0"/>
                          <a:ea typeface="Times New Roman" pitchFamily="18" charset="0"/>
                          <a:cs typeface="Tahoma" charset="0"/>
                        </a:rPr>
                        <a:t>The Attitudes Dimension - Bloom</a:t>
                      </a:r>
                      <a:endParaRPr kumimoji="0" lang="ar-SA" sz="1600" b="0" i="0" u="none" strike="noStrike" cap="none" normalizeH="0" baseline="0" dirty="0" smtClean="0">
                        <a:ln>
                          <a:noFill/>
                        </a:ln>
                        <a:solidFill>
                          <a:schemeClr val="tx1"/>
                        </a:solidFill>
                        <a:effectLst/>
                        <a:latin typeface="Arial" charset="0"/>
                        <a:ea typeface="Times New Roman" pitchFamily="18" charset="0"/>
                        <a:cs typeface="Tahoma"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ar-SA" sz="1600" b="0" i="0" u="none" strike="noStrike" cap="none" normalizeH="0" baseline="0" dirty="0" smtClean="0">
                          <a:ln>
                            <a:noFill/>
                          </a:ln>
                          <a:solidFill>
                            <a:schemeClr val="tx1"/>
                          </a:solidFill>
                          <a:effectLst/>
                          <a:latin typeface="Arial" charset="0"/>
                          <a:ea typeface="Times New Roman" pitchFamily="18" charset="0"/>
                          <a:cs typeface="Tahoma" charset="0"/>
                        </a:rPr>
                        <a:t>أبعاد ردود </a:t>
                      </a:r>
                      <a:r>
                        <a:rPr kumimoji="0" lang="ar-SA" sz="1600" b="0" i="0" u="none" strike="noStrike" cap="none" normalizeH="0" baseline="0" dirty="0" err="1" smtClean="0">
                          <a:ln>
                            <a:noFill/>
                          </a:ln>
                          <a:solidFill>
                            <a:schemeClr val="tx1"/>
                          </a:solidFill>
                          <a:effectLst/>
                          <a:latin typeface="Arial" charset="0"/>
                          <a:ea typeface="Times New Roman" pitchFamily="18" charset="0"/>
                          <a:cs typeface="Tahoma" charset="0"/>
                        </a:rPr>
                        <a:t>الفعل </a:t>
                      </a:r>
                      <a:r>
                        <a:rPr kumimoji="0" lang="ar-SA" sz="1600" b="0" i="0" u="none" strike="noStrike" cap="none" normalizeH="0" baseline="0" dirty="0" smtClean="0">
                          <a:ln>
                            <a:noFill/>
                          </a:ln>
                          <a:solidFill>
                            <a:schemeClr val="tx1"/>
                          </a:solidFill>
                          <a:effectLst/>
                          <a:latin typeface="Arial" charset="0"/>
                          <a:ea typeface="Times New Roman" pitchFamily="18" charset="0"/>
                          <a:cs typeface="Tahoma" charset="0"/>
                        </a:rPr>
                        <a:t>– هرم بلوم</a:t>
                      </a:r>
                    </a:p>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41169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dirty="0" smtClean="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0455">
                <a:tc>
                  <a:txBody>
                    <a:bodyPr/>
                    <a:lstStyle/>
                    <a:p>
                      <a:pPr>
                        <a:spcAft>
                          <a:spcPts val="0"/>
                        </a:spcAft>
                      </a:pPr>
                      <a:r>
                        <a:rPr lang="en-US" sz="1400" b="1" dirty="0" smtClean="0">
                          <a:latin typeface="Times New Roman"/>
                          <a:ea typeface="Times New Roman"/>
                        </a:rPr>
                        <a:t>Knowledge  </a:t>
                      </a:r>
                      <a:r>
                        <a:rPr lang="ar-SA" sz="1400" b="1" dirty="0" smtClean="0">
                          <a:latin typeface="Times New Roman"/>
                          <a:ea typeface="Times New Roman"/>
                        </a:rPr>
                        <a:t>المعرفة</a:t>
                      </a:r>
                      <a:endParaRPr lang="en-US" sz="1400" dirty="0" smtClean="0">
                        <a:latin typeface="Times New Roman"/>
                        <a:ea typeface="Times New Roman"/>
                      </a:endParaRPr>
                    </a:p>
                    <a:p>
                      <a:pPr>
                        <a:spcAft>
                          <a:spcPts val="0"/>
                        </a:spcAft>
                      </a:pPr>
                      <a:r>
                        <a:rPr lang="en-US" sz="1400" b="1" dirty="0" smtClean="0">
                          <a:latin typeface="Times New Roman"/>
                          <a:ea typeface="Times New Roman"/>
                        </a:rPr>
                        <a:t>    </a:t>
                      </a:r>
                      <a:r>
                        <a:rPr lang="en-US" sz="1050" dirty="0" smtClean="0">
                          <a:latin typeface="Times New Roman"/>
                          <a:ea typeface="Times New Roman"/>
                        </a:rPr>
                        <a:t>Facts </a:t>
                      </a:r>
                      <a:r>
                        <a:rPr lang="ar-SA" sz="1050" dirty="0" smtClean="0">
                          <a:latin typeface="Times New Roman"/>
                          <a:ea typeface="Times New Roman"/>
                        </a:rPr>
                        <a:t>الحقائق                            </a:t>
                      </a:r>
                      <a:r>
                        <a:rPr lang="ar-SA" sz="1050" baseline="0" dirty="0" smtClean="0">
                          <a:latin typeface="Times New Roman"/>
                          <a:ea typeface="Times New Roman"/>
                        </a:rPr>
                        <a:t>   </a:t>
                      </a:r>
                      <a:endParaRPr lang="en-US" sz="1400" dirty="0" smtClean="0">
                        <a:latin typeface="Times New Roman"/>
                        <a:ea typeface="Times New Roman"/>
                      </a:endParaRPr>
                    </a:p>
                    <a:p>
                      <a:pPr>
                        <a:spcAft>
                          <a:spcPts val="0"/>
                        </a:spcAft>
                      </a:pPr>
                      <a:r>
                        <a:rPr lang="en-US" sz="1050" dirty="0" smtClean="0">
                          <a:latin typeface="Times New Roman"/>
                          <a:ea typeface="Times New Roman"/>
                        </a:rPr>
                        <a:t>     Concepts, theories       </a:t>
                      </a:r>
                      <a:r>
                        <a:rPr lang="ar-SA" sz="1050" dirty="0" smtClean="0">
                          <a:latin typeface="Times New Roman"/>
                          <a:ea typeface="Times New Roman"/>
                        </a:rPr>
                        <a:t>المفهوم</a:t>
                      </a:r>
                      <a:r>
                        <a:rPr lang="ar-SA" sz="1050" baseline="0" dirty="0" smtClean="0">
                          <a:latin typeface="Times New Roman"/>
                          <a:ea typeface="Times New Roman"/>
                        </a:rPr>
                        <a:t> </a:t>
                      </a:r>
                      <a:r>
                        <a:rPr lang="ar-SA" sz="1050" baseline="0" dirty="0" err="1" smtClean="0">
                          <a:latin typeface="Times New Roman"/>
                          <a:ea typeface="Times New Roman"/>
                        </a:rPr>
                        <a:t>و</a:t>
                      </a:r>
                      <a:r>
                        <a:rPr lang="ar-SA" sz="1050" baseline="0" dirty="0" smtClean="0">
                          <a:latin typeface="Times New Roman"/>
                          <a:ea typeface="Times New Roman"/>
                        </a:rPr>
                        <a:t> النظريات </a:t>
                      </a:r>
                      <a:r>
                        <a:rPr lang="ar-SA" sz="1050" baseline="0" dirty="0" err="1" smtClean="0">
                          <a:latin typeface="Times New Roman"/>
                          <a:ea typeface="Times New Roman"/>
                        </a:rPr>
                        <a:t>و</a:t>
                      </a:r>
                      <a:r>
                        <a:rPr lang="en-US" sz="1050" dirty="0" smtClean="0">
                          <a:latin typeface="Times New Roman"/>
                          <a:ea typeface="Times New Roman"/>
                        </a:rPr>
                        <a:t>     Procedures      </a:t>
                      </a:r>
                      <a:r>
                        <a:rPr lang="ar-SA" sz="1400" baseline="0" dirty="0" smtClean="0">
                          <a:latin typeface="Times New Roman"/>
                          <a:ea typeface="Times New Roman"/>
                        </a:rPr>
                        <a:t>لإجراءات</a:t>
                      </a:r>
                      <a:r>
                        <a:rPr lang="en-US" sz="1400" baseline="0" dirty="0" smtClean="0">
                          <a:latin typeface="Times New Roman"/>
                          <a:ea typeface="Times New Roman"/>
                        </a:rPr>
                        <a:t>      </a:t>
                      </a:r>
                      <a:endParaRPr lang="en-US" sz="1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77863">
                <a:tc>
                  <a:txBody>
                    <a:bodyPr/>
                    <a:lstStyle/>
                    <a:p>
                      <a:pPr>
                        <a:spcAft>
                          <a:spcPts val="0"/>
                        </a:spcAft>
                      </a:pPr>
                      <a:r>
                        <a:rPr lang="en-US" sz="1400" b="1" dirty="0" smtClean="0">
                          <a:latin typeface="Times New Roman"/>
                          <a:ea typeface="Times New Roman"/>
                        </a:rPr>
                        <a:t>Cognitive Skills</a:t>
                      </a:r>
                      <a:r>
                        <a:rPr lang="ar-SA" sz="1400" b="1" dirty="0" smtClean="0">
                          <a:latin typeface="Times New Roman"/>
                          <a:ea typeface="Times New Roman"/>
                        </a:rPr>
                        <a:t>مهارات معرفية  </a:t>
                      </a:r>
                      <a:endParaRPr lang="en-US" sz="1400" dirty="0" smtClean="0">
                        <a:latin typeface="Times New Roman"/>
                        <a:ea typeface="Times New Roman"/>
                      </a:endParaRPr>
                    </a:p>
                    <a:p>
                      <a:pPr>
                        <a:spcAft>
                          <a:spcPts val="0"/>
                        </a:spcAft>
                      </a:pPr>
                      <a:r>
                        <a:rPr lang="en-US" sz="1400" b="1" dirty="0" smtClean="0">
                          <a:latin typeface="Times New Roman"/>
                          <a:ea typeface="Times New Roman"/>
                        </a:rPr>
                        <a:t>    </a:t>
                      </a:r>
                      <a:r>
                        <a:rPr lang="en-US" sz="1050" dirty="0" smtClean="0">
                          <a:latin typeface="Times New Roman"/>
                          <a:ea typeface="Times New Roman"/>
                        </a:rPr>
                        <a:t>Apply skills when asked</a:t>
                      </a:r>
                      <a:r>
                        <a:rPr lang="ar-SA" sz="1050" dirty="0" smtClean="0">
                          <a:latin typeface="Times New Roman"/>
                          <a:ea typeface="Times New Roman"/>
                        </a:rPr>
                        <a:t>تطبيق المهارات</a:t>
                      </a:r>
                      <a:r>
                        <a:rPr lang="ar-SA" sz="1050" baseline="0" dirty="0" smtClean="0">
                          <a:latin typeface="Times New Roman"/>
                          <a:ea typeface="Times New Roman"/>
                        </a:rPr>
                        <a:t> وقت الحاجة</a:t>
                      </a:r>
                      <a:endParaRPr lang="en-US" sz="1400" dirty="0" smtClean="0">
                        <a:latin typeface="Times New Roman"/>
                        <a:ea typeface="Times New Roman"/>
                      </a:endParaRPr>
                    </a:p>
                    <a:p>
                      <a:pPr marL="228600" indent="-228600">
                        <a:spcAft>
                          <a:spcPts val="0"/>
                        </a:spcAft>
                      </a:pPr>
                      <a:r>
                        <a:rPr lang="en-US" sz="1050" dirty="0" smtClean="0">
                          <a:latin typeface="Times New Roman"/>
                          <a:ea typeface="Times New Roman"/>
                        </a:rPr>
                        <a:t>     Creative  thinking and problem solving </a:t>
                      </a:r>
                      <a:r>
                        <a:rPr lang="ar-SA" sz="1050" dirty="0" smtClean="0">
                          <a:latin typeface="Times New Roman"/>
                          <a:ea typeface="Times New Roman"/>
                        </a:rPr>
                        <a:t>حل</a:t>
                      </a:r>
                      <a:r>
                        <a:rPr lang="ar-SA" sz="1050" baseline="0" dirty="0" smtClean="0">
                          <a:latin typeface="Times New Roman"/>
                          <a:ea typeface="Times New Roman"/>
                        </a:rPr>
                        <a:t> المشكلات </a:t>
                      </a:r>
                      <a:r>
                        <a:rPr lang="ar-SA" sz="1050" baseline="0" dirty="0" err="1" smtClean="0">
                          <a:latin typeface="Times New Roman"/>
                          <a:ea typeface="Times New Roman"/>
                        </a:rPr>
                        <a:t>و</a:t>
                      </a:r>
                      <a:r>
                        <a:rPr lang="ar-SA" sz="1050" baseline="0" dirty="0" smtClean="0">
                          <a:latin typeface="Times New Roman"/>
                          <a:ea typeface="Times New Roman"/>
                        </a:rPr>
                        <a:t> التفكير الإبداعي</a:t>
                      </a:r>
                      <a:endParaRPr lang="en-US" sz="1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74688">
                <a:tc>
                  <a:txBody>
                    <a:bodyPr/>
                    <a:lstStyle/>
                    <a:p>
                      <a:pPr>
                        <a:spcAft>
                          <a:spcPts val="0"/>
                        </a:spcAft>
                      </a:pPr>
                      <a:r>
                        <a:rPr lang="en-US" sz="1400" b="1" dirty="0" smtClean="0">
                          <a:latin typeface="Times New Roman"/>
                          <a:ea typeface="Times New Roman"/>
                        </a:rPr>
                        <a:t>Interpersonal Skills and Responsibility</a:t>
                      </a:r>
                    </a:p>
                    <a:p>
                      <a:pPr>
                        <a:spcAft>
                          <a:spcPts val="0"/>
                        </a:spcAft>
                      </a:pPr>
                      <a:r>
                        <a:rPr lang="ar-SA" sz="1400" dirty="0" smtClean="0">
                          <a:latin typeface="Times New Roman"/>
                          <a:ea typeface="Times New Roman"/>
                        </a:rPr>
                        <a:t>مهارات</a:t>
                      </a:r>
                      <a:r>
                        <a:rPr lang="ar-SA" sz="1400" baseline="0" dirty="0" smtClean="0">
                          <a:latin typeface="Times New Roman"/>
                          <a:ea typeface="Times New Roman"/>
                        </a:rPr>
                        <a:t> التعامل </a:t>
                      </a:r>
                      <a:r>
                        <a:rPr lang="ar-SA" sz="1400" baseline="0" dirty="0" err="1" smtClean="0">
                          <a:latin typeface="Times New Roman"/>
                          <a:ea typeface="Times New Roman"/>
                        </a:rPr>
                        <a:t>و</a:t>
                      </a:r>
                      <a:r>
                        <a:rPr lang="ar-SA" sz="1400" baseline="0" dirty="0" smtClean="0">
                          <a:latin typeface="Times New Roman"/>
                          <a:ea typeface="Times New Roman"/>
                        </a:rPr>
                        <a:t> المسئولية</a:t>
                      </a:r>
                      <a:endParaRPr lang="en-US" sz="1400" dirty="0" smtClean="0">
                        <a:latin typeface="Times New Roman"/>
                        <a:ea typeface="Times New Roman"/>
                      </a:endParaRPr>
                    </a:p>
                    <a:p>
                      <a:pPr>
                        <a:spcAft>
                          <a:spcPts val="0"/>
                        </a:spcAft>
                      </a:pPr>
                      <a:r>
                        <a:rPr lang="en-US" sz="1050" dirty="0" smtClean="0">
                          <a:latin typeface="Times New Roman"/>
                          <a:ea typeface="Times New Roman"/>
                        </a:rPr>
                        <a:t>Responsibility for own learning </a:t>
                      </a:r>
                      <a:r>
                        <a:rPr lang="ar-SA" sz="1050" dirty="0" smtClean="0">
                          <a:latin typeface="Times New Roman"/>
                          <a:ea typeface="Times New Roman"/>
                        </a:rPr>
                        <a:t>حس</a:t>
                      </a:r>
                      <a:r>
                        <a:rPr lang="ar-SA" sz="1050" baseline="0" dirty="0" smtClean="0">
                          <a:latin typeface="Times New Roman"/>
                          <a:ea typeface="Times New Roman"/>
                        </a:rPr>
                        <a:t> المسؤولية تجاه التعاليم</a:t>
                      </a:r>
                      <a:r>
                        <a:rPr lang="en-US" sz="1050" dirty="0" smtClean="0">
                          <a:latin typeface="Times New Roman"/>
                          <a:ea typeface="Times New Roman"/>
                        </a:rPr>
                        <a:t> </a:t>
                      </a:r>
                      <a:endParaRPr lang="en-US" sz="1400" dirty="0" smtClean="0">
                        <a:latin typeface="Times New Roman"/>
                        <a:ea typeface="Times New Roman"/>
                      </a:endParaRPr>
                    </a:p>
                    <a:p>
                      <a:pPr>
                        <a:spcAft>
                          <a:spcPts val="0"/>
                        </a:spcAft>
                      </a:pPr>
                      <a:r>
                        <a:rPr lang="en-US" sz="1050" dirty="0" smtClean="0">
                          <a:latin typeface="Times New Roman"/>
                          <a:ea typeface="Times New Roman"/>
                        </a:rPr>
                        <a:t>Group participation and leadership</a:t>
                      </a:r>
                      <a:r>
                        <a:rPr lang="en-US" sz="1050" baseline="0" dirty="0" smtClean="0">
                          <a:latin typeface="Times New Roman"/>
                          <a:ea typeface="Times New Roman"/>
                        </a:rPr>
                        <a:t> </a:t>
                      </a:r>
                      <a:r>
                        <a:rPr lang="ar-SA" sz="1050" baseline="0" dirty="0" smtClean="0">
                          <a:latin typeface="Times New Roman"/>
                          <a:ea typeface="Times New Roman"/>
                        </a:rPr>
                        <a:t>القيادة </a:t>
                      </a:r>
                      <a:r>
                        <a:rPr lang="ar-SA" sz="1050" baseline="0" dirty="0" err="1" smtClean="0">
                          <a:latin typeface="Times New Roman"/>
                          <a:ea typeface="Times New Roman"/>
                        </a:rPr>
                        <a:t>و</a:t>
                      </a:r>
                      <a:r>
                        <a:rPr lang="ar-SA" sz="1050" baseline="0" dirty="0" smtClean="0">
                          <a:latin typeface="Times New Roman"/>
                          <a:ea typeface="Times New Roman"/>
                        </a:rPr>
                        <a:t> المشاركة الجماعية</a:t>
                      </a:r>
                      <a:r>
                        <a:rPr lang="en-US" sz="1050" dirty="0" smtClean="0">
                          <a:latin typeface="Times New Roman"/>
                          <a:ea typeface="Times New Roman"/>
                        </a:rPr>
                        <a:t> </a:t>
                      </a:r>
                      <a:endParaRPr lang="en-US" sz="1400" dirty="0" smtClean="0">
                        <a:latin typeface="Times New Roman"/>
                        <a:ea typeface="Times New Roman"/>
                      </a:endParaRPr>
                    </a:p>
                    <a:p>
                      <a:pPr>
                        <a:spcAft>
                          <a:spcPts val="0"/>
                        </a:spcAft>
                      </a:pPr>
                      <a:r>
                        <a:rPr lang="en-US" sz="1050" dirty="0" smtClean="0">
                          <a:latin typeface="Times New Roman"/>
                          <a:ea typeface="Times New Roman"/>
                        </a:rPr>
                        <a:t>Act responsibly-personal and professional situations</a:t>
                      </a:r>
                      <a:r>
                        <a:rPr lang="en-US" sz="1050" baseline="0" dirty="0" smtClean="0">
                          <a:latin typeface="Times New Roman"/>
                          <a:ea typeface="Times New Roman"/>
                        </a:rPr>
                        <a:t> </a:t>
                      </a:r>
                      <a:r>
                        <a:rPr lang="ar-SA" sz="1050" baseline="0" dirty="0" smtClean="0">
                          <a:latin typeface="Times New Roman"/>
                          <a:ea typeface="Times New Roman"/>
                        </a:rPr>
                        <a:t>حسن التصرف بالمواقف المهنية </a:t>
                      </a:r>
                      <a:r>
                        <a:rPr lang="ar-SA" sz="1050" baseline="0" dirty="0" err="1" smtClean="0">
                          <a:latin typeface="Times New Roman"/>
                          <a:ea typeface="Times New Roman"/>
                        </a:rPr>
                        <a:t>و</a:t>
                      </a:r>
                      <a:r>
                        <a:rPr lang="ar-SA" sz="1050" baseline="0" dirty="0" smtClean="0">
                          <a:latin typeface="Times New Roman"/>
                          <a:ea typeface="Times New Roman"/>
                        </a:rPr>
                        <a:t> الشخصية</a:t>
                      </a:r>
                      <a:endParaRPr lang="en-US" sz="1400" dirty="0" smtClean="0">
                        <a:latin typeface="Times New Roman"/>
                        <a:ea typeface="Times New Roman"/>
                      </a:endParaRPr>
                    </a:p>
                    <a:p>
                      <a:pPr>
                        <a:spcAft>
                          <a:spcPts val="0"/>
                        </a:spcAft>
                      </a:pPr>
                      <a:r>
                        <a:rPr lang="en-US" sz="1050" dirty="0" smtClean="0">
                          <a:latin typeface="Times New Roman"/>
                          <a:ea typeface="Times New Roman"/>
                        </a:rPr>
                        <a:t>Ethical standards of behavior </a:t>
                      </a:r>
                      <a:r>
                        <a:rPr lang="ar-SA" sz="1050" dirty="0" smtClean="0">
                          <a:latin typeface="Times New Roman"/>
                          <a:ea typeface="Times New Roman"/>
                        </a:rPr>
                        <a:t>معايير</a:t>
                      </a:r>
                      <a:r>
                        <a:rPr lang="ar-SA" sz="1050" baseline="0" dirty="0" smtClean="0">
                          <a:latin typeface="Times New Roman"/>
                          <a:ea typeface="Times New Roman"/>
                        </a:rPr>
                        <a:t> السلوك الأخلاقي</a:t>
                      </a:r>
                      <a:endParaRPr lang="en-US" sz="1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76275">
                <a:tc>
                  <a:txBody>
                    <a:bodyPr/>
                    <a:lstStyle/>
                    <a:p>
                      <a:pPr>
                        <a:spcAft>
                          <a:spcPts val="0"/>
                        </a:spcAft>
                      </a:pPr>
                      <a:r>
                        <a:rPr lang="en-US" sz="1200" b="1" dirty="0" smtClean="0">
                          <a:latin typeface="Times New Roman"/>
                          <a:ea typeface="Times New Roman"/>
                        </a:rPr>
                        <a:t>Communication  IT and Numerical Skills</a:t>
                      </a:r>
                      <a:endParaRPr lang="en-US" sz="1200" dirty="0" smtClean="0">
                        <a:latin typeface="Times New Roman"/>
                        <a:ea typeface="Times New Roman"/>
                      </a:endParaRPr>
                    </a:p>
                    <a:p>
                      <a:pPr marL="114300" indent="-114300">
                        <a:spcAft>
                          <a:spcPts val="0"/>
                        </a:spcAft>
                      </a:pPr>
                      <a:r>
                        <a:rPr lang="ar-SA" sz="1200" b="1" dirty="0" smtClean="0"/>
                        <a:t>التواصل بتقنية المعلومات </a:t>
                      </a:r>
                      <a:r>
                        <a:rPr lang="ar-SA" sz="1200" b="1" dirty="0" err="1" smtClean="0"/>
                        <a:t>و</a:t>
                      </a:r>
                      <a:r>
                        <a:rPr lang="ar-SA" sz="1200" b="1" dirty="0" smtClean="0"/>
                        <a:t> المهارات التعددية</a:t>
                      </a:r>
                      <a:endParaRPr lang="en-US" sz="1200" dirty="0" smtClean="0">
                        <a:latin typeface="Times New Roman"/>
                        <a:ea typeface="Times New Roman"/>
                      </a:endParaRPr>
                    </a:p>
                    <a:p>
                      <a:pPr marL="114300" indent="-114300">
                        <a:spcAft>
                          <a:spcPts val="0"/>
                        </a:spcAft>
                      </a:pPr>
                      <a:r>
                        <a:rPr lang="en-US" sz="1000" dirty="0" smtClean="0">
                          <a:latin typeface="Times New Roman"/>
                          <a:ea typeface="Times New Roman"/>
                        </a:rPr>
                        <a:t>    Oral and written</a:t>
                      </a:r>
                      <a:r>
                        <a:rPr lang="ar-SA" sz="1000" dirty="0" smtClean="0">
                          <a:latin typeface="Times New Roman"/>
                          <a:ea typeface="Times New Roman"/>
                        </a:rPr>
                        <a:t> </a:t>
                      </a:r>
                      <a:r>
                        <a:rPr lang="en-US" sz="1000" dirty="0" smtClean="0">
                          <a:latin typeface="Times New Roman"/>
                          <a:ea typeface="Times New Roman"/>
                        </a:rPr>
                        <a:t>communication   </a:t>
                      </a:r>
                      <a:r>
                        <a:rPr lang="en-US" sz="1000" baseline="0" dirty="0" smtClean="0">
                          <a:latin typeface="Times New Roman"/>
                          <a:ea typeface="Times New Roman"/>
                        </a:rPr>
                        <a:t> </a:t>
                      </a:r>
                      <a:r>
                        <a:rPr lang="ar-SA" sz="1000" baseline="0" dirty="0" smtClean="0">
                          <a:latin typeface="Times New Roman"/>
                          <a:ea typeface="Times New Roman"/>
                        </a:rPr>
                        <a:t>التواصل اللفظي </a:t>
                      </a:r>
                      <a:r>
                        <a:rPr lang="ar-SA" sz="1000" baseline="0" dirty="0" err="1" smtClean="0">
                          <a:latin typeface="Times New Roman"/>
                          <a:ea typeface="Times New Roman"/>
                        </a:rPr>
                        <a:t>و</a:t>
                      </a:r>
                      <a:r>
                        <a:rPr lang="ar-SA" sz="1000" baseline="0" dirty="0" smtClean="0">
                          <a:latin typeface="Times New Roman"/>
                          <a:ea typeface="Times New Roman"/>
                        </a:rPr>
                        <a:t> الكتابي</a:t>
                      </a:r>
                      <a:endParaRPr lang="en-US" sz="1200" dirty="0" smtClean="0">
                        <a:latin typeface="Times New Roman"/>
                        <a:ea typeface="Times New Roman"/>
                      </a:endParaRPr>
                    </a:p>
                    <a:p>
                      <a:pPr>
                        <a:spcAft>
                          <a:spcPts val="0"/>
                        </a:spcAft>
                      </a:pPr>
                      <a:r>
                        <a:rPr lang="en-US" sz="1000" dirty="0" smtClean="0">
                          <a:latin typeface="Times New Roman"/>
                          <a:ea typeface="Times New Roman"/>
                        </a:rPr>
                        <a:t>    Use of IT </a:t>
                      </a:r>
                      <a:r>
                        <a:rPr lang="ar-SA" sz="1000" dirty="0" smtClean="0">
                          <a:latin typeface="Times New Roman"/>
                          <a:ea typeface="Times New Roman"/>
                        </a:rPr>
                        <a:t>إستخدام تقنية المعلومات</a:t>
                      </a:r>
                      <a:endParaRPr lang="en-US" sz="1200" dirty="0" smtClean="0">
                        <a:latin typeface="Times New Roman"/>
                        <a:ea typeface="Times New Roman"/>
                      </a:endParaRPr>
                    </a:p>
                    <a:p>
                      <a:pPr>
                        <a:spcAft>
                          <a:spcPts val="0"/>
                        </a:spcAft>
                      </a:pPr>
                      <a:r>
                        <a:rPr lang="en-US" sz="1000" dirty="0" smtClean="0">
                          <a:latin typeface="Times New Roman"/>
                          <a:ea typeface="Times New Roman"/>
                        </a:rPr>
                        <a:t>    Basic math's and statistics </a:t>
                      </a:r>
                      <a:r>
                        <a:rPr lang="ar-SA" sz="1000" dirty="0" smtClean="0">
                          <a:latin typeface="Times New Roman"/>
                          <a:ea typeface="Times New Roman"/>
                        </a:rPr>
                        <a:t>أساسيات</a:t>
                      </a:r>
                      <a:r>
                        <a:rPr lang="ar-SA" sz="1000" baseline="0" dirty="0" smtClean="0">
                          <a:latin typeface="Times New Roman"/>
                          <a:ea typeface="Times New Roman"/>
                        </a:rPr>
                        <a:t> الإحصاء </a:t>
                      </a:r>
                      <a:r>
                        <a:rPr lang="ar-SA" sz="1000" baseline="0" dirty="0" err="1" smtClean="0">
                          <a:latin typeface="Times New Roman"/>
                          <a:ea typeface="Times New Roman"/>
                        </a:rPr>
                        <a:t>و</a:t>
                      </a:r>
                      <a:r>
                        <a:rPr lang="ar-SA" sz="1000" baseline="0" dirty="0" smtClean="0">
                          <a:latin typeface="Times New Roman"/>
                          <a:ea typeface="Times New Roman"/>
                        </a:rPr>
                        <a:t> العمليات  لحسابية    </a:t>
                      </a:r>
                      <a:endParaRPr lang="en-US" sz="12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56947">
                <a:tc>
                  <a:txBody>
                    <a:bodyPr/>
                    <a:lstStyle/>
                    <a:p>
                      <a:pPr>
                        <a:spcAft>
                          <a:spcPts val="0"/>
                        </a:spcAft>
                      </a:pPr>
                      <a:r>
                        <a:rPr lang="en-US" sz="1200" b="1" dirty="0" smtClean="0">
                          <a:latin typeface="Times New Roman"/>
                          <a:ea typeface="Times New Roman"/>
                        </a:rPr>
                        <a:t>Psychomotor Skills </a:t>
                      </a:r>
                      <a:r>
                        <a:rPr lang="ar-SA" sz="1200" b="1" dirty="0" smtClean="0">
                          <a:latin typeface="Times New Roman"/>
                          <a:ea typeface="Times New Roman"/>
                        </a:rPr>
                        <a:t> المهارات الحركية</a:t>
                      </a:r>
                      <a:r>
                        <a:rPr lang="ar-SA" sz="1200" b="1" baseline="0" dirty="0" smtClean="0">
                          <a:latin typeface="Times New Roman"/>
                          <a:ea typeface="Times New Roman"/>
                        </a:rPr>
                        <a:t>  </a:t>
                      </a:r>
                      <a:endParaRPr lang="en-US" sz="12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8491" name="Text Box 75"/>
          <p:cNvSpPr txBox="1">
            <a:spLocks noChangeArrowheads="1"/>
          </p:cNvSpPr>
          <p:nvPr/>
        </p:nvSpPr>
        <p:spPr bwMode="auto">
          <a:xfrm>
            <a:off x="0" y="6165850"/>
            <a:ext cx="1476375" cy="366713"/>
          </a:xfrm>
          <a:prstGeom prst="rect">
            <a:avLst/>
          </a:prstGeom>
          <a:noFill/>
          <a:ln w="9525">
            <a:noFill/>
            <a:miter lim="800000"/>
            <a:headEnd/>
            <a:tailEnd/>
          </a:ln>
        </p:spPr>
        <p:txBody>
          <a:bodyPr>
            <a:spAutoFit/>
          </a:bodyPr>
          <a:lstStyle/>
          <a:p>
            <a:pPr>
              <a:spcBef>
                <a:spcPct val="50000"/>
              </a:spcBef>
            </a:pPr>
            <a:endParaRPr lang="ar-SA"/>
          </a:p>
        </p:txBody>
      </p:sp>
      <p:sp>
        <p:nvSpPr>
          <p:cNvPr id="5" name="Slide Number Placeholder 4"/>
          <p:cNvSpPr>
            <a:spLocks noGrp="1"/>
          </p:cNvSpPr>
          <p:nvPr>
            <p:ph type="sldNum" sz="quarter" idx="12"/>
          </p:nvPr>
        </p:nvSpPr>
        <p:spPr/>
        <p:txBody>
          <a:bodyPr/>
          <a:lstStyle/>
          <a:p>
            <a:pPr>
              <a:defRPr/>
            </a:pPr>
            <a:fld id="{8839B661-4F9D-4DE4-868E-69A9BFF55028}" type="slidenum">
              <a:rPr lang="en-US" smtClean="0"/>
              <a:pPr>
                <a:defRPr/>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1115616" y="0"/>
            <a:ext cx="7418784" cy="1335088"/>
          </a:xfrm>
        </p:spPr>
        <p:txBody>
          <a:bodyPr>
            <a:normAutofit fontScale="90000"/>
          </a:bodyPr>
          <a:lstStyle/>
          <a:p>
            <a:pPr algn="ctr">
              <a:defRPr/>
            </a:pPr>
            <a:r>
              <a:rPr lang="en-GB" sz="4000" dirty="0" smtClean="0"/>
              <a:t>The Taxonomy Table </a:t>
            </a:r>
            <a:br>
              <a:rPr lang="en-GB" sz="4000" dirty="0" smtClean="0"/>
            </a:br>
            <a:r>
              <a:rPr lang="en-GB" sz="1400" dirty="0" smtClean="0"/>
              <a:t>(Anderson and </a:t>
            </a:r>
            <a:r>
              <a:rPr lang="en-GB" sz="1400" dirty="0" err="1" smtClean="0"/>
              <a:t>Krathwohl</a:t>
            </a:r>
            <a:r>
              <a:rPr lang="en-GB" sz="1400" dirty="0" smtClean="0"/>
              <a:t>, 2001)</a:t>
            </a:r>
            <a:r>
              <a:rPr lang="ar-SA" sz="1400" dirty="0" smtClean="0"/>
              <a:t/>
            </a:r>
            <a:br>
              <a:rPr lang="ar-SA" sz="1400" dirty="0" smtClean="0"/>
            </a:br>
            <a:r>
              <a:rPr lang="ar-SA" sz="2400" b="1" dirty="0" smtClean="0"/>
              <a:t> جدول التصنيف</a:t>
            </a:r>
            <a:r>
              <a:rPr lang="ar-SA" sz="1400" dirty="0" smtClean="0"/>
              <a:t/>
            </a:r>
            <a:br>
              <a:rPr lang="ar-SA" sz="1400" dirty="0" smtClean="0"/>
            </a:br>
            <a:r>
              <a:rPr lang="ar-SA" sz="1400" dirty="0" smtClean="0"/>
              <a:t>( </a:t>
            </a:r>
            <a:r>
              <a:rPr lang="ar-SA" sz="1400" dirty="0" err="1" smtClean="0"/>
              <a:t>اندرسون</a:t>
            </a:r>
            <a:r>
              <a:rPr lang="ar-SA" sz="1400" dirty="0" smtClean="0"/>
              <a:t> و </a:t>
            </a:r>
            <a:r>
              <a:rPr lang="ar-SA" sz="1400" dirty="0" err="1" smtClean="0"/>
              <a:t>كراذ</a:t>
            </a:r>
            <a:r>
              <a:rPr lang="ar-SA" sz="1400" dirty="0" smtClean="0"/>
              <a:t> هول, 2001 </a:t>
            </a:r>
            <a:br>
              <a:rPr lang="ar-SA" sz="1400" dirty="0" smtClean="0"/>
            </a:br>
            <a:endParaRPr lang="en-GB" sz="1400" dirty="0" smtClean="0"/>
          </a:p>
        </p:txBody>
      </p:sp>
      <p:graphicFrame>
        <p:nvGraphicFramePr>
          <p:cNvPr id="62535" name="Group 71"/>
          <p:cNvGraphicFramePr>
            <a:graphicFrameLocks noGrp="1"/>
          </p:cNvGraphicFramePr>
          <p:nvPr>
            <p:ph type="tbl" idx="1"/>
          </p:nvPr>
        </p:nvGraphicFramePr>
        <p:xfrm>
          <a:off x="0" y="1185328"/>
          <a:ext cx="8678862" cy="5672672"/>
        </p:xfrm>
        <a:graphic>
          <a:graphicData uri="http://schemas.openxmlformats.org/drawingml/2006/table">
            <a:tbl>
              <a:tblPr/>
              <a:tblGrid>
                <a:gridCol w="2843808"/>
                <a:gridCol w="1008112"/>
                <a:gridCol w="936104"/>
                <a:gridCol w="855546"/>
                <a:gridCol w="1000132"/>
                <a:gridCol w="960423"/>
                <a:gridCol w="1074737"/>
              </a:tblGrid>
              <a:tr h="632112">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charset="0"/>
                        </a:rPr>
                        <a:t>NCAAA Domains of Learning</a:t>
                      </a:r>
                      <a:endParaRPr kumimoji="0" lang="ar-SA" sz="1200" b="0" i="0" u="none" strike="noStrike" cap="none" normalizeH="0" baseline="0" dirty="0" smtClean="0">
                        <a:ln>
                          <a:noFill/>
                        </a:ln>
                        <a:solidFill>
                          <a:schemeClr val="tx1"/>
                        </a:solidFill>
                        <a:effectLst/>
                        <a:latin typeface="Arial" charset="0"/>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r>
                        <a:rPr kumimoji="0" lang="en-US" sz="1200" b="0" i="0" u="none" strike="noStrike" cap="none" normalizeH="0" baseline="0" dirty="0" smtClean="0">
                          <a:ln>
                            <a:noFill/>
                          </a:ln>
                          <a:solidFill>
                            <a:srgbClr val="000000"/>
                          </a:solidFill>
                          <a:effectLst/>
                          <a:latin typeface="Arial" charset="0"/>
                        </a:rPr>
                        <a:t>NCAAA  </a:t>
                      </a:r>
                      <a:r>
                        <a:rPr kumimoji="0" lang="ar-SA" sz="1200" b="0" i="0" u="none" strike="noStrike" cap="none" normalizeH="0" baseline="0" dirty="0" smtClean="0">
                          <a:ln>
                            <a:noFill/>
                          </a:ln>
                          <a:solidFill>
                            <a:srgbClr val="000000"/>
                          </a:solidFill>
                          <a:effectLst/>
                          <a:latin typeface="Arial" charset="0"/>
                        </a:rPr>
                        <a:t>مجالات التعلم في</a:t>
                      </a:r>
                      <a:endParaRPr kumimoji="0" lang="en-GB" sz="1200" b="0" i="0" u="none" strike="noStrike" cap="none" normalizeH="0" baseline="0" dirty="0" smtClean="0">
                        <a:ln>
                          <a:noFill/>
                        </a:ln>
                        <a:solidFill>
                          <a:srgbClr val="000000"/>
                        </a:solidFill>
                        <a:effectLst/>
                        <a:latin typeface="Arial"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6">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Times New Roman" pitchFamily="18" charset="0"/>
                          <a:cs typeface="Tahoma" charset="0"/>
                        </a:rPr>
                        <a:t>The behaviour Dimension – Bloom</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ar-SA" sz="1400" b="0" i="0" u="none" strike="noStrike" cap="none" normalizeH="0" baseline="0" dirty="0" smtClean="0">
                          <a:ln>
                            <a:noFill/>
                          </a:ln>
                          <a:solidFill>
                            <a:schemeClr val="tx1"/>
                          </a:solidFill>
                          <a:effectLst/>
                          <a:latin typeface="Arial" charset="0"/>
                          <a:ea typeface="Times New Roman" pitchFamily="18" charset="0"/>
                          <a:cs typeface="Tahoma" charset="0"/>
                        </a:rPr>
                        <a:t> أبعاد سلوكية - بلوم</a:t>
                      </a:r>
                      <a:endParaRPr kumimoji="0" lang="en-GB" sz="14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38364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dirty="0" smtClean="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79989">
                <a:tc>
                  <a:txBody>
                    <a:bodyPr/>
                    <a:lstStyle/>
                    <a:p>
                      <a:pPr>
                        <a:spcAft>
                          <a:spcPts val="0"/>
                        </a:spcAft>
                      </a:pPr>
                      <a:r>
                        <a:rPr lang="en-US" sz="1200" b="1" dirty="0" smtClean="0">
                          <a:latin typeface="Times New Roman"/>
                          <a:ea typeface="Times New Roman"/>
                        </a:rPr>
                        <a:t>Knowledge  </a:t>
                      </a:r>
                      <a:r>
                        <a:rPr lang="ar-SA" sz="1200" b="1" dirty="0" smtClean="0">
                          <a:latin typeface="Times New Roman"/>
                          <a:ea typeface="Times New Roman"/>
                        </a:rPr>
                        <a:t>المعرفة</a:t>
                      </a:r>
                      <a:endParaRPr lang="en-US" sz="1200" dirty="0" smtClean="0">
                        <a:latin typeface="Times New Roman"/>
                        <a:ea typeface="Times New Roman"/>
                      </a:endParaRPr>
                    </a:p>
                    <a:p>
                      <a:pPr>
                        <a:spcAft>
                          <a:spcPts val="0"/>
                        </a:spcAft>
                      </a:pPr>
                      <a:r>
                        <a:rPr lang="en-US" sz="1200" b="1" dirty="0" smtClean="0">
                          <a:latin typeface="Times New Roman"/>
                          <a:ea typeface="Times New Roman"/>
                        </a:rPr>
                        <a:t>    </a:t>
                      </a:r>
                      <a:r>
                        <a:rPr lang="en-US" sz="1000" dirty="0" smtClean="0">
                          <a:latin typeface="Times New Roman"/>
                          <a:ea typeface="Times New Roman"/>
                        </a:rPr>
                        <a:t>Facts </a:t>
                      </a:r>
                      <a:r>
                        <a:rPr lang="ar-SA" sz="1000" dirty="0" smtClean="0">
                          <a:latin typeface="Times New Roman"/>
                          <a:ea typeface="Times New Roman"/>
                        </a:rPr>
                        <a:t>الحقائق                            </a:t>
                      </a:r>
                      <a:r>
                        <a:rPr lang="ar-SA" sz="1000" baseline="0" dirty="0" smtClean="0">
                          <a:latin typeface="Times New Roman"/>
                          <a:ea typeface="Times New Roman"/>
                        </a:rPr>
                        <a:t>   </a:t>
                      </a:r>
                      <a:endParaRPr lang="en-US" sz="1200" dirty="0" smtClean="0">
                        <a:latin typeface="Times New Roman"/>
                        <a:ea typeface="Times New Roman"/>
                      </a:endParaRPr>
                    </a:p>
                    <a:p>
                      <a:pPr>
                        <a:spcAft>
                          <a:spcPts val="0"/>
                        </a:spcAft>
                      </a:pPr>
                      <a:r>
                        <a:rPr lang="en-US" sz="1000" dirty="0" smtClean="0">
                          <a:latin typeface="Times New Roman"/>
                          <a:ea typeface="Times New Roman"/>
                        </a:rPr>
                        <a:t>     Concepts, theories       </a:t>
                      </a:r>
                      <a:r>
                        <a:rPr lang="ar-SA" sz="1000" dirty="0" smtClean="0">
                          <a:latin typeface="Times New Roman"/>
                          <a:ea typeface="Times New Roman"/>
                        </a:rPr>
                        <a:t>المفهوم</a:t>
                      </a:r>
                      <a:r>
                        <a:rPr lang="ar-SA" sz="1000" baseline="0" dirty="0" smtClean="0">
                          <a:latin typeface="Times New Roman"/>
                          <a:ea typeface="Times New Roman"/>
                        </a:rPr>
                        <a:t> </a:t>
                      </a:r>
                      <a:r>
                        <a:rPr lang="ar-SA" sz="1000" baseline="0" dirty="0" err="1" smtClean="0">
                          <a:latin typeface="Times New Roman"/>
                          <a:ea typeface="Times New Roman"/>
                        </a:rPr>
                        <a:t>و</a:t>
                      </a:r>
                      <a:r>
                        <a:rPr lang="ar-SA" sz="1000" baseline="0" dirty="0" smtClean="0">
                          <a:latin typeface="Times New Roman"/>
                          <a:ea typeface="Times New Roman"/>
                        </a:rPr>
                        <a:t> النظريات </a:t>
                      </a:r>
                      <a:r>
                        <a:rPr lang="ar-SA" sz="1000" baseline="0" dirty="0" err="1" smtClean="0">
                          <a:latin typeface="Times New Roman"/>
                          <a:ea typeface="Times New Roman"/>
                        </a:rPr>
                        <a:t>و</a:t>
                      </a:r>
                      <a:r>
                        <a:rPr lang="en-US" sz="1000" dirty="0" smtClean="0">
                          <a:latin typeface="Times New Roman"/>
                          <a:ea typeface="Times New Roman"/>
                        </a:rPr>
                        <a:t>     Procedures      </a:t>
                      </a:r>
                      <a:r>
                        <a:rPr lang="ar-SA" sz="1200" baseline="0" dirty="0" smtClean="0">
                          <a:latin typeface="Times New Roman"/>
                          <a:ea typeface="Times New Roman"/>
                        </a:rPr>
                        <a:t>لإجراءات</a:t>
                      </a:r>
                      <a:r>
                        <a:rPr lang="en-US" sz="1200" baseline="0" dirty="0" smtClean="0">
                          <a:latin typeface="Times New Roman"/>
                          <a:ea typeface="Times New Roman"/>
                        </a:rPr>
                        <a:t>      </a:t>
                      </a:r>
                      <a:endParaRPr lang="en-US" sz="12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81820">
                <a:tc>
                  <a:txBody>
                    <a:bodyPr/>
                    <a:lstStyle/>
                    <a:p>
                      <a:pPr>
                        <a:spcAft>
                          <a:spcPts val="0"/>
                        </a:spcAft>
                      </a:pPr>
                      <a:r>
                        <a:rPr lang="en-US" sz="1200" b="1" dirty="0" smtClean="0">
                          <a:latin typeface="Times New Roman"/>
                          <a:ea typeface="Times New Roman"/>
                        </a:rPr>
                        <a:t>Cognitive Skills</a:t>
                      </a:r>
                      <a:r>
                        <a:rPr lang="ar-SA" sz="1200" b="1" dirty="0" smtClean="0">
                          <a:latin typeface="Times New Roman"/>
                          <a:ea typeface="Times New Roman"/>
                        </a:rPr>
                        <a:t>مهارات معرفية  </a:t>
                      </a:r>
                      <a:endParaRPr lang="en-US" sz="1200" dirty="0" smtClean="0">
                        <a:latin typeface="Times New Roman"/>
                        <a:ea typeface="Times New Roman"/>
                      </a:endParaRPr>
                    </a:p>
                    <a:p>
                      <a:pPr>
                        <a:spcAft>
                          <a:spcPts val="0"/>
                        </a:spcAft>
                      </a:pPr>
                      <a:r>
                        <a:rPr lang="en-US" sz="1200" b="1" dirty="0" smtClean="0">
                          <a:latin typeface="Times New Roman"/>
                          <a:ea typeface="Times New Roman"/>
                        </a:rPr>
                        <a:t>    </a:t>
                      </a:r>
                      <a:r>
                        <a:rPr lang="en-US" sz="1000" dirty="0" smtClean="0">
                          <a:latin typeface="Times New Roman"/>
                          <a:ea typeface="Times New Roman"/>
                        </a:rPr>
                        <a:t>Apply skills when asked </a:t>
                      </a:r>
                      <a:r>
                        <a:rPr lang="ar-SA" sz="1000" dirty="0" smtClean="0">
                          <a:latin typeface="Times New Roman"/>
                          <a:ea typeface="Times New Roman"/>
                        </a:rPr>
                        <a:t>تطبيق المهارات</a:t>
                      </a:r>
                      <a:r>
                        <a:rPr lang="ar-SA" sz="1000" baseline="0" dirty="0" smtClean="0">
                          <a:latin typeface="Times New Roman"/>
                          <a:ea typeface="Times New Roman"/>
                        </a:rPr>
                        <a:t> وقت الحاجة</a:t>
                      </a:r>
                      <a:endParaRPr lang="en-US" sz="1200" dirty="0" smtClean="0">
                        <a:latin typeface="Times New Roman"/>
                        <a:ea typeface="Times New Roman"/>
                      </a:endParaRPr>
                    </a:p>
                    <a:p>
                      <a:pPr marL="228600" indent="-228600">
                        <a:spcAft>
                          <a:spcPts val="0"/>
                        </a:spcAft>
                      </a:pPr>
                      <a:r>
                        <a:rPr lang="en-US" sz="1000" dirty="0" smtClean="0">
                          <a:latin typeface="Times New Roman"/>
                          <a:ea typeface="Times New Roman"/>
                        </a:rPr>
                        <a:t>     Creative  thinking and problem solving </a:t>
                      </a:r>
                      <a:r>
                        <a:rPr lang="ar-SA" sz="1000" dirty="0" smtClean="0">
                          <a:latin typeface="Times New Roman"/>
                          <a:ea typeface="Times New Roman"/>
                        </a:rPr>
                        <a:t>حل</a:t>
                      </a:r>
                      <a:r>
                        <a:rPr lang="en-US" sz="1000" dirty="0" smtClean="0">
                          <a:latin typeface="Times New Roman"/>
                          <a:ea typeface="Times New Roman"/>
                        </a:rPr>
                        <a:t>  </a:t>
                      </a:r>
                      <a:r>
                        <a:rPr lang="ar-SA" sz="1000" baseline="0" dirty="0" smtClean="0">
                          <a:latin typeface="Times New Roman"/>
                          <a:ea typeface="Times New Roman"/>
                        </a:rPr>
                        <a:t>المشكلات </a:t>
                      </a:r>
                      <a:r>
                        <a:rPr lang="ar-SA" sz="1000" baseline="0" dirty="0" err="1" smtClean="0">
                          <a:latin typeface="Times New Roman"/>
                          <a:ea typeface="Times New Roman"/>
                        </a:rPr>
                        <a:t>و</a:t>
                      </a:r>
                      <a:r>
                        <a:rPr lang="ar-SA" sz="1000" baseline="0" dirty="0" smtClean="0">
                          <a:latin typeface="Times New Roman"/>
                          <a:ea typeface="Times New Roman"/>
                        </a:rPr>
                        <a:t> التفكير الإبداعي</a:t>
                      </a:r>
                      <a:endParaRPr lang="en-US" sz="12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14015">
                <a:tc>
                  <a:txBody>
                    <a:bodyPr/>
                    <a:lstStyle/>
                    <a:p>
                      <a:pPr>
                        <a:spcAft>
                          <a:spcPts val="0"/>
                        </a:spcAft>
                      </a:pPr>
                      <a:r>
                        <a:rPr lang="en-US" sz="1200" b="1" dirty="0" smtClean="0">
                          <a:latin typeface="Times New Roman"/>
                          <a:ea typeface="Times New Roman"/>
                        </a:rPr>
                        <a:t>Interpersonal Skills and Responsibility</a:t>
                      </a:r>
                    </a:p>
                    <a:p>
                      <a:pPr>
                        <a:spcAft>
                          <a:spcPts val="0"/>
                        </a:spcAft>
                      </a:pPr>
                      <a:r>
                        <a:rPr lang="ar-SA" sz="1200" dirty="0" smtClean="0">
                          <a:latin typeface="Times New Roman"/>
                          <a:ea typeface="Times New Roman"/>
                        </a:rPr>
                        <a:t>مهارات</a:t>
                      </a:r>
                      <a:r>
                        <a:rPr lang="ar-SA" sz="1200" baseline="0" dirty="0" smtClean="0">
                          <a:latin typeface="Times New Roman"/>
                          <a:ea typeface="Times New Roman"/>
                        </a:rPr>
                        <a:t> التعامل </a:t>
                      </a:r>
                      <a:r>
                        <a:rPr lang="ar-SA" sz="1200" baseline="0" dirty="0" err="1" smtClean="0">
                          <a:latin typeface="Times New Roman"/>
                          <a:ea typeface="Times New Roman"/>
                        </a:rPr>
                        <a:t>و</a:t>
                      </a:r>
                      <a:r>
                        <a:rPr lang="ar-SA" sz="1200" baseline="0" dirty="0" smtClean="0">
                          <a:latin typeface="Times New Roman"/>
                          <a:ea typeface="Times New Roman"/>
                        </a:rPr>
                        <a:t> المسئولية</a:t>
                      </a:r>
                      <a:endParaRPr lang="en-US" sz="1200" dirty="0" smtClean="0">
                        <a:latin typeface="Times New Roman"/>
                        <a:ea typeface="Times New Roman"/>
                      </a:endParaRPr>
                    </a:p>
                    <a:p>
                      <a:pPr>
                        <a:spcAft>
                          <a:spcPts val="0"/>
                        </a:spcAft>
                      </a:pPr>
                      <a:r>
                        <a:rPr lang="en-US" sz="1000" dirty="0" smtClean="0">
                          <a:latin typeface="Times New Roman"/>
                          <a:ea typeface="Times New Roman"/>
                        </a:rPr>
                        <a:t>Responsibility for own learning </a:t>
                      </a:r>
                      <a:r>
                        <a:rPr lang="ar-SA" sz="1000" dirty="0" smtClean="0">
                          <a:latin typeface="Times New Roman"/>
                          <a:ea typeface="Times New Roman"/>
                        </a:rPr>
                        <a:t>حس</a:t>
                      </a:r>
                      <a:r>
                        <a:rPr lang="ar-SA" sz="1000" baseline="0" dirty="0" smtClean="0">
                          <a:latin typeface="Times New Roman"/>
                          <a:ea typeface="Times New Roman"/>
                        </a:rPr>
                        <a:t> المسؤولية تجاه التعاليم</a:t>
                      </a:r>
                      <a:r>
                        <a:rPr lang="en-US" sz="1000" dirty="0" smtClean="0">
                          <a:latin typeface="Times New Roman"/>
                          <a:ea typeface="Times New Roman"/>
                        </a:rPr>
                        <a:t> </a:t>
                      </a:r>
                      <a:endParaRPr lang="en-US" sz="1200" dirty="0" smtClean="0">
                        <a:latin typeface="Times New Roman"/>
                        <a:ea typeface="Times New Roman"/>
                      </a:endParaRPr>
                    </a:p>
                    <a:p>
                      <a:pPr>
                        <a:spcAft>
                          <a:spcPts val="0"/>
                        </a:spcAft>
                      </a:pPr>
                      <a:r>
                        <a:rPr lang="en-US" sz="1000" dirty="0" smtClean="0">
                          <a:latin typeface="Times New Roman"/>
                          <a:ea typeface="Times New Roman"/>
                        </a:rPr>
                        <a:t>Group participation and leadership</a:t>
                      </a:r>
                      <a:r>
                        <a:rPr lang="en-US" sz="1000" baseline="0" dirty="0" smtClean="0">
                          <a:latin typeface="Times New Roman"/>
                          <a:ea typeface="Times New Roman"/>
                        </a:rPr>
                        <a:t> </a:t>
                      </a:r>
                      <a:r>
                        <a:rPr lang="ar-SA" sz="1000" baseline="0" dirty="0" smtClean="0">
                          <a:latin typeface="Times New Roman"/>
                          <a:ea typeface="Times New Roman"/>
                        </a:rPr>
                        <a:t>القيادة </a:t>
                      </a:r>
                      <a:r>
                        <a:rPr lang="ar-SA" sz="1000" baseline="0" dirty="0" err="1" smtClean="0">
                          <a:latin typeface="Times New Roman"/>
                          <a:ea typeface="Times New Roman"/>
                        </a:rPr>
                        <a:t>و</a:t>
                      </a:r>
                      <a:r>
                        <a:rPr lang="ar-SA" sz="1000" baseline="0" dirty="0" smtClean="0">
                          <a:latin typeface="Times New Roman"/>
                          <a:ea typeface="Times New Roman"/>
                        </a:rPr>
                        <a:t> المشاركة الجماعية</a:t>
                      </a:r>
                      <a:r>
                        <a:rPr lang="en-US" sz="1000" dirty="0" smtClean="0">
                          <a:latin typeface="Times New Roman"/>
                          <a:ea typeface="Times New Roman"/>
                        </a:rPr>
                        <a:t> </a:t>
                      </a:r>
                      <a:endParaRPr lang="en-US" sz="1200" dirty="0" smtClean="0">
                        <a:latin typeface="Times New Roman"/>
                        <a:ea typeface="Times New Roman"/>
                      </a:endParaRPr>
                    </a:p>
                    <a:p>
                      <a:pPr>
                        <a:spcAft>
                          <a:spcPts val="0"/>
                        </a:spcAft>
                      </a:pPr>
                      <a:r>
                        <a:rPr lang="en-US" sz="1000" dirty="0" smtClean="0">
                          <a:latin typeface="Times New Roman"/>
                          <a:ea typeface="Times New Roman"/>
                        </a:rPr>
                        <a:t>Act responsibly-personal and professional situations</a:t>
                      </a:r>
                      <a:r>
                        <a:rPr lang="en-US" sz="1000" baseline="0" dirty="0" smtClean="0">
                          <a:latin typeface="Times New Roman"/>
                          <a:ea typeface="Times New Roman"/>
                        </a:rPr>
                        <a:t> </a:t>
                      </a:r>
                      <a:r>
                        <a:rPr lang="ar-SA" sz="1000" baseline="0" dirty="0" smtClean="0">
                          <a:latin typeface="Times New Roman"/>
                          <a:ea typeface="Times New Roman"/>
                        </a:rPr>
                        <a:t>حسن التصرف بالمواقف المهنية </a:t>
                      </a:r>
                      <a:r>
                        <a:rPr lang="ar-SA" sz="1000" baseline="0" dirty="0" err="1" smtClean="0">
                          <a:latin typeface="Times New Roman"/>
                          <a:ea typeface="Times New Roman"/>
                        </a:rPr>
                        <a:t>و</a:t>
                      </a:r>
                      <a:r>
                        <a:rPr lang="ar-SA" sz="1000" baseline="0" dirty="0" smtClean="0">
                          <a:latin typeface="Times New Roman"/>
                          <a:ea typeface="Times New Roman"/>
                        </a:rPr>
                        <a:t> الشخصية</a:t>
                      </a:r>
                      <a:endParaRPr lang="en-US" sz="1200" dirty="0" smtClean="0">
                        <a:latin typeface="Times New Roman"/>
                        <a:ea typeface="Times New Roman"/>
                      </a:endParaRPr>
                    </a:p>
                    <a:p>
                      <a:pPr>
                        <a:spcAft>
                          <a:spcPts val="0"/>
                        </a:spcAft>
                      </a:pPr>
                      <a:r>
                        <a:rPr lang="en-US" sz="1000" dirty="0" smtClean="0">
                          <a:latin typeface="Times New Roman"/>
                          <a:ea typeface="Times New Roman"/>
                        </a:rPr>
                        <a:t>Ethical standards of behavior </a:t>
                      </a:r>
                      <a:r>
                        <a:rPr lang="ar-SA" sz="1000" dirty="0" smtClean="0">
                          <a:latin typeface="Times New Roman"/>
                          <a:ea typeface="Times New Roman"/>
                        </a:rPr>
                        <a:t>معايير</a:t>
                      </a:r>
                      <a:r>
                        <a:rPr lang="ar-SA" sz="1000" baseline="0" dirty="0" smtClean="0">
                          <a:latin typeface="Times New Roman"/>
                          <a:ea typeface="Times New Roman"/>
                        </a:rPr>
                        <a:t> السلوك الأخلاقي</a:t>
                      </a:r>
                      <a:endParaRPr lang="en-US" sz="12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79989">
                <a:tc>
                  <a:txBody>
                    <a:bodyPr/>
                    <a:lstStyle/>
                    <a:p>
                      <a:pPr>
                        <a:spcAft>
                          <a:spcPts val="0"/>
                        </a:spcAft>
                      </a:pPr>
                      <a:r>
                        <a:rPr lang="en-US" sz="1200" b="1" dirty="0" smtClean="0">
                          <a:latin typeface="Times New Roman"/>
                          <a:ea typeface="Times New Roman"/>
                        </a:rPr>
                        <a:t>Communication  IT and Numerical Skills</a:t>
                      </a:r>
                      <a:endParaRPr lang="en-US" sz="1200" dirty="0" smtClean="0">
                        <a:latin typeface="Times New Roman"/>
                        <a:ea typeface="Times New Roman"/>
                      </a:endParaRPr>
                    </a:p>
                    <a:p>
                      <a:pPr marL="114300" indent="-114300">
                        <a:spcAft>
                          <a:spcPts val="0"/>
                        </a:spcAft>
                      </a:pPr>
                      <a:r>
                        <a:rPr lang="ar-SA" sz="1200" b="1" dirty="0" smtClean="0"/>
                        <a:t>التواصل بتقنية المعلومات </a:t>
                      </a:r>
                      <a:r>
                        <a:rPr lang="ar-SA" sz="1200" b="1" dirty="0" err="1" smtClean="0"/>
                        <a:t>و</a:t>
                      </a:r>
                      <a:r>
                        <a:rPr lang="ar-SA" sz="1200" b="1" dirty="0" smtClean="0"/>
                        <a:t> المهارات التعددية</a:t>
                      </a:r>
                      <a:endParaRPr lang="en-US" sz="1200" dirty="0" smtClean="0">
                        <a:latin typeface="Times New Roman"/>
                        <a:ea typeface="Times New Roman"/>
                      </a:endParaRPr>
                    </a:p>
                    <a:p>
                      <a:pPr marL="114300" indent="-114300">
                        <a:spcAft>
                          <a:spcPts val="0"/>
                        </a:spcAft>
                      </a:pPr>
                      <a:r>
                        <a:rPr lang="en-US" sz="1000" dirty="0" smtClean="0">
                          <a:latin typeface="Times New Roman"/>
                          <a:ea typeface="Times New Roman"/>
                        </a:rPr>
                        <a:t>    Oral and written</a:t>
                      </a:r>
                      <a:r>
                        <a:rPr lang="ar-SA" sz="1000" dirty="0" smtClean="0">
                          <a:latin typeface="Times New Roman"/>
                          <a:ea typeface="Times New Roman"/>
                        </a:rPr>
                        <a:t> </a:t>
                      </a:r>
                      <a:r>
                        <a:rPr lang="en-US" sz="1000" dirty="0" smtClean="0">
                          <a:latin typeface="Times New Roman"/>
                          <a:ea typeface="Times New Roman"/>
                        </a:rPr>
                        <a:t>communication   </a:t>
                      </a:r>
                      <a:r>
                        <a:rPr lang="en-US" sz="1000" baseline="0" dirty="0" smtClean="0">
                          <a:latin typeface="Times New Roman"/>
                          <a:ea typeface="Times New Roman"/>
                        </a:rPr>
                        <a:t> </a:t>
                      </a:r>
                      <a:r>
                        <a:rPr lang="ar-SA" sz="1000" baseline="0" dirty="0" smtClean="0">
                          <a:latin typeface="Times New Roman"/>
                          <a:ea typeface="Times New Roman"/>
                        </a:rPr>
                        <a:t>التواصل اللفظي </a:t>
                      </a:r>
                      <a:r>
                        <a:rPr lang="ar-SA" sz="1000" baseline="0" dirty="0" err="1" smtClean="0">
                          <a:latin typeface="Times New Roman"/>
                          <a:ea typeface="Times New Roman"/>
                        </a:rPr>
                        <a:t>و</a:t>
                      </a:r>
                      <a:r>
                        <a:rPr lang="ar-SA" sz="1000" baseline="0" dirty="0" smtClean="0">
                          <a:latin typeface="Times New Roman"/>
                          <a:ea typeface="Times New Roman"/>
                        </a:rPr>
                        <a:t> الكتابي</a:t>
                      </a:r>
                      <a:endParaRPr lang="en-US" sz="1200" dirty="0" smtClean="0">
                        <a:latin typeface="Times New Roman"/>
                        <a:ea typeface="Times New Roman"/>
                      </a:endParaRPr>
                    </a:p>
                    <a:p>
                      <a:pPr>
                        <a:spcAft>
                          <a:spcPts val="0"/>
                        </a:spcAft>
                      </a:pPr>
                      <a:r>
                        <a:rPr lang="en-US" sz="1000" dirty="0" smtClean="0">
                          <a:latin typeface="Times New Roman"/>
                          <a:ea typeface="Times New Roman"/>
                        </a:rPr>
                        <a:t>    Use of IT </a:t>
                      </a:r>
                      <a:r>
                        <a:rPr lang="ar-SA" sz="1000" dirty="0" smtClean="0">
                          <a:latin typeface="Times New Roman"/>
                          <a:ea typeface="Times New Roman"/>
                        </a:rPr>
                        <a:t>إستخدام تقنية المعلومات</a:t>
                      </a:r>
                      <a:endParaRPr lang="en-US" sz="1200" dirty="0" smtClean="0">
                        <a:latin typeface="Times New Roman"/>
                        <a:ea typeface="Times New Roman"/>
                      </a:endParaRPr>
                    </a:p>
                    <a:p>
                      <a:pPr>
                        <a:spcAft>
                          <a:spcPts val="0"/>
                        </a:spcAft>
                      </a:pPr>
                      <a:r>
                        <a:rPr lang="en-US" sz="1000" dirty="0" smtClean="0">
                          <a:latin typeface="Times New Roman"/>
                          <a:ea typeface="Times New Roman"/>
                        </a:rPr>
                        <a:t>    Basic math's and statistics </a:t>
                      </a:r>
                      <a:r>
                        <a:rPr lang="ar-SA" sz="1000" dirty="0" smtClean="0">
                          <a:latin typeface="Times New Roman"/>
                          <a:ea typeface="Times New Roman"/>
                        </a:rPr>
                        <a:t>أساسيات</a:t>
                      </a:r>
                      <a:r>
                        <a:rPr lang="ar-SA" sz="1000" baseline="0" dirty="0" smtClean="0">
                          <a:latin typeface="Times New Roman"/>
                          <a:ea typeface="Times New Roman"/>
                        </a:rPr>
                        <a:t> الإحصاء </a:t>
                      </a:r>
                      <a:r>
                        <a:rPr lang="ar-SA" sz="1000" baseline="0" dirty="0" err="1" smtClean="0">
                          <a:latin typeface="Times New Roman"/>
                          <a:ea typeface="Times New Roman"/>
                        </a:rPr>
                        <a:t>و</a:t>
                      </a:r>
                      <a:r>
                        <a:rPr lang="ar-SA" sz="1000" baseline="0" dirty="0" smtClean="0">
                          <a:latin typeface="Times New Roman"/>
                          <a:ea typeface="Times New Roman"/>
                        </a:rPr>
                        <a:t> العمليات  لحسابية    </a:t>
                      </a:r>
                      <a:endParaRPr lang="en-US" sz="12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26820">
                <a:tc>
                  <a:txBody>
                    <a:bodyPr/>
                    <a:lstStyle/>
                    <a:p>
                      <a:pPr>
                        <a:spcAft>
                          <a:spcPts val="0"/>
                        </a:spcAft>
                      </a:pPr>
                      <a:r>
                        <a:rPr lang="en-US" sz="1200" b="1" dirty="0" smtClean="0">
                          <a:latin typeface="Times New Roman"/>
                          <a:ea typeface="Times New Roman"/>
                        </a:rPr>
                        <a:t>Psychomotor Skills </a:t>
                      </a:r>
                      <a:r>
                        <a:rPr lang="ar-SA" sz="1200" b="1" dirty="0" smtClean="0">
                          <a:latin typeface="Times New Roman"/>
                          <a:ea typeface="Times New Roman"/>
                        </a:rPr>
                        <a:t> المهارات الحركية</a:t>
                      </a:r>
                      <a:r>
                        <a:rPr lang="ar-SA" sz="1200" b="1" baseline="0" dirty="0" smtClean="0">
                          <a:latin typeface="Times New Roman"/>
                          <a:ea typeface="Times New Roman"/>
                        </a:rPr>
                        <a:t>  </a:t>
                      </a:r>
                      <a:endParaRPr lang="en-US" sz="12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8491" name="Text Box 75"/>
          <p:cNvSpPr txBox="1">
            <a:spLocks noChangeArrowheads="1"/>
          </p:cNvSpPr>
          <p:nvPr/>
        </p:nvSpPr>
        <p:spPr bwMode="auto">
          <a:xfrm>
            <a:off x="0" y="6165850"/>
            <a:ext cx="1476375" cy="366713"/>
          </a:xfrm>
          <a:prstGeom prst="rect">
            <a:avLst/>
          </a:prstGeom>
          <a:noFill/>
          <a:ln w="9525">
            <a:noFill/>
            <a:miter lim="800000"/>
            <a:headEnd/>
            <a:tailEnd/>
          </a:ln>
        </p:spPr>
        <p:txBody>
          <a:bodyPr>
            <a:spAutoFit/>
          </a:bodyPr>
          <a:lstStyle/>
          <a:p>
            <a:pPr>
              <a:spcBef>
                <a:spcPct val="50000"/>
              </a:spcBef>
            </a:pPr>
            <a:endParaRPr lang="ar-SA"/>
          </a:p>
        </p:txBody>
      </p:sp>
      <p:sp>
        <p:nvSpPr>
          <p:cNvPr id="5" name="Slide Number Placeholder 4"/>
          <p:cNvSpPr>
            <a:spLocks noGrp="1"/>
          </p:cNvSpPr>
          <p:nvPr>
            <p:ph type="sldNum" sz="quarter" idx="12"/>
          </p:nvPr>
        </p:nvSpPr>
        <p:spPr/>
        <p:txBody>
          <a:bodyPr/>
          <a:lstStyle/>
          <a:p>
            <a:pPr>
              <a:defRPr/>
            </a:pPr>
            <a:fld id="{8839B661-4F9D-4DE4-868E-69A9BFF55028}" type="slidenum">
              <a:rPr lang="en-US" smtClean="0"/>
              <a:pPr>
                <a:defRPr/>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2133600" y="-71462"/>
            <a:ext cx="6400800" cy="836166"/>
          </a:xfrm>
        </p:spPr>
        <p:txBody>
          <a:bodyPr>
            <a:normAutofit/>
          </a:bodyPr>
          <a:lstStyle/>
          <a:p>
            <a:pPr algn="ctr" eaLnBrk="1" hangingPunct="1">
              <a:defRPr/>
            </a:pPr>
            <a:r>
              <a:rPr lang="en-GB" sz="2400" dirty="0" smtClean="0"/>
              <a:t>Teaching and Learning Strategies</a:t>
            </a:r>
            <a:r>
              <a:rPr lang="ar-SA" sz="2400" dirty="0" smtClean="0"/>
              <a:t/>
            </a:r>
            <a:br>
              <a:rPr lang="ar-SA" sz="2400" dirty="0" smtClean="0"/>
            </a:br>
            <a:r>
              <a:rPr lang="ar-SA" sz="2400" dirty="0" smtClean="0"/>
              <a:t>استراتيجيات التعليم و التعلم</a:t>
            </a:r>
            <a:endParaRPr lang="en-GB" sz="2400" dirty="0" smtClean="0"/>
          </a:p>
        </p:txBody>
      </p:sp>
      <p:graphicFrame>
        <p:nvGraphicFramePr>
          <p:cNvPr id="62535" name="Group 71"/>
          <p:cNvGraphicFramePr>
            <a:graphicFrameLocks noGrp="1"/>
          </p:cNvGraphicFramePr>
          <p:nvPr>
            <p:ph type="tbl" idx="1"/>
          </p:nvPr>
        </p:nvGraphicFramePr>
        <p:xfrm>
          <a:off x="179512" y="1052736"/>
          <a:ext cx="8678862" cy="5590466"/>
        </p:xfrm>
        <a:graphic>
          <a:graphicData uri="http://schemas.openxmlformats.org/drawingml/2006/table">
            <a:tbl>
              <a:tblPr/>
              <a:tblGrid>
                <a:gridCol w="2915816"/>
                <a:gridCol w="864096"/>
                <a:gridCol w="792088"/>
                <a:gridCol w="1071570"/>
                <a:gridCol w="1000132"/>
                <a:gridCol w="960423"/>
                <a:gridCol w="1074737"/>
              </a:tblGrid>
              <a:tr h="79208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charset="0"/>
                        </a:rPr>
                        <a:t>NCAAA Domains of Learning</a:t>
                      </a:r>
                      <a:endParaRPr kumimoji="0" lang="ar-SA" sz="1200" b="0" i="0" u="none" strike="noStrike" cap="none" normalizeH="0" baseline="0" dirty="0" smtClean="0">
                        <a:ln>
                          <a:noFill/>
                        </a:ln>
                        <a:solidFill>
                          <a:schemeClr val="tx1"/>
                        </a:solidFill>
                        <a:effectLst/>
                        <a:latin typeface="Arial" charset="0"/>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r>
                        <a:rPr kumimoji="0" lang="en-US" sz="1200" b="0" i="0" u="none" strike="noStrike" cap="none" normalizeH="0" baseline="0" dirty="0" smtClean="0">
                          <a:ln>
                            <a:noFill/>
                          </a:ln>
                          <a:solidFill>
                            <a:srgbClr val="000000"/>
                          </a:solidFill>
                          <a:effectLst/>
                          <a:latin typeface="Arial" charset="0"/>
                        </a:rPr>
                        <a:t>NCAAA  </a:t>
                      </a:r>
                      <a:r>
                        <a:rPr kumimoji="0" lang="ar-SA" sz="1200" b="0" i="0" u="none" strike="noStrike" cap="none" normalizeH="0" baseline="0" dirty="0" smtClean="0">
                          <a:ln>
                            <a:noFill/>
                          </a:ln>
                          <a:solidFill>
                            <a:srgbClr val="000000"/>
                          </a:solidFill>
                          <a:effectLst/>
                          <a:latin typeface="Arial" charset="0"/>
                        </a:rPr>
                        <a:t>مجالات التعلم في</a:t>
                      </a:r>
                    </a:p>
                    <a:p>
                      <a:pPr marL="342900" marR="0" lvl="0" indent="-342900" algn="l" defTabSz="914400" rtl="0" eaLnBrk="1" fontAlgn="base" latinLnBrk="0" hangingPunct="1">
                        <a:lnSpc>
                          <a:spcPct val="100000"/>
                        </a:lnSpc>
                        <a:spcBef>
                          <a:spcPct val="0"/>
                        </a:spcBef>
                        <a:spcAft>
                          <a:spcPct val="0"/>
                        </a:spcAft>
                        <a:buClrTx/>
                        <a:buSzTx/>
                        <a:buFontTx/>
                        <a:buNone/>
                        <a:tabLst/>
                        <a:defRPr/>
                      </a:pPr>
                      <a:r>
                        <a:rPr kumimoji="0" lang="ar-SA" sz="1200" b="0" i="0" u="none" strike="noStrike" cap="none" normalizeH="0" baseline="0" dirty="0" smtClean="0">
                          <a:ln>
                            <a:noFill/>
                          </a:ln>
                          <a:solidFill>
                            <a:srgbClr val="000000"/>
                          </a:solidFill>
                          <a:effectLst/>
                          <a:latin typeface="Arial" charset="0"/>
                        </a:rPr>
                        <a:t>أبعاد</a:t>
                      </a:r>
                      <a:endParaRPr kumimoji="0" lang="en-GB" sz="1200" b="0" i="0" u="none" strike="noStrike" cap="none" normalizeH="0" baseline="0" dirty="0" smtClean="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6">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solidFill>
                          <a:effectLst/>
                          <a:latin typeface="Arial" charset="0"/>
                          <a:ea typeface="Times New Roman" pitchFamily="18" charset="0"/>
                          <a:cs typeface="Tahoma" charset="0"/>
                        </a:rPr>
                        <a:t>Strategies</a:t>
                      </a:r>
                      <a:endParaRPr kumimoji="0" lang="ar-SA" sz="1600" b="0" i="0" u="none" strike="noStrike" cap="none" normalizeH="0" baseline="0" dirty="0" smtClean="0">
                        <a:ln>
                          <a:noFill/>
                        </a:ln>
                        <a:solidFill>
                          <a:schemeClr val="tx1"/>
                        </a:solidFill>
                        <a:effectLst/>
                        <a:latin typeface="Arial" charset="0"/>
                        <a:ea typeface="Times New Roman" pitchFamily="18" charset="0"/>
                        <a:cs typeface="Tahoma" charset="0"/>
                      </a:endParaRPr>
                    </a:p>
                    <a:p>
                      <a:pPr marL="342900" marR="0" lvl="0" indent="-342900" algn="ctr" defTabSz="914400" rtl="0" eaLnBrk="1" fontAlgn="base" latinLnBrk="0" hangingPunct="1">
                        <a:lnSpc>
                          <a:spcPct val="100000"/>
                        </a:lnSpc>
                        <a:spcBef>
                          <a:spcPct val="0"/>
                        </a:spcBef>
                        <a:spcAft>
                          <a:spcPct val="0"/>
                        </a:spcAft>
                        <a:buClrTx/>
                        <a:buSzTx/>
                        <a:buFontTx/>
                        <a:buNone/>
                        <a:tabLst/>
                        <a:defRPr/>
                      </a:pPr>
                      <a:r>
                        <a:rPr kumimoji="0" lang="ar-SA" sz="1600" b="0" i="0" u="none" strike="noStrike" cap="none" normalizeH="0" baseline="0" dirty="0" smtClean="0">
                          <a:ln>
                            <a:noFill/>
                          </a:ln>
                          <a:solidFill>
                            <a:schemeClr val="tx1"/>
                          </a:solidFill>
                          <a:effectLst/>
                          <a:latin typeface="Arial" charset="0"/>
                          <a:ea typeface="Times New Roman" pitchFamily="18" charset="0"/>
                          <a:cs typeface="Tahoma" charset="0"/>
                        </a:rPr>
                        <a:t>الاستراتيجيات </a:t>
                      </a:r>
                      <a:endParaRPr kumimoji="0" lang="en-GB" sz="16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28803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dirty="0" smtClean="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72832">
                <a:tc>
                  <a:txBody>
                    <a:bodyPr/>
                    <a:lstStyle/>
                    <a:p>
                      <a:pPr>
                        <a:spcAft>
                          <a:spcPts val="0"/>
                        </a:spcAft>
                      </a:pPr>
                      <a:r>
                        <a:rPr lang="en-US" sz="1200" b="1" dirty="0" smtClean="0">
                          <a:latin typeface="Times New Roman"/>
                          <a:ea typeface="Times New Roman"/>
                        </a:rPr>
                        <a:t>Knowledge  </a:t>
                      </a:r>
                      <a:r>
                        <a:rPr lang="ar-SA" sz="1200" b="1" dirty="0" smtClean="0">
                          <a:latin typeface="Times New Roman"/>
                          <a:ea typeface="Times New Roman"/>
                        </a:rPr>
                        <a:t>المعرفة</a:t>
                      </a:r>
                      <a:endParaRPr lang="en-US" sz="1200" dirty="0" smtClean="0">
                        <a:latin typeface="Times New Roman"/>
                        <a:ea typeface="Times New Roman"/>
                      </a:endParaRPr>
                    </a:p>
                    <a:p>
                      <a:pPr>
                        <a:spcAft>
                          <a:spcPts val="0"/>
                        </a:spcAft>
                      </a:pPr>
                      <a:r>
                        <a:rPr lang="en-US" sz="1200" b="1" dirty="0" smtClean="0">
                          <a:latin typeface="Times New Roman"/>
                          <a:ea typeface="Times New Roman"/>
                        </a:rPr>
                        <a:t>    </a:t>
                      </a:r>
                      <a:r>
                        <a:rPr lang="en-US" sz="1000" dirty="0" smtClean="0">
                          <a:latin typeface="Times New Roman"/>
                          <a:ea typeface="Times New Roman"/>
                        </a:rPr>
                        <a:t>Facts </a:t>
                      </a:r>
                      <a:r>
                        <a:rPr lang="ar-SA" sz="1000" dirty="0" smtClean="0">
                          <a:latin typeface="Times New Roman"/>
                          <a:ea typeface="Times New Roman"/>
                        </a:rPr>
                        <a:t>الحقائق                            </a:t>
                      </a:r>
                      <a:r>
                        <a:rPr lang="ar-SA" sz="1000" baseline="0" dirty="0" smtClean="0">
                          <a:latin typeface="Times New Roman"/>
                          <a:ea typeface="Times New Roman"/>
                        </a:rPr>
                        <a:t>   </a:t>
                      </a:r>
                      <a:endParaRPr lang="en-US" sz="1200" dirty="0" smtClean="0">
                        <a:latin typeface="Times New Roman"/>
                        <a:ea typeface="Times New Roman"/>
                      </a:endParaRPr>
                    </a:p>
                    <a:p>
                      <a:pPr>
                        <a:spcAft>
                          <a:spcPts val="0"/>
                        </a:spcAft>
                      </a:pPr>
                      <a:r>
                        <a:rPr lang="en-US" sz="1000" dirty="0" smtClean="0">
                          <a:latin typeface="Times New Roman"/>
                          <a:ea typeface="Times New Roman"/>
                        </a:rPr>
                        <a:t>     Concepts, theories       </a:t>
                      </a:r>
                      <a:r>
                        <a:rPr lang="ar-SA" sz="1000" dirty="0" smtClean="0">
                          <a:latin typeface="Times New Roman"/>
                          <a:ea typeface="Times New Roman"/>
                        </a:rPr>
                        <a:t>المفهوم</a:t>
                      </a:r>
                      <a:r>
                        <a:rPr lang="ar-SA" sz="1000" baseline="0" dirty="0" smtClean="0">
                          <a:latin typeface="Times New Roman"/>
                          <a:ea typeface="Times New Roman"/>
                        </a:rPr>
                        <a:t> </a:t>
                      </a:r>
                      <a:r>
                        <a:rPr lang="ar-SA" sz="1000" baseline="0" dirty="0" err="1" smtClean="0">
                          <a:latin typeface="Times New Roman"/>
                          <a:ea typeface="Times New Roman"/>
                        </a:rPr>
                        <a:t>و</a:t>
                      </a:r>
                      <a:r>
                        <a:rPr lang="ar-SA" sz="1000" baseline="0" dirty="0" smtClean="0">
                          <a:latin typeface="Times New Roman"/>
                          <a:ea typeface="Times New Roman"/>
                        </a:rPr>
                        <a:t> النظريات </a:t>
                      </a:r>
                      <a:r>
                        <a:rPr lang="ar-SA" sz="1000" baseline="0" dirty="0" err="1" smtClean="0">
                          <a:latin typeface="Times New Roman"/>
                          <a:ea typeface="Times New Roman"/>
                        </a:rPr>
                        <a:t>و</a:t>
                      </a:r>
                      <a:r>
                        <a:rPr lang="en-US" sz="1000" dirty="0" smtClean="0">
                          <a:latin typeface="Times New Roman"/>
                          <a:ea typeface="Times New Roman"/>
                        </a:rPr>
                        <a:t>     Procedures      </a:t>
                      </a:r>
                      <a:r>
                        <a:rPr lang="ar-SA" sz="1200" baseline="0" dirty="0" smtClean="0">
                          <a:latin typeface="Times New Roman"/>
                          <a:ea typeface="Times New Roman"/>
                        </a:rPr>
                        <a:t>لإجراءات</a:t>
                      </a:r>
                      <a:r>
                        <a:rPr lang="en-US" sz="1200" baseline="0" dirty="0" smtClean="0">
                          <a:latin typeface="Times New Roman"/>
                          <a:ea typeface="Times New Roman"/>
                        </a:rPr>
                        <a:t>      </a:t>
                      </a:r>
                      <a:endParaRPr lang="en-US" sz="12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77863">
                <a:tc>
                  <a:txBody>
                    <a:bodyPr/>
                    <a:lstStyle/>
                    <a:p>
                      <a:pPr>
                        <a:spcAft>
                          <a:spcPts val="0"/>
                        </a:spcAft>
                      </a:pPr>
                      <a:r>
                        <a:rPr lang="en-US" sz="1200" b="1" dirty="0" smtClean="0">
                          <a:latin typeface="Times New Roman"/>
                          <a:ea typeface="Times New Roman"/>
                        </a:rPr>
                        <a:t>Cognitive Skills</a:t>
                      </a:r>
                      <a:r>
                        <a:rPr lang="ar-SA" sz="1200" b="1" dirty="0" smtClean="0">
                          <a:latin typeface="Times New Roman"/>
                          <a:ea typeface="Times New Roman"/>
                        </a:rPr>
                        <a:t>مهارات معرفية  </a:t>
                      </a:r>
                      <a:endParaRPr lang="en-US" sz="1200" dirty="0" smtClean="0">
                        <a:latin typeface="Times New Roman"/>
                        <a:ea typeface="Times New Roman"/>
                      </a:endParaRPr>
                    </a:p>
                    <a:p>
                      <a:pPr>
                        <a:spcAft>
                          <a:spcPts val="0"/>
                        </a:spcAft>
                      </a:pPr>
                      <a:r>
                        <a:rPr lang="en-US" sz="1200" b="1" dirty="0" smtClean="0">
                          <a:latin typeface="Times New Roman"/>
                          <a:ea typeface="Times New Roman"/>
                        </a:rPr>
                        <a:t>    </a:t>
                      </a:r>
                      <a:r>
                        <a:rPr lang="en-US" sz="1000" dirty="0" smtClean="0">
                          <a:latin typeface="Times New Roman"/>
                          <a:ea typeface="Times New Roman"/>
                        </a:rPr>
                        <a:t>Apply skills when asked </a:t>
                      </a:r>
                      <a:r>
                        <a:rPr lang="ar-SA" sz="1000" dirty="0" smtClean="0">
                          <a:latin typeface="Times New Roman"/>
                          <a:ea typeface="Times New Roman"/>
                        </a:rPr>
                        <a:t>تطبيق المهارات</a:t>
                      </a:r>
                      <a:r>
                        <a:rPr lang="ar-SA" sz="1000" baseline="0" dirty="0" smtClean="0">
                          <a:latin typeface="Times New Roman"/>
                          <a:ea typeface="Times New Roman"/>
                        </a:rPr>
                        <a:t> وقت الحاجة</a:t>
                      </a:r>
                      <a:endParaRPr lang="en-US" sz="1200" dirty="0" smtClean="0">
                        <a:latin typeface="Times New Roman"/>
                        <a:ea typeface="Times New Roman"/>
                      </a:endParaRPr>
                    </a:p>
                    <a:p>
                      <a:pPr marL="228600" indent="-228600">
                        <a:spcAft>
                          <a:spcPts val="0"/>
                        </a:spcAft>
                      </a:pPr>
                      <a:r>
                        <a:rPr lang="en-US" sz="1000" dirty="0" smtClean="0">
                          <a:latin typeface="Times New Roman"/>
                          <a:ea typeface="Times New Roman"/>
                        </a:rPr>
                        <a:t>     Creative  thinking and problem solving </a:t>
                      </a:r>
                      <a:r>
                        <a:rPr lang="ar-SA" sz="1000" dirty="0" smtClean="0">
                          <a:latin typeface="Times New Roman"/>
                          <a:ea typeface="Times New Roman"/>
                        </a:rPr>
                        <a:t>حل</a:t>
                      </a:r>
                      <a:r>
                        <a:rPr lang="en-US" sz="1000" dirty="0" smtClean="0">
                          <a:latin typeface="Times New Roman"/>
                          <a:ea typeface="Times New Roman"/>
                        </a:rPr>
                        <a:t>  </a:t>
                      </a:r>
                      <a:r>
                        <a:rPr lang="ar-SA" sz="1000" baseline="0" dirty="0" smtClean="0">
                          <a:latin typeface="Times New Roman"/>
                          <a:ea typeface="Times New Roman"/>
                        </a:rPr>
                        <a:t>المشكلات </a:t>
                      </a:r>
                      <a:r>
                        <a:rPr lang="ar-SA" sz="1000" baseline="0" dirty="0" err="1" smtClean="0">
                          <a:latin typeface="Times New Roman"/>
                          <a:ea typeface="Times New Roman"/>
                        </a:rPr>
                        <a:t>و</a:t>
                      </a:r>
                      <a:r>
                        <a:rPr lang="ar-SA" sz="1000" baseline="0" dirty="0" smtClean="0">
                          <a:latin typeface="Times New Roman"/>
                          <a:ea typeface="Times New Roman"/>
                        </a:rPr>
                        <a:t> التفكير الإبداعي</a:t>
                      </a:r>
                      <a:endParaRPr lang="en-US" sz="12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74688">
                <a:tc>
                  <a:txBody>
                    <a:bodyPr/>
                    <a:lstStyle/>
                    <a:p>
                      <a:pPr>
                        <a:spcAft>
                          <a:spcPts val="0"/>
                        </a:spcAft>
                      </a:pPr>
                      <a:r>
                        <a:rPr lang="en-US" sz="1200" b="1" dirty="0" smtClean="0">
                          <a:latin typeface="Times New Roman"/>
                          <a:ea typeface="Times New Roman"/>
                        </a:rPr>
                        <a:t>Interpersonal Skills and Responsibility</a:t>
                      </a:r>
                    </a:p>
                    <a:p>
                      <a:pPr>
                        <a:spcAft>
                          <a:spcPts val="0"/>
                        </a:spcAft>
                      </a:pPr>
                      <a:r>
                        <a:rPr lang="ar-SA" sz="1200" dirty="0" smtClean="0">
                          <a:latin typeface="Times New Roman"/>
                          <a:ea typeface="Times New Roman"/>
                        </a:rPr>
                        <a:t>مهارات</a:t>
                      </a:r>
                      <a:r>
                        <a:rPr lang="ar-SA" sz="1200" baseline="0" dirty="0" smtClean="0">
                          <a:latin typeface="Times New Roman"/>
                          <a:ea typeface="Times New Roman"/>
                        </a:rPr>
                        <a:t> التعامل </a:t>
                      </a:r>
                      <a:r>
                        <a:rPr lang="ar-SA" sz="1200" baseline="0" dirty="0" err="1" smtClean="0">
                          <a:latin typeface="Times New Roman"/>
                          <a:ea typeface="Times New Roman"/>
                        </a:rPr>
                        <a:t>و</a:t>
                      </a:r>
                      <a:r>
                        <a:rPr lang="ar-SA" sz="1200" baseline="0" dirty="0" smtClean="0">
                          <a:latin typeface="Times New Roman"/>
                          <a:ea typeface="Times New Roman"/>
                        </a:rPr>
                        <a:t> المسئولية</a:t>
                      </a:r>
                      <a:endParaRPr lang="en-US" sz="1200" dirty="0" smtClean="0">
                        <a:latin typeface="Times New Roman"/>
                        <a:ea typeface="Times New Roman"/>
                      </a:endParaRPr>
                    </a:p>
                    <a:p>
                      <a:pPr>
                        <a:spcAft>
                          <a:spcPts val="0"/>
                        </a:spcAft>
                      </a:pPr>
                      <a:r>
                        <a:rPr lang="en-US" sz="1000" dirty="0" smtClean="0">
                          <a:latin typeface="Times New Roman"/>
                          <a:ea typeface="Times New Roman"/>
                        </a:rPr>
                        <a:t>Responsibility for own learning </a:t>
                      </a:r>
                      <a:r>
                        <a:rPr lang="ar-SA" sz="1000" dirty="0" smtClean="0">
                          <a:latin typeface="Times New Roman"/>
                          <a:ea typeface="Times New Roman"/>
                        </a:rPr>
                        <a:t>حس</a:t>
                      </a:r>
                      <a:r>
                        <a:rPr lang="ar-SA" sz="1000" baseline="0" dirty="0" smtClean="0">
                          <a:latin typeface="Times New Roman"/>
                          <a:ea typeface="Times New Roman"/>
                        </a:rPr>
                        <a:t> المسؤولية تجاه التعاليم</a:t>
                      </a:r>
                      <a:r>
                        <a:rPr lang="en-US" sz="1000" dirty="0" smtClean="0">
                          <a:latin typeface="Times New Roman"/>
                          <a:ea typeface="Times New Roman"/>
                        </a:rPr>
                        <a:t> </a:t>
                      </a:r>
                      <a:endParaRPr lang="en-US" sz="1200" dirty="0" smtClean="0">
                        <a:latin typeface="Times New Roman"/>
                        <a:ea typeface="Times New Roman"/>
                      </a:endParaRPr>
                    </a:p>
                    <a:p>
                      <a:pPr>
                        <a:spcAft>
                          <a:spcPts val="0"/>
                        </a:spcAft>
                      </a:pPr>
                      <a:r>
                        <a:rPr lang="en-US" sz="1000" dirty="0" smtClean="0">
                          <a:latin typeface="Times New Roman"/>
                          <a:ea typeface="Times New Roman"/>
                        </a:rPr>
                        <a:t>Group participation and leadership</a:t>
                      </a:r>
                      <a:r>
                        <a:rPr lang="en-US" sz="1000" baseline="0" dirty="0" smtClean="0">
                          <a:latin typeface="Times New Roman"/>
                          <a:ea typeface="Times New Roman"/>
                        </a:rPr>
                        <a:t> </a:t>
                      </a:r>
                      <a:r>
                        <a:rPr lang="ar-SA" sz="1000" baseline="0" dirty="0" smtClean="0">
                          <a:latin typeface="Times New Roman"/>
                          <a:ea typeface="Times New Roman"/>
                        </a:rPr>
                        <a:t>القيادة </a:t>
                      </a:r>
                      <a:r>
                        <a:rPr lang="ar-SA" sz="1000" baseline="0" dirty="0" err="1" smtClean="0">
                          <a:latin typeface="Times New Roman"/>
                          <a:ea typeface="Times New Roman"/>
                        </a:rPr>
                        <a:t>و</a:t>
                      </a:r>
                      <a:r>
                        <a:rPr lang="ar-SA" sz="1000" baseline="0" dirty="0" smtClean="0">
                          <a:latin typeface="Times New Roman"/>
                          <a:ea typeface="Times New Roman"/>
                        </a:rPr>
                        <a:t> المشاركة الجماعية</a:t>
                      </a:r>
                      <a:r>
                        <a:rPr lang="en-US" sz="1000" dirty="0" smtClean="0">
                          <a:latin typeface="Times New Roman"/>
                          <a:ea typeface="Times New Roman"/>
                        </a:rPr>
                        <a:t> </a:t>
                      </a:r>
                      <a:endParaRPr lang="en-US" sz="1200" dirty="0" smtClean="0">
                        <a:latin typeface="Times New Roman"/>
                        <a:ea typeface="Times New Roman"/>
                      </a:endParaRPr>
                    </a:p>
                    <a:p>
                      <a:pPr>
                        <a:spcAft>
                          <a:spcPts val="0"/>
                        </a:spcAft>
                      </a:pPr>
                      <a:r>
                        <a:rPr lang="en-US" sz="1000" dirty="0" smtClean="0">
                          <a:latin typeface="Times New Roman"/>
                          <a:ea typeface="Times New Roman"/>
                        </a:rPr>
                        <a:t>Act responsibly-personal and professional situations</a:t>
                      </a:r>
                      <a:r>
                        <a:rPr lang="en-US" sz="1000" baseline="0" dirty="0" smtClean="0">
                          <a:latin typeface="Times New Roman"/>
                          <a:ea typeface="Times New Roman"/>
                        </a:rPr>
                        <a:t> </a:t>
                      </a:r>
                      <a:r>
                        <a:rPr lang="ar-SA" sz="1000" baseline="0" dirty="0" smtClean="0">
                          <a:latin typeface="Times New Roman"/>
                          <a:ea typeface="Times New Roman"/>
                        </a:rPr>
                        <a:t>حسن التصرف بالمواقف المهنية </a:t>
                      </a:r>
                      <a:r>
                        <a:rPr lang="ar-SA" sz="1000" baseline="0" dirty="0" err="1" smtClean="0">
                          <a:latin typeface="Times New Roman"/>
                          <a:ea typeface="Times New Roman"/>
                        </a:rPr>
                        <a:t>و</a:t>
                      </a:r>
                      <a:r>
                        <a:rPr lang="ar-SA" sz="1000" baseline="0" dirty="0" smtClean="0">
                          <a:latin typeface="Times New Roman"/>
                          <a:ea typeface="Times New Roman"/>
                        </a:rPr>
                        <a:t> الشخصية</a:t>
                      </a:r>
                      <a:endParaRPr lang="en-US" sz="1200" dirty="0" smtClean="0">
                        <a:latin typeface="Times New Roman"/>
                        <a:ea typeface="Times New Roman"/>
                      </a:endParaRPr>
                    </a:p>
                    <a:p>
                      <a:pPr>
                        <a:spcAft>
                          <a:spcPts val="0"/>
                        </a:spcAft>
                      </a:pPr>
                      <a:r>
                        <a:rPr lang="en-US" sz="1000" dirty="0" smtClean="0">
                          <a:latin typeface="Times New Roman"/>
                          <a:ea typeface="Times New Roman"/>
                        </a:rPr>
                        <a:t>Ethical standards of behavior </a:t>
                      </a:r>
                      <a:r>
                        <a:rPr lang="ar-SA" sz="1000" dirty="0" smtClean="0">
                          <a:latin typeface="Times New Roman"/>
                          <a:ea typeface="Times New Roman"/>
                        </a:rPr>
                        <a:t>معايير</a:t>
                      </a:r>
                      <a:r>
                        <a:rPr lang="ar-SA" sz="1000" baseline="0" dirty="0" smtClean="0">
                          <a:latin typeface="Times New Roman"/>
                          <a:ea typeface="Times New Roman"/>
                        </a:rPr>
                        <a:t> السلوك الأخلاقي</a:t>
                      </a:r>
                      <a:endParaRPr lang="en-US" sz="12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76275">
                <a:tc>
                  <a:txBody>
                    <a:bodyPr/>
                    <a:lstStyle/>
                    <a:p>
                      <a:pPr>
                        <a:spcAft>
                          <a:spcPts val="0"/>
                        </a:spcAft>
                      </a:pPr>
                      <a:r>
                        <a:rPr lang="en-US" sz="1200" b="1" dirty="0" smtClean="0">
                          <a:latin typeface="Times New Roman"/>
                          <a:ea typeface="Times New Roman"/>
                        </a:rPr>
                        <a:t>Communication  IT and Numerical Skills</a:t>
                      </a:r>
                      <a:endParaRPr lang="en-US" sz="1200" dirty="0" smtClean="0">
                        <a:latin typeface="Times New Roman"/>
                        <a:ea typeface="Times New Roman"/>
                      </a:endParaRPr>
                    </a:p>
                    <a:p>
                      <a:pPr marL="114300" indent="-114300">
                        <a:spcAft>
                          <a:spcPts val="0"/>
                        </a:spcAft>
                      </a:pPr>
                      <a:r>
                        <a:rPr lang="ar-SA" sz="1200" b="1" dirty="0" smtClean="0"/>
                        <a:t>التواصل بتقنية المعلومات </a:t>
                      </a:r>
                      <a:r>
                        <a:rPr lang="ar-SA" sz="1200" b="1" dirty="0" err="1" smtClean="0"/>
                        <a:t>و</a:t>
                      </a:r>
                      <a:r>
                        <a:rPr lang="ar-SA" sz="1200" b="1" dirty="0" smtClean="0"/>
                        <a:t> المهارات التعددية</a:t>
                      </a:r>
                      <a:endParaRPr lang="en-US" sz="1200" dirty="0" smtClean="0">
                        <a:latin typeface="Times New Roman"/>
                        <a:ea typeface="Times New Roman"/>
                      </a:endParaRPr>
                    </a:p>
                    <a:p>
                      <a:pPr marL="114300" indent="-114300">
                        <a:spcAft>
                          <a:spcPts val="0"/>
                        </a:spcAft>
                      </a:pPr>
                      <a:r>
                        <a:rPr lang="en-US" sz="1000" dirty="0" smtClean="0">
                          <a:latin typeface="Times New Roman"/>
                          <a:ea typeface="Times New Roman"/>
                        </a:rPr>
                        <a:t>    Oral and written</a:t>
                      </a:r>
                      <a:r>
                        <a:rPr lang="ar-SA" sz="1000" dirty="0" smtClean="0">
                          <a:latin typeface="Times New Roman"/>
                          <a:ea typeface="Times New Roman"/>
                        </a:rPr>
                        <a:t> </a:t>
                      </a:r>
                      <a:r>
                        <a:rPr lang="en-US" sz="1000" dirty="0" smtClean="0">
                          <a:latin typeface="Times New Roman"/>
                          <a:ea typeface="Times New Roman"/>
                        </a:rPr>
                        <a:t>communication   </a:t>
                      </a:r>
                      <a:r>
                        <a:rPr lang="en-US" sz="1000" baseline="0" dirty="0" smtClean="0">
                          <a:latin typeface="Times New Roman"/>
                          <a:ea typeface="Times New Roman"/>
                        </a:rPr>
                        <a:t> </a:t>
                      </a:r>
                      <a:r>
                        <a:rPr lang="ar-SA" sz="1000" baseline="0" dirty="0" smtClean="0">
                          <a:latin typeface="Times New Roman"/>
                          <a:ea typeface="Times New Roman"/>
                        </a:rPr>
                        <a:t>التواصل اللفظي </a:t>
                      </a:r>
                      <a:r>
                        <a:rPr lang="ar-SA" sz="1000" baseline="0" dirty="0" err="1" smtClean="0">
                          <a:latin typeface="Times New Roman"/>
                          <a:ea typeface="Times New Roman"/>
                        </a:rPr>
                        <a:t>و</a:t>
                      </a:r>
                      <a:r>
                        <a:rPr lang="ar-SA" sz="1000" baseline="0" dirty="0" smtClean="0">
                          <a:latin typeface="Times New Roman"/>
                          <a:ea typeface="Times New Roman"/>
                        </a:rPr>
                        <a:t> الكتابي</a:t>
                      </a:r>
                      <a:endParaRPr lang="en-US" sz="1200" dirty="0" smtClean="0">
                        <a:latin typeface="Times New Roman"/>
                        <a:ea typeface="Times New Roman"/>
                      </a:endParaRPr>
                    </a:p>
                    <a:p>
                      <a:pPr>
                        <a:spcAft>
                          <a:spcPts val="0"/>
                        </a:spcAft>
                      </a:pPr>
                      <a:r>
                        <a:rPr lang="en-US" sz="1000" dirty="0" smtClean="0">
                          <a:latin typeface="Times New Roman"/>
                          <a:ea typeface="Times New Roman"/>
                        </a:rPr>
                        <a:t>    Use of IT </a:t>
                      </a:r>
                      <a:r>
                        <a:rPr lang="ar-SA" sz="1000" dirty="0" smtClean="0">
                          <a:latin typeface="Times New Roman"/>
                          <a:ea typeface="Times New Roman"/>
                        </a:rPr>
                        <a:t>إستخدام تقنية المعلومات</a:t>
                      </a:r>
                      <a:endParaRPr lang="en-US" sz="1200" dirty="0" smtClean="0">
                        <a:latin typeface="Times New Roman"/>
                        <a:ea typeface="Times New Roman"/>
                      </a:endParaRPr>
                    </a:p>
                    <a:p>
                      <a:pPr>
                        <a:spcAft>
                          <a:spcPts val="0"/>
                        </a:spcAft>
                      </a:pPr>
                      <a:r>
                        <a:rPr lang="en-US" sz="1000" dirty="0" smtClean="0">
                          <a:latin typeface="Times New Roman"/>
                          <a:ea typeface="Times New Roman"/>
                        </a:rPr>
                        <a:t>    Basic math's and statistics </a:t>
                      </a:r>
                      <a:r>
                        <a:rPr lang="ar-SA" sz="1000" dirty="0" smtClean="0">
                          <a:latin typeface="Times New Roman"/>
                          <a:ea typeface="Times New Roman"/>
                        </a:rPr>
                        <a:t>أساسيات</a:t>
                      </a:r>
                      <a:r>
                        <a:rPr lang="ar-SA" sz="1000" baseline="0" dirty="0" smtClean="0">
                          <a:latin typeface="Times New Roman"/>
                          <a:ea typeface="Times New Roman"/>
                        </a:rPr>
                        <a:t> الإحصاء </a:t>
                      </a:r>
                      <a:r>
                        <a:rPr lang="ar-SA" sz="1000" baseline="0" dirty="0" err="1" smtClean="0">
                          <a:latin typeface="Times New Roman"/>
                          <a:ea typeface="Times New Roman"/>
                        </a:rPr>
                        <a:t>و</a:t>
                      </a:r>
                      <a:r>
                        <a:rPr lang="ar-SA" sz="1000" baseline="0" dirty="0" smtClean="0">
                          <a:latin typeface="Times New Roman"/>
                          <a:ea typeface="Times New Roman"/>
                        </a:rPr>
                        <a:t> العمليات  لحسابية    </a:t>
                      </a:r>
                      <a:endParaRPr lang="en-US" sz="12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76275">
                <a:tc>
                  <a:txBody>
                    <a:bodyPr/>
                    <a:lstStyle/>
                    <a:p>
                      <a:pPr>
                        <a:spcAft>
                          <a:spcPts val="0"/>
                        </a:spcAft>
                      </a:pPr>
                      <a:r>
                        <a:rPr lang="en-US" sz="1200" b="1" dirty="0" smtClean="0">
                          <a:latin typeface="Times New Roman"/>
                          <a:ea typeface="Times New Roman"/>
                        </a:rPr>
                        <a:t>Psychomotor Skills </a:t>
                      </a:r>
                      <a:r>
                        <a:rPr lang="ar-SA" sz="1200" b="1" dirty="0" smtClean="0">
                          <a:latin typeface="Times New Roman"/>
                          <a:ea typeface="Times New Roman"/>
                        </a:rPr>
                        <a:t> المهارات الحركية</a:t>
                      </a:r>
                      <a:r>
                        <a:rPr lang="ar-SA" sz="1200" b="1" baseline="0" dirty="0" smtClean="0">
                          <a:latin typeface="Times New Roman"/>
                          <a:ea typeface="Times New Roman"/>
                        </a:rPr>
                        <a:t>  </a:t>
                      </a:r>
                      <a:endParaRPr lang="en-US" sz="12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8491" name="Text Box 75"/>
          <p:cNvSpPr txBox="1">
            <a:spLocks noChangeArrowheads="1"/>
          </p:cNvSpPr>
          <p:nvPr/>
        </p:nvSpPr>
        <p:spPr bwMode="auto">
          <a:xfrm>
            <a:off x="0" y="6165850"/>
            <a:ext cx="1476375" cy="366713"/>
          </a:xfrm>
          <a:prstGeom prst="rect">
            <a:avLst/>
          </a:prstGeom>
          <a:noFill/>
          <a:ln w="9525">
            <a:noFill/>
            <a:miter lim="800000"/>
            <a:headEnd/>
            <a:tailEnd/>
          </a:ln>
        </p:spPr>
        <p:txBody>
          <a:bodyPr>
            <a:spAutoFit/>
          </a:bodyPr>
          <a:lstStyle/>
          <a:p>
            <a:pPr>
              <a:spcBef>
                <a:spcPct val="50000"/>
              </a:spcBef>
            </a:pPr>
            <a:endParaRPr lang="ar-SA"/>
          </a:p>
        </p:txBody>
      </p:sp>
      <p:sp>
        <p:nvSpPr>
          <p:cNvPr id="5" name="Slide Number Placeholder 4"/>
          <p:cNvSpPr>
            <a:spLocks noGrp="1"/>
          </p:cNvSpPr>
          <p:nvPr>
            <p:ph type="sldNum" sz="quarter" idx="12"/>
          </p:nvPr>
        </p:nvSpPr>
        <p:spPr/>
        <p:txBody>
          <a:bodyPr/>
          <a:lstStyle/>
          <a:p>
            <a:pPr>
              <a:defRPr/>
            </a:pPr>
            <a:fld id="{8839B661-4F9D-4DE4-868E-69A9BFF55028}" type="slidenum">
              <a:rPr lang="en-US" smtClean="0"/>
              <a:pPr>
                <a:defRPr/>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1691680" y="0"/>
            <a:ext cx="6400800" cy="947664"/>
          </a:xfrm>
        </p:spPr>
        <p:txBody>
          <a:bodyPr>
            <a:normAutofit/>
          </a:bodyPr>
          <a:lstStyle/>
          <a:p>
            <a:pPr algn="ctr" eaLnBrk="1" hangingPunct="1">
              <a:defRPr/>
            </a:pPr>
            <a:r>
              <a:rPr lang="en-GB" sz="2800" dirty="0" smtClean="0"/>
              <a:t>Assessment Strategies</a:t>
            </a:r>
            <a:br>
              <a:rPr lang="en-GB" sz="2800" dirty="0" smtClean="0"/>
            </a:br>
            <a:r>
              <a:rPr lang="ar-SA" sz="2800" dirty="0" smtClean="0"/>
              <a:t>استراتيجيات التقييم</a:t>
            </a:r>
            <a:endParaRPr lang="en-GB" sz="2800" dirty="0" smtClean="0"/>
          </a:p>
        </p:txBody>
      </p:sp>
      <p:graphicFrame>
        <p:nvGraphicFramePr>
          <p:cNvPr id="62535" name="Group 71"/>
          <p:cNvGraphicFramePr>
            <a:graphicFrameLocks noGrp="1"/>
          </p:cNvGraphicFramePr>
          <p:nvPr>
            <p:ph type="tbl" idx="1"/>
          </p:nvPr>
        </p:nvGraphicFramePr>
        <p:xfrm>
          <a:off x="0" y="1214422"/>
          <a:ext cx="8678862" cy="5220748"/>
        </p:xfrm>
        <a:graphic>
          <a:graphicData uri="http://schemas.openxmlformats.org/drawingml/2006/table">
            <a:tbl>
              <a:tblPr/>
              <a:tblGrid>
                <a:gridCol w="3203848"/>
                <a:gridCol w="864096"/>
                <a:gridCol w="792088"/>
                <a:gridCol w="936104"/>
                <a:gridCol w="1008112"/>
                <a:gridCol w="936104"/>
                <a:gridCol w="938510"/>
              </a:tblGrid>
              <a:tr h="6524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charset="0"/>
                        </a:rPr>
                        <a:t>NCAAA Domains of Learning</a:t>
                      </a:r>
                      <a:endParaRPr kumimoji="0" lang="ar-SA" sz="1200" b="0" i="0" u="none" strike="noStrike" cap="none" normalizeH="0" baseline="0" dirty="0" smtClean="0">
                        <a:ln>
                          <a:noFill/>
                        </a:ln>
                        <a:solidFill>
                          <a:schemeClr val="tx1"/>
                        </a:solidFill>
                        <a:effectLst/>
                        <a:latin typeface="Arial" charset="0"/>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r>
                        <a:rPr kumimoji="0" lang="en-US" sz="1200" b="0" i="0" u="none" strike="noStrike" cap="none" normalizeH="0" baseline="0" dirty="0" smtClean="0">
                          <a:ln>
                            <a:noFill/>
                          </a:ln>
                          <a:solidFill>
                            <a:srgbClr val="000000"/>
                          </a:solidFill>
                          <a:effectLst/>
                          <a:latin typeface="Arial" charset="0"/>
                        </a:rPr>
                        <a:t>NCAAA  </a:t>
                      </a:r>
                      <a:r>
                        <a:rPr kumimoji="0" lang="ar-SA" sz="1200" b="0" i="0" u="none" strike="noStrike" cap="none" normalizeH="0" baseline="0" dirty="0" smtClean="0">
                          <a:ln>
                            <a:noFill/>
                          </a:ln>
                          <a:solidFill>
                            <a:srgbClr val="000000"/>
                          </a:solidFill>
                          <a:effectLst/>
                          <a:latin typeface="Arial" charset="0"/>
                        </a:rPr>
                        <a:t>مجالات التعلم في</a:t>
                      </a:r>
                      <a:endParaRPr kumimoji="0" lang="en-GB" sz="1200" b="0" i="0" u="none" strike="noStrike" cap="none" normalizeH="0" baseline="0" dirty="0" smtClean="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6">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solidFill>
                          <a:effectLst/>
                          <a:latin typeface="Arial" charset="0"/>
                          <a:ea typeface="Times New Roman" pitchFamily="18" charset="0"/>
                          <a:cs typeface="Tahoma" charset="0"/>
                        </a:rPr>
                        <a:t>Strategies</a:t>
                      </a:r>
                      <a:endParaRPr kumimoji="0" lang="ar-SA" sz="1600" b="0" i="0" u="none" strike="noStrike" cap="none" normalizeH="0" baseline="0" dirty="0" smtClean="0">
                        <a:ln>
                          <a:noFill/>
                        </a:ln>
                        <a:solidFill>
                          <a:schemeClr val="tx1"/>
                        </a:solidFill>
                        <a:effectLst/>
                        <a:latin typeface="Arial" charset="0"/>
                        <a:ea typeface="Times New Roman" pitchFamily="18" charset="0"/>
                        <a:cs typeface="Tahoma"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ar-SA" sz="1600" b="0" i="0" u="none" strike="noStrike" cap="none" normalizeH="0" baseline="0" dirty="0" smtClean="0">
                          <a:ln>
                            <a:noFill/>
                          </a:ln>
                          <a:solidFill>
                            <a:schemeClr val="tx1"/>
                          </a:solidFill>
                          <a:effectLst/>
                          <a:latin typeface="Arial" charset="0"/>
                          <a:ea typeface="Times New Roman" pitchFamily="18" charset="0"/>
                          <a:cs typeface="Tahoma" charset="0"/>
                        </a:rPr>
                        <a:t>الاستراتيجيات </a:t>
                      </a:r>
                      <a:endParaRPr kumimoji="0" lang="en-GB" sz="16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40998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dirty="0" smtClean="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76275">
                <a:tc>
                  <a:txBody>
                    <a:bodyPr/>
                    <a:lstStyle/>
                    <a:p>
                      <a:pPr>
                        <a:spcAft>
                          <a:spcPts val="0"/>
                        </a:spcAft>
                      </a:pPr>
                      <a:r>
                        <a:rPr lang="en-US" sz="1200" b="1" dirty="0" smtClean="0">
                          <a:latin typeface="Times New Roman"/>
                          <a:ea typeface="Times New Roman"/>
                        </a:rPr>
                        <a:t>Knowledge  </a:t>
                      </a:r>
                      <a:r>
                        <a:rPr lang="ar-SA" sz="1200" b="1" dirty="0" smtClean="0">
                          <a:latin typeface="Times New Roman"/>
                          <a:ea typeface="Times New Roman"/>
                        </a:rPr>
                        <a:t>المعرفة</a:t>
                      </a:r>
                      <a:endParaRPr lang="en-US" sz="1200" dirty="0" smtClean="0">
                        <a:latin typeface="Times New Roman"/>
                        <a:ea typeface="Times New Roman"/>
                      </a:endParaRPr>
                    </a:p>
                    <a:p>
                      <a:pPr>
                        <a:spcAft>
                          <a:spcPts val="0"/>
                        </a:spcAft>
                      </a:pPr>
                      <a:r>
                        <a:rPr lang="en-US" sz="1200" b="1" dirty="0" smtClean="0">
                          <a:latin typeface="Times New Roman"/>
                          <a:ea typeface="Times New Roman"/>
                        </a:rPr>
                        <a:t>    </a:t>
                      </a:r>
                      <a:r>
                        <a:rPr lang="en-US" sz="1000" dirty="0" smtClean="0">
                          <a:latin typeface="Times New Roman"/>
                          <a:ea typeface="Times New Roman"/>
                        </a:rPr>
                        <a:t>Facts </a:t>
                      </a:r>
                      <a:r>
                        <a:rPr lang="ar-SA" sz="1000" dirty="0" smtClean="0">
                          <a:latin typeface="Times New Roman"/>
                          <a:ea typeface="Times New Roman"/>
                        </a:rPr>
                        <a:t>الحقائق                            </a:t>
                      </a:r>
                      <a:r>
                        <a:rPr lang="ar-SA" sz="1000" baseline="0" dirty="0" smtClean="0">
                          <a:latin typeface="Times New Roman"/>
                          <a:ea typeface="Times New Roman"/>
                        </a:rPr>
                        <a:t>   </a:t>
                      </a:r>
                      <a:endParaRPr lang="en-US" sz="1200" dirty="0" smtClean="0">
                        <a:latin typeface="Times New Roman"/>
                        <a:ea typeface="Times New Roman"/>
                      </a:endParaRPr>
                    </a:p>
                    <a:p>
                      <a:pPr>
                        <a:spcAft>
                          <a:spcPts val="0"/>
                        </a:spcAft>
                      </a:pPr>
                      <a:r>
                        <a:rPr lang="en-US" sz="1000" dirty="0" smtClean="0">
                          <a:latin typeface="Times New Roman"/>
                          <a:ea typeface="Times New Roman"/>
                        </a:rPr>
                        <a:t>     Concepts, theories       </a:t>
                      </a:r>
                      <a:r>
                        <a:rPr lang="ar-SA" sz="1000" dirty="0" smtClean="0">
                          <a:latin typeface="Times New Roman"/>
                          <a:ea typeface="Times New Roman"/>
                        </a:rPr>
                        <a:t>المفهوم</a:t>
                      </a:r>
                      <a:r>
                        <a:rPr lang="ar-SA" sz="1000" baseline="0" dirty="0" smtClean="0">
                          <a:latin typeface="Times New Roman"/>
                          <a:ea typeface="Times New Roman"/>
                        </a:rPr>
                        <a:t> </a:t>
                      </a:r>
                      <a:r>
                        <a:rPr lang="ar-SA" sz="1000" baseline="0" dirty="0" err="1" smtClean="0">
                          <a:latin typeface="Times New Roman"/>
                          <a:ea typeface="Times New Roman"/>
                        </a:rPr>
                        <a:t>و</a:t>
                      </a:r>
                      <a:r>
                        <a:rPr lang="ar-SA" sz="1000" baseline="0" dirty="0" smtClean="0">
                          <a:latin typeface="Times New Roman"/>
                          <a:ea typeface="Times New Roman"/>
                        </a:rPr>
                        <a:t> النظريات </a:t>
                      </a:r>
                      <a:r>
                        <a:rPr lang="ar-SA" sz="1000" baseline="0" dirty="0" err="1" smtClean="0">
                          <a:latin typeface="Times New Roman"/>
                          <a:ea typeface="Times New Roman"/>
                        </a:rPr>
                        <a:t>و</a:t>
                      </a:r>
                      <a:r>
                        <a:rPr lang="en-US" sz="1000" dirty="0" smtClean="0">
                          <a:latin typeface="Times New Roman"/>
                          <a:ea typeface="Times New Roman"/>
                        </a:rPr>
                        <a:t>     Procedures      </a:t>
                      </a:r>
                      <a:r>
                        <a:rPr lang="ar-SA" sz="1200" baseline="0" dirty="0" smtClean="0">
                          <a:latin typeface="Times New Roman"/>
                          <a:ea typeface="Times New Roman"/>
                        </a:rPr>
                        <a:t>لإجراءات</a:t>
                      </a:r>
                      <a:r>
                        <a:rPr lang="en-US" sz="1200" baseline="0" dirty="0" smtClean="0">
                          <a:latin typeface="Times New Roman"/>
                          <a:ea typeface="Times New Roman"/>
                        </a:rPr>
                        <a:t>      </a:t>
                      </a:r>
                      <a:endParaRPr lang="en-US" sz="12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77863">
                <a:tc>
                  <a:txBody>
                    <a:bodyPr/>
                    <a:lstStyle/>
                    <a:p>
                      <a:pPr>
                        <a:spcAft>
                          <a:spcPts val="0"/>
                        </a:spcAft>
                      </a:pPr>
                      <a:r>
                        <a:rPr lang="en-US" sz="1200" b="1" dirty="0" smtClean="0">
                          <a:latin typeface="Times New Roman"/>
                          <a:ea typeface="Times New Roman"/>
                        </a:rPr>
                        <a:t>Cognitive Skills</a:t>
                      </a:r>
                      <a:r>
                        <a:rPr lang="ar-SA" sz="1200" b="1" dirty="0" smtClean="0">
                          <a:latin typeface="Times New Roman"/>
                          <a:ea typeface="Times New Roman"/>
                        </a:rPr>
                        <a:t>مهارات معرفية  </a:t>
                      </a:r>
                      <a:endParaRPr lang="en-US" sz="1200" dirty="0" smtClean="0">
                        <a:latin typeface="Times New Roman"/>
                        <a:ea typeface="Times New Roman"/>
                      </a:endParaRPr>
                    </a:p>
                    <a:p>
                      <a:pPr>
                        <a:spcAft>
                          <a:spcPts val="0"/>
                        </a:spcAft>
                      </a:pPr>
                      <a:r>
                        <a:rPr lang="en-US" sz="1200" b="1" dirty="0" smtClean="0">
                          <a:latin typeface="Times New Roman"/>
                          <a:ea typeface="Times New Roman"/>
                        </a:rPr>
                        <a:t>    </a:t>
                      </a:r>
                      <a:r>
                        <a:rPr lang="en-US" sz="1000" dirty="0" smtClean="0">
                          <a:latin typeface="Times New Roman"/>
                          <a:ea typeface="Times New Roman"/>
                        </a:rPr>
                        <a:t>Apply skills when asked </a:t>
                      </a:r>
                      <a:r>
                        <a:rPr lang="ar-SA" sz="1000" dirty="0" smtClean="0">
                          <a:latin typeface="Times New Roman"/>
                          <a:ea typeface="Times New Roman"/>
                        </a:rPr>
                        <a:t>تطبيق المهارات</a:t>
                      </a:r>
                      <a:r>
                        <a:rPr lang="ar-SA" sz="1000" baseline="0" dirty="0" smtClean="0">
                          <a:latin typeface="Times New Roman"/>
                          <a:ea typeface="Times New Roman"/>
                        </a:rPr>
                        <a:t> وقت الحاجة</a:t>
                      </a:r>
                      <a:endParaRPr lang="en-US" sz="1200" dirty="0" smtClean="0">
                        <a:latin typeface="Times New Roman"/>
                        <a:ea typeface="Times New Roman"/>
                      </a:endParaRPr>
                    </a:p>
                    <a:p>
                      <a:pPr marL="228600" indent="-228600">
                        <a:spcAft>
                          <a:spcPts val="0"/>
                        </a:spcAft>
                      </a:pPr>
                      <a:r>
                        <a:rPr lang="en-US" sz="1000" dirty="0" smtClean="0">
                          <a:latin typeface="Times New Roman"/>
                          <a:ea typeface="Times New Roman"/>
                        </a:rPr>
                        <a:t>     Creative  thinking and problem solving</a:t>
                      </a:r>
                      <a:r>
                        <a:rPr lang="ar-SA" sz="1000" dirty="0" smtClean="0">
                          <a:latin typeface="Times New Roman"/>
                          <a:ea typeface="Times New Roman"/>
                        </a:rPr>
                        <a:t> </a:t>
                      </a:r>
                      <a:r>
                        <a:rPr lang="en-US" sz="1000" dirty="0" smtClean="0">
                          <a:latin typeface="Times New Roman"/>
                          <a:ea typeface="Times New Roman"/>
                        </a:rPr>
                        <a:t> </a:t>
                      </a:r>
                      <a:r>
                        <a:rPr lang="ar-SA" sz="1000" dirty="0" smtClean="0">
                          <a:latin typeface="Times New Roman"/>
                          <a:ea typeface="Times New Roman"/>
                        </a:rPr>
                        <a:t>حل</a:t>
                      </a:r>
                      <a:r>
                        <a:rPr lang="en-US" sz="1000" dirty="0" smtClean="0">
                          <a:latin typeface="Times New Roman"/>
                          <a:ea typeface="Times New Roman"/>
                        </a:rPr>
                        <a:t>  </a:t>
                      </a:r>
                      <a:r>
                        <a:rPr lang="ar-SA" sz="1000" baseline="0" dirty="0" smtClean="0">
                          <a:latin typeface="Times New Roman"/>
                          <a:ea typeface="Times New Roman"/>
                        </a:rPr>
                        <a:t>المشكلات </a:t>
                      </a:r>
                      <a:r>
                        <a:rPr lang="ar-SA" sz="1000" baseline="0" dirty="0" err="1" smtClean="0">
                          <a:latin typeface="Times New Roman"/>
                          <a:ea typeface="Times New Roman"/>
                        </a:rPr>
                        <a:t>و</a:t>
                      </a:r>
                      <a:r>
                        <a:rPr lang="ar-SA" sz="1000" baseline="0" dirty="0" smtClean="0">
                          <a:latin typeface="Times New Roman"/>
                          <a:ea typeface="Times New Roman"/>
                        </a:rPr>
                        <a:t> التفكير الإبداعي</a:t>
                      </a:r>
                      <a:endParaRPr lang="en-US" sz="12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74688">
                <a:tc>
                  <a:txBody>
                    <a:bodyPr/>
                    <a:lstStyle/>
                    <a:p>
                      <a:pPr>
                        <a:spcAft>
                          <a:spcPts val="0"/>
                        </a:spcAft>
                      </a:pPr>
                      <a:r>
                        <a:rPr lang="en-US" sz="1200" b="1" dirty="0" smtClean="0">
                          <a:latin typeface="Times New Roman"/>
                          <a:ea typeface="Times New Roman"/>
                        </a:rPr>
                        <a:t>Interpersonal Skills and Responsibility</a:t>
                      </a:r>
                    </a:p>
                    <a:p>
                      <a:pPr>
                        <a:spcAft>
                          <a:spcPts val="0"/>
                        </a:spcAft>
                      </a:pPr>
                      <a:r>
                        <a:rPr lang="ar-SA" sz="1200" dirty="0" smtClean="0">
                          <a:latin typeface="Times New Roman"/>
                          <a:ea typeface="Times New Roman"/>
                        </a:rPr>
                        <a:t>مهارات</a:t>
                      </a:r>
                      <a:r>
                        <a:rPr lang="ar-SA" sz="1200" baseline="0" dirty="0" smtClean="0">
                          <a:latin typeface="Times New Roman"/>
                          <a:ea typeface="Times New Roman"/>
                        </a:rPr>
                        <a:t> التعامل </a:t>
                      </a:r>
                      <a:r>
                        <a:rPr lang="ar-SA" sz="1200" baseline="0" dirty="0" err="1" smtClean="0">
                          <a:latin typeface="Times New Roman"/>
                          <a:ea typeface="Times New Roman"/>
                        </a:rPr>
                        <a:t>و</a:t>
                      </a:r>
                      <a:r>
                        <a:rPr lang="ar-SA" sz="1200" baseline="0" dirty="0" smtClean="0">
                          <a:latin typeface="Times New Roman"/>
                          <a:ea typeface="Times New Roman"/>
                        </a:rPr>
                        <a:t> المسئولية</a:t>
                      </a:r>
                      <a:endParaRPr lang="en-US" sz="1200" dirty="0" smtClean="0">
                        <a:latin typeface="Times New Roman"/>
                        <a:ea typeface="Times New Roman"/>
                      </a:endParaRPr>
                    </a:p>
                    <a:p>
                      <a:pPr>
                        <a:spcAft>
                          <a:spcPts val="0"/>
                        </a:spcAft>
                      </a:pPr>
                      <a:r>
                        <a:rPr lang="en-US" sz="1000" dirty="0" smtClean="0">
                          <a:latin typeface="Times New Roman"/>
                          <a:ea typeface="Times New Roman"/>
                        </a:rPr>
                        <a:t>Responsibility for own learning </a:t>
                      </a:r>
                      <a:r>
                        <a:rPr lang="ar-SA" sz="1000" dirty="0" smtClean="0">
                          <a:latin typeface="Times New Roman"/>
                          <a:ea typeface="Times New Roman"/>
                        </a:rPr>
                        <a:t>حس</a:t>
                      </a:r>
                      <a:r>
                        <a:rPr lang="ar-SA" sz="1000" baseline="0" dirty="0" smtClean="0">
                          <a:latin typeface="Times New Roman"/>
                          <a:ea typeface="Times New Roman"/>
                        </a:rPr>
                        <a:t> المسؤولية تجاه التعاليم</a:t>
                      </a:r>
                      <a:r>
                        <a:rPr lang="en-US" sz="1000" dirty="0" smtClean="0">
                          <a:latin typeface="Times New Roman"/>
                          <a:ea typeface="Times New Roman"/>
                        </a:rPr>
                        <a:t> </a:t>
                      </a:r>
                      <a:endParaRPr lang="en-US" sz="1200" dirty="0" smtClean="0">
                        <a:latin typeface="Times New Roman"/>
                        <a:ea typeface="Times New Roman"/>
                      </a:endParaRPr>
                    </a:p>
                    <a:p>
                      <a:pPr>
                        <a:spcAft>
                          <a:spcPts val="0"/>
                        </a:spcAft>
                      </a:pPr>
                      <a:r>
                        <a:rPr lang="en-US" sz="1000" dirty="0" smtClean="0">
                          <a:latin typeface="Times New Roman"/>
                          <a:ea typeface="Times New Roman"/>
                        </a:rPr>
                        <a:t>Group participation and leadership</a:t>
                      </a:r>
                      <a:r>
                        <a:rPr lang="en-US" sz="1000" baseline="0" dirty="0" smtClean="0">
                          <a:latin typeface="Times New Roman"/>
                          <a:ea typeface="Times New Roman"/>
                        </a:rPr>
                        <a:t> </a:t>
                      </a:r>
                      <a:r>
                        <a:rPr lang="ar-SA" sz="1000" baseline="0" dirty="0" smtClean="0">
                          <a:latin typeface="Times New Roman"/>
                          <a:ea typeface="Times New Roman"/>
                        </a:rPr>
                        <a:t>القيادة </a:t>
                      </a:r>
                      <a:r>
                        <a:rPr lang="ar-SA" sz="1000" baseline="0" dirty="0" err="1" smtClean="0">
                          <a:latin typeface="Times New Roman"/>
                          <a:ea typeface="Times New Roman"/>
                        </a:rPr>
                        <a:t>و</a:t>
                      </a:r>
                      <a:r>
                        <a:rPr lang="ar-SA" sz="1000" baseline="0" dirty="0" smtClean="0">
                          <a:latin typeface="Times New Roman"/>
                          <a:ea typeface="Times New Roman"/>
                        </a:rPr>
                        <a:t> المشاركة الجماعية</a:t>
                      </a:r>
                      <a:r>
                        <a:rPr lang="en-US" sz="1000" dirty="0" smtClean="0">
                          <a:latin typeface="Times New Roman"/>
                          <a:ea typeface="Times New Roman"/>
                        </a:rPr>
                        <a:t> </a:t>
                      </a:r>
                      <a:endParaRPr lang="en-US" sz="1200" dirty="0" smtClean="0">
                        <a:latin typeface="Times New Roman"/>
                        <a:ea typeface="Times New Roman"/>
                      </a:endParaRPr>
                    </a:p>
                    <a:p>
                      <a:pPr>
                        <a:spcAft>
                          <a:spcPts val="0"/>
                        </a:spcAft>
                      </a:pPr>
                      <a:r>
                        <a:rPr lang="en-US" sz="1000" dirty="0" smtClean="0">
                          <a:latin typeface="Times New Roman"/>
                          <a:ea typeface="Times New Roman"/>
                        </a:rPr>
                        <a:t>Act responsibly-personal and professional situations</a:t>
                      </a:r>
                      <a:r>
                        <a:rPr lang="en-US" sz="1000" baseline="0" dirty="0" smtClean="0">
                          <a:latin typeface="Times New Roman"/>
                          <a:ea typeface="Times New Roman"/>
                        </a:rPr>
                        <a:t> </a:t>
                      </a:r>
                      <a:r>
                        <a:rPr lang="ar-SA" sz="1000" baseline="0" dirty="0" smtClean="0">
                          <a:latin typeface="Times New Roman"/>
                          <a:ea typeface="Times New Roman"/>
                        </a:rPr>
                        <a:t>حسن التصرف بالمواقف المهنية </a:t>
                      </a:r>
                      <a:r>
                        <a:rPr lang="ar-SA" sz="1000" baseline="0" dirty="0" err="1" smtClean="0">
                          <a:latin typeface="Times New Roman"/>
                          <a:ea typeface="Times New Roman"/>
                        </a:rPr>
                        <a:t>و</a:t>
                      </a:r>
                      <a:r>
                        <a:rPr lang="ar-SA" sz="1000" baseline="0" dirty="0" smtClean="0">
                          <a:latin typeface="Times New Roman"/>
                          <a:ea typeface="Times New Roman"/>
                        </a:rPr>
                        <a:t> الشخصية</a:t>
                      </a:r>
                      <a:endParaRPr lang="en-US" sz="1200" dirty="0" smtClean="0">
                        <a:latin typeface="Times New Roman"/>
                        <a:ea typeface="Times New Roman"/>
                      </a:endParaRPr>
                    </a:p>
                    <a:p>
                      <a:pPr>
                        <a:spcAft>
                          <a:spcPts val="0"/>
                        </a:spcAft>
                      </a:pPr>
                      <a:r>
                        <a:rPr lang="en-US" sz="1000" dirty="0" smtClean="0">
                          <a:latin typeface="Times New Roman"/>
                          <a:ea typeface="Times New Roman"/>
                        </a:rPr>
                        <a:t>Ethical standards of behavior </a:t>
                      </a:r>
                      <a:r>
                        <a:rPr lang="ar-SA" sz="1000" dirty="0" smtClean="0">
                          <a:latin typeface="Times New Roman"/>
                          <a:ea typeface="Times New Roman"/>
                        </a:rPr>
                        <a:t>معايير</a:t>
                      </a:r>
                      <a:r>
                        <a:rPr lang="ar-SA" sz="1000" baseline="0" dirty="0" smtClean="0">
                          <a:latin typeface="Times New Roman"/>
                          <a:ea typeface="Times New Roman"/>
                        </a:rPr>
                        <a:t> السلوك الأخلاقي</a:t>
                      </a:r>
                      <a:endParaRPr lang="en-US" sz="12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76275">
                <a:tc>
                  <a:txBody>
                    <a:bodyPr/>
                    <a:lstStyle/>
                    <a:p>
                      <a:pPr>
                        <a:spcAft>
                          <a:spcPts val="0"/>
                        </a:spcAft>
                      </a:pPr>
                      <a:r>
                        <a:rPr lang="en-US" sz="1200" b="1" dirty="0" smtClean="0">
                          <a:latin typeface="Times New Roman"/>
                          <a:ea typeface="Times New Roman"/>
                        </a:rPr>
                        <a:t>Communication  IT and Numerical Skills</a:t>
                      </a:r>
                      <a:endParaRPr lang="en-US" sz="1200" dirty="0" smtClean="0">
                        <a:latin typeface="Times New Roman"/>
                        <a:ea typeface="Times New Roman"/>
                      </a:endParaRPr>
                    </a:p>
                    <a:p>
                      <a:pPr marL="114300" indent="-114300">
                        <a:spcAft>
                          <a:spcPts val="0"/>
                        </a:spcAft>
                      </a:pPr>
                      <a:r>
                        <a:rPr lang="ar-SA" sz="1200" b="1" dirty="0" smtClean="0"/>
                        <a:t>التواصل بتقنية المعلومات </a:t>
                      </a:r>
                      <a:r>
                        <a:rPr lang="ar-SA" sz="1200" b="1" dirty="0" err="1" smtClean="0"/>
                        <a:t>و</a:t>
                      </a:r>
                      <a:r>
                        <a:rPr lang="ar-SA" sz="1200" b="1" dirty="0" smtClean="0"/>
                        <a:t> المهارات التعددية</a:t>
                      </a:r>
                      <a:endParaRPr lang="en-US" sz="1200" dirty="0" smtClean="0">
                        <a:latin typeface="Times New Roman"/>
                        <a:ea typeface="Times New Roman"/>
                      </a:endParaRPr>
                    </a:p>
                    <a:p>
                      <a:pPr marL="114300" indent="-114300">
                        <a:spcAft>
                          <a:spcPts val="0"/>
                        </a:spcAft>
                      </a:pPr>
                      <a:r>
                        <a:rPr lang="en-US" sz="1000" dirty="0" smtClean="0">
                          <a:latin typeface="Times New Roman"/>
                          <a:ea typeface="Times New Roman"/>
                        </a:rPr>
                        <a:t>    Oral and written</a:t>
                      </a:r>
                      <a:r>
                        <a:rPr lang="ar-SA" sz="1000" dirty="0" smtClean="0">
                          <a:latin typeface="Times New Roman"/>
                          <a:ea typeface="Times New Roman"/>
                        </a:rPr>
                        <a:t> </a:t>
                      </a:r>
                      <a:r>
                        <a:rPr lang="en-US" sz="1000" dirty="0" smtClean="0">
                          <a:latin typeface="Times New Roman"/>
                          <a:ea typeface="Times New Roman"/>
                        </a:rPr>
                        <a:t>communication   </a:t>
                      </a:r>
                      <a:r>
                        <a:rPr lang="en-US" sz="1000" baseline="0" dirty="0" smtClean="0">
                          <a:latin typeface="Times New Roman"/>
                          <a:ea typeface="Times New Roman"/>
                        </a:rPr>
                        <a:t> </a:t>
                      </a:r>
                      <a:r>
                        <a:rPr lang="ar-SA" sz="1000" baseline="0" dirty="0" smtClean="0">
                          <a:latin typeface="Times New Roman"/>
                          <a:ea typeface="Times New Roman"/>
                        </a:rPr>
                        <a:t>التواصل اللفظي </a:t>
                      </a:r>
                      <a:r>
                        <a:rPr lang="ar-SA" sz="1000" baseline="0" dirty="0" err="1" smtClean="0">
                          <a:latin typeface="Times New Roman"/>
                          <a:ea typeface="Times New Roman"/>
                        </a:rPr>
                        <a:t>و</a:t>
                      </a:r>
                      <a:r>
                        <a:rPr lang="ar-SA" sz="1000" baseline="0" dirty="0" smtClean="0">
                          <a:latin typeface="Times New Roman"/>
                          <a:ea typeface="Times New Roman"/>
                        </a:rPr>
                        <a:t> الكتابي</a:t>
                      </a:r>
                      <a:endParaRPr lang="en-US" sz="1200" dirty="0" smtClean="0">
                        <a:latin typeface="Times New Roman"/>
                        <a:ea typeface="Times New Roman"/>
                      </a:endParaRPr>
                    </a:p>
                    <a:p>
                      <a:pPr>
                        <a:spcAft>
                          <a:spcPts val="0"/>
                        </a:spcAft>
                      </a:pPr>
                      <a:r>
                        <a:rPr lang="en-US" sz="1000" dirty="0" smtClean="0">
                          <a:latin typeface="Times New Roman"/>
                          <a:ea typeface="Times New Roman"/>
                        </a:rPr>
                        <a:t>    Use of IT </a:t>
                      </a:r>
                      <a:r>
                        <a:rPr lang="ar-SA" sz="1000" dirty="0" smtClean="0">
                          <a:latin typeface="Times New Roman"/>
                          <a:ea typeface="Times New Roman"/>
                        </a:rPr>
                        <a:t>إستخدام تقنية المعلومات</a:t>
                      </a:r>
                      <a:endParaRPr lang="en-US" sz="1200" dirty="0" smtClean="0">
                        <a:latin typeface="Times New Roman"/>
                        <a:ea typeface="Times New Roman"/>
                      </a:endParaRPr>
                    </a:p>
                    <a:p>
                      <a:pPr>
                        <a:spcAft>
                          <a:spcPts val="0"/>
                        </a:spcAft>
                      </a:pPr>
                      <a:r>
                        <a:rPr lang="en-US" sz="1000" dirty="0" smtClean="0">
                          <a:latin typeface="Times New Roman"/>
                          <a:ea typeface="Times New Roman"/>
                        </a:rPr>
                        <a:t>    Basic math's and statistics </a:t>
                      </a:r>
                      <a:r>
                        <a:rPr lang="ar-SA" sz="1000" dirty="0" smtClean="0">
                          <a:latin typeface="Times New Roman"/>
                          <a:ea typeface="Times New Roman"/>
                        </a:rPr>
                        <a:t>أساسيات</a:t>
                      </a:r>
                      <a:r>
                        <a:rPr lang="ar-SA" sz="1000" baseline="0" dirty="0" smtClean="0">
                          <a:latin typeface="Times New Roman"/>
                          <a:ea typeface="Times New Roman"/>
                        </a:rPr>
                        <a:t> الإحصاء </a:t>
                      </a:r>
                      <a:r>
                        <a:rPr lang="ar-SA" sz="1000" baseline="0" dirty="0" err="1" smtClean="0">
                          <a:latin typeface="Times New Roman"/>
                          <a:ea typeface="Times New Roman"/>
                        </a:rPr>
                        <a:t>و</a:t>
                      </a:r>
                      <a:r>
                        <a:rPr lang="ar-SA" sz="1000" baseline="0" dirty="0" smtClean="0">
                          <a:latin typeface="Times New Roman"/>
                          <a:ea typeface="Times New Roman"/>
                        </a:rPr>
                        <a:t> العمليات  لحسابية    </a:t>
                      </a:r>
                      <a:endParaRPr lang="en-US" sz="12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76275">
                <a:tc>
                  <a:txBody>
                    <a:bodyPr/>
                    <a:lstStyle/>
                    <a:p>
                      <a:pPr>
                        <a:spcAft>
                          <a:spcPts val="0"/>
                        </a:spcAft>
                      </a:pPr>
                      <a:r>
                        <a:rPr lang="en-US" sz="1200" b="1" dirty="0" smtClean="0">
                          <a:latin typeface="Times New Roman"/>
                          <a:ea typeface="Times New Roman"/>
                        </a:rPr>
                        <a:t>Psychomotor Skills </a:t>
                      </a:r>
                      <a:r>
                        <a:rPr lang="ar-SA" sz="1200" b="1" dirty="0" smtClean="0">
                          <a:latin typeface="Times New Roman"/>
                          <a:ea typeface="Times New Roman"/>
                        </a:rPr>
                        <a:t> المهارات </a:t>
                      </a:r>
                      <a:r>
                        <a:rPr lang="ar-SA" sz="1200" b="1" dirty="0" err="1" smtClean="0">
                          <a:latin typeface="Times New Roman"/>
                          <a:ea typeface="Times New Roman"/>
                        </a:rPr>
                        <a:t>النفس </a:t>
                      </a:r>
                      <a:r>
                        <a:rPr lang="ar-SA" sz="1200" b="1" dirty="0" smtClean="0">
                          <a:latin typeface="Times New Roman"/>
                          <a:ea typeface="Times New Roman"/>
                        </a:rPr>
                        <a:t>-الحركية</a:t>
                      </a:r>
                      <a:r>
                        <a:rPr lang="ar-SA" sz="1200" b="1" baseline="0" dirty="0" smtClean="0">
                          <a:latin typeface="Times New Roman"/>
                          <a:ea typeface="Times New Roman"/>
                        </a:rPr>
                        <a:t>  </a:t>
                      </a:r>
                      <a:endParaRPr lang="en-US" sz="12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8491" name="Text Box 75"/>
          <p:cNvSpPr txBox="1">
            <a:spLocks noChangeArrowheads="1"/>
          </p:cNvSpPr>
          <p:nvPr/>
        </p:nvSpPr>
        <p:spPr bwMode="auto">
          <a:xfrm>
            <a:off x="0" y="6165850"/>
            <a:ext cx="1476375" cy="366713"/>
          </a:xfrm>
          <a:prstGeom prst="rect">
            <a:avLst/>
          </a:prstGeom>
          <a:noFill/>
          <a:ln w="9525">
            <a:noFill/>
            <a:miter lim="800000"/>
            <a:headEnd/>
            <a:tailEnd/>
          </a:ln>
        </p:spPr>
        <p:txBody>
          <a:bodyPr>
            <a:spAutoFit/>
          </a:bodyPr>
          <a:lstStyle/>
          <a:p>
            <a:pPr>
              <a:spcBef>
                <a:spcPct val="50000"/>
              </a:spcBef>
            </a:pPr>
            <a:endParaRPr lang="ar-SA"/>
          </a:p>
        </p:txBody>
      </p:sp>
      <p:sp>
        <p:nvSpPr>
          <p:cNvPr id="5" name="Slide Number Placeholder 4"/>
          <p:cNvSpPr>
            <a:spLocks noGrp="1"/>
          </p:cNvSpPr>
          <p:nvPr>
            <p:ph type="sldNum" sz="quarter" idx="12"/>
          </p:nvPr>
        </p:nvSpPr>
        <p:spPr/>
        <p:txBody>
          <a:bodyPr/>
          <a:lstStyle/>
          <a:p>
            <a:pPr>
              <a:defRPr/>
            </a:pPr>
            <a:fld id="{8839B661-4F9D-4DE4-868E-69A9BFF55028}" type="slidenum">
              <a:rPr lang="en-US" smtClean="0"/>
              <a:pPr>
                <a:defRPr/>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1008112"/>
          </a:xfrm>
        </p:spPr>
        <p:txBody>
          <a:bodyPr>
            <a:noAutofit/>
          </a:bodyPr>
          <a:lstStyle/>
          <a:p>
            <a:pPr algn="ctr"/>
            <a:r>
              <a:rPr lang="en-GB" sz="4400" dirty="0" smtClean="0"/>
              <a:t>Review your module or course</a:t>
            </a:r>
            <a:br>
              <a:rPr lang="en-GB" sz="4400" dirty="0" smtClean="0"/>
            </a:br>
            <a:r>
              <a:rPr lang="ar-SA" sz="4400" dirty="0" smtClean="0"/>
              <a:t>مراجعة الوحدة آو الدورة </a:t>
            </a:r>
            <a:endParaRPr lang="en-GB" sz="4400" dirty="0"/>
          </a:p>
        </p:txBody>
      </p:sp>
      <p:sp>
        <p:nvSpPr>
          <p:cNvPr id="3" name="Content Placeholder 2"/>
          <p:cNvSpPr>
            <a:spLocks noGrp="1"/>
          </p:cNvSpPr>
          <p:nvPr>
            <p:ph idx="1"/>
          </p:nvPr>
        </p:nvSpPr>
        <p:spPr>
          <a:xfrm>
            <a:off x="323528" y="1124744"/>
            <a:ext cx="8229600" cy="5472608"/>
          </a:xfrm>
        </p:spPr>
        <p:txBody>
          <a:bodyPr>
            <a:normAutofit fontScale="92500" lnSpcReduction="10000"/>
          </a:bodyPr>
          <a:lstStyle/>
          <a:p>
            <a:r>
              <a:rPr lang="en-GB" dirty="0" smtClean="0"/>
              <a:t>In order to model what we hope to work with our colleagues </a:t>
            </a:r>
            <a:endParaRPr lang="ar-SA" dirty="0" smtClean="0"/>
          </a:p>
          <a:p>
            <a:pPr>
              <a:buNone/>
            </a:pPr>
            <a:r>
              <a:rPr lang="ar-SA" dirty="0" smtClean="0"/>
              <a:t>من أجل </a:t>
            </a:r>
            <a:r>
              <a:rPr lang="ar-SA" dirty="0" err="1" smtClean="0"/>
              <a:t>توحيدنماذج</a:t>
            </a:r>
            <a:r>
              <a:rPr lang="ar-SA" dirty="0" smtClean="0"/>
              <a:t> ما نأمل أن نعمل </a:t>
            </a:r>
            <a:r>
              <a:rPr lang="ar-SA" dirty="0" err="1" smtClean="0"/>
              <a:t>به</a:t>
            </a:r>
            <a:r>
              <a:rPr lang="ar-SA" dirty="0" smtClean="0"/>
              <a:t> مع </a:t>
            </a:r>
            <a:r>
              <a:rPr lang="ar-SA" dirty="0" err="1" smtClean="0"/>
              <a:t>زملائنا.</a:t>
            </a:r>
            <a:r>
              <a:rPr lang="ar-SA" dirty="0" smtClean="0"/>
              <a:t> </a:t>
            </a:r>
            <a:endParaRPr lang="en-GB" dirty="0" smtClean="0"/>
          </a:p>
          <a:p>
            <a:r>
              <a:rPr lang="en-GB" dirty="0" smtClean="0"/>
              <a:t>Please consider a module you have run , or are designing in your discipline OR  a CPD process you run or are designing for educational development/faculty development</a:t>
            </a:r>
            <a:endParaRPr lang="ar-SA" dirty="0" smtClean="0"/>
          </a:p>
          <a:p>
            <a:pPr>
              <a:buNone/>
            </a:pPr>
            <a:r>
              <a:rPr lang="ar-SA" dirty="0" smtClean="0"/>
              <a:t>ضع بالحسبان الوحدة التي قمت بتصميمها أو </a:t>
            </a:r>
            <a:r>
              <a:rPr lang="ar-SA" dirty="0" err="1" smtClean="0"/>
              <a:t>تفعيلها</a:t>
            </a:r>
            <a:r>
              <a:rPr lang="ar-SA" dirty="0" smtClean="0"/>
              <a:t> من أجل تطوير التعليم او القائمين عليها .</a:t>
            </a:r>
          </a:p>
          <a:p>
            <a:r>
              <a:rPr lang="en-GB" dirty="0" smtClean="0"/>
              <a:t>How can it be designed or explained using the learning outcomes approach? </a:t>
            </a:r>
            <a:endParaRPr lang="ar-SA" dirty="0" smtClean="0"/>
          </a:p>
          <a:p>
            <a:pPr>
              <a:buNone/>
            </a:pPr>
            <a:r>
              <a:rPr lang="ar-SA" dirty="0" smtClean="0"/>
              <a:t>كيف يتم بناء أو شرح الدورة باستخدام طريقة مخرجات التعلم؟ </a:t>
            </a:r>
            <a:endParaRPr lang="en-GB" dirty="0" smtClean="0"/>
          </a:p>
          <a:p>
            <a:r>
              <a:rPr lang="en-GB" dirty="0" smtClean="0"/>
              <a:t>What else might you need to do to it to enable it to achieve this approach so participants can achieve the outcomes?</a:t>
            </a:r>
            <a:endParaRPr lang="ar-SA" dirty="0" smtClean="0"/>
          </a:p>
          <a:p>
            <a:pPr>
              <a:buNone/>
            </a:pPr>
            <a:r>
              <a:rPr lang="ar-SA" dirty="0" smtClean="0"/>
              <a:t>ماذا تحتاج من آجل الحصول على أقصى النتائج المرغوب </a:t>
            </a:r>
            <a:r>
              <a:rPr lang="ar-SA" dirty="0" err="1" smtClean="0"/>
              <a:t>بها</a:t>
            </a:r>
            <a:r>
              <a:rPr lang="ar-SA" dirty="0" smtClean="0"/>
              <a:t> بهذه الطريقة.</a:t>
            </a:r>
          </a:p>
          <a:p>
            <a:pPr>
              <a:buNone/>
            </a:pPr>
            <a:endParaRPr lang="en-GB" dirty="0"/>
          </a:p>
        </p:txBody>
      </p:sp>
      <p:sp>
        <p:nvSpPr>
          <p:cNvPr id="4" name="Slide Number Placeholder 3"/>
          <p:cNvSpPr>
            <a:spLocks noGrp="1"/>
          </p:cNvSpPr>
          <p:nvPr>
            <p:ph type="sldNum" sz="quarter" idx="12"/>
          </p:nvPr>
        </p:nvSpPr>
        <p:spPr/>
        <p:txBody>
          <a:bodyPr/>
          <a:lstStyle/>
          <a:p>
            <a:fld id="{B1B3275E-E7FE-46D2-B45A-2CC6176E538E}" type="slidenum">
              <a:rPr lang="en-GB" smtClean="0"/>
              <a:pPr/>
              <a:t>18</a:t>
            </a:fld>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620688"/>
            <a:ext cx="9144000" cy="1556792"/>
          </a:xfrm>
        </p:spPr>
        <p:txBody>
          <a:bodyPr>
            <a:noAutofit/>
          </a:bodyPr>
          <a:lstStyle/>
          <a:p>
            <a:r>
              <a:rPr lang="ar-SA" sz="2400" dirty="0" smtClean="0"/>
              <a:t/>
            </a:r>
            <a:br>
              <a:rPr lang="ar-SA" sz="2400" dirty="0" smtClean="0"/>
            </a:br>
            <a:r>
              <a:rPr lang="ar-SA" sz="2400" dirty="0" smtClean="0"/>
              <a:t/>
            </a:r>
            <a:br>
              <a:rPr lang="ar-SA" sz="2400" dirty="0" smtClean="0"/>
            </a:br>
            <a:r>
              <a:rPr lang="ar-SA" sz="2400" dirty="0" smtClean="0"/>
              <a:t/>
            </a:r>
            <a:br>
              <a:rPr lang="ar-SA" sz="2400" dirty="0" smtClean="0"/>
            </a:br>
            <a:r>
              <a:rPr lang="ar-SA" sz="2400" dirty="0" smtClean="0"/>
              <a:t/>
            </a:r>
            <a:br>
              <a:rPr lang="ar-SA"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GB" sz="2000" b="1" dirty="0" smtClean="0"/>
              <a:t>William Perry-identifies learning development stages which we can map against the  levels at which learning outcomes can be achieved from 1</a:t>
            </a:r>
            <a:r>
              <a:rPr lang="en-GB" sz="2000" b="1" baseline="30000" dirty="0" smtClean="0"/>
              <a:t>st</a:t>
            </a:r>
            <a:r>
              <a:rPr lang="en-GB" sz="2000" b="1" dirty="0" smtClean="0"/>
              <a:t> year undergrad –to CPD</a:t>
            </a:r>
            <a:r>
              <a:rPr lang="ar-SA" sz="2000" b="1" dirty="0" smtClean="0"/>
              <a:t/>
            </a:r>
            <a:br>
              <a:rPr lang="ar-SA" sz="2000" b="1" dirty="0" smtClean="0"/>
            </a:br>
            <a:r>
              <a:rPr lang="ar-SA" sz="2000" b="1" dirty="0" smtClean="0"/>
              <a:t> تعرف </a:t>
            </a:r>
            <a:r>
              <a:rPr lang="ar-SA" sz="2000" b="1" dirty="0" err="1" smtClean="0"/>
              <a:t>ويليم</a:t>
            </a:r>
            <a:r>
              <a:rPr lang="ar-SA" sz="2000" b="1" dirty="0" smtClean="0"/>
              <a:t> </a:t>
            </a:r>
            <a:r>
              <a:rPr lang="ar-SA" sz="2000" b="1" dirty="0" err="1" smtClean="0"/>
              <a:t>بيررى</a:t>
            </a:r>
            <a:r>
              <a:rPr lang="ar-SA" sz="2000" b="1" dirty="0" smtClean="0"/>
              <a:t> على مراحل تطوير التعلم من اجل الوصول على مخرجات تعلم عالية من أول سنة دراسية وحتى أبعاد العملية المعرفية </a:t>
            </a:r>
            <a:r>
              <a:rPr lang="en-US" sz="2400" dirty="0" smtClean="0"/>
              <a:t/>
            </a:r>
            <a:br>
              <a:rPr lang="en-US" sz="2400" dirty="0" smtClean="0"/>
            </a:br>
            <a:endParaRPr lang="en-GB" sz="2400" dirty="0"/>
          </a:p>
        </p:txBody>
      </p:sp>
      <p:sp>
        <p:nvSpPr>
          <p:cNvPr id="3" name="Content Placeholder 2"/>
          <p:cNvSpPr>
            <a:spLocks noGrp="1"/>
          </p:cNvSpPr>
          <p:nvPr>
            <p:ph idx="1"/>
          </p:nvPr>
        </p:nvSpPr>
        <p:spPr>
          <a:xfrm>
            <a:off x="457200" y="1916832"/>
            <a:ext cx="8229600" cy="4407768"/>
          </a:xfrm>
        </p:spPr>
        <p:txBody>
          <a:bodyPr>
            <a:normAutofit fontScale="70000" lnSpcReduction="20000"/>
          </a:bodyPr>
          <a:lstStyle/>
          <a:p>
            <a:r>
              <a:rPr lang="en-GB" dirty="0" smtClean="0"/>
              <a:t>9 this is what I believe- I can defend this  with theory, evidence  and argument  but wont force it on you –you will need to defend your own beliefs</a:t>
            </a:r>
            <a:endParaRPr lang="ar-SA" dirty="0" smtClean="0"/>
          </a:p>
          <a:p>
            <a:r>
              <a:rPr lang="ar-SA" dirty="0" smtClean="0"/>
              <a:t>9. هذا ما أومن به – بمعنى انني استطيع اشرح و اناقش بالنظرية ولكن لا استطيع فرضها على الشخص بل يجب أن تدافع عن ما تؤمن </a:t>
            </a:r>
            <a:r>
              <a:rPr lang="ar-SA" smtClean="0"/>
              <a:t>به</a:t>
            </a:r>
            <a:endParaRPr lang="en-GB" dirty="0" smtClean="0"/>
          </a:p>
          <a:p>
            <a:r>
              <a:rPr lang="en-GB" dirty="0" smtClean="0"/>
              <a:t>8</a:t>
            </a:r>
          </a:p>
          <a:p>
            <a:r>
              <a:rPr lang="en-GB" dirty="0" smtClean="0"/>
              <a:t>7</a:t>
            </a:r>
          </a:p>
          <a:p>
            <a:r>
              <a:rPr lang="en-GB" dirty="0" smtClean="0"/>
              <a:t>6</a:t>
            </a:r>
          </a:p>
          <a:p>
            <a:r>
              <a:rPr lang="en-GB" dirty="0" smtClean="0"/>
              <a:t>5</a:t>
            </a:r>
          </a:p>
          <a:p>
            <a:r>
              <a:rPr lang="en-GB" dirty="0" smtClean="0"/>
              <a:t>4 (negative  relativism)I have no way of telling that one of these ideas/interpretations/theories /products is more important or better  than  another</a:t>
            </a:r>
            <a:endParaRPr lang="ar-SA" dirty="0" smtClean="0"/>
          </a:p>
          <a:p>
            <a:r>
              <a:rPr lang="en-US" dirty="0" smtClean="0"/>
              <a:t> </a:t>
            </a:r>
            <a:r>
              <a:rPr lang="ar-SA" dirty="0" smtClean="0"/>
              <a:t>4. ( السلبية النسبية) بمعنى أن ليس لي الحق بان أقول هذه النظرية </a:t>
            </a:r>
            <a:r>
              <a:rPr lang="ar-SA" dirty="0" err="1" smtClean="0"/>
              <a:t>او</a:t>
            </a:r>
            <a:r>
              <a:rPr lang="ar-SA" dirty="0" smtClean="0"/>
              <a:t> الفكرة </a:t>
            </a:r>
            <a:r>
              <a:rPr lang="ar-SA" dirty="0" err="1" smtClean="0"/>
              <a:t>او</a:t>
            </a:r>
            <a:r>
              <a:rPr lang="ar-SA" dirty="0" smtClean="0"/>
              <a:t> المنتج أهم من غيرها </a:t>
            </a:r>
            <a:endParaRPr lang="en-GB" dirty="0" smtClean="0"/>
          </a:p>
          <a:p>
            <a:r>
              <a:rPr lang="en-GB" dirty="0" smtClean="0"/>
              <a:t>3</a:t>
            </a:r>
          </a:p>
          <a:p>
            <a:r>
              <a:rPr lang="en-GB" dirty="0" smtClean="0"/>
              <a:t>2</a:t>
            </a:r>
          </a:p>
          <a:p>
            <a:r>
              <a:rPr lang="en-GB" dirty="0" smtClean="0"/>
              <a:t>1   I need to know – good/ bad,  facts</a:t>
            </a:r>
            <a:endParaRPr lang="ar-SA" dirty="0" smtClean="0"/>
          </a:p>
          <a:p>
            <a:pPr>
              <a:buNone/>
            </a:pPr>
            <a:r>
              <a:rPr lang="en-US" dirty="0" smtClean="0"/>
              <a:t>            </a:t>
            </a:r>
            <a:r>
              <a:rPr lang="ar-SA" dirty="0" smtClean="0"/>
              <a:t>1. من حقي أن اعرف الحقائق سواءً جيدة آو سيئة</a:t>
            </a:r>
            <a:endParaRPr lang="en-GB" dirty="0" smtClean="0"/>
          </a:p>
          <a:p>
            <a:pPr>
              <a:buNone/>
            </a:pPr>
            <a:endParaRPr lang="en-GB" dirty="0"/>
          </a:p>
        </p:txBody>
      </p:sp>
      <p:sp>
        <p:nvSpPr>
          <p:cNvPr id="4" name="Slide Number Placeholder 3"/>
          <p:cNvSpPr>
            <a:spLocks noGrp="1"/>
          </p:cNvSpPr>
          <p:nvPr>
            <p:ph type="sldNum" sz="quarter" idx="12"/>
          </p:nvPr>
        </p:nvSpPr>
        <p:spPr/>
        <p:txBody>
          <a:bodyPr/>
          <a:lstStyle/>
          <a:p>
            <a:fld id="{B1B3275E-E7FE-46D2-B45A-2CC6176E538E}" type="slidenum">
              <a:rPr lang="en-GB" smtClean="0"/>
              <a:pPr/>
              <a:t>19</a:t>
            </a:fld>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571504"/>
          </a:xfrm>
        </p:spPr>
        <p:txBody>
          <a:bodyPr>
            <a:noAutofit/>
          </a:bodyPr>
          <a:lstStyle/>
          <a:p>
            <a:pPr algn="ctr"/>
            <a:r>
              <a:rPr lang="en-GB" sz="3200" dirty="0" smtClean="0"/>
              <a:t>The </a:t>
            </a:r>
            <a:r>
              <a:rPr lang="en-GB" sz="3200" dirty="0" err="1" smtClean="0"/>
              <a:t>sessio</a:t>
            </a:r>
            <a:r>
              <a:rPr lang="en-US" sz="3200" dirty="0" smtClean="0"/>
              <a:t>n     </a:t>
            </a:r>
            <a:r>
              <a:rPr lang="ar-SA" sz="3200" dirty="0" smtClean="0"/>
              <a:t>الدورة</a:t>
            </a:r>
            <a:endParaRPr lang="en-GB" sz="3200" dirty="0"/>
          </a:p>
        </p:txBody>
      </p:sp>
      <p:sp>
        <p:nvSpPr>
          <p:cNvPr id="3" name="Content Placeholder 2"/>
          <p:cNvSpPr>
            <a:spLocks noGrp="1"/>
          </p:cNvSpPr>
          <p:nvPr>
            <p:ph idx="1"/>
          </p:nvPr>
        </p:nvSpPr>
        <p:spPr>
          <a:xfrm>
            <a:off x="457200" y="928670"/>
            <a:ext cx="8229600" cy="5929330"/>
          </a:xfrm>
        </p:spPr>
        <p:txBody>
          <a:bodyPr>
            <a:normAutofit fontScale="85000" lnSpcReduction="10000"/>
          </a:bodyPr>
          <a:lstStyle/>
          <a:p>
            <a:r>
              <a:rPr lang="en-US" dirty="0" smtClean="0"/>
              <a:t>When </a:t>
            </a:r>
            <a:r>
              <a:rPr lang="en-US" dirty="0"/>
              <a:t>we plan curriculum and individual courses we consider such issues as </a:t>
            </a:r>
            <a:r>
              <a:rPr lang="en-US" b="1" dirty="0"/>
              <a:t>the needs of our society , of the discipline, and of the </a:t>
            </a:r>
            <a:r>
              <a:rPr lang="en-US" b="1" dirty="0" smtClean="0"/>
              <a:t>students</a:t>
            </a:r>
            <a:r>
              <a:rPr lang="ar-SA" b="1" dirty="0" smtClean="0"/>
              <a:t>.</a:t>
            </a:r>
          </a:p>
          <a:p>
            <a:pPr>
              <a:buNone/>
            </a:pPr>
            <a:r>
              <a:rPr lang="ar-SA" b="1" dirty="0" smtClean="0"/>
              <a:t>عند تخطيط المناهج </a:t>
            </a:r>
            <a:r>
              <a:rPr lang="ar-SA" b="1" dirty="0" err="1" smtClean="0"/>
              <a:t>و</a:t>
            </a:r>
            <a:r>
              <a:rPr lang="ar-SA" b="1" dirty="0" smtClean="0"/>
              <a:t> الدورات التدريبية نضع بالحسبان حاجة المجتمع  </a:t>
            </a:r>
            <a:r>
              <a:rPr lang="ar-SA" b="1" dirty="0" err="1" smtClean="0"/>
              <a:t>و</a:t>
            </a:r>
            <a:r>
              <a:rPr lang="ar-SA" b="1" dirty="0" smtClean="0"/>
              <a:t> الطلاب </a:t>
            </a:r>
          </a:p>
          <a:p>
            <a:pPr>
              <a:buNone/>
            </a:pPr>
            <a:r>
              <a:rPr lang="ar-SA" b="1" dirty="0" smtClean="0"/>
              <a:t> للانضباط والمنهج </a:t>
            </a:r>
          </a:p>
          <a:p>
            <a:pPr>
              <a:buNone/>
            </a:pPr>
            <a:r>
              <a:rPr lang="en-US" dirty="0" smtClean="0"/>
              <a:t>More </a:t>
            </a:r>
            <a:r>
              <a:rPr lang="en-US" dirty="0"/>
              <a:t>practically, we consider  the </a:t>
            </a:r>
            <a:r>
              <a:rPr lang="en-US" b="1" dirty="0"/>
              <a:t>level of the course or module, the learning outcomes (knowledge, skills, attitude/values) </a:t>
            </a:r>
            <a:r>
              <a:rPr lang="en-US" dirty="0"/>
              <a:t>it hopes to enable students to  achieve, the </a:t>
            </a:r>
            <a:r>
              <a:rPr lang="en-US" b="1" dirty="0"/>
              <a:t>assessment,</a:t>
            </a:r>
            <a:r>
              <a:rPr lang="en-US" dirty="0"/>
              <a:t> the </a:t>
            </a:r>
            <a:r>
              <a:rPr lang="en-US" b="1" dirty="0"/>
              <a:t>teaching activities and the students’ learning activities and also the content </a:t>
            </a:r>
            <a:r>
              <a:rPr lang="en-US" dirty="0"/>
              <a:t>which we would like students to know about</a:t>
            </a:r>
            <a:r>
              <a:rPr lang="en-US" dirty="0" smtClean="0"/>
              <a:t>.</a:t>
            </a:r>
            <a:endParaRPr lang="ar-SA" dirty="0" smtClean="0"/>
          </a:p>
          <a:p>
            <a:pPr>
              <a:buNone/>
            </a:pPr>
            <a:r>
              <a:rPr lang="en-US" dirty="0" smtClean="0"/>
              <a:t> </a:t>
            </a:r>
            <a:r>
              <a:rPr lang="ar-SA" dirty="0" smtClean="0"/>
              <a:t>كما أننا نعتبر مستوى المنهج أو الوحدة و مخرجات التعلم كالمعرفة و المهارات والقيم و الاتجاهات آملين أن تساعد الطلاب على التحصيل و التقييم للنشاطات التعليمية و الطلابية و كذلك المحتوى الذي نرغب بأن يتعرف عليه الطلاب.</a:t>
            </a:r>
          </a:p>
          <a:p>
            <a:pPr>
              <a:buNone/>
            </a:pPr>
            <a:r>
              <a:rPr lang="en-US" dirty="0" smtClean="0"/>
              <a:t>This session considers  how we plan the development of our courses, using learning outcomes, level descriptors and the underpinning theory of </a:t>
            </a:r>
            <a:r>
              <a:rPr lang="en-US" b="1" dirty="0" smtClean="0"/>
              <a:t>‘ constructive alignment</a:t>
            </a:r>
            <a:r>
              <a:rPr lang="en-US" dirty="0" smtClean="0"/>
              <a:t>’.</a:t>
            </a:r>
            <a:endParaRPr lang="ar-SA" dirty="0" smtClean="0"/>
          </a:p>
          <a:p>
            <a:pPr>
              <a:buNone/>
            </a:pPr>
            <a:r>
              <a:rPr lang="ar-SA" dirty="0" smtClean="0"/>
              <a:t>هذه الدورة تأخذ بعين الاعتبار كيف نطور الدورات  باستخدام مخرجات التعلم و وصف المستويات و أساسيات </a:t>
            </a:r>
            <a:r>
              <a:rPr lang="ar-SA" dirty="0" err="1" smtClean="0"/>
              <a:t>نظرية </a:t>
            </a:r>
            <a:r>
              <a:rPr lang="ar-SA" dirty="0" smtClean="0"/>
              <a:t>”المعيارية </a:t>
            </a:r>
            <a:r>
              <a:rPr lang="ar-SA" dirty="0" err="1" smtClean="0"/>
              <a:t>البنائية“</a:t>
            </a:r>
            <a:r>
              <a:rPr lang="ar-SA" dirty="0" smtClean="0"/>
              <a:t> </a:t>
            </a:r>
            <a:r>
              <a:rPr lang="en-US" dirty="0" smtClean="0"/>
              <a:t>  </a:t>
            </a:r>
            <a:endParaRPr lang="en-GB" dirty="0"/>
          </a:p>
        </p:txBody>
      </p:sp>
      <p:sp>
        <p:nvSpPr>
          <p:cNvPr id="4" name="Slide Number Placeholder 3"/>
          <p:cNvSpPr>
            <a:spLocks noGrp="1"/>
          </p:cNvSpPr>
          <p:nvPr>
            <p:ph type="sldNum" sz="quarter" idx="12"/>
          </p:nvPr>
        </p:nvSpPr>
        <p:spPr/>
        <p:txBody>
          <a:bodyPr/>
          <a:lstStyle/>
          <a:p>
            <a:fld id="{B1B3275E-E7FE-46D2-B45A-2CC6176E538E}" type="slidenum">
              <a:rPr lang="en-GB" smtClean="0"/>
              <a:pPr/>
              <a:t>2</a:t>
            </a:fld>
            <a:endParaRPr lang="en-GB"/>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42918"/>
          </a:xfrm>
        </p:spPr>
        <p:txBody>
          <a:bodyPr>
            <a:normAutofit fontScale="90000"/>
          </a:bodyPr>
          <a:lstStyle/>
          <a:p>
            <a:r>
              <a:rPr lang="en-GB" dirty="0" smtClean="0"/>
              <a:t>Benefits</a:t>
            </a:r>
            <a:r>
              <a:rPr lang="ar-SA" dirty="0" smtClean="0"/>
              <a:t> الفوائد                        </a:t>
            </a:r>
            <a:endParaRPr lang="en-GB" dirty="0"/>
          </a:p>
        </p:txBody>
      </p:sp>
      <p:sp>
        <p:nvSpPr>
          <p:cNvPr id="3" name="Content Placeholder 2"/>
          <p:cNvSpPr>
            <a:spLocks noGrp="1"/>
          </p:cNvSpPr>
          <p:nvPr>
            <p:ph idx="1"/>
          </p:nvPr>
        </p:nvSpPr>
        <p:spPr>
          <a:xfrm>
            <a:off x="457200" y="571480"/>
            <a:ext cx="8229600" cy="6286520"/>
          </a:xfrm>
        </p:spPr>
        <p:txBody>
          <a:bodyPr>
            <a:normAutofit/>
          </a:bodyPr>
          <a:lstStyle/>
          <a:p>
            <a:r>
              <a:rPr lang="en-GB" sz="2000" dirty="0" smtClean="0"/>
              <a:t>Enables clear planning against levels </a:t>
            </a:r>
            <a:r>
              <a:rPr lang="ar-SA" sz="2000" dirty="0" smtClean="0"/>
              <a:t>تمكين التخطيط الفعال </a:t>
            </a:r>
            <a:r>
              <a:rPr lang="en-GB" sz="2000" dirty="0" smtClean="0"/>
              <a:t> </a:t>
            </a:r>
            <a:endParaRPr lang="ar-SA" sz="2000" dirty="0" smtClean="0"/>
          </a:p>
          <a:p>
            <a:r>
              <a:rPr lang="en-GB" sz="2000" dirty="0" smtClean="0"/>
              <a:t>Measurable and communicable outcomes to be achieved at appropriate levels</a:t>
            </a:r>
            <a:r>
              <a:rPr lang="ar-SA" sz="2000" dirty="0" smtClean="0"/>
              <a:t>تحقيق مخرجات قابلة للقياس والتنقل      </a:t>
            </a:r>
            <a:endParaRPr lang="en-GB" sz="2000" dirty="0" smtClean="0"/>
          </a:p>
          <a:p>
            <a:r>
              <a:rPr lang="en-GB" sz="2000" dirty="0" smtClean="0"/>
              <a:t>The constructive alignment of the assessment forms, learning activities and teaching facilitation activities  which must be appropriate to engage and help develop the learners to achieve the outcomes</a:t>
            </a:r>
            <a:r>
              <a:rPr lang="ar-SA" sz="2000" dirty="0" smtClean="0"/>
              <a:t>.</a:t>
            </a:r>
            <a:r>
              <a:rPr lang="en-US" sz="2000" dirty="0" smtClean="0"/>
              <a:t> </a:t>
            </a:r>
            <a:r>
              <a:rPr lang="ar-SA" sz="2000" dirty="0" smtClean="0"/>
              <a:t>يجب </a:t>
            </a:r>
            <a:r>
              <a:rPr lang="ar-SA" sz="2000" dirty="0" err="1" smtClean="0"/>
              <a:t>ان</a:t>
            </a:r>
            <a:r>
              <a:rPr lang="ar-SA" sz="2000" dirty="0" smtClean="0"/>
              <a:t> تكون نماذج التقييم البناء </a:t>
            </a:r>
            <a:r>
              <a:rPr lang="ar-SA" sz="2000" dirty="0" err="1" smtClean="0"/>
              <a:t>و</a:t>
            </a:r>
            <a:r>
              <a:rPr lang="ar-SA" sz="2000" dirty="0" smtClean="0"/>
              <a:t> النشاطات التربوية </a:t>
            </a:r>
            <a:r>
              <a:rPr lang="ar-SA" sz="2000" dirty="0" err="1" smtClean="0"/>
              <a:t>و</a:t>
            </a:r>
            <a:r>
              <a:rPr lang="ar-SA" sz="2000" dirty="0" smtClean="0"/>
              <a:t> نشاطات التسهيل التعليمية مناسبة لتطوير </a:t>
            </a:r>
            <a:r>
              <a:rPr lang="ar-SA" sz="2000" dirty="0" err="1" smtClean="0"/>
              <a:t>و</a:t>
            </a:r>
            <a:r>
              <a:rPr lang="ar-SA" sz="2000" dirty="0" smtClean="0"/>
              <a:t> ربط المتعلمين بها من اجل الحصول على النتائج المرجوة. </a:t>
            </a:r>
            <a:endParaRPr lang="en-GB" sz="2000" dirty="0" smtClean="0"/>
          </a:p>
          <a:p>
            <a:r>
              <a:rPr lang="en-GB" sz="2000" dirty="0" smtClean="0"/>
              <a:t>We ask questions about the appropriateness of all we and students do</a:t>
            </a:r>
            <a:endParaRPr lang="ar-SA" sz="2000" dirty="0" smtClean="0"/>
          </a:p>
          <a:p>
            <a:pPr>
              <a:buNone/>
            </a:pPr>
            <a:r>
              <a:rPr lang="ar-SA" sz="2000" dirty="0" smtClean="0"/>
              <a:t>نسأل أسئلة عن مدى ملائمة ما نقوم به نحن </a:t>
            </a:r>
            <a:r>
              <a:rPr lang="ar-SA" sz="2000" dirty="0" err="1" smtClean="0"/>
              <a:t>و</a:t>
            </a:r>
            <a:r>
              <a:rPr lang="ar-SA" sz="2000" dirty="0" smtClean="0"/>
              <a:t> الطلاب</a:t>
            </a:r>
            <a:r>
              <a:rPr lang="en-GB" sz="2000" dirty="0" smtClean="0"/>
              <a:t> </a:t>
            </a:r>
          </a:p>
          <a:p>
            <a:r>
              <a:rPr lang="en-GB" sz="2000" dirty="0" smtClean="0"/>
              <a:t>The appropriateness of the assessments to genuinely help ensure the outcomes are achieved and measure.</a:t>
            </a:r>
            <a:endParaRPr lang="ar-SA" sz="2000" dirty="0" smtClean="0"/>
          </a:p>
          <a:p>
            <a:pPr>
              <a:buNone/>
            </a:pPr>
            <a:r>
              <a:rPr lang="ar-SA" sz="2000" dirty="0" smtClean="0"/>
              <a:t>مدى ملائمة عمليات التقييم  للمساعدة  في ضمان تحقيق النتيجة المرجوة و تقييمها</a:t>
            </a:r>
            <a:endParaRPr lang="en-GB" sz="2000" dirty="0" smtClean="0"/>
          </a:p>
          <a:p>
            <a:r>
              <a:rPr lang="en-GB" sz="2000" dirty="0" smtClean="0"/>
              <a:t>Everything is more transparent, organised, clearly communicated , seen to be achieved(or not....in which case there is more planning to be done) easier to evaluate and share</a:t>
            </a:r>
            <a:endParaRPr lang="ar-SA" sz="2000" dirty="0" smtClean="0"/>
          </a:p>
          <a:p>
            <a:pPr>
              <a:buNone/>
            </a:pPr>
            <a:r>
              <a:rPr lang="ar-SA" sz="2000" dirty="0" smtClean="0"/>
              <a:t>يسهل تحقيق وتقييم و تبادل كل ماهو أكثر شفافية </a:t>
            </a:r>
            <a:r>
              <a:rPr lang="ar-SA" sz="2000" dirty="0" err="1" smtClean="0"/>
              <a:t>و</a:t>
            </a:r>
            <a:r>
              <a:rPr lang="ar-SA" sz="2000" dirty="0" smtClean="0"/>
              <a:t> وضوح وفي حالت عكس ما ذكر فهناك المزيد من التخطيط يتعين القيام به. </a:t>
            </a:r>
          </a:p>
          <a:p>
            <a:pPr>
              <a:buNone/>
            </a:pPr>
            <a:endParaRPr lang="en-GB" sz="2000" dirty="0"/>
          </a:p>
        </p:txBody>
      </p:sp>
      <p:sp>
        <p:nvSpPr>
          <p:cNvPr id="4" name="Slide Number Placeholder 3"/>
          <p:cNvSpPr>
            <a:spLocks noGrp="1"/>
          </p:cNvSpPr>
          <p:nvPr>
            <p:ph type="sldNum" sz="quarter" idx="12"/>
          </p:nvPr>
        </p:nvSpPr>
        <p:spPr/>
        <p:txBody>
          <a:bodyPr/>
          <a:lstStyle/>
          <a:p>
            <a:fld id="{B1B3275E-E7FE-46D2-B45A-2CC6176E538E}" type="slidenum">
              <a:rPr lang="en-GB" smtClean="0"/>
              <a:pPr/>
              <a:t>20</a:t>
            </a:fld>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15416"/>
            <a:ext cx="8229600" cy="1029772"/>
          </a:xfrm>
        </p:spPr>
        <p:txBody>
          <a:bodyPr>
            <a:normAutofit fontScale="90000"/>
          </a:bodyPr>
          <a:lstStyle/>
          <a:p>
            <a:pPr algn="ctr"/>
            <a:r>
              <a:rPr lang="ar-SA" dirty="0" smtClean="0"/>
              <a:t/>
            </a:r>
            <a:br>
              <a:rPr lang="ar-SA" dirty="0" smtClean="0"/>
            </a:br>
            <a:r>
              <a:rPr lang="en-GB" sz="4400" dirty="0" smtClean="0"/>
              <a:t>Design a module/course for CPD </a:t>
            </a:r>
            <a:r>
              <a:rPr lang="ar-SA" sz="4400" dirty="0" smtClean="0"/>
              <a:t/>
            </a:r>
            <a:br>
              <a:rPr lang="ar-SA" sz="4400" dirty="0" smtClean="0"/>
            </a:br>
            <a:r>
              <a:rPr lang="ar-SA" sz="4400" dirty="0" smtClean="0"/>
              <a:t>تصميم نموذج </a:t>
            </a:r>
            <a:r>
              <a:rPr lang="ar-SA" sz="4400" dirty="0" err="1" smtClean="0"/>
              <a:t>او</a:t>
            </a:r>
            <a:r>
              <a:rPr lang="ar-SA" sz="4400" dirty="0" smtClean="0"/>
              <a:t> دورة للتطوير المهني المستمر</a:t>
            </a:r>
            <a:endParaRPr lang="en-GB" dirty="0"/>
          </a:p>
        </p:txBody>
      </p:sp>
      <p:sp>
        <p:nvSpPr>
          <p:cNvPr id="3" name="Content Placeholder 2"/>
          <p:cNvSpPr>
            <a:spLocks noGrp="1"/>
          </p:cNvSpPr>
          <p:nvPr>
            <p:ph idx="1"/>
          </p:nvPr>
        </p:nvSpPr>
        <p:spPr>
          <a:xfrm>
            <a:off x="457200" y="692696"/>
            <a:ext cx="8229600" cy="6165304"/>
          </a:xfrm>
        </p:spPr>
        <p:txBody>
          <a:bodyPr>
            <a:normAutofit fontScale="92500" lnSpcReduction="10000"/>
          </a:bodyPr>
          <a:lstStyle/>
          <a:p>
            <a:r>
              <a:rPr lang="en-GB" dirty="0" smtClean="0"/>
              <a:t>Please design a course for your own continuing Professional Development courses for academic staff at your university</a:t>
            </a:r>
            <a:endParaRPr lang="ar-SA" dirty="0" smtClean="0"/>
          </a:p>
          <a:p>
            <a:pPr>
              <a:buNone/>
            </a:pPr>
            <a:r>
              <a:rPr lang="ar-SA" dirty="0" smtClean="0"/>
              <a:t>يرجى تحضير دورة من اجل التطوير المهني المستمر و المقدم لأعضاء هيئة التدريس في جامعتك</a:t>
            </a:r>
          </a:p>
          <a:p>
            <a:r>
              <a:rPr lang="en-GB" dirty="0" smtClean="0"/>
              <a:t> Using the learning outcomes approach </a:t>
            </a:r>
            <a:endParaRPr lang="ar-SA" dirty="0" smtClean="0"/>
          </a:p>
          <a:p>
            <a:pPr>
              <a:buNone/>
            </a:pPr>
            <a:r>
              <a:rPr lang="ar-SA" dirty="0" smtClean="0"/>
              <a:t>استخدام طريقة مخرجات التعلم</a:t>
            </a:r>
            <a:endParaRPr lang="en-GB" dirty="0" smtClean="0"/>
          </a:p>
          <a:p>
            <a:r>
              <a:rPr lang="en-GB" dirty="0" smtClean="0"/>
              <a:t>YOU (or people like you </a:t>
            </a:r>
            <a:r>
              <a:rPr lang="en-GB" dirty="0" err="1" smtClean="0"/>
              <a:t>ie</a:t>
            </a:r>
            <a:r>
              <a:rPr lang="en-GB" dirty="0" smtClean="0"/>
              <a:t> </a:t>
            </a:r>
            <a:r>
              <a:rPr lang="en-GB" dirty="0" err="1" smtClean="0"/>
              <a:t>ed</a:t>
            </a:r>
            <a:r>
              <a:rPr lang="en-GB" dirty="0" smtClean="0"/>
              <a:t> dev/quality/faculty/teaching etc staff) ARE the participants/students </a:t>
            </a:r>
            <a:endParaRPr lang="ar-SA" dirty="0" smtClean="0"/>
          </a:p>
          <a:p>
            <a:pPr>
              <a:buNone/>
            </a:pPr>
            <a:r>
              <a:rPr lang="ar-SA" dirty="0" smtClean="0"/>
              <a:t>أنت أو منهم مثلك من المعلمون </a:t>
            </a:r>
            <a:r>
              <a:rPr lang="ar-SA" dirty="0" err="1" smtClean="0"/>
              <a:t>و</a:t>
            </a:r>
            <a:r>
              <a:rPr lang="ar-SA" dirty="0" smtClean="0"/>
              <a:t> أعضاء التدريس </a:t>
            </a:r>
            <a:r>
              <a:rPr lang="ar-SA" dirty="0" err="1" smtClean="0"/>
              <a:t>و</a:t>
            </a:r>
            <a:r>
              <a:rPr lang="ar-SA" dirty="0" smtClean="0"/>
              <a:t> الجودة و غيركم المشاركون أو الطلاب.</a:t>
            </a:r>
            <a:endParaRPr lang="en-GB" dirty="0" smtClean="0"/>
          </a:p>
          <a:p>
            <a:r>
              <a:rPr lang="en-GB" sz="1900" dirty="0" smtClean="0"/>
              <a:t>Choose a course which you might design and deliver </a:t>
            </a:r>
            <a:r>
              <a:rPr lang="ar-SA" sz="1900" dirty="0" smtClean="0"/>
              <a:t> </a:t>
            </a:r>
            <a:r>
              <a:rPr lang="en-GB" sz="1900" dirty="0" smtClean="0"/>
              <a:t>e.g. :</a:t>
            </a:r>
            <a:r>
              <a:rPr lang="ar-SA" sz="1900" dirty="0" smtClean="0"/>
              <a:t>أختر الدورة التي ترغب بتحضيرها و تقديمها </a:t>
            </a:r>
            <a:r>
              <a:rPr lang="ar-SA" sz="1900" dirty="0" err="1" smtClean="0"/>
              <a:t>كا</a:t>
            </a:r>
            <a:r>
              <a:rPr lang="ar-SA" sz="1900" dirty="0" smtClean="0"/>
              <a:t> :</a:t>
            </a:r>
            <a:endParaRPr lang="en-GB" sz="1900" dirty="0" smtClean="0"/>
          </a:p>
          <a:p>
            <a:pPr marL="514350" indent="-514350">
              <a:buFont typeface="+mj-lt"/>
              <a:buAutoNum type="arabicPeriod"/>
            </a:pPr>
            <a:r>
              <a:rPr lang="en-GB" sz="1900" dirty="0" smtClean="0"/>
              <a:t>Teaching </a:t>
            </a:r>
            <a:r>
              <a:rPr lang="en-GB" sz="1900" b="1" dirty="0" smtClean="0"/>
              <a:t>more </a:t>
            </a:r>
            <a:r>
              <a:rPr lang="en-GB" sz="1900" dirty="0" smtClean="0"/>
              <a:t>undergraduates</a:t>
            </a:r>
            <a:r>
              <a:rPr lang="ar-SA" sz="1900" dirty="0" smtClean="0"/>
              <a:t> تدريس الجامعيين     </a:t>
            </a:r>
            <a:endParaRPr lang="en-GB" sz="1900" dirty="0" smtClean="0"/>
          </a:p>
          <a:p>
            <a:pPr marL="514350" indent="-514350">
              <a:buFont typeface="+mj-lt"/>
              <a:buAutoNum type="arabicPeriod"/>
            </a:pPr>
            <a:r>
              <a:rPr lang="en-GB" sz="1900" dirty="0" smtClean="0"/>
              <a:t>Encouraging active learning in lectures </a:t>
            </a:r>
            <a:r>
              <a:rPr lang="ar-SA" sz="1900" dirty="0" smtClean="0"/>
              <a:t>تشجيع التعليم الفعال أثناء المحاضرة  </a:t>
            </a:r>
            <a:endParaRPr lang="en-GB" sz="1900" dirty="0" smtClean="0"/>
          </a:p>
          <a:p>
            <a:pPr marL="514350" indent="-514350">
              <a:buFont typeface="+mj-lt"/>
              <a:buAutoNum type="arabicPeriod"/>
            </a:pPr>
            <a:r>
              <a:rPr lang="en-GB" sz="1900" dirty="0" smtClean="0"/>
              <a:t>Writing for publication</a:t>
            </a:r>
            <a:r>
              <a:rPr lang="ar-SA" sz="1900" dirty="0" smtClean="0"/>
              <a:t> الكتابة من اجل النشر   </a:t>
            </a:r>
            <a:endParaRPr lang="en-GB" sz="1900" dirty="0" smtClean="0"/>
          </a:p>
          <a:p>
            <a:pPr marL="514350" indent="-514350">
              <a:buFont typeface="+mj-lt"/>
              <a:buAutoNum type="arabicPeriod"/>
            </a:pPr>
            <a:r>
              <a:rPr lang="en-GB" sz="1900" dirty="0" smtClean="0"/>
              <a:t>Other-   any other suitable for YOUR work????</a:t>
            </a:r>
            <a:r>
              <a:rPr lang="ar-SA" sz="1900" dirty="0" smtClean="0"/>
              <a:t> أو ما يتناسب مع عملك </a:t>
            </a:r>
            <a:endParaRPr lang="en-GB" sz="1900" dirty="0"/>
          </a:p>
        </p:txBody>
      </p:sp>
      <p:sp>
        <p:nvSpPr>
          <p:cNvPr id="4" name="Slide Number Placeholder 3"/>
          <p:cNvSpPr>
            <a:spLocks noGrp="1"/>
          </p:cNvSpPr>
          <p:nvPr>
            <p:ph type="sldNum" sz="quarter" idx="12"/>
          </p:nvPr>
        </p:nvSpPr>
        <p:spPr/>
        <p:txBody>
          <a:bodyPr/>
          <a:lstStyle/>
          <a:p>
            <a:fld id="{B1B3275E-E7FE-46D2-B45A-2CC6176E538E}" type="slidenum">
              <a:rPr lang="en-GB" smtClean="0"/>
              <a:pPr/>
              <a:t>21</a:t>
            </a:fld>
            <a:endParaRPr lang="en-GB"/>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467544" y="0"/>
            <a:ext cx="8229600" cy="6110310"/>
          </a:xfrm>
        </p:spPr>
        <p:txBody>
          <a:bodyPr>
            <a:normAutofit/>
          </a:bodyPr>
          <a:lstStyle/>
          <a:p>
            <a:r>
              <a:rPr lang="en-GB" b="1" u="sng" dirty="0" smtClean="0"/>
              <a:t>Level-  </a:t>
            </a:r>
            <a:r>
              <a:rPr lang="ar-SA" b="1" dirty="0" smtClean="0"/>
              <a:t>     المستوى                </a:t>
            </a:r>
            <a:endParaRPr lang="en-GB" b="1" u="sng" dirty="0" smtClean="0"/>
          </a:p>
          <a:p>
            <a:endParaRPr lang="en-GB" b="1" u="sng" dirty="0" smtClean="0"/>
          </a:p>
          <a:p>
            <a:r>
              <a:rPr lang="en-GB" b="1" i="1" u="sng" dirty="0" smtClean="0"/>
              <a:t>Outcomes</a:t>
            </a:r>
            <a:r>
              <a:rPr lang="en-GB" dirty="0" smtClean="0"/>
              <a:t>: </a:t>
            </a:r>
            <a:r>
              <a:rPr lang="ar-SA" dirty="0" smtClean="0"/>
              <a:t>المخرجات         </a:t>
            </a:r>
            <a:endParaRPr lang="en-GB" dirty="0" smtClean="0"/>
          </a:p>
          <a:p>
            <a:r>
              <a:rPr lang="en-GB" dirty="0" smtClean="0"/>
              <a:t> </a:t>
            </a:r>
          </a:p>
          <a:p>
            <a:r>
              <a:rPr lang="en-GB" dirty="0" smtClean="0"/>
              <a:t> </a:t>
            </a:r>
          </a:p>
          <a:p>
            <a:r>
              <a:rPr lang="en-GB" b="1" i="1" u="sng" dirty="0" smtClean="0"/>
              <a:t>Teaching and learning methods</a:t>
            </a:r>
            <a:r>
              <a:rPr lang="ar-SA" b="1" i="1" dirty="0" smtClean="0"/>
              <a:t>طرق التعليم </a:t>
            </a:r>
            <a:r>
              <a:rPr lang="ar-SA" b="1" i="1" dirty="0" err="1" smtClean="0"/>
              <a:t>و</a:t>
            </a:r>
            <a:r>
              <a:rPr lang="ar-SA" b="1" i="1" dirty="0" smtClean="0"/>
              <a:t> التعلم    </a:t>
            </a:r>
            <a:endParaRPr lang="en-GB" b="1" i="1" dirty="0" smtClean="0"/>
          </a:p>
          <a:p>
            <a:pPr>
              <a:buNone/>
            </a:pPr>
            <a:endParaRPr lang="en-GB" dirty="0" smtClean="0"/>
          </a:p>
          <a:p>
            <a:endParaRPr lang="en-GB" dirty="0" smtClean="0"/>
          </a:p>
          <a:p>
            <a:r>
              <a:rPr lang="en-GB" b="1" u="sng" dirty="0" smtClean="0"/>
              <a:t>Assessment</a:t>
            </a:r>
            <a:r>
              <a:rPr lang="ar-SA" b="1" dirty="0" smtClean="0"/>
              <a:t>التقييم              </a:t>
            </a:r>
            <a:endParaRPr lang="en-GB" b="1" u="sng" dirty="0" smtClean="0"/>
          </a:p>
          <a:p>
            <a:endParaRPr lang="en-GB" b="1" u="sng" dirty="0" smtClean="0"/>
          </a:p>
          <a:p>
            <a:endParaRPr lang="en-GB" dirty="0"/>
          </a:p>
        </p:txBody>
      </p:sp>
      <p:sp>
        <p:nvSpPr>
          <p:cNvPr id="4" name="Slide Number Placeholder 3"/>
          <p:cNvSpPr>
            <a:spLocks noGrp="1"/>
          </p:cNvSpPr>
          <p:nvPr>
            <p:ph type="sldNum" sz="quarter" idx="12"/>
          </p:nvPr>
        </p:nvSpPr>
        <p:spPr/>
        <p:txBody>
          <a:bodyPr/>
          <a:lstStyle/>
          <a:p>
            <a:fld id="{B1B3275E-E7FE-46D2-B45A-2CC6176E538E}" type="slidenum">
              <a:rPr lang="en-GB" smtClean="0"/>
              <a:pPr/>
              <a:t>22</a:t>
            </a:fld>
            <a:endParaRPr lang="en-GB"/>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827584" y="304800"/>
            <a:ext cx="7706816" cy="1335088"/>
          </a:xfrm>
        </p:spPr>
        <p:txBody>
          <a:bodyPr>
            <a:noAutofit/>
          </a:bodyPr>
          <a:lstStyle/>
          <a:p>
            <a:pPr algn="ctr">
              <a:defRPr/>
            </a:pPr>
            <a:r>
              <a:rPr lang="en-GB" sz="3600" dirty="0" smtClean="0"/>
              <a:t>Please plan using The Taxonomy Table </a:t>
            </a:r>
            <a:r>
              <a:rPr lang="en-GB" sz="4000" dirty="0" smtClean="0"/>
              <a:t/>
            </a:r>
            <a:br>
              <a:rPr lang="en-GB" sz="4000" dirty="0" smtClean="0"/>
            </a:br>
            <a:r>
              <a:rPr lang="en-GB" sz="1400" dirty="0" smtClean="0"/>
              <a:t>(Anderson and </a:t>
            </a:r>
            <a:r>
              <a:rPr lang="en-GB" sz="1400" dirty="0" err="1" smtClean="0"/>
              <a:t>Krathwohl</a:t>
            </a:r>
            <a:r>
              <a:rPr lang="en-GB" sz="1400" dirty="0" smtClean="0"/>
              <a:t>, 2001)</a:t>
            </a:r>
            <a:br>
              <a:rPr lang="en-GB" sz="1400" dirty="0" smtClean="0"/>
            </a:br>
            <a:r>
              <a:rPr lang="ar-SA" sz="1600" b="1" dirty="0" smtClean="0"/>
              <a:t>أستخدم  التخطيط بإتباع جدول التصنيف</a:t>
            </a:r>
            <a:r>
              <a:rPr lang="ar-SA" sz="1600" dirty="0" smtClean="0"/>
              <a:t/>
            </a:r>
            <a:br>
              <a:rPr lang="ar-SA" sz="1600" dirty="0" smtClean="0"/>
            </a:br>
            <a:r>
              <a:rPr lang="ar-SA" sz="1600" dirty="0" smtClean="0"/>
              <a:t>( </a:t>
            </a:r>
            <a:r>
              <a:rPr lang="ar-SA" sz="1600" dirty="0" err="1" smtClean="0"/>
              <a:t>اندرسون</a:t>
            </a:r>
            <a:r>
              <a:rPr lang="ar-SA" sz="1600" dirty="0" smtClean="0"/>
              <a:t> و </a:t>
            </a:r>
            <a:r>
              <a:rPr lang="ar-SA" sz="1600" dirty="0" err="1" smtClean="0"/>
              <a:t>كراذ</a:t>
            </a:r>
            <a:r>
              <a:rPr lang="ar-SA" sz="1600" dirty="0" smtClean="0"/>
              <a:t> هول, 2001 )</a:t>
            </a:r>
            <a:br>
              <a:rPr lang="ar-SA" sz="1600" dirty="0" smtClean="0"/>
            </a:br>
            <a:r>
              <a:rPr lang="ar-SA" sz="1600" dirty="0" smtClean="0"/>
              <a:t/>
            </a:r>
            <a:br>
              <a:rPr lang="ar-SA" sz="1600" dirty="0" smtClean="0"/>
            </a:br>
            <a:endParaRPr lang="en-GB" sz="1400" dirty="0" smtClean="0"/>
          </a:p>
        </p:txBody>
      </p:sp>
      <p:graphicFrame>
        <p:nvGraphicFramePr>
          <p:cNvPr id="62535" name="Group 71"/>
          <p:cNvGraphicFramePr>
            <a:graphicFrameLocks noGrp="1"/>
          </p:cNvGraphicFramePr>
          <p:nvPr>
            <p:ph type="tbl" idx="1"/>
          </p:nvPr>
        </p:nvGraphicFramePr>
        <p:xfrm>
          <a:off x="251520" y="1556792"/>
          <a:ext cx="8678862" cy="4752528"/>
        </p:xfrm>
        <a:graphic>
          <a:graphicData uri="http://schemas.openxmlformats.org/drawingml/2006/table">
            <a:tbl>
              <a:tblPr/>
              <a:tblGrid>
                <a:gridCol w="1433512"/>
                <a:gridCol w="1338263"/>
                <a:gridCol w="1476375"/>
                <a:gridCol w="1081087"/>
                <a:gridCol w="1022350"/>
                <a:gridCol w="1252538"/>
                <a:gridCol w="1074737"/>
              </a:tblGrid>
              <a:tr h="6524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rgbClr val="000000"/>
                          </a:solidFill>
                          <a:effectLst/>
                          <a:latin typeface="Arial" charset="0"/>
                        </a:rPr>
                        <a:t>Knowledge</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rgbClr val="000000"/>
                          </a:solidFill>
                          <a:effectLst/>
                          <a:latin typeface="Arial" charset="0"/>
                        </a:rPr>
                        <a:t>Dimension</a:t>
                      </a:r>
                      <a:endParaRPr kumimoji="0" lang="ar-SA" sz="1200" b="0" i="0" u="none" strike="noStrike" cap="none" normalizeH="0" baseline="0" dirty="0" smtClean="0">
                        <a:ln>
                          <a:noFill/>
                        </a:ln>
                        <a:solidFill>
                          <a:srgbClr val="000000"/>
                        </a:solidFill>
                        <a:effectLst/>
                        <a:latin typeface="Arial"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ar-SA" sz="1200" b="0" i="0" u="none" strike="noStrike" cap="none" normalizeH="0" baseline="0" dirty="0" smtClean="0">
                          <a:ln>
                            <a:noFill/>
                          </a:ln>
                          <a:solidFill>
                            <a:srgbClr val="000000"/>
                          </a:solidFill>
                          <a:effectLst/>
                          <a:latin typeface="Arial" charset="0"/>
                        </a:rPr>
                        <a:t>نطاقات المعرفة</a:t>
                      </a:r>
                      <a:endParaRPr kumimoji="0" lang="en-GB" sz="1200" b="0" i="0" u="none" strike="noStrike" cap="none" normalizeH="0" baseline="0" dirty="0" smtClean="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6">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charset="0"/>
                          <a:ea typeface="Times New Roman" pitchFamily="18" charset="0"/>
                          <a:cs typeface="Tahoma" charset="0"/>
                        </a:rPr>
                        <a:t>The cognitive Process Dimension</a:t>
                      </a:r>
                      <a:endParaRPr kumimoji="0" lang="ar-SA" sz="1200" b="0" i="0" u="none" strike="noStrike" cap="none" normalizeH="0" baseline="0" dirty="0" smtClean="0">
                        <a:ln>
                          <a:noFill/>
                        </a:ln>
                        <a:solidFill>
                          <a:schemeClr val="tx1"/>
                        </a:solidFill>
                        <a:effectLst/>
                        <a:latin typeface="Arial" charset="0"/>
                        <a:ea typeface="Times New Roman" pitchFamily="18" charset="0"/>
                        <a:cs typeface="Tahoma"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ar-SA" sz="1200" b="0" i="0" u="none" strike="noStrike" cap="none" normalizeH="0" baseline="0" dirty="0" smtClean="0">
                          <a:ln>
                            <a:noFill/>
                          </a:ln>
                          <a:solidFill>
                            <a:schemeClr val="tx1"/>
                          </a:solidFill>
                          <a:effectLst/>
                          <a:latin typeface="Arial" charset="0"/>
                          <a:ea typeface="Times New Roman" pitchFamily="18" charset="0"/>
                          <a:cs typeface="Tahoma" charset="0"/>
                        </a:rPr>
                        <a:t>أبعاد العملية المعرفية</a:t>
                      </a:r>
                      <a:endParaRPr kumimoji="0" lang="en-GB" sz="12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676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smtClean="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charset="0"/>
                          <a:ea typeface="Times New Roman" pitchFamily="18" charset="0"/>
                          <a:cs typeface="Tahoma" charset="0"/>
                        </a:rPr>
                        <a:t> Remember</a:t>
                      </a:r>
                      <a:endParaRPr kumimoji="0" lang="ar-SA" sz="1200" b="0" i="0" u="none" strike="noStrike" cap="none" normalizeH="0" baseline="0" dirty="0" smtClean="0">
                        <a:ln>
                          <a:noFill/>
                        </a:ln>
                        <a:solidFill>
                          <a:schemeClr val="tx1"/>
                        </a:solidFill>
                        <a:effectLst/>
                        <a:latin typeface="Arial" charset="0"/>
                        <a:ea typeface="Times New Roman" pitchFamily="18" charset="0"/>
                        <a:cs typeface="Tahoma" charset="0"/>
                      </a:endParaRPr>
                    </a:p>
                    <a:p>
                      <a:pPr marL="533400" marR="0" lvl="0" indent="-533400" algn="ctr" defTabSz="914400" rtl="0" eaLnBrk="1" fontAlgn="base" latinLnBrk="0" hangingPunct="1">
                        <a:lnSpc>
                          <a:spcPct val="100000"/>
                        </a:lnSpc>
                        <a:spcBef>
                          <a:spcPct val="0"/>
                        </a:spcBef>
                        <a:spcAft>
                          <a:spcPct val="0"/>
                        </a:spcAft>
                        <a:buClrTx/>
                        <a:buSzTx/>
                        <a:buFontTx/>
                        <a:buNone/>
                        <a:tabLst/>
                      </a:pPr>
                      <a:r>
                        <a:rPr kumimoji="0" lang="ar-SA" sz="1200" b="0" i="0" u="none" strike="noStrike" cap="none" normalizeH="0" baseline="0" dirty="0" smtClean="0">
                          <a:ln>
                            <a:noFill/>
                          </a:ln>
                          <a:solidFill>
                            <a:schemeClr val="tx1"/>
                          </a:solidFill>
                          <a:effectLst/>
                          <a:latin typeface="Arial" charset="0"/>
                          <a:ea typeface="Times New Roman" pitchFamily="18" charset="0"/>
                          <a:cs typeface="Tahoma" charset="0"/>
                        </a:rPr>
                        <a:t>تذكر</a:t>
                      </a:r>
                      <a:endParaRPr kumimoji="0" lang="en-GB" sz="12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charset="0"/>
                          <a:ea typeface="Times New Roman" pitchFamily="18" charset="0"/>
                          <a:cs typeface="Tahoma" charset="0"/>
                        </a:rPr>
                        <a:t> Understand</a:t>
                      </a:r>
                      <a:endParaRPr kumimoji="0" lang="ar-SA" sz="1200" b="0" i="0" u="none" strike="noStrike" cap="none" normalizeH="0" baseline="0" dirty="0" smtClean="0">
                        <a:ln>
                          <a:noFill/>
                        </a:ln>
                        <a:solidFill>
                          <a:schemeClr val="tx1"/>
                        </a:solidFill>
                        <a:effectLst/>
                        <a:latin typeface="Arial" charset="0"/>
                        <a:ea typeface="Times New Roman" pitchFamily="18" charset="0"/>
                        <a:cs typeface="Tahoma" charset="0"/>
                      </a:endParaRP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ar-SA" sz="1200" b="0" i="0" u="none" strike="noStrike" cap="none" normalizeH="0" baseline="0" dirty="0" smtClean="0">
                          <a:ln>
                            <a:noFill/>
                          </a:ln>
                          <a:solidFill>
                            <a:schemeClr val="tx1"/>
                          </a:solidFill>
                          <a:effectLst/>
                          <a:latin typeface="Arial" charset="0"/>
                          <a:ea typeface="Times New Roman" pitchFamily="18" charset="0"/>
                          <a:cs typeface="Tahoma" charset="0"/>
                        </a:rPr>
                        <a:t>افهم</a:t>
                      </a:r>
                      <a:endParaRPr kumimoji="0" lang="en-GB" sz="12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charset="0"/>
                          <a:ea typeface="Times New Roman" pitchFamily="18" charset="0"/>
                          <a:cs typeface="Tahoma" charset="0"/>
                        </a:rPr>
                        <a:t> Apply </a:t>
                      </a:r>
                      <a:endParaRPr kumimoji="0" lang="ar-SA" sz="1200" b="0" i="0" u="none" strike="noStrike" cap="none" normalizeH="0" baseline="0" dirty="0" smtClean="0">
                        <a:ln>
                          <a:noFill/>
                        </a:ln>
                        <a:solidFill>
                          <a:schemeClr val="tx1"/>
                        </a:solidFill>
                        <a:effectLst/>
                        <a:latin typeface="Arial" charset="0"/>
                        <a:ea typeface="Times New Roman" pitchFamily="18" charset="0"/>
                        <a:cs typeface="Tahoma" charset="0"/>
                      </a:endParaRP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ar-SA" sz="1200" b="0" i="0" u="none" strike="noStrike" cap="none" normalizeH="0" baseline="0" dirty="0" smtClean="0">
                          <a:ln>
                            <a:noFill/>
                          </a:ln>
                          <a:solidFill>
                            <a:schemeClr val="tx1"/>
                          </a:solidFill>
                          <a:effectLst/>
                          <a:latin typeface="Arial" charset="0"/>
                          <a:ea typeface="Times New Roman" pitchFamily="18" charset="0"/>
                          <a:cs typeface="Tahoma" charset="0"/>
                        </a:rPr>
                        <a:t>طبق</a:t>
                      </a:r>
                      <a:endParaRPr kumimoji="0" lang="en-GB" sz="12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charset="0"/>
                          <a:ea typeface="Times New Roman" pitchFamily="18" charset="0"/>
                          <a:cs typeface="Tahoma" charset="0"/>
                        </a:rPr>
                        <a:t>Analyse</a:t>
                      </a:r>
                      <a:endParaRPr kumimoji="0" lang="ar-SA" sz="1200" b="0" i="0" u="none" strike="noStrike" cap="none" normalizeH="0" baseline="0" dirty="0" smtClean="0">
                        <a:ln>
                          <a:noFill/>
                        </a:ln>
                        <a:solidFill>
                          <a:schemeClr val="tx1"/>
                        </a:solidFill>
                        <a:effectLst/>
                        <a:latin typeface="Arial" charset="0"/>
                        <a:ea typeface="Times New Roman" pitchFamily="18" charset="0"/>
                        <a:cs typeface="Tahoma" charset="0"/>
                      </a:endParaRP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ar-SA" sz="1200" b="0" i="0" u="none" strike="noStrike" cap="none" normalizeH="0" baseline="0" dirty="0" smtClean="0">
                          <a:ln>
                            <a:noFill/>
                          </a:ln>
                          <a:solidFill>
                            <a:schemeClr val="tx1"/>
                          </a:solidFill>
                          <a:effectLst/>
                          <a:latin typeface="Arial" charset="0"/>
                          <a:ea typeface="Times New Roman" pitchFamily="18" charset="0"/>
                          <a:cs typeface="Tahoma" charset="0"/>
                        </a:rPr>
                        <a:t>حلل</a:t>
                      </a:r>
                      <a:endParaRPr kumimoji="0" lang="en-GB" sz="12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charset="0"/>
                          <a:ea typeface="Times New Roman" pitchFamily="18" charset="0"/>
                          <a:cs typeface="Tahoma" charset="0"/>
                        </a:rPr>
                        <a:t>Evaluate</a:t>
                      </a:r>
                      <a:endParaRPr kumimoji="0" lang="ar-SA" sz="1200" b="0" i="0" u="none" strike="noStrike" cap="none" normalizeH="0" baseline="0" dirty="0" smtClean="0">
                        <a:ln>
                          <a:noFill/>
                        </a:ln>
                        <a:solidFill>
                          <a:schemeClr val="tx1"/>
                        </a:solidFill>
                        <a:effectLst/>
                        <a:latin typeface="Arial" charset="0"/>
                        <a:ea typeface="Times New Roman" pitchFamily="18" charset="0"/>
                        <a:cs typeface="Tahoma" charset="0"/>
                      </a:endParaRP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ar-SA" sz="1200" b="0" i="0" u="none" strike="noStrike" cap="none" normalizeH="0" baseline="0" dirty="0" smtClean="0">
                          <a:ln>
                            <a:noFill/>
                          </a:ln>
                          <a:solidFill>
                            <a:schemeClr val="tx1"/>
                          </a:solidFill>
                          <a:effectLst/>
                          <a:latin typeface="Arial" charset="0"/>
                          <a:ea typeface="Times New Roman" pitchFamily="18" charset="0"/>
                          <a:cs typeface="Tahoma" charset="0"/>
                        </a:rPr>
                        <a:t>قيم</a:t>
                      </a:r>
                      <a:endParaRPr kumimoji="0" lang="en-GB" sz="12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solidFill>
                          <a:effectLst/>
                          <a:latin typeface="Arial" charset="0"/>
                          <a:ea typeface="Times New Roman" pitchFamily="18" charset="0"/>
                          <a:cs typeface="Tahoma" charset="0"/>
                        </a:rPr>
                        <a:t>Create</a:t>
                      </a:r>
                      <a:endParaRPr kumimoji="0" lang="ar-SA" sz="1600" b="0" i="0" u="none" strike="noStrike" cap="none" normalizeH="0" baseline="0" dirty="0" smtClean="0">
                        <a:ln>
                          <a:noFill/>
                        </a:ln>
                        <a:solidFill>
                          <a:schemeClr val="tx1"/>
                        </a:solidFill>
                        <a:effectLst/>
                        <a:latin typeface="Arial" charset="0"/>
                        <a:ea typeface="Times New Roman" pitchFamily="18" charset="0"/>
                        <a:cs typeface="Tahoma" charset="0"/>
                      </a:endParaRP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ar-SA" sz="1600" b="0" i="0" u="none" strike="noStrike" cap="none" normalizeH="0" baseline="0" dirty="0" smtClean="0">
                          <a:ln>
                            <a:noFill/>
                          </a:ln>
                          <a:solidFill>
                            <a:schemeClr val="tx1"/>
                          </a:solidFill>
                          <a:effectLst/>
                          <a:latin typeface="Arial" charset="0"/>
                          <a:ea typeface="Times New Roman" pitchFamily="18" charset="0"/>
                          <a:cs typeface="Tahoma" charset="0"/>
                        </a:rPr>
                        <a:t>أبدع</a:t>
                      </a:r>
                      <a:endParaRPr kumimoji="0" lang="en-GB" sz="1600" b="0" i="0" u="none" strike="noStrike" cap="none" normalizeH="0" baseline="0" dirty="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762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rgbClr val="000000"/>
                          </a:solidFill>
                          <a:effectLst/>
                          <a:latin typeface="Arial" charset="0"/>
                          <a:ea typeface="Times New Roman" pitchFamily="18" charset="0"/>
                          <a:cs typeface="Tahoma" charset="0"/>
                        </a:rPr>
                        <a:t>Factual</a:t>
                      </a:r>
                      <a:endParaRPr kumimoji="0" lang="ar-SA" sz="1200" b="0" i="0" u="none" strike="noStrike" cap="none" normalizeH="0" baseline="0" dirty="0" smtClean="0">
                        <a:ln>
                          <a:noFill/>
                        </a:ln>
                        <a:solidFill>
                          <a:srgbClr val="000000"/>
                        </a:solidFill>
                        <a:effectLst/>
                        <a:latin typeface="Arial" charset="0"/>
                        <a:ea typeface="Times New Roman" pitchFamily="18" charset="0"/>
                        <a:cs typeface="Tahoma"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ar-SA" sz="1200" b="0" i="0" u="none" strike="noStrike" cap="none" normalizeH="0" baseline="0" dirty="0" smtClean="0">
                          <a:ln>
                            <a:noFill/>
                          </a:ln>
                          <a:solidFill>
                            <a:srgbClr val="000000"/>
                          </a:solidFill>
                          <a:effectLst/>
                          <a:latin typeface="Arial" charset="0"/>
                          <a:ea typeface="Times New Roman" pitchFamily="18" charset="0"/>
                          <a:cs typeface="Tahoma" charset="0"/>
                        </a:rPr>
                        <a:t>واقعي</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778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rgbClr val="000000"/>
                          </a:solidFill>
                          <a:effectLst/>
                          <a:latin typeface="Arial" charset="0"/>
                          <a:ea typeface="Times New Roman" pitchFamily="18" charset="0"/>
                          <a:cs typeface="Tahoma" charset="0"/>
                        </a:rPr>
                        <a:t>Conceptual</a:t>
                      </a:r>
                      <a:endParaRPr kumimoji="0" lang="ar-SA" sz="1200" b="0" i="0" u="none" strike="noStrike" cap="none" normalizeH="0" baseline="0" dirty="0" smtClean="0">
                        <a:ln>
                          <a:noFill/>
                        </a:ln>
                        <a:solidFill>
                          <a:srgbClr val="000000"/>
                        </a:solidFill>
                        <a:effectLst/>
                        <a:latin typeface="Arial" charset="0"/>
                        <a:ea typeface="Times New Roman" pitchFamily="18" charset="0"/>
                        <a:cs typeface="Tahoma"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ar-SA" sz="1200" b="0" i="0" u="none" strike="noStrike" cap="none" normalizeH="0" baseline="0" dirty="0" smtClean="0">
                          <a:ln>
                            <a:noFill/>
                          </a:ln>
                          <a:solidFill>
                            <a:srgbClr val="000000"/>
                          </a:solidFill>
                          <a:effectLst/>
                          <a:latin typeface="Arial" charset="0"/>
                          <a:ea typeface="Times New Roman" pitchFamily="18" charset="0"/>
                          <a:cs typeface="Tahoma" charset="0"/>
                        </a:rPr>
                        <a:t>مفاهيمي</a:t>
                      </a:r>
                      <a:endParaRPr kumimoji="0" lang="en-GB" sz="1200" b="0" i="0" u="none" strike="noStrike" cap="none" normalizeH="0" baseline="0" dirty="0" smtClean="0">
                        <a:ln>
                          <a:noFill/>
                        </a:ln>
                        <a:solidFill>
                          <a:srgbClr val="000000"/>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3354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rgbClr val="000000"/>
                          </a:solidFill>
                          <a:effectLst/>
                          <a:latin typeface="Arial" charset="0"/>
                          <a:ea typeface="Times New Roman" pitchFamily="18" charset="0"/>
                          <a:cs typeface="Tahoma" charset="0"/>
                        </a:rPr>
                        <a:t> Procedural</a:t>
                      </a:r>
                      <a:endParaRPr kumimoji="0" lang="ar-SA" sz="1200" b="0" i="0" u="none" strike="noStrike" cap="none" normalizeH="0" baseline="0" dirty="0" smtClean="0">
                        <a:ln>
                          <a:noFill/>
                        </a:ln>
                        <a:solidFill>
                          <a:srgbClr val="000000"/>
                        </a:solidFill>
                        <a:effectLst/>
                        <a:latin typeface="Arial" charset="0"/>
                        <a:ea typeface="Times New Roman" pitchFamily="18" charset="0"/>
                        <a:cs typeface="Tahoma"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ar-SA" sz="1200" b="0" i="0" u="none" strike="noStrike" cap="none" normalizeH="0" baseline="0" dirty="0" smtClean="0">
                          <a:ln>
                            <a:noFill/>
                          </a:ln>
                          <a:solidFill>
                            <a:srgbClr val="000000"/>
                          </a:solidFill>
                          <a:effectLst/>
                          <a:latin typeface="Arial" charset="0"/>
                          <a:ea typeface="Times New Roman" pitchFamily="18" charset="0"/>
                          <a:cs typeface="Tahoma" charset="0"/>
                        </a:rPr>
                        <a:t>إجرائي</a:t>
                      </a:r>
                      <a:endParaRPr kumimoji="0" lang="en-GB" sz="1200" b="0" i="0" u="none" strike="noStrike" cap="none" normalizeH="0" baseline="0" dirty="0" smtClean="0">
                        <a:ln>
                          <a:noFill/>
                        </a:ln>
                        <a:solidFill>
                          <a:srgbClr val="000000"/>
                        </a:solidFill>
                        <a:effectLst/>
                        <a:latin typeface="Arial"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05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05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36104">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err="1" smtClean="0">
                          <a:ln>
                            <a:noFill/>
                          </a:ln>
                          <a:solidFill>
                            <a:srgbClr val="000000"/>
                          </a:solidFill>
                          <a:effectLst/>
                          <a:latin typeface="Arial" charset="0"/>
                          <a:ea typeface="Times New Roman" pitchFamily="18" charset="0"/>
                          <a:cs typeface="Tahoma" charset="0"/>
                        </a:rPr>
                        <a:t>Metacognitive</a:t>
                      </a:r>
                      <a:endParaRPr kumimoji="0" lang="ar-SA" sz="1200" b="0" i="0" u="none" strike="noStrike" cap="none" normalizeH="0" baseline="0" dirty="0" smtClean="0">
                        <a:ln>
                          <a:noFill/>
                        </a:ln>
                        <a:solidFill>
                          <a:srgbClr val="000000"/>
                        </a:solidFill>
                        <a:effectLst/>
                        <a:latin typeface="Arial" charset="0"/>
                        <a:ea typeface="Times New Roman" pitchFamily="18" charset="0"/>
                        <a:cs typeface="Tahoma"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ar-SA" sz="1200" b="0" i="0" u="none" strike="noStrike" cap="none" normalizeH="0" baseline="0" dirty="0" smtClean="0">
                          <a:ln>
                            <a:noFill/>
                          </a:ln>
                          <a:solidFill>
                            <a:srgbClr val="000000"/>
                          </a:solidFill>
                          <a:effectLst/>
                          <a:latin typeface="Arial" charset="0"/>
                          <a:ea typeface="Times New Roman" pitchFamily="18" charset="0"/>
                          <a:cs typeface="Tahoma" charset="0"/>
                        </a:rPr>
                        <a:t>معرفي</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05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8488" name="Rectangle 56"/>
          <p:cNvSpPr>
            <a:spLocks noChangeArrowheads="1"/>
          </p:cNvSpPr>
          <p:nvPr/>
        </p:nvSpPr>
        <p:spPr bwMode="auto">
          <a:xfrm>
            <a:off x="1763713" y="6021388"/>
            <a:ext cx="4005262" cy="646112"/>
          </a:xfrm>
          <a:prstGeom prst="rect">
            <a:avLst/>
          </a:prstGeom>
          <a:noFill/>
          <a:ln w="9525">
            <a:noFill/>
            <a:miter lim="800000"/>
            <a:headEnd/>
            <a:tailEnd/>
          </a:ln>
        </p:spPr>
        <p:txBody>
          <a:bodyPr wrap="none" anchor="ctr">
            <a:spAutoFit/>
          </a:bodyPr>
          <a:lstStyle/>
          <a:p>
            <a:pPr eaLnBrk="1" hangingPunct="1"/>
            <a:r>
              <a:rPr lang="en-GB">
                <a:latin typeface="Comic Sans MS" pitchFamily="66" charset="0"/>
              </a:rPr>
              <a:t>  </a:t>
            </a:r>
          </a:p>
          <a:p>
            <a:pPr eaLnBrk="1" hangingPunct="1"/>
            <a:r>
              <a:rPr lang="en-GB">
                <a:latin typeface="Comic Sans MS" pitchFamily="66" charset="0"/>
              </a:rPr>
              <a:t>(Adapted from Anderson, 2003:29)</a:t>
            </a:r>
          </a:p>
        </p:txBody>
      </p:sp>
      <p:sp>
        <p:nvSpPr>
          <p:cNvPr id="62536" name="Text Box 72"/>
          <p:cNvSpPr txBox="1">
            <a:spLocks noChangeArrowheads="1"/>
          </p:cNvSpPr>
          <p:nvPr/>
        </p:nvSpPr>
        <p:spPr bwMode="auto">
          <a:xfrm>
            <a:off x="5724128" y="4221088"/>
            <a:ext cx="3168650" cy="1292662"/>
          </a:xfrm>
          <a:prstGeom prst="rect">
            <a:avLst/>
          </a:prstGeom>
          <a:solidFill>
            <a:schemeClr val="folHlink"/>
          </a:solidFill>
          <a:ln w="9525">
            <a:noFill/>
            <a:miter lim="800000"/>
            <a:headEnd/>
            <a:tailEnd/>
          </a:ln>
        </p:spPr>
        <p:txBody>
          <a:bodyPr>
            <a:spAutoFit/>
          </a:bodyPr>
          <a:lstStyle/>
          <a:p>
            <a:pPr algn="just">
              <a:spcBef>
                <a:spcPct val="50000"/>
              </a:spcBef>
            </a:pPr>
            <a:r>
              <a:rPr lang="en-GB" sz="1200" dirty="0" smtClean="0">
                <a:solidFill>
                  <a:schemeClr val="bg1"/>
                </a:solidFill>
              </a:rPr>
              <a:t>being able to compare various different ways and theories of doing the teaching and systematically work out what is the best way to go ahead</a:t>
            </a:r>
            <a:r>
              <a:rPr lang="en-US" sz="1200" dirty="0" smtClean="0">
                <a:solidFill>
                  <a:schemeClr val="bg1"/>
                </a:solidFill>
              </a:rPr>
              <a:t> in your circumstances</a:t>
            </a:r>
          </a:p>
          <a:p>
            <a:pPr algn="just">
              <a:spcBef>
                <a:spcPct val="50000"/>
              </a:spcBef>
            </a:pPr>
            <a:r>
              <a:rPr lang="ar-SA" sz="1200" dirty="0" smtClean="0">
                <a:solidFill>
                  <a:schemeClr val="bg1"/>
                </a:solidFill>
              </a:rPr>
              <a:t>المقدرة على مقارنة العديد من النظريات </a:t>
            </a:r>
            <a:r>
              <a:rPr lang="ar-SA" sz="1200" dirty="0" err="1" smtClean="0">
                <a:solidFill>
                  <a:schemeClr val="bg1"/>
                </a:solidFill>
              </a:rPr>
              <a:t>و</a:t>
            </a:r>
            <a:r>
              <a:rPr lang="ar-SA" sz="1200" dirty="0" smtClean="0">
                <a:solidFill>
                  <a:schemeClr val="bg1"/>
                </a:solidFill>
              </a:rPr>
              <a:t> تقنيات التعليم </a:t>
            </a:r>
            <a:r>
              <a:rPr lang="ar-SA" sz="1200" dirty="0" err="1" smtClean="0">
                <a:solidFill>
                  <a:schemeClr val="bg1"/>
                </a:solidFill>
              </a:rPr>
              <a:t>و</a:t>
            </a:r>
            <a:r>
              <a:rPr lang="ar-SA" sz="1200" dirty="0" smtClean="0">
                <a:solidFill>
                  <a:schemeClr val="bg1"/>
                </a:solidFill>
              </a:rPr>
              <a:t> استخدام انسب طريقة  تخدم المنهج</a:t>
            </a:r>
            <a:endParaRPr lang="en-US" sz="1200" dirty="0">
              <a:solidFill>
                <a:schemeClr val="bg1"/>
              </a:solidFill>
            </a:endParaRPr>
          </a:p>
        </p:txBody>
      </p:sp>
      <p:sp>
        <p:nvSpPr>
          <p:cNvPr id="62538" name="Rectangle 74"/>
          <p:cNvSpPr>
            <a:spLocks noChangeArrowheads="1"/>
          </p:cNvSpPr>
          <p:nvPr/>
        </p:nvSpPr>
        <p:spPr bwMode="auto">
          <a:xfrm>
            <a:off x="4499992" y="4221088"/>
            <a:ext cx="1224136" cy="830997"/>
          </a:xfrm>
          <a:prstGeom prst="rect">
            <a:avLst/>
          </a:prstGeom>
          <a:noFill/>
          <a:ln w="9525">
            <a:noFill/>
            <a:miter lim="800000"/>
            <a:headEnd/>
            <a:tailEnd/>
          </a:ln>
        </p:spPr>
        <p:txBody>
          <a:bodyPr wrap="square">
            <a:spAutoFit/>
          </a:bodyPr>
          <a:lstStyle/>
          <a:p>
            <a:pPr>
              <a:spcBef>
                <a:spcPct val="50000"/>
              </a:spcBef>
            </a:pPr>
            <a:r>
              <a:rPr lang="en-GB" sz="1200" dirty="0" smtClean="0"/>
              <a:t>writing a plan that suits your context</a:t>
            </a:r>
            <a:r>
              <a:rPr lang="ar-SA" sz="1200" dirty="0" smtClean="0"/>
              <a:t> تحضير خطة تناسب المحتوى</a:t>
            </a:r>
            <a:endParaRPr lang="en-US" sz="1200" dirty="0"/>
          </a:p>
        </p:txBody>
      </p:sp>
      <p:sp>
        <p:nvSpPr>
          <p:cNvPr id="18491" name="Text Box 75"/>
          <p:cNvSpPr txBox="1">
            <a:spLocks noChangeArrowheads="1"/>
          </p:cNvSpPr>
          <p:nvPr/>
        </p:nvSpPr>
        <p:spPr bwMode="auto">
          <a:xfrm>
            <a:off x="0" y="6165850"/>
            <a:ext cx="1476375" cy="366713"/>
          </a:xfrm>
          <a:prstGeom prst="rect">
            <a:avLst/>
          </a:prstGeom>
          <a:noFill/>
          <a:ln w="9525">
            <a:noFill/>
            <a:miter lim="800000"/>
            <a:headEnd/>
            <a:tailEnd/>
          </a:ln>
        </p:spPr>
        <p:txBody>
          <a:bodyPr>
            <a:spAutoFit/>
          </a:bodyPr>
          <a:lstStyle/>
          <a:p>
            <a:pPr>
              <a:spcBef>
                <a:spcPct val="50000"/>
              </a:spcBef>
            </a:pPr>
            <a:endParaRPr lang="ar-SA"/>
          </a:p>
        </p:txBody>
      </p:sp>
      <p:sp>
        <p:nvSpPr>
          <p:cNvPr id="62540" name="Text Box 76"/>
          <p:cNvSpPr txBox="1">
            <a:spLocks noChangeArrowheads="1"/>
          </p:cNvSpPr>
          <p:nvPr/>
        </p:nvSpPr>
        <p:spPr bwMode="auto">
          <a:xfrm>
            <a:off x="1691680" y="4221088"/>
            <a:ext cx="1296988" cy="1052596"/>
          </a:xfrm>
          <a:prstGeom prst="rect">
            <a:avLst/>
          </a:prstGeom>
          <a:noFill/>
          <a:ln w="9525">
            <a:noFill/>
            <a:miter lim="800000"/>
            <a:headEnd/>
            <a:tailEnd/>
          </a:ln>
        </p:spPr>
        <p:txBody>
          <a:bodyPr>
            <a:spAutoFit/>
          </a:bodyPr>
          <a:lstStyle/>
          <a:p>
            <a:pPr>
              <a:spcBef>
                <a:spcPct val="20000"/>
              </a:spcBef>
            </a:pPr>
            <a:r>
              <a:rPr lang="en-GB" sz="1200" dirty="0" smtClean="0"/>
              <a:t>knowing what should be in a teaching plan.</a:t>
            </a:r>
          </a:p>
          <a:p>
            <a:pPr>
              <a:spcBef>
                <a:spcPct val="20000"/>
              </a:spcBef>
            </a:pPr>
            <a:r>
              <a:rPr lang="ar-SA" sz="1200" dirty="0" smtClean="0"/>
              <a:t>معرفة أساسيات خطة التدريس</a:t>
            </a:r>
            <a:endParaRPr lang="en-US" sz="1200" dirty="0"/>
          </a:p>
        </p:txBody>
      </p:sp>
      <p:sp>
        <p:nvSpPr>
          <p:cNvPr id="62541" name="Text Box 77"/>
          <p:cNvSpPr txBox="1">
            <a:spLocks noChangeArrowheads="1"/>
          </p:cNvSpPr>
          <p:nvPr/>
        </p:nvSpPr>
        <p:spPr bwMode="auto">
          <a:xfrm>
            <a:off x="3059832" y="4221088"/>
            <a:ext cx="1368425" cy="1477328"/>
          </a:xfrm>
          <a:prstGeom prst="rect">
            <a:avLst/>
          </a:prstGeom>
          <a:noFill/>
          <a:ln w="9525">
            <a:noFill/>
            <a:miter lim="800000"/>
            <a:headEnd/>
            <a:tailEnd/>
          </a:ln>
        </p:spPr>
        <p:txBody>
          <a:bodyPr>
            <a:spAutoFit/>
          </a:bodyPr>
          <a:lstStyle/>
          <a:p>
            <a:pPr>
              <a:spcBef>
                <a:spcPct val="20000"/>
              </a:spcBef>
            </a:pPr>
            <a:r>
              <a:rPr lang="en-GB" sz="1200" dirty="0" smtClean="0"/>
              <a:t>Understanding</a:t>
            </a:r>
            <a:r>
              <a:rPr lang="ar-SA" sz="1200" dirty="0" smtClean="0"/>
              <a:t>   </a:t>
            </a:r>
            <a:r>
              <a:rPr lang="en-US" sz="1200" dirty="0" smtClean="0"/>
              <a:t> k</a:t>
            </a:r>
            <a:r>
              <a:rPr lang="en-GB" sz="1200" dirty="0" err="1" smtClean="0"/>
              <a:t>ey</a:t>
            </a:r>
            <a:r>
              <a:rPr lang="en-GB" sz="1200" dirty="0" smtClean="0"/>
              <a:t> aspects in</a:t>
            </a:r>
            <a:r>
              <a:rPr lang="ar-SA" sz="1200" dirty="0" smtClean="0"/>
              <a:t> </a:t>
            </a:r>
            <a:r>
              <a:rPr lang="en-US" sz="1200" dirty="0" smtClean="0"/>
              <a:t> </a:t>
            </a:r>
            <a:r>
              <a:rPr lang="en-GB" sz="1200" dirty="0" smtClean="0"/>
              <a:t>session planning</a:t>
            </a:r>
            <a:r>
              <a:rPr lang="ar-SA" sz="1200" dirty="0" smtClean="0"/>
              <a:t>فهم العناصر المهمة عند تخطيط الدورة</a:t>
            </a:r>
            <a:endParaRPr lang="en-GB" sz="1200" dirty="0" smtClean="0"/>
          </a:p>
          <a:p>
            <a:pPr>
              <a:spcBef>
                <a:spcPct val="50000"/>
              </a:spcBef>
            </a:pPr>
            <a:endParaRPr lang="en-US" sz="1200" dirty="0"/>
          </a:p>
        </p:txBody>
      </p:sp>
      <p:sp>
        <p:nvSpPr>
          <p:cNvPr id="10" name="Slide Number Placeholder 9"/>
          <p:cNvSpPr>
            <a:spLocks noGrp="1"/>
          </p:cNvSpPr>
          <p:nvPr>
            <p:ph type="sldNum" sz="quarter" idx="12"/>
          </p:nvPr>
        </p:nvSpPr>
        <p:spPr/>
        <p:txBody>
          <a:bodyPr/>
          <a:lstStyle/>
          <a:p>
            <a:pPr>
              <a:defRPr/>
            </a:pPr>
            <a:fld id="{8839B661-4F9D-4DE4-868E-69A9BFF55028}" type="slidenum">
              <a:rPr lang="en-US" smtClean="0"/>
              <a:pPr>
                <a:defRPr/>
              </a:pPr>
              <a:t>23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5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25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25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25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536" grpId="0" animBg="1"/>
      <p:bldP spid="62538" grpId="0"/>
      <p:bldP spid="62540" grpId="0"/>
      <p:bldP spid="62541"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800" dirty="0" smtClean="0"/>
              <a:t>Conclusions</a:t>
            </a:r>
            <a:r>
              <a:rPr lang="en-GB" dirty="0" smtClean="0"/>
              <a:t> </a:t>
            </a:r>
            <a:r>
              <a:rPr lang="ar-SA" dirty="0" smtClean="0"/>
              <a:t>الخاتمة                   </a:t>
            </a:r>
            <a:endParaRPr lang="en-GB" dirty="0"/>
          </a:p>
        </p:txBody>
      </p:sp>
      <p:sp>
        <p:nvSpPr>
          <p:cNvPr id="3" name="Content Placeholder 2"/>
          <p:cNvSpPr>
            <a:spLocks noGrp="1"/>
          </p:cNvSpPr>
          <p:nvPr>
            <p:ph idx="1"/>
          </p:nvPr>
        </p:nvSpPr>
        <p:spPr/>
        <p:txBody>
          <a:bodyPr>
            <a:normAutofit lnSpcReduction="10000"/>
          </a:bodyPr>
          <a:lstStyle/>
          <a:p>
            <a:r>
              <a:rPr lang="en-GB" dirty="0" smtClean="0"/>
              <a:t>What reflections do you have from considering the learning outcomes approach</a:t>
            </a:r>
            <a:endParaRPr lang="ar-SA" dirty="0" smtClean="0"/>
          </a:p>
          <a:p>
            <a:pPr>
              <a:buNone/>
            </a:pPr>
            <a:r>
              <a:rPr lang="ar-SA" dirty="0" smtClean="0"/>
              <a:t>ماهو الانطباع الذي تكون لديك بعد الأخذ بعين الاعتبار منهج مخرجات التعليم </a:t>
            </a:r>
            <a:endParaRPr lang="en-GB" dirty="0" smtClean="0"/>
          </a:p>
          <a:p>
            <a:r>
              <a:rPr lang="en-GB" dirty="0" smtClean="0"/>
              <a:t>What could you develop or change</a:t>
            </a:r>
            <a:r>
              <a:rPr lang="ar-SA" dirty="0" smtClean="0"/>
              <a:t> </a:t>
            </a:r>
          </a:p>
          <a:p>
            <a:pPr>
              <a:buNone/>
            </a:pPr>
            <a:r>
              <a:rPr lang="ar-SA" dirty="0" smtClean="0"/>
              <a:t>ما الذي يمكن أن تقوم بتطويره أو تغيره</a:t>
            </a:r>
            <a:endParaRPr lang="en-GB" dirty="0" smtClean="0"/>
          </a:p>
          <a:p>
            <a:r>
              <a:rPr lang="en-GB" dirty="0" smtClean="0"/>
              <a:t>What needs to be done or in place to enable the approach </a:t>
            </a:r>
            <a:r>
              <a:rPr lang="ar-SA" dirty="0" smtClean="0"/>
              <a:t>ماذا يجب أن نقوم به آو نغيره من اجل تفعيل هذا المنهج:  </a:t>
            </a:r>
            <a:endParaRPr lang="en-GB" dirty="0" smtClean="0"/>
          </a:p>
          <a:p>
            <a:pPr lvl="1"/>
            <a:r>
              <a:rPr lang="en-GB" dirty="0"/>
              <a:t>T</a:t>
            </a:r>
            <a:r>
              <a:rPr lang="en-GB" dirty="0" smtClean="0"/>
              <a:t>o work in your courses?</a:t>
            </a:r>
            <a:r>
              <a:rPr lang="ar-SA" dirty="0" smtClean="0"/>
              <a:t> العمل على تطوير الدورة؟    </a:t>
            </a:r>
            <a:endParaRPr lang="en-GB" dirty="0" smtClean="0"/>
          </a:p>
          <a:p>
            <a:pPr lvl="1"/>
            <a:r>
              <a:rPr lang="en-GB" dirty="0" smtClean="0"/>
              <a:t>With your participants/students? </a:t>
            </a:r>
            <a:r>
              <a:rPr lang="ar-SA" dirty="0" smtClean="0"/>
              <a:t>مع الطلاب </a:t>
            </a:r>
            <a:r>
              <a:rPr lang="ar-SA" dirty="0" err="1" smtClean="0"/>
              <a:t>و</a:t>
            </a:r>
            <a:r>
              <a:rPr lang="ar-SA" dirty="0" smtClean="0"/>
              <a:t> المشاركين؟  </a:t>
            </a:r>
            <a:endParaRPr lang="en-GB" dirty="0" smtClean="0"/>
          </a:p>
          <a:p>
            <a:pPr lvl="1"/>
            <a:r>
              <a:rPr lang="en-GB" dirty="0" smtClean="0"/>
              <a:t>Here?</a:t>
            </a:r>
            <a:r>
              <a:rPr lang="ar-SA" smtClean="0"/>
              <a:t>هنا؟     </a:t>
            </a:r>
            <a:endParaRPr lang="en-GB" dirty="0"/>
          </a:p>
        </p:txBody>
      </p:sp>
      <p:sp>
        <p:nvSpPr>
          <p:cNvPr id="4" name="Slide Number Placeholder 3"/>
          <p:cNvSpPr>
            <a:spLocks noGrp="1"/>
          </p:cNvSpPr>
          <p:nvPr>
            <p:ph type="sldNum" sz="quarter" idx="12"/>
          </p:nvPr>
        </p:nvSpPr>
        <p:spPr/>
        <p:txBody>
          <a:bodyPr/>
          <a:lstStyle/>
          <a:p>
            <a:fld id="{B1B3275E-E7FE-46D2-B45A-2CC6176E538E}" type="slidenum">
              <a:rPr lang="en-GB" smtClean="0"/>
              <a:pPr/>
              <a:t>24</a:t>
            </a:fld>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dirty="0" smtClean="0"/>
              <a:t>How do we plan courses?</a:t>
            </a:r>
            <a:r>
              <a:rPr lang="ar-SA" dirty="0" smtClean="0"/>
              <a:t/>
            </a:r>
            <a:br>
              <a:rPr lang="ar-SA" dirty="0" smtClean="0"/>
            </a:br>
            <a:r>
              <a:rPr lang="ar-SA" dirty="0" smtClean="0"/>
              <a:t>كيف نخطط للدورات التدريبية</a:t>
            </a:r>
            <a:r>
              <a:rPr lang="en-GB" dirty="0" smtClean="0"/>
              <a:t> </a:t>
            </a:r>
            <a:endParaRPr lang="en-GB" dirty="0"/>
          </a:p>
        </p:txBody>
      </p:sp>
      <p:sp>
        <p:nvSpPr>
          <p:cNvPr id="3" name="Content Placeholder 2"/>
          <p:cNvSpPr>
            <a:spLocks noGrp="1"/>
          </p:cNvSpPr>
          <p:nvPr>
            <p:ph idx="1"/>
          </p:nvPr>
        </p:nvSpPr>
        <p:spPr/>
        <p:txBody>
          <a:bodyPr/>
          <a:lstStyle/>
          <a:p>
            <a:r>
              <a:rPr lang="en-GB" dirty="0" smtClean="0"/>
              <a:t>What do we take into consideration when planning  courses? </a:t>
            </a:r>
            <a:endParaRPr lang="ar-SA" dirty="0" smtClean="0"/>
          </a:p>
          <a:p>
            <a:pPr>
              <a:buNone/>
            </a:pPr>
            <a:r>
              <a:rPr lang="ar-SA" dirty="0" smtClean="0"/>
              <a:t> ماذا نأخذ بعين الاعتبار عند تخطيط الدورة؟</a:t>
            </a:r>
            <a:endParaRPr lang="en-GB" dirty="0" smtClean="0"/>
          </a:p>
          <a:p>
            <a:r>
              <a:rPr lang="en-GB" dirty="0" smtClean="0"/>
              <a:t>‘Back of an envelope’</a:t>
            </a:r>
            <a:endParaRPr lang="ar-SA" dirty="0" smtClean="0"/>
          </a:p>
          <a:p>
            <a:pPr>
              <a:buNone/>
            </a:pPr>
            <a:r>
              <a:rPr lang="ar-SA" dirty="0" smtClean="0"/>
              <a:t>” ظهر المغلف“</a:t>
            </a:r>
          </a:p>
          <a:p>
            <a:r>
              <a:rPr lang="en-GB" dirty="0" smtClean="0"/>
              <a:t>What we like to teach</a:t>
            </a:r>
            <a:endParaRPr lang="ar-SA" dirty="0" smtClean="0"/>
          </a:p>
          <a:p>
            <a:pPr>
              <a:buNone/>
            </a:pPr>
            <a:r>
              <a:rPr lang="ar-SA" dirty="0" smtClean="0"/>
              <a:t>ما الذي نرغب بتدريسه </a:t>
            </a:r>
            <a:endParaRPr lang="en-GB" dirty="0" smtClean="0"/>
          </a:p>
          <a:p>
            <a:r>
              <a:rPr lang="en-GB" dirty="0" smtClean="0"/>
              <a:t>Content we are familiar with</a:t>
            </a:r>
            <a:endParaRPr lang="ar-SA" dirty="0" smtClean="0"/>
          </a:p>
          <a:p>
            <a:pPr>
              <a:buNone/>
            </a:pPr>
            <a:r>
              <a:rPr lang="ar-SA" dirty="0" smtClean="0"/>
              <a:t>المحتوى الذي نحن نحسن إتقانه</a:t>
            </a:r>
            <a:endParaRPr lang="en-GB" dirty="0"/>
          </a:p>
        </p:txBody>
      </p:sp>
      <p:sp>
        <p:nvSpPr>
          <p:cNvPr id="4" name="Slide Number Placeholder 3"/>
          <p:cNvSpPr>
            <a:spLocks noGrp="1"/>
          </p:cNvSpPr>
          <p:nvPr>
            <p:ph type="sldNum" sz="quarter" idx="12"/>
          </p:nvPr>
        </p:nvSpPr>
        <p:spPr/>
        <p:txBody>
          <a:bodyPr/>
          <a:lstStyle/>
          <a:p>
            <a:fld id="{B1B3275E-E7FE-46D2-B45A-2CC6176E538E}" type="slidenum">
              <a:rPr lang="en-GB" smtClean="0"/>
              <a:pPr/>
              <a:t>3</a:t>
            </a:fld>
            <a:endParaRPr lang="en-GB"/>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764704"/>
          </a:xfrm>
        </p:spPr>
        <p:txBody>
          <a:bodyPr>
            <a:noAutofit/>
          </a:bodyPr>
          <a:lstStyle/>
          <a:p>
            <a:pPr algn="ctr"/>
            <a:r>
              <a:rPr lang="en-GB" sz="3200" dirty="0" smtClean="0"/>
              <a:t>The learning outcomes approach</a:t>
            </a:r>
            <a:r>
              <a:rPr lang="ar-SA" sz="3200" dirty="0" smtClean="0"/>
              <a:t/>
            </a:r>
            <a:br>
              <a:rPr lang="ar-SA" sz="3200" dirty="0" smtClean="0"/>
            </a:br>
            <a:r>
              <a:rPr lang="ar-SA" sz="3200" dirty="0" smtClean="0"/>
              <a:t>طريقة مخرجات التعلم</a:t>
            </a:r>
            <a:r>
              <a:rPr lang="en-GB" sz="3200" dirty="0" smtClean="0"/>
              <a:t> </a:t>
            </a:r>
            <a:endParaRPr lang="en-GB" sz="3200" dirty="0"/>
          </a:p>
        </p:txBody>
      </p:sp>
      <p:sp>
        <p:nvSpPr>
          <p:cNvPr id="3" name="Content Placeholder 2"/>
          <p:cNvSpPr>
            <a:spLocks noGrp="1"/>
          </p:cNvSpPr>
          <p:nvPr>
            <p:ph idx="1"/>
          </p:nvPr>
        </p:nvSpPr>
        <p:spPr>
          <a:xfrm>
            <a:off x="539552" y="1844824"/>
            <a:ext cx="8229600" cy="5013176"/>
          </a:xfrm>
        </p:spPr>
        <p:txBody>
          <a:bodyPr>
            <a:normAutofit/>
          </a:bodyPr>
          <a:lstStyle/>
          <a:p>
            <a:r>
              <a:rPr lang="en-GB" sz="2200" dirty="0" smtClean="0"/>
              <a:t>Learning outcomes are underpinned by The NCAA   Domains of Learning  which makes explicit the learning outcomes of</a:t>
            </a:r>
            <a:endParaRPr lang="ar-SA" sz="2200" dirty="0" smtClean="0"/>
          </a:p>
          <a:p>
            <a:pPr algn="r">
              <a:buNone/>
            </a:pPr>
            <a:r>
              <a:rPr lang="ar-SA" sz="2200" dirty="0" smtClean="0"/>
              <a:t>ترتكز مخرجات التعلم إن </a:t>
            </a:r>
            <a:r>
              <a:rPr lang="ar-SA" sz="2200" dirty="0" err="1" smtClean="0"/>
              <a:t>سي</a:t>
            </a:r>
            <a:r>
              <a:rPr lang="ar-SA" sz="2200" dirty="0" smtClean="0"/>
              <a:t> آي آي على مجالات تعليم و التي توضح مخرجات التعليم بوضوح بالتالي</a:t>
            </a:r>
            <a:endParaRPr lang="en-GB" sz="2200" dirty="0" smtClean="0"/>
          </a:p>
          <a:p>
            <a:pPr>
              <a:buNone/>
            </a:pPr>
            <a:r>
              <a:rPr lang="ar-SA" sz="2200" dirty="0" smtClean="0"/>
              <a:t>-</a:t>
            </a:r>
            <a:r>
              <a:rPr lang="en-GB" sz="2200" dirty="0" smtClean="0"/>
              <a:t> </a:t>
            </a:r>
            <a:r>
              <a:rPr lang="en-US" sz="2200" b="1" dirty="0" smtClean="0"/>
              <a:t>Knowledge </a:t>
            </a:r>
            <a:r>
              <a:rPr lang="ar-SA" sz="2200" b="1" dirty="0" smtClean="0"/>
              <a:t> المعرفة      </a:t>
            </a:r>
            <a:endParaRPr lang="en-US" sz="2200" dirty="0" smtClean="0"/>
          </a:p>
          <a:p>
            <a:pPr fontAlgn="ctr">
              <a:buNone/>
            </a:pPr>
            <a:r>
              <a:rPr lang="en-US" sz="2200" b="1" dirty="0" smtClean="0"/>
              <a:t>- </a:t>
            </a:r>
            <a:r>
              <a:rPr lang="en-US" sz="2200" dirty="0" smtClean="0"/>
              <a:t> </a:t>
            </a:r>
            <a:r>
              <a:rPr lang="en-US" sz="2200" b="1" dirty="0" smtClean="0"/>
              <a:t>Cognitive Skills</a:t>
            </a:r>
            <a:r>
              <a:rPr lang="ar-SA" sz="2200" b="1" dirty="0" smtClean="0"/>
              <a:t>   المهارات المعرفية          </a:t>
            </a:r>
            <a:endParaRPr lang="en-US" sz="2200" dirty="0" smtClean="0"/>
          </a:p>
          <a:p>
            <a:pPr fontAlgn="ctr">
              <a:buNone/>
            </a:pPr>
            <a:r>
              <a:rPr lang="en-US" sz="2200" b="1" dirty="0" smtClean="0"/>
              <a:t>- Interpersonal Skills and Responsibility</a:t>
            </a:r>
            <a:r>
              <a:rPr lang="ar-SA" sz="2200" b="1" dirty="0" smtClean="0"/>
              <a:t>  مهارات التعامل </a:t>
            </a:r>
            <a:r>
              <a:rPr lang="ar-SA" sz="2200" b="1" dirty="0" err="1" smtClean="0"/>
              <a:t>و</a:t>
            </a:r>
            <a:r>
              <a:rPr lang="ar-SA" sz="2200" b="1" dirty="0" smtClean="0"/>
              <a:t> حس المستولية </a:t>
            </a:r>
            <a:endParaRPr lang="en-US" sz="2200" dirty="0" smtClean="0"/>
          </a:p>
          <a:p>
            <a:pPr fontAlgn="t">
              <a:buNone/>
            </a:pPr>
            <a:r>
              <a:rPr lang="en-US" sz="2200" dirty="0" smtClean="0"/>
              <a:t> -</a:t>
            </a:r>
            <a:r>
              <a:rPr lang="en-US" sz="2200" b="1" dirty="0" smtClean="0"/>
              <a:t>Communication  IT and Numerical Skills</a:t>
            </a:r>
            <a:r>
              <a:rPr lang="ar-SA" sz="2200" b="1" dirty="0" smtClean="0"/>
              <a:t> التواصل بتقنية المعلومات و المهارات العددية</a:t>
            </a:r>
            <a:endParaRPr lang="en-US" sz="2200" dirty="0" smtClean="0"/>
          </a:p>
          <a:p>
            <a:pPr fontAlgn="t">
              <a:buNone/>
            </a:pPr>
            <a:r>
              <a:rPr lang="en-US" sz="2200" dirty="0" smtClean="0"/>
              <a:t> -</a:t>
            </a:r>
            <a:r>
              <a:rPr lang="en-US" sz="2200" b="1" dirty="0" smtClean="0"/>
              <a:t>Psychomotor Skills</a:t>
            </a:r>
            <a:r>
              <a:rPr lang="ar-SA" sz="2200" b="1" dirty="0" smtClean="0"/>
              <a:t> المهارات </a:t>
            </a:r>
            <a:r>
              <a:rPr lang="ar-SA" sz="2200" b="1" dirty="0" err="1" smtClean="0"/>
              <a:t>النفس </a:t>
            </a:r>
            <a:r>
              <a:rPr lang="ar-SA" sz="2200" b="1" dirty="0" smtClean="0"/>
              <a:t>-الحركية     </a:t>
            </a:r>
            <a:endParaRPr lang="en-US" sz="2200" dirty="0" smtClean="0"/>
          </a:p>
          <a:p>
            <a:pPr>
              <a:buNone/>
            </a:pPr>
            <a:endParaRPr lang="en-GB" sz="2200" dirty="0" smtClean="0"/>
          </a:p>
          <a:p>
            <a:endParaRPr lang="en-GB" sz="2200" dirty="0" smtClean="0"/>
          </a:p>
          <a:p>
            <a:endParaRPr lang="en-GB" sz="2200" dirty="0"/>
          </a:p>
        </p:txBody>
      </p:sp>
      <p:sp>
        <p:nvSpPr>
          <p:cNvPr id="4" name="Slide Number Placeholder 3"/>
          <p:cNvSpPr>
            <a:spLocks noGrp="1"/>
          </p:cNvSpPr>
          <p:nvPr>
            <p:ph type="sldNum" sz="quarter" idx="12"/>
          </p:nvPr>
        </p:nvSpPr>
        <p:spPr/>
        <p:txBody>
          <a:bodyPr/>
          <a:lstStyle/>
          <a:p>
            <a:fld id="{B1B3275E-E7FE-46D2-B45A-2CC6176E538E}" type="slidenum">
              <a:rPr lang="en-GB" smtClean="0"/>
              <a:pPr/>
              <a:t>4</a:t>
            </a:fld>
            <a:endParaRPr lang="en-GB"/>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340768"/>
            <a:ext cx="8229600" cy="1439850"/>
          </a:xfrm>
        </p:spPr>
        <p:txBody>
          <a:bodyPr>
            <a:noAutofit/>
          </a:bodyPr>
          <a:lstStyle/>
          <a:p>
            <a:pPr algn="ctr"/>
            <a:r>
              <a:rPr lang="en-GB" sz="4000" dirty="0" smtClean="0"/>
              <a:t>Changing how we plan and carry out learning and teaching </a:t>
            </a:r>
            <a:r>
              <a:rPr lang="ar-SA" sz="4000" dirty="0" smtClean="0"/>
              <a:t/>
            </a:r>
            <a:br>
              <a:rPr lang="ar-SA" sz="4000" dirty="0" smtClean="0"/>
            </a:br>
            <a:r>
              <a:rPr lang="ar-SA" sz="4000" dirty="0" smtClean="0"/>
              <a:t>تغيير كيفية التخطيط وأسلوبنا بالتعلم و التعليم</a:t>
            </a:r>
            <a:endParaRPr lang="en-GB" sz="4000" dirty="0"/>
          </a:p>
        </p:txBody>
      </p:sp>
      <p:sp>
        <p:nvSpPr>
          <p:cNvPr id="3" name="Content Placeholder 2"/>
          <p:cNvSpPr>
            <a:spLocks noGrp="1"/>
          </p:cNvSpPr>
          <p:nvPr>
            <p:ph idx="1"/>
          </p:nvPr>
        </p:nvSpPr>
        <p:spPr>
          <a:xfrm>
            <a:off x="467544" y="3429000"/>
            <a:ext cx="8229600" cy="2509450"/>
          </a:xfrm>
        </p:spPr>
        <p:txBody>
          <a:bodyPr>
            <a:normAutofit/>
          </a:bodyPr>
          <a:lstStyle/>
          <a:p>
            <a:r>
              <a:rPr lang="en-GB" dirty="0" smtClean="0"/>
              <a:t>Familiar planning model :</a:t>
            </a:r>
            <a:r>
              <a:rPr lang="ar-SA" dirty="0" smtClean="0"/>
              <a:t> نموذج التخطيط مألوف</a:t>
            </a:r>
            <a:endParaRPr lang="en-GB" dirty="0" smtClean="0"/>
          </a:p>
          <a:p>
            <a:r>
              <a:rPr lang="en-GB" dirty="0" smtClean="0"/>
              <a:t>Starts with content-then assessment- then considers how we are going to teach it </a:t>
            </a:r>
            <a:endParaRPr lang="ar-SA" dirty="0" smtClean="0"/>
          </a:p>
          <a:p>
            <a:r>
              <a:rPr lang="ar-SA" dirty="0" smtClean="0"/>
              <a:t>البدء بالمحتوى </a:t>
            </a:r>
            <a:r>
              <a:rPr lang="ar-SA" dirty="0" err="1" smtClean="0"/>
              <a:t>و</a:t>
            </a:r>
            <a:r>
              <a:rPr lang="ar-SA" dirty="0" smtClean="0"/>
              <a:t> بعدها التقييم </a:t>
            </a:r>
            <a:r>
              <a:rPr lang="ar-SA" dirty="0" err="1" smtClean="0"/>
              <a:t>و</a:t>
            </a:r>
            <a:r>
              <a:rPr lang="ar-SA" dirty="0" smtClean="0"/>
              <a:t> من ثم وضع بالحسبان كيفية التعليم</a:t>
            </a:r>
            <a:endParaRPr lang="en-GB" dirty="0" smtClean="0"/>
          </a:p>
          <a:p>
            <a:endParaRPr lang="en-GB" dirty="0" smtClean="0"/>
          </a:p>
        </p:txBody>
      </p:sp>
      <p:sp>
        <p:nvSpPr>
          <p:cNvPr id="4" name="Slide Number Placeholder 3"/>
          <p:cNvSpPr>
            <a:spLocks noGrp="1"/>
          </p:cNvSpPr>
          <p:nvPr>
            <p:ph type="sldNum" sz="quarter" idx="12"/>
          </p:nvPr>
        </p:nvSpPr>
        <p:spPr/>
        <p:txBody>
          <a:bodyPr/>
          <a:lstStyle/>
          <a:p>
            <a:fld id="{B1B3275E-E7FE-46D2-B45A-2CC6176E538E}" type="slidenum">
              <a:rPr lang="en-GB" smtClean="0"/>
              <a:pPr/>
              <a:t>5</a:t>
            </a:fld>
            <a:endParaRPr lang="en-GB"/>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8229600" cy="642918"/>
          </a:xfrm>
        </p:spPr>
        <p:txBody>
          <a:bodyPr>
            <a:normAutofit fontScale="90000"/>
          </a:bodyPr>
          <a:lstStyle/>
          <a:p>
            <a:pPr algn="ctr"/>
            <a:r>
              <a:rPr lang="en-GB" dirty="0" smtClean="0"/>
              <a:t/>
            </a:r>
            <a:br>
              <a:rPr lang="en-GB" dirty="0" smtClean="0"/>
            </a:br>
            <a:r>
              <a:rPr lang="en-GB" sz="3100" dirty="0" smtClean="0"/>
              <a:t>Learning outcomes approach</a:t>
            </a:r>
            <a:r>
              <a:rPr lang="ar-SA" sz="3100" dirty="0" smtClean="0"/>
              <a:t/>
            </a:r>
            <a:br>
              <a:rPr lang="ar-SA" sz="3100" dirty="0" smtClean="0"/>
            </a:br>
            <a:r>
              <a:rPr lang="ar-SA" sz="3100" dirty="0" smtClean="0"/>
              <a:t>طريقة مخرجات التعليم</a:t>
            </a:r>
            <a:r>
              <a:rPr lang="en-GB" sz="3100" dirty="0" smtClean="0"/>
              <a:t> </a:t>
            </a:r>
            <a:endParaRPr lang="en-GB" sz="3100" dirty="0"/>
          </a:p>
        </p:txBody>
      </p:sp>
      <p:sp>
        <p:nvSpPr>
          <p:cNvPr id="3" name="Content Placeholder 2"/>
          <p:cNvSpPr>
            <a:spLocks noGrp="1"/>
          </p:cNvSpPr>
          <p:nvPr>
            <p:ph idx="1"/>
          </p:nvPr>
        </p:nvSpPr>
        <p:spPr>
          <a:xfrm>
            <a:off x="467544" y="902996"/>
            <a:ext cx="8229600" cy="5622348"/>
          </a:xfrm>
        </p:spPr>
        <p:txBody>
          <a:bodyPr>
            <a:normAutofit fontScale="85000" lnSpcReduction="20000"/>
          </a:bodyPr>
          <a:lstStyle/>
          <a:p>
            <a:r>
              <a:rPr lang="en-GB" b="1" dirty="0" smtClean="0"/>
              <a:t>Start with the learning </a:t>
            </a:r>
            <a:r>
              <a:rPr lang="en-GB" b="1" dirty="0" err="1" smtClean="0"/>
              <a:t>outcomes,</a:t>
            </a:r>
            <a:r>
              <a:rPr lang="en-GB" dirty="0" err="1" smtClean="0"/>
              <a:t>then</a:t>
            </a:r>
            <a:r>
              <a:rPr lang="en-GB" dirty="0" smtClean="0"/>
              <a:t> the way we are going to </a:t>
            </a:r>
            <a:endParaRPr lang="ar-SA" dirty="0" smtClean="0"/>
          </a:p>
          <a:p>
            <a:pPr algn="r">
              <a:buNone/>
            </a:pPr>
            <a:r>
              <a:rPr lang="en-US" dirty="0" smtClean="0"/>
              <a:t>: </a:t>
            </a:r>
            <a:r>
              <a:rPr lang="ar-SA" dirty="0" smtClean="0"/>
              <a:t>البدء بمخرجات التعلم ومن ثم كيفية</a:t>
            </a:r>
            <a:endParaRPr lang="en-GB" dirty="0" smtClean="0"/>
          </a:p>
          <a:p>
            <a:r>
              <a:rPr lang="en-GB" b="1" dirty="0" smtClean="0"/>
              <a:t>assess</a:t>
            </a:r>
            <a:r>
              <a:rPr lang="en-GB" dirty="0" smtClean="0"/>
              <a:t> their achievement, then</a:t>
            </a:r>
            <a:r>
              <a:rPr lang="ar-SA" dirty="0" smtClean="0"/>
              <a:t>  تقييم أدائهم ثم  </a:t>
            </a:r>
            <a:r>
              <a:rPr lang="en-GB" dirty="0" smtClean="0"/>
              <a:t> </a:t>
            </a:r>
          </a:p>
          <a:p>
            <a:r>
              <a:rPr lang="en-GB" b="1" dirty="0" smtClean="0"/>
              <a:t>the learning activities by the participants/ students </a:t>
            </a:r>
            <a:r>
              <a:rPr lang="en-GB" dirty="0" smtClean="0"/>
              <a:t>which should take place to actively engage them in the learning ,then</a:t>
            </a:r>
            <a:r>
              <a:rPr lang="ar-SA" dirty="0" smtClean="0"/>
              <a:t> نشاط للتعليم يقدم للمشاركين </a:t>
            </a:r>
            <a:r>
              <a:rPr lang="ar-SA" dirty="0" err="1" smtClean="0"/>
              <a:t>و</a:t>
            </a:r>
            <a:r>
              <a:rPr lang="ar-SA" dirty="0" smtClean="0"/>
              <a:t> الطلاب  والتي بدورها  تربطهم بالتعلم </a:t>
            </a:r>
            <a:r>
              <a:rPr lang="ar-SA" dirty="0" err="1" smtClean="0"/>
              <a:t>و</a:t>
            </a:r>
            <a:r>
              <a:rPr lang="ar-SA" dirty="0" smtClean="0"/>
              <a:t> بعدها</a:t>
            </a:r>
            <a:endParaRPr lang="en-GB" dirty="0" smtClean="0"/>
          </a:p>
          <a:p>
            <a:r>
              <a:rPr lang="en-GB" b="1" dirty="0" smtClean="0"/>
              <a:t>the appropriate teaching or development activities </a:t>
            </a:r>
            <a:r>
              <a:rPr lang="en-GB" dirty="0" smtClean="0"/>
              <a:t>we/others are going to undertake to enable that learning,</a:t>
            </a:r>
            <a:r>
              <a:rPr lang="ar-SA" dirty="0" smtClean="0"/>
              <a:t> التدريس المناسب أو النشاطات الإنمائية التي سنتعلمها لتمكين التعليم</a:t>
            </a:r>
            <a:endParaRPr lang="en-GB" dirty="0" smtClean="0"/>
          </a:p>
          <a:p>
            <a:r>
              <a:rPr lang="en-GB" b="1" dirty="0" smtClean="0"/>
              <a:t>Then the content and resources</a:t>
            </a:r>
            <a:r>
              <a:rPr lang="ar-SA" b="1" dirty="0" smtClean="0"/>
              <a:t> وبعدها يأتي المحتوى و المصادر   </a:t>
            </a:r>
            <a:endParaRPr lang="en-GB" b="1" dirty="0" smtClean="0"/>
          </a:p>
          <a:p>
            <a:r>
              <a:rPr lang="en-GB" b="1" dirty="0" smtClean="0"/>
              <a:t>Then you would plan individual sessions </a:t>
            </a:r>
            <a:r>
              <a:rPr lang="en-GB" dirty="0" smtClean="0"/>
              <a:t>– the same  way –making sure that the outcomes are built in , not every session is taught the same way, students have a diversity of approaches and activities where appropriate to achieve the diversity  of outcomes. </a:t>
            </a:r>
            <a:r>
              <a:rPr lang="ar-SA" dirty="0" smtClean="0"/>
              <a:t>وبعدها تخطط لجلسات فردية- كما يجب التأكد من أن مخرجات التعلم مزروعة في كل جلسة تقوم </a:t>
            </a:r>
            <a:r>
              <a:rPr lang="ar-SA" dirty="0" err="1" smtClean="0"/>
              <a:t>بها</a:t>
            </a:r>
            <a:r>
              <a:rPr lang="ar-SA" dirty="0" smtClean="0"/>
              <a:t> لان لكل دورة طابعها التعليمي, يحمل الطلاب طرق مختلفة للتعلم فكل مجموعة تتطلب نشاط مختلف لمخرجات متنوعة  </a:t>
            </a:r>
            <a:endParaRPr lang="en-GB" dirty="0" smtClean="0"/>
          </a:p>
          <a:p>
            <a:endParaRPr lang="en-GB" dirty="0"/>
          </a:p>
        </p:txBody>
      </p:sp>
      <p:sp>
        <p:nvSpPr>
          <p:cNvPr id="4" name="Slide Number Placeholder 3"/>
          <p:cNvSpPr>
            <a:spLocks noGrp="1"/>
          </p:cNvSpPr>
          <p:nvPr>
            <p:ph type="sldNum" sz="quarter" idx="12"/>
          </p:nvPr>
        </p:nvSpPr>
        <p:spPr/>
        <p:txBody>
          <a:bodyPr/>
          <a:lstStyle/>
          <a:p>
            <a:fld id="{B1B3275E-E7FE-46D2-B45A-2CC6176E538E}" type="slidenum">
              <a:rPr lang="en-GB" smtClean="0"/>
              <a:pPr/>
              <a:t>6</a:t>
            </a:fld>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0042"/>
            <a:ext cx="8229600" cy="928694"/>
          </a:xfrm>
        </p:spPr>
        <p:txBody>
          <a:bodyPr>
            <a:noAutofit/>
          </a:bodyPr>
          <a:lstStyle/>
          <a:p>
            <a:pPr algn="ctr"/>
            <a:r>
              <a:rPr lang="en-GB" sz="2800" dirty="0" smtClean="0"/>
              <a:t>Planning the curriculum and courses using learning outcomes</a:t>
            </a:r>
            <a:r>
              <a:rPr lang="ar-SA" sz="2800" dirty="0" smtClean="0"/>
              <a:t> </a:t>
            </a:r>
            <a:br>
              <a:rPr lang="ar-SA" sz="2800" dirty="0" smtClean="0"/>
            </a:br>
            <a:r>
              <a:rPr lang="ar-SA" sz="2800" dirty="0" smtClean="0"/>
              <a:t>تخطيط المنهج </a:t>
            </a:r>
            <a:r>
              <a:rPr lang="ar-SA" sz="2800" dirty="0" err="1" smtClean="0"/>
              <a:t>و</a:t>
            </a:r>
            <a:r>
              <a:rPr lang="ar-SA" sz="2800" dirty="0" smtClean="0"/>
              <a:t> الدورات باستخدام مخرجات التعليم</a:t>
            </a:r>
            <a:r>
              <a:rPr lang="en-GB" sz="2800" dirty="0" smtClean="0"/>
              <a:t> </a:t>
            </a:r>
            <a:endParaRPr lang="en-GB" sz="2800" dirty="0"/>
          </a:p>
        </p:txBody>
      </p:sp>
      <p:sp>
        <p:nvSpPr>
          <p:cNvPr id="3" name="Content Placeholder 2"/>
          <p:cNvSpPr>
            <a:spLocks noGrp="1"/>
          </p:cNvSpPr>
          <p:nvPr>
            <p:ph idx="1"/>
          </p:nvPr>
        </p:nvSpPr>
        <p:spPr>
          <a:xfrm>
            <a:off x="457200" y="1600200"/>
            <a:ext cx="8229600" cy="5257800"/>
          </a:xfrm>
        </p:spPr>
        <p:txBody>
          <a:bodyPr>
            <a:normAutofit fontScale="77500" lnSpcReduction="20000"/>
          </a:bodyPr>
          <a:lstStyle/>
          <a:p>
            <a:r>
              <a:rPr lang="en-GB" dirty="0" smtClean="0"/>
              <a:t>Starts with the </a:t>
            </a:r>
            <a:r>
              <a:rPr lang="en-GB" b="1" dirty="0" smtClean="0"/>
              <a:t>needs</a:t>
            </a:r>
            <a:r>
              <a:rPr lang="en-GB" dirty="0" smtClean="0"/>
              <a:t> of the students, the professions and vocations, the way the disciplines construct knowledge , in context</a:t>
            </a:r>
            <a:r>
              <a:rPr lang="ar-SA" dirty="0" smtClean="0"/>
              <a:t> </a:t>
            </a:r>
          </a:p>
          <a:p>
            <a:pPr>
              <a:buNone/>
            </a:pPr>
            <a:r>
              <a:rPr lang="ar-SA" dirty="0" smtClean="0"/>
              <a:t>البدء باحتياجات الطلاب و أصحاب المهن و المهن , وطريقة أن المناهج تبني المعرفة في السياقات</a:t>
            </a:r>
            <a:endParaRPr lang="en-GB" dirty="0" smtClean="0"/>
          </a:p>
          <a:p>
            <a:r>
              <a:rPr lang="en-GB" dirty="0" smtClean="0"/>
              <a:t>Plans from the </a:t>
            </a:r>
            <a:r>
              <a:rPr lang="en-GB" b="1" dirty="0" smtClean="0"/>
              <a:t>learning outcomes </a:t>
            </a:r>
            <a:r>
              <a:rPr lang="en-GB" dirty="0" smtClean="0"/>
              <a:t>to be achieved</a:t>
            </a:r>
            <a:endParaRPr lang="ar-SA" dirty="0" smtClean="0"/>
          </a:p>
          <a:p>
            <a:pPr>
              <a:buNone/>
            </a:pPr>
            <a:r>
              <a:rPr lang="ar-SA" dirty="0" smtClean="0"/>
              <a:t>تحقيق مخرجات التعلم أثناء التخطيط</a:t>
            </a:r>
            <a:endParaRPr lang="en-GB" dirty="0" smtClean="0"/>
          </a:p>
          <a:p>
            <a:r>
              <a:rPr lang="en-GB" dirty="0" smtClean="0"/>
              <a:t>To the </a:t>
            </a:r>
            <a:r>
              <a:rPr lang="en-GB" b="1" dirty="0" smtClean="0"/>
              <a:t>assessments</a:t>
            </a:r>
            <a:r>
              <a:rPr lang="en-GB" dirty="0" smtClean="0"/>
              <a:t> to enable their measurement and encouragement</a:t>
            </a:r>
            <a:endParaRPr lang="ar-SA" dirty="0" smtClean="0"/>
          </a:p>
          <a:p>
            <a:pPr>
              <a:buNone/>
            </a:pPr>
            <a:r>
              <a:rPr lang="ar-SA" dirty="0" smtClean="0"/>
              <a:t>و التقييم من اجل تمكين القياس ومن ثم التشجيع</a:t>
            </a:r>
            <a:endParaRPr lang="en-GB" dirty="0" smtClean="0"/>
          </a:p>
          <a:p>
            <a:r>
              <a:rPr lang="en-GB" dirty="0" smtClean="0"/>
              <a:t>To the </a:t>
            </a:r>
            <a:r>
              <a:rPr lang="en-GB" b="1" dirty="0" smtClean="0"/>
              <a:t>learning activities </a:t>
            </a:r>
            <a:r>
              <a:rPr lang="en-GB" dirty="0" smtClean="0"/>
              <a:t>which engage the students in the appropriate learning</a:t>
            </a:r>
            <a:endParaRPr lang="ar-SA" dirty="0" smtClean="0"/>
          </a:p>
          <a:p>
            <a:pPr>
              <a:buNone/>
            </a:pPr>
            <a:r>
              <a:rPr lang="ar-SA" dirty="0" smtClean="0"/>
              <a:t>النشطات التعليمية التي تقوم بربط الطالب بما يتم تعليمة </a:t>
            </a:r>
            <a:endParaRPr lang="en-GB" dirty="0" smtClean="0"/>
          </a:p>
          <a:p>
            <a:r>
              <a:rPr lang="en-GB" dirty="0" smtClean="0"/>
              <a:t>To the </a:t>
            </a:r>
            <a:r>
              <a:rPr lang="en-GB" b="1" dirty="0" smtClean="0"/>
              <a:t>activities teachers facilitators </a:t>
            </a:r>
            <a:r>
              <a:rPr lang="en-GB" dirty="0" smtClean="0"/>
              <a:t>and others engage students with</a:t>
            </a:r>
            <a:r>
              <a:rPr lang="ar-SA" dirty="0" smtClean="0"/>
              <a:t> </a:t>
            </a:r>
            <a:r>
              <a:rPr lang="en-GB" dirty="0" smtClean="0"/>
              <a:t>the </a:t>
            </a:r>
            <a:r>
              <a:rPr lang="en-GB" b="1" dirty="0" smtClean="0"/>
              <a:t>actual content  </a:t>
            </a:r>
            <a:r>
              <a:rPr lang="en-GB" dirty="0" smtClean="0"/>
              <a:t>to be learned about and taught – which then, like learning and teaching activities,  becomes chosen because it can help achieve the learning outcomes</a:t>
            </a:r>
            <a:r>
              <a:rPr lang="en-US" dirty="0" smtClean="0"/>
              <a:t> </a:t>
            </a:r>
            <a:r>
              <a:rPr lang="en-GB" dirty="0" smtClean="0"/>
              <a:t> </a:t>
            </a:r>
            <a:endParaRPr lang="ar-SA" dirty="0" smtClean="0"/>
          </a:p>
          <a:p>
            <a:pPr>
              <a:buNone/>
            </a:pPr>
            <a:r>
              <a:rPr lang="ar-SA" dirty="0" smtClean="0"/>
              <a:t> منسقين النشاطات التعليمية وغيرهم  يقومون بربط الطلاب بالمحتوى التعليمي،وعندها يحبون نشاطات التعلم و التعليم  كما تعد هذه النشاطات من أفضل الطرق لتحقيق مخرجات التعليم</a:t>
            </a:r>
            <a:endParaRPr lang="en-GB" dirty="0" smtClean="0"/>
          </a:p>
          <a:p>
            <a:endParaRPr lang="en-GB" dirty="0"/>
          </a:p>
        </p:txBody>
      </p:sp>
      <p:sp>
        <p:nvSpPr>
          <p:cNvPr id="4" name="Slide Number Placeholder 3"/>
          <p:cNvSpPr>
            <a:spLocks noGrp="1"/>
          </p:cNvSpPr>
          <p:nvPr>
            <p:ph type="sldNum" sz="quarter" idx="12"/>
          </p:nvPr>
        </p:nvSpPr>
        <p:spPr/>
        <p:txBody>
          <a:bodyPr/>
          <a:lstStyle/>
          <a:p>
            <a:fld id="{B1B3275E-E7FE-46D2-B45A-2CC6176E538E}" type="slidenum">
              <a:rPr lang="en-GB" smtClean="0"/>
              <a:pPr/>
              <a:t>7</a:t>
            </a:fld>
            <a:endParaRPr lang="en-GB"/>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731837"/>
            <a:ext cx="8229600" cy="6126163"/>
          </a:xfrm>
        </p:spPr>
        <p:txBody>
          <a:bodyPr>
            <a:normAutofit fontScale="85000" lnSpcReduction="20000"/>
          </a:bodyPr>
          <a:lstStyle/>
          <a:p>
            <a:r>
              <a:rPr lang="en-GB" b="1" dirty="0" smtClean="0"/>
              <a:t>The Discipline </a:t>
            </a:r>
            <a:r>
              <a:rPr lang="en-GB" dirty="0" smtClean="0"/>
              <a:t>–</a:t>
            </a:r>
            <a:r>
              <a:rPr lang="ar-SA" dirty="0" smtClean="0"/>
              <a:t>  التدريب    </a:t>
            </a:r>
          </a:p>
          <a:p>
            <a:pPr>
              <a:buNone/>
            </a:pPr>
            <a:r>
              <a:rPr lang="en-GB" dirty="0" smtClean="0"/>
              <a:t>The main and current issues, established basic underpinning information, the ways of seeing the world and constructing knowledge</a:t>
            </a:r>
            <a:r>
              <a:rPr lang="en-US" dirty="0" smtClean="0"/>
              <a:t> </a:t>
            </a:r>
            <a:r>
              <a:rPr lang="en-GB" dirty="0" smtClean="0"/>
              <a:t>Professional and vocational needs and expectations – the skills and attitudes and knowledge , the updated focus, the topical and practical</a:t>
            </a:r>
            <a:endParaRPr lang="ar-SA" dirty="0" smtClean="0"/>
          </a:p>
          <a:p>
            <a:pPr>
              <a:buNone/>
            </a:pPr>
            <a:r>
              <a:rPr lang="ar-SA" dirty="0" smtClean="0"/>
              <a:t>التدريب هو من القضايا الرئيسية والحالية حيث أنها أساس المعلومات وعن طريق التدريب يتسنى لنا رؤية العالم والمعرفة البناءة وكذلك نتعرف على احتياجات المهن و توقعات أصحاب المهن كما وتوجهاتهم أن التدريب يركز على المواضيع و المعارف الحديثة العملية</a:t>
            </a:r>
            <a:endParaRPr lang="en-GB" dirty="0" smtClean="0"/>
          </a:p>
          <a:p>
            <a:r>
              <a:rPr lang="en-GB" b="1" dirty="0" smtClean="0"/>
              <a:t>Our Students- </a:t>
            </a:r>
            <a:r>
              <a:rPr lang="en-GB" dirty="0" smtClean="0"/>
              <a:t>achievements ,skills, abilities, diversity , needs, interests</a:t>
            </a:r>
            <a:endParaRPr lang="ar-SA" dirty="0" smtClean="0"/>
          </a:p>
          <a:p>
            <a:pPr>
              <a:buNone/>
            </a:pPr>
            <a:r>
              <a:rPr lang="ar-SA" dirty="0" smtClean="0"/>
              <a:t>طلابنا- انجازاتهم ومهاراتهم وقدراتهم واحتياجاتهم ورغباتهم </a:t>
            </a:r>
            <a:endParaRPr lang="en-GB" dirty="0" smtClean="0"/>
          </a:p>
          <a:p>
            <a:r>
              <a:rPr lang="en-GB" b="1" dirty="0" smtClean="0"/>
              <a:t>Context-</a:t>
            </a:r>
            <a:r>
              <a:rPr lang="en-GB" dirty="0" smtClean="0"/>
              <a:t> local, national, international-what is possible, needed, cultural inflections on disciplines and professional and vocational needs</a:t>
            </a:r>
            <a:endParaRPr lang="ar-SA" dirty="0" smtClean="0"/>
          </a:p>
          <a:p>
            <a:pPr>
              <a:buNone/>
            </a:pPr>
            <a:r>
              <a:rPr lang="ar-SA" dirty="0" smtClean="0"/>
              <a:t>البيئة– قد يكون محلي , وطني , دولي و ما هو ممكن  و مطلوب و الاختلافات الثقافية في التخصصات و احتياجات أصحاب المهن. </a:t>
            </a:r>
            <a:endParaRPr lang="en-GB" dirty="0" smtClean="0"/>
          </a:p>
          <a:p>
            <a:r>
              <a:rPr lang="en-GB" dirty="0" smtClean="0"/>
              <a:t>The market </a:t>
            </a:r>
            <a:r>
              <a:rPr lang="ar-SA" dirty="0" smtClean="0"/>
              <a:t> سوق العمل   </a:t>
            </a:r>
            <a:endParaRPr lang="en-GB" dirty="0" smtClean="0"/>
          </a:p>
          <a:p>
            <a:r>
              <a:rPr lang="en-GB" dirty="0" smtClean="0"/>
              <a:t>And in what order? Anything else? </a:t>
            </a:r>
            <a:r>
              <a:rPr lang="ar-SA" dirty="0" smtClean="0"/>
              <a:t> و بأي ترتيب؟ أي شي آخر؟ </a:t>
            </a:r>
            <a:endParaRPr lang="en-GB" dirty="0" smtClean="0"/>
          </a:p>
        </p:txBody>
      </p:sp>
      <p:sp>
        <p:nvSpPr>
          <p:cNvPr id="4" name="Slide Number Placeholder 3"/>
          <p:cNvSpPr>
            <a:spLocks noGrp="1"/>
          </p:cNvSpPr>
          <p:nvPr>
            <p:ph type="sldNum" sz="quarter" idx="12"/>
          </p:nvPr>
        </p:nvSpPr>
        <p:spPr/>
        <p:txBody>
          <a:bodyPr/>
          <a:lstStyle/>
          <a:p>
            <a:fld id="{B1B3275E-E7FE-46D2-B45A-2CC6176E538E}" type="slidenum">
              <a:rPr lang="en-GB" smtClean="0"/>
              <a:pPr/>
              <a:t>8</a:t>
            </a:fld>
            <a:endParaRPr lang="en-GB"/>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928662" y="3071810"/>
            <a:ext cx="7572428" cy="1588"/>
          </a:xfrm>
          <a:prstGeom prst="line">
            <a:avLst/>
          </a:prstGeom>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7715272" y="2857496"/>
            <a:ext cx="1428728" cy="923330"/>
          </a:xfrm>
          <a:prstGeom prst="rect">
            <a:avLst/>
          </a:prstGeom>
          <a:noFill/>
        </p:spPr>
        <p:txBody>
          <a:bodyPr wrap="square" rtlCol="0">
            <a:spAutoFit/>
          </a:bodyPr>
          <a:lstStyle/>
          <a:p>
            <a:r>
              <a:rPr lang="en-GB" dirty="0" smtClean="0"/>
              <a:t>Learning outcomes</a:t>
            </a:r>
            <a:endParaRPr lang="ar-SA" dirty="0" smtClean="0"/>
          </a:p>
          <a:p>
            <a:r>
              <a:rPr lang="ar-SA" dirty="0" smtClean="0"/>
              <a:t>مخرجات التعليم</a:t>
            </a:r>
            <a:endParaRPr lang="en-GB" dirty="0"/>
          </a:p>
        </p:txBody>
      </p:sp>
      <p:sp>
        <p:nvSpPr>
          <p:cNvPr id="7" name="TextBox 6"/>
          <p:cNvSpPr txBox="1"/>
          <p:nvPr/>
        </p:nvSpPr>
        <p:spPr>
          <a:xfrm>
            <a:off x="5929322" y="3000372"/>
            <a:ext cx="1500198" cy="646331"/>
          </a:xfrm>
          <a:prstGeom prst="rect">
            <a:avLst/>
          </a:prstGeom>
          <a:noFill/>
        </p:spPr>
        <p:txBody>
          <a:bodyPr wrap="square" rtlCol="0">
            <a:spAutoFit/>
          </a:bodyPr>
          <a:lstStyle/>
          <a:p>
            <a:r>
              <a:rPr lang="en-GB" dirty="0" smtClean="0"/>
              <a:t>Assessments</a:t>
            </a:r>
            <a:endParaRPr lang="ar-SA" dirty="0" smtClean="0"/>
          </a:p>
          <a:p>
            <a:pPr algn="ctr"/>
            <a:r>
              <a:rPr lang="ar-SA" dirty="0" smtClean="0"/>
              <a:t>التقييم</a:t>
            </a:r>
            <a:endParaRPr lang="en-GB" dirty="0"/>
          </a:p>
        </p:txBody>
      </p:sp>
      <p:sp>
        <p:nvSpPr>
          <p:cNvPr id="8" name="TextBox 7"/>
          <p:cNvSpPr txBox="1"/>
          <p:nvPr/>
        </p:nvSpPr>
        <p:spPr>
          <a:xfrm>
            <a:off x="4357686" y="2857496"/>
            <a:ext cx="1357322" cy="1754326"/>
          </a:xfrm>
          <a:prstGeom prst="rect">
            <a:avLst/>
          </a:prstGeom>
          <a:noFill/>
        </p:spPr>
        <p:txBody>
          <a:bodyPr wrap="square" rtlCol="0">
            <a:spAutoFit/>
          </a:bodyPr>
          <a:lstStyle/>
          <a:p>
            <a:r>
              <a:rPr lang="en-GB" dirty="0" smtClean="0"/>
              <a:t>Student learning activities</a:t>
            </a:r>
            <a:endParaRPr lang="ar-SA" dirty="0" smtClean="0"/>
          </a:p>
          <a:p>
            <a:r>
              <a:rPr lang="ar-SA" dirty="0" smtClean="0"/>
              <a:t>النشاطات الطلابية التعليمية</a:t>
            </a:r>
            <a:endParaRPr lang="en-GB" dirty="0"/>
          </a:p>
        </p:txBody>
      </p:sp>
      <p:sp>
        <p:nvSpPr>
          <p:cNvPr id="9" name="TextBox 8"/>
          <p:cNvSpPr txBox="1"/>
          <p:nvPr/>
        </p:nvSpPr>
        <p:spPr>
          <a:xfrm>
            <a:off x="2786050" y="2786058"/>
            <a:ext cx="1071570" cy="2308324"/>
          </a:xfrm>
          <a:prstGeom prst="rect">
            <a:avLst/>
          </a:prstGeom>
          <a:noFill/>
        </p:spPr>
        <p:txBody>
          <a:bodyPr wrap="square" rtlCol="0">
            <a:spAutoFit/>
          </a:bodyPr>
          <a:lstStyle/>
          <a:p>
            <a:r>
              <a:rPr lang="en-GB" dirty="0" smtClean="0"/>
              <a:t>Teaching &amp; development activities</a:t>
            </a:r>
            <a:endParaRPr lang="ar-SA" dirty="0" smtClean="0"/>
          </a:p>
          <a:p>
            <a:r>
              <a:rPr lang="ar-SA" dirty="0" smtClean="0"/>
              <a:t>نشاطات تعليمية </a:t>
            </a:r>
            <a:r>
              <a:rPr lang="ar-SA" dirty="0" err="1" smtClean="0"/>
              <a:t>و</a:t>
            </a:r>
            <a:r>
              <a:rPr lang="ar-SA" dirty="0" smtClean="0"/>
              <a:t> تطويرية</a:t>
            </a:r>
            <a:endParaRPr lang="en-GB" dirty="0"/>
          </a:p>
        </p:txBody>
      </p:sp>
      <p:sp>
        <p:nvSpPr>
          <p:cNvPr id="10" name="TextBox 9"/>
          <p:cNvSpPr txBox="1"/>
          <p:nvPr/>
        </p:nvSpPr>
        <p:spPr>
          <a:xfrm>
            <a:off x="1071538" y="2786058"/>
            <a:ext cx="1143008" cy="2031325"/>
          </a:xfrm>
          <a:prstGeom prst="rect">
            <a:avLst/>
          </a:prstGeom>
          <a:noFill/>
        </p:spPr>
        <p:txBody>
          <a:bodyPr wrap="square" rtlCol="0">
            <a:spAutoFit/>
          </a:bodyPr>
          <a:lstStyle/>
          <a:p>
            <a:r>
              <a:rPr lang="en-GB" dirty="0" smtClean="0"/>
              <a:t>Content</a:t>
            </a:r>
          </a:p>
          <a:p>
            <a:r>
              <a:rPr lang="en-GB" dirty="0" smtClean="0"/>
              <a:t>And resources needed</a:t>
            </a:r>
            <a:endParaRPr lang="ar-SA" dirty="0" smtClean="0"/>
          </a:p>
          <a:p>
            <a:r>
              <a:rPr lang="ar-SA" dirty="0" smtClean="0"/>
              <a:t>المحتوى </a:t>
            </a:r>
            <a:r>
              <a:rPr lang="ar-SA" dirty="0" err="1" smtClean="0"/>
              <a:t>و</a:t>
            </a:r>
            <a:r>
              <a:rPr lang="ar-SA" dirty="0" smtClean="0"/>
              <a:t> المصادر المطلوبة</a:t>
            </a:r>
            <a:endParaRPr lang="en-GB" dirty="0"/>
          </a:p>
        </p:txBody>
      </p:sp>
      <p:sp>
        <p:nvSpPr>
          <p:cNvPr id="14" name="Left Brace 13"/>
          <p:cNvSpPr/>
          <p:nvPr/>
        </p:nvSpPr>
        <p:spPr>
          <a:xfrm>
            <a:off x="571472" y="1857364"/>
            <a:ext cx="714380" cy="378621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5" name="Right Brace 14"/>
          <p:cNvSpPr/>
          <p:nvPr/>
        </p:nvSpPr>
        <p:spPr>
          <a:xfrm>
            <a:off x="8572528" y="1857364"/>
            <a:ext cx="571472" cy="400052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6" name="TextBox 15"/>
          <p:cNvSpPr txBox="1"/>
          <p:nvPr/>
        </p:nvSpPr>
        <p:spPr>
          <a:xfrm>
            <a:off x="1571604" y="928670"/>
            <a:ext cx="4714908" cy="923330"/>
          </a:xfrm>
          <a:prstGeom prst="rect">
            <a:avLst/>
          </a:prstGeom>
          <a:noFill/>
        </p:spPr>
        <p:txBody>
          <a:bodyPr wrap="square" rtlCol="0">
            <a:spAutoFit/>
          </a:bodyPr>
          <a:lstStyle/>
          <a:p>
            <a:r>
              <a:rPr lang="en-GB" dirty="0" smtClean="0"/>
              <a:t>Discipline, profession, vocation expectations</a:t>
            </a:r>
            <a:endParaRPr lang="ar-SA" dirty="0" smtClean="0"/>
          </a:p>
          <a:p>
            <a:pPr algn="ctr"/>
            <a:r>
              <a:rPr lang="ar-SA" dirty="0" smtClean="0"/>
              <a:t>التدريب </a:t>
            </a:r>
            <a:r>
              <a:rPr lang="ar-SA" dirty="0" err="1" smtClean="0"/>
              <a:t>و</a:t>
            </a:r>
            <a:r>
              <a:rPr lang="ar-SA" dirty="0" smtClean="0"/>
              <a:t> أصحاب المهن </a:t>
            </a:r>
            <a:r>
              <a:rPr lang="ar-SA" dirty="0" err="1" smtClean="0"/>
              <a:t>و</a:t>
            </a:r>
            <a:r>
              <a:rPr lang="ar-SA" dirty="0" smtClean="0"/>
              <a:t> التوقعات الوظيفية</a:t>
            </a:r>
            <a:endParaRPr lang="en-GB" dirty="0" smtClean="0"/>
          </a:p>
          <a:p>
            <a:r>
              <a:rPr lang="en-GB" dirty="0" smtClean="0"/>
              <a:t> </a:t>
            </a:r>
            <a:endParaRPr lang="en-GB" dirty="0"/>
          </a:p>
        </p:txBody>
      </p:sp>
      <p:sp>
        <p:nvSpPr>
          <p:cNvPr id="17" name="TextBox 16"/>
          <p:cNvSpPr txBox="1"/>
          <p:nvPr/>
        </p:nvSpPr>
        <p:spPr>
          <a:xfrm>
            <a:off x="0" y="2000240"/>
            <a:ext cx="928662" cy="1477328"/>
          </a:xfrm>
          <a:prstGeom prst="rect">
            <a:avLst/>
          </a:prstGeom>
          <a:noFill/>
        </p:spPr>
        <p:txBody>
          <a:bodyPr wrap="square" rtlCol="0">
            <a:spAutoFit/>
          </a:bodyPr>
          <a:lstStyle/>
          <a:p>
            <a:r>
              <a:rPr lang="en-GB" dirty="0" smtClean="0"/>
              <a:t>Cultural context</a:t>
            </a:r>
            <a:endParaRPr lang="ar-SA" dirty="0" smtClean="0"/>
          </a:p>
          <a:p>
            <a:r>
              <a:rPr lang="ar-SA" dirty="0" smtClean="0"/>
              <a:t>محتوى تثقيفي</a:t>
            </a:r>
            <a:endParaRPr lang="en-GB" dirty="0"/>
          </a:p>
        </p:txBody>
      </p:sp>
      <p:sp>
        <p:nvSpPr>
          <p:cNvPr id="18" name="TextBox 17"/>
          <p:cNvSpPr txBox="1"/>
          <p:nvPr/>
        </p:nvSpPr>
        <p:spPr>
          <a:xfrm>
            <a:off x="1214414" y="5589240"/>
            <a:ext cx="7429552" cy="1200329"/>
          </a:xfrm>
          <a:prstGeom prst="rect">
            <a:avLst/>
          </a:prstGeom>
          <a:noFill/>
        </p:spPr>
        <p:txBody>
          <a:bodyPr wrap="square" rtlCol="0">
            <a:spAutoFit/>
          </a:bodyPr>
          <a:lstStyle/>
          <a:p>
            <a:r>
              <a:rPr lang="en-GB" dirty="0" smtClean="0"/>
              <a:t>Student diversity-learning background and approaches, age, gender, ethnicity ,ability, disability etc</a:t>
            </a:r>
            <a:endParaRPr lang="ar-SA" dirty="0" smtClean="0"/>
          </a:p>
          <a:p>
            <a:r>
              <a:rPr lang="ar-SA" dirty="0" smtClean="0"/>
              <a:t>اختلاف طرق الطلاب التعليمة ترجع لخلفيتهم التعليمية </a:t>
            </a:r>
            <a:r>
              <a:rPr lang="ar-SA" dirty="0" err="1" smtClean="0"/>
              <a:t>و</a:t>
            </a:r>
            <a:r>
              <a:rPr lang="ar-SA" dirty="0" smtClean="0"/>
              <a:t> العمر </a:t>
            </a:r>
            <a:r>
              <a:rPr lang="ar-SA" dirty="0" err="1" smtClean="0"/>
              <a:t>و</a:t>
            </a:r>
            <a:r>
              <a:rPr lang="ar-SA" dirty="0" smtClean="0"/>
              <a:t> الجنس </a:t>
            </a:r>
            <a:r>
              <a:rPr lang="ar-SA" dirty="0" err="1" smtClean="0"/>
              <a:t>و</a:t>
            </a:r>
            <a:r>
              <a:rPr lang="ar-SA" dirty="0" smtClean="0"/>
              <a:t> العرق </a:t>
            </a:r>
            <a:r>
              <a:rPr lang="ar-SA" dirty="0" err="1" smtClean="0"/>
              <a:t>و</a:t>
            </a:r>
            <a:r>
              <a:rPr lang="ar-SA" dirty="0" smtClean="0"/>
              <a:t> المقدرة وغيرها </a:t>
            </a:r>
          </a:p>
          <a:p>
            <a:endParaRPr lang="en-GB" dirty="0"/>
          </a:p>
        </p:txBody>
      </p:sp>
      <p:cxnSp>
        <p:nvCxnSpPr>
          <p:cNvPr id="22" name="Straight Arrow Connector 21"/>
          <p:cNvCxnSpPr/>
          <p:nvPr/>
        </p:nvCxnSpPr>
        <p:spPr>
          <a:xfrm rot="10800000">
            <a:off x="7286644" y="2571744"/>
            <a:ext cx="64294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10800000">
            <a:off x="5214942" y="2643182"/>
            <a:ext cx="71438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rot="10800000">
            <a:off x="3786182" y="2643182"/>
            <a:ext cx="570710"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rot="10800000">
            <a:off x="2071670" y="2643182"/>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928662" y="500042"/>
            <a:ext cx="7786742" cy="646331"/>
          </a:xfrm>
          <a:prstGeom prst="rect">
            <a:avLst/>
          </a:prstGeom>
          <a:noFill/>
        </p:spPr>
        <p:txBody>
          <a:bodyPr wrap="square" rtlCol="0">
            <a:spAutoFit/>
          </a:bodyPr>
          <a:lstStyle/>
          <a:p>
            <a:r>
              <a:rPr lang="en-GB" dirty="0" smtClean="0"/>
              <a:t>Planning backwards from right to left , outcomes to content</a:t>
            </a:r>
            <a:endParaRPr lang="ar-SA" dirty="0" smtClean="0"/>
          </a:p>
          <a:p>
            <a:pPr algn="ctr"/>
            <a:r>
              <a:rPr lang="ar-SA" dirty="0" smtClean="0"/>
              <a:t>التخطيط العكسي من اليمين لليسار أي من المخرجات </a:t>
            </a:r>
            <a:r>
              <a:rPr lang="ar-SA" dirty="0" err="1" smtClean="0"/>
              <a:t>و</a:t>
            </a:r>
            <a:r>
              <a:rPr lang="ar-SA" dirty="0" smtClean="0"/>
              <a:t> حتى المحتوى</a:t>
            </a:r>
            <a:endParaRPr lang="en-GB" dirty="0"/>
          </a:p>
        </p:txBody>
      </p:sp>
      <p:sp>
        <p:nvSpPr>
          <p:cNvPr id="31" name="Slide Number Placeholder 30"/>
          <p:cNvSpPr>
            <a:spLocks noGrp="1"/>
          </p:cNvSpPr>
          <p:nvPr>
            <p:ph type="sldNum" sz="quarter" idx="12"/>
          </p:nvPr>
        </p:nvSpPr>
        <p:spPr/>
        <p:txBody>
          <a:bodyPr/>
          <a:lstStyle/>
          <a:p>
            <a:fld id="{B1B3275E-E7FE-46D2-B45A-2CC6176E538E}" type="slidenum">
              <a:rPr lang="en-GB" smtClean="0"/>
              <a:pPr/>
              <a:t>9</a:t>
            </a:fld>
            <a:endParaRPr lang="en-GB"/>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1397</TotalTime>
  <Words>2945</Words>
  <Application>Microsoft Office PowerPoint</Application>
  <PresentationFormat>On-screen Show (4:3)</PresentationFormat>
  <Paragraphs>391</Paragraphs>
  <Slides>24</Slides>
  <Notes>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Flow</vt:lpstr>
      <vt:lpstr>                Planning  modules, courses   learning,  teaching and assessment  using NCAA learning outcomes (4)                                                          Gina Wisker    تخطيط الوحدات التدريسية والمناهج والتقييم باستخدام  NCAA  (4)مخرجات  تعليم </vt:lpstr>
      <vt:lpstr>The session     الدورة</vt:lpstr>
      <vt:lpstr>How do we plan courses? كيف نخطط للدورات التدريبية </vt:lpstr>
      <vt:lpstr>The learning outcomes approach طريقة مخرجات التعلم </vt:lpstr>
      <vt:lpstr>Changing how we plan and carry out learning and teaching  تغيير كيفية التخطيط وأسلوبنا بالتعلم و التعليم</vt:lpstr>
      <vt:lpstr> Learning outcomes approach طريقة مخرجات التعليم </vt:lpstr>
      <vt:lpstr>Planning the curriculum and courses using learning outcomes  تخطيط المنهج و الدورات باستخدام مخرجات التعليم </vt:lpstr>
      <vt:lpstr>Slide 8</vt:lpstr>
      <vt:lpstr>Slide 9</vt:lpstr>
      <vt:lpstr>Constructive alignment المعيارية البنائية </vt:lpstr>
      <vt:lpstr>Dimensions of Knowledge نطاقات المعرفة        </vt:lpstr>
      <vt:lpstr>The Taxonomy Table  (Anderson and Krathwohl, 2001) جدول التصنيف ( اندرسون و كراذ هول, 2001 )</vt:lpstr>
      <vt:lpstr>The Taxonomy Table (Anderson and Krathwohl, 2001)  جدول التصنيف ( اندرسون و كراذ هول, 2001 )  </vt:lpstr>
      <vt:lpstr>The Taxonomy Table  (Anderson and Krathwohl, 2001)  جدول التصنيف ( اندرسون و كراذ هول, 2001 )</vt:lpstr>
      <vt:lpstr>The Taxonomy Table  (Anderson and Krathwohl, 2001)  جدول التصنيف ( اندرسون و كراذ هول, 2001  </vt:lpstr>
      <vt:lpstr>Teaching and Learning Strategies استراتيجيات التعليم و التعلم</vt:lpstr>
      <vt:lpstr>Assessment Strategies استراتيجيات التقييم</vt:lpstr>
      <vt:lpstr>Review your module or course مراجعة الوحدة آو الدورة </vt:lpstr>
      <vt:lpstr>         William Perry-identifies learning development stages which we can map against the  levels at which learning outcomes can be achieved from 1st year undergrad –to CPD  تعرف ويليم بيررى على مراحل تطوير التعلم من اجل الوصول على مخرجات تعلم عالية من أول سنة دراسية وحتى أبعاد العملية المعرفية  </vt:lpstr>
      <vt:lpstr>Benefits الفوائد                        </vt:lpstr>
      <vt:lpstr> Design a module/course for CPD  تصميم نموذج او دورة للتطوير المهني المستمر</vt:lpstr>
      <vt:lpstr>Slide 22</vt:lpstr>
      <vt:lpstr>Please plan using The Taxonomy Table  (Anderson and Krathwohl, 2001) أستخدم  التخطيط بإتباع جدول التصنيف ( اندرسون و كراذ هول, 2001 )  </vt:lpstr>
      <vt:lpstr>Conclusions الخاتمة                   </vt:lpstr>
    </vt:vector>
  </TitlesOfParts>
  <Company>University of Brighton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Planning  modules and learning and teaching and assessment  using learning outcomes</dc:title>
  <dc:creator>Gina Wisker</dc:creator>
  <cp:lastModifiedBy>Gina</cp:lastModifiedBy>
  <cp:revision>200</cp:revision>
  <dcterms:created xsi:type="dcterms:W3CDTF">2010-10-17T08:31:37Z</dcterms:created>
  <dcterms:modified xsi:type="dcterms:W3CDTF">2012-10-07T15:59:24Z</dcterms:modified>
</cp:coreProperties>
</file>