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diagrams/colors1.xml" ContentType="application/vnd.openxmlformats-officedocument.drawingml.diagramColors+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67.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diagrams/colors2.xml" ContentType="application/vnd.openxmlformats-officedocument.drawingml.diagramColors+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diagrams/data1.xml" ContentType="application/vnd.openxmlformats-officedocument.drawingml.diagramData+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4"/>
  </p:notesMasterIdLst>
  <p:sldIdLst>
    <p:sldId id="257" r:id="rId2"/>
    <p:sldId id="272" r:id="rId3"/>
    <p:sldId id="277" r:id="rId4"/>
    <p:sldId id="274" r:id="rId5"/>
    <p:sldId id="275" r:id="rId6"/>
    <p:sldId id="278" r:id="rId7"/>
    <p:sldId id="279" r:id="rId8"/>
    <p:sldId id="280" r:id="rId9"/>
    <p:sldId id="281" r:id="rId10"/>
    <p:sldId id="282" r:id="rId11"/>
    <p:sldId id="271" r:id="rId12"/>
    <p:sldId id="283" r:id="rId13"/>
    <p:sldId id="456" r:id="rId14"/>
    <p:sldId id="446" r:id="rId15"/>
    <p:sldId id="285" r:id="rId16"/>
    <p:sldId id="286" r:id="rId17"/>
    <p:sldId id="287" r:id="rId18"/>
    <p:sldId id="288" r:id="rId19"/>
    <p:sldId id="289" r:id="rId20"/>
    <p:sldId id="284" r:id="rId21"/>
    <p:sldId id="290" r:id="rId22"/>
    <p:sldId id="292" r:id="rId23"/>
    <p:sldId id="293" r:id="rId24"/>
    <p:sldId id="294" r:id="rId25"/>
    <p:sldId id="295" r:id="rId26"/>
    <p:sldId id="296" r:id="rId27"/>
    <p:sldId id="297" r:id="rId28"/>
    <p:sldId id="298" r:id="rId29"/>
    <p:sldId id="299" r:id="rId30"/>
    <p:sldId id="336" r:id="rId31"/>
    <p:sldId id="334" r:id="rId32"/>
    <p:sldId id="335" r:id="rId33"/>
    <p:sldId id="301" r:id="rId34"/>
    <p:sldId id="302" r:id="rId35"/>
    <p:sldId id="457" r:id="rId36"/>
    <p:sldId id="447" r:id="rId37"/>
    <p:sldId id="266" r:id="rId38"/>
    <p:sldId id="304" r:id="rId39"/>
    <p:sldId id="305" r:id="rId40"/>
    <p:sldId id="306" r:id="rId41"/>
    <p:sldId id="307" r:id="rId42"/>
    <p:sldId id="308" r:id="rId43"/>
    <p:sldId id="309" r:id="rId44"/>
    <p:sldId id="310" r:id="rId45"/>
    <p:sldId id="312" r:id="rId46"/>
    <p:sldId id="313" r:id="rId47"/>
    <p:sldId id="314" r:id="rId48"/>
    <p:sldId id="315" r:id="rId49"/>
    <p:sldId id="316" r:id="rId50"/>
    <p:sldId id="317" r:id="rId51"/>
    <p:sldId id="318" r:id="rId52"/>
    <p:sldId id="319" r:id="rId53"/>
    <p:sldId id="320" r:id="rId54"/>
    <p:sldId id="321" r:id="rId55"/>
    <p:sldId id="322" r:id="rId56"/>
    <p:sldId id="452" r:id="rId57"/>
    <p:sldId id="324" r:id="rId58"/>
    <p:sldId id="325" r:id="rId59"/>
    <p:sldId id="326" r:id="rId60"/>
    <p:sldId id="327" r:id="rId61"/>
    <p:sldId id="458" r:id="rId62"/>
    <p:sldId id="448" r:id="rId63"/>
    <p:sldId id="267" r:id="rId64"/>
    <p:sldId id="328" r:id="rId65"/>
    <p:sldId id="329" r:id="rId66"/>
    <p:sldId id="330" r:id="rId67"/>
    <p:sldId id="331" r:id="rId68"/>
    <p:sldId id="332" r:id="rId69"/>
    <p:sldId id="333" r:id="rId70"/>
    <p:sldId id="337" r:id="rId71"/>
    <p:sldId id="338" r:id="rId72"/>
    <p:sldId id="339" r:id="rId73"/>
    <p:sldId id="340" r:id="rId74"/>
    <p:sldId id="341" r:id="rId75"/>
    <p:sldId id="455" r:id="rId76"/>
    <p:sldId id="343" r:id="rId77"/>
    <p:sldId id="344" r:id="rId78"/>
    <p:sldId id="345" r:id="rId79"/>
    <p:sldId id="346" r:id="rId80"/>
    <p:sldId id="347" r:id="rId81"/>
    <p:sldId id="348" r:id="rId82"/>
    <p:sldId id="349" r:id="rId83"/>
    <p:sldId id="368" r:id="rId84"/>
    <p:sldId id="350" r:id="rId85"/>
    <p:sldId id="351" r:id="rId86"/>
    <p:sldId id="352" r:id="rId87"/>
    <p:sldId id="353" r:id="rId88"/>
    <p:sldId id="354" r:id="rId89"/>
    <p:sldId id="355" r:id="rId90"/>
    <p:sldId id="356" r:id="rId91"/>
    <p:sldId id="357" r:id="rId92"/>
    <p:sldId id="358" r:id="rId93"/>
    <p:sldId id="359" r:id="rId94"/>
    <p:sldId id="360" r:id="rId95"/>
    <p:sldId id="361" r:id="rId96"/>
    <p:sldId id="420" r:id="rId97"/>
    <p:sldId id="421" r:id="rId98"/>
    <p:sldId id="362" r:id="rId99"/>
    <p:sldId id="363" r:id="rId100"/>
    <p:sldId id="364" r:id="rId101"/>
    <p:sldId id="365" r:id="rId102"/>
    <p:sldId id="369" r:id="rId103"/>
    <p:sldId id="370" r:id="rId104"/>
    <p:sldId id="454" r:id="rId105"/>
    <p:sldId id="371" r:id="rId106"/>
    <p:sldId id="449" r:id="rId107"/>
    <p:sldId id="268" r:id="rId108"/>
    <p:sldId id="453" r:id="rId109"/>
    <p:sldId id="372" r:id="rId110"/>
    <p:sldId id="373" r:id="rId111"/>
    <p:sldId id="374" r:id="rId112"/>
    <p:sldId id="375" r:id="rId113"/>
    <p:sldId id="376" r:id="rId114"/>
    <p:sldId id="377" r:id="rId115"/>
    <p:sldId id="378" r:id="rId116"/>
    <p:sldId id="379" r:id="rId117"/>
    <p:sldId id="380" r:id="rId118"/>
    <p:sldId id="381" r:id="rId119"/>
    <p:sldId id="382" r:id="rId120"/>
    <p:sldId id="383" r:id="rId121"/>
    <p:sldId id="384" r:id="rId122"/>
    <p:sldId id="385" r:id="rId123"/>
    <p:sldId id="392" r:id="rId124"/>
    <p:sldId id="393" r:id="rId125"/>
    <p:sldId id="450" r:id="rId126"/>
    <p:sldId id="394" r:id="rId127"/>
    <p:sldId id="396" r:id="rId128"/>
    <p:sldId id="397" r:id="rId129"/>
    <p:sldId id="411" r:id="rId130"/>
    <p:sldId id="412" r:id="rId131"/>
    <p:sldId id="398" r:id="rId132"/>
    <p:sldId id="399" r:id="rId133"/>
    <p:sldId id="400" r:id="rId134"/>
    <p:sldId id="401" r:id="rId135"/>
    <p:sldId id="402" r:id="rId136"/>
    <p:sldId id="403" r:id="rId137"/>
    <p:sldId id="404" r:id="rId138"/>
    <p:sldId id="405" r:id="rId139"/>
    <p:sldId id="406" r:id="rId140"/>
    <p:sldId id="407" r:id="rId141"/>
    <p:sldId id="408" r:id="rId142"/>
    <p:sldId id="409" r:id="rId143"/>
    <p:sldId id="410" r:id="rId144"/>
    <p:sldId id="413" r:id="rId145"/>
    <p:sldId id="414" r:id="rId146"/>
    <p:sldId id="417" r:id="rId147"/>
    <p:sldId id="418" r:id="rId148"/>
    <p:sldId id="415" r:id="rId149"/>
    <p:sldId id="416" r:id="rId150"/>
    <p:sldId id="422" r:id="rId151"/>
    <p:sldId id="423" r:id="rId152"/>
    <p:sldId id="424" r:id="rId153"/>
    <p:sldId id="425" r:id="rId154"/>
    <p:sldId id="426" r:id="rId155"/>
    <p:sldId id="427" r:id="rId156"/>
    <p:sldId id="428" r:id="rId157"/>
    <p:sldId id="429" r:id="rId158"/>
    <p:sldId id="419" r:id="rId159"/>
    <p:sldId id="451" r:id="rId160"/>
    <p:sldId id="437" r:id="rId161"/>
    <p:sldId id="438" r:id="rId162"/>
    <p:sldId id="439" r:id="rId163"/>
    <p:sldId id="440" r:id="rId164"/>
    <p:sldId id="436" r:id="rId165"/>
    <p:sldId id="433" r:id="rId166"/>
    <p:sldId id="434" r:id="rId167"/>
    <p:sldId id="442" r:id="rId168"/>
    <p:sldId id="435" r:id="rId169"/>
    <p:sldId id="441" r:id="rId170"/>
    <p:sldId id="443" r:id="rId171"/>
    <p:sldId id="444" r:id="rId172"/>
    <p:sldId id="445" r:id="rId1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CF2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67" autoAdjust="0"/>
  </p:normalViewPr>
  <p:slideViewPr>
    <p:cSldViewPr snapToGrid="0" snapToObjects="1" showGuides="1">
      <p:cViewPr>
        <p:scale>
          <a:sx n="91" d="100"/>
          <a:sy n="91" d="100"/>
        </p:scale>
        <p:origin x="-384" y="4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214"/>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presProps" Target="presProp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BA6B0D-CED8-CD4A-AA51-55ECA3D5FCEE}" type="doc">
      <dgm:prSet loTypeId="urn:microsoft.com/office/officeart/2005/8/layout/radial6" loCatId="cycle" qsTypeId="urn:microsoft.com/office/officeart/2005/8/quickstyle/simple4" qsCatId="simple" csTypeId="urn:microsoft.com/office/officeart/2005/8/colors/accent1_2" csCatId="accent1" phldr="1"/>
      <dgm:spPr/>
      <dgm:t>
        <a:bodyPr/>
        <a:lstStyle/>
        <a:p>
          <a:endParaRPr lang="en-US"/>
        </a:p>
      </dgm:t>
    </dgm:pt>
    <dgm:pt modelId="{71A21D02-0D02-C046-BDDF-7D8BDC341BDC}">
      <dgm:prSet phldrT="[Text]"/>
      <dgm:spPr/>
      <dgm:t>
        <a:bodyPr/>
        <a:lstStyle/>
        <a:p>
          <a:r>
            <a:rPr lang="en-US" dirty="0" smtClean="0"/>
            <a:t>Kolb Learning Cycle</a:t>
          </a:r>
          <a:r>
            <a:rPr lang="ar-SA" dirty="0" smtClean="0"/>
            <a:t> دائرة </a:t>
          </a:r>
          <a:r>
            <a:rPr lang="ar-SA" dirty="0" err="1" smtClean="0"/>
            <a:t>كولب</a:t>
          </a:r>
          <a:r>
            <a:rPr lang="ar-SA" dirty="0" smtClean="0"/>
            <a:t> </a:t>
          </a:r>
          <a:r>
            <a:rPr lang="ar-SA" dirty="0" err="1" smtClean="0"/>
            <a:t>التعلمية</a:t>
          </a:r>
          <a:r>
            <a:rPr lang="ar-SA" dirty="0" smtClean="0"/>
            <a:t> </a:t>
          </a:r>
          <a:endParaRPr lang="en-US" dirty="0"/>
        </a:p>
      </dgm:t>
    </dgm:pt>
    <dgm:pt modelId="{A1465462-781F-1441-BEA4-8D60E4009C77}" type="parTrans" cxnId="{0040DF32-EB52-5B43-9C27-97568D6F566D}">
      <dgm:prSet/>
      <dgm:spPr/>
      <dgm:t>
        <a:bodyPr/>
        <a:lstStyle/>
        <a:p>
          <a:endParaRPr lang="en-US"/>
        </a:p>
      </dgm:t>
    </dgm:pt>
    <dgm:pt modelId="{C7A429CE-3240-E348-8617-B5582ADE7181}" type="sibTrans" cxnId="{0040DF32-EB52-5B43-9C27-97568D6F566D}">
      <dgm:prSet/>
      <dgm:spPr/>
      <dgm:t>
        <a:bodyPr/>
        <a:lstStyle/>
        <a:p>
          <a:endParaRPr lang="en-US"/>
        </a:p>
      </dgm:t>
    </dgm:pt>
    <dgm:pt modelId="{6695490F-992D-D54E-8712-6B68992BA5D6}">
      <dgm:prSet phldrT="[Text]"/>
      <dgm:spPr/>
      <dgm:t>
        <a:bodyPr/>
        <a:lstStyle/>
        <a:p>
          <a:r>
            <a:rPr lang="en-US" dirty="0" smtClean="0"/>
            <a:t>Concrete</a:t>
          </a:r>
          <a:r>
            <a:rPr lang="ar-SA" dirty="0" smtClean="0"/>
            <a:t> </a:t>
          </a:r>
          <a:r>
            <a:rPr lang="en-US" dirty="0" smtClean="0"/>
            <a:t>Experience</a:t>
          </a:r>
          <a:r>
            <a:rPr lang="ar-SA" dirty="0" smtClean="0"/>
            <a:t>خبرة قوية </a:t>
          </a:r>
          <a:endParaRPr lang="en-US" dirty="0"/>
        </a:p>
      </dgm:t>
    </dgm:pt>
    <dgm:pt modelId="{2BDD8537-6E90-714C-93E7-6F8DE4D4D057}" type="parTrans" cxnId="{15B419A8-B267-8C46-8961-A2158492A2D4}">
      <dgm:prSet/>
      <dgm:spPr/>
      <dgm:t>
        <a:bodyPr/>
        <a:lstStyle/>
        <a:p>
          <a:endParaRPr lang="en-US"/>
        </a:p>
      </dgm:t>
    </dgm:pt>
    <dgm:pt modelId="{7B565189-959F-344F-9202-61D751208440}" type="sibTrans" cxnId="{15B419A8-B267-8C46-8961-A2158492A2D4}">
      <dgm:prSet/>
      <dgm:spPr/>
      <dgm:t>
        <a:bodyPr/>
        <a:lstStyle/>
        <a:p>
          <a:endParaRPr lang="en-US" dirty="0"/>
        </a:p>
      </dgm:t>
    </dgm:pt>
    <dgm:pt modelId="{CB7BC5CE-F042-2E43-B094-BD42BD71A71C}">
      <dgm:prSet phldrT="[Text]"/>
      <dgm:spPr/>
      <dgm:t>
        <a:bodyPr/>
        <a:lstStyle/>
        <a:p>
          <a:r>
            <a:rPr lang="en-US" dirty="0" smtClean="0"/>
            <a:t>Reflection</a:t>
          </a:r>
          <a:r>
            <a:rPr lang="ar-SA" dirty="0" smtClean="0"/>
            <a:t> التسليط الضوء </a:t>
          </a:r>
          <a:endParaRPr lang="en-US" dirty="0"/>
        </a:p>
      </dgm:t>
    </dgm:pt>
    <dgm:pt modelId="{A355B55C-0245-3D47-9944-F88FCBC947C1}" type="parTrans" cxnId="{2F06AF6F-E228-6B48-A5AF-535CF8313B96}">
      <dgm:prSet/>
      <dgm:spPr/>
      <dgm:t>
        <a:bodyPr/>
        <a:lstStyle/>
        <a:p>
          <a:endParaRPr lang="en-US"/>
        </a:p>
      </dgm:t>
    </dgm:pt>
    <dgm:pt modelId="{E733F3B1-79BD-6142-94F4-E37C3C11CD9A}" type="sibTrans" cxnId="{2F06AF6F-E228-6B48-A5AF-535CF8313B96}">
      <dgm:prSet/>
      <dgm:spPr/>
      <dgm:t>
        <a:bodyPr/>
        <a:lstStyle/>
        <a:p>
          <a:endParaRPr lang="en-US" dirty="0"/>
        </a:p>
      </dgm:t>
    </dgm:pt>
    <dgm:pt modelId="{0C9153A2-1948-1242-917B-8FA50D1A1659}">
      <dgm:prSet phldrT="[Text]"/>
      <dgm:spPr/>
      <dgm:t>
        <a:bodyPr/>
        <a:lstStyle/>
        <a:p>
          <a:r>
            <a:rPr lang="en-US" dirty="0" smtClean="0"/>
            <a:t>Conceptualization</a:t>
          </a:r>
          <a:r>
            <a:rPr lang="ar-SA" dirty="0" smtClean="0"/>
            <a:t> المفهوم </a:t>
          </a:r>
          <a:endParaRPr lang="en-US" dirty="0" smtClean="0"/>
        </a:p>
        <a:p>
          <a:endParaRPr lang="en-US" dirty="0"/>
        </a:p>
      </dgm:t>
    </dgm:pt>
    <dgm:pt modelId="{19418CB9-6A1F-374C-9870-CA30375BB738}" type="parTrans" cxnId="{53DC9B19-E22B-8549-A07D-9EE1D95F80E1}">
      <dgm:prSet/>
      <dgm:spPr/>
      <dgm:t>
        <a:bodyPr/>
        <a:lstStyle/>
        <a:p>
          <a:endParaRPr lang="en-US"/>
        </a:p>
      </dgm:t>
    </dgm:pt>
    <dgm:pt modelId="{6D9058AF-35FF-9F49-B5A9-7A9FF3349F31}" type="sibTrans" cxnId="{53DC9B19-E22B-8549-A07D-9EE1D95F80E1}">
      <dgm:prSet/>
      <dgm:spPr/>
      <dgm:t>
        <a:bodyPr/>
        <a:lstStyle/>
        <a:p>
          <a:endParaRPr lang="en-US" dirty="0"/>
        </a:p>
      </dgm:t>
    </dgm:pt>
    <dgm:pt modelId="{FECDB473-FFC1-664A-A1EF-B8F552CCBC1B}">
      <dgm:prSet phldrT="[Text]"/>
      <dgm:spPr/>
      <dgm:t>
        <a:bodyPr/>
        <a:lstStyle/>
        <a:p>
          <a:r>
            <a:rPr lang="en-US" dirty="0" smtClean="0"/>
            <a:t>Active experimentation</a:t>
          </a:r>
        </a:p>
        <a:p>
          <a:endParaRPr lang="en-US" dirty="0"/>
        </a:p>
      </dgm:t>
    </dgm:pt>
    <dgm:pt modelId="{B8F01955-061F-9E4D-9E34-DD6140724A1A}" type="parTrans" cxnId="{1709E969-F078-A543-9920-7DE82E06BEC3}">
      <dgm:prSet/>
      <dgm:spPr/>
      <dgm:t>
        <a:bodyPr/>
        <a:lstStyle/>
        <a:p>
          <a:endParaRPr lang="en-US"/>
        </a:p>
      </dgm:t>
    </dgm:pt>
    <dgm:pt modelId="{DDB72859-FBEE-C849-9935-D91A12F23A0D}" type="sibTrans" cxnId="{1709E969-F078-A543-9920-7DE82E06BEC3}">
      <dgm:prSet/>
      <dgm:spPr/>
      <dgm:t>
        <a:bodyPr/>
        <a:lstStyle/>
        <a:p>
          <a:endParaRPr lang="en-US" dirty="0"/>
        </a:p>
      </dgm:t>
    </dgm:pt>
    <dgm:pt modelId="{6FCDEBEB-9CBD-FA41-9AD6-797C56DDA211}" type="pres">
      <dgm:prSet presAssocID="{3EBA6B0D-CED8-CD4A-AA51-55ECA3D5FCEE}" presName="Name0" presStyleCnt="0">
        <dgm:presLayoutVars>
          <dgm:chMax val="1"/>
          <dgm:dir/>
          <dgm:animLvl val="ctr"/>
          <dgm:resizeHandles val="exact"/>
        </dgm:presLayoutVars>
      </dgm:prSet>
      <dgm:spPr/>
      <dgm:t>
        <a:bodyPr/>
        <a:lstStyle/>
        <a:p>
          <a:pPr rtl="1"/>
          <a:endParaRPr lang="ar-SA"/>
        </a:p>
      </dgm:t>
    </dgm:pt>
    <dgm:pt modelId="{A484FD00-44B8-8E4C-AC79-D839672DA5F8}" type="pres">
      <dgm:prSet presAssocID="{71A21D02-0D02-C046-BDDF-7D8BDC341BDC}" presName="centerShape" presStyleLbl="node0" presStyleIdx="0" presStyleCnt="1"/>
      <dgm:spPr/>
      <dgm:t>
        <a:bodyPr/>
        <a:lstStyle/>
        <a:p>
          <a:endParaRPr lang="en-US"/>
        </a:p>
      </dgm:t>
    </dgm:pt>
    <dgm:pt modelId="{56700F53-F025-FA43-87C0-23A1453F0485}" type="pres">
      <dgm:prSet presAssocID="{6695490F-992D-D54E-8712-6B68992BA5D6}" presName="node" presStyleLbl="node1" presStyleIdx="0" presStyleCnt="4">
        <dgm:presLayoutVars>
          <dgm:bulletEnabled val="1"/>
        </dgm:presLayoutVars>
      </dgm:prSet>
      <dgm:spPr/>
      <dgm:t>
        <a:bodyPr/>
        <a:lstStyle/>
        <a:p>
          <a:pPr rtl="1"/>
          <a:endParaRPr lang="ar-SA"/>
        </a:p>
      </dgm:t>
    </dgm:pt>
    <dgm:pt modelId="{53D4E877-09AD-E74D-A7C7-3990EB616C6C}" type="pres">
      <dgm:prSet presAssocID="{6695490F-992D-D54E-8712-6B68992BA5D6}" presName="dummy" presStyleCnt="0"/>
      <dgm:spPr/>
    </dgm:pt>
    <dgm:pt modelId="{76959131-205A-FA46-AC19-58CD6C56DF0A}" type="pres">
      <dgm:prSet presAssocID="{7B565189-959F-344F-9202-61D751208440}" presName="sibTrans" presStyleLbl="sibTrans2D1" presStyleIdx="0" presStyleCnt="4"/>
      <dgm:spPr/>
      <dgm:t>
        <a:bodyPr/>
        <a:lstStyle/>
        <a:p>
          <a:pPr rtl="1"/>
          <a:endParaRPr lang="ar-SA"/>
        </a:p>
      </dgm:t>
    </dgm:pt>
    <dgm:pt modelId="{4966DD2D-73DD-E343-A869-BBBBCCED57F8}" type="pres">
      <dgm:prSet presAssocID="{CB7BC5CE-F042-2E43-B094-BD42BD71A71C}" presName="node" presStyleLbl="node1" presStyleIdx="1" presStyleCnt="4">
        <dgm:presLayoutVars>
          <dgm:bulletEnabled val="1"/>
        </dgm:presLayoutVars>
      </dgm:prSet>
      <dgm:spPr/>
      <dgm:t>
        <a:bodyPr/>
        <a:lstStyle/>
        <a:p>
          <a:pPr rtl="1"/>
          <a:endParaRPr lang="ar-SA"/>
        </a:p>
      </dgm:t>
    </dgm:pt>
    <dgm:pt modelId="{EC5074C5-6257-7F47-AC4C-4B3FC14DA12B}" type="pres">
      <dgm:prSet presAssocID="{CB7BC5CE-F042-2E43-B094-BD42BD71A71C}" presName="dummy" presStyleCnt="0"/>
      <dgm:spPr/>
    </dgm:pt>
    <dgm:pt modelId="{5EB12379-14F3-8C42-A313-F704A111C50F}" type="pres">
      <dgm:prSet presAssocID="{E733F3B1-79BD-6142-94F4-E37C3C11CD9A}" presName="sibTrans" presStyleLbl="sibTrans2D1" presStyleIdx="1" presStyleCnt="4"/>
      <dgm:spPr/>
      <dgm:t>
        <a:bodyPr/>
        <a:lstStyle/>
        <a:p>
          <a:pPr rtl="1"/>
          <a:endParaRPr lang="ar-SA"/>
        </a:p>
      </dgm:t>
    </dgm:pt>
    <dgm:pt modelId="{5F4C6E2D-E09E-C448-9720-D8E85CB63E9E}" type="pres">
      <dgm:prSet presAssocID="{0C9153A2-1948-1242-917B-8FA50D1A1659}" presName="node" presStyleLbl="node1" presStyleIdx="2" presStyleCnt="4">
        <dgm:presLayoutVars>
          <dgm:bulletEnabled val="1"/>
        </dgm:presLayoutVars>
      </dgm:prSet>
      <dgm:spPr/>
      <dgm:t>
        <a:bodyPr/>
        <a:lstStyle/>
        <a:p>
          <a:endParaRPr lang="en-US"/>
        </a:p>
      </dgm:t>
    </dgm:pt>
    <dgm:pt modelId="{D4939BAC-59CE-5F4E-89EA-6AC3BC365DBF}" type="pres">
      <dgm:prSet presAssocID="{0C9153A2-1948-1242-917B-8FA50D1A1659}" presName="dummy" presStyleCnt="0"/>
      <dgm:spPr/>
    </dgm:pt>
    <dgm:pt modelId="{B52675A5-DFBF-9E47-A2DD-A6CC38B51476}" type="pres">
      <dgm:prSet presAssocID="{6D9058AF-35FF-9F49-B5A9-7A9FF3349F31}" presName="sibTrans" presStyleLbl="sibTrans2D1" presStyleIdx="2" presStyleCnt="4"/>
      <dgm:spPr/>
      <dgm:t>
        <a:bodyPr/>
        <a:lstStyle/>
        <a:p>
          <a:pPr rtl="1"/>
          <a:endParaRPr lang="ar-SA"/>
        </a:p>
      </dgm:t>
    </dgm:pt>
    <dgm:pt modelId="{2AA8D85D-7623-6441-8341-49E9AA35C8B6}" type="pres">
      <dgm:prSet presAssocID="{FECDB473-FFC1-664A-A1EF-B8F552CCBC1B}" presName="node" presStyleLbl="node1" presStyleIdx="3" presStyleCnt="4">
        <dgm:presLayoutVars>
          <dgm:bulletEnabled val="1"/>
        </dgm:presLayoutVars>
      </dgm:prSet>
      <dgm:spPr/>
      <dgm:t>
        <a:bodyPr/>
        <a:lstStyle/>
        <a:p>
          <a:endParaRPr lang="en-US"/>
        </a:p>
      </dgm:t>
    </dgm:pt>
    <dgm:pt modelId="{CB23ECB7-ED86-E842-9349-25DB18955F9D}" type="pres">
      <dgm:prSet presAssocID="{FECDB473-FFC1-664A-A1EF-B8F552CCBC1B}" presName="dummy" presStyleCnt="0"/>
      <dgm:spPr/>
    </dgm:pt>
    <dgm:pt modelId="{6BAB4103-F4D2-CA4F-B347-A77B2F5809D1}" type="pres">
      <dgm:prSet presAssocID="{DDB72859-FBEE-C849-9935-D91A12F23A0D}" presName="sibTrans" presStyleLbl="sibTrans2D1" presStyleIdx="3" presStyleCnt="4"/>
      <dgm:spPr/>
      <dgm:t>
        <a:bodyPr/>
        <a:lstStyle/>
        <a:p>
          <a:pPr rtl="1"/>
          <a:endParaRPr lang="ar-SA"/>
        </a:p>
      </dgm:t>
    </dgm:pt>
  </dgm:ptLst>
  <dgm:cxnLst>
    <dgm:cxn modelId="{A952ED87-545A-1541-A917-3CB3D0EB06B8}" type="presOf" srcId="{0C9153A2-1948-1242-917B-8FA50D1A1659}" destId="{5F4C6E2D-E09E-C448-9720-D8E85CB63E9E}" srcOrd="0" destOrd="0" presId="urn:microsoft.com/office/officeart/2005/8/layout/radial6"/>
    <dgm:cxn modelId="{00C3F0F6-F9A1-C644-BFCF-604F6054FB4F}" type="presOf" srcId="{6D9058AF-35FF-9F49-B5A9-7A9FF3349F31}" destId="{B52675A5-DFBF-9E47-A2DD-A6CC38B51476}" srcOrd="0" destOrd="0" presId="urn:microsoft.com/office/officeart/2005/8/layout/radial6"/>
    <dgm:cxn modelId="{1709E969-F078-A543-9920-7DE82E06BEC3}" srcId="{71A21D02-0D02-C046-BDDF-7D8BDC341BDC}" destId="{FECDB473-FFC1-664A-A1EF-B8F552CCBC1B}" srcOrd="3" destOrd="0" parTransId="{B8F01955-061F-9E4D-9E34-DD6140724A1A}" sibTransId="{DDB72859-FBEE-C849-9935-D91A12F23A0D}"/>
    <dgm:cxn modelId="{C280504F-02A3-C24D-9995-97E67ACBB5C2}" type="presOf" srcId="{E733F3B1-79BD-6142-94F4-E37C3C11CD9A}" destId="{5EB12379-14F3-8C42-A313-F704A111C50F}" srcOrd="0" destOrd="0" presId="urn:microsoft.com/office/officeart/2005/8/layout/radial6"/>
    <dgm:cxn modelId="{E0A00165-560E-9443-9BDD-6BDC4DEC6940}" type="presOf" srcId="{CB7BC5CE-F042-2E43-B094-BD42BD71A71C}" destId="{4966DD2D-73DD-E343-A869-BBBBCCED57F8}" srcOrd="0" destOrd="0" presId="urn:microsoft.com/office/officeart/2005/8/layout/radial6"/>
    <dgm:cxn modelId="{2F06AF6F-E228-6B48-A5AF-535CF8313B96}" srcId="{71A21D02-0D02-C046-BDDF-7D8BDC341BDC}" destId="{CB7BC5CE-F042-2E43-B094-BD42BD71A71C}" srcOrd="1" destOrd="0" parTransId="{A355B55C-0245-3D47-9944-F88FCBC947C1}" sibTransId="{E733F3B1-79BD-6142-94F4-E37C3C11CD9A}"/>
    <dgm:cxn modelId="{53DC9B19-E22B-8549-A07D-9EE1D95F80E1}" srcId="{71A21D02-0D02-C046-BDDF-7D8BDC341BDC}" destId="{0C9153A2-1948-1242-917B-8FA50D1A1659}" srcOrd="2" destOrd="0" parTransId="{19418CB9-6A1F-374C-9870-CA30375BB738}" sibTransId="{6D9058AF-35FF-9F49-B5A9-7A9FF3349F31}"/>
    <dgm:cxn modelId="{15B419A8-B267-8C46-8961-A2158492A2D4}" srcId="{71A21D02-0D02-C046-BDDF-7D8BDC341BDC}" destId="{6695490F-992D-D54E-8712-6B68992BA5D6}" srcOrd="0" destOrd="0" parTransId="{2BDD8537-6E90-714C-93E7-6F8DE4D4D057}" sibTransId="{7B565189-959F-344F-9202-61D751208440}"/>
    <dgm:cxn modelId="{93E37902-86F4-6146-9265-8932948DBDB4}" type="presOf" srcId="{7B565189-959F-344F-9202-61D751208440}" destId="{76959131-205A-FA46-AC19-58CD6C56DF0A}" srcOrd="0" destOrd="0" presId="urn:microsoft.com/office/officeart/2005/8/layout/radial6"/>
    <dgm:cxn modelId="{096CF406-0E55-6542-BE3C-9BABA305C8A4}" type="presOf" srcId="{DDB72859-FBEE-C849-9935-D91A12F23A0D}" destId="{6BAB4103-F4D2-CA4F-B347-A77B2F5809D1}" srcOrd="0" destOrd="0" presId="urn:microsoft.com/office/officeart/2005/8/layout/radial6"/>
    <dgm:cxn modelId="{5A03422C-7469-6041-95DD-FA5781F517F5}" type="presOf" srcId="{FECDB473-FFC1-664A-A1EF-B8F552CCBC1B}" destId="{2AA8D85D-7623-6441-8341-49E9AA35C8B6}" srcOrd="0" destOrd="0" presId="urn:microsoft.com/office/officeart/2005/8/layout/radial6"/>
    <dgm:cxn modelId="{0040DF32-EB52-5B43-9C27-97568D6F566D}" srcId="{3EBA6B0D-CED8-CD4A-AA51-55ECA3D5FCEE}" destId="{71A21D02-0D02-C046-BDDF-7D8BDC341BDC}" srcOrd="0" destOrd="0" parTransId="{A1465462-781F-1441-BEA4-8D60E4009C77}" sibTransId="{C7A429CE-3240-E348-8617-B5582ADE7181}"/>
    <dgm:cxn modelId="{15FB01D4-E64E-8549-AB94-09B8C7F8541A}" type="presOf" srcId="{71A21D02-0D02-C046-BDDF-7D8BDC341BDC}" destId="{A484FD00-44B8-8E4C-AC79-D839672DA5F8}" srcOrd="0" destOrd="0" presId="urn:microsoft.com/office/officeart/2005/8/layout/radial6"/>
    <dgm:cxn modelId="{C66AC248-DC24-E242-8940-09A565AE5F0C}" type="presOf" srcId="{3EBA6B0D-CED8-CD4A-AA51-55ECA3D5FCEE}" destId="{6FCDEBEB-9CBD-FA41-9AD6-797C56DDA211}" srcOrd="0" destOrd="0" presId="urn:microsoft.com/office/officeart/2005/8/layout/radial6"/>
    <dgm:cxn modelId="{3E186A5F-4616-6346-9DEF-4C37BDF63881}" type="presOf" srcId="{6695490F-992D-D54E-8712-6B68992BA5D6}" destId="{56700F53-F025-FA43-87C0-23A1453F0485}" srcOrd="0" destOrd="0" presId="urn:microsoft.com/office/officeart/2005/8/layout/radial6"/>
    <dgm:cxn modelId="{E2EFB95F-512A-6D4D-9E2B-BC1315885E7D}" type="presParOf" srcId="{6FCDEBEB-9CBD-FA41-9AD6-797C56DDA211}" destId="{A484FD00-44B8-8E4C-AC79-D839672DA5F8}" srcOrd="0" destOrd="0" presId="urn:microsoft.com/office/officeart/2005/8/layout/radial6"/>
    <dgm:cxn modelId="{4E68AD6A-9EB4-674B-8363-3BFCEDCD574F}" type="presParOf" srcId="{6FCDEBEB-9CBD-FA41-9AD6-797C56DDA211}" destId="{56700F53-F025-FA43-87C0-23A1453F0485}" srcOrd="1" destOrd="0" presId="urn:microsoft.com/office/officeart/2005/8/layout/radial6"/>
    <dgm:cxn modelId="{9B569E16-2E45-E04D-B9CF-600D3005C599}" type="presParOf" srcId="{6FCDEBEB-9CBD-FA41-9AD6-797C56DDA211}" destId="{53D4E877-09AD-E74D-A7C7-3990EB616C6C}" srcOrd="2" destOrd="0" presId="urn:microsoft.com/office/officeart/2005/8/layout/radial6"/>
    <dgm:cxn modelId="{FA3329B1-8660-9547-922F-E372CBE33E61}" type="presParOf" srcId="{6FCDEBEB-9CBD-FA41-9AD6-797C56DDA211}" destId="{76959131-205A-FA46-AC19-58CD6C56DF0A}" srcOrd="3" destOrd="0" presId="urn:microsoft.com/office/officeart/2005/8/layout/radial6"/>
    <dgm:cxn modelId="{4E18923A-6E44-B94C-BF26-2A40FE75A00E}" type="presParOf" srcId="{6FCDEBEB-9CBD-FA41-9AD6-797C56DDA211}" destId="{4966DD2D-73DD-E343-A869-BBBBCCED57F8}" srcOrd="4" destOrd="0" presId="urn:microsoft.com/office/officeart/2005/8/layout/radial6"/>
    <dgm:cxn modelId="{383E5911-CD2F-B44F-8781-0EA1088BF4BA}" type="presParOf" srcId="{6FCDEBEB-9CBD-FA41-9AD6-797C56DDA211}" destId="{EC5074C5-6257-7F47-AC4C-4B3FC14DA12B}" srcOrd="5" destOrd="0" presId="urn:microsoft.com/office/officeart/2005/8/layout/radial6"/>
    <dgm:cxn modelId="{0FF4BE7B-C3A8-BA41-B211-174F99795E4A}" type="presParOf" srcId="{6FCDEBEB-9CBD-FA41-9AD6-797C56DDA211}" destId="{5EB12379-14F3-8C42-A313-F704A111C50F}" srcOrd="6" destOrd="0" presId="urn:microsoft.com/office/officeart/2005/8/layout/radial6"/>
    <dgm:cxn modelId="{C648349A-A853-7346-BA06-2E80EC6DBD0F}" type="presParOf" srcId="{6FCDEBEB-9CBD-FA41-9AD6-797C56DDA211}" destId="{5F4C6E2D-E09E-C448-9720-D8E85CB63E9E}" srcOrd="7" destOrd="0" presId="urn:microsoft.com/office/officeart/2005/8/layout/radial6"/>
    <dgm:cxn modelId="{82DAF168-4823-1440-A074-66BE37F670CE}" type="presParOf" srcId="{6FCDEBEB-9CBD-FA41-9AD6-797C56DDA211}" destId="{D4939BAC-59CE-5F4E-89EA-6AC3BC365DBF}" srcOrd="8" destOrd="0" presId="urn:microsoft.com/office/officeart/2005/8/layout/radial6"/>
    <dgm:cxn modelId="{4729482F-317C-8145-9F69-D53A6DDBAA0F}" type="presParOf" srcId="{6FCDEBEB-9CBD-FA41-9AD6-797C56DDA211}" destId="{B52675A5-DFBF-9E47-A2DD-A6CC38B51476}" srcOrd="9" destOrd="0" presId="urn:microsoft.com/office/officeart/2005/8/layout/radial6"/>
    <dgm:cxn modelId="{79AF25E3-4229-E944-8454-366E3AA841B6}" type="presParOf" srcId="{6FCDEBEB-9CBD-FA41-9AD6-797C56DDA211}" destId="{2AA8D85D-7623-6441-8341-49E9AA35C8B6}" srcOrd="10" destOrd="0" presId="urn:microsoft.com/office/officeart/2005/8/layout/radial6"/>
    <dgm:cxn modelId="{2EE7AC13-82B5-204C-A563-73A3C7870142}" type="presParOf" srcId="{6FCDEBEB-9CBD-FA41-9AD6-797C56DDA211}" destId="{CB23ECB7-ED86-E842-9349-25DB18955F9D}" srcOrd="11" destOrd="0" presId="urn:microsoft.com/office/officeart/2005/8/layout/radial6"/>
    <dgm:cxn modelId="{DE7AB618-7250-2D4B-82FA-5C67BD7E8175}" type="presParOf" srcId="{6FCDEBEB-9CBD-FA41-9AD6-797C56DDA211}" destId="{6BAB4103-F4D2-CA4F-B347-A77B2F5809D1}"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A56863-69B5-46F8-BDC2-563126C194A0}" type="doc">
      <dgm:prSet loTypeId="urn:microsoft.com/office/officeart/2005/8/layout/venn1" loCatId="relationship" qsTypeId="urn:microsoft.com/office/officeart/2005/8/quickstyle/simple1" qsCatId="simple" csTypeId="urn:microsoft.com/office/officeart/2005/8/colors/accent1_2" csCatId="accent1" phldr="1"/>
      <dgm:spPr/>
    </dgm:pt>
    <dgm:pt modelId="{9E329192-1B36-4626-8C5B-07AB2FD9F83F}">
      <dgm:prSet phldrT="[Text]" custT="1"/>
      <dgm:spPr/>
      <dgm:t>
        <a:bodyPr/>
        <a:lstStyle/>
        <a:p>
          <a:r>
            <a:rPr lang="en-GB" sz="1800" b="1" dirty="0" smtClean="0">
              <a:latin typeface="Tahoma" pitchFamily="34" charset="0"/>
              <a:ea typeface="Tahoma" pitchFamily="34" charset="0"/>
              <a:cs typeface="Tahoma" pitchFamily="34" charset="0"/>
            </a:rPr>
            <a:t>Graduate Characteristics</a:t>
          </a:r>
          <a:endParaRPr lang="ar-SA" sz="1800" b="1" dirty="0" smtClean="0">
            <a:latin typeface="Tahoma" pitchFamily="34" charset="0"/>
            <a:ea typeface="Tahoma" pitchFamily="34" charset="0"/>
            <a:cs typeface="Tahoma" pitchFamily="34" charset="0"/>
          </a:endParaRPr>
        </a:p>
        <a:p>
          <a:r>
            <a:rPr lang="ar-SA" sz="1800" b="1" dirty="0" smtClean="0">
              <a:latin typeface="Tahoma" pitchFamily="34" charset="0"/>
              <a:ea typeface="Tahoma" pitchFamily="34" charset="0"/>
              <a:cs typeface="Tahoma" pitchFamily="34" charset="0"/>
            </a:rPr>
            <a:t>صفات الخريجين</a:t>
          </a:r>
          <a:endParaRPr lang="en-GB" sz="1800" b="1" dirty="0" smtClean="0">
            <a:latin typeface="Tahoma" pitchFamily="34" charset="0"/>
            <a:ea typeface="Tahoma" pitchFamily="34" charset="0"/>
            <a:cs typeface="Tahoma" pitchFamily="34" charset="0"/>
          </a:endParaRPr>
        </a:p>
        <a:p>
          <a:endParaRPr lang="en-GB" sz="1800" dirty="0">
            <a:latin typeface="Tahoma" pitchFamily="34" charset="0"/>
            <a:ea typeface="Tahoma" pitchFamily="34" charset="0"/>
            <a:cs typeface="Tahoma" pitchFamily="34" charset="0"/>
          </a:endParaRPr>
        </a:p>
      </dgm:t>
    </dgm:pt>
    <dgm:pt modelId="{ED994D78-04AF-49FE-BA23-47E40923DED4}" type="parTrans" cxnId="{ABCE80E4-5CF7-4EEC-80F0-09116E009FA6}">
      <dgm:prSet/>
      <dgm:spPr/>
      <dgm:t>
        <a:bodyPr/>
        <a:lstStyle/>
        <a:p>
          <a:endParaRPr lang="en-GB"/>
        </a:p>
      </dgm:t>
    </dgm:pt>
    <dgm:pt modelId="{77ADF7F3-50E1-43C3-9A81-2191E9FF0923}" type="sibTrans" cxnId="{ABCE80E4-5CF7-4EEC-80F0-09116E009FA6}">
      <dgm:prSet/>
      <dgm:spPr/>
      <dgm:t>
        <a:bodyPr/>
        <a:lstStyle/>
        <a:p>
          <a:endParaRPr lang="en-GB"/>
        </a:p>
      </dgm:t>
    </dgm:pt>
    <dgm:pt modelId="{D38A29EC-A28A-4FB6-9808-12D42BB3C4C3}">
      <dgm:prSet phldrT="[Tex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GB" sz="1600" b="0" dirty="0" smtClean="0">
              <a:latin typeface="Tahoma" pitchFamily="34" charset="0"/>
              <a:ea typeface="Tahoma" pitchFamily="34" charset="0"/>
              <a:cs typeface="Tahoma" pitchFamily="34" charset="0"/>
            </a:rPr>
            <a:t>Learning and Teaching Strategies </a:t>
          </a:r>
          <a:endParaRPr lang="ar-SA" sz="1600" b="0" dirty="0" smtClean="0">
            <a:latin typeface="Tahoma" pitchFamily="34" charset="0"/>
            <a:ea typeface="Tahoma" pitchFamily="34" charset="0"/>
            <a:cs typeface="Tahoma"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ar-SA" sz="1600" b="0" dirty="0" smtClean="0">
              <a:latin typeface="Tahoma" pitchFamily="34" charset="0"/>
              <a:ea typeface="Tahoma" pitchFamily="34" charset="0"/>
              <a:cs typeface="Tahoma" pitchFamily="34" charset="0"/>
            </a:rPr>
            <a:t>استراتجيات التعليم </a:t>
          </a:r>
          <a:r>
            <a:rPr lang="ar-SA" sz="1600" b="0" dirty="0" err="1" smtClean="0">
              <a:latin typeface="Tahoma" pitchFamily="34" charset="0"/>
              <a:ea typeface="Tahoma" pitchFamily="34" charset="0"/>
              <a:cs typeface="Tahoma" pitchFamily="34" charset="0"/>
            </a:rPr>
            <a:t>و</a:t>
          </a:r>
          <a:r>
            <a:rPr lang="ar-SA" sz="1600" b="0" dirty="0" smtClean="0">
              <a:latin typeface="Tahoma" pitchFamily="34" charset="0"/>
              <a:ea typeface="Tahoma" pitchFamily="34" charset="0"/>
              <a:cs typeface="Tahoma" pitchFamily="34" charset="0"/>
            </a:rPr>
            <a:t> التعلم</a:t>
          </a:r>
          <a:endParaRPr lang="en-GB" sz="1600" b="0" dirty="0" smtClean="0">
            <a:latin typeface="Tahoma" pitchFamily="34" charset="0"/>
            <a:ea typeface="Tahoma" pitchFamily="34" charset="0"/>
            <a:cs typeface="Tahoma" pitchFamily="34" charset="0"/>
          </a:endParaRPr>
        </a:p>
        <a:p>
          <a:endParaRPr lang="en-GB" sz="1800" dirty="0" smtClean="0">
            <a:latin typeface="Tahoma" pitchFamily="34" charset="0"/>
            <a:ea typeface="Tahoma" pitchFamily="34" charset="0"/>
            <a:cs typeface="Tahoma" pitchFamily="34" charset="0"/>
          </a:endParaRPr>
        </a:p>
      </dgm:t>
    </dgm:pt>
    <dgm:pt modelId="{E7DF8546-7F46-4B2F-B884-8A39368BE600}" type="parTrans" cxnId="{7D8CD69E-4F46-4BF9-A75B-8D679AF9CC8D}">
      <dgm:prSet/>
      <dgm:spPr/>
      <dgm:t>
        <a:bodyPr/>
        <a:lstStyle/>
        <a:p>
          <a:endParaRPr lang="en-GB"/>
        </a:p>
      </dgm:t>
    </dgm:pt>
    <dgm:pt modelId="{BF01A283-3282-4EB7-BB43-4B68B277A8E9}" type="sibTrans" cxnId="{7D8CD69E-4F46-4BF9-A75B-8D679AF9CC8D}">
      <dgm:prSet/>
      <dgm:spPr/>
      <dgm:t>
        <a:bodyPr/>
        <a:lstStyle/>
        <a:p>
          <a:endParaRPr lang="en-GB"/>
        </a:p>
      </dgm:t>
    </dgm:pt>
    <dgm:pt modelId="{1075908C-7224-422D-BB9B-F7F9BA002F87}">
      <dgm:prSet phldrT="[Text]" custT="1"/>
      <dgm:spPr/>
      <dgm:t>
        <a:bodyPr/>
        <a:lstStyle/>
        <a:p>
          <a:pPr algn="ctr" defTabSz="800100">
            <a:lnSpc>
              <a:spcPct val="90000"/>
            </a:lnSpc>
            <a:spcBef>
              <a:spcPct val="0"/>
            </a:spcBef>
            <a:spcAft>
              <a:spcPct val="35000"/>
            </a:spcAft>
          </a:pPr>
          <a:endParaRPr lang="en-GB" sz="1800" b="0" dirty="0" smtClean="0">
            <a:latin typeface="Tahoma" pitchFamily="34" charset="0"/>
            <a:ea typeface="Tahoma" pitchFamily="34" charset="0"/>
            <a:cs typeface="Tahoma"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en-GB" sz="1600" dirty="0" smtClean="0">
              <a:latin typeface="Arial" pitchFamily="34" charset="0"/>
              <a:ea typeface="Tahoma" pitchFamily="34" charset="0"/>
              <a:cs typeface="Arial" pitchFamily="34" charset="0"/>
            </a:rPr>
            <a:t>Assessment</a:t>
          </a:r>
          <a:endParaRPr lang="ar-SA" sz="1600" dirty="0" smtClean="0">
            <a:latin typeface="Arial" pitchFamily="34" charset="0"/>
            <a:ea typeface="Tahoma" pitchFamily="34" charset="0"/>
            <a:cs typeface="Arial"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ar-SA" sz="1600" dirty="0" smtClean="0">
              <a:latin typeface="Arial" pitchFamily="34" charset="0"/>
              <a:ea typeface="Tahoma" pitchFamily="34" charset="0"/>
              <a:cs typeface="Arial" pitchFamily="34" charset="0"/>
            </a:rPr>
            <a:t>التقييم</a:t>
          </a:r>
          <a:endParaRPr lang="en-GB" sz="1600" dirty="0" smtClean="0">
            <a:latin typeface="Arial" pitchFamily="34" charset="0"/>
            <a:ea typeface="Tahoma" pitchFamily="34" charset="0"/>
            <a:cs typeface="Arial" pitchFamily="34" charset="0"/>
          </a:endParaRPr>
        </a:p>
        <a:p>
          <a:pPr algn="ctr" defTabSz="800100">
            <a:lnSpc>
              <a:spcPct val="90000"/>
            </a:lnSpc>
            <a:spcBef>
              <a:spcPct val="0"/>
            </a:spcBef>
            <a:spcAft>
              <a:spcPct val="35000"/>
            </a:spcAft>
          </a:pPr>
          <a:endParaRPr lang="en-GB" sz="1800" dirty="0" smtClean="0">
            <a:latin typeface="Tahoma" pitchFamily="34" charset="0"/>
            <a:ea typeface="Tahoma" pitchFamily="34" charset="0"/>
            <a:cs typeface="Tahoma" pitchFamily="34" charset="0"/>
          </a:endParaRPr>
        </a:p>
      </dgm:t>
    </dgm:pt>
    <dgm:pt modelId="{39C87DDD-3BFD-44B9-B4B5-0C7317E33FEB}" type="parTrans" cxnId="{CDF6EAAD-E585-4CC9-9972-5AE007CA4290}">
      <dgm:prSet/>
      <dgm:spPr/>
      <dgm:t>
        <a:bodyPr/>
        <a:lstStyle/>
        <a:p>
          <a:endParaRPr lang="en-GB"/>
        </a:p>
      </dgm:t>
    </dgm:pt>
    <dgm:pt modelId="{8530A4E3-4751-48A9-AE90-8B4B56582ED9}" type="sibTrans" cxnId="{CDF6EAAD-E585-4CC9-9972-5AE007CA4290}">
      <dgm:prSet/>
      <dgm:spPr/>
      <dgm:t>
        <a:bodyPr/>
        <a:lstStyle/>
        <a:p>
          <a:endParaRPr lang="en-GB"/>
        </a:p>
      </dgm:t>
    </dgm:pt>
    <dgm:pt modelId="{4C7EAC14-B7CB-4F28-B368-C0422096D286}">
      <dgm:prSet phldrT="[Text]" custT="1"/>
      <dgm:spPr/>
      <dgm:t>
        <a:bodyPr/>
        <a:lstStyle/>
        <a:p>
          <a:r>
            <a:rPr lang="en-GB" sz="1600" dirty="0" smtClean="0">
              <a:latin typeface="Tahoma" pitchFamily="34" charset="0"/>
              <a:ea typeface="Tahoma" pitchFamily="34" charset="0"/>
              <a:cs typeface="Tahoma" pitchFamily="34" charset="0"/>
            </a:rPr>
            <a:t>Intended</a:t>
          </a:r>
        </a:p>
        <a:p>
          <a:r>
            <a:rPr lang="en-GB" sz="1600" dirty="0" smtClean="0">
              <a:latin typeface="Tahoma" pitchFamily="34" charset="0"/>
              <a:ea typeface="Tahoma" pitchFamily="34" charset="0"/>
              <a:cs typeface="Tahoma" pitchFamily="34" charset="0"/>
            </a:rPr>
            <a:t>Learning Outcomes</a:t>
          </a:r>
          <a:endParaRPr lang="ar-SA" sz="1600" dirty="0" smtClean="0">
            <a:latin typeface="Tahoma" pitchFamily="34" charset="0"/>
            <a:ea typeface="Tahoma" pitchFamily="34" charset="0"/>
            <a:cs typeface="Tahoma" pitchFamily="34" charset="0"/>
          </a:endParaRPr>
        </a:p>
        <a:p>
          <a:r>
            <a:rPr lang="ar-SA" sz="1600" dirty="0" smtClean="0">
              <a:latin typeface="Tahoma" pitchFamily="34" charset="0"/>
              <a:ea typeface="Tahoma" pitchFamily="34" charset="0"/>
              <a:cs typeface="Tahoma" pitchFamily="34" charset="0"/>
            </a:rPr>
            <a:t>المخرجات المطلوبة</a:t>
          </a:r>
          <a:r>
            <a:rPr lang="en-GB" sz="1600" dirty="0" smtClean="0">
              <a:latin typeface="Tahoma" pitchFamily="34" charset="0"/>
              <a:ea typeface="Tahoma" pitchFamily="34" charset="0"/>
              <a:cs typeface="Tahoma" pitchFamily="34" charset="0"/>
            </a:rPr>
            <a:t> </a:t>
          </a:r>
          <a:endParaRPr lang="en-GB" sz="1600" dirty="0">
            <a:latin typeface="Tahoma" pitchFamily="34" charset="0"/>
            <a:ea typeface="Tahoma" pitchFamily="34" charset="0"/>
            <a:cs typeface="Tahoma" pitchFamily="34" charset="0"/>
          </a:endParaRPr>
        </a:p>
      </dgm:t>
    </dgm:pt>
    <dgm:pt modelId="{6B8CD118-46DD-4ACB-A2A2-79A0FFCDA2ED}" type="parTrans" cxnId="{74989034-CB1A-46E2-8D12-CB957E4A9282}">
      <dgm:prSet/>
      <dgm:spPr/>
      <dgm:t>
        <a:bodyPr/>
        <a:lstStyle/>
        <a:p>
          <a:endParaRPr lang="en-GB"/>
        </a:p>
      </dgm:t>
    </dgm:pt>
    <dgm:pt modelId="{70D9C14A-8A03-4A8B-9020-94A439C3D29B}" type="sibTrans" cxnId="{74989034-CB1A-46E2-8D12-CB957E4A9282}">
      <dgm:prSet/>
      <dgm:spPr/>
      <dgm:t>
        <a:bodyPr/>
        <a:lstStyle/>
        <a:p>
          <a:endParaRPr lang="en-GB"/>
        </a:p>
      </dgm:t>
    </dgm:pt>
    <dgm:pt modelId="{33D94180-99EE-4D34-9790-84766BF993C4}" type="pres">
      <dgm:prSet presAssocID="{81A56863-69B5-46F8-BDC2-563126C194A0}" presName="compositeShape" presStyleCnt="0">
        <dgm:presLayoutVars>
          <dgm:chMax val="7"/>
          <dgm:dir/>
          <dgm:resizeHandles val="exact"/>
        </dgm:presLayoutVars>
      </dgm:prSet>
      <dgm:spPr/>
    </dgm:pt>
    <dgm:pt modelId="{DD48B387-793A-487D-B2B5-E30A090D2F5E}" type="pres">
      <dgm:prSet presAssocID="{9E329192-1B36-4626-8C5B-07AB2FD9F83F}" presName="circ1" presStyleLbl="vennNode1" presStyleIdx="0" presStyleCnt="4"/>
      <dgm:spPr/>
      <dgm:t>
        <a:bodyPr/>
        <a:lstStyle/>
        <a:p>
          <a:endParaRPr lang="en-GB"/>
        </a:p>
      </dgm:t>
    </dgm:pt>
    <dgm:pt modelId="{3DCB2416-1F8A-4CFC-B9CD-EB67286695B5}" type="pres">
      <dgm:prSet presAssocID="{9E329192-1B36-4626-8C5B-07AB2FD9F83F}" presName="circ1Tx" presStyleLbl="revTx" presStyleIdx="0" presStyleCnt="0">
        <dgm:presLayoutVars>
          <dgm:chMax val="0"/>
          <dgm:chPref val="0"/>
          <dgm:bulletEnabled val="1"/>
        </dgm:presLayoutVars>
      </dgm:prSet>
      <dgm:spPr/>
      <dgm:t>
        <a:bodyPr/>
        <a:lstStyle/>
        <a:p>
          <a:endParaRPr lang="en-GB"/>
        </a:p>
      </dgm:t>
    </dgm:pt>
    <dgm:pt modelId="{8FF84F56-9F95-4560-A371-963B3A3ED379}" type="pres">
      <dgm:prSet presAssocID="{4C7EAC14-B7CB-4F28-B368-C0422096D286}" presName="circ2" presStyleLbl="vennNode1" presStyleIdx="1" presStyleCnt="4"/>
      <dgm:spPr/>
      <dgm:t>
        <a:bodyPr/>
        <a:lstStyle/>
        <a:p>
          <a:endParaRPr lang="en-GB"/>
        </a:p>
      </dgm:t>
    </dgm:pt>
    <dgm:pt modelId="{6000FD03-B022-4C89-AE80-67722964E53A}" type="pres">
      <dgm:prSet presAssocID="{4C7EAC14-B7CB-4F28-B368-C0422096D286}" presName="circ2Tx" presStyleLbl="revTx" presStyleIdx="0" presStyleCnt="0">
        <dgm:presLayoutVars>
          <dgm:chMax val="0"/>
          <dgm:chPref val="0"/>
          <dgm:bulletEnabled val="1"/>
        </dgm:presLayoutVars>
      </dgm:prSet>
      <dgm:spPr/>
      <dgm:t>
        <a:bodyPr/>
        <a:lstStyle/>
        <a:p>
          <a:endParaRPr lang="en-GB"/>
        </a:p>
      </dgm:t>
    </dgm:pt>
    <dgm:pt modelId="{44BBBFB6-36D5-45FD-9DA0-821CD3B5F1D0}" type="pres">
      <dgm:prSet presAssocID="{D38A29EC-A28A-4FB6-9808-12D42BB3C4C3}" presName="circ3" presStyleLbl="vennNode1" presStyleIdx="2" presStyleCnt="4"/>
      <dgm:spPr/>
      <dgm:t>
        <a:bodyPr/>
        <a:lstStyle/>
        <a:p>
          <a:endParaRPr lang="en-GB"/>
        </a:p>
      </dgm:t>
    </dgm:pt>
    <dgm:pt modelId="{06292588-6E73-40E2-8E97-5DCDA9049B30}" type="pres">
      <dgm:prSet presAssocID="{D38A29EC-A28A-4FB6-9808-12D42BB3C4C3}" presName="circ3Tx" presStyleLbl="revTx" presStyleIdx="0" presStyleCnt="0">
        <dgm:presLayoutVars>
          <dgm:chMax val="0"/>
          <dgm:chPref val="0"/>
          <dgm:bulletEnabled val="1"/>
        </dgm:presLayoutVars>
      </dgm:prSet>
      <dgm:spPr/>
      <dgm:t>
        <a:bodyPr/>
        <a:lstStyle/>
        <a:p>
          <a:endParaRPr lang="en-GB"/>
        </a:p>
      </dgm:t>
    </dgm:pt>
    <dgm:pt modelId="{48537940-B26F-422D-80CA-7C3AFF38455F}" type="pres">
      <dgm:prSet presAssocID="{1075908C-7224-422D-BB9B-F7F9BA002F87}" presName="circ4" presStyleLbl="vennNode1" presStyleIdx="3" presStyleCnt="4"/>
      <dgm:spPr/>
      <dgm:t>
        <a:bodyPr/>
        <a:lstStyle/>
        <a:p>
          <a:endParaRPr lang="en-GB"/>
        </a:p>
      </dgm:t>
    </dgm:pt>
    <dgm:pt modelId="{63BC51AC-4DB3-4B63-B023-E5713EC875BF}" type="pres">
      <dgm:prSet presAssocID="{1075908C-7224-422D-BB9B-F7F9BA002F87}" presName="circ4Tx" presStyleLbl="revTx" presStyleIdx="0" presStyleCnt="0">
        <dgm:presLayoutVars>
          <dgm:chMax val="0"/>
          <dgm:chPref val="0"/>
          <dgm:bulletEnabled val="1"/>
        </dgm:presLayoutVars>
      </dgm:prSet>
      <dgm:spPr/>
      <dgm:t>
        <a:bodyPr/>
        <a:lstStyle/>
        <a:p>
          <a:endParaRPr lang="en-GB"/>
        </a:p>
      </dgm:t>
    </dgm:pt>
  </dgm:ptLst>
  <dgm:cxnLst>
    <dgm:cxn modelId="{3CF20D04-5F57-40B5-B874-6F3AF1AA2276}" type="presOf" srcId="{4C7EAC14-B7CB-4F28-B368-C0422096D286}" destId="{8FF84F56-9F95-4560-A371-963B3A3ED379}" srcOrd="0" destOrd="0" presId="urn:microsoft.com/office/officeart/2005/8/layout/venn1"/>
    <dgm:cxn modelId="{7D8CD69E-4F46-4BF9-A75B-8D679AF9CC8D}" srcId="{81A56863-69B5-46F8-BDC2-563126C194A0}" destId="{D38A29EC-A28A-4FB6-9808-12D42BB3C4C3}" srcOrd="2" destOrd="0" parTransId="{E7DF8546-7F46-4B2F-B884-8A39368BE600}" sibTransId="{BF01A283-3282-4EB7-BB43-4B68B277A8E9}"/>
    <dgm:cxn modelId="{4A59660D-D538-4EBD-B029-12B856F72FCB}" type="presOf" srcId="{9E329192-1B36-4626-8C5B-07AB2FD9F83F}" destId="{3DCB2416-1F8A-4CFC-B9CD-EB67286695B5}" srcOrd="1" destOrd="0" presId="urn:microsoft.com/office/officeart/2005/8/layout/venn1"/>
    <dgm:cxn modelId="{F31C5421-11F4-4E5B-9585-D75208110306}" type="presOf" srcId="{9E329192-1B36-4626-8C5B-07AB2FD9F83F}" destId="{DD48B387-793A-487D-B2B5-E30A090D2F5E}" srcOrd="0" destOrd="0" presId="urn:microsoft.com/office/officeart/2005/8/layout/venn1"/>
    <dgm:cxn modelId="{190A5BF2-401E-4122-88F7-1512CFA3CBA3}" type="presOf" srcId="{D38A29EC-A28A-4FB6-9808-12D42BB3C4C3}" destId="{44BBBFB6-36D5-45FD-9DA0-821CD3B5F1D0}" srcOrd="0" destOrd="0" presId="urn:microsoft.com/office/officeart/2005/8/layout/venn1"/>
    <dgm:cxn modelId="{5F61C71C-5593-4B46-A51A-914090EFD619}" type="presOf" srcId="{81A56863-69B5-46F8-BDC2-563126C194A0}" destId="{33D94180-99EE-4D34-9790-84766BF993C4}" srcOrd="0" destOrd="0" presId="urn:microsoft.com/office/officeart/2005/8/layout/venn1"/>
    <dgm:cxn modelId="{74989034-CB1A-46E2-8D12-CB957E4A9282}" srcId="{81A56863-69B5-46F8-BDC2-563126C194A0}" destId="{4C7EAC14-B7CB-4F28-B368-C0422096D286}" srcOrd="1" destOrd="0" parTransId="{6B8CD118-46DD-4ACB-A2A2-79A0FFCDA2ED}" sibTransId="{70D9C14A-8A03-4A8B-9020-94A439C3D29B}"/>
    <dgm:cxn modelId="{2B35CCE3-7102-4128-A75B-F52C9FEED4EE}" type="presOf" srcId="{D38A29EC-A28A-4FB6-9808-12D42BB3C4C3}" destId="{06292588-6E73-40E2-8E97-5DCDA9049B30}" srcOrd="1" destOrd="0" presId="urn:microsoft.com/office/officeart/2005/8/layout/venn1"/>
    <dgm:cxn modelId="{8460D971-A87E-4F07-BA72-33AFE257EE96}" type="presOf" srcId="{1075908C-7224-422D-BB9B-F7F9BA002F87}" destId="{63BC51AC-4DB3-4B63-B023-E5713EC875BF}" srcOrd="1" destOrd="0" presId="urn:microsoft.com/office/officeart/2005/8/layout/venn1"/>
    <dgm:cxn modelId="{088C1CA2-3D64-436A-B109-1421D4C295DE}" type="presOf" srcId="{1075908C-7224-422D-BB9B-F7F9BA002F87}" destId="{48537940-B26F-422D-80CA-7C3AFF38455F}" srcOrd="0" destOrd="0" presId="urn:microsoft.com/office/officeart/2005/8/layout/venn1"/>
    <dgm:cxn modelId="{2DE9E55D-B299-4817-97D0-4034CCCA67C0}" type="presOf" srcId="{4C7EAC14-B7CB-4F28-B368-C0422096D286}" destId="{6000FD03-B022-4C89-AE80-67722964E53A}" srcOrd="1" destOrd="0" presId="urn:microsoft.com/office/officeart/2005/8/layout/venn1"/>
    <dgm:cxn modelId="{ABCE80E4-5CF7-4EEC-80F0-09116E009FA6}" srcId="{81A56863-69B5-46F8-BDC2-563126C194A0}" destId="{9E329192-1B36-4626-8C5B-07AB2FD9F83F}" srcOrd="0" destOrd="0" parTransId="{ED994D78-04AF-49FE-BA23-47E40923DED4}" sibTransId="{77ADF7F3-50E1-43C3-9A81-2191E9FF0923}"/>
    <dgm:cxn modelId="{CDF6EAAD-E585-4CC9-9972-5AE007CA4290}" srcId="{81A56863-69B5-46F8-BDC2-563126C194A0}" destId="{1075908C-7224-422D-BB9B-F7F9BA002F87}" srcOrd="3" destOrd="0" parTransId="{39C87DDD-3BFD-44B9-B4B5-0C7317E33FEB}" sibTransId="{8530A4E3-4751-48A9-AE90-8B4B56582ED9}"/>
    <dgm:cxn modelId="{28F45E06-1653-42DE-9CE3-C31DF7AE9960}" type="presParOf" srcId="{33D94180-99EE-4D34-9790-84766BF993C4}" destId="{DD48B387-793A-487D-B2B5-E30A090D2F5E}" srcOrd="0" destOrd="0" presId="urn:microsoft.com/office/officeart/2005/8/layout/venn1"/>
    <dgm:cxn modelId="{13A8A6AB-1D9E-404C-A80C-37BD9D745FC0}" type="presParOf" srcId="{33D94180-99EE-4D34-9790-84766BF993C4}" destId="{3DCB2416-1F8A-4CFC-B9CD-EB67286695B5}" srcOrd="1" destOrd="0" presId="urn:microsoft.com/office/officeart/2005/8/layout/venn1"/>
    <dgm:cxn modelId="{24F0D744-FA30-4676-8778-4C9FC7A7C0F6}" type="presParOf" srcId="{33D94180-99EE-4D34-9790-84766BF993C4}" destId="{8FF84F56-9F95-4560-A371-963B3A3ED379}" srcOrd="2" destOrd="0" presId="urn:microsoft.com/office/officeart/2005/8/layout/venn1"/>
    <dgm:cxn modelId="{E5CCF1A9-0322-4FE3-8DE8-42E9C6864020}" type="presParOf" srcId="{33D94180-99EE-4D34-9790-84766BF993C4}" destId="{6000FD03-B022-4C89-AE80-67722964E53A}" srcOrd="3" destOrd="0" presId="urn:microsoft.com/office/officeart/2005/8/layout/venn1"/>
    <dgm:cxn modelId="{E45FA117-2FA2-4742-98AC-A869E37239C4}" type="presParOf" srcId="{33D94180-99EE-4D34-9790-84766BF993C4}" destId="{44BBBFB6-36D5-45FD-9DA0-821CD3B5F1D0}" srcOrd="4" destOrd="0" presId="urn:microsoft.com/office/officeart/2005/8/layout/venn1"/>
    <dgm:cxn modelId="{3771EC50-1888-4EEA-8D81-8A6059D0765F}" type="presParOf" srcId="{33D94180-99EE-4D34-9790-84766BF993C4}" destId="{06292588-6E73-40E2-8E97-5DCDA9049B30}" srcOrd="5" destOrd="0" presId="urn:microsoft.com/office/officeart/2005/8/layout/venn1"/>
    <dgm:cxn modelId="{67567307-9319-4F04-BF35-EF068770B186}" type="presParOf" srcId="{33D94180-99EE-4D34-9790-84766BF993C4}" destId="{48537940-B26F-422D-80CA-7C3AFF38455F}" srcOrd="6" destOrd="0" presId="urn:microsoft.com/office/officeart/2005/8/layout/venn1"/>
    <dgm:cxn modelId="{42C0D5AE-0BF2-4198-BA6A-1426463C1BC3}" type="presParOf" srcId="{33D94180-99EE-4D34-9790-84766BF993C4}" destId="{63BC51AC-4DB3-4B63-B023-E5713EC875BF}" srcOrd="7"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AB4103-F4D2-CA4F-B347-A77B2F5809D1}">
      <dsp:nvSpPr>
        <dsp:cNvPr id="0" name=""/>
        <dsp:cNvSpPr/>
      </dsp:nvSpPr>
      <dsp:spPr>
        <a:xfrm>
          <a:off x="2373658" y="521839"/>
          <a:ext cx="3482283" cy="3482283"/>
        </a:xfrm>
        <a:prstGeom prst="blockArc">
          <a:avLst>
            <a:gd name="adj1" fmla="val 10800000"/>
            <a:gd name="adj2" fmla="val 16200000"/>
            <a:gd name="adj3" fmla="val 4641"/>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52675A5-DFBF-9E47-A2DD-A6CC38B51476}">
      <dsp:nvSpPr>
        <dsp:cNvPr id="0" name=""/>
        <dsp:cNvSpPr/>
      </dsp:nvSpPr>
      <dsp:spPr>
        <a:xfrm>
          <a:off x="2373658" y="521839"/>
          <a:ext cx="3482283" cy="3482283"/>
        </a:xfrm>
        <a:prstGeom prst="blockArc">
          <a:avLst>
            <a:gd name="adj1" fmla="val 5400000"/>
            <a:gd name="adj2" fmla="val 10800000"/>
            <a:gd name="adj3" fmla="val 4641"/>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EB12379-14F3-8C42-A313-F704A111C50F}">
      <dsp:nvSpPr>
        <dsp:cNvPr id="0" name=""/>
        <dsp:cNvSpPr/>
      </dsp:nvSpPr>
      <dsp:spPr>
        <a:xfrm>
          <a:off x="2373658" y="521839"/>
          <a:ext cx="3482283" cy="3482283"/>
        </a:xfrm>
        <a:prstGeom prst="blockArc">
          <a:avLst>
            <a:gd name="adj1" fmla="val 0"/>
            <a:gd name="adj2" fmla="val 5400000"/>
            <a:gd name="adj3" fmla="val 4641"/>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6959131-205A-FA46-AC19-58CD6C56DF0A}">
      <dsp:nvSpPr>
        <dsp:cNvPr id="0" name=""/>
        <dsp:cNvSpPr/>
      </dsp:nvSpPr>
      <dsp:spPr>
        <a:xfrm>
          <a:off x="2373658" y="521839"/>
          <a:ext cx="3482283" cy="3482283"/>
        </a:xfrm>
        <a:prstGeom prst="blockArc">
          <a:avLst>
            <a:gd name="adj1" fmla="val 16200000"/>
            <a:gd name="adj2" fmla="val 0"/>
            <a:gd name="adj3" fmla="val 4641"/>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84FD00-44B8-8E4C-AC79-D839672DA5F8}">
      <dsp:nvSpPr>
        <dsp:cNvPr id="0" name=""/>
        <dsp:cNvSpPr/>
      </dsp:nvSpPr>
      <dsp:spPr>
        <a:xfrm>
          <a:off x="3313137" y="1461318"/>
          <a:ext cx="1603325" cy="160332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Kolb Learning Cycle</a:t>
          </a:r>
          <a:r>
            <a:rPr lang="ar-SA" sz="1900" kern="1200" dirty="0" smtClean="0"/>
            <a:t> دائرة </a:t>
          </a:r>
          <a:r>
            <a:rPr lang="ar-SA" sz="1900" kern="1200" dirty="0" err="1" smtClean="0"/>
            <a:t>كولب</a:t>
          </a:r>
          <a:r>
            <a:rPr lang="ar-SA" sz="1900" kern="1200" dirty="0" smtClean="0"/>
            <a:t> </a:t>
          </a:r>
          <a:r>
            <a:rPr lang="ar-SA" sz="1900" kern="1200" dirty="0" err="1" smtClean="0"/>
            <a:t>التعلمية</a:t>
          </a:r>
          <a:r>
            <a:rPr lang="ar-SA" sz="1900" kern="1200" dirty="0" smtClean="0"/>
            <a:t> </a:t>
          </a:r>
          <a:endParaRPr lang="en-US" sz="1900" kern="1200" dirty="0"/>
        </a:p>
      </dsp:txBody>
      <dsp:txXfrm>
        <a:off x="3313137" y="1461318"/>
        <a:ext cx="1603325" cy="1603325"/>
      </dsp:txXfrm>
    </dsp:sp>
    <dsp:sp modelId="{56700F53-F025-FA43-87C0-23A1453F0485}">
      <dsp:nvSpPr>
        <dsp:cNvPr id="0" name=""/>
        <dsp:cNvSpPr/>
      </dsp:nvSpPr>
      <dsp:spPr>
        <a:xfrm>
          <a:off x="3553636" y="1079"/>
          <a:ext cx="1122327" cy="112232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Concrete</a:t>
          </a:r>
          <a:r>
            <a:rPr lang="ar-SA" sz="800" kern="1200" dirty="0" smtClean="0"/>
            <a:t> </a:t>
          </a:r>
          <a:r>
            <a:rPr lang="en-US" sz="800" kern="1200" dirty="0" smtClean="0"/>
            <a:t>Experience</a:t>
          </a:r>
          <a:r>
            <a:rPr lang="ar-SA" sz="800" kern="1200" dirty="0" smtClean="0"/>
            <a:t>خبرة قوية </a:t>
          </a:r>
          <a:endParaRPr lang="en-US" sz="800" kern="1200" dirty="0"/>
        </a:p>
      </dsp:txBody>
      <dsp:txXfrm>
        <a:off x="3553636" y="1079"/>
        <a:ext cx="1122327" cy="1122327"/>
      </dsp:txXfrm>
    </dsp:sp>
    <dsp:sp modelId="{4966DD2D-73DD-E343-A869-BBBBCCED57F8}">
      <dsp:nvSpPr>
        <dsp:cNvPr id="0" name=""/>
        <dsp:cNvSpPr/>
      </dsp:nvSpPr>
      <dsp:spPr>
        <a:xfrm>
          <a:off x="5254373" y="1701817"/>
          <a:ext cx="1122327" cy="112232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Reflection</a:t>
          </a:r>
          <a:r>
            <a:rPr lang="ar-SA" sz="800" kern="1200" dirty="0" smtClean="0"/>
            <a:t> التسليط الضوء </a:t>
          </a:r>
          <a:endParaRPr lang="en-US" sz="800" kern="1200" dirty="0"/>
        </a:p>
      </dsp:txBody>
      <dsp:txXfrm>
        <a:off x="5254373" y="1701817"/>
        <a:ext cx="1122327" cy="1122327"/>
      </dsp:txXfrm>
    </dsp:sp>
    <dsp:sp modelId="{5F4C6E2D-E09E-C448-9720-D8E85CB63E9E}">
      <dsp:nvSpPr>
        <dsp:cNvPr id="0" name=""/>
        <dsp:cNvSpPr/>
      </dsp:nvSpPr>
      <dsp:spPr>
        <a:xfrm>
          <a:off x="3553636" y="3402555"/>
          <a:ext cx="1122327" cy="112232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Conceptualization</a:t>
          </a:r>
          <a:r>
            <a:rPr lang="ar-SA" sz="800" kern="1200" dirty="0" smtClean="0"/>
            <a:t> المفهوم </a:t>
          </a:r>
          <a:endParaRPr lang="en-US" sz="800" kern="1200" dirty="0" smtClean="0"/>
        </a:p>
        <a:p>
          <a:pPr lvl="0" algn="ctr" defTabSz="355600">
            <a:lnSpc>
              <a:spcPct val="90000"/>
            </a:lnSpc>
            <a:spcBef>
              <a:spcPct val="0"/>
            </a:spcBef>
            <a:spcAft>
              <a:spcPct val="35000"/>
            </a:spcAft>
          </a:pPr>
          <a:endParaRPr lang="en-US" sz="800" kern="1200" dirty="0"/>
        </a:p>
      </dsp:txBody>
      <dsp:txXfrm>
        <a:off x="3553636" y="3402555"/>
        <a:ext cx="1122327" cy="1122327"/>
      </dsp:txXfrm>
    </dsp:sp>
    <dsp:sp modelId="{2AA8D85D-7623-6441-8341-49E9AA35C8B6}">
      <dsp:nvSpPr>
        <dsp:cNvPr id="0" name=""/>
        <dsp:cNvSpPr/>
      </dsp:nvSpPr>
      <dsp:spPr>
        <a:xfrm>
          <a:off x="1852898" y="1701817"/>
          <a:ext cx="1122327" cy="112232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Active experimentation</a:t>
          </a:r>
        </a:p>
        <a:p>
          <a:pPr lvl="0" algn="ctr" defTabSz="355600">
            <a:lnSpc>
              <a:spcPct val="90000"/>
            </a:lnSpc>
            <a:spcBef>
              <a:spcPct val="0"/>
            </a:spcBef>
            <a:spcAft>
              <a:spcPct val="35000"/>
            </a:spcAft>
          </a:pPr>
          <a:endParaRPr lang="en-US" sz="800" kern="1200" dirty="0"/>
        </a:p>
      </dsp:txBody>
      <dsp:txXfrm>
        <a:off x="1852898" y="1701817"/>
        <a:ext cx="1122327" cy="11223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A569A3-D0CA-4545-82D8-14022224D791}" type="datetimeFigureOut">
              <a:rPr lang="en-US" smtClean="0"/>
              <a:pPr/>
              <a:t>10/8/2012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B4F4DF-A458-2040-8AE7-87D4DAC4636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53948C-4A13-459A-BFFC-67812B10CDA9}" type="slidenum">
              <a:rPr lang="en-GB" smtClean="0"/>
              <a:pPr fontAlgn="base">
                <a:spcBef>
                  <a:spcPct val="0"/>
                </a:spcBef>
                <a:spcAft>
                  <a:spcPct val="0"/>
                </a:spcAft>
                <a:defRPr/>
              </a:pPr>
              <a:t>1</a:t>
            </a:fld>
            <a:endParaRPr lang="en-GB" dirty="0" smtClean="0"/>
          </a:p>
        </p:txBody>
      </p:sp>
      <p:sp>
        <p:nvSpPr>
          <p:cNvPr id="143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43364"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x-non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51555"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45763" name="Notes Placeholder 2"/>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z="1600" dirty="0" smtClean="0">
              <a:latin typeface="Arial" charset="0"/>
              <a:cs typeface="Arial" charset="0"/>
            </a:endParaRPr>
          </a:p>
        </p:txBody>
      </p:sp>
      <p:sp>
        <p:nvSpPr>
          <p:cNvPr id="180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E9B048-E8D8-43D5-B57C-4D00391D48FD}" type="slidenum">
              <a:rPr lang="en-GB" smtClean="0"/>
              <a:pPr fontAlgn="base">
                <a:spcBef>
                  <a:spcPct val="0"/>
                </a:spcBef>
                <a:spcAft>
                  <a:spcPct val="0"/>
                </a:spcAft>
                <a:defRPr/>
              </a:pPr>
              <a:t>154</a:t>
            </a:fld>
            <a:endParaRPr lang="en-GB" dirty="0"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46787"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47811" name="Notes Placeholder 2"/>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endParaRPr lang="en-GB" sz="1600" dirty="0"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182EA278-357D-4BA5-8E3E-2A9956502965}" type="slidenum">
              <a:rPr lang="en-GB" smtClean="0"/>
              <a:pPr>
                <a:defRPr/>
              </a:pPr>
              <a:t>156</a:t>
            </a:fld>
            <a:endParaRPr lang="en-GB"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51907"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DEE1E1B7-3D61-48B6-B6F1-AE81900D164E}" type="slidenum">
              <a:rPr lang="en-GB"/>
              <a:pPr/>
              <a:t>167</a:t>
            </a:fld>
            <a:endParaRPr lang="en-GB" dirty="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53603" name="Rectangle 1027"/>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BFC957-D24F-4475-84C4-87759DDDF910}" type="slidenum">
              <a:rPr lang="en-US" smtClean="0"/>
              <a:pPr fontAlgn="base">
                <a:spcBef>
                  <a:spcPct val="0"/>
                </a:spcBef>
                <a:spcAft>
                  <a:spcPct val="0"/>
                </a:spcAft>
                <a:defRPr/>
              </a:pPr>
              <a:t>23</a:t>
            </a:fld>
            <a:endParaRPr lang="en-US" dirty="0" smtClean="0"/>
          </a:p>
        </p:txBody>
      </p:sp>
      <p:sp>
        <p:nvSpPr>
          <p:cNvPr id="154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sp>
      <p:sp>
        <p:nvSpPr>
          <p:cNvPr id="154628" name="Rectangle 3"/>
          <p:cNvSpPr>
            <a:spLocks noGrp="1" noChangeArrowheads="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A363AB-9D0D-40D3-8A0C-DEE29C02BC3E}" type="slidenum">
              <a:rPr lang="en-US" smtClean="0"/>
              <a:pPr fontAlgn="base">
                <a:spcBef>
                  <a:spcPct val="0"/>
                </a:spcBef>
                <a:spcAft>
                  <a:spcPct val="0"/>
                </a:spcAft>
                <a:defRPr/>
              </a:pPr>
              <a:t>24</a:t>
            </a:fld>
            <a:endParaRPr lang="en-US" dirty="0" smtClean="0"/>
          </a:p>
        </p:txBody>
      </p:sp>
      <p:sp>
        <p:nvSpPr>
          <p:cNvPr id="155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sp>
      <p:sp>
        <p:nvSpPr>
          <p:cNvPr id="155652" name="Rectangle 3"/>
          <p:cNvSpPr>
            <a:spLocks noGrp="1" noChangeArrowheads="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06CEE5-0056-4DAD-BDFF-2AE4F8714C40}" type="slidenum">
              <a:rPr lang="en-US" smtClean="0"/>
              <a:pPr fontAlgn="base">
                <a:spcBef>
                  <a:spcPct val="0"/>
                </a:spcBef>
                <a:spcAft>
                  <a:spcPct val="0"/>
                </a:spcAft>
                <a:defRPr/>
              </a:pPr>
              <a:t>25</a:t>
            </a:fld>
            <a:endParaRPr lang="en-US" dirty="0" smtClean="0"/>
          </a:p>
        </p:txBody>
      </p:sp>
      <p:sp>
        <p:nvSpPr>
          <p:cNvPr id="156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56676"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BF84CA-F4E1-453D-BFF2-CC594700D60F}" type="slidenum">
              <a:rPr lang="en-US" smtClean="0"/>
              <a:pPr fontAlgn="base">
                <a:spcBef>
                  <a:spcPct val="0"/>
                </a:spcBef>
                <a:spcAft>
                  <a:spcPct val="0"/>
                </a:spcAft>
                <a:defRPr/>
              </a:pPr>
              <a:t>26</a:t>
            </a:fld>
            <a:endParaRPr lang="en-US" dirty="0" smtClean="0"/>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57700"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BF84CA-F4E1-453D-BFF2-CC594700D60F}" type="slidenum">
              <a:rPr lang="en-US" smtClean="0"/>
              <a:pPr fontAlgn="base">
                <a:spcBef>
                  <a:spcPct val="0"/>
                </a:spcBef>
                <a:spcAft>
                  <a:spcPct val="0"/>
                </a:spcAft>
                <a:defRPr/>
              </a:pPr>
              <a:t>27</a:t>
            </a:fld>
            <a:endParaRPr lang="en-US" dirty="0" smtClean="0"/>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57700"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DEE1E1B7-3D61-48B6-B6F1-AE81900D164E}" type="slidenum">
              <a:rPr lang="en-GB"/>
              <a:pPr/>
              <a:t>28</a:t>
            </a:fld>
            <a:endParaRPr lang="en-GB" dirty="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847ABF-FB35-4432-9C05-20B9ECDF2980}" type="slidenum">
              <a:rPr lang="en-US" smtClean="0"/>
              <a:pPr fontAlgn="base">
                <a:spcBef>
                  <a:spcPct val="0"/>
                </a:spcBef>
                <a:spcAft>
                  <a:spcPct val="0"/>
                </a:spcAft>
                <a:defRPr/>
              </a:pPr>
              <a:t>29</a:t>
            </a:fld>
            <a:endParaRPr lang="en-US" dirty="0" smtClean="0"/>
          </a:p>
        </p:txBody>
      </p:sp>
      <p:sp>
        <p:nvSpPr>
          <p:cNvPr id="158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58724"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997E0E-BF37-422E-99E1-79FB2EB37D87}" type="slidenum">
              <a:rPr lang="en-US" smtClean="0"/>
              <a:pPr fontAlgn="base">
                <a:spcBef>
                  <a:spcPct val="0"/>
                </a:spcBef>
                <a:spcAft>
                  <a:spcPct val="0"/>
                </a:spcAft>
                <a:defRPr/>
              </a:pPr>
              <a:t>30</a:t>
            </a:fld>
            <a:endParaRPr lang="en-US" dirty="0" smtClean="0"/>
          </a:p>
        </p:txBody>
      </p:sp>
      <p:sp>
        <p:nvSpPr>
          <p:cNvPr id="159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59748"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15715"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x-non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sz="1600" dirty="0" smtClean="0">
                <a:latin typeface="Arial" charset="0"/>
                <a:cs typeface="Arial" charset="0"/>
              </a:rPr>
              <a:t>There are different elaborations of this approach and multiple levels of outcomes.  Yet at the core of OBL is the focus on what student should learn. It is this learning, often expressed in the form of learning outcomes that becomes the guiding principle in curriculum design.</a:t>
            </a:r>
            <a:endParaRPr lang="en-GB" sz="1600" dirty="0"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08A3F474-61A8-4020-B8B0-D8E7BA139568}" type="slidenum">
              <a:rPr lang="en-GB" smtClean="0"/>
              <a:pPr>
                <a:defRPr/>
              </a:pPr>
              <a:t>31</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1204B5-349C-4039-B8E7-1F3FEAB6830F}" type="slidenum">
              <a:rPr lang="en-US" smtClean="0"/>
              <a:pPr fontAlgn="base">
                <a:spcBef>
                  <a:spcPct val="0"/>
                </a:spcBef>
                <a:spcAft>
                  <a:spcPct val="0"/>
                </a:spcAft>
                <a:defRPr/>
              </a:pPr>
              <a:t>33</a:t>
            </a:fld>
            <a:endParaRPr lang="en-US" dirty="0" smtClean="0"/>
          </a:p>
        </p:txBody>
      </p:sp>
      <p:sp>
        <p:nvSpPr>
          <p:cNvPr id="160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60772"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4BDCB3-B694-4D0C-96F6-969151B3848E}" type="slidenum">
              <a:rPr lang="en-US" smtClean="0"/>
              <a:pPr fontAlgn="base">
                <a:spcBef>
                  <a:spcPct val="0"/>
                </a:spcBef>
                <a:spcAft>
                  <a:spcPct val="0"/>
                </a:spcAft>
                <a:defRPr/>
              </a:pPr>
              <a:t>34</a:t>
            </a:fld>
            <a:endParaRPr lang="en-US" dirty="0" smtClean="0"/>
          </a:p>
        </p:txBody>
      </p:sp>
      <p:sp>
        <p:nvSpPr>
          <p:cNvPr id="161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61796"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CF2A95-E1F1-4ADA-8DE3-17D4DC450821}" type="slidenum">
              <a:rPr lang="en-US" smtClean="0"/>
              <a:pPr fontAlgn="base">
                <a:spcBef>
                  <a:spcPct val="0"/>
                </a:spcBef>
                <a:spcAft>
                  <a:spcPct val="0"/>
                </a:spcAft>
                <a:defRPr/>
              </a:pPr>
              <a:t>38</a:t>
            </a:fld>
            <a:endParaRPr lang="en-US" dirty="0" smtClean="0"/>
          </a:p>
        </p:txBody>
      </p:sp>
      <p:sp>
        <p:nvSpPr>
          <p:cNvPr id="163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63844"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330759-9B15-4184-A7B5-16C958006806}" type="slidenum">
              <a:rPr lang="en-US" smtClean="0"/>
              <a:pPr fontAlgn="base">
                <a:spcBef>
                  <a:spcPct val="0"/>
                </a:spcBef>
                <a:spcAft>
                  <a:spcPct val="0"/>
                </a:spcAft>
                <a:defRPr/>
              </a:pPr>
              <a:t>39</a:t>
            </a:fld>
            <a:endParaRPr lang="en-US" dirty="0" smtClean="0"/>
          </a:p>
        </p:txBody>
      </p:sp>
      <p:sp>
        <p:nvSpPr>
          <p:cNvPr id="16486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64868" name="Rectangle 1027"/>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E4A1C2-5AA7-4ACA-AD16-7C81EE1EFAF1}" type="slidenum">
              <a:rPr lang="en-US" smtClean="0"/>
              <a:pPr fontAlgn="base">
                <a:spcBef>
                  <a:spcPct val="0"/>
                </a:spcBef>
                <a:spcAft>
                  <a:spcPct val="0"/>
                </a:spcAft>
                <a:defRPr/>
              </a:pPr>
              <a:t>40</a:t>
            </a:fld>
            <a:endParaRPr lang="en-US" dirty="0" smtClean="0"/>
          </a:p>
        </p:txBody>
      </p:sp>
      <p:sp>
        <p:nvSpPr>
          <p:cNvPr id="16589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65892" name="Rectangle 1027"/>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0FB69E-43CA-4D6D-BAC6-162C24501E26}" type="slidenum">
              <a:rPr lang="en-US" smtClean="0"/>
              <a:pPr fontAlgn="base">
                <a:spcBef>
                  <a:spcPct val="0"/>
                </a:spcBef>
                <a:spcAft>
                  <a:spcPct val="0"/>
                </a:spcAft>
                <a:defRPr/>
              </a:pPr>
              <a:t>41</a:t>
            </a:fld>
            <a:endParaRPr lang="en-US" dirty="0" smtClean="0"/>
          </a:p>
        </p:txBody>
      </p:sp>
      <p:sp>
        <p:nvSpPr>
          <p:cNvPr id="16691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66916" name="Rectangle 1027"/>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1689A2-DCCF-4400-AD74-0B448A8BBA7A}" type="slidenum">
              <a:rPr lang="en-US" smtClean="0"/>
              <a:pPr fontAlgn="base">
                <a:spcBef>
                  <a:spcPct val="0"/>
                </a:spcBef>
                <a:spcAft>
                  <a:spcPct val="0"/>
                </a:spcAft>
                <a:defRPr/>
              </a:pPr>
              <a:t>42</a:t>
            </a:fld>
            <a:endParaRPr lang="en-US" dirty="0" smtClean="0"/>
          </a:p>
        </p:txBody>
      </p:sp>
      <p:sp>
        <p:nvSpPr>
          <p:cNvPr id="16793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67940" name="Rectangle 1027"/>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B1537A-6C4C-48CB-A486-A481144C9E3E}" type="slidenum">
              <a:rPr lang="en-US" smtClean="0"/>
              <a:pPr fontAlgn="base">
                <a:spcBef>
                  <a:spcPct val="0"/>
                </a:spcBef>
                <a:spcAft>
                  <a:spcPct val="0"/>
                </a:spcAft>
                <a:defRPr/>
              </a:pPr>
              <a:t>43</a:t>
            </a:fld>
            <a:endParaRPr lang="en-US" dirty="0" smtClean="0"/>
          </a:p>
        </p:txBody>
      </p:sp>
      <p:sp>
        <p:nvSpPr>
          <p:cNvPr id="168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68964"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281175-8229-4601-8497-7A82EC18AA3B}" type="slidenum">
              <a:rPr lang="en-US" smtClean="0"/>
              <a:pPr fontAlgn="base">
                <a:spcBef>
                  <a:spcPct val="0"/>
                </a:spcBef>
                <a:spcAft>
                  <a:spcPct val="0"/>
                </a:spcAft>
                <a:defRPr/>
              </a:pPr>
              <a:t>44</a:t>
            </a:fld>
            <a:endParaRPr lang="en-US" dirty="0" smtClean="0"/>
          </a:p>
        </p:txBody>
      </p:sp>
      <p:sp>
        <p:nvSpPr>
          <p:cNvPr id="16998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69988" name="Rectangle 1027"/>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B4F4DF-A458-2040-8AE7-87D4DAC46365}" type="slidenum">
              <a:rPr lang="en-US" smtClean="0"/>
              <a:pPr/>
              <a:t>7</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C8B39F-3334-4E1B-B5FF-E4FFC3280027}" type="slidenum">
              <a:rPr lang="en-US" smtClean="0"/>
              <a:pPr fontAlgn="base">
                <a:spcBef>
                  <a:spcPct val="0"/>
                </a:spcBef>
                <a:spcAft>
                  <a:spcPct val="0"/>
                </a:spcAft>
                <a:defRPr/>
              </a:pPr>
              <a:t>45</a:t>
            </a:fld>
            <a:endParaRPr lang="en-US" dirty="0" smtClean="0"/>
          </a:p>
        </p:txBody>
      </p:sp>
      <p:sp>
        <p:nvSpPr>
          <p:cNvPr id="17203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72036" name="Rectangle 1027"/>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626ABC-8539-417E-921B-1E4CABFD6625}" type="slidenum">
              <a:rPr lang="en-US" smtClean="0"/>
              <a:pPr fontAlgn="base">
                <a:spcBef>
                  <a:spcPct val="0"/>
                </a:spcBef>
                <a:spcAft>
                  <a:spcPct val="0"/>
                </a:spcAft>
                <a:defRPr/>
              </a:pPr>
              <a:t>50</a:t>
            </a:fld>
            <a:endParaRPr lang="en-US" dirty="0" smtClean="0"/>
          </a:p>
        </p:txBody>
      </p:sp>
      <p:sp>
        <p:nvSpPr>
          <p:cNvPr id="17305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73060" name="Rectangle 1027"/>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a:defRPr/>
            </a:pPr>
            <a:fld id="{5620DD9B-0BA6-49C1-B8CD-5257523E0C3F}" type="slidenum">
              <a:rPr lang="en-US" smtClean="0"/>
              <a:pPr>
                <a:defRPr/>
              </a:pPr>
              <a:t>51</a:t>
            </a:fld>
            <a:endParaRPr lang="en-US" dirty="0" smtClean="0"/>
          </a:p>
        </p:txBody>
      </p:sp>
      <p:sp>
        <p:nvSpPr>
          <p:cNvPr id="174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74084"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b="1" i="1" dirty="0" smtClean="0"/>
              <a:t>Curriculum Alignment </a:t>
            </a:r>
            <a:r>
              <a:rPr lang="en-US" dirty="0" smtClean="0"/>
              <a:t>is an iterative process involving systematic study (curriculum mapping, analysis, and interpretation) of curricular components to determine the degree of </a:t>
            </a:r>
            <a:r>
              <a:rPr lang="en-US" b="1" i="1" u="sng" dirty="0" smtClean="0"/>
              <a:t>consistency</a:t>
            </a:r>
            <a:r>
              <a:rPr lang="en-US" dirty="0" smtClean="0"/>
              <a:t> between what faculty expect students to learn, what faculty think they teach, and what students learn as a result of their educational experiences. Curriculum Alignment ensures that </a:t>
            </a:r>
          </a:p>
          <a:p>
            <a:pPr lvl="1">
              <a:buFontTx/>
              <a:buChar char="•"/>
            </a:pPr>
            <a:r>
              <a:rPr lang="en-US" dirty="0" smtClean="0"/>
              <a:t>Faculty teach what they claim they teach</a:t>
            </a:r>
          </a:p>
          <a:p>
            <a:pPr lvl="1">
              <a:buFontTx/>
              <a:buChar char="•"/>
            </a:pPr>
            <a:r>
              <a:rPr lang="en-US" dirty="0" smtClean="0"/>
              <a:t>Student learn what they are supposed to learn</a:t>
            </a:r>
          </a:p>
          <a:p>
            <a:pPr>
              <a:buFontTx/>
              <a:buChar char="•"/>
            </a:pPr>
            <a:r>
              <a:rPr lang="en-US" dirty="0" smtClean="0"/>
              <a:t>English (1978) described the “fictional curriculum”. This is the </a:t>
            </a:r>
            <a:r>
              <a:rPr lang="en-US" u="sng" dirty="0" smtClean="0"/>
              <a:t>declared</a:t>
            </a:r>
            <a:r>
              <a:rPr lang="en-US" dirty="0" smtClean="0"/>
              <a:t> curriculum – what it is assumed the student is learning. This may different from the ‘real” or </a:t>
            </a:r>
            <a:r>
              <a:rPr lang="en-US" u="sng" dirty="0" smtClean="0"/>
              <a:t>taught</a:t>
            </a:r>
            <a:r>
              <a:rPr lang="en-US" dirty="0" smtClean="0"/>
              <a:t> curriculum – that is, the curriculum as it is delivered to the student. It may also be different from the “</a:t>
            </a:r>
            <a:r>
              <a:rPr lang="en-US" u="sng" dirty="0" smtClean="0"/>
              <a:t>learned</a:t>
            </a:r>
            <a:r>
              <a:rPr lang="en-US" dirty="0" smtClean="0"/>
              <a:t>” or “tested” curriculum – what students actually learn. </a:t>
            </a:r>
          </a:p>
          <a:p>
            <a:pPr>
              <a:buFontTx/>
              <a:buChar char="•"/>
            </a:pPr>
            <a:r>
              <a:rPr lang="en-US" dirty="0" smtClean="0"/>
              <a:t>In a perfect, ideal world, these three circles will be perfectly aligned, that is there will be one circle.</a:t>
            </a:r>
          </a:p>
          <a:p>
            <a:pPr>
              <a:buFontTx/>
              <a:buChar char="•"/>
            </a:pPr>
            <a:endParaRPr lang="en-US" dirty="0" smtClean="0"/>
          </a:p>
          <a:p>
            <a:r>
              <a:rPr lang="en-US" dirty="0" smtClean="0"/>
              <a:t> </a:t>
            </a:r>
          </a:p>
          <a:p>
            <a:pPr>
              <a:buFontTx/>
              <a:buChar char="•"/>
            </a:pPr>
            <a:r>
              <a:rPr lang="en-US" b="1" i="1" dirty="0" smtClean="0"/>
              <a:t>Curriculum Intentionality </a:t>
            </a:r>
            <a:r>
              <a:rPr lang="en-US" dirty="0" smtClean="0"/>
              <a:t>is a deliberate and systematic</a:t>
            </a:r>
            <a:r>
              <a:rPr lang="en-US" b="1" dirty="0" smtClean="0"/>
              <a:t> </a:t>
            </a:r>
            <a:r>
              <a:rPr lang="en-US" dirty="0" smtClean="0"/>
              <a:t>alignment of intended program learning outcomes with course-level pedagogies and instructional and learning activities</a:t>
            </a:r>
            <a:r>
              <a:rPr lang="en-US" i="1" dirty="0" smtClean="0"/>
              <a:t>.</a:t>
            </a:r>
          </a:p>
          <a:p>
            <a:endParaRPr lang="en-US" i="1" dirty="0" smtClean="0"/>
          </a:p>
          <a:p>
            <a:r>
              <a:rPr lang="en-US" dirty="0" smtClean="0"/>
              <a:t>Three Intentionality  questions:</a:t>
            </a:r>
          </a:p>
          <a:p>
            <a:pPr lvl="1">
              <a:buFontTx/>
              <a:buChar char="•"/>
            </a:pPr>
            <a:r>
              <a:rPr lang="en-US" dirty="0" smtClean="0"/>
              <a:t>“Are we teaching what is being tested”? (opportunities to learn)</a:t>
            </a:r>
          </a:p>
          <a:p>
            <a:pPr lvl="1">
              <a:buFontTx/>
              <a:buChar char="•"/>
            </a:pPr>
            <a:r>
              <a:rPr lang="en-US" dirty="0" smtClean="0"/>
              <a:t>“Is what we are teaching being tested?” (Content coverage) </a:t>
            </a:r>
          </a:p>
          <a:p>
            <a:pPr lvl="1">
              <a:buFontTx/>
              <a:buChar char="•"/>
            </a:pPr>
            <a:r>
              <a:rPr lang="en-US" dirty="0" smtClean="0"/>
              <a:t> “Does assessment measure student progress in achieving intended learning outcomes?” (content validity)</a:t>
            </a:r>
          </a:p>
          <a:p>
            <a:pPr lvl="1">
              <a:buFontTx/>
              <a:buChar char="•"/>
            </a:pPr>
            <a:endParaRPr lang="en-US" dirty="0" smtClean="0"/>
          </a:p>
          <a:p>
            <a:pPr>
              <a:buFontTx/>
              <a:buChar char="•"/>
            </a:pPr>
            <a:endParaRPr lang="en-US" dirty="0" smtClean="0"/>
          </a:p>
          <a:p>
            <a:pPr>
              <a:buFontTx/>
              <a:buChar char="•"/>
            </a:pP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4FE144-9C0B-4AE1-A0E4-3A3A6A2C72EE}" type="slidenum">
              <a:rPr lang="en-US" smtClean="0"/>
              <a:pPr fontAlgn="base">
                <a:spcBef>
                  <a:spcPct val="0"/>
                </a:spcBef>
                <a:spcAft>
                  <a:spcPct val="0"/>
                </a:spcAft>
                <a:defRPr/>
              </a:pPr>
              <a:t>52</a:t>
            </a:fld>
            <a:endParaRPr lang="en-US" dirty="0" smtClean="0"/>
          </a:p>
        </p:txBody>
      </p:sp>
      <p:sp>
        <p:nvSpPr>
          <p:cNvPr id="17510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75108" name="Rectangle 1027"/>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0FBE5E-0D90-42B9-AB67-62355312FA37}" type="slidenum">
              <a:rPr lang="en-US" smtClean="0"/>
              <a:pPr fontAlgn="base">
                <a:spcBef>
                  <a:spcPct val="0"/>
                </a:spcBef>
                <a:spcAft>
                  <a:spcPct val="0"/>
                </a:spcAft>
                <a:defRPr/>
              </a:pPr>
              <a:t>53</a:t>
            </a:fld>
            <a:endParaRPr lang="en-US" dirty="0" smtClean="0"/>
          </a:p>
        </p:txBody>
      </p:sp>
      <p:sp>
        <p:nvSpPr>
          <p:cNvPr id="17613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76132" name="Rectangle 1027"/>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E8F32A-55F5-425E-A21A-4061A8D7A59E}" type="slidenum">
              <a:rPr lang="en-US" smtClean="0"/>
              <a:pPr fontAlgn="base">
                <a:spcBef>
                  <a:spcPct val="0"/>
                </a:spcBef>
                <a:spcAft>
                  <a:spcPct val="0"/>
                </a:spcAft>
                <a:defRPr/>
              </a:pPr>
              <a:t>54</a:t>
            </a:fld>
            <a:endParaRPr lang="en-US" dirty="0" smtClean="0"/>
          </a:p>
        </p:txBody>
      </p:sp>
      <p:sp>
        <p:nvSpPr>
          <p:cNvPr id="17715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77156" name="Rectangle 1027"/>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DA7697-27DC-410F-9FA4-ADC8391ED0E8}" type="slidenum">
              <a:rPr lang="en-US" smtClean="0"/>
              <a:pPr fontAlgn="base">
                <a:spcBef>
                  <a:spcPct val="0"/>
                </a:spcBef>
                <a:spcAft>
                  <a:spcPct val="0"/>
                </a:spcAft>
                <a:defRPr/>
              </a:pPr>
              <a:t>55</a:t>
            </a:fld>
            <a:endParaRPr lang="en-US" dirty="0" smtClean="0"/>
          </a:p>
        </p:txBody>
      </p:sp>
      <p:sp>
        <p:nvSpPr>
          <p:cNvPr id="17817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78180" name="Rectangle 1027"/>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8CBB9C-9556-4756-8D4A-613A982FBEC2}" type="slidenum">
              <a:rPr lang="en-US" smtClean="0"/>
              <a:pPr fontAlgn="base">
                <a:spcBef>
                  <a:spcPct val="0"/>
                </a:spcBef>
                <a:spcAft>
                  <a:spcPct val="0"/>
                </a:spcAft>
                <a:defRPr/>
              </a:pPr>
              <a:t>57</a:t>
            </a:fld>
            <a:endParaRPr lang="en-US" dirty="0" smtClean="0"/>
          </a:p>
        </p:txBody>
      </p:sp>
      <p:sp>
        <p:nvSpPr>
          <p:cNvPr id="180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80228"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89D234-1548-43FF-B329-6A57FA8B91C8}" type="slidenum">
              <a:rPr lang="en-US" smtClean="0"/>
              <a:pPr fontAlgn="base">
                <a:spcBef>
                  <a:spcPct val="0"/>
                </a:spcBef>
                <a:spcAft>
                  <a:spcPct val="0"/>
                </a:spcAft>
                <a:defRPr/>
              </a:pPr>
              <a:t>58</a:t>
            </a:fld>
            <a:endParaRPr lang="en-US" dirty="0" smtClean="0"/>
          </a:p>
        </p:txBody>
      </p:sp>
      <p:sp>
        <p:nvSpPr>
          <p:cNvPr id="181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81252"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5156ED-4E13-480B-8353-22985FFD5624}" type="slidenum">
              <a:rPr lang="en-US" smtClean="0"/>
              <a:pPr fontAlgn="base">
                <a:spcBef>
                  <a:spcPct val="0"/>
                </a:spcBef>
                <a:spcAft>
                  <a:spcPct val="0"/>
                </a:spcAft>
                <a:defRPr/>
              </a:pPr>
              <a:t>59</a:t>
            </a:fld>
            <a:endParaRPr lang="en-US" dirty="0" smtClean="0"/>
          </a:p>
        </p:txBody>
      </p:sp>
      <p:sp>
        <p:nvSpPr>
          <p:cNvPr id="182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82276"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DC0623-2CF8-44AD-AAB6-6E51BAEA4EAC}" type="slidenum">
              <a:rPr lang="en-US" smtClean="0"/>
              <a:pPr fontAlgn="base">
                <a:spcBef>
                  <a:spcPct val="0"/>
                </a:spcBef>
                <a:spcAft>
                  <a:spcPct val="0"/>
                </a:spcAft>
                <a:defRPr/>
              </a:pPr>
              <a:t>8</a:t>
            </a:fld>
            <a:endParaRPr lang="en-US" dirty="0" smtClean="0"/>
          </a:p>
        </p:txBody>
      </p:sp>
      <p:sp>
        <p:nvSpPr>
          <p:cNvPr id="145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45412"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84323"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85347"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endParaRPr lang="en-GB" sz="1600" dirty="0" smtClean="0">
              <a:latin typeface="Arial" charset="0"/>
              <a:cs typeface="Arial" charset="0"/>
            </a:endParaRPr>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F6C29F-30C4-411A-B1D7-D68FAB9B9EF0}" type="slidenum">
              <a:rPr lang="en-GB" smtClean="0"/>
              <a:pPr fontAlgn="base">
                <a:spcBef>
                  <a:spcPct val="0"/>
                </a:spcBef>
                <a:spcAft>
                  <a:spcPct val="0"/>
                </a:spcAft>
                <a:defRPr/>
              </a:pPr>
              <a:t>67</a:t>
            </a:fld>
            <a:endParaRPr lang="en-GB"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buFont typeface="Times New Roman" pitchFamily="18" charset="0"/>
              <a:buNone/>
            </a:pPr>
            <a:fld id="{62EBB6B9-B5A2-4319-80BE-1E07609D39C3}" type="slidenum">
              <a:rPr lang="en-GB" smtClean="0">
                <a:latin typeface="Times New Roman" pitchFamily="18" charset="0"/>
                <a:ea typeface="Lucida Sans Unicode" pitchFamily="34" charset="0"/>
                <a:cs typeface="Lucida Sans Unicode" pitchFamily="34" charset="0"/>
              </a:rPr>
              <a:pPr eaLnBrk="1" fontAlgn="base" hangingPunct="1">
                <a:spcBef>
                  <a:spcPct val="0"/>
                </a:spcBef>
                <a:spcAft>
                  <a:spcPct val="0"/>
                </a:spcAft>
                <a:buFont typeface="Times New Roman" pitchFamily="18" charset="0"/>
                <a:buNone/>
              </a:pPr>
              <a:t>70</a:t>
            </a:fld>
            <a:endParaRPr lang="en-GB" dirty="0" smtClean="0">
              <a:latin typeface="Times New Roman" pitchFamily="18" charset="0"/>
              <a:ea typeface="Lucida Sans Unicode" pitchFamily="34" charset="0"/>
              <a:cs typeface="Lucida Sans Unicode" pitchFamily="34" charset="0"/>
            </a:endParaRPr>
          </a:p>
        </p:txBody>
      </p:sp>
      <p:sp>
        <p:nvSpPr>
          <p:cNvPr id="188419"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88420" name="Rectangle 2"/>
          <p:cNvSpPr>
            <a:spLocks noGrp="1" noChangeArrowheads="1"/>
          </p:cNvSpPr>
          <p:nvPr>
            <p:ph type="body" idx="1"/>
          </p:nvPr>
        </p:nvSpPr>
        <p:spPr bwMode="auto">
          <a:xfrm>
            <a:off x="685485" y="4342762"/>
            <a:ext cx="5487033" cy="4208975"/>
          </a:xfr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dirty="0"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89443"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z="1900" dirty="0" smtClean="0">
              <a:latin typeface="Arial" charset="0"/>
              <a:cs typeface="Arial" charset="0"/>
            </a:endParaRPr>
          </a:p>
        </p:txBody>
      </p:sp>
      <p:sp>
        <p:nvSpPr>
          <p:cNvPr id="1013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C0AC14-A793-4EA5-8CA5-C8E181BDA4A2}" type="slidenum">
              <a:rPr lang="en-GB" smtClean="0"/>
              <a:pPr fontAlgn="base">
                <a:spcBef>
                  <a:spcPct val="0"/>
                </a:spcBef>
                <a:spcAft>
                  <a:spcPct val="0"/>
                </a:spcAft>
                <a:defRPr/>
              </a:pPr>
              <a:t>87</a:t>
            </a:fld>
            <a:endParaRPr lang="en-GB"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91491" name="Rectangle 1027"/>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92515"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93539" name="Rectangle 1027"/>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94563" name="Rectangle 1027"/>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17BCEA-C478-4213-959B-D4595D718AD1}" type="slidenum">
              <a:rPr lang="en-US" smtClean="0"/>
              <a:pPr fontAlgn="base">
                <a:spcBef>
                  <a:spcPct val="0"/>
                </a:spcBef>
                <a:spcAft>
                  <a:spcPct val="0"/>
                </a:spcAft>
                <a:defRPr/>
              </a:pPr>
              <a:t>9</a:t>
            </a:fld>
            <a:endParaRPr lang="en-US" dirty="0" smtClean="0"/>
          </a:p>
        </p:txBody>
      </p:sp>
      <p:sp>
        <p:nvSpPr>
          <p:cNvPr id="146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46436"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95587" name="Rectangle 1027"/>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96611"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97635"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
        <p:nvSpPr>
          <p:cNvPr id="1105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12210D-EA2F-4B5C-9637-2A669A92F180}" type="slidenum">
              <a:rPr lang="en-GB" smtClean="0"/>
              <a:pPr fontAlgn="base">
                <a:spcBef>
                  <a:spcPct val="0"/>
                </a:spcBef>
                <a:spcAft>
                  <a:spcPct val="0"/>
                </a:spcAft>
                <a:defRPr/>
              </a:pPr>
              <a:t>95</a:t>
            </a:fld>
            <a:endParaRPr lang="en-GB"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48835"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49859"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99683"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
        <p:nvSpPr>
          <p:cNvPr id="1136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EB8403-8F69-4FE8-BB19-41E5C9C5B3EF}" type="slidenum">
              <a:rPr lang="en-GB" smtClean="0"/>
              <a:pPr fontAlgn="base">
                <a:spcBef>
                  <a:spcPct val="0"/>
                </a:spcBef>
                <a:spcAft>
                  <a:spcPct val="0"/>
                </a:spcAft>
                <a:defRPr/>
              </a:pPr>
              <a:t>99</a:t>
            </a:fld>
            <a:endParaRPr lang="en-GB"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01731"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02755"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923171-EEE2-EA43-BC29-4DEBA6DA6911}" type="slidenum">
              <a:rPr lang="en-US" smtClean="0"/>
              <a:pPr/>
              <a:t>11</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03779"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04803"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04803"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06851"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z="1900" dirty="0" smtClean="0">
              <a:latin typeface="Arial" charset="0"/>
              <a:cs typeface="Arial" charset="0"/>
            </a:endParaRPr>
          </a:p>
        </p:txBody>
      </p:sp>
      <p:sp>
        <p:nvSpPr>
          <p:cNvPr id="1228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9FC116-D981-4BA4-B0B1-CF38763CCDB7}" type="slidenum">
              <a:rPr lang="en-GB" smtClean="0"/>
              <a:pPr fontAlgn="base">
                <a:spcBef>
                  <a:spcPct val="0"/>
                </a:spcBef>
                <a:spcAft>
                  <a:spcPct val="0"/>
                </a:spcAft>
                <a:defRPr/>
              </a:pPr>
              <a:t>109</a:t>
            </a:fld>
            <a:endParaRPr lang="en-GB"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09923"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
        <p:nvSpPr>
          <p:cNvPr id="1259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0A08B4-B73F-4BCE-9457-805CB788939A}" type="slidenum">
              <a:rPr lang="en-GB" smtClean="0"/>
              <a:pPr fontAlgn="base">
                <a:spcBef>
                  <a:spcPct val="0"/>
                </a:spcBef>
                <a:spcAft>
                  <a:spcPct val="0"/>
                </a:spcAft>
                <a:defRPr/>
              </a:pPr>
              <a:t>111</a:t>
            </a:fld>
            <a:endParaRPr lang="en-GB"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8204A16-E462-47AA-9186-1DFEABA74C5F}" type="slidenum">
              <a:rPr lang="en-GB" smtClean="0"/>
              <a:pPr>
                <a:defRPr/>
              </a:pPr>
              <a:t>112</a:t>
            </a:fld>
            <a:endParaRPr lang="en-GB" dirty="0"/>
          </a:p>
        </p:txBody>
      </p:sp>
    </p:spTree>
    <p:extLst>
      <p:ext uri="{BB962C8B-B14F-4D97-AF65-F5344CB8AC3E}">
        <p14:creationId xmlns="" xmlns:p14="http://schemas.microsoft.com/office/powerpoint/2010/main" xmlns:mv="urn:schemas-microsoft-com:mac:vml" xmlns:mc="http://schemas.openxmlformats.org/markup-compatibility/2006" val="21529371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z="1700" dirty="0" smtClean="0">
              <a:latin typeface="Arial" charset="0"/>
              <a:cs typeface="Arial" charset="0"/>
            </a:endParaRPr>
          </a:p>
        </p:txBody>
      </p:sp>
      <p:sp>
        <p:nvSpPr>
          <p:cNvPr id="1280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167FD6-4234-42A1-9EBE-5AAA2BF75236}" type="slidenum">
              <a:rPr lang="en-GB" smtClean="0"/>
              <a:pPr fontAlgn="base">
                <a:spcBef>
                  <a:spcPct val="0"/>
                </a:spcBef>
                <a:spcAft>
                  <a:spcPct val="0"/>
                </a:spcAft>
                <a:defRPr/>
              </a:pPr>
              <a:t>113</a:t>
            </a:fld>
            <a:endParaRPr lang="en-GB"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z="1700" dirty="0" smtClean="0">
              <a:latin typeface="Arial" charset="0"/>
              <a:cs typeface="Arial" charset="0"/>
            </a:endParaRPr>
          </a:p>
        </p:txBody>
      </p:sp>
      <p:sp>
        <p:nvSpPr>
          <p:cNvPr id="1300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04F39E-2527-46E9-8E8B-A43189AECA75}" type="slidenum">
              <a:rPr lang="en-GB" smtClean="0"/>
              <a:pPr fontAlgn="base">
                <a:spcBef>
                  <a:spcPct val="0"/>
                </a:spcBef>
                <a:spcAft>
                  <a:spcPct val="0"/>
                </a:spcAft>
                <a:defRPr/>
              </a:pPr>
              <a:t>114</a:t>
            </a:fld>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4BECD3-23B5-4FDE-A69E-F75309C874A7}" type="slidenum">
              <a:rPr lang="en-US" smtClean="0"/>
              <a:pPr fontAlgn="base">
                <a:spcBef>
                  <a:spcPct val="0"/>
                </a:spcBef>
                <a:spcAft>
                  <a:spcPct val="0"/>
                </a:spcAft>
                <a:defRPr/>
              </a:pPr>
              <a:t>15</a:t>
            </a:fld>
            <a:endParaRPr lang="en-US" dirty="0" smtClean="0"/>
          </a:p>
        </p:txBody>
      </p:sp>
      <p:sp>
        <p:nvSpPr>
          <p:cNvPr id="148483"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48484" name="Rectangle 1027"/>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14019" name="Rectangle 1027"/>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15043" name="Rectangle 1027"/>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16067" name="Rectangle 1027"/>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17091" name="Rectangle 1027"/>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18115" name="Rectangle 1027"/>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19139" name="Rectangle 1027"/>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20163" name="Rectangle 1027"/>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21187" name="Rectangle 1027"/>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579DCF-BCC5-4BDA-B2E1-B4AF891469E5}" type="slidenum">
              <a:rPr lang="en-US" smtClean="0"/>
              <a:pPr fontAlgn="base">
                <a:spcBef>
                  <a:spcPct val="0"/>
                </a:spcBef>
                <a:spcAft>
                  <a:spcPct val="0"/>
                </a:spcAft>
                <a:defRPr/>
              </a:pPr>
              <a:t>128</a:t>
            </a:fld>
            <a:endParaRPr lang="en-US" dirty="0" smtClean="0"/>
          </a:p>
        </p:txBody>
      </p:sp>
      <p:sp>
        <p:nvSpPr>
          <p:cNvPr id="225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25284"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B03B-BBD9-4C8E-9F8C-C50698B950BE}" type="slidenum">
              <a:rPr lang="en-US" smtClean="0"/>
              <a:pPr fontAlgn="base">
                <a:spcBef>
                  <a:spcPct val="0"/>
                </a:spcBef>
                <a:spcAft>
                  <a:spcPct val="0"/>
                </a:spcAft>
                <a:defRPr/>
              </a:pPr>
              <a:t>131</a:t>
            </a:fld>
            <a:endParaRPr lang="en-US" dirty="0" smtClean="0"/>
          </a:p>
        </p:txBody>
      </p:sp>
      <p:sp>
        <p:nvSpPr>
          <p:cNvPr id="226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26308"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49507"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50E1C0-D3BC-4250-B9DF-1DF1F65CD0D2}" type="slidenum">
              <a:rPr lang="en-US" smtClean="0"/>
              <a:pPr fontAlgn="base">
                <a:spcBef>
                  <a:spcPct val="0"/>
                </a:spcBef>
                <a:spcAft>
                  <a:spcPct val="0"/>
                </a:spcAft>
                <a:defRPr/>
              </a:pPr>
              <a:t>133</a:t>
            </a:fld>
            <a:endParaRPr lang="en-US" dirty="0" smtClean="0"/>
          </a:p>
        </p:txBody>
      </p:sp>
      <p:sp>
        <p:nvSpPr>
          <p:cNvPr id="228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28356"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C6A0C6-79BB-4340-B129-30C6FE624321}" type="slidenum">
              <a:rPr lang="en-US" smtClean="0"/>
              <a:pPr fontAlgn="base">
                <a:spcBef>
                  <a:spcPct val="0"/>
                </a:spcBef>
                <a:spcAft>
                  <a:spcPct val="0"/>
                </a:spcAft>
                <a:defRPr/>
              </a:pPr>
              <a:t>134</a:t>
            </a:fld>
            <a:endParaRPr lang="en-US" dirty="0" smtClean="0"/>
          </a:p>
        </p:txBody>
      </p:sp>
      <p:sp>
        <p:nvSpPr>
          <p:cNvPr id="229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29380"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C6A0C6-79BB-4340-B129-30C6FE624321}" type="slidenum">
              <a:rPr lang="en-US" smtClean="0"/>
              <a:pPr fontAlgn="base">
                <a:spcBef>
                  <a:spcPct val="0"/>
                </a:spcBef>
                <a:spcAft>
                  <a:spcPct val="0"/>
                </a:spcAft>
                <a:defRPr/>
              </a:pPr>
              <a:t>135</a:t>
            </a:fld>
            <a:endParaRPr lang="en-US" dirty="0" smtClean="0"/>
          </a:p>
        </p:txBody>
      </p:sp>
      <p:sp>
        <p:nvSpPr>
          <p:cNvPr id="229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29380"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5352F5-D42C-4C56-A0B6-859C0A18C2C8}" type="slidenum">
              <a:rPr lang="en-US" smtClean="0"/>
              <a:pPr fontAlgn="base">
                <a:spcBef>
                  <a:spcPct val="0"/>
                </a:spcBef>
                <a:spcAft>
                  <a:spcPct val="0"/>
                </a:spcAft>
                <a:defRPr/>
              </a:pPr>
              <a:t>136</a:t>
            </a:fld>
            <a:endParaRPr lang="en-US" dirty="0" smtClean="0"/>
          </a:p>
        </p:txBody>
      </p:sp>
      <p:sp>
        <p:nvSpPr>
          <p:cNvPr id="230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30404"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DC3F4B-FDE9-4231-AE0A-092FA844B40A}" type="slidenum">
              <a:rPr lang="en-US" smtClean="0"/>
              <a:pPr fontAlgn="base">
                <a:spcBef>
                  <a:spcPct val="0"/>
                </a:spcBef>
                <a:spcAft>
                  <a:spcPct val="0"/>
                </a:spcAft>
                <a:defRPr/>
              </a:pPr>
              <a:t>137</a:t>
            </a:fld>
            <a:endParaRPr lang="en-US" dirty="0" smtClean="0"/>
          </a:p>
        </p:txBody>
      </p:sp>
      <p:sp>
        <p:nvSpPr>
          <p:cNvPr id="231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31428"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90A67F-73EE-4593-B9A4-ADC8EE76930E}" type="slidenum">
              <a:rPr lang="en-US" smtClean="0"/>
              <a:pPr fontAlgn="base">
                <a:spcBef>
                  <a:spcPct val="0"/>
                </a:spcBef>
                <a:spcAft>
                  <a:spcPct val="0"/>
                </a:spcAft>
                <a:defRPr/>
              </a:pPr>
              <a:t>138</a:t>
            </a:fld>
            <a:endParaRPr lang="en-US" dirty="0" smtClean="0"/>
          </a:p>
        </p:txBody>
      </p:sp>
      <p:sp>
        <p:nvSpPr>
          <p:cNvPr id="232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32452"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DFEDC1-C6E6-4394-9B9F-C43C10114826}" type="slidenum">
              <a:rPr lang="en-US" smtClean="0"/>
              <a:pPr fontAlgn="base">
                <a:spcBef>
                  <a:spcPct val="0"/>
                </a:spcBef>
                <a:spcAft>
                  <a:spcPct val="0"/>
                </a:spcAft>
                <a:defRPr/>
              </a:pPr>
              <a:t>139</a:t>
            </a:fld>
            <a:endParaRPr lang="en-US" dirty="0" smtClean="0"/>
          </a:p>
        </p:txBody>
      </p:sp>
      <p:sp>
        <p:nvSpPr>
          <p:cNvPr id="233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33476"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85DBD0-093A-4353-944D-5C7DF57DBF6E}" type="slidenum">
              <a:rPr lang="en-US" smtClean="0"/>
              <a:pPr fontAlgn="base">
                <a:spcBef>
                  <a:spcPct val="0"/>
                </a:spcBef>
                <a:spcAft>
                  <a:spcPct val="0"/>
                </a:spcAft>
                <a:defRPr/>
              </a:pPr>
              <a:t>140</a:t>
            </a:fld>
            <a:endParaRPr lang="en-US" dirty="0" smtClean="0"/>
          </a:p>
        </p:txBody>
      </p:sp>
      <p:sp>
        <p:nvSpPr>
          <p:cNvPr id="234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34500"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310E7D-675F-41C3-8A9C-205400C80D99}" type="slidenum">
              <a:rPr lang="en-US" smtClean="0"/>
              <a:pPr fontAlgn="base">
                <a:spcBef>
                  <a:spcPct val="0"/>
                </a:spcBef>
                <a:spcAft>
                  <a:spcPct val="0"/>
                </a:spcAft>
                <a:defRPr/>
              </a:pPr>
              <a:t>141</a:t>
            </a:fld>
            <a:endParaRPr lang="en-US" dirty="0" smtClean="0"/>
          </a:p>
        </p:txBody>
      </p:sp>
      <p:sp>
        <p:nvSpPr>
          <p:cNvPr id="235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35524"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957E74-9BE4-4600-9CB1-2218927DD906}" type="slidenum">
              <a:rPr lang="en-US" smtClean="0"/>
              <a:pPr fontAlgn="base">
                <a:spcBef>
                  <a:spcPct val="0"/>
                </a:spcBef>
                <a:spcAft>
                  <a:spcPct val="0"/>
                </a:spcAft>
                <a:defRPr/>
              </a:pPr>
              <a:t>142</a:t>
            </a:fld>
            <a:endParaRPr lang="en-US" dirty="0" smtClean="0"/>
          </a:p>
        </p:txBody>
      </p:sp>
      <p:sp>
        <p:nvSpPr>
          <p:cNvPr id="236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36548"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50531"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792297-93FB-4527-9177-AEA1F8A33F81}" type="slidenum">
              <a:rPr lang="en-US" smtClean="0"/>
              <a:pPr fontAlgn="base">
                <a:spcBef>
                  <a:spcPct val="0"/>
                </a:spcBef>
                <a:spcAft>
                  <a:spcPct val="0"/>
                </a:spcAft>
                <a:defRPr/>
              </a:pPr>
              <a:t>143</a:t>
            </a:fld>
            <a:endParaRPr lang="en-US" dirty="0" smtClean="0"/>
          </a:p>
        </p:txBody>
      </p:sp>
      <p:sp>
        <p:nvSpPr>
          <p:cNvPr id="237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37572"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A554BB-BFEC-471C-8E72-2B27DB81A87F}" type="slidenum">
              <a:rPr lang="en-US" smtClean="0"/>
              <a:pPr fontAlgn="base">
                <a:spcBef>
                  <a:spcPct val="0"/>
                </a:spcBef>
                <a:spcAft>
                  <a:spcPct val="0"/>
                </a:spcAft>
                <a:defRPr/>
              </a:pPr>
              <a:t>145</a:t>
            </a:fld>
            <a:endParaRPr lang="en-US" dirty="0" smtClean="0"/>
          </a:p>
        </p:txBody>
      </p:sp>
      <p:sp>
        <p:nvSpPr>
          <p:cNvPr id="238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38596"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22211" name="Rectangle 1027"/>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23235" name="Rectangle 1027"/>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BCC6F3-7CFD-4964-AFE7-C41E4EC5E795}" type="slidenum">
              <a:rPr lang="en-US" smtClean="0"/>
              <a:pPr fontAlgn="base">
                <a:spcBef>
                  <a:spcPct val="0"/>
                </a:spcBef>
                <a:spcAft>
                  <a:spcPct val="0"/>
                </a:spcAft>
                <a:defRPr/>
              </a:pPr>
              <a:t>148</a:t>
            </a:fld>
            <a:endParaRPr lang="en-US" dirty="0" smtClean="0"/>
          </a:p>
        </p:txBody>
      </p:sp>
      <p:sp>
        <p:nvSpPr>
          <p:cNvPr id="239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39620"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ED1DFE-E31B-406E-B1A7-184B1A786116}" type="slidenum">
              <a:rPr lang="en-US" smtClean="0"/>
              <a:pPr fontAlgn="base">
                <a:spcBef>
                  <a:spcPct val="0"/>
                </a:spcBef>
                <a:spcAft>
                  <a:spcPct val="0"/>
                </a:spcAft>
                <a:defRPr/>
              </a:pPr>
              <a:t>149</a:t>
            </a:fld>
            <a:endParaRPr lang="en-US" dirty="0" smtClean="0"/>
          </a:p>
        </p:txBody>
      </p:sp>
      <p:sp>
        <p:nvSpPr>
          <p:cNvPr id="240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40644"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41667"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42691"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43715"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44739"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3689E03-4D55-D44A-9466-9790D2732641}" type="datetimeFigureOut">
              <a:rPr lang="en-US" smtClean="0"/>
              <a:pPr/>
              <a:t>10/8/2012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84AF00-5B39-EF40-A78D-D26B60846E2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3689E03-4D55-D44A-9466-9790D2732641}" type="datetimeFigureOut">
              <a:rPr lang="en-US" smtClean="0"/>
              <a:pPr/>
              <a:t>10/8/2012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84AF00-5B39-EF40-A78D-D26B60846E2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3689E03-4D55-D44A-9466-9790D2732641}" type="datetimeFigureOut">
              <a:rPr lang="en-US" smtClean="0"/>
              <a:pPr/>
              <a:t>10/8/2012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84AF00-5B39-EF40-A78D-D26B60846E2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3000" y="1295400"/>
            <a:ext cx="7313613" cy="1522413"/>
          </a:xfrm>
        </p:spPr>
        <p:txBody>
          <a:bodyPr/>
          <a:lstStyle/>
          <a:p>
            <a:r>
              <a:rPr lang="en-US" smtClean="0"/>
              <a:t>Click to edit Master title style</a:t>
            </a:r>
            <a:endParaRPr lang="en-GB"/>
          </a:p>
        </p:txBody>
      </p:sp>
      <p:sp>
        <p:nvSpPr>
          <p:cNvPr id="3" name="Rectangle 3"/>
          <p:cNvSpPr>
            <a:spLocks noGrp="1" noChangeArrowheads="1"/>
          </p:cNvSpPr>
          <p:nvPr>
            <p:ph type="dt" idx="10"/>
          </p:nvPr>
        </p:nvSpPr>
        <p:spPr/>
        <p:txBody>
          <a:bodyPr/>
          <a:lstStyle>
            <a:lvl1pPr>
              <a:defRPr/>
            </a:lvl1pPr>
          </a:lstStyle>
          <a:p>
            <a:pPr>
              <a:defRPr/>
            </a:pPr>
            <a:endParaRPr lang="en-GB" dirty="0"/>
          </a:p>
        </p:txBody>
      </p:sp>
      <p:sp>
        <p:nvSpPr>
          <p:cNvPr id="4" name="Rectangle 4"/>
          <p:cNvSpPr>
            <a:spLocks noGrp="1" noChangeArrowheads="1"/>
          </p:cNvSpPr>
          <p:nvPr>
            <p:ph type="ftr" idx="11"/>
          </p:nvPr>
        </p:nvSpPr>
        <p:spPr/>
        <p:txBody>
          <a:bodyPr/>
          <a:lstStyle>
            <a:lvl1pPr>
              <a:defRPr/>
            </a:lvl1pPr>
          </a:lstStyle>
          <a:p>
            <a:pPr>
              <a:defRPr/>
            </a:pPr>
            <a:endParaRPr lang="en-GB" dirty="0"/>
          </a:p>
        </p:txBody>
      </p:sp>
      <p:sp>
        <p:nvSpPr>
          <p:cNvPr id="5" name="Rectangle 5"/>
          <p:cNvSpPr>
            <a:spLocks noGrp="1" noChangeArrowheads="1"/>
          </p:cNvSpPr>
          <p:nvPr>
            <p:ph type="sldNum" idx="12"/>
          </p:nvPr>
        </p:nvSpPr>
        <p:spPr/>
        <p:txBody>
          <a:bodyPr/>
          <a:lstStyle>
            <a:lvl1pPr>
              <a:defRPr/>
            </a:lvl1pPr>
          </a:lstStyle>
          <a:p>
            <a:pPr>
              <a:defRPr/>
            </a:pPr>
            <a:fld id="{C48C9B32-CC1F-49A9-AF34-5DE4AF5305D9}" type="slidenum">
              <a:rPr lang="en-GB"/>
              <a:pPr>
                <a:defRPr/>
              </a:pPr>
              <a:t>‹#›</a:t>
            </a:fld>
            <a:endParaRPr lang="en-GB" dirty="0"/>
          </a:p>
        </p:txBody>
      </p:sp>
    </p:spTree>
    <p:extLst>
      <p:ext uri="{BB962C8B-B14F-4D97-AF65-F5344CB8AC3E}">
        <p14:creationId xmlns="" xmlns:p14="http://schemas.microsoft.com/office/powerpoint/2010/main" xmlns:mv="urn:schemas-microsoft-com:mac:vml" xmlns:mc="http://schemas.openxmlformats.org/markup-compatibility/2006" val="3164576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6400800" cy="14478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2133600" y="1981200"/>
            <a:ext cx="6400800" cy="4038600"/>
          </a:xfrm>
        </p:spPr>
        <p:txBody>
          <a:bodyPr>
            <a:normAutofit/>
          </a:bodyPr>
          <a:lstStyle/>
          <a:p>
            <a:pPr lvl="0"/>
            <a:endParaRPr lang="en-GB" noProof="0" dirty="0" smtClean="0"/>
          </a:p>
        </p:txBody>
      </p:sp>
      <p:sp>
        <p:nvSpPr>
          <p:cNvPr id="4" name="Date Placeholder 3"/>
          <p:cNvSpPr>
            <a:spLocks noGrp="1"/>
          </p:cNvSpPr>
          <p:nvPr>
            <p:ph type="dt" sz="half" idx="10"/>
          </p:nvPr>
        </p:nvSpPr>
        <p:spPr>
          <a:xfrm>
            <a:off x="2133600" y="6248400"/>
            <a:ext cx="1295400" cy="457200"/>
          </a:xfr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886200" y="6248400"/>
            <a:ext cx="2895600" cy="457200"/>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7239000" y="6248400"/>
            <a:ext cx="1295400" cy="457200"/>
          </a:xfrm>
        </p:spPr>
        <p:txBody>
          <a:bodyPr/>
          <a:lstStyle>
            <a:lvl1pPr>
              <a:defRPr/>
            </a:lvl1pPr>
          </a:lstStyle>
          <a:p>
            <a:pPr>
              <a:defRPr/>
            </a:pPr>
            <a:fld id="{CB25A117-A0A9-4673-B959-34FCBD04C56F}" type="slidenum">
              <a:rPr lang="en-US"/>
              <a:pPr>
                <a:defRPr/>
              </a:pPr>
              <a:t>‹#›</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2949935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3689E03-4D55-D44A-9466-9790D2732641}" type="datetimeFigureOut">
              <a:rPr lang="en-US" smtClean="0"/>
              <a:pPr/>
              <a:t>10/8/2012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84AF00-5B39-EF40-A78D-D26B60846E2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3689E03-4D55-D44A-9466-9790D2732641}" type="datetimeFigureOut">
              <a:rPr lang="en-US" smtClean="0"/>
              <a:pPr/>
              <a:t>10/8/2012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84AF00-5B39-EF40-A78D-D26B60846E2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3689E03-4D55-D44A-9466-9790D2732641}" type="datetimeFigureOut">
              <a:rPr lang="en-US" smtClean="0"/>
              <a:pPr/>
              <a:t>10/8/2012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84AF00-5B39-EF40-A78D-D26B60846E2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3689E03-4D55-D44A-9466-9790D2732641}" type="datetimeFigureOut">
              <a:rPr lang="en-US" smtClean="0"/>
              <a:pPr/>
              <a:t>10/8/2012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84AF00-5B39-EF40-A78D-D26B60846E2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3689E03-4D55-D44A-9466-9790D2732641}" type="datetimeFigureOut">
              <a:rPr lang="en-US" smtClean="0"/>
              <a:pPr/>
              <a:t>10/8/2012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84AF00-5B39-EF40-A78D-D26B60846E2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89E03-4D55-D44A-9466-9790D2732641}" type="datetimeFigureOut">
              <a:rPr lang="en-US" smtClean="0"/>
              <a:pPr/>
              <a:t>10/8/2012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84AF00-5B39-EF40-A78D-D26B60846E2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3689E03-4D55-D44A-9466-9790D2732641}" type="datetimeFigureOut">
              <a:rPr lang="en-US" smtClean="0"/>
              <a:pPr/>
              <a:t>10/8/2012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84AF00-5B39-EF40-A78D-D26B60846E2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3689E03-4D55-D44A-9466-9790D2732641}" type="datetimeFigureOut">
              <a:rPr lang="en-US" smtClean="0"/>
              <a:pPr/>
              <a:t>10/8/2012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84AF00-5B39-EF40-A78D-D26B60846E2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89E03-4D55-D44A-9466-9790D2732641}" type="datetimeFigureOut">
              <a:rPr lang="en-US" smtClean="0"/>
              <a:pPr/>
              <a:t>10/8/2012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4AF00-5B39-EF40-A78D-D26B60846E2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hyperlink" Target="http://www.heacademy.ac.uk/" TargetMode="External"/><Relationship Id="rId2" Type="http://schemas.openxmlformats.org/officeDocument/2006/relationships/hyperlink" Target="http://www.qaa.ac.uk/Pages/default.aspx" TargetMode="External"/><Relationship Id="rId1" Type="http://schemas.openxmlformats.org/officeDocument/2006/relationships/slideLayout" Target="../slideLayouts/slideLayout2.xml"/><Relationship Id="rId6" Type="http://schemas.openxmlformats.org/officeDocument/2006/relationships/hyperlink" Target="http://www.scottishdoctor.org/" TargetMode="External"/><Relationship Id="rId5" Type="http://schemas.openxmlformats.org/officeDocument/2006/relationships/hyperlink" Target="http://www.tuning-medicine.com/" TargetMode="External"/><Relationship Id="rId4" Type="http://schemas.openxmlformats.org/officeDocument/2006/relationships/hyperlink" Target="http://www.heacademy.ac.uk/disciplines/engineerin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79513" y="2060848"/>
            <a:ext cx="8734300" cy="1512168"/>
          </a:xfrm>
          <a:ln>
            <a:miter lim="800000"/>
            <a:headEnd/>
            <a:tailEnd/>
          </a:ln>
          <a:extLst/>
        </p:spPr>
        <p:txBody>
          <a:bodyPr>
            <a:noAutofit/>
          </a:bodyPr>
          <a:lstStyle/>
          <a:p>
            <a:pPr>
              <a:defRPr/>
            </a:pPr>
            <a:r>
              <a:rPr lang="en-US" sz="2400" b="1" i="1" dirty="0" smtClean="0">
                <a:solidFill>
                  <a:schemeClr val="accent6">
                    <a:lumMod val="75000"/>
                  </a:schemeClr>
                </a:solidFill>
              </a:rPr>
              <a:t>" Learning Outcomes" </a:t>
            </a:r>
            <a:r>
              <a:rPr lang="en-US" sz="2400" dirty="0" smtClean="0"/>
              <a:t/>
            </a:r>
            <a:br>
              <a:rPr lang="en-US" sz="2400" dirty="0" smtClean="0"/>
            </a:br>
            <a:r>
              <a:rPr lang="en-US" sz="2400" dirty="0" smtClean="0">
                <a:solidFill>
                  <a:srgbClr val="00B0F0"/>
                </a:solidFill>
              </a:rPr>
              <a:t>in program planning, delivery and evaluation</a:t>
            </a:r>
            <a:br>
              <a:rPr lang="en-US" sz="2400" dirty="0" smtClean="0">
                <a:solidFill>
                  <a:srgbClr val="00B0F0"/>
                </a:solidFill>
              </a:rPr>
            </a:br>
            <a:r>
              <a:rPr lang="en-US" sz="2400" dirty="0" smtClean="0">
                <a:solidFill>
                  <a:srgbClr val="00B0F0"/>
                </a:solidFill>
              </a:rPr>
              <a:t>based on National Qualifications Framework</a:t>
            </a:r>
            <a:br>
              <a:rPr lang="en-US" sz="2400" dirty="0" smtClean="0">
                <a:solidFill>
                  <a:srgbClr val="00B0F0"/>
                </a:solidFill>
              </a:rPr>
            </a:br>
            <a:r>
              <a:rPr lang="ar-SA" sz="2400" dirty="0" smtClean="0">
                <a:solidFill>
                  <a:srgbClr val="00B0F0"/>
                </a:solidFill>
              </a:rPr>
              <a:t>”مخرجات </a:t>
            </a:r>
            <a:r>
              <a:rPr lang="ar-SA" sz="2400" dirty="0" err="1" smtClean="0">
                <a:solidFill>
                  <a:srgbClr val="00B0F0"/>
                </a:solidFill>
              </a:rPr>
              <a:t>التعلم“</a:t>
            </a:r>
            <a:r>
              <a:rPr lang="ar-SA" sz="2400" dirty="0" smtClean="0">
                <a:solidFill>
                  <a:srgbClr val="00B0F0"/>
                </a:solidFill>
              </a:rPr>
              <a:t/>
            </a:r>
            <a:br>
              <a:rPr lang="ar-SA" sz="2400" dirty="0" smtClean="0">
                <a:solidFill>
                  <a:srgbClr val="00B0F0"/>
                </a:solidFill>
              </a:rPr>
            </a:br>
            <a:r>
              <a:rPr lang="ar-SA" sz="2400" dirty="0" smtClean="0">
                <a:solidFill>
                  <a:srgbClr val="00B0F0"/>
                </a:solidFill>
              </a:rPr>
              <a:t>في إعداد البرنامج وتقديمه وتقويمه المبني على هيئة الاعتماد الأكاديمي الوطنية</a:t>
            </a:r>
            <a:endParaRPr lang="en-GB" sz="2400" dirty="0" smtClean="0">
              <a:solidFill>
                <a:srgbClr val="00B0F0"/>
              </a:solidFill>
            </a:endParaRPr>
          </a:p>
        </p:txBody>
      </p:sp>
      <p:sp>
        <p:nvSpPr>
          <p:cNvPr id="4102" name="Subtitle 2"/>
          <p:cNvSpPr>
            <a:spLocks noGrp="1"/>
          </p:cNvSpPr>
          <p:nvPr>
            <p:ph type="subTitle" idx="1"/>
          </p:nvPr>
        </p:nvSpPr>
        <p:spPr>
          <a:xfrm>
            <a:off x="179388" y="4005064"/>
            <a:ext cx="8713787" cy="2352874"/>
          </a:xfrm>
        </p:spPr>
        <p:txBody>
          <a:bodyPr>
            <a:normAutofit fontScale="92500" lnSpcReduction="10000"/>
          </a:bodyPr>
          <a:lstStyle/>
          <a:p>
            <a:pPr marR="0" algn="ctr" eaLnBrk="1" hangingPunct="1">
              <a:defRPr/>
            </a:pPr>
            <a:r>
              <a:rPr lang="en-GB" sz="1800" b="1" dirty="0" smtClean="0">
                <a:solidFill>
                  <a:schemeClr val="accent3"/>
                </a:solidFill>
                <a:latin typeface="Arial" charset="0"/>
                <a:cs typeface="Tahoma" pitchFamily="34" charset="0"/>
              </a:rPr>
              <a:t>Facilitators: Prof Gina Wisker &amp; Gabriel Jezierski</a:t>
            </a:r>
          </a:p>
          <a:p>
            <a:pPr marR="0" algn="ctr" eaLnBrk="1" hangingPunct="1">
              <a:defRPr/>
            </a:pPr>
            <a:r>
              <a:rPr lang="en-GB" sz="1800" b="1" dirty="0" smtClean="0">
                <a:solidFill>
                  <a:schemeClr val="accent3"/>
                </a:solidFill>
                <a:latin typeface="Arial" charset="0"/>
                <a:cs typeface="Tahoma" pitchFamily="34" charset="0"/>
              </a:rPr>
              <a:t>Conveyor: </a:t>
            </a:r>
          </a:p>
          <a:p>
            <a:pPr marR="0" algn="ctr" eaLnBrk="1" hangingPunct="1">
              <a:defRPr/>
            </a:pPr>
            <a:r>
              <a:rPr lang="en-GB" sz="1800" b="1" dirty="0" smtClean="0">
                <a:solidFill>
                  <a:schemeClr val="accent3"/>
                </a:solidFill>
                <a:latin typeface="Arial" charset="0"/>
                <a:cs typeface="Tahoma" pitchFamily="34" charset="0"/>
              </a:rPr>
              <a:t>National Commission for Academic Accreditation &amp; Assessment </a:t>
            </a:r>
          </a:p>
          <a:p>
            <a:pPr marR="0" algn="ctr" eaLnBrk="1" hangingPunct="1">
              <a:defRPr/>
            </a:pPr>
            <a:r>
              <a:rPr lang="en-GB" sz="1800" b="1" dirty="0" smtClean="0">
                <a:solidFill>
                  <a:schemeClr val="accent3"/>
                </a:solidFill>
                <a:latin typeface="Arial" charset="0"/>
                <a:cs typeface="Tahoma" pitchFamily="34" charset="0"/>
              </a:rPr>
              <a:t>&amp; the British Council</a:t>
            </a:r>
          </a:p>
          <a:p>
            <a:pPr marR="0" algn="ctr" eaLnBrk="1" hangingPunct="1">
              <a:defRPr/>
            </a:pPr>
            <a:endParaRPr lang="en-GB" sz="2000" b="1" dirty="0" smtClean="0">
              <a:solidFill>
                <a:schemeClr val="accent3"/>
              </a:solidFill>
              <a:latin typeface="Arial" charset="0"/>
              <a:cs typeface="Tahoma" pitchFamily="34" charset="0"/>
            </a:endParaRPr>
          </a:p>
          <a:p>
            <a:pPr marR="0" algn="ctr" eaLnBrk="1" hangingPunct="1">
              <a:defRPr/>
            </a:pPr>
            <a:r>
              <a:rPr lang="en-GB" sz="1600" b="1" dirty="0" smtClean="0">
                <a:solidFill>
                  <a:schemeClr val="accent3"/>
                </a:solidFill>
                <a:latin typeface="Arial" charset="0"/>
                <a:cs typeface="Tahoma" pitchFamily="34" charset="0"/>
              </a:rPr>
              <a:t>October 2012</a:t>
            </a:r>
          </a:p>
          <a:p>
            <a:pPr marR="0" algn="ctr" eaLnBrk="1" hangingPunct="1">
              <a:defRPr/>
            </a:pPr>
            <a:r>
              <a:rPr lang="ar-SA" sz="1800" dirty="0" smtClean="0">
                <a:latin typeface="Arial" charset="0"/>
                <a:cs typeface="Tahoma" pitchFamily="34" charset="0"/>
              </a:rPr>
              <a:t>المعدون: بروفيسور جينا وسكر و جبريل </a:t>
            </a:r>
            <a:r>
              <a:rPr lang="ar-SA" sz="1800" dirty="0" err="1" smtClean="0">
                <a:latin typeface="Arial" charset="0"/>
                <a:cs typeface="Tahoma" pitchFamily="34" charset="0"/>
              </a:rPr>
              <a:t>جزارسكي</a:t>
            </a:r>
            <a:r>
              <a:rPr lang="ar-SA" sz="1800" dirty="0" smtClean="0">
                <a:latin typeface="Arial" charset="0"/>
                <a:cs typeface="Tahoma" pitchFamily="34" charset="0"/>
              </a:rPr>
              <a:t> </a:t>
            </a:r>
            <a:endParaRPr lang="en-US" sz="1800" dirty="0" smtClean="0">
              <a:latin typeface="Arial" charset="0"/>
              <a:cs typeface="Tahoma" pitchFamily="34" charset="0"/>
            </a:endParaRPr>
          </a:p>
          <a:p>
            <a:pPr marR="0" algn="ctr" eaLnBrk="1" hangingPunct="1">
              <a:defRPr/>
            </a:pPr>
            <a:r>
              <a:rPr lang="ar-SA" sz="1800" dirty="0" smtClean="0">
                <a:latin typeface="Arial" charset="0"/>
                <a:cs typeface="Tahoma" pitchFamily="34" charset="0"/>
              </a:rPr>
              <a:t>برعاية: الهيئة الوطنية لتقويم والاعتماد الأكاديمي مع المجلس البريطاني</a:t>
            </a:r>
            <a:endParaRPr lang="en-GB" sz="1800" dirty="0" smtClean="0">
              <a:latin typeface="Arial" charset="0"/>
              <a:cs typeface="Tahoma" pitchFamily="34" charset="0"/>
            </a:endParaRPr>
          </a:p>
          <a:p>
            <a:pPr marR="0" algn="ctr" eaLnBrk="1" hangingPunct="1">
              <a:defRPr/>
            </a:pPr>
            <a:endParaRPr lang="en-GB" sz="2800" dirty="0" smtClean="0">
              <a:latin typeface="Arial" charset="0"/>
              <a:cs typeface="Tahoma" pitchFamily="34" charset="0"/>
            </a:endParaRPr>
          </a:p>
          <a:p>
            <a:pPr marR="0" algn="ctr" eaLnBrk="1" hangingPunct="1">
              <a:defRPr/>
            </a:pPr>
            <a:endParaRPr lang="en-GB" sz="2800" dirty="0" smtClean="0">
              <a:latin typeface="Tahoma" pitchFamily="34" charset="0"/>
              <a:cs typeface="Tahoma" pitchFamily="34" charset="0"/>
            </a:endParaRPr>
          </a:p>
          <a:p>
            <a:pPr marR="0" algn="ctr" eaLnBrk="1" hangingPunct="1">
              <a:defRPr/>
            </a:pPr>
            <a:endParaRPr lang="en-GB" sz="2800" dirty="0" smtClean="0">
              <a:latin typeface="Tahoma" pitchFamily="34" charset="0"/>
              <a:cs typeface="Tahoma" pitchFamily="34" charset="0"/>
            </a:endParaRPr>
          </a:p>
          <a:p>
            <a:pPr marR="0" eaLnBrk="1" hangingPunct="1">
              <a:defRPr/>
            </a:pPr>
            <a:endParaRPr lang="en-GB" dirty="0" smtClean="0"/>
          </a:p>
        </p:txBody>
      </p:sp>
      <p:sp>
        <p:nvSpPr>
          <p:cNvPr id="7" name="Rectangle 2"/>
          <p:cNvSpPr txBox="1">
            <a:spLocks noChangeArrowheads="1"/>
          </p:cNvSpPr>
          <p:nvPr/>
        </p:nvSpPr>
        <p:spPr bwMode="auto">
          <a:xfrm>
            <a:off x="135716" y="80110"/>
            <a:ext cx="2990850" cy="928688"/>
          </a:xfrm>
          <a:prstGeom prst="rect">
            <a:avLst/>
          </a:prstGeom>
          <a:noFill/>
          <a:ln w="9525">
            <a:noFill/>
            <a:miter lim="800000"/>
            <a:headEnd/>
            <a:tailEnd/>
          </a:ln>
        </p:spPr>
        <p:txBody>
          <a:bodyPr anchor="ctr"/>
          <a:lstStyle/>
          <a:p>
            <a:pPr algn="ctr" fontAlgn="auto">
              <a:spcBef>
                <a:spcPts val="0"/>
              </a:spcBef>
              <a:spcAft>
                <a:spcPts val="0"/>
              </a:spcAft>
              <a:defRPr/>
            </a:pPr>
            <a:r>
              <a:rPr lang="en-US" sz="1400" kern="0" dirty="0">
                <a:solidFill>
                  <a:schemeClr val="tx2"/>
                </a:solidFill>
                <a:latin typeface="+mj-lt"/>
                <a:ea typeface="+mj-ea"/>
                <a:cs typeface="+mj-cs"/>
              </a:rPr>
              <a:t>National Commission for Academic </a:t>
            </a:r>
          </a:p>
          <a:p>
            <a:pPr algn="ctr" fontAlgn="auto">
              <a:spcBef>
                <a:spcPts val="0"/>
              </a:spcBef>
              <a:spcAft>
                <a:spcPts val="0"/>
              </a:spcAft>
              <a:defRPr/>
            </a:pPr>
            <a:r>
              <a:rPr lang="en-US" sz="1400" kern="0" dirty="0">
                <a:solidFill>
                  <a:schemeClr val="tx2"/>
                </a:solidFill>
                <a:latin typeface="+mj-lt"/>
                <a:ea typeface="+mj-ea"/>
                <a:cs typeface="+mj-cs"/>
              </a:rPr>
              <a:t>Accreditation and Assessment</a:t>
            </a:r>
            <a:endParaRPr lang="en-GB" sz="1400" kern="0" dirty="0">
              <a:solidFill>
                <a:srgbClr val="FF0000"/>
              </a:solidFill>
              <a:latin typeface="+mj-lt"/>
              <a:ea typeface="+mj-ea"/>
              <a:cs typeface="+mj-cs"/>
            </a:endParaRPr>
          </a:p>
        </p:txBody>
      </p:sp>
      <p:pic>
        <p:nvPicPr>
          <p:cNvPr id="4101" name="Picture 2" descr="bc-stacked-295"/>
          <p:cNvPicPr>
            <a:picLocks noChangeAspect="1" noChangeArrowheads="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6143625" y="571500"/>
            <a:ext cx="2770188" cy="92868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 name="Picture 7" descr="logo 1"/>
          <p:cNvPicPr>
            <a:picLocks noChangeAspect="1" noChangeArrowheads="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707216" y="794485"/>
            <a:ext cx="1857375" cy="92868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8" name="Picture 7"/>
          <p:cNvPicPr>
            <a:picLocks noChangeAspect="1" noChangeArrowheads="1"/>
          </p:cNvPicPr>
          <p:nvPr/>
        </p:nvPicPr>
        <p:blipFill>
          <a:blip r:embed="rId5"/>
          <a:srcRect/>
          <a:stretch>
            <a:fillRect/>
          </a:stretch>
        </p:blipFill>
        <p:spPr bwMode="auto">
          <a:xfrm>
            <a:off x="3914686" y="262786"/>
            <a:ext cx="1336854" cy="14920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704850"/>
            <a:ext cx="8785225" cy="708025"/>
          </a:xfrm>
        </p:spPr>
        <p:txBody>
          <a:bodyPr>
            <a:normAutofit fontScale="90000"/>
          </a:bodyPr>
          <a:lstStyle/>
          <a:p>
            <a:pPr>
              <a:defRPr/>
            </a:pPr>
            <a:r>
              <a:rPr lang="en-US" sz="3200" b="1" cap="small" dirty="0" smtClean="0">
                <a:solidFill>
                  <a:schemeClr val="accent3"/>
                </a:solidFill>
                <a:cs typeface="Arial" pitchFamily="34" charset="0"/>
              </a:rPr>
              <a:t>The Learning Outcomes of the Workshop</a:t>
            </a:r>
            <a:br>
              <a:rPr lang="en-US" sz="3200" b="1" cap="small" dirty="0" smtClean="0">
                <a:solidFill>
                  <a:schemeClr val="accent3"/>
                </a:solidFill>
                <a:cs typeface="Arial" pitchFamily="34" charset="0"/>
              </a:rPr>
            </a:br>
            <a:r>
              <a:rPr lang="ar-SA" sz="3200" b="1" cap="small" dirty="0" smtClean="0">
                <a:solidFill>
                  <a:schemeClr val="accent3"/>
                </a:solidFill>
                <a:cs typeface="Arial" pitchFamily="34" charset="0"/>
              </a:rPr>
              <a:t>مخرجات التعلم للورشة </a:t>
            </a:r>
            <a:endParaRPr lang="en-GB" sz="3200" dirty="0">
              <a:solidFill>
                <a:schemeClr val="accent3"/>
              </a:solidFill>
            </a:endParaRPr>
          </a:p>
        </p:txBody>
      </p:sp>
      <p:sp>
        <p:nvSpPr>
          <p:cNvPr id="8195" name="Content Placeholder 2"/>
          <p:cNvSpPr>
            <a:spLocks noGrp="1"/>
          </p:cNvSpPr>
          <p:nvPr>
            <p:ph idx="1"/>
          </p:nvPr>
        </p:nvSpPr>
        <p:spPr>
          <a:xfrm>
            <a:off x="179388" y="1484313"/>
            <a:ext cx="8785225" cy="4840287"/>
          </a:xfrm>
        </p:spPr>
        <p:txBody>
          <a:bodyPr>
            <a:normAutofit fontScale="77500" lnSpcReduction="20000"/>
          </a:bodyPr>
          <a:lstStyle/>
          <a:p>
            <a:pPr>
              <a:buFont typeface="Wingdings 2" pitchFamily="18" charset="2"/>
              <a:buNone/>
            </a:pPr>
            <a:r>
              <a:rPr lang="en-US" sz="2000" b="1" dirty="0" smtClean="0">
                <a:latin typeface="Arial" charset="0"/>
                <a:cs typeface="Arial" charset="0"/>
              </a:rPr>
              <a:t>On successful completion of this workshop you will be able to:</a:t>
            </a:r>
          </a:p>
          <a:p>
            <a:pPr>
              <a:buFont typeface="Wingdings 2" pitchFamily="18" charset="2"/>
              <a:buNone/>
            </a:pPr>
            <a:r>
              <a:rPr lang="ar-SA" sz="2000" b="1" dirty="0" smtClean="0">
                <a:latin typeface="Arial" charset="0"/>
                <a:cs typeface="Arial" charset="0"/>
              </a:rPr>
              <a:t>عند إكمال الورشة هذه بنجاح ستكون قادراً على </a:t>
            </a:r>
            <a:r>
              <a:rPr lang="ar-SA" sz="2000" b="1" dirty="0" err="1" smtClean="0">
                <a:latin typeface="Arial" charset="0"/>
                <a:cs typeface="Arial" charset="0"/>
              </a:rPr>
              <a:t>التالي:</a:t>
            </a:r>
            <a:r>
              <a:rPr lang="ar-SA" sz="2000" b="1" dirty="0" smtClean="0">
                <a:latin typeface="Arial" charset="0"/>
                <a:cs typeface="Arial" charset="0"/>
              </a:rPr>
              <a:t> </a:t>
            </a:r>
            <a:endParaRPr lang="en-GB" sz="2000" b="1" dirty="0" smtClean="0">
              <a:latin typeface="Arial" charset="0"/>
              <a:cs typeface="Arial" charset="0"/>
            </a:endParaRPr>
          </a:p>
          <a:p>
            <a:r>
              <a:rPr lang="en-US" sz="2000" dirty="0" smtClean="0">
                <a:latin typeface="Arial" charset="0"/>
                <a:cs typeface="Arial" charset="0"/>
              </a:rPr>
              <a:t>Discuss and explain new theories, issues and best practices related to developing and approving ILOs at program and course levels for the different disciplines.</a:t>
            </a:r>
          </a:p>
          <a:p>
            <a:r>
              <a:rPr lang="ar-SA" sz="2000" dirty="0" smtClean="0">
                <a:latin typeface="Arial" charset="0"/>
                <a:cs typeface="Arial" charset="0"/>
              </a:rPr>
              <a:t>أن تناقش وتشرح النظريات الجديدة والقضايا وأفضل الممارسات المرتبطة لتحسين مخرجات التعلم على مستوى البرنامج و المادة لمختلف فروع الدراسة </a:t>
            </a:r>
            <a:endParaRPr lang="en-GB" sz="2000" dirty="0" smtClean="0">
              <a:latin typeface="Arial" charset="0"/>
              <a:cs typeface="Arial" charset="0"/>
            </a:endParaRPr>
          </a:p>
          <a:p>
            <a:r>
              <a:rPr lang="en-US" sz="2000" dirty="0" smtClean="0">
                <a:latin typeface="Arial" charset="0"/>
                <a:cs typeface="Arial" charset="0"/>
              </a:rPr>
              <a:t>Refer to and use subject-benchmarks and professional standards and resources to develop, implement, and monitor program ILOs and curriculum considering NCAAA and international requirement.</a:t>
            </a:r>
          </a:p>
          <a:p>
            <a:r>
              <a:rPr lang="ar-SA" sz="2000" dirty="0" smtClean="0">
                <a:latin typeface="Arial" charset="0"/>
                <a:cs typeface="Arial" charset="0"/>
              </a:rPr>
              <a:t>أن ترجع لمصادر وتستخدم المعايير الاحترافية وتلك المصادر لتطوير وتطبيق ومراقبة برنامج مخرجات التعليم والمناهج آخذاً بالاعتبار المتطلبات الدولية </a:t>
            </a:r>
            <a:endParaRPr lang="en-GB" sz="2000" dirty="0" smtClean="0">
              <a:latin typeface="Arial" charset="0"/>
              <a:cs typeface="Arial" charset="0"/>
            </a:endParaRPr>
          </a:p>
          <a:p>
            <a:r>
              <a:rPr lang="en-US" sz="2000" dirty="0" smtClean="0">
                <a:latin typeface="Arial" charset="0"/>
                <a:cs typeface="Arial" charset="0"/>
              </a:rPr>
              <a:t>Provide support and guidance for faculty, support groups and related committees in planning and developing ILOs for programs and courses in specified fields of study, mapping them across levels, skills, and courses. </a:t>
            </a:r>
          </a:p>
          <a:p>
            <a:r>
              <a:rPr lang="ar-SA" sz="2000" dirty="0" smtClean="0">
                <a:latin typeface="Arial" charset="0"/>
                <a:cs typeface="Arial" charset="0"/>
              </a:rPr>
              <a:t>أن توفر الدعم و الإرشاد للطاقم والمجموعات الداعمة والهيئات ذات الصلة في تخطيط و تطوير مخرجات التعلم للبرامج </a:t>
            </a:r>
            <a:r>
              <a:rPr lang="ar-SA" sz="2000" dirty="0" err="1" smtClean="0">
                <a:latin typeface="Arial" charset="0"/>
                <a:cs typeface="Arial" charset="0"/>
              </a:rPr>
              <a:t>والكورسات</a:t>
            </a:r>
            <a:r>
              <a:rPr lang="ar-SA" sz="2000" dirty="0" smtClean="0">
                <a:latin typeface="Arial" charset="0"/>
                <a:cs typeface="Arial" charset="0"/>
              </a:rPr>
              <a:t> في مجالات دراسية معينة، وتصميمها بمواضيع ومهارات و مستويات مختلفة</a:t>
            </a:r>
            <a:r>
              <a:rPr lang="en-US" sz="2000" dirty="0" smtClean="0">
                <a:latin typeface="Arial" charset="0"/>
                <a:cs typeface="Arial" charset="0"/>
              </a:rPr>
              <a:t> </a:t>
            </a:r>
            <a:endParaRPr lang="en-GB" sz="2000" b="1" dirty="0" smtClean="0">
              <a:latin typeface="Arial" charset="0"/>
              <a:cs typeface="Arial" charset="0"/>
            </a:endParaRPr>
          </a:p>
          <a:p>
            <a:r>
              <a:rPr lang="en-US" sz="2000" dirty="0" smtClean="0">
                <a:latin typeface="Arial" charset="0"/>
                <a:cs typeface="Arial" charset="0"/>
              </a:rPr>
              <a:t>Design, implement and monitor T, L &amp; A</a:t>
            </a:r>
            <a:r>
              <a:rPr lang="en-US" sz="2000" b="1" dirty="0" smtClean="0">
                <a:latin typeface="Arial" charset="0"/>
                <a:cs typeface="Arial" charset="0"/>
              </a:rPr>
              <a:t> </a:t>
            </a:r>
            <a:r>
              <a:rPr lang="en-US" sz="2000" dirty="0" smtClean="0">
                <a:latin typeface="Arial" charset="0"/>
                <a:cs typeface="Arial" charset="0"/>
              </a:rPr>
              <a:t>strategies for the different ILOs</a:t>
            </a:r>
            <a:r>
              <a:rPr lang="en-US" sz="2000" b="1" dirty="0" smtClean="0">
                <a:latin typeface="Arial" charset="0"/>
                <a:cs typeface="Arial" charset="0"/>
              </a:rPr>
              <a:t> </a:t>
            </a:r>
            <a:r>
              <a:rPr lang="en-US" sz="2000" dirty="0" smtClean="0">
                <a:latin typeface="Arial" charset="0"/>
                <a:cs typeface="Arial" charset="0"/>
              </a:rPr>
              <a:t>at program and course levels that are appropriate for specified disciplines using NCAAA specification and reporting templates. </a:t>
            </a:r>
          </a:p>
          <a:p>
            <a:r>
              <a:rPr lang="ar-SA" sz="2000" dirty="0" smtClean="0">
                <a:latin typeface="Arial" charset="0"/>
                <a:cs typeface="Arial" charset="0"/>
              </a:rPr>
              <a:t>أن تصمم و تطبق و تراقب استراتيجيات التعليم لمختلف مخرجات التعلم عند مستويات المنهج و البرنامج وأن تكون مناسبة لمجالات الدراسة مستخدماً معايير إن </a:t>
            </a:r>
            <a:r>
              <a:rPr lang="ar-SA" sz="2000" dirty="0" err="1" smtClean="0">
                <a:latin typeface="Arial" charset="0"/>
                <a:cs typeface="Arial" charset="0"/>
              </a:rPr>
              <a:t>سي</a:t>
            </a:r>
            <a:r>
              <a:rPr lang="ar-SA" sz="2000" dirty="0" smtClean="0">
                <a:latin typeface="Arial" charset="0"/>
                <a:cs typeface="Arial" charset="0"/>
              </a:rPr>
              <a:t> آي آي آي و قوالب التقارير</a:t>
            </a:r>
            <a:endParaRPr lang="en-GB" sz="2000" dirty="0" smtClean="0">
              <a:latin typeface="Arial" charset="0"/>
              <a:cs typeface="Arial" charset="0"/>
            </a:endParaRPr>
          </a:p>
          <a:p>
            <a:pPr>
              <a:buFont typeface="Wingdings 2" pitchFamily="18" charset="2"/>
              <a:buNone/>
            </a:pPr>
            <a:endParaRPr lang="en-GB" sz="2000" b="1" dirty="0" smtClean="0">
              <a:latin typeface="Arial" charset="0"/>
              <a:cs typeface="Arial" charset="0"/>
            </a:endParaRPr>
          </a:p>
          <a:p>
            <a:endParaRPr lang="en-GB" sz="20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76250"/>
            <a:ext cx="8435975" cy="1296566"/>
          </a:xfrm>
        </p:spPr>
        <p:txBody>
          <a:bodyPr>
            <a:noAutofit/>
          </a:bodyPr>
          <a:lstStyle/>
          <a:p>
            <a:pPr eaLnBrk="1" fontAlgn="auto" hangingPunct="1">
              <a:spcAft>
                <a:spcPts val="0"/>
              </a:spcAft>
              <a:defRPr/>
            </a:pPr>
            <a:r>
              <a:rPr lang="en-GB" sz="2800" b="1" dirty="0" smtClean="0">
                <a:solidFill>
                  <a:schemeClr val="accent3"/>
                </a:solidFill>
              </a:rPr>
              <a:t>A well-written learning outcome is likely to contain the following components: </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المخرج التعليمي المكتوب بشكل جيد سيتضمن الأجزاء </a:t>
            </a:r>
            <a:r>
              <a:rPr lang="ar-SA" sz="2800" b="1" dirty="0" err="1" smtClean="0">
                <a:solidFill>
                  <a:schemeClr val="accent3"/>
                </a:solidFill>
              </a:rPr>
              <a:t>التالية:</a:t>
            </a:r>
            <a:r>
              <a:rPr lang="ar-SA" sz="2800" b="1" dirty="0" smtClean="0">
                <a:solidFill>
                  <a:schemeClr val="accent3"/>
                </a:solidFill>
              </a:rPr>
              <a:t> </a:t>
            </a:r>
            <a:endParaRPr lang="en-GB" sz="2800" b="1" dirty="0">
              <a:solidFill>
                <a:schemeClr val="accent3"/>
              </a:solidFill>
            </a:endParaRPr>
          </a:p>
        </p:txBody>
      </p:sp>
      <p:sp>
        <p:nvSpPr>
          <p:cNvPr id="3" name="Content Placeholder 2"/>
          <p:cNvSpPr>
            <a:spLocks noGrp="1"/>
          </p:cNvSpPr>
          <p:nvPr>
            <p:ph idx="1"/>
          </p:nvPr>
        </p:nvSpPr>
        <p:spPr>
          <a:xfrm>
            <a:off x="250825" y="1844824"/>
            <a:ext cx="8642350" cy="4752826"/>
          </a:xfrm>
        </p:spPr>
        <p:txBody>
          <a:bodyPr>
            <a:normAutofit fontScale="92500"/>
          </a:bodyPr>
          <a:lstStyle/>
          <a:p>
            <a:pPr marL="274320" indent="-274320" algn="just" eaLnBrk="1" fontAlgn="auto" hangingPunct="1">
              <a:spcAft>
                <a:spcPts val="0"/>
              </a:spcAft>
              <a:buClr>
                <a:schemeClr val="accent3"/>
              </a:buClr>
              <a:buFont typeface="Wingdings 2"/>
              <a:buChar char=""/>
              <a:defRPr/>
            </a:pPr>
            <a:r>
              <a:rPr lang="en-GB" sz="2400" dirty="0" smtClean="0">
                <a:latin typeface="+mj-lt"/>
              </a:rPr>
              <a:t>A </a:t>
            </a:r>
            <a:r>
              <a:rPr lang="en-GB" sz="2400" u="sng" dirty="0" smtClean="0">
                <a:latin typeface="+mj-lt"/>
              </a:rPr>
              <a:t>verb</a:t>
            </a:r>
            <a:r>
              <a:rPr lang="en-GB" sz="2400" dirty="0" smtClean="0">
                <a:latin typeface="+mj-lt"/>
              </a:rPr>
              <a:t> that indicates what the learner is expected to be able to do at the end of the period of learning. </a:t>
            </a:r>
            <a:endParaRPr lang="ar-SA" sz="2400" dirty="0" smtClean="0">
              <a:latin typeface="+mj-lt"/>
            </a:endParaRPr>
          </a:p>
          <a:p>
            <a:pPr marL="274320" indent="-274320" algn="just" eaLnBrk="1" fontAlgn="auto" hangingPunct="1">
              <a:spcAft>
                <a:spcPts val="0"/>
              </a:spcAft>
              <a:buClr>
                <a:schemeClr val="accent3"/>
              </a:buClr>
              <a:buFont typeface="Wingdings 2"/>
              <a:buChar char=""/>
              <a:defRPr/>
            </a:pPr>
            <a:r>
              <a:rPr lang="ar-SA" sz="2400" u="sng" dirty="0" smtClean="0">
                <a:latin typeface="+mj-lt"/>
              </a:rPr>
              <a:t>فعلاً</a:t>
            </a:r>
            <a:r>
              <a:rPr lang="ar-SA" sz="2400" dirty="0" smtClean="0">
                <a:latin typeface="+mj-lt"/>
              </a:rPr>
              <a:t> يوضح ما يتوقع من المتعلم أن يكون باستطاعته القيام </a:t>
            </a:r>
            <a:r>
              <a:rPr lang="ar-SA" sz="2400" dirty="0" err="1" smtClean="0">
                <a:latin typeface="+mj-lt"/>
              </a:rPr>
              <a:t>به</a:t>
            </a:r>
            <a:r>
              <a:rPr lang="ar-SA" sz="2400" dirty="0" smtClean="0">
                <a:latin typeface="+mj-lt"/>
              </a:rPr>
              <a:t> في نهاية فترة التعلم </a:t>
            </a:r>
            <a:endParaRPr lang="en-GB" sz="2400" dirty="0" smtClean="0">
              <a:latin typeface="+mj-lt"/>
            </a:endParaRPr>
          </a:p>
          <a:p>
            <a:pPr marL="274320" indent="-274320" algn="just" eaLnBrk="1" fontAlgn="auto" hangingPunct="1">
              <a:spcAft>
                <a:spcPts val="0"/>
              </a:spcAft>
              <a:buClr>
                <a:schemeClr val="accent3"/>
              </a:buClr>
              <a:buFont typeface="Wingdings 2"/>
              <a:buChar char=""/>
              <a:defRPr/>
            </a:pPr>
            <a:endParaRPr lang="en-GB" sz="800" dirty="0" smtClean="0">
              <a:latin typeface="+mj-lt"/>
            </a:endParaRPr>
          </a:p>
          <a:p>
            <a:pPr marL="274320" indent="-274320" algn="just" eaLnBrk="1" fontAlgn="auto" hangingPunct="1">
              <a:spcAft>
                <a:spcPts val="0"/>
              </a:spcAft>
              <a:buClr>
                <a:schemeClr val="accent3"/>
              </a:buClr>
              <a:buFont typeface="Wingdings 2"/>
              <a:buChar char=""/>
              <a:defRPr/>
            </a:pPr>
            <a:r>
              <a:rPr lang="en-GB" sz="2400" dirty="0" smtClean="0">
                <a:latin typeface="+mj-lt"/>
              </a:rPr>
              <a:t>Word(s) that indicate </a:t>
            </a:r>
            <a:r>
              <a:rPr lang="en-GB" sz="2400" u="sng" dirty="0" smtClean="0">
                <a:latin typeface="+mj-lt"/>
              </a:rPr>
              <a:t>on what or with what the learner is acting</a:t>
            </a:r>
            <a:r>
              <a:rPr lang="en-GB" sz="2400" dirty="0" smtClean="0">
                <a:latin typeface="+mj-lt"/>
              </a:rPr>
              <a:t>. If the outcome is about skills then the word(s) may describe the way the skill is performed. </a:t>
            </a:r>
            <a:endParaRPr lang="ar-SA" sz="2400" dirty="0" smtClean="0">
              <a:latin typeface="+mj-lt"/>
            </a:endParaRPr>
          </a:p>
          <a:p>
            <a:pPr marL="274320" indent="-274320" algn="just" eaLnBrk="1" fontAlgn="auto" hangingPunct="1">
              <a:spcAft>
                <a:spcPts val="0"/>
              </a:spcAft>
              <a:buClr>
                <a:schemeClr val="accent3"/>
              </a:buClr>
              <a:buFont typeface="Wingdings 2"/>
              <a:buChar char=""/>
              <a:defRPr/>
            </a:pPr>
            <a:r>
              <a:rPr lang="ar-SA" sz="2400" dirty="0" smtClean="0">
                <a:latin typeface="+mj-lt"/>
              </a:rPr>
              <a:t>كلمات توضح </a:t>
            </a:r>
            <a:r>
              <a:rPr lang="ar-SA" sz="2400" u="sng" dirty="0" smtClean="0">
                <a:latin typeface="+mj-lt"/>
              </a:rPr>
              <a:t>ما يقوم </a:t>
            </a:r>
            <a:r>
              <a:rPr lang="ar-SA" sz="2400" u="sng" dirty="0" err="1" smtClean="0">
                <a:latin typeface="+mj-lt"/>
              </a:rPr>
              <a:t>به</a:t>
            </a:r>
            <a:r>
              <a:rPr lang="ar-SA" sz="2400" u="sng" dirty="0" smtClean="0">
                <a:latin typeface="+mj-lt"/>
              </a:rPr>
              <a:t> المتعلم</a:t>
            </a:r>
            <a:r>
              <a:rPr lang="ar-SA" sz="2400" dirty="0" smtClean="0">
                <a:latin typeface="+mj-lt"/>
              </a:rPr>
              <a:t> فإن كان المخرج عن مهارات معينة فإن الكلمات تصف طريقة أداء </a:t>
            </a:r>
            <a:r>
              <a:rPr lang="ar-SA" sz="2400" dirty="0" err="1" smtClean="0">
                <a:latin typeface="+mj-lt"/>
              </a:rPr>
              <a:t>المهارة.</a:t>
            </a:r>
            <a:r>
              <a:rPr lang="ar-SA" sz="2400" dirty="0" smtClean="0">
                <a:latin typeface="+mj-lt"/>
              </a:rPr>
              <a:t> </a:t>
            </a:r>
            <a:endParaRPr lang="en-GB" sz="2400" dirty="0" smtClean="0">
              <a:latin typeface="+mj-lt"/>
            </a:endParaRPr>
          </a:p>
          <a:p>
            <a:pPr marL="274320" indent="-274320" algn="just" eaLnBrk="1" fontAlgn="auto" hangingPunct="1">
              <a:spcAft>
                <a:spcPts val="0"/>
              </a:spcAft>
              <a:buClr>
                <a:schemeClr val="accent3"/>
              </a:buClr>
              <a:buFont typeface="Wingdings 2"/>
              <a:buChar char=""/>
              <a:defRPr/>
            </a:pPr>
            <a:endParaRPr lang="en-GB" sz="800" dirty="0" smtClean="0">
              <a:latin typeface="+mj-lt"/>
            </a:endParaRPr>
          </a:p>
          <a:p>
            <a:pPr marL="274320" indent="-274320" algn="just" eaLnBrk="1" fontAlgn="auto" hangingPunct="1">
              <a:spcAft>
                <a:spcPts val="0"/>
              </a:spcAft>
              <a:buClr>
                <a:schemeClr val="accent3"/>
              </a:buClr>
              <a:buFont typeface="Wingdings 2"/>
              <a:buChar char=""/>
              <a:defRPr/>
            </a:pPr>
            <a:r>
              <a:rPr lang="en-GB" sz="2400" dirty="0" smtClean="0">
                <a:latin typeface="+mj-lt"/>
              </a:rPr>
              <a:t>Word(s) that indicate </a:t>
            </a:r>
            <a:r>
              <a:rPr lang="en-GB" sz="2400" u="sng" dirty="0" smtClean="0">
                <a:latin typeface="+mj-lt"/>
              </a:rPr>
              <a:t>the nature </a:t>
            </a:r>
            <a:r>
              <a:rPr lang="en-GB" sz="2400" dirty="0" smtClean="0">
                <a:latin typeface="+mj-lt"/>
              </a:rPr>
              <a:t>(in context or in terms of standard) of </a:t>
            </a:r>
            <a:r>
              <a:rPr lang="en-GB" sz="2400" u="sng" dirty="0" smtClean="0">
                <a:latin typeface="+mj-lt"/>
              </a:rPr>
              <a:t>the performance </a:t>
            </a:r>
            <a:r>
              <a:rPr lang="en-GB" sz="2400" dirty="0" smtClean="0">
                <a:latin typeface="+mj-lt"/>
              </a:rPr>
              <a:t>required as evidence that the learning was achieved. </a:t>
            </a:r>
            <a:endParaRPr lang="ar-SA" sz="2400" dirty="0" smtClean="0">
              <a:latin typeface="+mj-lt"/>
            </a:endParaRPr>
          </a:p>
          <a:p>
            <a:pPr marL="274320" indent="-274320" algn="just" eaLnBrk="1" fontAlgn="auto" hangingPunct="1">
              <a:spcAft>
                <a:spcPts val="0"/>
              </a:spcAft>
              <a:buClr>
                <a:schemeClr val="accent3"/>
              </a:buClr>
              <a:buFont typeface="Wingdings 2"/>
              <a:buChar char=""/>
              <a:defRPr/>
            </a:pPr>
            <a:r>
              <a:rPr lang="ar-SA" sz="2400" dirty="0" smtClean="0">
                <a:latin typeface="+mj-lt"/>
              </a:rPr>
              <a:t>كلمات توضح </a:t>
            </a:r>
            <a:r>
              <a:rPr lang="ar-SA" sz="2400" u="sng" dirty="0" err="1" smtClean="0">
                <a:latin typeface="+mj-lt"/>
              </a:rPr>
              <a:t>طبيعة</a:t>
            </a:r>
            <a:r>
              <a:rPr lang="ar-SA" sz="2400" dirty="0" err="1" smtClean="0">
                <a:latin typeface="+mj-lt"/>
              </a:rPr>
              <a:t> </a:t>
            </a:r>
            <a:r>
              <a:rPr lang="ar-SA" sz="2400" dirty="0" smtClean="0">
                <a:latin typeface="+mj-lt"/>
              </a:rPr>
              <a:t>(في سياق أو بالنسبة للمعيار) </a:t>
            </a:r>
            <a:r>
              <a:rPr lang="ar-SA" sz="2400" u="sng" dirty="0" smtClean="0">
                <a:latin typeface="+mj-lt"/>
              </a:rPr>
              <a:t>الأداء</a:t>
            </a:r>
            <a:r>
              <a:rPr lang="ar-SA" sz="2400" dirty="0" smtClean="0">
                <a:latin typeface="+mj-lt"/>
              </a:rPr>
              <a:t> المطلوب كإثبات بأن التعلم قد حصل</a:t>
            </a:r>
            <a:endParaRPr lang="en-GB" sz="2400" dirty="0">
              <a:latin typeface="+mj-lt"/>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130"/>
            <a:ext cx="8229600" cy="708025"/>
          </a:xfrm>
        </p:spPr>
        <p:txBody>
          <a:bodyPr>
            <a:normAutofit fontScale="90000"/>
          </a:bodyPr>
          <a:lstStyle/>
          <a:p>
            <a:pPr eaLnBrk="1" fontAlgn="auto" hangingPunct="1">
              <a:spcAft>
                <a:spcPts val="0"/>
              </a:spcAft>
              <a:defRPr/>
            </a:pPr>
            <a:r>
              <a:rPr lang="en-GB" sz="2800" b="1" dirty="0" smtClean="0">
                <a:solidFill>
                  <a:schemeClr val="accent3"/>
                </a:solidFill>
              </a:rPr>
              <a:t>Good learning outcomes?</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مخرجات التعليم الجيدة</a:t>
            </a:r>
            <a:endParaRPr lang="en-GB" sz="2800" b="1" dirty="0">
              <a:solidFill>
                <a:schemeClr val="accent3"/>
              </a:solidFill>
            </a:endParaRPr>
          </a:p>
        </p:txBody>
      </p:sp>
      <p:sp>
        <p:nvSpPr>
          <p:cNvPr id="3" name="Content Placeholder 2"/>
          <p:cNvSpPr>
            <a:spLocks noGrp="1"/>
          </p:cNvSpPr>
          <p:nvPr>
            <p:ph idx="1"/>
          </p:nvPr>
        </p:nvSpPr>
        <p:spPr>
          <a:xfrm>
            <a:off x="179512" y="886155"/>
            <a:ext cx="8712968" cy="4588370"/>
          </a:xfrm>
        </p:spPr>
        <p:txBody>
          <a:bodyPr>
            <a:normAutofit/>
          </a:bodyPr>
          <a:lstStyle/>
          <a:p>
            <a:pPr marL="274320" indent="-274320" eaLnBrk="1" fontAlgn="auto" hangingPunct="1">
              <a:spcAft>
                <a:spcPts val="0"/>
              </a:spcAft>
              <a:buClr>
                <a:schemeClr val="accent3"/>
              </a:buClr>
              <a:buFont typeface="Wingdings 2" pitchFamily="18" charset="2"/>
              <a:buNone/>
              <a:defRPr/>
            </a:pPr>
            <a:r>
              <a:rPr lang="en-GB" sz="1600" dirty="0" smtClean="0">
                <a:latin typeface="+mj-lt"/>
              </a:rPr>
              <a:t>A good learning outcome is, among other things</a:t>
            </a:r>
            <a:r>
              <a:rPr lang="ar-SA" sz="1600" dirty="0" smtClean="0">
                <a:latin typeface="+mj-lt"/>
              </a:rPr>
              <a:t>مخرجات التعليم الجيدة هي من ضمن عدة أشياء </a:t>
            </a:r>
            <a:r>
              <a:rPr lang="en-GB" sz="1600" dirty="0" smtClean="0">
                <a:latin typeface="+mj-lt"/>
              </a:rPr>
              <a:t>:</a:t>
            </a:r>
          </a:p>
          <a:p>
            <a:pPr marL="274320" indent="-274320" eaLnBrk="1" fontAlgn="auto" hangingPunct="1">
              <a:spcAft>
                <a:spcPts val="0"/>
              </a:spcAft>
              <a:buClr>
                <a:schemeClr val="accent3"/>
              </a:buClr>
              <a:buFont typeface="Wingdings" pitchFamily="2" charset="2"/>
              <a:buChar char="ü"/>
              <a:defRPr/>
            </a:pPr>
            <a:r>
              <a:rPr lang="en-GB" sz="1600" dirty="0" smtClean="0">
                <a:latin typeface="+mj-lt"/>
              </a:rPr>
              <a:t>Active – it describes what students can do</a:t>
            </a:r>
            <a:endParaRPr lang="ar-SA" sz="1600" dirty="0" smtClean="0">
              <a:latin typeface="+mj-lt"/>
            </a:endParaRPr>
          </a:p>
          <a:p>
            <a:pPr marL="274320" indent="-274320" eaLnBrk="1" fontAlgn="auto" hangingPunct="1">
              <a:spcAft>
                <a:spcPts val="0"/>
              </a:spcAft>
              <a:buClr>
                <a:schemeClr val="accent3"/>
              </a:buClr>
              <a:buNone/>
              <a:defRPr/>
            </a:pPr>
            <a:r>
              <a:rPr lang="ar-SA" sz="1600" dirty="0" smtClean="0">
                <a:latin typeface="+mj-lt"/>
              </a:rPr>
              <a:t>النشاط:  تصف مقدرة الطالب</a:t>
            </a:r>
            <a:endParaRPr lang="en-GB" sz="1600" dirty="0" smtClean="0">
              <a:latin typeface="+mj-lt"/>
            </a:endParaRPr>
          </a:p>
          <a:p>
            <a:pPr marL="274320" indent="-274320" eaLnBrk="1" fontAlgn="auto" hangingPunct="1">
              <a:spcAft>
                <a:spcPts val="0"/>
              </a:spcAft>
              <a:buClr>
                <a:schemeClr val="accent3"/>
              </a:buClr>
              <a:buFont typeface="Wingdings" pitchFamily="2" charset="2"/>
              <a:buChar char="ü"/>
              <a:defRPr/>
            </a:pPr>
            <a:r>
              <a:rPr lang="en-GB" sz="1600" dirty="0" smtClean="0">
                <a:latin typeface="+mj-lt"/>
              </a:rPr>
              <a:t>Attractive – students want to achieve it</a:t>
            </a:r>
            <a:endParaRPr lang="ar-SA" sz="1600" dirty="0" smtClean="0">
              <a:latin typeface="+mj-lt"/>
            </a:endParaRPr>
          </a:p>
          <a:p>
            <a:pPr marL="274320" indent="-274320" eaLnBrk="1" fontAlgn="auto" hangingPunct="1">
              <a:spcAft>
                <a:spcPts val="0"/>
              </a:spcAft>
              <a:buClr>
                <a:schemeClr val="accent3"/>
              </a:buClr>
              <a:buNone/>
              <a:defRPr/>
            </a:pPr>
            <a:r>
              <a:rPr lang="ar-SA" sz="1600" dirty="0" smtClean="0">
                <a:latin typeface="+mj-lt"/>
              </a:rPr>
              <a:t>الانجذاب: رغبة الطالب بتحقيقها </a:t>
            </a:r>
            <a:endParaRPr lang="en-GB" sz="1600" dirty="0" smtClean="0">
              <a:latin typeface="+mj-lt"/>
            </a:endParaRPr>
          </a:p>
          <a:p>
            <a:pPr marL="274320" indent="-274320" eaLnBrk="1" fontAlgn="auto" hangingPunct="1">
              <a:spcAft>
                <a:spcPts val="0"/>
              </a:spcAft>
              <a:buClr>
                <a:schemeClr val="accent3"/>
              </a:buClr>
              <a:buFont typeface="Wingdings" pitchFamily="2" charset="2"/>
              <a:buChar char="ü"/>
              <a:defRPr/>
            </a:pPr>
            <a:r>
              <a:rPr lang="en-GB" sz="1600" dirty="0" smtClean="0">
                <a:latin typeface="+mj-lt"/>
              </a:rPr>
              <a:t>Comprehensible – students know what it means</a:t>
            </a:r>
            <a:endParaRPr lang="ar-SA" sz="1600" dirty="0" smtClean="0">
              <a:latin typeface="+mj-lt"/>
            </a:endParaRPr>
          </a:p>
          <a:p>
            <a:pPr marL="274320" indent="-274320" eaLnBrk="1" fontAlgn="auto" hangingPunct="1">
              <a:spcAft>
                <a:spcPts val="0"/>
              </a:spcAft>
              <a:buClr>
                <a:schemeClr val="accent3"/>
              </a:buClr>
              <a:buNone/>
              <a:defRPr/>
            </a:pPr>
            <a:r>
              <a:rPr lang="en-US" sz="1600" dirty="0" smtClean="0">
                <a:latin typeface="+mj-lt"/>
              </a:rPr>
              <a:t> </a:t>
            </a:r>
            <a:r>
              <a:rPr lang="ar-SA" sz="1600" dirty="0" err="1" smtClean="0">
                <a:latin typeface="+mj-lt"/>
              </a:rPr>
              <a:t>الإدراك  </a:t>
            </a:r>
            <a:r>
              <a:rPr lang="ar-SA" sz="1600" dirty="0" smtClean="0">
                <a:latin typeface="+mj-lt"/>
              </a:rPr>
              <a:t>: أن يعي الطالب المعنى</a:t>
            </a:r>
            <a:endParaRPr lang="en-GB" sz="1600" dirty="0" smtClean="0">
              <a:latin typeface="+mj-lt"/>
            </a:endParaRPr>
          </a:p>
          <a:p>
            <a:pPr marL="274320" indent="-274320" eaLnBrk="1" fontAlgn="auto" hangingPunct="1">
              <a:spcAft>
                <a:spcPts val="0"/>
              </a:spcAft>
              <a:buClr>
                <a:schemeClr val="accent3"/>
              </a:buClr>
              <a:buFont typeface="Wingdings" pitchFamily="2" charset="2"/>
              <a:buChar char="ü"/>
              <a:defRPr/>
            </a:pPr>
            <a:r>
              <a:rPr lang="en-GB" sz="1600" dirty="0" smtClean="0">
                <a:latin typeface="+mj-lt"/>
              </a:rPr>
              <a:t>Appropriate – to the student’s current goals and career plans</a:t>
            </a:r>
          </a:p>
          <a:p>
            <a:pPr marL="274320" indent="-274320" eaLnBrk="1" fontAlgn="auto" hangingPunct="1">
              <a:spcAft>
                <a:spcPts val="0"/>
              </a:spcAft>
              <a:buClr>
                <a:schemeClr val="accent3"/>
              </a:buClr>
              <a:buNone/>
              <a:defRPr/>
            </a:pPr>
            <a:r>
              <a:rPr lang="ar-SA" sz="1600" dirty="0" smtClean="0">
                <a:latin typeface="+mj-lt"/>
              </a:rPr>
              <a:t>الملائمة: أن تكون مناسبة لأهداف الطالب الحالية و المهنية المستقبلية   </a:t>
            </a:r>
            <a:endParaRPr lang="en-GB" sz="1600" dirty="0" smtClean="0">
              <a:latin typeface="+mj-lt"/>
            </a:endParaRPr>
          </a:p>
          <a:p>
            <a:pPr marL="274320" indent="-274320" eaLnBrk="1" fontAlgn="auto" hangingPunct="1">
              <a:spcAft>
                <a:spcPts val="0"/>
              </a:spcAft>
              <a:buClr>
                <a:schemeClr val="accent3"/>
              </a:buClr>
              <a:buFont typeface="Wingdings" pitchFamily="2" charset="2"/>
              <a:buChar char="ü"/>
              <a:defRPr/>
            </a:pPr>
            <a:r>
              <a:rPr lang="en-GB" sz="1600" dirty="0" smtClean="0">
                <a:latin typeface="+mj-lt"/>
              </a:rPr>
              <a:t>Attainable – most students will mostly meet it, with due effort</a:t>
            </a:r>
            <a:endParaRPr lang="ar-SA" sz="1600" dirty="0" smtClean="0">
              <a:latin typeface="+mj-lt"/>
            </a:endParaRPr>
          </a:p>
          <a:p>
            <a:pPr marL="274320" indent="-274320" eaLnBrk="1" fontAlgn="auto" hangingPunct="1">
              <a:spcAft>
                <a:spcPts val="0"/>
              </a:spcAft>
              <a:buClr>
                <a:schemeClr val="accent3"/>
              </a:buClr>
              <a:buNone/>
              <a:defRPr/>
            </a:pPr>
            <a:r>
              <a:rPr lang="ar-SA" sz="1600" dirty="0" smtClean="0">
                <a:latin typeface="+mj-lt"/>
              </a:rPr>
              <a:t>إمكانية تحقيقها: معظم الطلاب قادر على تحقيقها كلاً حسب مجهوده  </a:t>
            </a:r>
            <a:endParaRPr lang="en-GB" sz="1600" dirty="0" smtClean="0">
              <a:latin typeface="+mj-lt"/>
            </a:endParaRPr>
          </a:p>
          <a:p>
            <a:pPr marL="274320" indent="-274320" eaLnBrk="1" fontAlgn="auto" hangingPunct="1">
              <a:spcAft>
                <a:spcPts val="0"/>
              </a:spcAft>
              <a:buClr>
                <a:schemeClr val="accent3"/>
              </a:buClr>
              <a:buFont typeface="Wingdings" pitchFamily="2" charset="2"/>
              <a:buChar char="ü"/>
              <a:defRPr/>
            </a:pPr>
            <a:r>
              <a:rPr lang="en-GB" sz="1600" dirty="0" smtClean="0">
                <a:latin typeface="+mj-lt"/>
              </a:rPr>
              <a:t>Assessable – we can see if it has been achieved</a:t>
            </a:r>
            <a:endParaRPr lang="ar-SA" sz="1600" dirty="0" smtClean="0">
              <a:latin typeface="+mj-lt"/>
            </a:endParaRPr>
          </a:p>
          <a:p>
            <a:pPr marL="274320" indent="-274320" eaLnBrk="1" fontAlgn="auto" hangingPunct="1">
              <a:spcAft>
                <a:spcPts val="0"/>
              </a:spcAft>
              <a:buClr>
                <a:schemeClr val="accent3"/>
              </a:buClr>
              <a:buNone/>
              <a:defRPr/>
            </a:pPr>
            <a:r>
              <a:rPr lang="ar-SA" sz="1600" dirty="0" smtClean="0">
                <a:latin typeface="+mj-lt"/>
              </a:rPr>
              <a:t>قابل للتقييم: يمكن أن نرى ما إذا كان حقق شيئاً ام لا</a:t>
            </a:r>
            <a:endParaRPr lang="en-GB" sz="1600" dirty="0" smtClean="0">
              <a:latin typeface="+mj-lt"/>
            </a:endParaRPr>
          </a:p>
          <a:p>
            <a:pPr marL="274320" indent="-274320" eaLnBrk="1" fontAlgn="auto" hangingPunct="1">
              <a:spcAft>
                <a:spcPts val="0"/>
              </a:spcAft>
              <a:buClr>
                <a:schemeClr val="accent3"/>
              </a:buClr>
              <a:buFont typeface="Wingdings" pitchFamily="2" charset="2"/>
              <a:buChar char="ü"/>
              <a:defRPr/>
            </a:pPr>
            <a:r>
              <a:rPr lang="en-GB" sz="1600" dirty="0" smtClean="0">
                <a:latin typeface="+mj-lt"/>
              </a:rPr>
              <a:t>Visible – in the course booklet and on the VLE</a:t>
            </a:r>
            <a:endParaRPr lang="ar-SA" sz="1600" dirty="0" smtClean="0">
              <a:latin typeface="+mj-lt"/>
            </a:endParaRPr>
          </a:p>
          <a:p>
            <a:pPr marL="274320" indent="-274320" rtl="1">
              <a:buClr>
                <a:schemeClr val="accent3"/>
              </a:buClr>
              <a:buNone/>
              <a:defRPr/>
            </a:pPr>
            <a:r>
              <a:rPr lang="ar-SA" sz="1600" dirty="0" smtClean="0">
                <a:latin typeface="+mj-lt"/>
              </a:rPr>
              <a:t> واضح:  أي انه واضح في كتيب الدورة و الـ </a:t>
            </a:r>
            <a:r>
              <a:rPr lang="en-GB" sz="1600" dirty="0" smtClean="0"/>
              <a:t>VLE</a:t>
            </a:r>
            <a:r>
              <a:rPr lang="ar-SA" sz="1600" dirty="0" smtClean="0"/>
              <a:t>     </a:t>
            </a:r>
            <a:endParaRPr lang="en-GB" sz="1600" dirty="0">
              <a:latin typeface="+mj-lt"/>
            </a:endParaRPr>
          </a:p>
        </p:txBody>
      </p:sp>
      <p:sp>
        <p:nvSpPr>
          <p:cNvPr id="4" name="TextBox 3"/>
          <p:cNvSpPr txBox="1"/>
          <p:nvPr/>
        </p:nvSpPr>
        <p:spPr>
          <a:xfrm>
            <a:off x="251520" y="5578611"/>
            <a:ext cx="8435280" cy="954107"/>
          </a:xfrm>
          <a:prstGeom prst="rect">
            <a:avLst/>
          </a:prstGeom>
          <a:noFill/>
        </p:spPr>
        <p:txBody>
          <a:bodyPr wrap="square" rtlCol="0">
            <a:spAutoFit/>
          </a:bodyPr>
          <a:lstStyle/>
          <a:p>
            <a:r>
              <a:rPr lang="en-US" sz="1400" dirty="0" smtClean="0"/>
              <a:t>The Dearing Report recommended . ‘that clear descriptions of programmers  Should be developed so that students are able to compare different offerings And make sensible choices about the programmes they wish to take’</a:t>
            </a:r>
          </a:p>
          <a:p>
            <a:r>
              <a:rPr lang="ar-SA" sz="1400" dirty="0" smtClean="0"/>
              <a:t>يوصي  تقرير </a:t>
            </a:r>
            <a:r>
              <a:rPr lang="ar-SA" sz="1400" dirty="0" err="1" smtClean="0"/>
              <a:t>ديرينق</a:t>
            </a:r>
            <a:r>
              <a:rPr lang="ar-SA" sz="1400" dirty="0" smtClean="0"/>
              <a:t> بوضوح الوصف للبرنامج حتى يتسنى للطالب  مقارنة البرامج فيمكنه اختيار ما يناسبه.</a:t>
            </a:r>
            <a:endParaRPr lang="en-US" sz="1400" dirty="0"/>
          </a:p>
        </p:txBody>
      </p:sp>
      <p:sp>
        <p:nvSpPr>
          <p:cNvPr id="5" name="TextBox 4"/>
          <p:cNvSpPr txBox="1"/>
          <p:nvPr/>
        </p:nvSpPr>
        <p:spPr>
          <a:xfrm>
            <a:off x="6673830" y="6224941"/>
            <a:ext cx="1159292" cy="307777"/>
          </a:xfrm>
          <a:prstGeom prst="rect">
            <a:avLst/>
          </a:prstGeom>
          <a:noFill/>
        </p:spPr>
        <p:txBody>
          <a:bodyPr wrap="none" rtlCol="0">
            <a:spAutoFit/>
          </a:bodyPr>
          <a:lstStyle/>
          <a:p>
            <a:r>
              <a:rPr lang="en-US" sz="1400" dirty="0" smtClean="0"/>
              <a:t>Dearing 1987</a:t>
            </a:r>
            <a:endParaRPr lang="en-US" sz="1400"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4379"/>
            <a:ext cx="8785671" cy="1295400"/>
          </a:xfrm>
        </p:spPr>
        <p:txBody>
          <a:bodyPr>
            <a:noAutofit/>
          </a:bodyPr>
          <a:lstStyle/>
          <a:p>
            <a:pPr eaLnBrk="1" fontAlgn="auto" hangingPunct="1">
              <a:spcAft>
                <a:spcPts val="0"/>
              </a:spcAft>
              <a:defRPr/>
            </a:pPr>
            <a:r>
              <a:rPr lang="en-GB" sz="2400" b="1" dirty="0" smtClean="0">
                <a:solidFill>
                  <a:schemeClr val="accent3"/>
                </a:solidFill>
              </a:rPr>
              <a:t>Pointers on knowledge and understanding outcomes</a:t>
            </a:r>
            <a:br>
              <a:rPr lang="en-GB" sz="2400" b="1" dirty="0" smtClean="0">
                <a:solidFill>
                  <a:schemeClr val="accent3"/>
                </a:solidFill>
              </a:rPr>
            </a:br>
            <a:r>
              <a:rPr lang="en-GB" sz="2400" b="1" dirty="0" smtClean="0">
                <a:solidFill>
                  <a:schemeClr val="accent3"/>
                </a:solidFill>
              </a:rPr>
              <a:t> </a:t>
            </a:r>
            <a:r>
              <a:rPr lang="ar-SA" sz="2400" b="1" dirty="0" smtClean="0">
                <a:solidFill>
                  <a:schemeClr val="accent3"/>
                </a:solidFill>
              </a:rPr>
              <a:t>مؤشرات على مخرجات المعرفة و الفهم</a:t>
            </a:r>
            <a:endParaRPr lang="en-GB" sz="2400" b="1" dirty="0">
              <a:solidFill>
                <a:schemeClr val="accent3"/>
              </a:solidFill>
            </a:endParaRPr>
          </a:p>
        </p:txBody>
      </p:sp>
      <p:sp>
        <p:nvSpPr>
          <p:cNvPr id="3" name="Content Placeholder 2"/>
          <p:cNvSpPr>
            <a:spLocks noGrp="1"/>
          </p:cNvSpPr>
          <p:nvPr>
            <p:ph idx="1"/>
          </p:nvPr>
        </p:nvSpPr>
        <p:spPr>
          <a:xfrm>
            <a:off x="250825" y="1449779"/>
            <a:ext cx="8642350" cy="4608513"/>
          </a:xfrm>
        </p:spPr>
        <p:txBody>
          <a:bodyPr>
            <a:normAutofit lnSpcReduction="10000"/>
          </a:bodyPr>
          <a:lstStyle/>
          <a:p>
            <a:pPr marL="274320" indent="-274320" algn="just" eaLnBrk="1" fontAlgn="auto" hangingPunct="1">
              <a:spcAft>
                <a:spcPts val="0"/>
              </a:spcAft>
              <a:buClr>
                <a:schemeClr val="accent3"/>
              </a:buClr>
              <a:buFont typeface="Wingdings" pitchFamily="2" charset="2"/>
              <a:buChar char="§"/>
              <a:defRPr/>
            </a:pPr>
            <a:r>
              <a:rPr lang="en-GB" sz="2000" dirty="0" smtClean="0">
                <a:latin typeface="+mj-lt"/>
              </a:rPr>
              <a:t>Avoid learning outcomes which are too broad in scope, such as ‘Recall the fundamental concepts of Structural, Mechanical and Electrical Engineering.’ </a:t>
            </a:r>
          </a:p>
          <a:p>
            <a:pPr marL="274320" indent="-274320" algn="just" eaLnBrk="1" fontAlgn="auto" hangingPunct="1">
              <a:spcAft>
                <a:spcPts val="0"/>
              </a:spcAft>
              <a:buClr>
                <a:schemeClr val="accent3"/>
              </a:buClr>
              <a:buNone/>
              <a:defRPr/>
            </a:pPr>
            <a:r>
              <a:rPr lang="ar-SA" sz="2000" dirty="0" smtClean="0">
                <a:latin typeface="+mj-lt"/>
              </a:rPr>
              <a:t>تجنب مخرجات التعلم ذات النطاق الواسع مثل ذكر المفاهيم الأساسية للهندسة الإنشائية, الميكانيكية و الكهربائية </a:t>
            </a:r>
            <a:endParaRPr lang="en-GB" sz="20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GB" sz="2000" dirty="0" smtClean="0">
                <a:latin typeface="+mj-lt"/>
              </a:rPr>
              <a:t>Avoid learning outcomes which are too narrow in scope, such as ‘State the six categories in Bloom’s Taxonomy.’ </a:t>
            </a:r>
            <a:endParaRPr lang="ar-SA" sz="2000" dirty="0" smtClean="0">
              <a:latin typeface="+mj-lt"/>
            </a:endParaRPr>
          </a:p>
          <a:p>
            <a:pPr marL="274320" indent="-274320" algn="just" eaLnBrk="1" fontAlgn="auto" hangingPunct="1">
              <a:spcAft>
                <a:spcPts val="0"/>
              </a:spcAft>
              <a:buClr>
                <a:schemeClr val="accent3"/>
              </a:buClr>
              <a:buNone/>
              <a:defRPr/>
            </a:pPr>
            <a:r>
              <a:rPr lang="ar-SA" sz="2000" dirty="0" smtClean="0">
                <a:latin typeface="+mj-lt"/>
              </a:rPr>
              <a:t>تجنب مخرجات التعليم ذات النطاق الضيق مثل ذكر التصنيفات الست في هرم بلوم </a:t>
            </a:r>
            <a:endParaRPr lang="en-GB" sz="20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GB" sz="2000" dirty="0" smtClean="0">
                <a:latin typeface="+mj-lt"/>
              </a:rPr>
              <a:t>Avoid overloading your modules with too much ‘content’: knowledge and understanding outcomes emphasize what your students will be able to comprehend and explain, but this isn’t as important as being able to use the information through application, analysis, synthesis and evaluation. </a:t>
            </a:r>
            <a:endParaRPr lang="ar-SA" sz="2000" dirty="0" smtClean="0">
              <a:latin typeface="+mj-lt"/>
            </a:endParaRPr>
          </a:p>
          <a:p>
            <a:pPr marL="274320" indent="-274320" algn="just" eaLnBrk="1" fontAlgn="auto" hangingPunct="1">
              <a:spcAft>
                <a:spcPts val="0"/>
              </a:spcAft>
              <a:buClr>
                <a:schemeClr val="accent3"/>
              </a:buClr>
              <a:buNone/>
              <a:defRPr/>
            </a:pPr>
            <a:r>
              <a:rPr lang="ar-SA" sz="2000" dirty="0" smtClean="0">
                <a:latin typeface="+mj-lt"/>
              </a:rPr>
              <a:t>تجنب إثقال النموذج بالكثير من المعلومات  فقط ركز على ما قد يفهمه و يفسره طلابك ولكن هذا لا يمنع من استخدام المعلومات اثناء التركيب, التطبيق, و التحليل.</a:t>
            </a:r>
            <a:endParaRPr lang="en-GB" sz="2000" dirty="0" smtClean="0">
              <a:latin typeface="+mj-lt"/>
            </a:endParaRPr>
          </a:p>
          <a:p>
            <a:pPr marL="274320" indent="-274320" algn="just" eaLnBrk="1" fontAlgn="auto" hangingPunct="1">
              <a:spcAft>
                <a:spcPts val="0"/>
              </a:spcAft>
              <a:buClr>
                <a:schemeClr val="accent3"/>
              </a:buClr>
              <a:buFont typeface="Wingdings 2"/>
              <a:buNone/>
              <a:defRPr/>
            </a:pPr>
            <a:r>
              <a:rPr lang="en-GB" sz="2000" dirty="0" smtClean="0">
                <a:latin typeface="+mj-lt"/>
              </a:rPr>
              <a:t>	</a:t>
            </a:r>
            <a:endParaRPr lang="en-GB" sz="2400" dirty="0" smtClean="0">
              <a:latin typeface="+mj-lt"/>
            </a:endParaRPr>
          </a:p>
          <a:p>
            <a:pPr marL="274320" indent="-274320" eaLnBrk="1" fontAlgn="auto" hangingPunct="1">
              <a:spcAft>
                <a:spcPts val="0"/>
              </a:spcAft>
              <a:buClr>
                <a:schemeClr val="accent3"/>
              </a:buClr>
              <a:buNone/>
              <a:defRPr/>
            </a:pPr>
            <a:endParaRPr lang="en-GB"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132"/>
            <a:ext cx="8229600" cy="792163"/>
          </a:xfrm>
        </p:spPr>
        <p:txBody>
          <a:bodyPr>
            <a:normAutofit fontScale="90000"/>
          </a:bodyPr>
          <a:lstStyle/>
          <a:p>
            <a:pPr eaLnBrk="1" fontAlgn="auto" hangingPunct="1">
              <a:spcAft>
                <a:spcPts val="0"/>
              </a:spcAft>
              <a:defRPr/>
            </a:pPr>
            <a:r>
              <a:rPr lang="en-GB" sz="2800" b="1" dirty="0" smtClean="0">
                <a:solidFill>
                  <a:schemeClr val="accent3"/>
                </a:solidFill>
                <a:cs typeface="Arial" pitchFamily="34" charset="0"/>
              </a:rPr>
              <a:t>Cage or scaffolding or...</a:t>
            </a:r>
            <a:r>
              <a:rPr lang="ar-SA" sz="2800" b="1" dirty="0" smtClean="0">
                <a:solidFill>
                  <a:schemeClr val="accent3"/>
                </a:solidFill>
                <a:cs typeface="Arial" pitchFamily="34" charset="0"/>
              </a:rPr>
              <a:t/>
            </a:r>
            <a:br>
              <a:rPr lang="ar-SA" sz="2800" b="1" dirty="0" smtClean="0">
                <a:solidFill>
                  <a:schemeClr val="accent3"/>
                </a:solidFill>
                <a:cs typeface="Arial" pitchFamily="34" charset="0"/>
              </a:rPr>
            </a:br>
            <a:r>
              <a:rPr lang="ar-SA" sz="2800" b="1" dirty="0" smtClean="0">
                <a:solidFill>
                  <a:schemeClr val="accent3"/>
                </a:solidFill>
                <a:cs typeface="Arial" pitchFamily="34" charset="0"/>
              </a:rPr>
              <a:t>أقفاص أو </a:t>
            </a:r>
            <a:r>
              <a:rPr lang="ar-SA" sz="2800" b="1" dirty="0" err="1" smtClean="0">
                <a:solidFill>
                  <a:schemeClr val="accent3"/>
                </a:solidFill>
                <a:cs typeface="Arial" pitchFamily="34" charset="0"/>
              </a:rPr>
              <a:t>سقالات</a:t>
            </a:r>
            <a:r>
              <a:rPr lang="ar-SA" sz="2800" b="1" dirty="0" smtClean="0">
                <a:solidFill>
                  <a:schemeClr val="accent3"/>
                </a:solidFill>
                <a:cs typeface="Arial" pitchFamily="34" charset="0"/>
              </a:rPr>
              <a:t> </a:t>
            </a:r>
            <a:r>
              <a:rPr lang="ar-SA" sz="2800" b="1" dirty="0" err="1" smtClean="0">
                <a:solidFill>
                  <a:schemeClr val="accent3"/>
                </a:solidFill>
                <a:cs typeface="Arial" pitchFamily="34" charset="0"/>
              </a:rPr>
              <a:t>أو ...</a:t>
            </a:r>
            <a:r>
              <a:rPr lang="ar-SA" sz="2800" b="1" dirty="0" smtClean="0">
                <a:solidFill>
                  <a:schemeClr val="accent3"/>
                </a:solidFill>
                <a:cs typeface="Arial" pitchFamily="34" charset="0"/>
              </a:rPr>
              <a:t/>
            </a:r>
            <a:br>
              <a:rPr lang="ar-SA" sz="2800" b="1" dirty="0" smtClean="0">
                <a:solidFill>
                  <a:schemeClr val="accent3"/>
                </a:solidFill>
                <a:cs typeface="Arial" pitchFamily="34" charset="0"/>
              </a:rPr>
            </a:br>
            <a:endParaRPr lang="en-GB" sz="2800" b="1" dirty="0">
              <a:solidFill>
                <a:schemeClr val="accent3"/>
              </a:solidFill>
              <a:cs typeface="Arial" pitchFamily="34" charset="0"/>
            </a:endParaRPr>
          </a:p>
        </p:txBody>
      </p:sp>
      <p:sp>
        <p:nvSpPr>
          <p:cNvPr id="3" name="Content Placeholder 2"/>
          <p:cNvSpPr>
            <a:spLocks noGrp="1"/>
          </p:cNvSpPr>
          <p:nvPr>
            <p:ph idx="1"/>
          </p:nvPr>
        </p:nvSpPr>
        <p:spPr>
          <a:xfrm>
            <a:off x="250825" y="1556792"/>
            <a:ext cx="8642350" cy="4767808"/>
          </a:xfrm>
        </p:spPr>
        <p:txBody>
          <a:bodyPr>
            <a:normAutofit lnSpcReduction="10000"/>
          </a:bodyPr>
          <a:lstStyle/>
          <a:p>
            <a:pPr marL="274320" indent="-274320" algn="just" eaLnBrk="1" fontAlgn="auto" hangingPunct="1">
              <a:spcAft>
                <a:spcPts val="0"/>
              </a:spcAft>
              <a:buClr>
                <a:schemeClr val="accent3"/>
              </a:buClr>
              <a:buFont typeface="Wingdings" pitchFamily="2" charset="2"/>
              <a:buChar char="§"/>
              <a:defRPr/>
            </a:pPr>
            <a:r>
              <a:rPr lang="en-GB" sz="2400" dirty="0" smtClean="0">
                <a:latin typeface="+mj-lt"/>
              </a:rPr>
              <a:t>Good learning outcomes are scaffolding on which you and your students build their studies and their learning. </a:t>
            </a:r>
            <a:endParaRPr lang="ar-SA" sz="2400" dirty="0" smtClean="0">
              <a:latin typeface="+mj-lt"/>
            </a:endParaRPr>
          </a:p>
          <a:p>
            <a:pPr marL="274320" indent="-274320" algn="just" eaLnBrk="1" fontAlgn="auto" hangingPunct="1">
              <a:spcAft>
                <a:spcPts val="0"/>
              </a:spcAft>
              <a:buClr>
                <a:schemeClr val="accent3"/>
              </a:buClr>
              <a:buNone/>
              <a:defRPr/>
            </a:pPr>
            <a:r>
              <a:rPr lang="en-US" sz="2400" dirty="0" smtClean="0">
                <a:latin typeface="+mj-lt"/>
              </a:rPr>
              <a:t> </a:t>
            </a:r>
            <a:r>
              <a:rPr lang="ar-SA" sz="2400" dirty="0" smtClean="0">
                <a:latin typeface="+mj-lt"/>
              </a:rPr>
              <a:t>مخرجات التعليم هي </a:t>
            </a:r>
            <a:r>
              <a:rPr lang="ar-SA" sz="2400" dirty="0" err="1" smtClean="0">
                <a:latin typeface="+mj-lt"/>
              </a:rPr>
              <a:t>كالسقالات</a:t>
            </a:r>
            <a:r>
              <a:rPr lang="ar-SA" sz="2400" dirty="0" smtClean="0">
                <a:latin typeface="+mj-lt"/>
              </a:rPr>
              <a:t>  حيث يبني المدرب و طلابه دروسهم و تعليمهم بعضها فوق بعض</a:t>
            </a:r>
            <a:endParaRPr lang="en-GB" sz="2400" dirty="0" smtClean="0">
              <a:latin typeface="+mj-lt"/>
            </a:endParaRPr>
          </a:p>
          <a:p>
            <a:pPr marL="274320" indent="-274320" algn="just" eaLnBrk="1" fontAlgn="auto" hangingPunct="1">
              <a:spcAft>
                <a:spcPts val="0"/>
              </a:spcAft>
              <a:buClr>
                <a:schemeClr val="accent3"/>
              </a:buClr>
              <a:buFont typeface="Wingdings 2"/>
              <a:buNone/>
              <a:defRPr/>
            </a:pPr>
            <a:endParaRPr lang="en-GB" sz="8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GB" sz="2400" dirty="0" smtClean="0">
                <a:latin typeface="+mj-lt"/>
              </a:rPr>
              <a:t>Outcomes do constrain. But they are visible, and so subject to review and improvement. </a:t>
            </a:r>
            <a:endParaRPr lang="ar-SA" sz="2400" dirty="0" smtClean="0">
              <a:latin typeface="+mj-lt"/>
            </a:endParaRPr>
          </a:p>
          <a:p>
            <a:pPr marL="274320" indent="-274320" algn="just" eaLnBrk="1" fontAlgn="auto" hangingPunct="1">
              <a:spcAft>
                <a:spcPts val="0"/>
              </a:spcAft>
              <a:buClr>
                <a:schemeClr val="accent3"/>
              </a:buClr>
              <a:buNone/>
              <a:defRPr/>
            </a:pPr>
            <a:r>
              <a:rPr lang="ar-SA" sz="2400" dirty="0" smtClean="0">
                <a:latin typeface="+mj-lt"/>
              </a:rPr>
              <a:t>قد تقيدنا المخرجات و لكنها واضحة و موضوعه للمراجعة و التطوير</a:t>
            </a:r>
            <a:endParaRPr lang="en-GB" sz="2400" dirty="0" smtClean="0">
              <a:latin typeface="+mj-lt"/>
            </a:endParaRPr>
          </a:p>
          <a:p>
            <a:pPr marL="274320" indent="-274320" algn="just" eaLnBrk="1" fontAlgn="auto" hangingPunct="1">
              <a:spcAft>
                <a:spcPts val="0"/>
              </a:spcAft>
              <a:buClr>
                <a:schemeClr val="accent3"/>
              </a:buClr>
              <a:buFont typeface="Wingdings" pitchFamily="2" charset="2"/>
              <a:buChar char="§"/>
              <a:defRPr/>
            </a:pPr>
            <a:endParaRPr lang="en-GB" sz="8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GB" sz="2400" dirty="0" smtClean="0">
                <a:latin typeface="+mj-lt"/>
              </a:rPr>
              <a:t>Without visible outcomes, students and staff guess at or build their own constraints. And these are more confining because they are invisible, implicit, secret. It’s hard to improve the invisible.</a:t>
            </a:r>
            <a:endParaRPr lang="ar-SA" sz="2400" dirty="0" smtClean="0">
              <a:latin typeface="+mj-lt"/>
            </a:endParaRPr>
          </a:p>
          <a:p>
            <a:pPr marL="274320" indent="-274320" algn="just" eaLnBrk="1" fontAlgn="auto" hangingPunct="1">
              <a:spcAft>
                <a:spcPts val="0"/>
              </a:spcAft>
              <a:buClr>
                <a:schemeClr val="accent3"/>
              </a:buClr>
              <a:buNone/>
              <a:defRPr/>
            </a:pPr>
            <a:r>
              <a:rPr lang="ar-SA" sz="2400" dirty="0" smtClean="0">
                <a:latin typeface="+mj-lt"/>
              </a:rPr>
              <a:t>من غير مخرجات واضحة  يقوم الطالب والمعلم ببناء تعقيدات وسيوجهون صعوبات لأنها بالأصل غير مرئية لذا يصعب دائماً تطوير ما </a:t>
            </a:r>
            <a:r>
              <a:rPr lang="ar-SA" sz="2400" smtClean="0">
                <a:latin typeface="+mj-lt"/>
              </a:rPr>
              <a:t>ليس واضحاً </a:t>
            </a:r>
            <a:endParaRPr lang="en-GB" sz="2400" dirty="0">
              <a:latin typeface="+mj-lt"/>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168"/>
            <a:ext cx="8229600" cy="792163"/>
          </a:xfrm>
        </p:spPr>
        <p:txBody>
          <a:bodyPr>
            <a:normAutofit/>
          </a:bodyPr>
          <a:lstStyle/>
          <a:p>
            <a:pPr eaLnBrk="1" fontAlgn="auto" hangingPunct="1">
              <a:spcAft>
                <a:spcPts val="0"/>
              </a:spcAft>
              <a:defRPr/>
            </a:pPr>
            <a:r>
              <a:rPr lang="en-GB" sz="2000" b="1" dirty="0" smtClean="0">
                <a:solidFill>
                  <a:schemeClr val="accent3"/>
                </a:solidFill>
                <a:cs typeface="Arial" pitchFamily="34" charset="0"/>
              </a:rPr>
              <a:t>Learning outcomes (Medicine)</a:t>
            </a:r>
            <a:r>
              <a:rPr lang="ar-SA" sz="2000" b="1" dirty="0" smtClean="0">
                <a:solidFill>
                  <a:schemeClr val="accent3"/>
                </a:solidFill>
                <a:cs typeface="Arial" pitchFamily="34" charset="0"/>
              </a:rPr>
              <a:t/>
            </a:r>
            <a:br>
              <a:rPr lang="ar-SA" sz="2000" b="1" dirty="0" smtClean="0">
                <a:solidFill>
                  <a:schemeClr val="accent3"/>
                </a:solidFill>
                <a:cs typeface="Arial" pitchFamily="34" charset="0"/>
              </a:rPr>
            </a:br>
            <a:r>
              <a:rPr lang="ar-SA" sz="2000" b="1" dirty="0" smtClean="0">
                <a:solidFill>
                  <a:schemeClr val="accent3"/>
                </a:solidFill>
                <a:cs typeface="Arial" pitchFamily="34" charset="0"/>
              </a:rPr>
              <a:t>مخرجات التعليم في الطب</a:t>
            </a:r>
            <a:endParaRPr lang="en-GB" sz="2000" b="1" dirty="0">
              <a:solidFill>
                <a:schemeClr val="accent3"/>
              </a:solidFill>
              <a:cs typeface="Arial" pitchFamily="34" charset="0"/>
            </a:endParaRPr>
          </a:p>
        </p:txBody>
      </p:sp>
      <p:pic>
        <p:nvPicPr>
          <p:cNvPr id="5" name="Picture 4"/>
          <p:cNvPicPr>
            <a:picLocks noChangeAspect="1"/>
          </p:cNvPicPr>
          <p:nvPr/>
        </p:nvPicPr>
        <p:blipFill>
          <a:blip r:embed="rId3"/>
          <a:stretch>
            <a:fillRect/>
          </a:stretch>
        </p:blipFill>
        <p:spPr>
          <a:xfrm>
            <a:off x="872472" y="1041157"/>
            <a:ext cx="5990981" cy="5494076"/>
          </a:xfrm>
          <a:prstGeom prst="rect">
            <a:avLst/>
          </a:prstGeom>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190005"/>
            <a:ext cx="8713787" cy="1140031"/>
          </a:xfrm>
        </p:spPr>
        <p:txBody>
          <a:bodyPr>
            <a:noAutofit/>
          </a:bodyPr>
          <a:lstStyle/>
          <a:p>
            <a:pPr>
              <a:defRPr/>
            </a:pPr>
            <a:r>
              <a:rPr lang="en-GB" sz="2800" b="1" dirty="0" smtClean="0">
                <a:solidFill>
                  <a:schemeClr val="accent3"/>
                </a:solidFill>
              </a:rPr>
              <a:t/>
            </a:r>
            <a:br>
              <a:rPr lang="en-GB" sz="2800" b="1" dirty="0" smtClean="0">
                <a:solidFill>
                  <a:schemeClr val="accent3"/>
                </a:solidFill>
              </a:rPr>
            </a:br>
            <a:r>
              <a:rPr lang="en-GB" sz="1600" b="1" dirty="0" smtClean="0">
                <a:solidFill>
                  <a:schemeClr val="accent3"/>
                </a:solidFill>
              </a:rPr>
              <a:t>Exercise 3: Discipline-specific exercise</a:t>
            </a:r>
            <a:r>
              <a:rPr lang="en-GB" sz="1600" dirty="0" smtClean="0"/>
              <a:t/>
            </a:r>
            <a:br>
              <a:rPr lang="en-GB" sz="1600" dirty="0" smtClean="0"/>
            </a:br>
            <a:r>
              <a:rPr lang="en-GB" sz="1600" b="1" i="1" u="sng" dirty="0" smtClean="0">
                <a:solidFill>
                  <a:schemeClr val="accent3"/>
                </a:solidFill>
              </a:rPr>
              <a:t>O</a:t>
            </a:r>
            <a:r>
              <a:rPr lang="en-GB" sz="1600" b="1" u="sng" dirty="0" smtClean="0">
                <a:solidFill>
                  <a:schemeClr val="accent3"/>
                </a:solidFill>
              </a:rPr>
              <a:t>vernight task </a:t>
            </a:r>
            <a:r>
              <a:rPr lang="en-GB" sz="1600" b="1" dirty="0" smtClean="0">
                <a:solidFill>
                  <a:schemeClr val="accent3"/>
                </a:solidFill>
              </a:rPr>
              <a:t>on writing learning outcomes; mapping the curriculum</a:t>
            </a:r>
            <a:r>
              <a:rPr lang="en-GB" sz="2000" b="1" dirty="0" smtClean="0">
                <a:solidFill>
                  <a:schemeClr val="accent3"/>
                </a:solidFill>
              </a:rPr>
              <a:t/>
            </a:r>
            <a:br>
              <a:rPr lang="en-GB" sz="2000" b="1" dirty="0" smtClean="0">
                <a:solidFill>
                  <a:schemeClr val="accent3"/>
                </a:solidFill>
              </a:rPr>
            </a:br>
            <a:r>
              <a:rPr lang="ar-SA" sz="2000" b="1" dirty="0" smtClean="0">
                <a:solidFill>
                  <a:schemeClr val="accent3"/>
                </a:solidFill>
              </a:rPr>
              <a:t>التمرين 3: التدريب, تمرين خاص</a:t>
            </a:r>
            <a:br>
              <a:rPr lang="ar-SA" sz="2000" b="1" dirty="0" smtClean="0">
                <a:solidFill>
                  <a:schemeClr val="accent3"/>
                </a:solidFill>
              </a:rPr>
            </a:br>
            <a:r>
              <a:rPr lang="ar-SA" sz="2000" b="1" dirty="0" smtClean="0">
                <a:solidFill>
                  <a:schemeClr val="accent3"/>
                </a:solidFill>
              </a:rPr>
              <a:t>كتابة مخرجات التعلم بالمنزل وذلك بأخذ نظره شمولية على المنهج</a:t>
            </a:r>
            <a:r>
              <a:rPr lang="en-GB" sz="2800" b="1" dirty="0" smtClean="0">
                <a:solidFill>
                  <a:schemeClr val="accent3"/>
                </a:solidFill>
              </a:rPr>
              <a:t/>
            </a:r>
            <a:br>
              <a:rPr lang="en-GB" sz="2800" b="1" dirty="0" smtClean="0">
                <a:solidFill>
                  <a:schemeClr val="accent3"/>
                </a:solidFill>
              </a:rPr>
            </a:br>
            <a:endParaRPr lang="en-GB" sz="2000" b="1" dirty="0">
              <a:solidFill>
                <a:schemeClr val="accent3"/>
              </a:solidFill>
            </a:endParaRPr>
          </a:p>
        </p:txBody>
      </p:sp>
      <p:sp>
        <p:nvSpPr>
          <p:cNvPr id="88067" name="Content Placeholder 2"/>
          <p:cNvSpPr>
            <a:spLocks noGrp="1"/>
          </p:cNvSpPr>
          <p:nvPr>
            <p:ph idx="1"/>
          </p:nvPr>
        </p:nvSpPr>
        <p:spPr>
          <a:xfrm>
            <a:off x="179388" y="1698171"/>
            <a:ext cx="8785225" cy="4048125"/>
          </a:xfrm>
        </p:spPr>
        <p:txBody>
          <a:bodyPr/>
          <a:lstStyle/>
          <a:p>
            <a:pPr>
              <a:buFont typeface="Wingdings 2" pitchFamily="18" charset="2"/>
              <a:buNone/>
            </a:pPr>
            <a:r>
              <a:rPr lang="en-GB" sz="2000" b="1" dirty="0" smtClean="0">
                <a:latin typeface="Arial" charset="0"/>
                <a:cs typeface="Arial" charset="0"/>
              </a:rPr>
              <a:t>Science</a:t>
            </a:r>
            <a:r>
              <a:rPr lang="ar-SA" sz="2000" b="1" dirty="0" smtClean="0">
                <a:latin typeface="Arial" charset="0"/>
                <a:cs typeface="Arial" charset="0"/>
              </a:rPr>
              <a:t>العلوم                                              </a:t>
            </a:r>
            <a:endParaRPr lang="en-GB" sz="2000" dirty="0" smtClean="0">
              <a:latin typeface="Arial" charset="0"/>
              <a:cs typeface="Arial" charset="0"/>
            </a:endParaRPr>
          </a:p>
          <a:p>
            <a:r>
              <a:rPr lang="en-GB" sz="2000" dirty="0" smtClean="0">
                <a:latin typeface="Arial" charset="0"/>
                <a:cs typeface="Arial" charset="0"/>
              </a:rPr>
              <a:t>Draft </a:t>
            </a:r>
            <a:r>
              <a:rPr lang="en-GB" sz="2000" i="1" dirty="0" smtClean="0">
                <a:latin typeface="Arial" charset="0"/>
                <a:cs typeface="Arial" charset="0"/>
              </a:rPr>
              <a:t>three</a:t>
            </a:r>
            <a:r>
              <a:rPr lang="en-GB" sz="2000" dirty="0" smtClean="0">
                <a:latin typeface="Arial" charset="0"/>
                <a:cs typeface="Arial" charset="0"/>
              </a:rPr>
              <a:t> common programme-level outcomes which in your view would apply to all Bachelor-level Science programmes</a:t>
            </a:r>
            <a:endParaRPr lang="ar-SA" sz="2000" dirty="0" smtClean="0">
              <a:latin typeface="Arial" charset="0"/>
              <a:cs typeface="Arial" charset="0"/>
            </a:endParaRPr>
          </a:p>
          <a:p>
            <a:pPr>
              <a:buNone/>
            </a:pPr>
            <a:r>
              <a:rPr lang="ar-SA" sz="2000" dirty="0" smtClean="0">
                <a:latin typeface="Arial" charset="0"/>
                <a:cs typeface="Arial" charset="0"/>
              </a:rPr>
              <a:t>اكتب ثلاث برامج مبدئية وحدد المخرجات التي بنظرك تنطبق على كل برامج مستويات بكالوريوس تخصص علوم</a:t>
            </a:r>
            <a:endParaRPr lang="en-GB" sz="2000" dirty="0" smtClean="0">
              <a:latin typeface="Arial" charset="0"/>
              <a:cs typeface="Arial" charset="0"/>
            </a:endParaRPr>
          </a:p>
          <a:p>
            <a:pPr>
              <a:buFont typeface="Wingdings 2" pitchFamily="18" charset="2"/>
              <a:buNone/>
            </a:pPr>
            <a:endParaRPr lang="en-GB" sz="2000" b="1" dirty="0" smtClean="0">
              <a:latin typeface="Arial" charset="0"/>
              <a:cs typeface="Arial" charset="0"/>
            </a:endParaRPr>
          </a:p>
          <a:p>
            <a:pPr>
              <a:buFont typeface="Wingdings 2" pitchFamily="18" charset="2"/>
              <a:buNone/>
            </a:pPr>
            <a:r>
              <a:rPr lang="en-GB" sz="2000" b="1" dirty="0" smtClean="0">
                <a:latin typeface="Arial" charset="0"/>
                <a:cs typeface="Arial" charset="0"/>
              </a:rPr>
              <a:t>Humanities</a:t>
            </a:r>
            <a:r>
              <a:rPr lang="ar-SA" sz="2000" b="1" dirty="0" smtClean="0">
                <a:latin typeface="Arial" charset="0"/>
                <a:cs typeface="Arial" charset="0"/>
              </a:rPr>
              <a:t> العلوم الإنسانية                           </a:t>
            </a:r>
            <a:endParaRPr lang="en-GB" sz="2000" dirty="0" smtClean="0">
              <a:latin typeface="Arial" charset="0"/>
              <a:cs typeface="Arial" charset="0"/>
            </a:endParaRPr>
          </a:p>
          <a:p>
            <a:r>
              <a:rPr lang="en-GB" sz="2000" dirty="0" smtClean="0">
                <a:latin typeface="Arial" charset="0"/>
                <a:cs typeface="Arial" charset="0"/>
              </a:rPr>
              <a:t>Can you agree </a:t>
            </a:r>
            <a:r>
              <a:rPr lang="en-GB" sz="2000" i="1" dirty="0" smtClean="0">
                <a:latin typeface="Arial" charset="0"/>
                <a:cs typeface="Arial" charset="0"/>
              </a:rPr>
              <a:t>three</a:t>
            </a:r>
            <a:r>
              <a:rPr lang="en-GB" sz="2000" dirty="0" smtClean="0">
                <a:latin typeface="Arial" charset="0"/>
                <a:cs typeface="Arial" charset="0"/>
              </a:rPr>
              <a:t> key skills which should be acquired by all Bachelor-level students of humanities, irrespective of their specialism?</a:t>
            </a:r>
          </a:p>
          <a:p>
            <a:pPr>
              <a:buFont typeface="Wingdings 2" pitchFamily="18" charset="2"/>
              <a:buNone/>
            </a:pPr>
            <a:r>
              <a:rPr lang="ar-SA" sz="2400" dirty="0" smtClean="0"/>
              <a:t>هل من الممكن تطبيق ثلاث مهارات و التي بدورها تناسب جميع مستويات الطلاب في كل تخصصات العلوم الإنسانية</a:t>
            </a:r>
            <a:endParaRPr lang="en-GB" sz="2400" dirty="0" smtClean="0"/>
          </a:p>
        </p:txBody>
      </p:sp>
      <p:sp>
        <p:nvSpPr>
          <p:cNvPr id="4" name="TextBox 3"/>
          <p:cNvSpPr txBox="1"/>
          <p:nvPr/>
        </p:nvSpPr>
        <p:spPr>
          <a:xfrm>
            <a:off x="6649848" y="5746296"/>
            <a:ext cx="1912703" cy="830997"/>
          </a:xfrm>
          <a:prstGeom prst="rect">
            <a:avLst/>
          </a:prstGeom>
          <a:noFill/>
        </p:spPr>
        <p:txBody>
          <a:bodyPr wrap="none" rtlCol="0">
            <a:spAutoFit/>
          </a:bodyPr>
          <a:lstStyle/>
          <a:p>
            <a:r>
              <a:rPr lang="en-US" sz="2400" b="1" dirty="0" smtClean="0">
                <a:solidFill>
                  <a:srgbClr val="FF0000"/>
                </a:solidFill>
              </a:rPr>
              <a:t>END DAY 1</a:t>
            </a:r>
          </a:p>
          <a:p>
            <a:r>
              <a:rPr lang="ar-SA" sz="2400" b="1" dirty="0" smtClean="0">
                <a:solidFill>
                  <a:srgbClr val="FF0000"/>
                </a:solidFill>
              </a:rPr>
              <a:t>انتهاء اليوم الاول</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06945" y="653143"/>
            <a:ext cx="2137445" cy="2185214"/>
          </a:xfrm>
          <a:prstGeom prst="rect">
            <a:avLst/>
          </a:prstGeom>
          <a:noFill/>
        </p:spPr>
        <p:txBody>
          <a:bodyPr wrap="none" rtlCol="0">
            <a:spAutoFit/>
          </a:bodyPr>
          <a:lstStyle/>
          <a:p>
            <a:r>
              <a:rPr lang="en-US" sz="2800" b="1" dirty="0" smtClean="0">
                <a:solidFill>
                  <a:srgbClr val="0000FF"/>
                </a:solidFill>
              </a:rPr>
              <a:t>      DAY 2</a:t>
            </a:r>
          </a:p>
          <a:p>
            <a:r>
              <a:rPr lang="en-US" sz="3600" b="1" dirty="0" smtClean="0">
                <a:solidFill>
                  <a:srgbClr val="0000FF"/>
                </a:solidFill>
              </a:rPr>
              <a:t>SESSION 1</a:t>
            </a:r>
          </a:p>
          <a:p>
            <a:r>
              <a:rPr lang="ar-SA" sz="3600" b="1" dirty="0" smtClean="0">
                <a:solidFill>
                  <a:srgbClr val="0000FF"/>
                </a:solidFill>
              </a:rPr>
              <a:t>اليوم الثاني</a:t>
            </a:r>
            <a:endParaRPr lang="en-US" sz="3600" b="1" dirty="0" smtClean="0">
              <a:solidFill>
                <a:srgbClr val="0000FF"/>
              </a:solidFill>
            </a:endParaRPr>
          </a:p>
          <a:p>
            <a:r>
              <a:rPr lang="ar-SA" sz="3600" b="1" dirty="0" smtClean="0">
                <a:solidFill>
                  <a:srgbClr val="0000FF"/>
                </a:solidFill>
              </a:rPr>
              <a:t>الجلسة 1</a:t>
            </a:r>
            <a:endParaRPr lang="en-US" sz="3600" b="1" dirty="0">
              <a:solidFill>
                <a:srgbClr val="0000FF"/>
              </a:solidFill>
            </a:endParaRPr>
          </a:p>
        </p:txBody>
      </p:sp>
      <p:sp>
        <p:nvSpPr>
          <p:cNvPr id="5" name="TextBox 4"/>
          <p:cNvSpPr txBox="1"/>
          <p:nvPr/>
        </p:nvSpPr>
        <p:spPr>
          <a:xfrm>
            <a:off x="3459943" y="2838357"/>
            <a:ext cx="1345240" cy="400110"/>
          </a:xfrm>
          <a:prstGeom prst="rect">
            <a:avLst/>
          </a:prstGeom>
          <a:noFill/>
        </p:spPr>
        <p:txBody>
          <a:bodyPr wrap="none" rtlCol="0">
            <a:spAutoFit/>
          </a:bodyPr>
          <a:lstStyle/>
          <a:p>
            <a:r>
              <a:rPr lang="en-US" sz="2000" b="1" dirty="0" smtClean="0">
                <a:solidFill>
                  <a:schemeClr val="accent6">
                    <a:lumMod val="75000"/>
                  </a:schemeClr>
                </a:solidFill>
              </a:rPr>
              <a:t>9.0 – 10.30</a:t>
            </a:r>
          </a:p>
        </p:txBody>
      </p:sp>
      <p:sp>
        <p:nvSpPr>
          <p:cNvPr id="7" name="TextBox 6"/>
          <p:cNvSpPr txBox="1"/>
          <p:nvPr/>
        </p:nvSpPr>
        <p:spPr>
          <a:xfrm>
            <a:off x="1692792" y="3325091"/>
            <a:ext cx="6220036" cy="2062103"/>
          </a:xfrm>
          <a:prstGeom prst="rect">
            <a:avLst/>
          </a:prstGeom>
          <a:noFill/>
        </p:spPr>
        <p:txBody>
          <a:bodyPr wrap="none" rtlCol="0">
            <a:spAutoFit/>
          </a:bodyPr>
          <a:lstStyle/>
          <a:p>
            <a:r>
              <a:rPr lang="en-GB" sz="3200" b="1" dirty="0" smtClean="0">
                <a:solidFill>
                  <a:srgbClr val="0000FF"/>
                </a:solidFill>
              </a:rPr>
              <a:t>Evidencing the achievement </a:t>
            </a:r>
          </a:p>
          <a:p>
            <a:r>
              <a:rPr lang="en-GB" sz="3200" b="1" dirty="0" smtClean="0">
                <a:solidFill>
                  <a:srgbClr val="0000FF"/>
                </a:solidFill>
              </a:rPr>
              <a:t>of Learning Outcomes:  Assessment</a:t>
            </a:r>
          </a:p>
          <a:p>
            <a:r>
              <a:rPr lang="ar-SA" sz="3200" b="1" dirty="0" smtClean="0">
                <a:solidFill>
                  <a:srgbClr val="0000FF"/>
                </a:solidFill>
              </a:rPr>
              <a:t>دليل مدى انجاز مخرجات التعلم: التقييم</a:t>
            </a:r>
            <a:endParaRPr lang="en-GB" sz="3200" b="1" dirty="0" smtClean="0">
              <a:solidFill>
                <a:srgbClr val="0000FF"/>
              </a:solidFill>
            </a:endParaRPr>
          </a:p>
          <a:p>
            <a:endParaRPr lang="en-US" sz="3200" dirty="0">
              <a:solidFill>
                <a:srgbClr val="0000FF"/>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320" y="819397"/>
            <a:ext cx="8229600" cy="5332021"/>
          </a:xfrm>
        </p:spPr>
        <p:txBody>
          <a:bodyPr>
            <a:normAutofit/>
          </a:bodyPr>
          <a:lstStyle/>
          <a:p>
            <a:pPr marL="274320" indent="-274320" algn="just">
              <a:buClr>
                <a:schemeClr val="accent3"/>
              </a:buClr>
              <a:buFont typeface="Wingdings 2"/>
              <a:buChar char=""/>
              <a:defRPr/>
            </a:pPr>
            <a:r>
              <a:rPr lang="en-GB" dirty="0" smtClean="0">
                <a:latin typeface="Arial" pitchFamily="34" charset="0"/>
                <a:cs typeface="Arial" pitchFamily="34" charset="0"/>
              </a:rPr>
              <a:t>  </a:t>
            </a:r>
            <a:r>
              <a:rPr lang="en-GB" dirty="0" smtClean="0">
                <a:solidFill>
                  <a:schemeClr val="accent6">
                    <a:lumMod val="75000"/>
                  </a:schemeClr>
                </a:solidFill>
                <a:latin typeface="Arial" pitchFamily="34" charset="0"/>
                <a:cs typeface="Arial" pitchFamily="34" charset="0"/>
              </a:rPr>
              <a:t>Review day 1</a:t>
            </a:r>
            <a:endParaRPr lang="ar-SA" dirty="0" smtClean="0">
              <a:solidFill>
                <a:schemeClr val="accent6">
                  <a:lumMod val="75000"/>
                </a:schemeClr>
              </a:solidFill>
              <a:latin typeface="Arial" pitchFamily="34" charset="0"/>
              <a:cs typeface="Arial" pitchFamily="34" charset="0"/>
            </a:endParaRPr>
          </a:p>
          <a:p>
            <a:pPr marL="274320" indent="-274320" algn="just">
              <a:buClr>
                <a:schemeClr val="accent3"/>
              </a:buClr>
              <a:buNone/>
              <a:defRPr/>
            </a:pPr>
            <a:r>
              <a:rPr lang="ar-SA" sz="2800" dirty="0" smtClean="0">
                <a:solidFill>
                  <a:schemeClr val="accent6">
                    <a:lumMod val="75000"/>
                  </a:schemeClr>
                </a:solidFill>
                <a:latin typeface="Arial" pitchFamily="34" charset="0"/>
                <a:cs typeface="Arial" pitchFamily="34" charset="0"/>
              </a:rPr>
              <a:t>مراجعة ما تم تعلمه باليوم الاول</a:t>
            </a:r>
            <a:endParaRPr lang="en-GB" sz="2800" dirty="0" smtClean="0">
              <a:solidFill>
                <a:schemeClr val="accent6">
                  <a:lumMod val="75000"/>
                </a:schemeClr>
              </a:solidFill>
              <a:latin typeface="Arial" pitchFamily="34" charset="0"/>
              <a:cs typeface="Arial" pitchFamily="34" charset="0"/>
            </a:endParaRPr>
          </a:p>
          <a:p>
            <a:pPr marL="274320" indent="-274320" algn="just">
              <a:buClr>
                <a:schemeClr val="accent3"/>
              </a:buClr>
              <a:buFont typeface="Wingdings 2"/>
              <a:buChar char=""/>
              <a:defRPr/>
            </a:pPr>
            <a:r>
              <a:rPr lang="en-GB" dirty="0" smtClean="0">
                <a:solidFill>
                  <a:schemeClr val="accent6">
                    <a:lumMod val="75000"/>
                  </a:schemeClr>
                </a:solidFill>
                <a:latin typeface="Arial" pitchFamily="34" charset="0"/>
                <a:cs typeface="Arial" pitchFamily="34" charset="0"/>
              </a:rPr>
              <a:t>  </a:t>
            </a:r>
            <a:r>
              <a:rPr lang="en-GB" sz="2400" dirty="0" smtClean="0">
                <a:solidFill>
                  <a:schemeClr val="accent6">
                    <a:lumMod val="75000"/>
                  </a:schemeClr>
                </a:solidFill>
                <a:latin typeface="Arial" pitchFamily="34" charset="0"/>
                <a:cs typeface="Arial" pitchFamily="34" charset="0"/>
              </a:rPr>
              <a:t>Feedback </a:t>
            </a:r>
            <a:r>
              <a:rPr lang="en-GB" sz="2400" dirty="0">
                <a:solidFill>
                  <a:schemeClr val="accent6">
                    <a:lumMod val="75000"/>
                  </a:schemeClr>
                </a:solidFill>
                <a:latin typeface="Arial" pitchFamily="34" charset="0"/>
                <a:cs typeface="Arial" pitchFamily="34" charset="0"/>
              </a:rPr>
              <a:t>on</a:t>
            </a:r>
            <a:r>
              <a:rPr lang="en-GB" sz="2400" dirty="0" smtClean="0">
                <a:solidFill>
                  <a:schemeClr val="accent6">
                    <a:lumMod val="75000"/>
                  </a:schemeClr>
                </a:solidFill>
                <a:latin typeface="Arial" pitchFamily="34" charset="0"/>
                <a:cs typeface="Arial" pitchFamily="34" charset="0"/>
              </a:rPr>
              <a:t> </a:t>
            </a:r>
          </a:p>
          <a:p>
            <a:pPr marL="274320" indent="-274320" algn="just">
              <a:buClr>
                <a:schemeClr val="accent3"/>
              </a:buClr>
              <a:buNone/>
              <a:defRPr/>
            </a:pPr>
            <a:r>
              <a:rPr lang="en-GB" sz="2400" dirty="0" smtClean="0">
                <a:solidFill>
                  <a:schemeClr val="accent6">
                    <a:lumMod val="75000"/>
                  </a:schemeClr>
                </a:solidFill>
                <a:latin typeface="Arial" pitchFamily="34" charset="0"/>
                <a:cs typeface="Arial" pitchFamily="34" charset="0"/>
              </a:rPr>
              <a:t>    overnight work</a:t>
            </a:r>
          </a:p>
          <a:p>
            <a:pPr marL="274320" indent="-274320" algn="just">
              <a:buClr>
                <a:schemeClr val="accent3"/>
              </a:buClr>
              <a:buNone/>
              <a:defRPr/>
            </a:pPr>
            <a:r>
              <a:rPr lang="en-GB" sz="2400" dirty="0" smtClean="0">
                <a:solidFill>
                  <a:schemeClr val="accent6">
                    <a:lumMod val="75000"/>
                  </a:schemeClr>
                </a:solidFill>
                <a:latin typeface="Arial" pitchFamily="34" charset="0"/>
                <a:cs typeface="Arial" pitchFamily="34" charset="0"/>
              </a:rPr>
              <a:t>     - </a:t>
            </a:r>
            <a:r>
              <a:rPr lang="en-GB" sz="2400" dirty="0">
                <a:solidFill>
                  <a:schemeClr val="accent6">
                    <a:lumMod val="75000"/>
                  </a:schemeClr>
                </a:solidFill>
                <a:latin typeface="Arial" pitchFamily="34" charset="0"/>
                <a:cs typeface="Arial" pitchFamily="34" charset="0"/>
              </a:rPr>
              <a:t>outcome </a:t>
            </a:r>
            <a:r>
              <a:rPr lang="en-GB" sz="2400" dirty="0" smtClean="0">
                <a:solidFill>
                  <a:schemeClr val="accent6">
                    <a:lumMod val="75000"/>
                  </a:schemeClr>
                </a:solidFill>
                <a:latin typeface="Arial" pitchFamily="34" charset="0"/>
                <a:cs typeface="Arial" pitchFamily="34" charset="0"/>
              </a:rPr>
              <a:t>mapping</a:t>
            </a:r>
            <a:endParaRPr lang="ar-SA" sz="2400" dirty="0" smtClean="0">
              <a:solidFill>
                <a:schemeClr val="accent6">
                  <a:lumMod val="75000"/>
                </a:schemeClr>
              </a:solidFill>
              <a:latin typeface="Arial" pitchFamily="34" charset="0"/>
              <a:cs typeface="Arial" pitchFamily="34" charset="0"/>
            </a:endParaRPr>
          </a:p>
          <a:p>
            <a:pPr marL="274320" indent="-274320" algn="just">
              <a:buClr>
                <a:schemeClr val="accent3"/>
              </a:buClr>
              <a:buNone/>
              <a:defRPr/>
            </a:pPr>
            <a:r>
              <a:rPr lang="en-GB" dirty="0" smtClean="0">
                <a:solidFill>
                  <a:schemeClr val="accent6">
                    <a:lumMod val="75000"/>
                  </a:schemeClr>
                </a:solidFill>
                <a:latin typeface="Arial" pitchFamily="34" charset="0"/>
                <a:cs typeface="Arial" pitchFamily="34" charset="0"/>
              </a:rPr>
              <a:t> </a:t>
            </a:r>
            <a:r>
              <a:rPr lang="ar-SA" sz="2400" dirty="0" smtClean="0">
                <a:solidFill>
                  <a:schemeClr val="accent6">
                    <a:lumMod val="75000"/>
                  </a:schemeClr>
                </a:solidFill>
                <a:latin typeface="Arial" pitchFamily="34" charset="0"/>
                <a:cs typeface="Arial" pitchFamily="34" charset="0"/>
              </a:rPr>
              <a:t>ردود الفعل حول التمرين المنزلي </a:t>
            </a:r>
            <a:endParaRPr lang="en-GB" dirty="0" smtClean="0">
              <a:solidFill>
                <a:schemeClr val="accent6">
                  <a:lumMod val="75000"/>
                </a:schemeClr>
              </a:solidFill>
              <a:latin typeface="Arial" pitchFamily="34" charset="0"/>
              <a:cs typeface="Arial" pitchFamily="34" charset="0"/>
            </a:endParaRPr>
          </a:p>
          <a:p>
            <a:pPr marL="274320" indent="-274320" algn="just">
              <a:buClr>
                <a:schemeClr val="accent3"/>
              </a:buClr>
              <a:buFont typeface="Wingdings 2"/>
              <a:buChar char=""/>
              <a:defRPr/>
            </a:pPr>
            <a:r>
              <a:rPr lang="en-GB" dirty="0" smtClean="0">
                <a:solidFill>
                  <a:schemeClr val="accent6">
                    <a:lumMod val="75000"/>
                  </a:schemeClr>
                </a:solidFill>
                <a:latin typeface="Arial" pitchFamily="34" charset="0"/>
                <a:cs typeface="Arial" pitchFamily="34" charset="0"/>
              </a:rPr>
              <a:t>  Overview Day 2</a:t>
            </a:r>
            <a:endParaRPr lang="ar-SA" dirty="0" smtClean="0">
              <a:solidFill>
                <a:schemeClr val="accent6">
                  <a:lumMod val="75000"/>
                </a:schemeClr>
              </a:solidFill>
              <a:latin typeface="Arial" pitchFamily="34" charset="0"/>
              <a:cs typeface="Arial" pitchFamily="34" charset="0"/>
            </a:endParaRPr>
          </a:p>
          <a:p>
            <a:pPr marL="274320" indent="-274320" algn="just">
              <a:buClr>
                <a:schemeClr val="accent3"/>
              </a:buClr>
              <a:buNone/>
              <a:defRPr/>
            </a:pPr>
            <a:r>
              <a:rPr lang="ar-SA" sz="2800" dirty="0" smtClean="0">
                <a:solidFill>
                  <a:schemeClr val="accent6">
                    <a:lumMod val="75000"/>
                  </a:schemeClr>
                </a:solidFill>
                <a:latin typeface="Arial" pitchFamily="34" charset="0"/>
                <a:cs typeface="Arial" pitchFamily="34" charset="0"/>
              </a:rPr>
              <a:t>نظرة شاملة</a:t>
            </a:r>
            <a:r>
              <a:rPr lang="en-US" sz="2800" dirty="0" smtClean="0">
                <a:solidFill>
                  <a:schemeClr val="accent6">
                    <a:lumMod val="75000"/>
                  </a:schemeClr>
                </a:solidFill>
                <a:latin typeface="Arial" pitchFamily="34" charset="0"/>
                <a:cs typeface="Arial" pitchFamily="34" charset="0"/>
              </a:rPr>
              <a:t> </a:t>
            </a:r>
            <a:r>
              <a:rPr lang="ar-SA" sz="2800" dirty="0" smtClean="0">
                <a:solidFill>
                  <a:schemeClr val="accent6">
                    <a:lumMod val="75000"/>
                  </a:schemeClr>
                </a:solidFill>
                <a:latin typeface="Arial" pitchFamily="34" charset="0"/>
                <a:cs typeface="Arial" pitchFamily="34" charset="0"/>
              </a:rPr>
              <a:t>اليوم الثاني</a:t>
            </a:r>
            <a:endParaRPr lang="en-GB" sz="2800" dirty="0" smtClean="0">
              <a:solidFill>
                <a:schemeClr val="accent6">
                  <a:lumMod val="75000"/>
                </a:schemeClr>
              </a:solidFill>
              <a:latin typeface="Arial" pitchFamily="34" charset="0"/>
              <a:cs typeface="Arial" pitchFamily="34" charset="0"/>
            </a:endParaRPr>
          </a:p>
          <a:p>
            <a:pPr marL="274320" indent="-274320" algn="just">
              <a:buClr>
                <a:schemeClr val="accent3"/>
              </a:buClr>
              <a:buNone/>
              <a:defRPr/>
            </a:pPr>
            <a:endParaRPr lang="en-GB" dirty="0" smtClean="0">
              <a:latin typeface="Arial" pitchFamily="34" charset="0"/>
              <a:cs typeface="Arial" pitchFamily="34" charset="0"/>
            </a:endParaRPr>
          </a:p>
          <a:p>
            <a:pPr marL="274320" indent="-274320" algn="just">
              <a:buClr>
                <a:schemeClr val="accent3"/>
              </a:buClr>
              <a:buFont typeface="Wingdings 2"/>
              <a:buChar char=""/>
              <a:defRPr/>
            </a:pPr>
            <a:endParaRPr lang="en-GB" b="1" dirty="0" smtClean="0">
              <a:latin typeface="Arial" pitchFamily="34" charset="0"/>
              <a:cs typeface="Arial" pitchFamily="34" charset="0"/>
            </a:endParaRPr>
          </a:p>
          <a:p>
            <a:endParaRPr lang="en-US" dirty="0"/>
          </a:p>
        </p:txBody>
      </p:sp>
      <p:sp>
        <p:nvSpPr>
          <p:cNvPr id="5" name="Content Placeholder 6"/>
          <p:cNvSpPr txBox="1">
            <a:spLocks/>
          </p:cNvSpPr>
          <p:nvPr/>
        </p:nvSpPr>
        <p:spPr>
          <a:xfrm>
            <a:off x="4001984" y="1027735"/>
            <a:ext cx="4684816" cy="5123683"/>
          </a:xfrm>
          <a:prstGeom prst="rect">
            <a:avLst/>
          </a:prstGeom>
        </p:spPr>
        <p:txBody>
          <a:bodyPr vert="horz" lIns="91440" tIns="45720" rIns="91440" bIns="45720" rtlCol="0">
            <a:normAutofit fontScale="85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353" b="0" i="0" u="none" strike="noStrike" kern="1200" cap="none" spc="0" normalizeH="0" baseline="0" noProof="0" dirty="0" smtClean="0">
                <a:ln>
                  <a:noFill/>
                </a:ln>
                <a:solidFill>
                  <a:schemeClr val="tx1"/>
                </a:solidFill>
                <a:effectLst/>
                <a:uLnTx/>
                <a:uFillTx/>
                <a:latin typeface="+mn-lt"/>
                <a:ea typeface="+mn-ea"/>
                <a:cs typeface="+mn-cs"/>
              </a:rPr>
              <a:t>Evidencing the achievement of Learning outcomes: </a:t>
            </a:r>
            <a:r>
              <a:rPr lang="ar-SA" sz="2353" dirty="0" smtClean="0"/>
              <a:t>دليل على تحقيق المخرجات المرجوة:</a:t>
            </a:r>
            <a:r>
              <a:rPr kumimoji="0" lang="en-US" sz="2353"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353" b="0" i="0" u="none" strike="noStrike" kern="1200" cap="none" spc="0" normalizeH="0" baseline="0" noProof="0" dirty="0" smtClean="0">
                <a:ln>
                  <a:noFill/>
                </a:ln>
                <a:solidFill>
                  <a:schemeClr val="tx1"/>
                </a:solidFill>
                <a:effectLst/>
                <a:uLnTx/>
                <a:uFillTx/>
                <a:latin typeface="+mn-lt"/>
                <a:ea typeface="+mn-ea"/>
                <a:cs typeface="+mn-cs"/>
              </a:rPr>
              <a:t>Assessment </a:t>
            </a:r>
            <a:r>
              <a:rPr kumimoji="0" lang="ar-SA" sz="2353" b="0" i="0" u="none" strike="noStrike" kern="1200" cap="none" spc="0" normalizeH="0" baseline="0" noProof="0" dirty="0" smtClean="0">
                <a:ln>
                  <a:noFill/>
                </a:ln>
                <a:solidFill>
                  <a:schemeClr val="tx1"/>
                </a:solidFill>
                <a:effectLst/>
                <a:uLnTx/>
                <a:uFillTx/>
                <a:latin typeface="+mn-lt"/>
                <a:ea typeface="+mn-ea"/>
                <a:cs typeface="+mn-cs"/>
              </a:rPr>
              <a:t>التقييم      </a:t>
            </a:r>
            <a:endParaRPr kumimoji="0" lang="en-US" sz="2353"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GB" sz="1978" b="0" i="0" u="none" strike="noStrike" kern="1200" cap="none" spc="0" normalizeH="0" baseline="0" noProof="0" dirty="0" smtClean="0">
                <a:ln>
                  <a:noFill/>
                </a:ln>
                <a:solidFill>
                  <a:schemeClr val="tx1"/>
                </a:solidFill>
                <a:effectLst/>
                <a:uLnTx/>
                <a:uFillTx/>
                <a:latin typeface="+mn-lt"/>
                <a:ea typeface="+mn-ea"/>
                <a:cs typeface="+mn-cs"/>
              </a:rPr>
              <a:t>Use of the Domains in Program Planning and Student Assessment</a:t>
            </a:r>
            <a:endParaRPr lang="ar-SA" sz="1978" dirty="0" smtClean="0"/>
          </a:p>
          <a:p>
            <a:pPr marL="742950" marR="0" lvl="1" indent="-285750" algn="l" defTabSz="457200" rtl="0" eaLnBrk="1" fontAlgn="auto" latinLnBrk="0" hangingPunct="1">
              <a:lnSpc>
                <a:spcPct val="100000"/>
              </a:lnSpc>
              <a:spcBef>
                <a:spcPct val="20000"/>
              </a:spcBef>
              <a:spcAft>
                <a:spcPts val="0"/>
              </a:spcAft>
              <a:buClrTx/>
              <a:buSzTx/>
              <a:tabLst/>
              <a:defRPr/>
            </a:pPr>
            <a:r>
              <a:rPr lang="ar-SA" sz="1978" dirty="0" smtClean="0"/>
              <a:t>استخدام مجال التقييم عند إعداد البرنامج و تقييم الطلبة</a:t>
            </a:r>
            <a:endParaRPr lang="en-US" sz="1978"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GB" sz="1978" b="0" i="0" u="none" strike="noStrike" kern="1200" cap="none" spc="0" normalizeH="0" baseline="0" noProof="0" dirty="0" smtClean="0">
                <a:ln>
                  <a:noFill/>
                </a:ln>
                <a:solidFill>
                  <a:schemeClr val="tx1"/>
                </a:solidFill>
                <a:effectLst/>
                <a:uLnTx/>
                <a:uFillTx/>
                <a:latin typeface="+mn-lt"/>
                <a:ea typeface="+mn-ea"/>
                <a:cs typeface="+mn-cs"/>
              </a:rPr>
              <a:t>Curriculum and Assessment Mapping</a:t>
            </a:r>
            <a:endParaRPr kumimoji="0" lang="ar-SA" sz="1978"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tabLst/>
              <a:defRPr/>
            </a:pPr>
            <a:r>
              <a:rPr lang="ar-SA" sz="1978" noProof="0" dirty="0" smtClean="0"/>
              <a:t>تخطيط المنهج و التقييم</a:t>
            </a:r>
            <a:endParaRPr kumimoji="0" lang="en-GB" sz="1978"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Quality assurance of  the</a:t>
            </a:r>
            <a:r>
              <a:rPr kumimoji="0" lang="en-GB" sz="2400" b="0" i="0" u="none" strike="noStrike" kern="1200" cap="none" spc="0" normalizeH="0" noProof="0" dirty="0" smtClean="0">
                <a:ln>
                  <a:noFill/>
                </a:ln>
                <a:solidFill>
                  <a:schemeClr val="tx1"/>
                </a:solidFill>
                <a:effectLst/>
                <a:uLnTx/>
                <a:uFillTx/>
                <a:latin typeface="+mn-lt"/>
                <a:ea typeface="+mn-ea"/>
                <a:cs typeface="+mn-cs"/>
              </a:rPr>
              <a:t> </a:t>
            </a:r>
            <a:r>
              <a:rPr kumimoji="0" lang="en-GB" sz="2400" b="0" i="0" u="none" strike="noStrike" kern="1200" cap="none" spc="0" normalizeH="0" baseline="0" noProof="0" dirty="0" smtClean="0">
                <a:ln>
                  <a:noFill/>
                </a:ln>
                <a:solidFill>
                  <a:schemeClr val="tx1"/>
                </a:solidFill>
                <a:effectLst/>
                <a:uLnTx/>
                <a:uFillTx/>
                <a:latin typeface="+mn-lt"/>
                <a:ea typeface="+mn-ea"/>
                <a:cs typeface="+mn-cs"/>
              </a:rPr>
              <a:t>outcomes-based approach</a:t>
            </a:r>
          </a:p>
          <a:p>
            <a:pPr marL="342900" marR="0" lvl="0" indent="-342900" algn="l" defTabSz="457200" rtl="0" eaLnBrk="1" fontAlgn="auto" latinLnBrk="0" hangingPunct="1">
              <a:lnSpc>
                <a:spcPct val="100000"/>
              </a:lnSpc>
              <a:spcBef>
                <a:spcPct val="20000"/>
              </a:spcBef>
              <a:spcAft>
                <a:spcPts val="0"/>
              </a:spcAft>
              <a:buClrTx/>
              <a:buSzTx/>
              <a:tabLst/>
              <a:defRPr/>
            </a:pPr>
            <a:r>
              <a:rPr lang="ar-SA" sz="2400" noProof="0" dirty="0" smtClean="0"/>
              <a:t>تحقيق الجودة بمخرجات التعلم</a:t>
            </a: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GB" sz="1600" b="0" i="0" u="none" strike="noStrike" kern="1200" cap="none" spc="0" normalizeH="0" baseline="0" noProof="0" dirty="0" smtClean="0">
                <a:ln>
                  <a:noFill/>
                </a:ln>
                <a:solidFill>
                  <a:schemeClr val="tx1"/>
                </a:solidFill>
                <a:effectLst/>
                <a:uLnTx/>
                <a:uFillTx/>
                <a:latin typeface="+mn-lt"/>
                <a:ea typeface="+mn-ea"/>
                <a:cs typeface="+mn-cs"/>
              </a:rPr>
              <a:t>Verifying Consistency with the Qualifications Framework –</a:t>
            </a:r>
            <a:r>
              <a:rPr kumimoji="0" lang="ar-SA" sz="1600" b="0" i="0" u="none" strike="noStrike" kern="1200" cap="none" spc="0" normalizeH="0" baseline="0" noProof="0" dirty="0" smtClean="0">
                <a:ln>
                  <a:noFill/>
                </a:ln>
                <a:solidFill>
                  <a:schemeClr val="tx1"/>
                </a:solidFill>
                <a:effectLst/>
                <a:uLnTx/>
                <a:uFillTx/>
                <a:latin typeface="+mn-lt"/>
                <a:ea typeface="+mn-ea"/>
                <a:cs typeface="+mn-cs"/>
              </a:rPr>
              <a:t> متانة </a:t>
            </a:r>
            <a:r>
              <a:rPr lang="ar-SA" sz="1600" dirty="0" smtClean="0"/>
              <a:t>هيئة الاعتماد ل</a:t>
            </a:r>
            <a:r>
              <a:rPr kumimoji="0" lang="ar-SA" sz="1600" b="0" i="0" u="none" strike="noStrike" kern="1200" cap="none" spc="0" normalizeH="0" baseline="0" noProof="0" dirty="0" smtClean="0">
                <a:ln>
                  <a:noFill/>
                </a:ln>
                <a:solidFill>
                  <a:schemeClr val="tx1"/>
                </a:solidFill>
                <a:effectLst/>
                <a:uLnTx/>
                <a:uFillTx/>
                <a:latin typeface="+mn-lt"/>
                <a:ea typeface="+mn-ea"/>
                <a:cs typeface="+mn-cs"/>
              </a:rPr>
              <a:t>لتحقق</a:t>
            </a:r>
            <a:r>
              <a:rPr kumimoji="0" lang="ar-SA" sz="1600" b="0" i="0" u="none" strike="noStrike" kern="1200" cap="none" spc="0" normalizeH="0" noProof="0" dirty="0" smtClean="0">
                <a:ln>
                  <a:noFill/>
                </a:ln>
                <a:solidFill>
                  <a:schemeClr val="tx1"/>
                </a:solidFill>
                <a:effectLst/>
                <a:uLnTx/>
                <a:uFillTx/>
                <a:latin typeface="+mn-lt"/>
                <a:ea typeface="+mn-ea"/>
                <a:cs typeface="+mn-cs"/>
              </a:rPr>
              <a:t> من</a:t>
            </a: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Action Plans - Moving to an Outcomes Based Model </a:t>
            </a:r>
          </a:p>
          <a:p>
            <a:pPr marL="342900" marR="0" lvl="0" indent="-342900" algn="l" defTabSz="457200" rtl="0" eaLnBrk="1" fontAlgn="auto" latinLnBrk="0" hangingPunct="1">
              <a:lnSpc>
                <a:spcPct val="100000"/>
              </a:lnSpc>
              <a:spcBef>
                <a:spcPct val="20000"/>
              </a:spcBef>
              <a:spcAft>
                <a:spcPts val="0"/>
              </a:spcAft>
              <a:buClrTx/>
              <a:buSzTx/>
              <a:tabLst/>
              <a:defRPr/>
            </a:pPr>
            <a:r>
              <a:rPr lang="ar-SA" sz="2200" dirty="0" smtClean="0"/>
              <a:t>خطة العمل: الانتقال لنموذج المخرجات الاساسية</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Summary/Conclusions</a:t>
            </a:r>
            <a:endParaRPr kumimoji="0" lang="ar-SA"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tabLst/>
              <a:defRPr/>
            </a:pPr>
            <a:r>
              <a:rPr lang="ar-SA" sz="2400" noProof="0" dirty="0" smtClean="0"/>
              <a:t>الخاتمة و الخلاصة</a:t>
            </a:r>
            <a:r>
              <a:rPr kumimoji="0" lang="en-GB" sz="24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378"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29392"/>
            <a:ext cx="8229600" cy="1143000"/>
          </a:xfrm>
        </p:spPr>
        <p:txBody>
          <a:bodyPr>
            <a:normAutofit fontScale="90000"/>
          </a:bodyPr>
          <a:lstStyle/>
          <a:p>
            <a:r>
              <a:rPr lang="en-GB" sz="2800" b="1" dirty="0" smtClean="0">
                <a:solidFill>
                  <a:schemeClr val="accent3">
                    <a:lumMod val="75000"/>
                  </a:schemeClr>
                </a:solidFill>
              </a:rPr>
              <a:t>Evidencing the achievement of Learning outcomes:  Assessment</a:t>
            </a:r>
            <a:r>
              <a:rPr lang="ar-SA" sz="2800" b="1" dirty="0" smtClean="0">
                <a:solidFill>
                  <a:schemeClr val="accent3">
                    <a:lumMod val="75000"/>
                  </a:schemeClr>
                </a:solidFill>
              </a:rPr>
              <a:t/>
            </a:r>
            <a:br>
              <a:rPr lang="ar-SA" sz="2800" b="1" dirty="0" smtClean="0">
                <a:solidFill>
                  <a:schemeClr val="accent3">
                    <a:lumMod val="75000"/>
                  </a:schemeClr>
                </a:solidFill>
              </a:rPr>
            </a:br>
            <a:r>
              <a:rPr lang="ar-SA" sz="2800" b="1" dirty="0" smtClean="0">
                <a:solidFill>
                  <a:srgbClr val="0000FF"/>
                </a:solidFill>
              </a:rPr>
              <a:t>إثبات حصولنا على الإنجاز لمخرجات </a:t>
            </a:r>
            <a:r>
              <a:rPr lang="ar-SA" sz="2800" b="1" dirty="0" err="1" smtClean="0">
                <a:solidFill>
                  <a:srgbClr val="0000FF"/>
                </a:solidFill>
              </a:rPr>
              <a:t>التعلم:</a:t>
            </a:r>
            <a:r>
              <a:rPr lang="ar-SA" sz="2800" b="1" dirty="0" smtClean="0">
                <a:solidFill>
                  <a:srgbClr val="0000FF"/>
                </a:solidFill>
              </a:rPr>
              <a:t/>
            </a:r>
            <a:br>
              <a:rPr lang="ar-SA" sz="2800" b="1" dirty="0" smtClean="0">
                <a:solidFill>
                  <a:srgbClr val="0000FF"/>
                </a:solidFill>
              </a:rPr>
            </a:br>
            <a:r>
              <a:rPr lang="ar-SA" sz="2800" b="1" dirty="0" smtClean="0">
                <a:solidFill>
                  <a:srgbClr val="0000FF"/>
                </a:solidFill>
              </a:rPr>
              <a:t> التقييم</a:t>
            </a:r>
            <a:r>
              <a:rPr lang="en-GB" sz="2800" b="1" dirty="0" smtClean="0">
                <a:solidFill>
                  <a:srgbClr val="0000FF"/>
                </a:solidFill>
              </a:rPr>
              <a:t/>
            </a:r>
            <a:br>
              <a:rPr lang="en-GB" sz="2800" b="1" dirty="0" smtClean="0">
                <a:solidFill>
                  <a:srgbClr val="0000FF"/>
                </a:solidFill>
              </a:rPr>
            </a:br>
            <a:endParaRPr lang="en-US" sz="2800" dirty="0"/>
          </a:p>
        </p:txBody>
      </p:sp>
      <p:sp>
        <p:nvSpPr>
          <p:cNvPr id="5" name="Content Placeholder 4"/>
          <p:cNvSpPr>
            <a:spLocks noGrp="1"/>
          </p:cNvSpPr>
          <p:nvPr>
            <p:ph idx="1"/>
          </p:nvPr>
        </p:nvSpPr>
        <p:spPr>
          <a:xfrm>
            <a:off x="457200" y="1959429"/>
            <a:ext cx="8229600" cy="4525963"/>
          </a:xfrm>
        </p:spPr>
        <p:txBody>
          <a:bodyPr>
            <a:normAutofit fontScale="85000" lnSpcReduction="10000"/>
          </a:bodyPr>
          <a:lstStyle/>
          <a:p>
            <a:pPr marL="274320" indent="-274320">
              <a:buClr>
                <a:schemeClr val="accent3"/>
              </a:buClr>
              <a:defRPr/>
            </a:pPr>
            <a:r>
              <a:rPr lang="en-GB" sz="2800" dirty="0">
                <a:latin typeface="Arial" pitchFamily="34" charset="0"/>
                <a:cs typeface="Arial" pitchFamily="34" charset="0"/>
              </a:rPr>
              <a:t>Assessment modes and their relationship to the different categories of LO, and to students’ learning styles; </a:t>
            </a:r>
            <a:endParaRPr lang="en-GB" sz="2800" dirty="0" smtClean="0">
              <a:latin typeface="Arial" pitchFamily="34" charset="0"/>
              <a:cs typeface="Arial" pitchFamily="34" charset="0"/>
            </a:endParaRPr>
          </a:p>
          <a:p>
            <a:pPr marL="274320" indent="-274320">
              <a:buClr>
                <a:schemeClr val="accent3"/>
              </a:buClr>
              <a:buNone/>
              <a:defRPr/>
            </a:pPr>
            <a:r>
              <a:rPr lang="ar-SA" sz="2800" dirty="0" smtClean="0">
                <a:latin typeface="Arial" pitchFamily="34" charset="0"/>
                <a:cs typeface="Arial" pitchFamily="34" charset="0"/>
              </a:rPr>
              <a:t>علاقة نماذج التقييم بتصنيفات مختلفة من مخرجات التعلم و أنماط تعلم الطلاب</a:t>
            </a:r>
            <a:endParaRPr lang="en-GB" sz="2800" dirty="0" smtClean="0">
              <a:latin typeface="Arial" pitchFamily="34" charset="0"/>
              <a:cs typeface="Arial" pitchFamily="34" charset="0"/>
            </a:endParaRPr>
          </a:p>
          <a:p>
            <a:pPr marL="274320" indent="-274320">
              <a:buClr>
                <a:schemeClr val="accent3"/>
              </a:buClr>
              <a:defRPr/>
            </a:pPr>
            <a:r>
              <a:rPr lang="en-GB" sz="2800" dirty="0" smtClean="0">
                <a:latin typeface="Arial" pitchFamily="34" charset="0"/>
                <a:cs typeface="Arial" pitchFamily="34" charset="0"/>
              </a:rPr>
              <a:t>Writing outcome</a:t>
            </a:r>
            <a:r>
              <a:rPr lang="en-GB" sz="2800" dirty="0">
                <a:latin typeface="Arial" pitchFamily="34" charset="0"/>
                <a:cs typeface="Arial" pitchFamily="34" charset="0"/>
              </a:rPr>
              <a:t>-related assessment criteria; </a:t>
            </a:r>
            <a:endParaRPr lang="ar-SA" sz="2800" dirty="0" smtClean="0">
              <a:latin typeface="Arial" pitchFamily="34" charset="0"/>
              <a:cs typeface="Arial" pitchFamily="34" charset="0"/>
            </a:endParaRPr>
          </a:p>
          <a:p>
            <a:pPr marL="274320" indent="-274320">
              <a:buClr>
                <a:schemeClr val="accent3"/>
              </a:buClr>
              <a:buNone/>
              <a:defRPr/>
            </a:pPr>
            <a:r>
              <a:rPr lang="ar-SA" sz="2800" dirty="0" smtClean="0">
                <a:latin typeface="Arial" pitchFamily="34" charset="0"/>
                <a:cs typeface="Arial" pitchFamily="34" charset="0"/>
              </a:rPr>
              <a:t>ربط مخرجات الكتابة بمعايير التقييم </a:t>
            </a:r>
            <a:endParaRPr lang="en-GB" sz="2800" dirty="0">
              <a:latin typeface="Arial" pitchFamily="34" charset="0"/>
              <a:cs typeface="Arial" pitchFamily="34" charset="0"/>
            </a:endParaRPr>
          </a:p>
          <a:p>
            <a:pPr marL="274320" indent="-274320">
              <a:buClr>
                <a:schemeClr val="accent3"/>
              </a:buClr>
              <a:defRPr/>
            </a:pPr>
            <a:r>
              <a:rPr lang="en-GB" sz="2800" dirty="0">
                <a:latin typeface="Arial" pitchFamily="34" charset="0"/>
                <a:cs typeface="Arial" pitchFamily="34" charset="0"/>
              </a:rPr>
              <a:t>using criteria to motivate students</a:t>
            </a:r>
            <a:r>
              <a:rPr lang="en-GB" sz="2800" dirty="0" smtClean="0">
                <a:latin typeface="Arial" pitchFamily="34" charset="0"/>
                <a:cs typeface="Arial" pitchFamily="34" charset="0"/>
              </a:rPr>
              <a:t>;</a:t>
            </a:r>
            <a:endParaRPr lang="ar-SA" sz="2800" dirty="0" smtClean="0">
              <a:latin typeface="Arial" pitchFamily="34" charset="0"/>
              <a:cs typeface="Arial" pitchFamily="34" charset="0"/>
            </a:endParaRPr>
          </a:p>
          <a:p>
            <a:pPr marL="274320" indent="-274320">
              <a:buClr>
                <a:schemeClr val="accent3"/>
              </a:buClr>
              <a:buNone/>
              <a:defRPr/>
            </a:pPr>
            <a:r>
              <a:rPr lang="ar-SA" sz="2800" dirty="0" smtClean="0">
                <a:latin typeface="Arial" pitchFamily="34" charset="0"/>
                <a:cs typeface="Arial" pitchFamily="34" charset="0"/>
              </a:rPr>
              <a:t>استخدام تلك المعايير لتحفيز الطلاب</a:t>
            </a:r>
            <a:r>
              <a:rPr lang="en-GB" sz="2800" dirty="0" smtClean="0">
                <a:latin typeface="Arial" pitchFamily="34" charset="0"/>
                <a:cs typeface="Arial" pitchFamily="34" charset="0"/>
              </a:rPr>
              <a:t> </a:t>
            </a:r>
            <a:endParaRPr lang="en-GB" sz="2800" dirty="0">
              <a:latin typeface="Arial" pitchFamily="34" charset="0"/>
              <a:cs typeface="Arial" pitchFamily="34" charset="0"/>
            </a:endParaRPr>
          </a:p>
          <a:p>
            <a:pPr marL="274320" indent="-274320">
              <a:buClr>
                <a:schemeClr val="accent3"/>
              </a:buClr>
              <a:defRPr/>
            </a:pPr>
            <a:r>
              <a:rPr lang="en-GB" sz="2800" dirty="0">
                <a:latin typeface="Arial" pitchFamily="34" charset="0"/>
                <a:cs typeface="Arial" pitchFamily="34" charset="0"/>
              </a:rPr>
              <a:t>linking criteria to feedback on assessment; assessment mapping to ensure coverage of LOs</a:t>
            </a:r>
            <a:r>
              <a:rPr lang="en-GB" sz="2800" dirty="0" smtClean="0">
                <a:latin typeface="Arial" pitchFamily="34" charset="0"/>
                <a:cs typeface="Arial" pitchFamily="34" charset="0"/>
              </a:rPr>
              <a:t>.</a:t>
            </a:r>
            <a:endParaRPr lang="ar-SA" sz="2800" dirty="0" smtClean="0">
              <a:latin typeface="Arial" pitchFamily="34" charset="0"/>
              <a:cs typeface="Arial" pitchFamily="34" charset="0"/>
            </a:endParaRPr>
          </a:p>
          <a:p>
            <a:pPr marL="274320" indent="-274320">
              <a:buClr>
                <a:schemeClr val="accent3"/>
              </a:buClr>
              <a:buNone/>
              <a:defRPr/>
            </a:pPr>
            <a:r>
              <a:rPr lang="ar-SA" sz="2800" dirty="0" smtClean="0">
                <a:latin typeface="Arial" pitchFamily="34" charset="0"/>
                <a:cs typeface="Arial" pitchFamily="34" charset="0"/>
              </a:rPr>
              <a:t>للتأكد من تغطية كل مخرجات التعلم يجب ربط المعايير بالتغذية الراجعة بعد التقييم</a:t>
            </a:r>
            <a:endParaRPr lang="en-GB" sz="2800" dirty="0">
              <a:latin typeface="Arial" pitchFamily="34" charset="0"/>
              <a:cs typeface="Arial" pitchFamily="34" charset="0"/>
            </a:endParaRPr>
          </a:p>
          <a:p>
            <a:pPr>
              <a:buNone/>
            </a:pP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812"/>
            <a:ext cx="8229600" cy="719931"/>
          </a:xfrm>
        </p:spPr>
        <p:txBody>
          <a:bodyPr>
            <a:normAutofit/>
          </a:bodyPr>
          <a:lstStyle/>
          <a:p>
            <a:pPr lvl="1" eaLnBrk="1" fontAlgn="auto" hangingPunct="1">
              <a:spcAft>
                <a:spcPts val="0"/>
              </a:spcAft>
              <a:defRPr/>
            </a:pPr>
            <a:r>
              <a:rPr lang="en-AU" sz="2800" b="1" dirty="0">
                <a:solidFill>
                  <a:schemeClr val="accent3"/>
                </a:solidFill>
                <a:latin typeface="+mj-lt"/>
              </a:rPr>
              <a:t>Student Assessment – (</a:t>
            </a:r>
            <a:r>
              <a:rPr lang="en-AU" sz="2800" b="1" dirty="0" smtClean="0">
                <a:solidFill>
                  <a:schemeClr val="accent3"/>
                </a:solidFill>
                <a:latin typeface="+mj-lt"/>
              </a:rPr>
              <a:t>1)</a:t>
            </a:r>
            <a:r>
              <a:rPr lang="ar-SA" sz="2800" b="1" dirty="0" smtClean="0">
                <a:solidFill>
                  <a:schemeClr val="accent3"/>
                </a:solidFill>
                <a:latin typeface="+mj-lt"/>
              </a:rPr>
              <a:t>تقييم </a:t>
            </a:r>
            <a:r>
              <a:rPr lang="ar-SA" sz="2800" b="1" dirty="0" err="1" smtClean="0">
                <a:solidFill>
                  <a:schemeClr val="accent3"/>
                </a:solidFill>
                <a:latin typeface="+mj-lt"/>
              </a:rPr>
              <a:t>الطلاب  (1 )</a:t>
            </a:r>
            <a:r>
              <a:rPr lang="ar-SA" sz="2800" b="1" dirty="0" smtClean="0">
                <a:solidFill>
                  <a:schemeClr val="accent3"/>
                </a:solidFill>
                <a:latin typeface="+mj-lt"/>
              </a:rPr>
              <a:t>   </a:t>
            </a:r>
            <a:endParaRPr lang="en-GB" sz="2800" dirty="0">
              <a:solidFill>
                <a:schemeClr val="accent3"/>
              </a:solidFill>
              <a:latin typeface="+mj-lt"/>
            </a:endParaRPr>
          </a:p>
        </p:txBody>
      </p:sp>
      <p:sp>
        <p:nvSpPr>
          <p:cNvPr id="3" name="Content Placeholder 2"/>
          <p:cNvSpPr>
            <a:spLocks noGrp="1"/>
          </p:cNvSpPr>
          <p:nvPr>
            <p:ph idx="1"/>
          </p:nvPr>
        </p:nvSpPr>
        <p:spPr>
          <a:xfrm>
            <a:off x="107950" y="1268759"/>
            <a:ext cx="8856663" cy="5473353"/>
          </a:xfrm>
        </p:spPr>
        <p:txBody>
          <a:bodyPr>
            <a:normAutofit/>
          </a:bodyPr>
          <a:lstStyle/>
          <a:p>
            <a:pPr marL="274320" indent="-274320" algn="just" eaLnBrk="1" fontAlgn="auto" hangingPunct="1">
              <a:spcAft>
                <a:spcPts val="0"/>
              </a:spcAft>
              <a:buClr>
                <a:schemeClr val="accent3"/>
              </a:buClr>
              <a:buFont typeface="Wingdings 2"/>
              <a:buNone/>
              <a:defRPr/>
            </a:pPr>
            <a:r>
              <a:rPr lang="en-AU" sz="2900" b="1" dirty="0" smtClean="0">
                <a:latin typeface="+mj-lt"/>
              </a:rPr>
              <a:t>	</a:t>
            </a:r>
            <a:r>
              <a:rPr lang="en-AU" sz="1600" dirty="0" smtClean="0">
                <a:latin typeface="Arial" pitchFamily="34" charset="0"/>
                <a:cs typeface="Arial" pitchFamily="34" charset="0"/>
              </a:rPr>
              <a:t>Student assessment processes must be appropriate for the intended learning outcomes and effectively and fairly administered with independent verification of standards achieved. </a:t>
            </a:r>
            <a:endParaRPr lang="ar-SA" sz="16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None/>
              <a:defRPr/>
            </a:pPr>
            <a:r>
              <a:rPr lang="ar-SA" sz="1600" dirty="0" smtClean="0">
                <a:latin typeface="Arial" pitchFamily="34" charset="0"/>
                <a:cs typeface="Arial" pitchFamily="34" charset="0"/>
              </a:rPr>
              <a:t>يجب أن تكون عملية تقييم الطلاب ملائمة  لمخرجات التعليم المرجوة كما أنها تدار بشكل فعال طبق مقاييس مستقلة</a:t>
            </a:r>
            <a:endParaRPr lang="en-GB" sz="16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None/>
              <a:defRPr/>
            </a:pPr>
            <a:r>
              <a:rPr lang="en-AU" sz="1600" dirty="0" smtClean="0">
                <a:latin typeface="Arial" pitchFamily="34" charset="0"/>
                <a:cs typeface="Arial" pitchFamily="34" charset="0"/>
              </a:rPr>
              <a:t>	</a:t>
            </a:r>
            <a:r>
              <a:rPr lang="en-AU" sz="1600" b="1" dirty="0" smtClean="0">
                <a:latin typeface="Arial" pitchFamily="34" charset="0"/>
                <a:cs typeface="Arial" pitchFamily="34" charset="0"/>
              </a:rPr>
              <a:t>To satisfy this requirement:</a:t>
            </a:r>
            <a:r>
              <a:rPr lang="ar-SA" sz="1600" b="1" dirty="0" smtClean="0">
                <a:latin typeface="Arial" pitchFamily="34" charset="0"/>
                <a:cs typeface="Arial" pitchFamily="34" charset="0"/>
              </a:rPr>
              <a:t> للحصول على هذه ألمتطلبات              </a:t>
            </a:r>
            <a:endParaRPr lang="en-GB" sz="1600" b="1"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pitchFamily="2" charset="2"/>
              <a:buChar char="§"/>
              <a:defRPr/>
            </a:pPr>
            <a:r>
              <a:rPr lang="en-AU" sz="1600" dirty="0" smtClean="0">
                <a:latin typeface="Arial" pitchFamily="34" charset="0"/>
                <a:cs typeface="Arial" pitchFamily="34" charset="0"/>
              </a:rPr>
              <a:t>Student assessment mechanisms should be appropriate for the different forms of learning sought.</a:t>
            </a:r>
            <a:endParaRPr lang="ar-SA" sz="1600" dirty="0" smtClean="0">
              <a:latin typeface="Arial" pitchFamily="34" charset="0"/>
              <a:cs typeface="Arial" pitchFamily="34" charset="0"/>
            </a:endParaRPr>
          </a:p>
          <a:p>
            <a:pPr marL="274320" indent="-274320" algn="just" eaLnBrk="1" fontAlgn="auto" hangingPunct="1">
              <a:spcAft>
                <a:spcPts val="0"/>
              </a:spcAft>
              <a:buClr>
                <a:schemeClr val="accent3"/>
              </a:buClr>
              <a:buNone/>
              <a:defRPr/>
            </a:pPr>
            <a:r>
              <a:rPr lang="ar-SA" sz="1600" dirty="0" smtClean="0">
                <a:latin typeface="Arial" pitchFamily="34" charset="0"/>
                <a:cs typeface="Arial" pitchFamily="34" charset="0"/>
              </a:rPr>
              <a:t>يجب أن  تكون آلية تقييم الطالب ملائمة لكل أشكال التعلم المطلوبة</a:t>
            </a:r>
            <a:endParaRPr lang="en-AU" sz="16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pitchFamily="2" charset="2"/>
              <a:buChar char="§"/>
              <a:defRPr/>
            </a:pPr>
            <a:endParaRPr lang="en-AU" sz="16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pitchFamily="2" charset="2"/>
              <a:buChar char="§"/>
              <a:defRPr/>
            </a:pPr>
            <a:r>
              <a:rPr lang="en-AU" sz="1600" dirty="0" smtClean="0">
                <a:latin typeface="Arial" pitchFamily="34" charset="0"/>
                <a:cs typeface="Arial" pitchFamily="34" charset="0"/>
              </a:rPr>
              <a:t>Assessment practices should be clearly communicated to students at the beginning of courses.</a:t>
            </a:r>
          </a:p>
          <a:p>
            <a:pPr marL="274320" indent="-274320" algn="just" eaLnBrk="1" fontAlgn="auto" hangingPunct="1">
              <a:spcAft>
                <a:spcPts val="0"/>
              </a:spcAft>
              <a:buClr>
                <a:schemeClr val="accent3"/>
              </a:buClr>
              <a:buFont typeface="Wingdings" pitchFamily="2" charset="2"/>
              <a:buChar char="§"/>
              <a:defRPr/>
            </a:pPr>
            <a:r>
              <a:rPr lang="ar-SA" sz="1600" dirty="0" smtClean="0">
                <a:latin typeface="Arial" pitchFamily="34" charset="0"/>
                <a:cs typeface="Arial" pitchFamily="34" charset="0"/>
              </a:rPr>
              <a:t>عند بداية الدورة يجب  توضيح مجالات التقييم للطلاب </a:t>
            </a:r>
            <a:endParaRPr lang="en-AU" sz="16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pitchFamily="2" charset="2"/>
              <a:buChar char="§"/>
              <a:defRPr/>
            </a:pPr>
            <a:r>
              <a:rPr lang="en-AU" sz="1600" dirty="0" smtClean="0">
                <a:latin typeface="Arial" pitchFamily="34" charset="0"/>
                <a:cs typeface="Arial" pitchFamily="34" charset="0"/>
              </a:rPr>
              <a:t>Appropriate, valid and reliable mechanisms should be used for verifying standards of student achievement in relation to relevant internal and external benchmarks. </a:t>
            </a:r>
            <a:endParaRPr lang="ar-SA" sz="1600" dirty="0" smtClean="0">
              <a:latin typeface="Arial" pitchFamily="34" charset="0"/>
              <a:cs typeface="Arial" pitchFamily="34" charset="0"/>
            </a:endParaRPr>
          </a:p>
          <a:p>
            <a:pPr marL="274320" indent="-274320" algn="just" eaLnBrk="1" fontAlgn="auto" hangingPunct="1">
              <a:spcAft>
                <a:spcPts val="0"/>
              </a:spcAft>
              <a:buClr>
                <a:schemeClr val="accent3"/>
              </a:buClr>
              <a:buNone/>
              <a:defRPr/>
            </a:pPr>
            <a:r>
              <a:rPr lang="ar-SA" sz="1600" dirty="0" smtClean="0">
                <a:latin typeface="Arial" pitchFamily="34" charset="0"/>
                <a:cs typeface="Arial" pitchFamily="34" charset="0"/>
              </a:rPr>
              <a:t>ينبغي استخدام معايير مناسبة و موثقة للتحقق من  مستويات انجاز الطلاب مع الأخذ بالحسبان المعايير الداخلية و الخارجية </a:t>
            </a:r>
            <a:endParaRPr lang="en-AU" sz="16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pitchFamily="2" charset="2"/>
              <a:buChar char="§"/>
              <a:defRPr/>
            </a:pPr>
            <a:endParaRPr lang="en-AU" sz="2400" dirty="0" smtClean="0">
              <a:latin typeface="+mj-lt"/>
            </a:endParaRPr>
          </a:p>
          <a:p>
            <a:pPr marL="274320" indent="-274320" eaLnBrk="1" fontAlgn="auto" hangingPunct="1">
              <a:spcAft>
                <a:spcPts val="0"/>
              </a:spcAft>
              <a:buClr>
                <a:schemeClr val="accent3"/>
              </a:buClr>
              <a:buFont typeface="Wingdings 2"/>
              <a:buNone/>
              <a:defRPr/>
            </a:pPr>
            <a:endParaRPr lang="en-GB" sz="2000" dirty="0" smtClean="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solidFill>
                  <a:schemeClr val="accent6">
                    <a:lumMod val="75000"/>
                  </a:schemeClr>
                </a:solidFill>
              </a:rPr>
              <a:t>LEARNING OUTCOMES: </a:t>
            </a:r>
            <a:r>
              <a:rPr lang="ar-SA" sz="2800" dirty="0" smtClean="0">
                <a:solidFill>
                  <a:schemeClr val="accent6">
                    <a:lumMod val="75000"/>
                  </a:schemeClr>
                </a:solidFill>
              </a:rPr>
              <a:t> مخرجات التعلم   </a:t>
            </a:r>
            <a:r>
              <a:rPr lang="en-US" dirty="0" smtClean="0"/>
              <a:t/>
            </a:r>
            <a:br>
              <a:rPr lang="en-US" dirty="0" smtClean="0"/>
            </a:br>
            <a:r>
              <a:rPr lang="en-US" sz="2667" dirty="0" smtClean="0"/>
              <a:t>Summary Overview  </a:t>
            </a:r>
            <a:r>
              <a:rPr lang="ar-SA" sz="2667" dirty="0" smtClean="0"/>
              <a:t>نظرة مختصرة  </a:t>
            </a:r>
            <a:endParaRPr lang="en-US" sz="2667" dirty="0"/>
          </a:p>
        </p:txBody>
      </p:sp>
      <p:sp>
        <p:nvSpPr>
          <p:cNvPr id="6" name="Content Placeholder 5"/>
          <p:cNvSpPr>
            <a:spLocks noGrp="1"/>
          </p:cNvSpPr>
          <p:nvPr>
            <p:ph sz="half" idx="1"/>
          </p:nvPr>
        </p:nvSpPr>
        <p:spPr>
          <a:xfrm>
            <a:off x="457200" y="2084740"/>
            <a:ext cx="4038600" cy="4525963"/>
          </a:xfrm>
        </p:spPr>
        <p:txBody>
          <a:bodyPr>
            <a:normAutofit fontScale="77500" lnSpcReduction="20000"/>
          </a:bodyPr>
          <a:lstStyle/>
          <a:p>
            <a:pPr marL="514350" indent="-514350">
              <a:buFont typeface="+mj-lt"/>
              <a:buAutoNum type="arabicPeriod"/>
            </a:pPr>
            <a:r>
              <a:rPr lang="en-GB" sz="2400" dirty="0" smtClean="0"/>
              <a:t>The rationale</a:t>
            </a:r>
            <a:r>
              <a:rPr lang="ar-SA" sz="2400" dirty="0" smtClean="0"/>
              <a:t> عرض </a:t>
            </a:r>
            <a:r>
              <a:rPr lang="ar-SA" sz="2400" dirty="0" err="1" smtClean="0"/>
              <a:t>المباديء</a:t>
            </a:r>
            <a:r>
              <a:rPr lang="ar-SA" sz="2400" dirty="0" smtClean="0"/>
              <a:t> </a:t>
            </a:r>
            <a:endParaRPr lang="en-GB" sz="2400" dirty="0" smtClean="0"/>
          </a:p>
          <a:p>
            <a:pPr marL="914400" lvl="1" indent="-514350">
              <a:buNone/>
            </a:pPr>
            <a:r>
              <a:rPr lang="en-GB" sz="1600" dirty="0" smtClean="0"/>
              <a:t>   WHAT are they and WHY are they important? </a:t>
            </a:r>
            <a:r>
              <a:rPr lang="ar-SA" sz="1600" dirty="0" smtClean="0"/>
              <a:t>ما هي ولماذا هي </a:t>
            </a:r>
            <a:r>
              <a:rPr lang="ar-SA" sz="1600" dirty="0" err="1" smtClean="0"/>
              <a:t>مهمة ؟</a:t>
            </a:r>
            <a:r>
              <a:rPr lang="ar-SA" sz="1600" dirty="0" smtClean="0"/>
              <a:t> </a:t>
            </a:r>
            <a:r>
              <a:rPr lang="en-GB" sz="1600" dirty="0" smtClean="0"/>
              <a:t> </a:t>
            </a:r>
            <a:r>
              <a:rPr lang="en-GB" sz="1100" dirty="0" smtClean="0"/>
              <a:t>(i.e. Outcomes-based education in Teacher Education)</a:t>
            </a:r>
          </a:p>
          <a:p>
            <a:pPr marL="914400" lvl="1" indent="-514350">
              <a:buNone/>
            </a:pPr>
            <a:r>
              <a:rPr lang="en-GB" sz="1100" dirty="0" smtClean="0"/>
              <a:t>                    Subject domains, knowledge construction and student learning</a:t>
            </a:r>
            <a:r>
              <a:rPr lang="ar-SA" sz="1100" dirty="0" smtClean="0"/>
              <a:t>التعليم على أساس المخرجات في تعليم </a:t>
            </a:r>
            <a:r>
              <a:rPr lang="ar-SA" sz="1100" dirty="0" err="1" smtClean="0"/>
              <a:t>المدرسين </a:t>
            </a:r>
            <a:r>
              <a:rPr lang="ar-SA" sz="1100" dirty="0" smtClean="0"/>
              <a:t>، نطاقات الموضوع، بناء المعرفة وتعلم الطالب </a:t>
            </a:r>
            <a:endParaRPr lang="en-GB" sz="1600" dirty="0" smtClean="0"/>
          </a:p>
          <a:p>
            <a:pPr marL="514350" indent="-514350">
              <a:buFont typeface="+mj-lt"/>
              <a:buAutoNum type="arabicPeriod"/>
            </a:pPr>
            <a:r>
              <a:rPr lang="en-US" sz="2400" dirty="0" smtClean="0"/>
              <a:t>Key concepts …. </a:t>
            </a:r>
            <a:r>
              <a:rPr lang="ar-SA" sz="2400" dirty="0" smtClean="0"/>
              <a:t>المفاهيم الرئيسة </a:t>
            </a:r>
            <a:endParaRPr lang="en-US" sz="2400" dirty="0" smtClean="0"/>
          </a:p>
          <a:p>
            <a:pPr marL="514350" indent="-514350">
              <a:buFont typeface="+mj-lt"/>
              <a:buAutoNum type="arabicPeriod"/>
            </a:pPr>
            <a:r>
              <a:rPr lang="en-US" sz="2400" dirty="0" smtClean="0"/>
              <a:t>The process and use of learning outcomes in Program and Course level Planning </a:t>
            </a:r>
            <a:r>
              <a:rPr lang="ar-SA" sz="2400" dirty="0" smtClean="0"/>
              <a:t>إجراء و استخدام مخرجات التعلم في البرنامج ومستوى تخطيط المنهج</a:t>
            </a:r>
            <a:endParaRPr lang="en-US" sz="2400" dirty="0" smtClean="0"/>
          </a:p>
          <a:p>
            <a:pPr marL="514350" indent="-514350">
              <a:buNone/>
            </a:pPr>
            <a:r>
              <a:rPr lang="en-US" sz="1946" dirty="0" smtClean="0"/>
              <a:t>          ( NCAAA Standard 4)</a:t>
            </a:r>
          </a:p>
          <a:p>
            <a:pPr marL="514350" indent="-514350">
              <a:buNone/>
            </a:pPr>
            <a:r>
              <a:rPr lang="en-US" sz="1946" dirty="0" smtClean="0"/>
              <a:t>       [</a:t>
            </a:r>
            <a:r>
              <a:rPr lang="en-US" sz="1946" i="1" dirty="0" smtClean="0"/>
              <a:t>Program Specifications</a:t>
            </a:r>
            <a:r>
              <a:rPr lang="en-US" sz="1946" dirty="0" smtClean="0"/>
              <a:t>] </a:t>
            </a:r>
            <a:r>
              <a:rPr lang="ar-SA" sz="1946" dirty="0" smtClean="0"/>
              <a:t>مواصفات البرنامج</a:t>
            </a:r>
            <a:endParaRPr lang="en-US" sz="1946" dirty="0" smtClean="0"/>
          </a:p>
          <a:p>
            <a:pPr marL="514350" indent="-514350">
              <a:buNone/>
            </a:pPr>
            <a:r>
              <a:rPr lang="en-US" sz="1946" dirty="0" smtClean="0"/>
              <a:t>          </a:t>
            </a:r>
            <a:r>
              <a:rPr lang="en-US" sz="2378" dirty="0" smtClean="0"/>
              <a:t>Principal Elements in the Qualifications Framework </a:t>
            </a:r>
            <a:r>
              <a:rPr lang="ar-SA" sz="2378" dirty="0" smtClean="0"/>
              <a:t>العناصر الأساسية في تخطيط هيئة </a:t>
            </a:r>
            <a:r>
              <a:rPr lang="ar-SA" sz="2378" dirty="0" err="1" smtClean="0"/>
              <a:t>الإعتماد</a:t>
            </a:r>
            <a:r>
              <a:rPr lang="ar-SA" sz="2378" dirty="0" smtClean="0"/>
              <a:t> الأكاديمي</a:t>
            </a:r>
            <a:endParaRPr lang="en-GB" sz="2378" dirty="0" smtClean="0"/>
          </a:p>
          <a:p>
            <a:pPr marL="514350" indent="-514350">
              <a:buFont typeface="+mj-lt"/>
              <a:buAutoNum type="arabicPeriod"/>
            </a:pPr>
            <a:endParaRPr lang="en-US" dirty="0" smtClean="0"/>
          </a:p>
        </p:txBody>
      </p:sp>
      <p:sp>
        <p:nvSpPr>
          <p:cNvPr id="7" name="Content Placeholder 6"/>
          <p:cNvSpPr>
            <a:spLocks noGrp="1"/>
          </p:cNvSpPr>
          <p:nvPr>
            <p:ph sz="half" idx="2"/>
          </p:nvPr>
        </p:nvSpPr>
        <p:spPr>
          <a:xfrm>
            <a:off x="4648200" y="2084740"/>
            <a:ext cx="4038600" cy="4525963"/>
          </a:xfrm>
        </p:spPr>
        <p:txBody>
          <a:bodyPr>
            <a:normAutofit fontScale="77500" lnSpcReduction="20000"/>
          </a:bodyPr>
          <a:lstStyle/>
          <a:p>
            <a:r>
              <a:rPr lang="en-US" sz="1900" dirty="0" smtClean="0"/>
              <a:t>Evidencing the achievement of Learning outcomes:  Assessment </a:t>
            </a:r>
            <a:r>
              <a:rPr lang="ar-SA" sz="2353" dirty="0" smtClean="0"/>
              <a:t>إثبات إنجاز مخرجات </a:t>
            </a:r>
            <a:r>
              <a:rPr lang="ar-SA" sz="2353" dirty="0" err="1" smtClean="0"/>
              <a:t>التعلم </a:t>
            </a:r>
            <a:r>
              <a:rPr lang="ar-SA" sz="2353" dirty="0" smtClean="0"/>
              <a:t>: التقويم </a:t>
            </a:r>
            <a:endParaRPr lang="en-US" sz="2353" dirty="0" smtClean="0"/>
          </a:p>
          <a:p>
            <a:pPr lvl="1"/>
            <a:r>
              <a:rPr lang="en-GB" sz="1978" dirty="0" smtClean="0"/>
              <a:t>Use of the Domains in Program Planning and Student Assessment </a:t>
            </a:r>
            <a:r>
              <a:rPr lang="ar-SA" sz="1978" dirty="0" smtClean="0"/>
              <a:t>استخدام نطاق البرنامج في التخطيط و تقويم </a:t>
            </a:r>
            <a:r>
              <a:rPr lang="ar-SA" sz="1978" dirty="0" err="1" smtClean="0"/>
              <a:t>الطالب  .</a:t>
            </a:r>
            <a:endParaRPr lang="en-GB" sz="1978" dirty="0" smtClean="0"/>
          </a:p>
          <a:p>
            <a:pPr lvl="1"/>
            <a:r>
              <a:rPr lang="en-GB" sz="1978" dirty="0" smtClean="0"/>
              <a:t>Curriculum and Assessment Mapping</a:t>
            </a:r>
            <a:endParaRPr lang="ar-SA" sz="1978" dirty="0" smtClean="0"/>
          </a:p>
          <a:p>
            <a:pPr lvl="1"/>
            <a:r>
              <a:rPr lang="ar-SA" sz="1978" dirty="0" smtClean="0"/>
              <a:t>تخطيط المنهج و التقويم.</a:t>
            </a:r>
            <a:endParaRPr lang="en-GB" sz="1978" dirty="0" smtClean="0"/>
          </a:p>
          <a:p>
            <a:r>
              <a:rPr lang="en-GB" sz="1900" dirty="0" smtClean="0"/>
              <a:t>Quality assurance of the </a:t>
            </a:r>
            <a:br>
              <a:rPr lang="en-GB" sz="1900" dirty="0" smtClean="0"/>
            </a:br>
            <a:r>
              <a:rPr lang="en-GB" sz="1900" dirty="0" smtClean="0"/>
              <a:t>outcomes-based approach</a:t>
            </a:r>
            <a:endParaRPr lang="ar-SA" sz="1900" dirty="0" smtClean="0"/>
          </a:p>
          <a:p>
            <a:r>
              <a:rPr lang="ar-SA" sz="2400" dirty="0" smtClean="0"/>
              <a:t>معايير الجودة للمفهوم الاساسي للمخرجات</a:t>
            </a:r>
            <a:endParaRPr lang="en-GB" sz="2400" dirty="0" smtClean="0"/>
          </a:p>
          <a:p>
            <a:pPr lvl="1"/>
            <a:r>
              <a:rPr lang="en-GB" sz="1600" dirty="0" smtClean="0"/>
              <a:t>Verifying Consistency with the Qualifications Framework –</a:t>
            </a:r>
            <a:endParaRPr lang="ar-SA" sz="1600" dirty="0" smtClean="0"/>
          </a:p>
          <a:p>
            <a:pPr lvl="1"/>
            <a:r>
              <a:rPr lang="en-GB" sz="1600" dirty="0" smtClean="0"/>
              <a:t> </a:t>
            </a:r>
            <a:r>
              <a:rPr lang="ar-SA" sz="1600" dirty="0" err="1" smtClean="0"/>
              <a:t>التاكيد</a:t>
            </a:r>
            <a:r>
              <a:rPr lang="ar-SA" sz="1600" dirty="0" smtClean="0"/>
              <a:t> على التناغم مع تخطيط هيئة </a:t>
            </a:r>
            <a:r>
              <a:rPr lang="ar-SA" sz="1600" dirty="0" err="1" smtClean="0"/>
              <a:t>الإعتماد</a:t>
            </a:r>
            <a:r>
              <a:rPr lang="ar-SA" sz="1600" dirty="0" smtClean="0"/>
              <a:t> الأكاديمي</a:t>
            </a:r>
            <a:endParaRPr lang="en-GB" sz="2000" dirty="0" smtClean="0"/>
          </a:p>
          <a:p>
            <a:r>
              <a:rPr lang="en-US" sz="1900" dirty="0" smtClean="0"/>
              <a:t>Action Plans - Moving to an Outcomes Based Model </a:t>
            </a:r>
          </a:p>
          <a:p>
            <a:r>
              <a:rPr lang="ar-SA" sz="1900" dirty="0" smtClean="0"/>
              <a:t>الخطط الفعالة هي: التقدم نحو نموذج مبني على المخرجات</a:t>
            </a:r>
            <a:endParaRPr lang="en-US" sz="1900" dirty="0" smtClean="0"/>
          </a:p>
          <a:p>
            <a:r>
              <a:rPr lang="en-US" sz="2400" dirty="0" smtClean="0"/>
              <a:t>Summary/Conclusions</a:t>
            </a:r>
            <a:r>
              <a:rPr lang="en-GB" sz="2400" dirty="0" smtClean="0"/>
              <a:t> </a:t>
            </a:r>
          </a:p>
          <a:p>
            <a:r>
              <a:rPr lang="ar-SA" sz="2378" dirty="0" smtClean="0"/>
              <a:t>الخلاصة و النتيجة</a:t>
            </a:r>
            <a:endParaRPr lang="en-US" sz="2378" dirty="0"/>
          </a:p>
        </p:txBody>
      </p:sp>
      <p:sp>
        <p:nvSpPr>
          <p:cNvPr id="8" name="TextBox 7"/>
          <p:cNvSpPr txBox="1"/>
          <p:nvPr/>
        </p:nvSpPr>
        <p:spPr>
          <a:xfrm>
            <a:off x="901555" y="1402554"/>
            <a:ext cx="2594172" cy="584775"/>
          </a:xfrm>
          <a:prstGeom prst="rect">
            <a:avLst/>
          </a:prstGeom>
          <a:noFill/>
        </p:spPr>
        <p:txBody>
          <a:bodyPr wrap="none" rtlCol="0">
            <a:spAutoFit/>
          </a:bodyPr>
          <a:lstStyle/>
          <a:p>
            <a:r>
              <a:rPr lang="en-US" sz="3200" b="1" dirty="0" smtClean="0">
                <a:solidFill>
                  <a:srgbClr val="0000FF"/>
                </a:solidFill>
              </a:rPr>
              <a:t>DAY 1</a:t>
            </a:r>
            <a:r>
              <a:rPr lang="ar-SA" sz="3200" b="1" dirty="0" smtClean="0">
                <a:solidFill>
                  <a:srgbClr val="0000FF"/>
                </a:solidFill>
              </a:rPr>
              <a:t> اليوم  1  </a:t>
            </a:r>
            <a:endParaRPr lang="en-US" sz="3200" b="1" dirty="0">
              <a:solidFill>
                <a:srgbClr val="0000FF"/>
              </a:solidFill>
            </a:endParaRPr>
          </a:p>
        </p:txBody>
      </p:sp>
      <p:sp>
        <p:nvSpPr>
          <p:cNvPr id="9" name="TextBox 8"/>
          <p:cNvSpPr txBox="1"/>
          <p:nvPr/>
        </p:nvSpPr>
        <p:spPr>
          <a:xfrm>
            <a:off x="6340368" y="1402554"/>
            <a:ext cx="2252733" cy="584775"/>
          </a:xfrm>
          <a:prstGeom prst="rect">
            <a:avLst/>
          </a:prstGeom>
          <a:noFill/>
        </p:spPr>
        <p:txBody>
          <a:bodyPr wrap="none" rtlCol="0">
            <a:spAutoFit/>
          </a:bodyPr>
          <a:lstStyle/>
          <a:p>
            <a:r>
              <a:rPr lang="en-US" sz="3200" b="1" dirty="0" smtClean="0">
                <a:solidFill>
                  <a:srgbClr val="008000"/>
                </a:solidFill>
              </a:rPr>
              <a:t>DAY 2</a:t>
            </a:r>
            <a:r>
              <a:rPr lang="ar-SA" sz="3200" b="1" dirty="0" smtClean="0">
                <a:solidFill>
                  <a:srgbClr val="008000"/>
                </a:solidFill>
              </a:rPr>
              <a:t>اليوم 2 </a:t>
            </a:r>
            <a:endParaRPr lang="en-US" sz="3200" b="1" dirty="0">
              <a:solidFill>
                <a:srgbClr val="008000"/>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315118"/>
            <a:ext cx="8229600" cy="779463"/>
          </a:xfrm>
        </p:spPr>
        <p:txBody>
          <a:bodyPr>
            <a:normAutofit/>
          </a:bodyPr>
          <a:lstStyle/>
          <a:p>
            <a:pPr>
              <a:defRPr/>
            </a:pPr>
            <a:r>
              <a:rPr lang="en-AU" sz="2800" b="1" dirty="0" smtClean="0">
                <a:solidFill>
                  <a:schemeClr val="accent3"/>
                </a:solidFill>
              </a:rPr>
              <a:t>Student Assessment – (2)</a:t>
            </a:r>
            <a:r>
              <a:rPr lang="ar-SA" sz="2800" b="1" dirty="0" smtClean="0">
                <a:solidFill>
                  <a:schemeClr val="accent3"/>
                </a:solidFill>
              </a:rPr>
              <a:t>   تقييم </a:t>
            </a:r>
            <a:r>
              <a:rPr lang="ar-SA" sz="2800" b="1" dirty="0" err="1" smtClean="0">
                <a:solidFill>
                  <a:schemeClr val="accent3"/>
                </a:solidFill>
              </a:rPr>
              <a:t>الطلاب  (2 )</a:t>
            </a:r>
            <a:r>
              <a:rPr lang="ar-SA" sz="2800" b="1" dirty="0" smtClean="0">
                <a:solidFill>
                  <a:schemeClr val="accent3"/>
                </a:solidFill>
              </a:rPr>
              <a:t>    </a:t>
            </a:r>
            <a:endParaRPr lang="en-GB" sz="2800" dirty="0"/>
          </a:p>
        </p:txBody>
      </p:sp>
      <p:sp>
        <p:nvSpPr>
          <p:cNvPr id="3" name="Content Placeholder 2"/>
          <p:cNvSpPr>
            <a:spLocks noGrp="1"/>
          </p:cNvSpPr>
          <p:nvPr>
            <p:ph idx="1"/>
          </p:nvPr>
        </p:nvSpPr>
        <p:spPr>
          <a:xfrm>
            <a:off x="323850" y="1094581"/>
            <a:ext cx="8362950" cy="4767262"/>
          </a:xfrm>
        </p:spPr>
        <p:txBody>
          <a:bodyPr>
            <a:normAutofit lnSpcReduction="10000"/>
          </a:bodyPr>
          <a:lstStyle/>
          <a:p>
            <a:pPr marL="274320" indent="-274320" algn="just" eaLnBrk="1" fontAlgn="auto" hangingPunct="1">
              <a:spcAft>
                <a:spcPts val="0"/>
              </a:spcAft>
              <a:buClr>
                <a:schemeClr val="accent3"/>
              </a:buClr>
              <a:buFont typeface="Wingdings" pitchFamily="2" charset="2"/>
              <a:buChar char="§"/>
              <a:defRPr/>
            </a:pPr>
            <a:r>
              <a:rPr lang="en-AU" sz="1800" dirty="0" smtClean="0">
                <a:latin typeface="+mj-lt"/>
              </a:rPr>
              <a:t>The standard of work required for different grades should be consistent over time, comparable in courses offered within a program and college and the institution as a whole, and in comparison with other institutions. </a:t>
            </a:r>
          </a:p>
          <a:p>
            <a:pPr marL="274320" indent="-274320" algn="just" eaLnBrk="1" fontAlgn="auto" hangingPunct="1">
              <a:spcAft>
                <a:spcPts val="0"/>
              </a:spcAft>
              <a:buClr>
                <a:schemeClr val="accent3"/>
              </a:buClr>
              <a:buNone/>
              <a:defRPr/>
            </a:pPr>
            <a:r>
              <a:rPr lang="ar-SA" sz="1800" dirty="0" smtClean="0">
                <a:latin typeface="+mj-lt"/>
              </a:rPr>
              <a:t>لابد أن يؤخذ بالحسبان متطلبات مقاييس العمل لمستويات مختلفة  و أن تكون قابلة للمقارنة بالدورة المقامة بكلية او معهد و معاهد أخرى</a:t>
            </a:r>
            <a:endParaRPr lang="en-AU" sz="18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AU" sz="1800" dirty="0" smtClean="0">
                <a:latin typeface="+mj-lt"/>
              </a:rPr>
              <a:t>Grading of students tests, assignments should be assisted by the use of matrices or other means to ensure that the planned range of domains of student learning outcomes are addressed.</a:t>
            </a:r>
            <a:endParaRPr lang="ar-SA" sz="1800" dirty="0" smtClean="0">
              <a:latin typeface="+mj-lt"/>
            </a:endParaRPr>
          </a:p>
          <a:p>
            <a:pPr marL="274320" indent="-274320" algn="just" eaLnBrk="1" fontAlgn="auto" hangingPunct="1">
              <a:spcAft>
                <a:spcPts val="0"/>
              </a:spcAft>
              <a:buClr>
                <a:schemeClr val="accent3"/>
              </a:buClr>
              <a:buNone/>
              <a:defRPr/>
            </a:pPr>
            <a:r>
              <a:rPr lang="ar-SA" sz="1800" dirty="0" smtClean="0">
                <a:latin typeface="+mj-lt"/>
              </a:rPr>
              <a:t>يجب استخدام نظام لرصد درجات الطلاب في الاختبارات او الواجبات بأي وسيلة تضمن تحقيق مخرجات التعليم للطالب  </a:t>
            </a:r>
            <a:endParaRPr lang="en-AU" sz="18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AU" sz="1800" dirty="0" smtClean="0">
                <a:latin typeface="+mj-lt"/>
              </a:rPr>
              <a:t>Arrangements should be made within the institution for training of teaching staff in the theory and practice of student assessment.</a:t>
            </a:r>
          </a:p>
          <a:p>
            <a:pPr marL="274320" indent="-274320" algn="just" eaLnBrk="1" fontAlgn="auto" hangingPunct="1">
              <a:spcAft>
                <a:spcPts val="0"/>
              </a:spcAft>
              <a:buClr>
                <a:schemeClr val="accent3"/>
              </a:buClr>
              <a:buNone/>
              <a:defRPr/>
            </a:pPr>
            <a:r>
              <a:rPr lang="ar-SA" sz="1800" dirty="0" smtClean="0">
                <a:latin typeface="+mj-lt"/>
              </a:rPr>
              <a:t>يجب تدريب أعضاء التدريس على النظريات و كيفية تقييم الطالب بالمعهد قبل البدء بالدورة </a:t>
            </a:r>
            <a:endParaRPr lang="en-AU" sz="18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AU" sz="1800" dirty="0" smtClean="0">
                <a:latin typeface="+mj-lt"/>
              </a:rPr>
              <a:t>Policies and procedures should include action to be taken to deal with situations where standards of student achievement are inadequate or inconsistently assessed.</a:t>
            </a:r>
            <a:endParaRPr lang="ar-SA" sz="1800" dirty="0" smtClean="0">
              <a:latin typeface="+mj-lt"/>
            </a:endParaRPr>
          </a:p>
          <a:p>
            <a:pPr marL="274320" indent="-274320" algn="just" eaLnBrk="1" fontAlgn="auto" hangingPunct="1">
              <a:spcAft>
                <a:spcPts val="0"/>
              </a:spcAft>
              <a:buClr>
                <a:schemeClr val="accent3"/>
              </a:buClr>
              <a:buNone/>
              <a:defRPr/>
            </a:pPr>
            <a:r>
              <a:rPr lang="en-US" sz="1800" dirty="0" smtClean="0">
                <a:latin typeface="+mj-lt"/>
              </a:rPr>
              <a:t> </a:t>
            </a:r>
            <a:r>
              <a:rPr lang="ar-SA" sz="1800" dirty="0" smtClean="0">
                <a:latin typeface="+mj-lt"/>
              </a:rPr>
              <a:t> يجب ان تتضمن الانظمة و القوانين على الاجراءات المتبعة في الحالات التي تكون فيها مستويات تحصيل الطلاب غير كافية او متضاربة</a:t>
            </a:r>
            <a:r>
              <a:rPr lang="en-AU" sz="1800" dirty="0" smtClean="0">
                <a:latin typeface="+mj-lt"/>
              </a:rPr>
              <a:t> </a:t>
            </a:r>
          </a:p>
          <a:p>
            <a:pPr marL="274320" indent="-274320" algn="just" eaLnBrk="1" fontAlgn="auto" hangingPunct="1">
              <a:spcAft>
                <a:spcPts val="0"/>
              </a:spcAft>
              <a:buClr>
                <a:schemeClr val="accent3"/>
              </a:buClr>
              <a:buFont typeface="Wingdings" pitchFamily="2" charset="2"/>
              <a:buChar char="§"/>
              <a:defRPr/>
            </a:pPr>
            <a:endParaRPr lang="en-AU" sz="2800" dirty="0" smtClean="0"/>
          </a:p>
          <a:p>
            <a:pPr marL="274320" indent="-274320" eaLnBrk="1" fontAlgn="auto" hangingPunct="1">
              <a:spcAft>
                <a:spcPts val="0"/>
              </a:spcAft>
              <a:buClr>
                <a:schemeClr val="accent3"/>
              </a:buClr>
              <a:buFont typeface="Wingdings 2"/>
              <a:buChar char=""/>
              <a:defRPr/>
            </a:pPr>
            <a:endParaRPr lang="en-GB"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382"/>
            <a:ext cx="8229600" cy="935509"/>
          </a:xfrm>
        </p:spPr>
        <p:txBody>
          <a:bodyPr>
            <a:noAutofit/>
          </a:bodyPr>
          <a:lstStyle/>
          <a:p>
            <a:pPr>
              <a:defRPr/>
            </a:pPr>
            <a:r>
              <a:rPr lang="en-GB" sz="2800" b="1" dirty="0" smtClean="0">
                <a:solidFill>
                  <a:schemeClr val="accent3"/>
                </a:solidFill>
              </a:rPr>
              <a:t>Student Assessment – (3)</a:t>
            </a:r>
            <a:r>
              <a:rPr lang="ar-SA" sz="2800" b="1" dirty="0" smtClean="0">
                <a:solidFill>
                  <a:schemeClr val="accent3"/>
                </a:solidFill>
              </a:rPr>
              <a:t> تقييم </a:t>
            </a:r>
            <a:r>
              <a:rPr lang="ar-SA" sz="2800" b="1" dirty="0" err="1" smtClean="0">
                <a:solidFill>
                  <a:schemeClr val="accent3"/>
                </a:solidFill>
              </a:rPr>
              <a:t>الطلاب </a:t>
            </a:r>
            <a:r>
              <a:rPr lang="ar-SA" sz="2800" b="1" dirty="0" smtClean="0">
                <a:solidFill>
                  <a:schemeClr val="accent3"/>
                </a:solidFill>
              </a:rPr>
              <a:t>(3</a:t>
            </a:r>
            <a:r>
              <a:rPr lang="ar-SA" sz="2800" b="1" dirty="0" err="1" smtClean="0">
                <a:solidFill>
                  <a:schemeClr val="accent3"/>
                </a:solidFill>
              </a:rPr>
              <a:t>)</a:t>
            </a:r>
            <a:r>
              <a:rPr lang="ar-SA" sz="2800" b="1" dirty="0" smtClean="0">
                <a:solidFill>
                  <a:schemeClr val="accent3"/>
                </a:solidFill>
              </a:rPr>
              <a:t>        </a:t>
            </a:r>
            <a:endParaRPr lang="en-GB" sz="2800" b="1" dirty="0">
              <a:solidFill>
                <a:schemeClr val="accent3"/>
              </a:solidFill>
            </a:endParaRPr>
          </a:p>
        </p:txBody>
      </p:sp>
      <p:sp>
        <p:nvSpPr>
          <p:cNvPr id="3" name="Content Placeholder 2"/>
          <p:cNvSpPr>
            <a:spLocks noGrp="1"/>
          </p:cNvSpPr>
          <p:nvPr>
            <p:ph idx="1"/>
          </p:nvPr>
        </p:nvSpPr>
        <p:spPr>
          <a:xfrm>
            <a:off x="250825" y="1184891"/>
            <a:ext cx="8642350" cy="5156532"/>
          </a:xfrm>
        </p:spPr>
        <p:txBody>
          <a:bodyPr>
            <a:normAutofit fontScale="92500" lnSpcReduction="20000"/>
          </a:bodyPr>
          <a:lstStyle/>
          <a:p>
            <a:pPr marL="274320" indent="-274320" algn="just" eaLnBrk="1" fontAlgn="auto" hangingPunct="1">
              <a:spcAft>
                <a:spcPts val="0"/>
              </a:spcAft>
              <a:buClr>
                <a:schemeClr val="accent3"/>
              </a:buClr>
              <a:buFont typeface="Wingdings 2"/>
              <a:buNone/>
              <a:defRPr/>
            </a:pPr>
            <a:endParaRPr lang="en-AU" sz="24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AU" sz="2400" dirty="0" smtClean="0">
                <a:latin typeface="+mj-lt"/>
              </a:rPr>
              <a:t>Effective procedures should be used to ensure that work submitted by students is actually done by the students concerned.</a:t>
            </a:r>
          </a:p>
          <a:p>
            <a:pPr marL="274320" indent="-274320" algn="just" eaLnBrk="1" fontAlgn="auto" hangingPunct="1">
              <a:spcAft>
                <a:spcPts val="0"/>
              </a:spcAft>
              <a:buClr>
                <a:schemeClr val="accent3"/>
              </a:buClr>
              <a:buNone/>
              <a:defRPr/>
            </a:pPr>
            <a:r>
              <a:rPr lang="ar-SA" sz="2400" dirty="0" smtClean="0">
                <a:latin typeface="+mj-lt"/>
              </a:rPr>
              <a:t>يجب استخدام إجراءً فعالاً لضمان أن الطالب قام بالعمل المطلوب </a:t>
            </a:r>
            <a:r>
              <a:rPr lang="ar-SA" sz="2400" dirty="0" err="1" smtClean="0">
                <a:latin typeface="+mj-lt"/>
              </a:rPr>
              <a:t>بنفسة</a:t>
            </a:r>
            <a:r>
              <a:rPr lang="ar-SA" sz="2400" dirty="0" smtClean="0">
                <a:latin typeface="+mj-lt"/>
              </a:rPr>
              <a:t> </a:t>
            </a:r>
            <a:endParaRPr lang="en-AU" sz="24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AU" sz="2400" dirty="0" smtClean="0">
                <a:latin typeface="+mj-lt"/>
              </a:rPr>
              <a:t>Feedback to students on their performance and results of assessments during each semester should be given promptly and accompanied by mechanisms for assistance if needed.</a:t>
            </a:r>
          </a:p>
          <a:p>
            <a:pPr marL="274320" indent="-274320" algn="just" eaLnBrk="1" fontAlgn="auto" hangingPunct="1">
              <a:spcAft>
                <a:spcPts val="0"/>
              </a:spcAft>
              <a:buClr>
                <a:schemeClr val="accent3"/>
              </a:buClr>
              <a:buNone/>
              <a:defRPr/>
            </a:pPr>
            <a:r>
              <a:rPr lang="ar-SA" sz="2400" dirty="0" smtClean="0">
                <a:latin typeface="+mj-lt"/>
              </a:rPr>
              <a:t>ينبغي تزويد الطلاب بنتائج </a:t>
            </a:r>
            <a:r>
              <a:rPr lang="ar-SA" sz="2400" dirty="0" err="1" smtClean="0">
                <a:latin typeface="+mj-lt"/>
              </a:rPr>
              <a:t>آدائهم</a:t>
            </a:r>
            <a:r>
              <a:rPr lang="ar-SA" sz="2400" dirty="0" smtClean="0">
                <a:latin typeface="+mj-lt"/>
              </a:rPr>
              <a:t> و تقييمهم خلال الفصل الدراسي  و منحهم آليات التقييم إذا تطلب الأمر </a:t>
            </a:r>
            <a:endParaRPr lang="en-AU" sz="24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AU" sz="2400" dirty="0" smtClean="0">
                <a:latin typeface="+mj-lt"/>
              </a:rPr>
              <a:t>Assessments of student work should be conducted fairly and objectively.</a:t>
            </a:r>
          </a:p>
          <a:p>
            <a:pPr marL="274320" indent="-274320" algn="just" eaLnBrk="1" fontAlgn="auto" hangingPunct="1">
              <a:spcAft>
                <a:spcPts val="0"/>
              </a:spcAft>
              <a:buClr>
                <a:schemeClr val="accent3"/>
              </a:buClr>
              <a:buNone/>
              <a:defRPr/>
            </a:pPr>
            <a:r>
              <a:rPr lang="ar-SA" sz="2400" dirty="0" smtClean="0">
                <a:latin typeface="+mj-lt"/>
              </a:rPr>
              <a:t>يجب تقييم عمل الطالب يشكل  منصف و موضوعي</a:t>
            </a:r>
            <a:endParaRPr lang="en-AU" sz="24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AU" sz="2400" dirty="0" smtClean="0">
                <a:latin typeface="+mj-lt"/>
              </a:rPr>
              <a:t>Criteria and processes for academic appeals should be made known to students and administered equitably.  </a:t>
            </a:r>
            <a:endParaRPr lang="ar-SA" sz="2400" dirty="0" smtClean="0">
              <a:latin typeface="+mj-lt"/>
            </a:endParaRPr>
          </a:p>
          <a:p>
            <a:pPr marL="274320" indent="-274320" algn="just" eaLnBrk="1" fontAlgn="auto" hangingPunct="1">
              <a:spcAft>
                <a:spcPts val="0"/>
              </a:spcAft>
              <a:buClr>
                <a:schemeClr val="accent3"/>
              </a:buClr>
              <a:buNone/>
              <a:defRPr/>
            </a:pPr>
            <a:r>
              <a:rPr lang="ar-SA" sz="2400" dirty="0" smtClean="0">
                <a:latin typeface="+mj-lt"/>
              </a:rPr>
              <a:t>يجب أن تكون المعايير و الإجراءات الاكاديمية </a:t>
            </a:r>
            <a:r>
              <a:rPr lang="ar-SA" sz="2400" dirty="0" err="1" smtClean="0">
                <a:latin typeface="+mj-lt"/>
              </a:rPr>
              <a:t>للتحاكم</a:t>
            </a:r>
            <a:r>
              <a:rPr lang="ar-SA" sz="2400" dirty="0" smtClean="0">
                <a:latin typeface="+mj-lt"/>
              </a:rPr>
              <a:t> واضحة للطلاب و الاداريين على حد سوء.</a:t>
            </a:r>
            <a:endParaRPr lang="en-GB" sz="2400" dirty="0" smtClean="0">
              <a:latin typeface="+mj-lt"/>
            </a:endParaRPr>
          </a:p>
          <a:p>
            <a:pPr marL="274320" indent="-274320" eaLnBrk="1" fontAlgn="auto" hangingPunct="1">
              <a:spcAft>
                <a:spcPts val="0"/>
              </a:spcAft>
              <a:buClr>
                <a:schemeClr val="accent3"/>
              </a:buClr>
              <a:buFont typeface="Wingdings 2"/>
              <a:buChar char=""/>
              <a:defRPr/>
            </a:pPr>
            <a:endParaRPr lang="en-GB"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492125"/>
          </a:xfrm>
        </p:spPr>
        <p:txBody>
          <a:bodyPr>
            <a:normAutofit fontScale="90000"/>
          </a:bodyPr>
          <a:lstStyle/>
          <a:p>
            <a:pPr algn="ctr">
              <a:defRPr/>
            </a:pPr>
            <a:r>
              <a:rPr lang="en-GB" sz="2800" b="1" dirty="0" smtClean="0">
                <a:solidFill>
                  <a:schemeClr val="accent3"/>
                </a:solidFill>
              </a:rPr>
              <a:t>Choosing assessment measures</a:t>
            </a:r>
            <a:r>
              <a:rPr lang="ar-SA" sz="2800" b="1" dirty="0" smtClean="0">
                <a:solidFill>
                  <a:schemeClr val="accent3"/>
                </a:solidFill>
              </a:rPr>
              <a:t> اختيار معايير التقييم     </a:t>
            </a:r>
            <a:endParaRPr lang="en-GB" sz="2800" b="1" dirty="0">
              <a:solidFill>
                <a:schemeClr val="accent3"/>
              </a:solidFill>
            </a:endParaRPr>
          </a:p>
        </p:txBody>
      </p:sp>
      <p:sp>
        <p:nvSpPr>
          <p:cNvPr id="3" name="Content Placeholder 2"/>
          <p:cNvSpPr>
            <a:spLocks noGrp="1"/>
          </p:cNvSpPr>
          <p:nvPr>
            <p:ph idx="1"/>
          </p:nvPr>
        </p:nvSpPr>
        <p:spPr/>
        <p:txBody>
          <a:bodyPr/>
          <a:lstStyle/>
          <a:p>
            <a:endParaRPr lang="en-GB"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73132"/>
            <a:ext cx="8569325" cy="1223962"/>
          </a:xfrm>
        </p:spPr>
        <p:txBody>
          <a:bodyPr>
            <a:noAutofit/>
          </a:bodyPr>
          <a:lstStyle/>
          <a:p>
            <a:pPr eaLnBrk="1" fontAlgn="auto" hangingPunct="1">
              <a:spcAft>
                <a:spcPts val="0"/>
              </a:spcAft>
              <a:defRPr/>
            </a:pPr>
            <a:r>
              <a:rPr lang="en-AU" sz="2000" b="1" dirty="0" smtClean="0">
                <a:solidFill>
                  <a:schemeClr val="accent3"/>
                </a:solidFill>
              </a:rPr>
              <a:t>Use of the Domains in Program Planning and Student </a:t>
            </a:r>
            <a:r>
              <a:rPr lang="ar-SA" sz="2000" b="1" dirty="0" smtClean="0">
                <a:solidFill>
                  <a:schemeClr val="accent3"/>
                </a:solidFill>
              </a:rPr>
              <a:t/>
            </a:r>
            <a:br>
              <a:rPr lang="ar-SA" sz="2000" b="1" dirty="0" smtClean="0">
                <a:solidFill>
                  <a:schemeClr val="accent3"/>
                </a:solidFill>
              </a:rPr>
            </a:br>
            <a:r>
              <a:rPr lang="en-AU" sz="2000" b="1" dirty="0" smtClean="0">
                <a:solidFill>
                  <a:schemeClr val="accent3"/>
                </a:solidFill>
              </a:rPr>
              <a:t>Assessment – (1)</a:t>
            </a:r>
            <a:r>
              <a:rPr lang="ar-SA" sz="2000" b="1" dirty="0" smtClean="0">
                <a:solidFill>
                  <a:schemeClr val="accent3"/>
                </a:solidFill>
              </a:rPr>
              <a:t/>
            </a:r>
            <a:br>
              <a:rPr lang="ar-SA" sz="2000" b="1" dirty="0" smtClean="0">
                <a:solidFill>
                  <a:schemeClr val="accent3"/>
                </a:solidFill>
              </a:rPr>
            </a:br>
            <a:r>
              <a:rPr lang="ar-SA" sz="2000" b="1" dirty="0" smtClean="0">
                <a:solidFill>
                  <a:schemeClr val="accent3"/>
                </a:solidFill>
              </a:rPr>
              <a:t>استخدم النطاقات في إعداد البرنامج و الطلاب</a:t>
            </a:r>
            <a:br>
              <a:rPr lang="ar-SA" sz="2000" b="1" dirty="0" smtClean="0">
                <a:solidFill>
                  <a:schemeClr val="accent3"/>
                </a:solidFill>
              </a:rPr>
            </a:br>
            <a:r>
              <a:rPr lang="ar-SA" sz="2000" b="1" dirty="0" err="1" smtClean="0">
                <a:solidFill>
                  <a:schemeClr val="accent3"/>
                </a:solidFill>
              </a:rPr>
              <a:t>التقييم </a:t>
            </a:r>
            <a:r>
              <a:rPr lang="ar-SA" sz="2000" b="1" dirty="0" smtClean="0">
                <a:solidFill>
                  <a:schemeClr val="accent3"/>
                </a:solidFill>
              </a:rPr>
              <a:t>(1</a:t>
            </a:r>
            <a:r>
              <a:rPr lang="ar-SA" sz="2000" b="1" dirty="0" err="1" smtClean="0">
                <a:solidFill>
                  <a:schemeClr val="accent3"/>
                </a:solidFill>
              </a:rPr>
              <a:t>)</a:t>
            </a:r>
            <a:endParaRPr lang="en-GB" sz="2000" dirty="0">
              <a:solidFill>
                <a:schemeClr val="accent3"/>
              </a:solidFill>
            </a:endParaRPr>
          </a:p>
        </p:txBody>
      </p:sp>
      <p:sp>
        <p:nvSpPr>
          <p:cNvPr id="3" name="Content Placeholder 2"/>
          <p:cNvSpPr>
            <a:spLocks noGrp="1"/>
          </p:cNvSpPr>
          <p:nvPr>
            <p:ph idx="1"/>
          </p:nvPr>
        </p:nvSpPr>
        <p:spPr>
          <a:xfrm>
            <a:off x="250825" y="1781299"/>
            <a:ext cx="8642350" cy="4679950"/>
          </a:xfrm>
        </p:spPr>
        <p:txBody>
          <a:bodyPr>
            <a:normAutofit/>
          </a:bodyPr>
          <a:lstStyle/>
          <a:p>
            <a:pPr marL="274320" indent="-274320" algn="just" eaLnBrk="1" fontAlgn="auto" hangingPunct="1">
              <a:spcAft>
                <a:spcPts val="0"/>
              </a:spcAft>
              <a:buClr>
                <a:schemeClr val="accent3"/>
              </a:buClr>
              <a:buFont typeface="Wingdings 2"/>
              <a:buNone/>
              <a:defRPr/>
            </a:pPr>
            <a:r>
              <a:rPr lang="en-AU" dirty="0" smtClean="0"/>
              <a:t>	</a:t>
            </a:r>
            <a:r>
              <a:rPr lang="en-AU" sz="1800" dirty="0" smtClean="0">
                <a:latin typeface="+mj-lt"/>
              </a:rPr>
              <a:t>Learning outcomes included in the first two domains, </a:t>
            </a:r>
            <a:r>
              <a:rPr lang="en-AU" sz="1800" b="1" i="1" u="sng" dirty="0" smtClean="0">
                <a:latin typeface="+mj-lt"/>
              </a:rPr>
              <a:t>knowledge and cognitive skills</a:t>
            </a:r>
            <a:r>
              <a:rPr lang="en-AU" sz="1800" dirty="0" smtClean="0">
                <a:latin typeface="+mj-lt"/>
              </a:rPr>
              <a:t>, are directly related to the occupation, field of study or profession for which students are being prepared.  </a:t>
            </a:r>
            <a:endParaRPr lang="ar-SA" sz="1800" dirty="0" smtClean="0">
              <a:latin typeface="+mj-lt"/>
            </a:endParaRPr>
          </a:p>
          <a:p>
            <a:pPr marL="274320" indent="-274320" algn="just" eaLnBrk="1" fontAlgn="auto" hangingPunct="1">
              <a:spcAft>
                <a:spcPts val="0"/>
              </a:spcAft>
              <a:buClr>
                <a:schemeClr val="accent3"/>
              </a:buClr>
              <a:buFont typeface="Wingdings 2"/>
              <a:buNone/>
              <a:defRPr/>
            </a:pPr>
            <a:r>
              <a:rPr lang="ar-SA" sz="1800" dirty="0" smtClean="0">
                <a:latin typeface="+mj-lt"/>
              </a:rPr>
              <a:t>مخرجات التعلم متضمنة في النطاقين الأولين </a:t>
            </a:r>
            <a:r>
              <a:rPr lang="ar-SA" sz="1800" b="1" i="1" u="sng" dirty="0" smtClean="0">
                <a:latin typeface="+mj-lt"/>
              </a:rPr>
              <a:t>المعرفة و المهارات المعرفية </a:t>
            </a:r>
            <a:r>
              <a:rPr lang="ar-SA" sz="1800" dirty="0" smtClean="0">
                <a:latin typeface="+mj-lt"/>
              </a:rPr>
              <a:t>ومرتبطة بالوظيفة و مجال الدراسة و المهنة التي يعد لها الطلاب </a:t>
            </a:r>
            <a:endParaRPr lang="en-AU" sz="1800" dirty="0" smtClean="0">
              <a:latin typeface="+mj-lt"/>
            </a:endParaRPr>
          </a:p>
          <a:p>
            <a:pPr marL="274320" indent="-274320" algn="just" eaLnBrk="1" fontAlgn="auto" hangingPunct="1">
              <a:spcAft>
                <a:spcPts val="0"/>
              </a:spcAft>
              <a:buClr>
                <a:schemeClr val="accent3"/>
              </a:buClr>
              <a:buFont typeface="Wingdings 2"/>
              <a:buNone/>
              <a:defRPr/>
            </a:pPr>
            <a:r>
              <a:rPr lang="en-AU" sz="1800" dirty="0" smtClean="0">
                <a:latin typeface="+mj-lt"/>
              </a:rPr>
              <a:t>	</a:t>
            </a:r>
          </a:p>
          <a:p>
            <a:pPr marL="274320" indent="-274320" algn="just" eaLnBrk="1" fontAlgn="auto" hangingPunct="1">
              <a:spcAft>
                <a:spcPts val="0"/>
              </a:spcAft>
              <a:buClr>
                <a:schemeClr val="accent3"/>
              </a:buClr>
              <a:buFont typeface="Wingdings 2"/>
              <a:buNone/>
              <a:defRPr/>
            </a:pPr>
            <a:r>
              <a:rPr lang="en-AU" sz="1800" dirty="0" smtClean="0">
                <a:latin typeface="+mj-lt"/>
              </a:rPr>
              <a:t>	</a:t>
            </a:r>
            <a:r>
              <a:rPr lang="en-AU" sz="1800" dirty="0" smtClean="0">
                <a:solidFill>
                  <a:schemeClr val="accent6">
                    <a:lumMod val="75000"/>
                  </a:schemeClr>
                </a:solidFill>
                <a:latin typeface="+mj-lt"/>
              </a:rPr>
              <a:t>The framework </a:t>
            </a:r>
            <a:r>
              <a:rPr lang="en-AU" sz="1800" dirty="0" smtClean="0">
                <a:latin typeface="+mj-lt"/>
              </a:rPr>
              <a:t>describes the level of knowledge and skill expected in general terms that can be applied to any field, but in planning a program it is necessary to identify the specific knowledge and thinking skills that are expected in that field of study.</a:t>
            </a:r>
            <a:endParaRPr lang="ar-SA" sz="1800" dirty="0" smtClean="0">
              <a:latin typeface="+mj-lt"/>
            </a:endParaRPr>
          </a:p>
          <a:p>
            <a:pPr marL="274320" indent="-274320" algn="just" eaLnBrk="1" fontAlgn="auto" hangingPunct="1">
              <a:spcAft>
                <a:spcPts val="0"/>
              </a:spcAft>
              <a:buClr>
                <a:schemeClr val="accent3"/>
              </a:buClr>
              <a:buFont typeface="Wingdings 2"/>
              <a:buNone/>
              <a:defRPr/>
            </a:pPr>
            <a:r>
              <a:rPr lang="ar-SA" sz="1800" dirty="0" smtClean="0">
                <a:latin typeface="+mj-lt"/>
              </a:rPr>
              <a:t>الإطار يصف مستوى المعرفة و المهارة المتوقع حصولها بمصطلحات عامة يمكن تطبيقها في أي مجال لكن في تخطيط البرنامج إنه من الضروري توضيح المعرفة والمهارات الفكرية لتكون في مجال الدراسة </a:t>
            </a:r>
            <a:r>
              <a:rPr lang="en-AU" sz="1800" dirty="0" smtClean="0">
                <a:latin typeface="+mj-lt"/>
              </a:rPr>
              <a:t>  </a:t>
            </a:r>
          </a:p>
          <a:p>
            <a:pPr marL="274320" indent="-274320" eaLnBrk="1" fontAlgn="auto" hangingPunct="1">
              <a:spcAft>
                <a:spcPts val="0"/>
              </a:spcAft>
              <a:buClr>
                <a:schemeClr val="accent3"/>
              </a:buClr>
              <a:buFont typeface="Wingdings 2"/>
              <a:buNone/>
              <a:defRPr/>
            </a:pPr>
            <a:r>
              <a:rPr lang="en-AU" sz="2400" dirty="0" smtClean="0">
                <a:latin typeface="+mj-lt"/>
              </a:rPr>
              <a:t>	</a:t>
            </a:r>
            <a:endParaRPr lang="en-AU" dirty="0" smtClean="0">
              <a:latin typeface="+mj-lt"/>
            </a:endParaRPr>
          </a:p>
          <a:p>
            <a:pPr marL="274320" indent="-274320" eaLnBrk="1" fontAlgn="auto" hangingPunct="1">
              <a:spcAft>
                <a:spcPts val="0"/>
              </a:spcAft>
              <a:buClr>
                <a:schemeClr val="accent3"/>
              </a:buClr>
              <a:buFont typeface="Wingdings 2"/>
              <a:buNone/>
              <a:defRPr/>
            </a:pPr>
            <a:r>
              <a:rPr lang="en-AU" dirty="0" smtClean="0">
                <a:latin typeface="+mj-lt"/>
              </a:rPr>
              <a:t>	</a:t>
            </a:r>
            <a:endParaRPr lang="en-GB" dirty="0" smtClean="0">
              <a:latin typeface="+mj-lt"/>
            </a:endParaRPr>
          </a:p>
          <a:p>
            <a:pPr marL="274320" indent="-274320" eaLnBrk="1" fontAlgn="auto" hangingPunct="1">
              <a:spcAft>
                <a:spcPts val="0"/>
              </a:spcAft>
              <a:buClr>
                <a:schemeClr val="accent3"/>
              </a:buClr>
              <a:buFont typeface="Wingdings 2"/>
              <a:buChar char=""/>
              <a:defRPr/>
            </a:pPr>
            <a:endParaRPr lang="en-GB"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04813"/>
            <a:ext cx="8435975" cy="1368425"/>
          </a:xfrm>
        </p:spPr>
        <p:txBody>
          <a:bodyPr>
            <a:noAutofit/>
          </a:bodyPr>
          <a:lstStyle/>
          <a:p>
            <a:pPr eaLnBrk="1" fontAlgn="auto" hangingPunct="1">
              <a:spcAft>
                <a:spcPts val="0"/>
              </a:spcAft>
              <a:defRPr/>
            </a:pPr>
            <a:r>
              <a:rPr lang="en-AU" sz="2800" b="1" dirty="0" smtClean="0">
                <a:solidFill>
                  <a:schemeClr val="accent3"/>
                </a:solidFill>
              </a:rPr>
              <a:t>Use of the Domains in Program Planning and Student Assessment – (2)</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استخدام النطاقات في تخطيط البرنامج و الطالب </a:t>
            </a:r>
            <a:br>
              <a:rPr lang="ar-SA" sz="2800" b="1" dirty="0" smtClean="0">
                <a:solidFill>
                  <a:schemeClr val="accent3"/>
                </a:solidFill>
              </a:rPr>
            </a:br>
            <a:r>
              <a:rPr lang="ar-SA" sz="2800" b="1" dirty="0" err="1" smtClean="0">
                <a:solidFill>
                  <a:schemeClr val="accent3"/>
                </a:solidFill>
              </a:rPr>
              <a:t>تقييم </a:t>
            </a:r>
            <a:r>
              <a:rPr lang="ar-SA" sz="2800" b="1" dirty="0" smtClean="0">
                <a:solidFill>
                  <a:schemeClr val="accent3"/>
                </a:solidFill>
              </a:rPr>
              <a:t>(2</a:t>
            </a:r>
            <a:r>
              <a:rPr lang="ar-SA" sz="2800" b="1" dirty="0" err="1" smtClean="0">
                <a:solidFill>
                  <a:schemeClr val="accent3"/>
                </a:solidFill>
              </a:rPr>
              <a:t>)</a:t>
            </a:r>
            <a:endParaRPr lang="en-GB" sz="2800" b="1" dirty="0">
              <a:solidFill>
                <a:schemeClr val="accent3"/>
              </a:solidFill>
            </a:endParaRPr>
          </a:p>
        </p:txBody>
      </p:sp>
      <p:sp>
        <p:nvSpPr>
          <p:cNvPr id="3" name="Content Placeholder 2"/>
          <p:cNvSpPr>
            <a:spLocks noGrp="1"/>
          </p:cNvSpPr>
          <p:nvPr>
            <p:ph idx="1"/>
          </p:nvPr>
        </p:nvSpPr>
        <p:spPr>
          <a:xfrm>
            <a:off x="251520" y="1916832"/>
            <a:ext cx="8640960" cy="4176712"/>
          </a:xfrm>
        </p:spPr>
        <p:txBody>
          <a:bodyPr>
            <a:normAutofit fontScale="92500"/>
          </a:bodyPr>
          <a:lstStyle/>
          <a:p>
            <a:pPr marL="274320" indent="-274320" algn="just" eaLnBrk="1" fontAlgn="auto" hangingPunct="1">
              <a:spcAft>
                <a:spcPts val="0"/>
              </a:spcAft>
              <a:buClr>
                <a:schemeClr val="accent3"/>
              </a:buClr>
              <a:buFont typeface="Wingdings 2"/>
              <a:buNone/>
              <a:defRPr/>
            </a:pPr>
            <a:r>
              <a:rPr lang="en-AU" dirty="0" smtClean="0"/>
              <a:t>	</a:t>
            </a:r>
            <a:r>
              <a:rPr lang="en-AU" sz="2200" dirty="0" smtClean="0">
                <a:latin typeface="+mj-lt"/>
              </a:rPr>
              <a:t>The third and fourth domains, </a:t>
            </a:r>
            <a:r>
              <a:rPr lang="en-AU" sz="2200" b="1" i="1" u="sng" dirty="0" smtClean="0">
                <a:latin typeface="+mj-lt"/>
              </a:rPr>
              <a:t>interpersonal skills and responsibility, and communication, information technology and numerical skills</a:t>
            </a:r>
            <a:r>
              <a:rPr lang="en-AU" sz="2200" dirty="0" smtClean="0">
                <a:latin typeface="+mj-lt"/>
              </a:rPr>
              <a:t>, are </a:t>
            </a:r>
            <a:r>
              <a:rPr lang="en-AU" sz="2200" dirty="0" smtClean="0">
                <a:solidFill>
                  <a:schemeClr val="accent6">
                    <a:lumMod val="75000"/>
                  </a:schemeClr>
                </a:solidFill>
                <a:latin typeface="+mj-lt"/>
              </a:rPr>
              <a:t>general capabilities </a:t>
            </a:r>
            <a:r>
              <a:rPr lang="en-AU" sz="2200" dirty="0" smtClean="0">
                <a:latin typeface="+mj-lt"/>
              </a:rPr>
              <a:t>that all students should develop regardless of their field of study.  Development of these abilities can be provided for in specially designed courses or integrated into a number of courses throughout a program.  </a:t>
            </a:r>
            <a:endParaRPr lang="en-GB" sz="2200" dirty="0" smtClean="0">
              <a:latin typeface="+mj-lt"/>
            </a:endParaRPr>
          </a:p>
          <a:p>
            <a:pPr marL="274320" indent="-274320" eaLnBrk="1" fontAlgn="auto" hangingPunct="1">
              <a:spcAft>
                <a:spcPts val="0"/>
              </a:spcAft>
              <a:buClr>
                <a:schemeClr val="accent3"/>
              </a:buClr>
              <a:buFont typeface="Wingdings 2"/>
              <a:buNone/>
              <a:defRPr/>
            </a:pPr>
            <a:r>
              <a:rPr lang="ar-SA" dirty="0" smtClean="0"/>
              <a:t>في النطاق الثالث و الرابع المهارات الشخصية و المسؤولية والتواصل و تقنية المعلومات و المهارات العددية هي قدرات عامة يجب أن يطورها كل الطلاب بغض النظر عن التخصص وتطوير مثل هذه القدرات يتم بدورات مصممة خصيصاً لمثل ذلك خلال البرنامج ككل</a:t>
            </a:r>
            <a:endParaRPr lang="en-GB"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549275"/>
            <a:ext cx="8856663" cy="792163"/>
          </a:xfrm>
        </p:spPr>
        <p:txBody>
          <a:bodyPr>
            <a:normAutofit fontScale="90000"/>
          </a:bodyPr>
          <a:lstStyle/>
          <a:p>
            <a:pPr algn="ctr" eaLnBrk="1" fontAlgn="auto" hangingPunct="1">
              <a:spcAft>
                <a:spcPts val="0"/>
              </a:spcAft>
              <a:defRPr/>
            </a:pPr>
            <a:r>
              <a:rPr lang="en-GB" sz="2800" b="1" dirty="0" smtClean="0">
                <a:solidFill>
                  <a:schemeClr val="accent3"/>
                </a:solidFill>
              </a:rPr>
              <a:t>Linking Learning Outcomes to Assessment</a:t>
            </a:r>
            <a:br>
              <a:rPr lang="en-GB" sz="2800" b="1" dirty="0" smtClean="0">
                <a:solidFill>
                  <a:schemeClr val="accent3"/>
                </a:solidFill>
              </a:rPr>
            </a:br>
            <a:r>
              <a:rPr lang="en-GB" sz="2800" b="1" dirty="0" smtClean="0">
                <a:solidFill>
                  <a:schemeClr val="accent3"/>
                </a:solidFill>
              </a:rPr>
              <a:t>(SLOs &amp; curriculum mapping; assessment mapping)</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ربط مخرجات التعلم </a:t>
            </a:r>
            <a:r>
              <a:rPr lang="ar-SA" sz="2800" b="1" dirty="0" err="1" smtClean="0">
                <a:solidFill>
                  <a:schemeClr val="accent3"/>
                </a:solidFill>
              </a:rPr>
              <a:t>بالتقييم </a:t>
            </a:r>
            <a:br>
              <a:rPr lang="ar-SA" sz="2800" b="1" dirty="0" err="1" smtClean="0">
                <a:solidFill>
                  <a:schemeClr val="accent3"/>
                </a:solidFill>
              </a:rPr>
            </a:br>
            <a:r>
              <a:rPr lang="ar-SA" sz="2800" b="1" dirty="0" smtClean="0">
                <a:solidFill>
                  <a:schemeClr val="accent3"/>
                </a:solidFill>
              </a:rPr>
              <a:t>(مخرجات التعلم للطالب والنظرة الشاملة للمنهج و التقويم الشامل</a:t>
            </a:r>
            <a:r>
              <a:rPr lang="ar-SA" sz="2800" b="1" dirty="0" err="1" smtClean="0">
                <a:solidFill>
                  <a:schemeClr val="accent3"/>
                </a:solidFill>
              </a:rPr>
              <a:t>)</a:t>
            </a:r>
            <a:endParaRPr lang="en-GB" sz="2800" dirty="0">
              <a:solidFill>
                <a:schemeClr val="accent3"/>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7170" name="Picture 2"/>
          <p:cNvPicPr>
            <a:picLocks noChangeAspect="1" noChangeArrowheads="1"/>
          </p:cNvPicPr>
          <p:nvPr/>
        </p:nvPicPr>
        <p:blipFill>
          <a:blip r:embed="rId2" cstate="print"/>
          <a:srcRect/>
          <a:stretch>
            <a:fillRect/>
          </a:stretch>
        </p:blipFill>
        <p:spPr bwMode="auto">
          <a:xfrm>
            <a:off x="251520" y="1046478"/>
            <a:ext cx="7403182" cy="51208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DCCA6A0-4117-4397-BFF4-16E3EC0C917B}" type="slidenum">
              <a:rPr lang="en-GB"/>
              <a:pPr>
                <a:defRPr/>
              </a:pPr>
              <a:t>117</a:t>
            </a:fld>
            <a:endParaRPr lang="en-GB" dirty="0"/>
          </a:p>
        </p:txBody>
      </p:sp>
      <p:graphicFrame>
        <p:nvGraphicFramePr>
          <p:cNvPr id="3" name="Table 2"/>
          <p:cNvGraphicFramePr>
            <a:graphicFrameLocks noGrp="1"/>
          </p:cNvGraphicFramePr>
          <p:nvPr/>
        </p:nvGraphicFramePr>
        <p:xfrm>
          <a:off x="0" y="1341438"/>
          <a:ext cx="9143996" cy="6150145"/>
        </p:xfrm>
        <a:graphic>
          <a:graphicData uri="http://schemas.openxmlformats.org/drawingml/2006/table">
            <a:tbl>
              <a:tblPr/>
              <a:tblGrid>
                <a:gridCol w="1720391"/>
                <a:gridCol w="353505"/>
                <a:gridCol w="353505"/>
                <a:gridCol w="353505"/>
                <a:gridCol w="353505"/>
                <a:gridCol w="353505"/>
                <a:gridCol w="353505"/>
                <a:gridCol w="353505"/>
                <a:gridCol w="353505"/>
                <a:gridCol w="353505"/>
                <a:gridCol w="353505"/>
                <a:gridCol w="353505"/>
                <a:gridCol w="353505"/>
                <a:gridCol w="353505"/>
                <a:gridCol w="353505"/>
                <a:gridCol w="353505"/>
                <a:gridCol w="353505"/>
                <a:gridCol w="353505"/>
                <a:gridCol w="353505"/>
                <a:gridCol w="353505"/>
                <a:gridCol w="353505"/>
                <a:gridCol w="353505"/>
              </a:tblGrid>
              <a:tr h="219654">
                <a:tc>
                  <a:txBody>
                    <a:bodyPr/>
                    <a:lstStyle/>
                    <a:p>
                      <a:pPr>
                        <a:spcAft>
                          <a:spcPts val="0"/>
                        </a:spcAft>
                      </a:pPr>
                      <a:r>
                        <a:rPr lang="en-AU" sz="1200" b="1" dirty="0">
                          <a:latin typeface="Times New Roman"/>
                          <a:ea typeface="Times New Roman"/>
                        </a:rPr>
                        <a:t>Learning Outcomes</a:t>
                      </a:r>
                      <a:endParaRPr lang="en-GB" sz="1200" b="1"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algn="ctr">
                        <a:spcAft>
                          <a:spcPts val="0"/>
                        </a:spcAft>
                      </a:pPr>
                      <a:r>
                        <a:rPr lang="en-AU" sz="1200" b="1" dirty="0" smtClean="0">
                          <a:latin typeface="Times New Roman"/>
                          <a:ea typeface="Times New Roman"/>
                        </a:rPr>
                        <a:t>Courses</a:t>
                      </a:r>
                      <a:r>
                        <a:rPr lang="ar-SA" sz="1200" b="1" dirty="0" smtClean="0">
                          <a:latin typeface="Times New Roman"/>
                          <a:ea typeface="Times New Roman"/>
                        </a:rPr>
                        <a:t>المناهج </a:t>
                      </a:r>
                      <a:endParaRPr lang="en-GB" sz="1200" b="1"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401401">
                <a:tc>
                  <a:txBody>
                    <a:bodyPr/>
                    <a:lstStyle/>
                    <a:p>
                      <a:pPr marL="228600" indent="-228600">
                        <a:spcAft>
                          <a:spcPts val="0"/>
                        </a:spcAft>
                      </a:pPr>
                      <a:r>
                        <a:rPr lang="en-AU" sz="1100" dirty="0">
                          <a:latin typeface="Times New Roman"/>
                          <a:ea typeface="Times New Roman"/>
                        </a:rPr>
                        <a:t>     Course Code </a:t>
                      </a:r>
                      <a:r>
                        <a:rPr lang="en-AU" sz="1100" dirty="0" smtClean="0">
                          <a:latin typeface="Times New Roman"/>
                          <a:ea typeface="Times New Roman"/>
                        </a:rPr>
                        <a:t>and</a:t>
                      </a:r>
                      <a:r>
                        <a:rPr lang="ar-SA" sz="1100" dirty="0" smtClean="0">
                          <a:latin typeface="Times New Roman"/>
                          <a:ea typeface="Times New Roman"/>
                        </a:rPr>
                        <a:t> رقم المنهج</a:t>
                      </a:r>
                      <a:endParaRPr lang="en-GB" sz="1100" dirty="0">
                        <a:latin typeface="Times New Roman"/>
                        <a:ea typeface="Times New Roman"/>
                      </a:endParaRPr>
                    </a:p>
                    <a:p>
                      <a:pPr marL="228600" indent="-228600">
                        <a:spcAft>
                          <a:spcPts val="0"/>
                        </a:spcAft>
                      </a:pPr>
                      <a:r>
                        <a:rPr lang="en-AU" sz="1100" dirty="0">
                          <a:latin typeface="Times New Roman"/>
                          <a:ea typeface="Times New Roman"/>
                        </a:rPr>
                        <a:t>     Number</a:t>
                      </a:r>
                      <a:endParaRPr lang="en-GB" sz="1100" dirty="0">
                        <a:latin typeface="Times New Roman"/>
                        <a:ea typeface="Times New Roman"/>
                      </a:endParaRPr>
                    </a:p>
                  </a:txBody>
                  <a:tcPr marL="47144" marR="47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541">
                <a:tc>
                  <a:txBody>
                    <a:bodyPr/>
                    <a:lstStyle/>
                    <a:p>
                      <a:pPr>
                        <a:spcAft>
                          <a:spcPts val="0"/>
                        </a:spcAft>
                      </a:pPr>
                      <a:r>
                        <a:rPr lang="en-AU" sz="1100" b="1" dirty="0">
                          <a:latin typeface="Times New Roman"/>
                          <a:ea typeface="Times New Roman"/>
                        </a:rPr>
                        <a:t>Knowledge </a:t>
                      </a:r>
                      <a:r>
                        <a:rPr lang="ar-SA" sz="1100" b="1" dirty="0" smtClean="0">
                          <a:latin typeface="Times New Roman"/>
                          <a:ea typeface="Times New Roman"/>
                        </a:rPr>
                        <a:t>المعرفة </a:t>
                      </a:r>
                      <a:endParaRPr lang="en-GB" sz="1100" dirty="0">
                        <a:latin typeface="Times New Roman"/>
                        <a:ea typeface="Times New Roman"/>
                      </a:endParaRPr>
                    </a:p>
                    <a:p>
                      <a:pPr>
                        <a:spcAft>
                          <a:spcPts val="0"/>
                        </a:spcAft>
                      </a:pPr>
                      <a:r>
                        <a:rPr lang="en-AU" sz="1100" b="1" dirty="0">
                          <a:latin typeface="Times New Roman"/>
                          <a:ea typeface="Times New Roman"/>
                        </a:rPr>
                        <a:t>    </a:t>
                      </a:r>
                      <a:r>
                        <a:rPr lang="en-AU" sz="1100" dirty="0" smtClean="0">
                          <a:latin typeface="Times New Roman"/>
                          <a:ea typeface="Times New Roman"/>
                        </a:rPr>
                        <a:t>Facts</a:t>
                      </a:r>
                      <a:r>
                        <a:rPr lang="ar-SA" sz="1100" dirty="0" smtClean="0">
                          <a:latin typeface="Times New Roman"/>
                          <a:ea typeface="Times New Roman"/>
                        </a:rPr>
                        <a:t>حقائق </a:t>
                      </a:r>
                      <a:endParaRPr lang="en-GB" sz="1100" dirty="0">
                        <a:latin typeface="Times New Roman"/>
                        <a:ea typeface="Times New Roman"/>
                      </a:endParaRPr>
                    </a:p>
                    <a:p>
                      <a:pPr>
                        <a:spcAft>
                          <a:spcPts val="0"/>
                        </a:spcAft>
                      </a:pPr>
                      <a:r>
                        <a:rPr lang="en-AU" sz="1100" dirty="0">
                          <a:latin typeface="Times New Roman"/>
                          <a:ea typeface="Times New Roman"/>
                        </a:rPr>
                        <a:t>     Concepts, </a:t>
                      </a:r>
                      <a:r>
                        <a:rPr lang="en-AU" sz="1100" dirty="0" smtClean="0">
                          <a:latin typeface="Times New Roman"/>
                          <a:ea typeface="Times New Roman"/>
                        </a:rPr>
                        <a:t>theories</a:t>
                      </a:r>
                      <a:r>
                        <a:rPr lang="ar-SA" sz="1100" dirty="0" smtClean="0">
                          <a:latin typeface="Times New Roman"/>
                          <a:ea typeface="Times New Roman"/>
                        </a:rPr>
                        <a:t>نظريات </a:t>
                      </a:r>
                      <a:endParaRPr lang="en-GB" sz="1100" dirty="0">
                        <a:latin typeface="Times New Roman"/>
                        <a:ea typeface="Times New Roman"/>
                      </a:endParaRPr>
                    </a:p>
                    <a:p>
                      <a:pPr>
                        <a:spcAft>
                          <a:spcPts val="0"/>
                        </a:spcAft>
                      </a:pPr>
                      <a:r>
                        <a:rPr lang="en-AU" sz="1100" dirty="0">
                          <a:latin typeface="Times New Roman"/>
                          <a:ea typeface="Times New Roman"/>
                        </a:rPr>
                        <a:t>     </a:t>
                      </a:r>
                      <a:r>
                        <a:rPr lang="en-AU" sz="1100" dirty="0" smtClean="0">
                          <a:latin typeface="Times New Roman"/>
                          <a:ea typeface="Times New Roman"/>
                        </a:rPr>
                        <a:t>Procedures</a:t>
                      </a:r>
                      <a:r>
                        <a:rPr lang="ar-SA" sz="1100" dirty="0" smtClean="0">
                          <a:latin typeface="Times New Roman"/>
                          <a:ea typeface="Times New Roman"/>
                        </a:rPr>
                        <a:t>اجراءات </a:t>
                      </a:r>
                      <a:endParaRPr lang="en-GB" sz="1100" dirty="0">
                        <a:latin typeface="Times New Roman"/>
                        <a:ea typeface="Times New Roman"/>
                      </a:endParaRPr>
                    </a:p>
                  </a:txBody>
                  <a:tcPr marL="47144" marR="47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541">
                <a:tc>
                  <a:txBody>
                    <a:bodyPr/>
                    <a:lstStyle/>
                    <a:p>
                      <a:pPr>
                        <a:spcAft>
                          <a:spcPts val="0"/>
                        </a:spcAft>
                      </a:pPr>
                      <a:r>
                        <a:rPr lang="en-AU" sz="1100" b="1" dirty="0">
                          <a:latin typeface="Times New Roman"/>
                          <a:ea typeface="Times New Roman"/>
                        </a:rPr>
                        <a:t>Cognitive </a:t>
                      </a:r>
                      <a:r>
                        <a:rPr lang="en-AU" sz="1100" b="1" dirty="0" smtClean="0">
                          <a:latin typeface="Times New Roman"/>
                          <a:ea typeface="Times New Roman"/>
                        </a:rPr>
                        <a:t>Skills</a:t>
                      </a:r>
                      <a:r>
                        <a:rPr lang="ar-SA" sz="1100" b="1" dirty="0" smtClean="0">
                          <a:latin typeface="Times New Roman"/>
                          <a:ea typeface="Times New Roman"/>
                        </a:rPr>
                        <a:t>مهارات معرفية</a:t>
                      </a:r>
                      <a:endParaRPr lang="en-GB" sz="1100" dirty="0">
                        <a:latin typeface="Times New Roman"/>
                        <a:ea typeface="Times New Roman"/>
                      </a:endParaRPr>
                    </a:p>
                    <a:p>
                      <a:pPr>
                        <a:spcAft>
                          <a:spcPts val="0"/>
                        </a:spcAft>
                      </a:pPr>
                      <a:r>
                        <a:rPr lang="en-AU" sz="1100" b="1" dirty="0">
                          <a:latin typeface="Times New Roman"/>
                          <a:ea typeface="Times New Roman"/>
                        </a:rPr>
                        <a:t>    </a:t>
                      </a:r>
                      <a:r>
                        <a:rPr lang="en-AU" sz="1100" dirty="0">
                          <a:latin typeface="Times New Roman"/>
                          <a:ea typeface="Times New Roman"/>
                        </a:rPr>
                        <a:t>Apply skills when asked</a:t>
                      </a:r>
                      <a:endParaRPr lang="en-GB" sz="1100" dirty="0">
                        <a:latin typeface="Times New Roman"/>
                        <a:ea typeface="Times New Roman"/>
                      </a:endParaRPr>
                    </a:p>
                    <a:p>
                      <a:pPr marL="228600" indent="-228600">
                        <a:spcAft>
                          <a:spcPts val="0"/>
                        </a:spcAft>
                      </a:pPr>
                      <a:r>
                        <a:rPr lang="en-AU" sz="1100" dirty="0">
                          <a:latin typeface="Times New Roman"/>
                          <a:ea typeface="Times New Roman"/>
                        </a:rPr>
                        <a:t>     Creative  thinking and problem solving</a:t>
                      </a:r>
                      <a:endParaRPr lang="en-GB" sz="1100" dirty="0">
                        <a:latin typeface="Times New Roman"/>
                        <a:ea typeface="Times New Roman"/>
                      </a:endParaRPr>
                    </a:p>
                  </a:txBody>
                  <a:tcPr marL="47144" marR="47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393">
                <a:tc>
                  <a:txBody>
                    <a:bodyPr/>
                    <a:lstStyle/>
                    <a:p>
                      <a:pPr>
                        <a:spcAft>
                          <a:spcPts val="0"/>
                        </a:spcAft>
                      </a:pPr>
                      <a:r>
                        <a:rPr lang="en-AU" sz="1100" b="1" dirty="0">
                          <a:latin typeface="Times New Roman"/>
                          <a:ea typeface="Times New Roman"/>
                        </a:rPr>
                        <a:t>Interpersonal Skills and </a:t>
                      </a:r>
                      <a:r>
                        <a:rPr lang="ar-SA" sz="1100" b="1" dirty="0" smtClean="0">
                          <a:latin typeface="Times New Roman"/>
                          <a:ea typeface="Times New Roman"/>
                        </a:rPr>
                        <a:t>مهارات شخصية</a:t>
                      </a:r>
                      <a:r>
                        <a:rPr lang="en-AU" sz="1100" b="1" dirty="0" smtClean="0">
                          <a:latin typeface="Times New Roman"/>
                          <a:ea typeface="Times New Roman"/>
                        </a:rPr>
                        <a:t>Responsibility</a:t>
                      </a:r>
                      <a:endParaRPr lang="en-GB" sz="11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35270">
                <a:tc>
                  <a:txBody>
                    <a:bodyPr/>
                    <a:lstStyle/>
                    <a:p>
                      <a:pPr marL="114300">
                        <a:spcAft>
                          <a:spcPts val="0"/>
                        </a:spcAft>
                      </a:pPr>
                      <a:r>
                        <a:rPr lang="en-AU" sz="1100" dirty="0">
                          <a:latin typeface="Times New Roman"/>
                          <a:ea typeface="Times New Roman"/>
                        </a:rPr>
                        <a:t>Responsibility for own                     </a:t>
                      </a:r>
                      <a:r>
                        <a:rPr lang="en-AU" sz="1100" dirty="0" smtClean="0">
                          <a:latin typeface="Times New Roman"/>
                          <a:ea typeface="Times New Roman"/>
                        </a:rPr>
                        <a:t>learning</a:t>
                      </a:r>
                      <a:r>
                        <a:rPr lang="ar-SA" sz="1100" dirty="0" smtClean="0">
                          <a:latin typeface="Times New Roman"/>
                          <a:ea typeface="Times New Roman"/>
                        </a:rPr>
                        <a:t>مسؤولية عن التعلم </a:t>
                      </a:r>
                      <a:endParaRPr lang="en-GB" sz="11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70">
                <a:tc>
                  <a:txBody>
                    <a:bodyPr/>
                    <a:lstStyle/>
                    <a:p>
                      <a:pPr marL="114300">
                        <a:spcAft>
                          <a:spcPts val="0"/>
                        </a:spcAft>
                      </a:pPr>
                      <a:r>
                        <a:rPr lang="en-AU" sz="1100" dirty="0">
                          <a:latin typeface="Times New Roman"/>
                          <a:ea typeface="Times New Roman"/>
                        </a:rPr>
                        <a:t>Group participation and </a:t>
                      </a:r>
                      <a:r>
                        <a:rPr lang="en-AU" sz="1100" dirty="0" smtClean="0">
                          <a:latin typeface="Times New Roman"/>
                          <a:ea typeface="Times New Roman"/>
                        </a:rPr>
                        <a:t>leadership</a:t>
                      </a:r>
                      <a:r>
                        <a:rPr lang="ar-SA" sz="1100" dirty="0" smtClean="0">
                          <a:latin typeface="Times New Roman"/>
                          <a:ea typeface="Times New Roman"/>
                        </a:rPr>
                        <a:t>مشاركة جماعية وقيادة</a:t>
                      </a:r>
                      <a:endParaRPr lang="en-GB" sz="11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270">
                <a:tc>
                  <a:txBody>
                    <a:bodyPr/>
                    <a:lstStyle/>
                    <a:p>
                      <a:pPr marL="114300">
                        <a:spcAft>
                          <a:spcPts val="0"/>
                        </a:spcAft>
                      </a:pPr>
                      <a:r>
                        <a:rPr lang="en-AU" sz="1100" dirty="0">
                          <a:latin typeface="Times New Roman"/>
                          <a:ea typeface="Times New Roman"/>
                        </a:rPr>
                        <a:t>Act responsibly-personal and professional </a:t>
                      </a:r>
                      <a:r>
                        <a:rPr lang="en-AU" sz="1100" dirty="0" smtClean="0">
                          <a:latin typeface="Times New Roman"/>
                          <a:ea typeface="Times New Roman"/>
                        </a:rPr>
                        <a:t>situations</a:t>
                      </a:r>
                      <a:r>
                        <a:rPr lang="ar-SA" sz="1100" dirty="0" smtClean="0">
                          <a:latin typeface="Times New Roman"/>
                          <a:ea typeface="Times New Roman"/>
                        </a:rPr>
                        <a:t>مواقف</a:t>
                      </a:r>
                      <a:r>
                        <a:rPr lang="ar-SA" sz="1100" baseline="0" dirty="0" smtClean="0">
                          <a:latin typeface="Times New Roman"/>
                          <a:ea typeface="Times New Roman"/>
                        </a:rPr>
                        <a:t> وردات فعل </a:t>
                      </a:r>
                      <a:endParaRPr lang="en-GB" sz="11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70">
                <a:tc>
                  <a:txBody>
                    <a:bodyPr/>
                    <a:lstStyle/>
                    <a:p>
                      <a:pPr marL="114300">
                        <a:spcAft>
                          <a:spcPts val="0"/>
                        </a:spcAft>
                      </a:pPr>
                      <a:r>
                        <a:rPr lang="en-AU" sz="1100" dirty="0">
                          <a:latin typeface="Times New Roman"/>
                          <a:ea typeface="Times New Roman"/>
                        </a:rPr>
                        <a:t>Ethical standards of </a:t>
                      </a:r>
                      <a:r>
                        <a:rPr lang="en-AU" sz="1100" dirty="0" err="1" smtClean="0">
                          <a:latin typeface="Times New Roman"/>
                          <a:ea typeface="Times New Roman"/>
                        </a:rPr>
                        <a:t>behavior</a:t>
                      </a:r>
                      <a:r>
                        <a:rPr lang="ar-SA" sz="1100" dirty="0" smtClean="0">
                          <a:latin typeface="Times New Roman"/>
                          <a:ea typeface="Times New Roman"/>
                        </a:rPr>
                        <a:t>معايير أخلاقية للسلوك</a:t>
                      </a:r>
                      <a:endParaRPr lang="en-GB" sz="11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393">
                <a:tc>
                  <a:txBody>
                    <a:bodyPr/>
                    <a:lstStyle/>
                    <a:p>
                      <a:pPr>
                        <a:spcAft>
                          <a:spcPts val="0"/>
                        </a:spcAft>
                      </a:pPr>
                      <a:r>
                        <a:rPr lang="en-AU" sz="1100" b="1" dirty="0">
                          <a:latin typeface="Times New Roman"/>
                          <a:ea typeface="Times New Roman"/>
                        </a:rPr>
                        <a:t>Communication  IT and Numerical </a:t>
                      </a:r>
                      <a:r>
                        <a:rPr lang="en-AU" sz="1100" b="1" dirty="0" smtClean="0">
                          <a:latin typeface="Times New Roman"/>
                          <a:ea typeface="Times New Roman"/>
                        </a:rPr>
                        <a:t>Skills</a:t>
                      </a:r>
                      <a:r>
                        <a:rPr lang="ar-SA" sz="1100" b="1" dirty="0" smtClean="0">
                          <a:latin typeface="Times New Roman"/>
                          <a:ea typeface="Times New Roman"/>
                        </a:rPr>
                        <a:t> اتصالات و مهارات عددية</a:t>
                      </a:r>
                      <a:endParaRPr lang="en-GB" sz="11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35270">
                <a:tc>
                  <a:txBody>
                    <a:bodyPr/>
                    <a:lstStyle/>
                    <a:p>
                      <a:pPr marL="114300" indent="-114300">
                        <a:spcAft>
                          <a:spcPts val="0"/>
                        </a:spcAft>
                      </a:pPr>
                      <a:r>
                        <a:rPr lang="en-AU" sz="1100" dirty="0">
                          <a:latin typeface="Times New Roman"/>
                          <a:ea typeface="Times New Roman"/>
                        </a:rPr>
                        <a:t>    Oral and written             </a:t>
                      </a:r>
                      <a:r>
                        <a:rPr lang="en-AU" sz="1100" dirty="0" smtClean="0">
                          <a:latin typeface="Times New Roman"/>
                          <a:ea typeface="Times New Roman"/>
                        </a:rPr>
                        <a:t>communication</a:t>
                      </a:r>
                      <a:r>
                        <a:rPr lang="ar-SA" sz="1100" dirty="0" smtClean="0">
                          <a:latin typeface="Times New Roman"/>
                          <a:ea typeface="Times New Roman"/>
                        </a:rPr>
                        <a:t>تواصل كتابي و كلامي </a:t>
                      </a:r>
                      <a:endParaRPr lang="en-GB" sz="1100" dirty="0">
                        <a:latin typeface="Times New Roman"/>
                        <a:ea typeface="Times New Roman"/>
                      </a:endParaRPr>
                    </a:p>
                  </a:txBody>
                  <a:tcPr marL="47144" marR="47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137">
                <a:tc>
                  <a:txBody>
                    <a:bodyPr/>
                    <a:lstStyle/>
                    <a:p>
                      <a:pPr>
                        <a:spcAft>
                          <a:spcPts val="0"/>
                        </a:spcAft>
                      </a:pPr>
                      <a:r>
                        <a:rPr lang="en-AU" sz="1100" dirty="0">
                          <a:latin typeface="Times New Roman"/>
                          <a:ea typeface="Times New Roman"/>
                        </a:rPr>
                        <a:t>    Use of </a:t>
                      </a:r>
                      <a:r>
                        <a:rPr lang="en-AU" sz="1100" dirty="0" smtClean="0">
                          <a:latin typeface="Times New Roman"/>
                          <a:ea typeface="Times New Roman"/>
                        </a:rPr>
                        <a:t>IT</a:t>
                      </a:r>
                      <a:r>
                        <a:rPr lang="ar-SA" sz="1100" dirty="0" smtClean="0">
                          <a:latin typeface="Times New Roman"/>
                          <a:ea typeface="Times New Roman"/>
                        </a:rPr>
                        <a:t> استخدام التقنية </a:t>
                      </a:r>
                      <a:endParaRPr lang="en-GB" sz="1100" dirty="0">
                        <a:latin typeface="Times New Roman"/>
                        <a:ea typeface="Times New Roman"/>
                      </a:endParaRPr>
                    </a:p>
                  </a:txBody>
                  <a:tcPr marL="47144" marR="47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450">
                <a:tc>
                  <a:txBody>
                    <a:bodyPr/>
                    <a:lstStyle/>
                    <a:p>
                      <a:pPr>
                        <a:spcAft>
                          <a:spcPts val="0"/>
                        </a:spcAft>
                      </a:pPr>
                      <a:r>
                        <a:rPr lang="en-AU" sz="1100" dirty="0">
                          <a:latin typeface="Times New Roman"/>
                          <a:ea typeface="Times New Roman"/>
                        </a:rPr>
                        <a:t>    Basic maths and </a:t>
                      </a:r>
                      <a:r>
                        <a:rPr lang="en-AU" sz="1100" dirty="0" smtClean="0">
                          <a:latin typeface="Times New Roman"/>
                          <a:ea typeface="Times New Roman"/>
                        </a:rPr>
                        <a:t>statistics</a:t>
                      </a:r>
                      <a:r>
                        <a:rPr lang="ar-SA" sz="1100" dirty="0" smtClean="0">
                          <a:latin typeface="Times New Roman"/>
                          <a:ea typeface="Times New Roman"/>
                        </a:rPr>
                        <a:t> </a:t>
                      </a:r>
                      <a:r>
                        <a:rPr lang="ar-SA" sz="1100" dirty="0" err="1" smtClean="0">
                          <a:latin typeface="Times New Roman"/>
                          <a:ea typeface="Times New Roman"/>
                        </a:rPr>
                        <a:t>إحصائات</a:t>
                      </a:r>
                      <a:r>
                        <a:rPr lang="ar-SA" sz="1100" dirty="0" smtClean="0">
                          <a:latin typeface="Times New Roman"/>
                          <a:ea typeface="Times New Roman"/>
                        </a:rPr>
                        <a:t> و رياضيات </a:t>
                      </a:r>
                      <a:endParaRPr lang="en-GB" sz="1100" dirty="0">
                        <a:latin typeface="Times New Roman"/>
                        <a:ea typeface="Times New Roman"/>
                      </a:endParaRPr>
                    </a:p>
                  </a:txBody>
                  <a:tcPr marL="47144" marR="47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401">
                <a:tc>
                  <a:txBody>
                    <a:bodyPr/>
                    <a:lstStyle/>
                    <a:p>
                      <a:pPr>
                        <a:spcAft>
                          <a:spcPts val="0"/>
                        </a:spcAft>
                      </a:pPr>
                      <a:r>
                        <a:rPr lang="en-AU" sz="1100" b="1" dirty="0">
                          <a:latin typeface="Times New Roman"/>
                          <a:ea typeface="Times New Roman"/>
                        </a:rPr>
                        <a:t>Psychomotor </a:t>
                      </a:r>
                      <a:r>
                        <a:rPr lang="en-AU" sz="1100" b="1" dirty="0" smtClean="0">
                          <a:latin typeface="Times New Roman"/>
                          <a:ea typeface="Times New Roman"/>
                        </a:rPr>
                        <a:t>Skills</a:t>
                      </a:r>
                      <a:r>
                        <a:rPr lang="ar-SA" sz="1100" b="1" dirty="0" smtClean="0">
                          <a:latin typeface="Times New Roman"/>
                          <a:ea typeface="Times New Roman"/>
                        </a:rPr>
                        <a:t>مهارات حركية </a:t>
                      </a:r>
                      <a:endParaRPr lang="en-GB" sz="1100" dirty="0">
                        <a:latin typeface="Times New Roman"/>
                        <a:ea typeface="Times New Roman"/>
                      </a:endParaRPr>
                    </a:p>
                  </a:txBody>
                  <a:tcPr marL="47144" marR="47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8634" name="Rectangle 4"/>
          <p:cNvSpPr>
            <a:spLocks noChangeArrowheads="1"/>
          </p:cNvSpPr>
          <p:nvPr/>
        </p:nvSpPr>
        <p:spPr bwMode="auto">
          <a:xfrm>
            <a:off x="179388" y="0"/>
            <a:ext cx="8785225" cy="141577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p>
            <a:pPr algn="ctr"/>
            <a:r>
              <a:rPr lang="en-AU" sz="2000" b="1" dirty="0">
                <a:solidFill>
                  <a:schemeClr val="tx2"/>
                </a:solidFill>
                <a:ea typeface="Times New Roman" pitchFamily="18" charset="0"/>
                <a:cs typeface="Arial" charset="0"/>
              </a:rPr>
              <a:t>Allocation of Responsibilities for Learning Outcomes to </a:t>
            </a:r>
            <a:r>
              <a:rPr lang="en-AU" sz="2000" b="1" dirty="0" smtClean="0">
                <a:solidFill>
                  <a:schemeClr val="tx2"/>
                </a:solidFill>
                <a:ea typeface="Times New Roman" pitchFamily="18" charset="0"/>
                <a:cs typeface="Arial" charset="0"/>
              </a:rPr>
              <a:t>Courses</a:t>
            </a:r>
            <a:endParaRPr lang="ar-SA" sz="2000" b="1" dirty="0" smtClean="0">
              <a:solidFill>
                <a:schemeClr val="tx2"/>
              </a:solidFill>
              <a:ea typeface="Times New Roman" pitchFamily="18" charset="0"/>
              <a:cs typeface="Arial" charset="0"/>
            </a:endParaRPr>
          </a:p>
          <a:p>
            <a:pPr algn="ctr"/>
            <a:r>
              <a:rPr lang="ar-SA" sz="2000" b="1" dirty="0" smtClean="0">
                <a:solidFill>
                  <a:schemeClr val="tx2"/>
                </a:solidFill>
                <a:ea typeface="Times New Roman" pitchFamily="18" charset="0"/>
                <a:cs typeface="Arial" charset="0"/>
              </a:rPr>
              <a:t>تحديد المسؤوليات لمخرجات التعلم في المناهج</a:t>
            </a:r>
            <a:endParaRPr lang="en-GB" sz="2000" b="1" dirty="0">
              <a:solidFill>
                <a:schemeClr val="tx2"/>
              </a:solidFill>
              <a:ea typeface="Times New Roman" pitchFamily="18" charset="0"/>
              <a:cs typeface="Arial" charset="0"/>
            </a:endParaRPr>
          </a:p>
          <a:p>
            <a:pPr eaLnBrk="0" hangingPunct="0"/>
            <a:r>
              <a:rPr lang="en-AU" dirty="0">
                <a:ea typeface="Times New Roman" pitchFamily="18" charset="0"/>
                <a:cs typeface="Arial" charset="0"/>
              </a:rPr>
              <a:t> </a:t>
            </a:r>
            <a:r>
              <a:rPr lang="en-AU" sz="1400" dirty="0">
                <a:ea typeface="Times New Roman" pitchFamily="18" charset="0"/>
                <a:cs typeface="Arial" charset="0"/>
              </a:rPr>
              <a:t>√       Major Responsibility  </a:t>
            </a:r>
            <a:r>
              <a:rPr lang="ar-SA" sz="1400" dirty="0" smtClean="0">
                <a:ea typeface="Times New Roman" pitchFamily="18" charset="0"/>
                <a:cs typeface="Arial" charset="0"/>
              </a:rPr>
              <a:t>مسؤولية كبيرة</a:t>
            </a:r>
            <a:r>
              <a:rPr lang="en-AU" sz="1400" dirty="0" smtClean="0">
                <a:ea typeface="Times New Roman" pitchFamily="18" charset="0"/>
                <a:cs typeface="Arial" charset="0"/>
              </a:rPr>
              <a:t>  </a:t>
            </a:r>
            <a:r>
              <a:rPr lang="en-AU" sz="1400" dirty="0">
                <a:ea typeface="Times New Roman" pitchFamily="18" charset="0"/>
                <a:cs typeface="Arial" charset="0"/>
              </a:rPr>
              <a:t>x    Minor </a:t>
            </a:r>
            <a:r>
              <a:rPr lang="en-AU" sz="1400" dirty="0" smtClean="0">
                <a:ea typeface="Times New Roman" pitchFamily="18" charset="0"/>
                <a:cs typeface="Arial" charset="0"/>
              </a:rPr>
              <a:t>Responsibility</a:t>
            </a:r>
            <a:r>
              <a:rPr lang="ar-SA" sz="1400" dirty="0" smtClean="0">
                <a:ea typeface="Times New Roman" pitchFamily="18" charset="0"/>
                <a:cs typeface="Arial" charset="0"/>
              </a:rPr>
              <a:t> مسؤولية صغيرة </a:t>
            </a:r>
            <a:endParaRPr lang="en-GB" sz="1400" dirty="0">
              <a:ea typeface="Times New Roman" pitchFamily="18" charset="0"/>
              <a:cs typeface="Arial" charset="0"/>
            </a:endParaRPr>
          </a:p>
          <a:p>
            <a:pPr eaLnBrk="0" hangingPunct="0"/>
            <a:r>
              <a:rPr lang="en-AU" sz="1400" dirty="0">
                <a:ea typeface="Times New Roman" pitchFamily="18" charset="0"/>
                <a:cs typeface="Arial" charset="0"/>
              </a:rPr>
              <a:t>(Note:  Add additional sheets if necessary to provide for all required courses in the program including any </a:t>
            </a:r>
            <a:r>
              <a:rPr lang="en-AU" sz="1400" dirty="0" smtClean="0">
                <a:ea typeface="Times New Roman" pitchFamily="18" charset="0"/>
                <a:cs typeface="Arial" charset="0"/>
              </a:rPr>
              <a:t>courses </a:t>
            </a:r>
            <a:r>
              <a:rPr lang="en-AU" sz="1400" dirty="0">
                <a:ea typeface="Times New Roman" pitchFamily="18" charset="0"/>
                <a:cs typeface="Arial" charset="0"/>
              </a:rPr>
              <a:t>offered by other departments)</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4775650-A603-4CE9-8D50-531F424D0850}" type="slidenum">
              <a:rPr lang="en-GB"/>
              <a:pPr>
                <a:defRPr/>
              </a:pPr>
              <a:t>118</a:t>
            </a:fld>
            <a:endParaRPr lang="en-GB" dirty="0"/>
          </a:p>
        </p:txBody>
      </p:sp>
      <p:graphicFrame>
        <p:nvGraphicFramePr>
          <p:cNvPr id="3" name="Table 2"/>
          <p:cNvGraphicFramePr>
            <a:graphicFrameLocks noGrp="1"/>
          </p:cNvGraphicFramePr>
          <p:nvPr>
            <p:extLst>
              <p:ext uri="{D42A27DB-BD31-4B8C-83A1-F6EECF244321}">
                <p14:modId xmlns="" xmlns:p14="http://schemas.microsoft.com/office/powerpoint/2010/main" xmlns:mv="urn:schemas-microsoft-com:mac:vml" xmlns:mc="http://schemas.openxmlformats.org/markup-compatibility/2006" val="1657954582"/>
              </p:ext>
            </p:extLst>
          </p:nvPr>
        </p:nvGraphicFramePr>
        <p:xfrm>
          <a:off x="107503" y="469914"/>
          <a:ext cx="8929002" cy="6392470"/>
        </p:xfrm>
        <a:graphic>
          <a:graphicData uri="http://schemas.openxmlformats.org/drawingml/2006/table">
            <a:tbl>
              <a:tblPr/>
              <a:tblGrid>
                <a:gridCol w="2030624"/>
                <a:gridCol w="578175"/>
                <a:gridCol w="115324"/>
                <a:gridCol w="115324"/>
                <a:gridCol w="115324"/>
                <a:gridCol w="115324"/>
                <a:gridCol w="115324"/>
                <a:gridCol w="115324"/>
                <a:gridCol w="115324"/>
                <a:gridCol w="115324"/>
                <a:gridCol w="115324"/>
                <a:gridCol w="535316"/>
                <a:gridCol w="115324"/>
                <a:gridCol w="437138"/>
                <a:gridCol w="115324"/>
                <a:gridCol w="115324"/>
                <a:gridCol w="115324"/>
                <a:gridCol w="115324"/>
                <a:gridCol w="115324"/>
                <a:gridCol w="115324"/>
                <a:gridCol w="115324"/>
                <a:gridCol w="115324"/>
                <a:gridCol w="115324"/>
                <a:gridCol w="115324"/>
                <a:gridCol w="115324"/>
                <a:gridCol w="420773"/>
                <a:gridCol w="291425"/>
                <a:gridCol w="115324"/>
                <a:gridCol w="115324"/>
                <a:gridCol w="115324"/>
                <a:gridCol w="115324"/>
                <a:gridCol w="115324"/>
                <a:gridCol w="423110"/>
                <a:gridCol w="115324"/>
                <a:gridCol w="291425"/>
                <a:gridCol w="115324"/>
                <a:gridCol w="115324"/>
                <a:gridCol w="115324"/>
                <a:gridCol w="115324"/>
                <a:gridCol w="115324"/>
                <a:gridCol w="115324"/>
                <a:gridCol w="115324"/>
              </a:tblGrid>
              <a:tr h="227364">
                <a:tc>
                  <a:txBody>
                    <a:bodyPr/>
                    <a:lstStyle/>
                    <a:p>
                      <a:pPr marL="228600" indent="-228600">
                        <a:spcAft>
                          <a:spcPts val="0"/>
                        </a:spcAft>
                      </a:pPr>
                      <a:r>
                        <a:rPr lang="en-US" sz="1400" b="1" dirty="0">
                          <a:latin typeface="Times New Roman"/>
                          <a:ea typeface="Times New Roman"/>
                        </a:rPr>
                        <a:t>Learning Outcomes</a:t>
                      </a:r>
                      <a:endParaRPr lang="en-GB" sz="1400" b="1" dirty="0">
                        <a:latin typeface="Times New Roman"/>
                        <a:ea typeface="Times New Roman"/>
                      </a:endParaRPr>
                    </a:p>
                  </a:txBody>
                  <a:tcPr marL="41901" marR="41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1">
                  <a:txBody>
                    <a:bodyPr/>
                    <a:lstStyle/>
                    <a:p>
                      <a:pPr algn="ctr">
                        <a:spcAft>
                          <a:spcPts val="0"/>
                        </a:spcAft>
                      </a:pPr>
                      <a:r>
                        <a:rPr lang="en-US" sz="1400" b="1" dirty="0">
                          <a:latin typeface="Times New Roman"/>
                          <a:ea typeface="Times New Roman"/>
                        </a:rPr>
                        <a:t>Courses</a:t>
                      </a:r>
                      <a:endParaRPr lang="en-GB" sz="1400" b="1"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797515">
                <a:tc>
                  <a:txBody>
                    <a:bodyPr/>
                    <a:lstStyle/>
                    <a:p>
                      <a:pPr marL="228600" indent="-228600">
                        <a:spcAft>
                          <a:spcPts val="0"/>
                        </a:spcAft>
                      </a:pPr>
                      <a:r>
                        <a:rPr lang="en-US" sz="1100" dirty="0">
                          <a:latin typeface="Times New Roman"/>
                          <a:ea typeface="Times New Roman"/>
                        </a:rPr>
                        <a:t>     Course Code and</a:t>
                      </a:r>
                      <a:endParaRPr lang="en-GB" sz="1100" dirty="0">
                        <a:latin typeface="Times New Roman"/>
                        <a:ea typeface="Times New Roman"/>
                      </a:endParaRPr>
                    </a:p>
                    <a:p>
                      <a:pPr marL="228600" indent="-228600">
                        <a:spcAft>
                          <a:spcPts val="0"/>
                        </a:spcAft>
                      </a:pPr>
                      <a:r>
                        <a:rPr lang="en-US" sz="1100" dirty="0">
                          <a:latin typeface="Times New Roman"/>
                          <a:ea typeface="Times New Roman"/>
                        </a:rPr>
                        <a:t>     Number</a:t>
                      </a:r>
                      <a:endParaRPr lang="en-GB" sz="1100" dirty="0">
                        <a:latin typeface="Times New Roman"/>
                        <a:ea typeface="Times New Roman"/>
                      </a:endParaRPr>
                    </a:p>
                  </a:txBody>
                  <a:tcPr marL="41901" marR="41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en-US" sz="1100" dirty="0">
                          <a:latin typeface="Times New Roman"/>
                          <a:ea typeface="Times New Roman"/>
                        </a:rPr>
                        <a:t>Chem 101&amp;102</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1755" marR="71755">
                        <a:spcAft>
                          <a:spcPts val="0"/>
                        </a:spcAft>
                      </a:pPr>
                      <a:r>
                        <a:rPr lang="en-US" sz="1100" dirty="0">
                          <a:latin typeface="Times New Roman"/>
                          <a:ea typeface="Times New Roman"/>
                        </a:rPr>
                        <a:t>Chem 223</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Chem 323</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Chem 201 &amp; 202</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Chem 303</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marL="71755" marR="71755">
                        <a:spcAft>
                          <a:spcPts val="0"/>
                        </a:spcAft>
                      </a:pPr>
                      <a:r>
                        <a:rPr lang="en-US" sz="1100" dirty="0">
                          <a:latin typeface="Times New Roman"/>
                          <a:ea typeface="Times New Roman"/>
                        </a:rPr>
                        <a:t>Chem 212 &amp; Chem 311</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marL="71755" marR="71755">
                        <a:spcAft>
                          <a:spcPts val="0"/>
                        </a:spcAft>
                      </a:pPr>
                      <a:r>
                        <a:rPr lang="en-US" sz="1100" dirty="0">
                          <a:latin typeface="Times New Roman"/>
                          <a:ea typeface="Times New Roman"/>
                        </a:rPr>
                        <a:t>Chem 331 &amp; Chem 332 </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1755" marR="71755">
                        <a:spcAft>
                          <a:spcPts val="0"/>
                        </a:spcAft>
                      </a:pPr>
                      <a:r>
                        <a:rPr lang="en-US" sz="1100" dirty="0">
                          <a:latin typeface="Times New Roman"/>
                          <a:ea typeface="Times New Roman"/>
                        </a:rPr>
                        <a:t>Chem 479 </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Chem 471 &amp; chem. 472 </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 Chem 399</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 Math 101 &amp;102</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 Phys 101 &amp; 102</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ICS 101 </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marL="71755" marR="71755">
                        <a:spcAft>
                          <a:spcPts val="0"/>
                        </a:spcAft>
                      </a:pPr>
                      <a:r>
                        <a:rPr lang="en-US" sz="1100" dirty="0">
                          <a:latin typeface="Times New Roman"/>
                          <a:ea typeface="Times New Roman"/>
                        </a:rPr>
                        <a:t>Engl 101&amp;102 </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1755" marR="71755">
                        <a:spcAft>
                          <a:spcPts val="0"/>
                        </a:spcAft>
                      </a:pPr>
                      <a:r>
                        <a:rPr lang="en-US" sz="1100" dirty="0">
                          <a:latin typeface="Times New Roman"/>
                          <a:ea typeface="Times New Roman"/>
                        </a:rPr>
                        <a:t>Engl 214</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IAS 212</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IAS 322</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marL="71755" marR="71755">
                        <a:spcAft>
                          <a:spcPts val="0"/>
                        </a:spcAft>
                      </a:pPr>
                      <a:r>
                        <a:rPr lang="en-US" sz="1100" dirty="0">
                          <a:latin typeface="Times New Roman"/>
                          <a:ea typeface="Times New Roman"/>
                        </a:rPr>
                        <a:t>IAS 101</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IAS 201</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IAS 301</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PE 101</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740223">
                <a:tc>
                  <a:txBody>
                    <a:bodyPr/>
                    <a:lstStyle/>
                    <a:p>
                      <a:pPr marL="228600" indent="-228600">
                        <a:spcAft>
                          <a:spcPts val="0"/>
                        </a:spcAft>
                      </a:pPr>
                      <a:endParaRPr lang="en-US" sz="1100" dirty="0">
                        <a:latin typeface="Times New Roman"/>
                        <a:ea typeface="Times New Roman"/>
                      </a:endParaRPr>
                    </a:p>
                  </a:txBody>
                  <a:tcPr marL="41901" marR="41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en-US" sz="1100" dirty="0">
                          <a:latin typeface="Times New Roman"/>
                          <a:ea typeface="Times New Roman"/>
                        </a:rPr>
                        <a:t>General Chem </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1755" marR="71755">
                        <a:spcAft>
                          <a:spcPts val="0"/>
                        </a:spcAft>
                      </a:pPr>
                      <a:r>
                        <a:rPr lang="en-US" sz="1100" dirty="0">
                          <a:latin typeface="Times New Roman"/>
                          <a:ea typeface="Times New Roman"/>
                        </a:rPr>
                        <a:t>Anal chem </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Inst. Analysis</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Org. chem</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Qual org.chem</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marL="71755" marR="71755">
                        <a:spcAft>
                          <a:spcPts val="0"/>
                        </a:spcAft>
                      </a:pPr>
                      <a:r>
                        <a:rPr lang="en-US" sz="1100" dirty="0">
                          <a:latin typeface="Times New Roman"/>
                          <a:ea typeface="Times New Roman"/>
                        </a:rPr>
                        <a:t>Phys. Chem</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marL="71755" marR="71755">
                        <a:spcAft>
                          <a:spcPts val="0"/>
                        </a:spcAft>
                      </a:pPr>
                      <a:r>
                        <a:rPr lang="en-US" sz="1100" dirty="0">
                          <a:latin typeface="Times New Roman"/>
                          <a:ea typeface="Times New Roman"/>
                        </a:rPr>
                        <a:t>Inorg. Chem</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1755" marR="71755">
                        <a:spcAft>
                          <a:spcPts val="0"/>
                        </a:spcAft>
                      </a:pPr>
                      <a:r>
                        <a:rPr lang="en-US" sz="1100" dirty="0">
                          <a:latin typeface="Times New Roman"/>
                          <a:ea typeface="Times New Roman"/>
                        </a:rPr>
                        <a:t>Chem seminar</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Chem Project</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Summer training</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Calculus</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Physics</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Computer prog.</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marL="71755" marR="71755">
                        <a:spcAft>
                          <a:spcPts val="0"/>
                        </a:spcAft>
                      </a:pPr>
                      <a:r>
                        <a:rPr lang="en-US" sz="1100" dirty="0">
                          <a:latin typeface="Times New Roman"/>
                          <a:ea typeface="Times New Roman"/>
                        </a:rPr>
                        <a:t>English</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1755" marR="71755">
                        <a:spcAft>
                          <a:spcPts val="0"/>
                        </a:spcAft>
                      </a:pPr>
                      <a:r>
                        <a:rPr lang="en-US" sz="1100" dirty="0">
                          <a:latin typeface="Times New Roman"/>
                          <a:ea typeface="Times New Roman"/>
                        </a:rPr>
                        <a:t>English</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Professional ethcs</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Human rights in Islam</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marL="71755" marR="71755">
                        <a:spcAft>
                          <a:spcPts val="0"/>
                        </a:spcAft>
                      </a:pPr>
                      <a:r>
                        <a:rPr lang="en-US" sz="1100" dirty="0">
                          <a:latin typeface="Times New Roman"/>
                          <a:ea typeface="Times New Roman"/>
                        </a:rPr>
                        <a:t>Practical Grammer</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Professional Writing </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Oral comm. skills</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Physical education</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714571">
                <a:tc>
                  <a:txBody>
                    <a:bodyPr/>
                    <a:lstStyle/>
                    <a:p>
                      <a:pPr>
                        <a:spcAft>
                          <a:spcPts val="0"/>
                        </a:spcAft>
                      </a:pPr>
                      <a:r>
                        <a:rPr lang="en-US" sz="1100" b="1" dirty="0">
                          <a:latin typeface="Times New Roman"/>
                          <a:ea typeface="Times New Roman"/>
                        </a:rPr>
                        <a:t>Knowledge </a:t>
                      </a:r>
                      <a:endParaRPr lang="en-GB" sz="1100" dirty="0">
                        <a:latin typeface="Times New Roman"/>
                        <a:ea typeface="Times New Roman"/>
                      </a:endParaRPr>
                    </a:p>
                    <a:p>
                      <a:pPr>
                        <a:spcAft>
                          <a:spcPts val="0"/>
                        </a:spcAft>
                      </a:pPr>
                      <a:r>
                        <a:rPr lang="en-US" sz="1100" b="1" dirty="0">
                          <a:latin typeface="Times New Roman"/>
                          <a:ea typeface="Times New Roman"/>
                        </a:rPr>
                        <a:t>    </a:t>
                      </a:r>
                      <a:r>
                        <a:rPr lang="en-US" sz="1100" dirty="0">
                          <a:latin typeface="Times New Roman"/>
                          <a:ea typeface="Times New Roman"/>
                        </a:rPr>
                        <a:t>Facts</a:t>
                      </a:r>
                      <a:endParaRPr lang="en-GB" sz="1100" dirty="0">
                        <a:latin typeface="Times New Roman"/>
                        <a:ea typeface="Times New Roman"/>
                      </a:endParaRPr>
                    </a:p>
                    <a:p>
                      <a:pPr>
                        <a:spcAft>
                          <a:spcPts val="0"/>
                        </a:spcAft>
                      </a:pPr>
                      <a:r>
                        <a:rPr lang="en-US" sz="1100" dirty="0">
                          <a:latin typeface="Times New Roman"/>
                          <a:ea typeface="Times New Roman"/>
                        </a:rPr>
                        <a:t>     Concepts, theories</a:t>
                      </a:r>
                      <a:endParaRPr lang="en-GB" sz="1100" dirty="0">
                        <a:latin typeface="Times New Roman"/>
                        <a:ea typeface="Times New Roman"/>
                      </a:endParaRPr>
                    </a:p>
                    <a:p>
                      <a:pPr>
                        <a:spcAft>
                          <a:spcPts val="0"/>
                        </a:spcAft>
                      </a:pPr>
                      <a:r>
                        <a:rPr lang="en-US" sz="1100" dirty="0">
                          <a:latin typeface="Times New Roman"/>
                          <a:ea typeface="Times New Roman"/>
                        </a:rPr>
                        <a:t>     Procedures</a:t>
                      </a:r>
                      <a:endParaRPr lang="en-GB" sz="1100" dirty="0">
                        <a:latin typeface="Times New Roman"/>
                        <a:ea typeface="Times New Roman"/>
                      </a:endParaRPr>
                    </a:p>
                  </a:txBody>
                  <a:tcPr marL="41901" marR="41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714571">
                <a:tc>
                  <a:txBody>
                    <a:bodyPr/>
                    <a:lstStyle/>
                    <a:p>
                      <a:pPr>
                        <a:spcAft>
                          <a:spcPts val="0"/>
                        </a:spcAft>
                      </a:pPr>
                      <a:r>
                        <a:rPr lang="en-US" sz="1100" b="1" dirty="0">
                          <a:latin typeface="Times New Roman"/>
                          <a:ea typeface="Times New Roman"/>
                        </a:rPr>
                        <a:t>Cognitive Skills</a:t>
                      </a:r>
                      <a:endParaRPr lang="en-GB" sz="1100" dirty="0">
                        <a:latin typeface="Times New Roman"/>
                        <a:ea typeface="Times New Roman"/>
                      </a:endParaRPr>
                    </a:p>
                    <a:p>
                      <a:pPr>
                        <a:spcAft>
                          <a:spcPts val="0"/>
                        </a:spcAft>
                      </a:pPr>
                      <a:r>
                        <a:rPr lang="en-US" sz="1100" b="1" dirty="0">
                          <a:latin typeface="Times New Roman"/>
                          <a:ea typeface="Times New Roman"/>
                        </a:rPr>
                        <a:t>    </a:t>
                      </a:r>
                      <a:r>
                        <a:rPr lang="en-US" sz="1100" dirty="0">
                          <a:latin typeface="Times New Roman"/>
                          <a:ea typeface="Times New Roman"/>
                        </a:rPr>
                        <a:t>Apply skills when asked</a:t>
                      </a:r>
                      <a:endParaRPr lang="en-GB" sz="1100" dirty="0">
                        <a:latin typeface="Times New Roman"/>
                        <a:ea typeface="Times New Roman"/>
                      </a:endParaRPr>
                    </a:p>
                    <a:p>
                      <a:pPr marL="228600" indent="-228600">
                        <a:spcAft>
                          <a:spcPts val="0"/>
                        </a:spcAft>
                      </a:pPr>
                      <a:r>
                        <a:rPr lang="en-US" sz="1100" dirty="0">
                          <a:latin typeface="Times New Roman"/>
                          <a:ea typeface="Times New Roman"/>
                        </a:rPr>
                        <a:t>     Creative  thinking and problem solving</a:t>
                      </a:r>
                      <a:endParaRPr lang="en-GB" sz="1100" dirty="0">
                        <a:latin typeface="Times New Roman"/>
                        <a:ea typeface="Times New Roman"/>
                      </a:endParaRPr>
                    </a:p>
                  </a:txBody>
                  <a:tcPr marL="41901" marR="41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357286">
                <a:tc>
                  <a:txBody>
                    <a:bodyPr/>
                    <a:lstStyle/>
                    <a:p>
                      <a:pPr>
                        <a:spcAft>
                          <a:spcPts val="0"/>
                        </a:spcAft>
                      </a:pPr>
                      <a:r>
                        <a:rPr lang="en-US" sz="1100" b="1" dirty="0">
                          <a:latin typeface="Times New Roman"/>
                          <a:ea typeface="Times New Roman"/>
                        </a:rPr>
                        <a:t>Interpersonal Skills and Responsibility</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1">
                  <a:txBody>
                    <a:bodyPr/>
                    <a:lstStyle/>
                    <a:p>
                      <a:pPr>
                        <a:spcAft>
                          <a:spcPts val="0"/>
                        </a:spcAft>
                      </a:pPr>
                      <a:endParaRPr lang="en-US"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57286">
                <a:tc>
                  <a:txBody>
                    <a:bodyPr/>
                    <a:lstStyle/>
                    <a:p>
                      <a:pPr marL="114300">
                        <a:spcAft>
                          <a:spcPts val="0"/>
                        </a:spcAft>
                      </a:pPr>
                      <a:r>
                        <a:rPr lang="en-US" sz="1100" dirty="0">
                          <a:latin typeface="Times New Roman"/>
                          <a:ea typeface="Times New Roman"/>
                        </a:rPr>
                        <a:t>Responsibility for own                     learning</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GB" sz="700" dirty="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357286">
                <a:tc>
                  <a:txBody>
                    <a:bodyPr/>
                    <a:lstStyle/>
                    <a:p>
                      <a:pPr marL="114300">
                        <a:spcAft>
                          <a:spcPts val="0"/>
                        </a:spcAft>
                      </a:pPr>
                      <a:r>
                        <a:rPr lang="en-US" sz="1100" dirty="0">
                          <a:latin typeface="Times New Roman"/>
                          <a:ea typeface="Times New Roman"/>
                        </a:rPr>
                        <a:t>Group participation and leadership</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GB" sz="700" dirty="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57286">
                <a:tc>
                  <a:txBody>
                    <a:bodyPr/>
                    <a:lstStyle/>
                    <a:p>
                      <a:pPr marL="114300">
                        <a:spcAft>
                          <a:spcPts val="0"/>
                        </a:spcAft>
                      </a:pPr>
                      <a:r>
                        <a:rPr lang="en-US" sz="1100" dirty="0">
                          <a:latin typeface="Times New Roman"/>
                          <a:ea typeface="Times New Roman"/>
                        </a:rPr>
                        <a:t>Act responsibly-personal and professional situations</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GB" sz="700" dirty="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78643">
                <a:tc>
                  <a:txBody>
                    <a:bodyPr/>
                    <a:lstStyle/>
                    <a:p>
                      <a:pPr marL="114300">
                        <a:spcAft>
                          <a:spcPts val="0"/>
                        </a:spcAft>
                      </a:pPr>
                      <a:r>
                        <a:rPr lang="en-US" sz="1100" dirty="0">
                          <a:latin typeface="Times New Roman"/>
                          <a:ea typeface="Times New Roman"/>
                        </a:rPr>
                        <a:t>Ethical standards of behavior</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latin typeface="Times New Roman"/>
                          <a:ea typeface="Times New Roman"/>
                        </a:rPr>
                        <a:t>X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GB" sz="700" dirty="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57286">
                <a:tc>
                  <a:txBody>
                    <a:bodyPr/>
                    <a:lstStyle/>
                    <a:p>
                      <a:pPr>
                        <a:spcAft>
                          <a:spcPts val="0"/>
                        </a:spcAft>
                      </a:pPr>
                      <a:r>
                        <a:rPr lang="en-US" sz="1100" b="1" dirty="0">
                          <a:latin typeface="Times New Roman"/>
                          <a:ea typeface="Times New Roman"/>
                        </a:rPr>
                        <a:t>Communication  IT and Numerical Skills</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0">
                  <a:txBody>
                    <a:bodyPr/>
                    <a:lstStyle/>
                    <a:p>
                      <a:pPr>
                        <a:spcAft>
                          <a:spcPts val="0"/>
                        </a:spcAft>
                      </a:pPr>
                      <a:endParaRPr lang="en-US"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spcAft>
                          <a:spcPts val="0"/>
                        </a:spcAft>
                      </a:pPr>
                      <a:r>
                        <a:rPr lang="en-GB" sz="700" dirty="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57286">
                <a:tc>
                  <a:txBody>
                    <a:bodyPr/>
                    <a:lstStyle/>
                    <a:p>
                      <a:pPr marL="114300" indent="-114300">
                        <a:spcAft>
                          <a:spcPts val="0"/>
                        </a:spcAft>
                      </a:pPr>
                      <a:r>
                        <a:rPr lang="en-US" sz="1100" dirty="0">
                          <a:latin typeface="Times New Roman"/>
                          <a:ea typeface="Times New Roman"/>
                        </a:rPr>
                        <a:t>    Oral and written             communication</a:t>
                      </a:r>
                      <a:endParaRPr lang="en-GB" sz="1100" dirty="0">
                        <a:latin typeface="Times New Roman"/>
                        <a:ea typeface="Times New Roman"/>
                      </a:endParaRPr>
                    </a:p>
                  </a:txBody>
                  <a:tcPr marL="41901" marR="41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GB" sz="700" dirty="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78643">
                <a:tc>
                  <a:txBody>
                    <a:bodyPr/>
                    <a:lstStyle/>
                    <a:p>
                      <a:pPr>
                        <a:spcAft>
                          <a:spcPts val="0"/>
                        </a:spcAft>
                      </a:pPr>
                      <a:r>
                        <a:rPr lang="en-US" sz="1100" dirty="0">
                          <a:latin typeface="Times New Roman"/>
                          <a:ea typeface="Times New Roman"/>
                        </a:rPr>
                        <a:t>    Use of IT</a:t>
                      </a:r>
                      <a:endParaRPr lang="en-GB" sz="1100" dirty="0">
                        <a:latin typeface="Times New Roman"/>
                        <a:ea typeface="Times New Roman"/>
                      </a:endParaRPr>
                    </a:p>
                  </a:txBody>
                  <a:tcPr marL="41901" marR="41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GB" sz="1100" dirty="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529584">
                <a:tc>
                  <a:txBody>
                    <a:bodyPr/>
                    <a:lstStyle/>
                    <a:p>
                      <a:pPr>
                        <a:spcAft>
                          <a:spcPts val="0"/>
                        </a:spcAft>
                      </a:pPr>
                      <a:r>
                        <a:rPr lang="en-US" sz="1100" dirty="0">
                          <a:latin typeface="Times New Roman"/>
                          <a:ea typeface="Times New Roman"/>
                        </a:rPr>
                        <a:t>    Basic maths and statistics</a:t>
                      </a:r>
                      <a:endParaRPr lang="en-GB" sz="1100" dirty="0">
                        <a:latin typeface="Times New Roman"/>
                        <a:ea typeface="Times New Roman"/>
                      </a:endParaRPr>
                    </a:p>
                  </a:txBody>
                  <a:tcPr marL="41901" marR="41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GB" sz="1100" dirty="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63260">
                <a:tc>
                  <a:txBody>
                    <a:bodyPr/>
                    <a:lstStyle/>
                    <a:p>
                      <a:pPr>
                        <a:spcAft>
                          <a:spcPts val="0"/>
                        </a:spcAft>
                      </a:pPr>
                      <a:r>
                        <a:rPr lang="en-US" sz="1100" b="1" dirty="0">
                          <a:latin typeface="Times New Roman"/>
                          <a:ea typeface="Times New Roman"/>
                        </a:rPr>
                        <a:t>Psychomotor Skills</a:t>
                      </a:r>
                      <a:endParaRPr lang="en-GB" sz="1100" dirty="0">
                        <a:latin typeface="Times New Roman"/>
                        <a:ea typeface="Times New Roman"/>
                      </a:endParaRPr>
                    </a:p>
                  </a:txBody>
                  <a:tcPr marL="41901" marR="41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GB" sz="700" dirty="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99332" name="Rectangle 1"/>
          <p:cNvSpPr>
            <a:spLocks noChangeArrowheads="1"/>
          </p:cNvSpPr>
          <p:nvPr/>
        </p:nvSpPr>
        <p:spPr bwMode="auto">
          <a:xfrm>
            <a:off x="0" y="-249238"/>
            <a:ext cx="6227763" cy="98583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nchor="ctr">
            <a:spAutoFit/>
          </a:bodyPr>
          <a:lstStyle/>
          <a:p>
            <a:pPr indent="76200"/>
            <a:endParaRPr lang="en-US" sz="1400" b="1" dirty="0">
              <a:ea typeface="Times New Roman" pitchFamily="18" charset="0"/>
              <a:cs typeface="Arial" charset="0"/>
            </a:endParaRPr>
          </a:p>
          <a:p>
            <a:pPr indent="76200"/>
            <a:r>
              <a:rPr lang="en-US" sz="1400" b="1" dirty="0">
                <a:ea typeface="Times New Roman" pitchFamily="18" charset="0"/>
                <a:cs typeface="Arial" charset="0"/>
              </a:rPr>
              <a:t>Allocation of Responsibilities for Learning Outcomes to Courses</a:t>
            </a:r>
            <a:endParaRPr lang="en-GB" sz="800" dirty="0">
              <a:ea typeface="Times New Roman" pitchFamily="18" charset="0"/>
              <a:cs typeface="Arial" charset="0"/>
            </a:endParaRPr>
          </a:p>
          <a:p>
            <a:pPr indent="76200" eaLnBrk="0" hangingPunct="0"/>
            <a:r>
              <a:rPr lang="en-US" sz="1200" dirty="0">
                <a:ea typeface="Times New Roman" pitchFamily="18" charset="0"/>
                <a:cs typeface="Arial" charset="0"/>
              </a:rPr>
              <a:t>√       Major Responsibility    x    Minor Responsibility</a:t>
            </a:r>
            <a:endParaRPr lang="en-GB" sz="1200" dirty="0">
              <a:ea typeface="Times New Roman" pitchFamily="18" charset="0"/>
              <a:cs typeface="Arial" charset="0"/>
            </a:endParaRPr>
          </a:p>
          <a:p>
            <a:pPr indent="76200" eaLnBrk="0" hangingPunct="0"/>
            <a:endParaRPr lang="en-GB" dirty="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549275"/>
            <a:ext cx="8229600" cy="638175"/>
          </a:xfrm>
        </p:spPr>
        <p:txBody>
          <a:bodyPr>
            <a:normAutofit fontScale="90000"/>
          </a:bodyPr>
          <a:lstStyle/>
          <a:p>
            <a:pPr algn="ctr" eaLnBrk="1" fontAlgn="auto" hangingPunct="1">
              <a:spcAft>
                <a:spcPts val="0"/>
              </a:spcAft>
              <a:defRPr/>
            </a:pPr>
            <a:r>
              <a:rPr lang="en-GB" sz="2800" b="1" dirty="0" smtClean="0">
                <a:solidFill>
                  <a:schemeClr val="accent3"/>
                </a:solidFill>
              </a:rPr>
              <a:t>Curriculum Mapping and Learning Outcomes</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خارطة المنهج و مخرجات التعلم </a:t>
            </a:r>
            <a:endParaRPr lang="x-none" sz="2800" b="1" dirty="0">
              <a:solidFill>
                <a:schemeClr val="accent3"/>
              </a:solidFill>
            </a:endParaRPr>
          </a:p>
        </p:txBody>
      </p:sp>
      <p:pic>
        <p:nvPicPr>
          <p:cNvPr id="100355" name="Picture 2"/>
          <p:cNvPicPr>
            <a:picLocks noChangeAspect="1" noChangeArrowheads="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l="14662" t="19313" r="21140" b="8829"/>
          <a:stretch>
            <a:fillRect/>
          </a:stretch>
        </p:blipFill>
        <p:spPr bwMode="auto">
          <a:xfrm>
            <a:off x="323850" y="1268413"/>
            <a:ext cx="8351838" cy="525621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75000"/>
                  </a:schemeClr>
                </a:solidFill>
              </a:rPr>
              <a:t>Activity 1:  Your expectations …</a:t>
            </a:r>
            <a:br>
              <a:rPr lang="en-US" dirty="0" smtClean="0">
                <a:solidFill>
                  <a:schemeClr val="accent6">
                    <a:lumMod val="75000"/>
                  </a:schemeClr>
                </a:solidFill>
              </a:rPr>
            </a:br>
            <a:r>
              <a:rPr lang="ar-SA" dirty="0" smtClean="0">
                <a:solidFill>
                  <a:schemeClr val="accent6">
                    <a:lumMod val="75000"/>
                  </a:schemeClr>
                </a:solidFill>
              </a:rPr>
              <a:t> النشاط  الاول: </a:t>
            </a:r>
            <a:r>
              <a:rPr lang="ar-SA" dirty="0" err="1" smtClean="0">
                <a:solidFill>
                  <a:schemeClr val="accent6">
                    <a:lumMod val="75000"/>
                  </a:schemeClr>
                </a:solidFill>
              </a:rPr>
              <a:t>توقعاتكم...</a:t>
            </a:r>
            <a:endParaRPr lang="en-US" dirty="0">
              <a:solidFill>
                <a:schemeClr val="accent6">
                  <a:lumMod val="75000"/>
                </a:schemeClr>
              </a:solidFill>
            </a:endParaRPr>
          </a:p>
        </p:txBody>
      </p:sp>
      <p:sp>
        <p:nvSpPr>
          <p:cNvPr id="3" name="Content Placeholder 2"/>
          <p:cNvSpPr>
            <a:spLocks noGrp="1"/>
          </p:cNvSpPr>
          <p:nvPr>
            <p:ph idx="1"/>
          </p:nvPr>
        </p:nvSpPr>
        <p:spPr/>
        <p:txBody>
          <a:bodyPr>
            <a:normAutofit fontScale="77500" lnSpcReduction="20000"/>
          </a:bodyPr>
          <a:lstStyle/>
          <a:p>
            <a:r>
              <a:rPr lang="en-US" dirty="0" smtClean="0"/>
              <a:t>Write down your objectives (outcomes) for the workshop</a:t>
            </a:r>
          </a:p>
          <a:p>
            <a:endParaRPr lang="en-US" dirty="0" smtClean="0"/>
          </a:p>
          <a:p>
            <a:r>
              <a:rPr lang="en-US" dirty="0" smtClean="0"/>
              <a:t> </a:t>
            </a:r>
            <a:r>
              <a:rPr lang="ar-SA" dirty="0" smtClean="0"/>
              <a:t>اكتب جميع اهدافك( المخرجات) للورشة</a:t>
            </a:r>
            <a:br>
              <a:rPr lang="ar-SA" dirty="0" smtClean="0"/>
            </a:br>
            <a:r>
              <a:rPr lang="ar-SA" dirty="0" smtClean="0"/>
              <a:t> </a:t>
            </a:r>
            <a:endParaRPr lang="en-US" dirty="0" smtClean="0"/>
          </a:p>
          <a:p>
            <a:r>
              <a:rPr lang="en-US" dirty="0" smtClean="0"/>
              <a:t>By the end of this workshop I want to ….</a:t>
            </a:r>
          </a:p>
          <a:p>
            <a:r>
              <a:rPr lang="en-US" dirty="0" smtClean="0"/>
              <a:t>  </a:t>
            </a:r>
            <a:r>
              <a:rPr lang="ar-SA" dirty="0" smtClean="0"/>
              <a:t> بعد الانتهاء من هذه الورشة اريد </a:t>
            </a:r>
            <a:r>
              <a:rPr lang="ar-SA" dirty="0" err="1" smtClean="0"/>
              <a:t>أن ........</a:t>
            </a:r>
            <a:endParaRPr lang="en-US" dirty="0" smtClean="0"/>
          </a:p>
          <a:p>
            <a:pPr>
              <a:buNone/>
            </a:pPr>
            <a:endParaRPr lang="en-US" dirty="0" smtClean="0"/>
          </a:p>
          <a:p>
            <a:r>
              <a:rPr lang="en-US" dirty="0" smtClean="0"/>
              <a:t>Write down what you consider learning outcomes to be.</a:t>
            </a:r>
          </a:p>
          <a:p>
            <a:r>
              <a:rPr lang="ar-SA" dirty="0" smtClean="0"/>
              <a:t>اكتب ماذا تعني لك مخرجات التعلم.</a:t>
            </a:r>
            <a:endParaRPr lang="en-US" dirty="0" smtClean="0"/>
          </a:p>
          <a:p>
            <a:endParaRPr lang="en-US" dirty="0" smtClean="0"/>
          </a:p>
          <a:p>
            <a:pPr>
              <a:buNone/>
            </a:pPr>
            <a:r>
              <a:rPr lang="en-US" dirty="0" smtClean="0"/>
              <a:t>   Learning outcomes are ……</a:t>
            </a:r>
          </a:p>
          <a:p>
            <a:pPr>
              <a:buNone/>
            </a:pPr>
            <a:r>
              <a:rPr lang="ar-SA" dirty="0" smtClean="0"/>
              <a:t>مخرجات التعليم </a:t>
            </a:r>
            <a:r>
              <a:rPr lang="ar-SA" dirty="0" err="1" smtClean="0"/>
              <a:t>هي ..........</a:t>
            </a:r>
            <a:endParaRPr lang="en-US" dirty="0"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719138"/>
          </a:xfrm>
        </p:spPr>
        <p:txBody>
          <a:bodyPr>
            <a:normAutofit fontScale="90000"/>
          </a:bodyPr>
          <a:lstStyle/>
          <a:p>
            <a:pPr eaLnBrk="1" fontAlgn="auto" hangingPunct="1">
              <a:spcAft>
                <a:spcPts val="0"/>
              </a:spcAft>
              <a:defRPr/>
            </a:pPr>
            <a:r>
              <a:rPr lang="en-GB" sz="3200" b="1" dirty="0" smtClean="0">
                <a:solidFill>
                  <a:schemeClr val="accent3"/>
                </a:solidFill>
              </a:rPr>
              <a:t>Assessment Map</a:t>
            </a:r>
            <a:r>
              <a:rPr lang="ar-SA" sz="3200" b="1" dirty="0" smtClean="0">
                <a:solidFill>
                  <a:schemeClr val="accent3"/>
                </a:solidFill>
              </a:rPr>
              <a:t/>
            </a:r>
            <a:br>
              <a:rPr lang="ar-SA" sz="3200" b="1" dirty="0" smtClean="0">
                <a:solidFill>
                  <a:schemeClr val="accent3"/>
                </a:solidFill>
              </a:rPr>
            </a:br>
            <a:r>
              <a:rPr lang="ar-SA" sz="3200" b="1" dirty="0" smtClean="0">
                <a:solidFill>
                  <a:schemeClr val="accent3"/>
                </a:solidFill>
              </a:rPr>
              <a:t>خارطة التقويم </a:t>
            </a:r>
            <a:r>
              <a:rPr lang="en-GB" sz="3200" b="1" dirty="0" smtClean="0">
                <a:solidFill>
                  <a:schemeClr val="accent3"/>
                </a:solidFill>
              </a:rPr>
              <a:t> </a:t>
            </a:r>
            <a:endParaRPr lang="x-none" sz="3200" b="1" dirty="0">
              <a:solidFill>
                <a:schemeClr val="accent3"/>
              </a:solidFill>
            </a:endParaRPr>
          </a:p>
        </p:txBody>
      </p:sp>
      <p:pic>
        <p:nvPicPr>
          <p:cNvPr id="101379" name="Picture 2"/>
          <p:cNvPicPr>
            <a:picLocks noChangeAspect="1" noChangeArrowheads="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l="20750" t="21281" r="25014" b="13750"/>
          <a:stretch>
            <a:fillRect/>
          </a:stretch>
        </p:blipFill>
        <p:spPr bwMode="auto">
          <a:xfrm>
            <a:off x="179388" y="1341438"/>
            <a:ext cx="8713787" cy="540226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923925"/>
          </a:xfrm>
        </p:spPr>
        <p:txBody>
          <a:bodyPr>
            <a:normAutofit fontScale="90000"/>
          </a:bodyPr>
          <a:lstStyle/>
          <a:p>
            <a:pPr eaLnBrk="1" fontAlgn="auto" hangingPunct="1">
              <a:spcAft>
                <a:spcPts val="0"/>
              </a:spcAft>
              <a:defRPr/>
            </a:pPr>
            <a:r>
              <a:rPr lang="en-GB" sz="2800" b="1" dirty="0" smtClean="0">
                <a:solidFill>
                  <a:schemeClr val="accent3"/>
                </a:solidFill>
              </a:rPr>
              <a:t>Assessment Map – introductory level</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خارطة </a:t>
            </a:r>
            <a:r>
              <a:rPr lang="ar-SA" sz="2800" b="1" dirty="0" err="1" smtClean="0">
                <a:solidFill>
                  <a:schemeClr val="accent3"/>
                </a:solidFill>
              </a:rPr>
              <a:t>التقييم </a:t>
            </a:r>
            <a:r>
              <a:rPr lang="ar-SA" sz="2800" b="1" dirty="0" smtClean="0">
                <a:solidFill>
                  <a:schemeClr val="accent3"/>
                </a:solidFill>
              </a:rPr>
              <a:t>– مستوى أولي </a:t>
            </a:r>
            <a:endParaRPr lang="x-none" sz="2800" dirty="0">
              <a:solidFill>
                <a:schemeClr val="accent3"/>
              </a:solidFill>
            </a:endParaRPr>
          </a:p>
        </p:txBody>
      </p:sp>
      <p:pic>
        <p:nvPicPr>
          <p:cNvPr id="102403" name="Picture 2"/>
          <p:cNvPicPr>
            <a:picLocks noChangeAspect="1" noChangeArrowheads="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l="25397" t="37172" r="26456" b="25185"/>
          <a:stretch>
            <a:fillRect/>
          </a:stretch>
        </p:blipFill>
        <p:spPr bwMode="auto">
          <a:xfrm>
            <a:off x="315913" y="1773238"/>
            <a:ext cx="8516937" cy="410368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lgn="in">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52488"/>
          </a:xfrm>
        </p:spPr>
        <p:txBody>
          <a:bodyPr>
            <a:normAutofit fontScale="90000"/>
          </a:bodyPr>
          <a:lstStyle/>
          <a:p>
            <a:pPr eaLnBrk="1" fontAlgn="auto" hangingPunct="1">
              <a:spcAft>
                <a:spcPts val="0"/>
              </a:spcAft>
              <a:defRPr/>
            </a:pPr>
            <a:r>
              <a:rPr lang="en-GB" sz="2800" b="1" dirty="0" smtClean="0">
                <a:solidFill>
                  <a:schemeClr val="accent3"/>
                </a:solidFill>
              </a:rPr>
              <a:t>Assessment Map – intermediate level</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خارطة </a:t>
            </a:r>
            <a:r>
              <a:rPr lang="ar-SA" sz="2800" b="1" dirty="0" err="1" smtClean="0">
                <a:solidFill>
                  <a:schemeClr val="accent3"/>
                </a:solidFill>
              </a:rPr>
              <a:t>التقييم </a:t>
            </a:r>
            <a:r>
              <a:rPr lang="ar-SA" sz="2800" b="1" dirty="0" smtClean="0">
                <a:solidFill>
                  <a:schemeClr val="accent3"/>
                </a:solidFill>
              </a:rPr>
              <a:t>– مستوى متوسط </a:t>
            </a:r>
            <a:endParaRPr lang="x-none" sz="2800" b="1" dirty="0">
              <a:solidFill>
                <a:schemeClr val="accent3"/>
              </a:solidFill>
            </a:endParaRPr>
          </a:p>
        </p:txBody>
      </p:sp>
      <p:pic>
        <p:nvPicPr>
          <p:cNvPr id="103427" name="Picture 2"/>
          <p:cNvPicPr>
            <a:picLocks noChangeAspect="1" noChangeArrowheads="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l="28836" t="21645" r="29366" b="44005"/>
          <a:stretch>
            <a:fillRect/>
          </a:stretch>
        </p:blipFill>
        <p:spPr bwMode="auto">
          <a:xfrm>
            <a:off x="265113" y="1801813"/>
            <a:ext cx="8662987" cy="40036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lgn="in">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9BBB59"/>
                </a:solidFill>
              </a:rPr>
              <a:t>Strategies</a:t>
            </a:r>
            <a:r>
              <a:rPr lang="ar-SA" dirty="0" smtClean="0">
                <a:solidFill>
                  <a:srgbClr val="9BBB59"/>
                </a:solidFill>
              </a:rPr>
              <a:t/>
            </a:r>
            <a:br>
              <a:rPr lang="ar-SA" dirty="0" smtClean="0">
                <a:solidFill>
                  <a:srgbClr val="9BBB59"/>
                </a:solidFill>
              </a:rPr>
            </a:br>
            <a:r>
              <a:rPr lang="ar-SA" dirty="0" smtClean="0">
                <a:solidFill>
                  <a:srgbClr val="9BBB59"/>
                </a:solidFill>
              </a:rPr>
              <a:t>استراتيجيات </a:t>
            </a:r>
            <a:endParaRPr lang="en-GB" dirty="0">
              <a:solidFill>
                <a:srgbClr val="9BBB59"/>
              </a:solidFill>
            </a:endParaRPr>
          </a:p>
        </p:txBody>
      </p:sp>
      <p:sp>
        <p:nvSpPr>
          <p:cNvPr id="3" name="Content Placeholder 2"/>
          <p:cNvSpPr>
            <a:spLocks noGrp="1"/>
          </p:cNvSpPr>
          <p:nvPr>
            <p:ph idx="1"/>
          </p:nvPr>
        </p:nvSpPr>
        <p:spPr/>
        <p:txBody>
          <a:bodyPr>
            <a:normAutofit fontScale="62500" lnSpcReduction="20000"/>
          </a:bodyPr>
          <a:lstStyle/>
          <a:p>
            <a:r>
              <a:rPr lang="en-GB" dirty="0" smtClean="0"/>
              <a:t>Check the assessments against the domains of </a:t>
            </a:r>
            <a:r>
              <a:rPr lang="en-GB" dirty="0" err="1" smtClean="0"/>
              <a:t>learnin</a:t>
            </a:r>
            <a:r>
              <a:rPr lang="en-US" dirty="0" smtClean="0"/>
              <a:t>g</a:t>
            </a:r>
            <a:endParaRPr lang="ar-SA" dirty="0" smtClean="0"/>
          </a:p>
          <a:p>
            <a:r>
              <a:rPr lang="ar-SA" dirty="0" smtClean="0"/>
              <a:t>افحص التقييمات بمقابلة نطاقات التعلم </a:t>
            </a:r>
            <a:endParaRPr lang="en-GB" dirty="0" smtClean="0"/>
          </a:p>
          <a:p>
            <a:r>
              <a:rPr lang="en-GB" dirty="0" smtClean="0"/>
              <a:t>Checked which methods were appropriate-  on the map  eg practical....</a:t>
            </a:r>
            <a:endParaRPr lang="ar-SA" dirty="0" smtClean="0"/>
          </a:p>
          <a:p>
            <a:r>
              <a:rPr lang="ar-SA" dirty="0" smtClean="0"/>
              <a:t>تفحص بطرق مناسبة على الخارطة مثلاً </a:t>
            </a:r>
            <a:r>
              <a:rPr lang="ar-SA" dirty="0" err="1" smtClean="0"/>
              <a:t>عملي....</a:t>
            </a:r>
            <a:endParaRPr lang="en-GB" dirty="0" smtClean="0"/>
          </a:p>
          <a:p>
            <a:r>
              <a:rPr lang="en-GB" dirty="0" smtClean="0"/>
              <a:t>****</a:t>
            </a:r>
            <a:endParaRPr lang="ar-SA" dirty="0" smtClean="0"/>
          </a:p>
          <a:p>
            <a:r>
              <a:rPr lang="en-GB" dirty="0" smtClean="0"/>
              <a:t>Development of skills over time- in different disciplines</a:t>
            </a:r>
            <a:endParaRPr lang="ar-SA" dirty="0" smtClean="0"/>
          </a:p>
          <a:p>
            <a:r>
              <a:rPr lang="ar-SA" dirty="0" smtClean="0"/>
              <a:t>تطوير المهارات عبر الزمن بمختلف المناهج</a:t>
            </a:r>
            <a:r>
              <a:rPr lang="en-GB" dirty="0" smtClean="0"/>
              <a:t> </a:t>
            </a:r>
          </a:p>
          <a:p>
            <a:r>
              <a:rPr lang="en-GB" dirty="0" smtClean="0"/>
              <a:t>early work  case study– then later years presentation</a:t>
            </a:r>
            <a:r>
              <a:rPr lang="ar-SA" dirty="0" smtClean="0"/>
              <a:t> </a:t>
            </a:r>
          </a:p>
          <a:p>
            <a:r>
              <a:rPr lang="ar-SA" dirty="0" smtClean="0"/>
              <a:t>دراسة حالة </a:t>
            </a:r>
            <a:r>
              <a:rPr lang="ar-SA" dirty="0" err="1" smtClean="0"/>
              <a:t>مبكرة </a:t>
            </a:r>
            <a:r>
              <a:rPr lang="ar-SA" dirty="0" smtClean="0"/>
              <a:t>– ثم بعد سنوات يكون العرض</a:t>
            </a:r>
            <a:endParaRPr lang="en-GB" dirty="0" smtClean="0"/>
          </a:p>
          <a:p>
            <a:r>
              <a:rPr lang="en-GB" dirty="0" smtClean="0"/>
              <a:t>early simple essay test—later advanced essays</a:t>
            </a:r>
            <a:endParaRPr lang="ar-SA" dirty="0" smtClean="0"/>
          </a:p>
          <a:p>
            <a:r>
              <a:rPr lang="ar-SA" dirty="0" smtClean="0"/>
              <a:t>اختبار مقال </a:t>
            </a:r>
            <a:r>
              <a:rPr lang="ar-SA" dirty="0" err="1" smtClean="0"/>
              <a:t>سهل </a:t>
            </a:r>
            <a:r>
              <a:rPr lang="ar-SA" dirty="0" smtClean="0"/>
              <a:t>– و بعدها مقالات متقدمة أكثر</a:t>
            </a:r>
            <a:endParaRPr lang="en-GB" dirty="0" smtClean="0"/>
          </a:p>
          <a:p>
            <a:r>
              <a:rPr lang="en-GB" dirty="0" smtClean="0"/>
              <a:t>Lab work yr 1  yr 2  project  yr 3 poster presentation </a:t>
            </a:r>
            <a:endParaRPr lang="ar-SA" dirty="0" smtClean="0"/>
          </a:p>
          <a:p>
            <a:r>
              <a:rPr lang="ar-SA" dirty="0" smtClean="0"/>
              <a:t>عمل في المختبر سنة 1 و سنة 2 كمشروع و سنة 3 عرض بملصقات </a:t>
            </a:r>
            <a:endParaRPr lang="en-GB" dirty="0" smtClean="0"/>
          </a:p>
          <a:p>
            <a:r>
              <a:rPr lang="en-GB" dirty="0" smtClean="0"/>
              <a:t>yr 4 by the OSCE</a:t>
            </a:r>
            <a:r>
              <a:rPr lang="ar-SA" dirty="0" smtClean="0"/>
              <a:t> سنة 4 عند أو </a:t>
            </a:r>
            <a:r>
              <a:rPr lang="ar-SA" dirty="0" err="1" smtClean="0"/>
              <a:t>إس</a:t>
            </a:r>
            <a:r>
              <a:rPr lang="ar-SA" dirty="0" smtClean="0"/>
              <a:t> </a:t>
            </a:r>
            <a:r>
              <a:rPr lang="ar-SA" dirty="0" err="1" smtClean="0"/>
              <a:t>سي</a:t>
            </a:r>
            <a:r>
              <a:rPr lang="ar-SA" dirty="0" smtClean="0"/>
              <a:t> إي </a:t>
            </a:r>
            <a:endParaRPr lang="en-GB"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GB" sz="2800" b="1" dirty="0" smtClean="0">
                <a:solidFill>
                  <a:schemeClr val="accent3"/>
                </a:solidFill>
              </a:rPr>
              <a:t>Exercise 4:</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تمرين </a:t>
            </a:r>
            <a:r>
              <a:rPr lang="ar-SA" sz="2800" b="1" dirty="0" err="1" smtClean="0">
                <a:solidFill>
                  <a:schemeClr val="accent3"/>
                </a:solidFill>
              </a:rPr>
              <a:t>4 :</a:t>
            </a:r>
            <a:r>
              <a:rPr lang="ar-SA" sz="2800" b="1" dirty="0" smtClean="0">
                <a:solidFill>
                  <a:schemeClr val="accent3"/>
                </a:solidFill>
              </a:rPr>
              <a:t> </a:t>
            </a:r>
            <a:r>
              <a:rPr lang="en-GB" sz="2800" b="1" dirty="0" smtClean="0">
                <a:solidFill>
                  <a:schemeClr val="accent3"/>
                </a:solidFill>
              </a:rPr>
              <a:t> </a:t>
            </a:r>
            <a:endParaRPr lang="en-GB" sz="2800" b="1" dirty="0">
              <a:solidFill>
                <a:schemeClr val="accent3"/>
              </a:solidFill>
            </a:endParaRPr>
          </a:p>
        </p:txBody>
      </p:sp>
      <p:sp>
        <p:nvSpPr>
          <p:cNvPr id="3" name="Content Placeholder 2"/>
          <p:cNvSpPr>
            <a:spLocks noGrp="1"/>
          </p:cNvSpPr>
          <p:nvPr>
            <p:ph idx="1"/>
          </p:nvPr>
        </p:nvSpPr>
        <p:spPr>
          <a:xfrm>
            <a:off x="457200" y="2205038"/>
            <a:ext cx="8229600" cy="3600450"/>
          </a:xfrm>
        </p:spPr>
        <p:txBody>
          <a:bodyPr>
            <a:normAutofit/>
          </a:bodyPr>
          <a:lstStyle/>
          <a:p>
            <a:pPr marL="274320" indent="-274320" algn="just" eaLnBrk="1" fontAlgn="auto" hangingPunct="1">
              <a:spcAft>
                <a:spcPts val="0"/>
              </a:spcAft>
              <a:buClr>
                <a:schemeClr val="accent3"/>
              </a:buClr>
              <a:buFont typeface="Wingdings 2"/>
              <a:buNone/>
              <a:defRPr/>
            </a:pPr>
            <a:r>
              <a:rPr lang="en-GB" sz="2800" dirty="0" smtClean="0">
                <a:latin typeface="+mj-lt"/>
              </a:rPr>
              <a:t>	</a:t>
            </a:r>
            <a:r>
              <a:rPr lang="en-GB" sz="2400" dirty="0" smtClean="0">
                <a:latin typeface="+mj-lt"/>
              </a:rPr>
              <a:t>Using the LOs which you developed yesterday, consider how an appropriate assessment strategy might be developed.</a:t>
            </a:r>
            <a:endParaRPr lang="ar-SA" sz="2400" dirty="0" smtClean="0">
              <a:latin typeface="+mj-lt"/>
            </a:endParaRPr>
          </a:p>
          <a:p>
            <a:pPr marL="274320" indent="-274320" algn="just" eaLnBrk="1" fontAlgn="auto" hangingPunct="1">
              <a:spcAft>
                <a:spcPts val="0"/>
              </a:spcAft>
              <a:buClr>
                <a:schemeClr val="accent3"/>
              </a:buClr>
              <a:buFont typeface="Wingdings 2"/>
              <a:buNone/>
              <a:defRPr/>
            </a:pPr>
            <a:r>
              <a:rPr lang="ar-SA" sz="2400" dirty="0" smtClean="0">
                <a:latin typeface="+mj-lt"/>
              </a:rPr>
              <a:t>باستخدامك مخرجات التعلم التي طورتها أمس، انظر كيف يتم </a:t>
            </a:r>
            <a:r>
              <a:rPr lang="ar-SA" sz="2400" smtClean="0">
                <a:latin typeface="+mj-lt"/>
              </a:rPr>
              <a:t>تطوير استراتيجية التقييم</a:t>
            </a:r>
            <a:endParaRPr lang="en-GB" sz="2400" dirty="0" smtClean="0">
              <a:latin typeface="+mj-lt"/>
            </a:endParaRPr>
          </a:p>
          <a:p>
            <a:pPr marL="0" indent="0" eaLnBrk="1" fontAlgn="auto" hangingPunct="1">
              <a:spcAft>
                <a:spcPts val="0"/>
              </a:spcAft>
              <a:buClr>
                <a:schemeClr val="accent3"/>
              </a:buClr>
              <a:buNone/>
              <a:defRPr/>
            </a:pPr>
            <a:endParaRPr lang="en-GB"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3137" y="1017533"/>
            <a:ext cx="2358338" cy="2185214"/>
          </a:xfrm>
          <a:prstGeom prst="rect">
            <a:avLst/>
          </a:prstGeom>
          <a:noFill/>
        </p:spPr>
        <p:txBody>
          <a:bodyPr wrap="none" rtlCol="0">
            <a:spAutoFit/>
          </a:bodyPr>
          <a:lstStyle/>
          <a:p>
            <a:r>
              <a:rPr lang="en-US" sz="2800" b="1" dirty="0" smtClean="0">
                <a:solidFill>
                  <a:srgbClr val="0000FF"/>
                </a:solidFill>
              </a:rPr>
              <a:t>      DAY 2</a:t>
            </a:r>
          </a:p>
          <a:p>
            <a:r>
              <a:rPr lang="en-US" sz="3600" b="1" dirty="0" smtClean="0">
                <a:solidFill>
                  <a:srgbClr val="0000FF"/>
                </a:solidFill>
              </a:rPr>
              <a:t>SESSION 2</a:t>
            </a:r>
          </a:p>
          <a:p>
            <a:r>
              <a:rPr lang="ar-SA" sz="3600" b="1" dirty="0" smtClean="0">
                <a:solidFill>
                  <a:srgbClr val="0000FF"/>
                </a:solidFill>
              </a:rPr>
              <a:t>اليوم الثاني </a:t>
            </a:r>
          </a:p>
          <a:p>
            <a:r>
              <a:rPr lang="ar-SA" sz="3600" b="1" dirty="0" smtClean="0">
                <a:solidFill>
                  <a:srgbClr val="0000FF"/>
                </a:solidFill>
              </a:rPr>
              <a:t>الجلسة الثانية </a:t>
            </a:r>
            <a:endParaRPr lang="en-US" sz="3600" b="1" dirty="0" smtClean="0">
              <a:solidFill>
                <a:srgbClr val="0000FF"/>
              </a:solidFill>
            </a:endParaRPr>
          </a:p>
        </p:txBody>
      </p:sp>
      <p:sp>
        <p:nvSpPr>
          <p:cNvPr id="5" name="TextBox 4"/>
          <p:cNvSpPr txBox="1"/>
          <p:nvPr/>
        </p:nvSpPr>
        <p:spPr>
          <a:xfrm>
            <a:off x="3724838" y="3177560"/>
            <a:ext cx="1608133" cy="400110"/>
          </a:xfrm>
          <a:prstGeom prst="rect">
            <a:avLst/>
          </a:prstGeom>
          <a:noFill/>
        </p:spPr>
        <p:txBody>
          <a:bodyPr wrap="none" rtlCol="0">
            <a:spAutoFit/>
          </a:bodyPr>
          <a:lstStyle/>
          <a:p>
            <a:r>
              <a:rPr lang="en-US" sz="2000" b="1" dirty="0" smtClean="0">
                <a:solidFill>
                  <a:schemeClr val="accent6">
                    <a:lumMod val="75000"/>
                  </a:schemeClr>
                </a:solidFill>
              </a:rPr>
              <a:t>10.45 = 12.00</a:t>
            </a:r>
            <a:endParaRPr lang="en-US" sz="2000" b="1" dirty="0">
              <a:solidFill>
                <a:schemeClr val="accent6">
                  <a:lumMod val="75000"/>
                </a:schemeClr>
              </a:solidFill>
            </a:endParaRPr>
          </a:p>
        </p:txBody>
      </p:sp>
      <p:sp>
        <p:nvSpPr>
          <p:cNvPr id="7" name="TextBox 6"/>
          <p:cNvSpPr txBox="1"/>
          <p:nvPr/>
        </p:nvSpPr>
        <p:spPr>
          <a:xfrm>
            <a:off x="2345798" y="3577670"/>
            <a:ext cx="4785734" cy="2062103"/>
          </a:xfrm>
          <a:prstGeom prst="rect">
            <a:avLst/>
          </a:prstGeom>
          <a:noFill/>
        </p:spPr>
        <p:txBody>
          <a:bodyPr wrap="none" rtlCol="0">
            <a:spAutoFit/>
          </a:bodyPr>
          <a:lstStyle/>
          <a:p>
            <a:r>
              <a:rPr lang="en-GB" sz="3200" b="1" dirty="0" smtClean="0">
                <a:solidFill>
                  <a:srgbClr val="0000FF"/>
                </a:solidFill>
              </a:rPr>
              <a:t>Quality assurance of the </a:t>
            </a:r>
          </a:p>
          <a:p>
            <a:r>
              <a:rPr lang="en-GB" sz="3200" b="1" dirty="0" smtClean="0">
                <a:solidFill>
                  <a:srgbClr val="0000FF"/>
                </a:solidFill>
              </a:rPr>
              <a:t>Outcomes-based Approach</a:t>
            </a:r>
            <a:endParaRPr lang="ar-SA" sz="3200" b="1" dirty="0" smtClean="0">
              <a:solidFill>
                <a:srgbClr val="0000FF"/>
              </a:solidFill>
            </a:endParaRPr>
          </a:p>
          <a:p>
            <a:r>
              <a:rPr lang="ar-SA" sz="3200" b="1" dirty="0" smtClean="0">
                <a:solidFill>
                  <a:srgbClr val="0000FF"/>
                </a:solidFill>
              </a:rPr>
              <a:t>ضمان الجودة للطريقة التعليمية </a:t>
            </a:r>
          </a:p>
          <a:p>
            <a:r>
              <a:rPr lang="ar-SA" sz="3200" b="1" dirty="0" smtClean="0">
                <a:solidFill>
                  <a:srgbClr val="0000FF"/>
                </a:solidFill>
              </a:rPr>
              <a:t>المبنية على المخرجات </a:t>
            </a:r>
            <a:endParaRPr lang="en-US" sz="3200" dirty="0">
              <a:solidFill>
                <a:srgbClr val="0000FF"/>
              </a:solidFill>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The </a:t>
            </a:r>
            <a:r>
              <a:rPr lang="en-GB" dirty="0"/>
              <a:t>role of outcomes in course development, evaluation and monitoring. </a:t>
            </a:r>
            <a:r>
              <a:rPr lang="en-GB" dirty="0" smtClean="0"/>
              <a:t> </a:t>
            </a:r>
            <a:endParaRPr lang="ar-SA" dirty="0" smtClean="0"/>
          </a:p>
          <a:p>
            <a:r>
              <a:rPr lang="ar-SA" dirty="0" smtClean="0"/>
              <a:t>إن دور المخرجات في تطوير المنهج هو التقييم و المراقبة</a:t>
            </a:r>
            <a:endParaRPr lang="en-GB" dirty="0" smtClean="0"/>
          </a:p>
          <a:p>
            <a:r>
              <a:rPr lang="en-GB" dirty="0" smtClean="0"/>
              <a:t>Assuring </a:t>
            </a:r>
            <a:r>
              <a:rPr lang="en-GB" dirty="0"/>
              <a:t>the quality of outcomes-based assessment</a:t>
            </a:r>
            <a:r>
              <a:rPr lang="en-GB" dirty="0" smtClean="0"/>
              <a:t>.</a:t>
            </a:r>
            <a:endParaRPr lang="ar-SA" dirty="0" smtClean="0"/>
          </a:p>
          <a:p>
            <a:r>
              <a:rPr lang="ar-SA" dirty="0" smtClean="0"/>
              <a:t>ضمان الجودة للتقييم المبني على المخرجات </a:t>
            </a:r>
            <a:endParaRPr lang="en-GB" dirty="0" smtClean="0"/>
          </a:p>
          <a:p>
            <a:endParaRPr lang="en-GB" dirty="0" smtClean="0"/>
          </a:p>
          <a:p>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Quality Assurance (UK):  Demonstrating the achievement of Learning Outcomes: </a:t>
            </a:r>
            <a:r>
              <a:rPr lang="en-US" sz="3600" b="1" dirty="0" smtClean="0"/>
              <a:t>Assessment</a:t>
            </a:r>
            <a:br>
              <a:rPr lang="en-US" sz="3600" b="1" dirty="0" smtClean="0"/>
            </a:br>
            <a:r>
              <a:rPr lang="ar-SA" sz="2400" dirty="0" smtClean="0"/>
              <a:t>ضمان </a:t>
            </a:r>
            <a:r>
              <a:rPr lang="ar-SA" sz="2400" dirty="0" err="1" smtClean="0"/>
              <a:t>الجودة </a:t>
            </a:r>
            <a:r>
              <a:rPr lang="ar-SA" sz="2400" dirty="0" smtClean="0"/>
              <a:t>(بريطانيا): عرض إنجاز مخرجات </a:t>
            </a:r>
            <a:r>
              <a:rPr lang="ar-SA" sz="2400" dirty="0" err="1" smtClean="0"/>
              <a:t>التعلم </a:t>
            </a:r>
            <a:r>
              <a:rPr lang="ar-SA" sz="2400" dirty="0" smtClean="0"/>
              <a:t>: </a:t>
            </a:r>
            <a:r>
              <a:rPr lang="ar-SA" sz="3200" b="1" dirty="0" smtClean="0"/>
              <a:t>التقييم</a:t>
            </a:r>
            <a:r>
              <a:rPr lang="ar-SA" sz="2400" b="1" dirty="0" smtClean="0"/>
              <a:t> </a:t>
            </a:r>
            <a:endParaRPr lang="en-GB" sz="3600" b="1" dirty="0"/>
          </a:p>
        </p:txBody>
      </p:sp>
      <p:sp>
        <p:nvSpPr>
          <p:cNvPr id="3" name="Content Placeholder 2"/>
          <p:cNvSpPr>
            <a:spLocks noGrp="1"/>
          </p:cNvSpPr>
          <p:nvPr>
            <p:ph idx="1"/>
          </p:nvPr>
        </p:nvSpPr>
        <p:spPr/>
        <p:txBody>
          <a:bodyPr>
            <a:normAutofit fontScale="77500" lnSpcReduction="20000"/>
          </a:bodyPr>
          <a:lstStyle/>
          <a:p>
            <a:r>
              <a:rPr lang="en-GB" i="1" dirty="0" smtClean="0"/>
              <a:t>“In many cases, audit teams were unable to find an explicit linkage between learning outcomes and assessment”</a:t>
            </a:r>
            <a:endParaRPr lang="ar-SA" i="1" dirty="0" smtClean="0"/>
          </a:p>
          <a:p>
            <a:r>
              <a:rPr lang="ar-SA" i="1" dirty="0" smtClean="0"/>
              <a:t>في الكثير من الحالات فإن فريق المراجعة </a:t>
            </a:r>
            <a:r>
              <a:rPr lang="ar-SA" i="1" dirty="0" err="1" smtClean="0"/>
              <a:t>لايستطيعون</a:t>
            </a:r>
            <a:r>
              <a:rPr lang="ar-SA" i="1" dirty="0" smtClean="0"/>
              <a:t> إيجاد رابط واضح بين مخرجات التعلم و التقييم</a:t>
            </a:r>
            <a:endParaRPr lang="en-GB" i="1" dirty="0" smtClean="0"/>
          </a:p>
          <a:p>
            <a:pPr algn="r">
              <a:buNone/>
            </a:pPr>
            <a:r>
              <a:rPr lang="en-GB" sz="1900" i="1" dirty="0" smtClean="0"/>
              <a:t>QAA Outcomes from Institutional Audit:  The adoption and use of learning outcomes</a:t>
            </a:r>
          </a:p>
          <a:p>
            <a:endParaRPr lang="en-GB" i="1" dirty="0" smtClean="0"/>
          </a:p>
          <a:p>
            <a:pPr>
              <a:buNone/>
            </a:pPr>
            <a:r>
              <a:rPr lang="en-GB" dirty="0" smtClean="0"/>
              <a:t>and this sometimes led to recommendations. Occasionally, this absence could be related to the lack of an institutional assessment policy or to guidelines that were in need of review</a:t>
            </a:r>
            <a:endParaRPr lang="ar-SA" dirty="0" smtClean="0"/>
          </a:p>
          <a:p>
            <a:pPr>
              <a:buNone/>
            </a:pPr>
            <a:r>
              <a:rPr lang="ar-SA" dirty="0" smtClean="0"/>
              <a:t>و هذا في بعض الأحيان يقودنا إلى توصيات و أحياناً أخرى غياب الرؤية الواضحة تلك ترتبط لعدم وجود سياسة تقييم في المعهد أو كتيب إرشادات يرجع لها عند المراجعة النهائية.</a:t>
            </a:r>
            <a:endParaRPr lang="en-GB"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pPr eaLnBrk="1" fontAlgn="auto" hangingPunct="1">
              <a:spcAft>
                <a:spcPts val="0"/>
              </a:spcAft>
              <a:defRPr/>
            </a:pPr>
            <a:r>
              <a:rPr lang="en-GB" sz="3200" b="1" dirty="0" smtClean="0">
                <a:solidFill>
                  <a:schemeClr val="accent3"/>
                </a:solidFill>
              </a:rPr>
              <a:t>Program development</a:t>
            </a:r>
            <a:r>
              <a:rPr lang="ar-SA" sz="3200" b="1" dirty="0" smtClean="0">
                <a:solidFill>
                  <a:schemeClr val="accent3"/>
                </a:solidFill>
              </a:rPr>
              <a:t/>
            </a:r>
            <a:br>
              <a:rPr lang="ar-SA" sz="3200" b="1" dirty="0" smtClean="0">
                <a:solidFill>
                  <a:schemeClr val="accent3"/>
                </a:solidFill>
              </a:rPr>
            </a:br>
            <a:r>
              <a:rPr lang="ar-SA" sz="3200" b="1" dirty="0" smtClean="0">
                <a:solidFill>
                  <a:schemeClr val="accent3"/>
                </a:solidFill>
              </a:rPr>
              <a:t>تطوير البرنامج </a:t>
            </a:r>
            <a:endParaRPr lang="en-US" sz="3200" b="1" dirty="0">
              <a:solidFill>
                <a:schemeClr val="accent3"/>
              </a:solidFill>
            </a:endParaRPr>
          </a:p>
        </p:txBody>
      </p:sp>
      <p:sp>
        <p:nvSpPr>
          <p:cNvPr id="46083" name="Rectangle 3"/>
          <p:cNvSpPr>
            <a:spLocks noGrp="1" noChangeArrowheads="1"/>
          </p:cNvSpPr>
          <p:nvPr>
            <p:ph idx="1"/>
          </p:nvPr>
        </p:nvSpPr>
        <p:spPr>
          <a:xfrm>
            <a:off x="457200" y="2060848"/>
            <a:ext cx="8229600" cy="4263752"/>
          </a:xfrm>
        </p:spPr>
        <p:txBody>
          <a:bodyPr>
            <a:normAutofit lnSpcReduction="10000"/>
          </a:bodyPr>
          <a:lstStyle/>
          <a:p>
            <a:pPr marL="274320" indent="-274320" eaLnBrk="1" fontAlgn="auto" hangingPunct="1">
              <a:spcAft>
                <a:spcPts val="0"/>
              </a:spcAft>
              <a:buClr>
                <a:schemeClr val="accent3"/>
              </a:buClr>
              <a:buFontTx/>
              <a:buNone/>
              <a:defRPr/>
            </a:pPr>
            <a:r>
              <a:rPr lang="en-GB" dirty="0">
                <a:latin typeface="+mj-lt"/>
              </a:rPr>
              <a:t>NCAAA Standard 4, paragraph </a:t>
            </a:r>
            <a:r>
              <a:rPr lang="en-GB" dirty="0" smtClean="0">
                <a:latin typeface="+mj-lt"/>
              </a:rPr>
              <a:t>4.2:</a:t>
            </a:r>
            <a:r>
              <a:rPr lang="ar-SA" dirty="0" smtClean="0">
                <a:latin typeface="+mj-lt"/>
              </a:rPr>
              <a:t>معيار إن </a:t>
            </a:r>
            <a:r>
              <a:rPr lang="ar-SA" dirty="0" err="1" smtClean="0">
                <a:latin typeface="+mj-lt"/>
              </a:rPr>
              <a:t>سي</a:t>
            </a:r>
            <a:r>
              <a:rPr lang="ar-SA" dirty="0" smtClean="0">
                <a:latin typeface="+mj-lt"/>
              </a:rPr>
              <a:t> آي آي آي 4 الفقرة 4.2</a:t>
            </a:r>
            <a:endParaRPr lang="en-GB" dirty="0">
              <a:latin typeface="+mj-lt"/>
            </a:endParaRPr>
          </a:p>
          <a:p>
            <a:pPr marL="274320" indent="-274320" eaLnBrk="1" fontAlgn="auto" hangingPunct="1">
              <a:spcAft>
                <a:spcPts val="0"/>
              </a:spcAft>
              <a:buClr>
                <a:schemeClr val="accent3"/>
              </a:buClr>
              <a:buFont typeface="Wingdings 2"/>
              <a:buChar char=""/>
              <a:defRPr/>
            </a:pPr>
            <a:r>
              <a:rPr lang="en-AU" dirty="0">
                <a:latin typeface="+mj-lt"/>
                <a:cs typeface="Times New Roman" charset="0"/>
              </a:rPr>
              <a:t>Programs must be planned as coherent packages of learning experiences in which all courses contribute in planned ways to the intended learning outcomes for the program</a:t>
            </a:r>
            <a:r>
              <a:rPr lang="en-AU" dirty="0" smtClean="0">
                <a:latin typeface="+mj-lt"/>
                <a:cs typeface="Times New Roman" charset="0"/>
              </a:rPr>
              <a:t>.</a:t>
            </a:r>
            <a:endParaRPr lang="ar-SA" dirty="0" smtClean="0">
              <a:latin typeface="+mj-lt"/>
              <a:cs typeface="Times New Roman" charset="0"/>
            </a:endParaRPr>
          </a:p>
          <a:p>
            <a:pPr marL="274320" indent="-274320" eaLnBrk="1" fontAlgn="auto" hangingPunct="1">
              <a:spcAft>
                <a:spcPts val="0"/>
              </a:spcAft>
              <a:buClr>
                <a:schemeClr val="accent3"/>
              </a:buClr>
              <a:buFont typeface="Wingdings 2"/>
              <a:buChar char=""/>
              <a:defRPr/>
            </a:pPr>
            <a:r>
              <a:rPr lang="ar-SA" dirty="0" smtClean="0">
                <a:latin typeface="+mj-lt"/>
                <a:cs typeface="Times New Roman" charset="0"/>
              </a:rPr>
              <a:t>يجب تخطيط البرامج بشكل مجموعي متجانس للخبرات </a:t>
            </a:r>
            <a:r>
              <a:rPr lang="ar-SA" dirty="0" err="1" smtClean="0">
                <a:latin typeface="+mj-lt"/>
                <a:cs typeface="Times New Roman" charset="0"/>
              </a:rPr>
              <a:t>التعلمية</a:t>
            </a:r>
            <a:r>
              <a:rPr lang="ar-SA" dirty="0" smtClean="0">
                <a:latin typeface="+mj-lt"/>
                <a:cs typeface="Times New Roman" charset="0"/>
              </a:rPr>
              <a:t> حيث كل المناهج تشارك بشكل مخطط لمخرجات التعلم </a:t>
            </a:r>
            <a:r>
              <a:rPr lang="ar-SA" dirty="0" err="1" smtClean="0">
                <a:latin typeface="+mj-lt"/>
                <a:cs typeface="Times New Roman" charset="0"/>
              </a:rPr>
              <a:t>المرادة</a:t>
            </a:r>
            <a:r>
              <a:rPr lang="ar-SA" dirty="0" smtClean="0">
                <a:latin typeface="+mj-lt"/>
                <a:cs typeface="Times New Roman" charset="0"/>
              </a:rPr>
              <a:t> في البرنامج </a:t>
            </a:r>
            <a:r>
              <a:rPr lang="en-AU" dirty="0" smtClean="0">
                <a:latin typeface="+mj-lt"/>
                <a:cs typeface="Times New Roman" charset="0"/>
              </a:rPr>
              <a:t> </a:t>
            </a:r>
            <a:endParaRPr lang="en-US" dirty="0">
              <a:latin typeface="+mj-lt"/>
              <a:cs typeface="Times New Roman" charset="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405651" y="3065277"/>
            <a:ext cx="4624125" cy="1036039"/>
          </a:xfrm>
          <a:prstGeom prst="rect">
            <a:avLst/>
          </a:prstGeom>
          <a:solidFill>
            <a:schemeClr val="accent3">
              <a:lumMod val="60000"/>
              <a:lumOff val="40000"/>
              <a:alpha val="26000"/>
            </a:schemeClr>
          </a:solidFill>
          <a:ln>
            <a:solidFill>
              <a:schemeClr val="accent1">
                <a:shade val="95000"/>
                <a:satMod val="105000"/>
                <a:alpha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Freeform 17"/>
          <p:cNvSpPr/>
          <p:nvPr/>
        </p:nvSpPr>
        <p:spPr>
          <a:xfrm>
            <a:off x="2900591" y="4463638"/>
            <a:ext cx="2432081" cy="1404378"/>
          </a:xfrm>
          <a:custGeom>
            <a:avLst/>
            <a:gdLst>
              <a:gd name="connsiteX0" fmla="*/ 1037273 w 3123880"/>
              <a:gd name="connsiteY0" fmla="*/ 329630 h 2113509"/>
              <a:gd name="connsiteX1" fmla="*/ 1008191 w 3123880"/>
              <a:gd name="connsiteY1" fmla="*/ 339325 h 2113509"/>
              <a:gd name="connsiteX2" fmla="*/ 930638 w 3123880"/>
              <a:gd name="connsiteY2" fmla="*/ 407190 h 2113509"/>
              <a:gd name="connsiteX3" fmla="*/ 872473 w 3123880"/>
              <a:gd name="connsiteY3" fmla="*/ 445970 h 2113509"/>
              <a:gd name="connsiteX4" fmla="*/ 746449 w 3123880"/>
              <a:gd name="connsiteY4" fmla="*/ 552615 h 2113509"/>
              <a:gd name="connsiteX5" fmla="*/ 697978 w 3123880"/>
              <a:gd name="connsiteY5" fmla="*/ 581700 h 2113509"/>
              <a:gd name="connsiteX6" fmla="*/ 562260 w 3123880"/>
              <a:gd name="connsiteY6" fmla="*/ 688345 h 2113509"/>
              <a:gd name="connsiteX7" fmla="*/ 465319 w 3123880"/>
              <a:gd name="connsiteY7" fmla="*/ 736820 h 2113509"/>
              <a:gd name="connsiteX8" fmla="*/ 416848 w 3123880"/>
              <a:gd name="connsiteY8" fmla="*/ 765905 h 2113509"/>
              <a:gd name="connsiteX9" fmla="*/ 378072 w 3123880"/>
              <a:gd name="connsiteY9" fmla="*/ 785295 h 2113509"/>
              <a:gd name="connsiteX10" fmla="*/ 348989 w 3123880"/>
              <a:gd name="connsiteY10" fmla="*/ 814380 h 2113509"/>
              <a:gd name="connsiteX11" fmla="*/ 271436 w 3123880"/>
              <a:gd name="connsiteY11" fmla="*/ 833770 h 2113509"/>
              <a:gd name="connsiteX12" fmla="*/ 290824 w 3123880"/>
              <a:gd name="connsiteY12" fmla="*/ 882245 h 2113509"/>
              <a:gd name="connsiteX13" fmla="*/ 300518 w 3123880"/>
              <a:gd name="connsiteY13" fmla="*/ 911330 h 2113509"/>
              <a:gd name="connsiteX14" fmla="*/ 281130 w 3123880"/>
              <a:gd name="connsiteY14" fmla="*/ 1037365 h 2113509"/>
              <a:gd name="connsiteX15" fmla="*/ 242354 w 3123880"/>
              <a:gd name="connsiteY15" fmla="*/ 1095535 h 2113509"/>
              <a:gd name="connsiteX16" fmla="*/ 213271 w 3123880"/>
              <a:gd name="connsiteY16" fmla="*/ 1144010 h 2113509"/>
              <a:gd name="connsiteX17" fmla="*/ 164800 w 3123880"/>
              <a:gd name="connsiteY17" fmla="*/ 1202180 h 2113509"/>
              <a:gd name="connsiteX18" fmla="*/ 145412 w 3123880"/>
              <a:gd name="connsiteY18" fmla="*/ 1240960 h 2113509"/>
              <a:gd name="connsiteX19" fmla="*/ 48471 w 3123880"/>
              <a:gd name="connsiteY19" fmla="*/ 1318519 h 2113509"/>
              <a:gd name="connsiteX20" fmla="*/ 29082 w 3123880"/>
              <a:gd name="connsiteY20" fmla="*/ 1376689 h 2113509"/>
              <a:gd name="connsiteX21" fmla="*/ 9694 w 3123880"/>
              <a:gd name="connsiteY21" fmla="*/ 1425164 h 2113509"/>
              <a:gd name="connsiteX22" fmla="*/ 0 w 3123880"/>
              <a:gd name="connsiteY22" fmla="*/ 1493029 h 2113509"/>
              <a:gd name="connsiteX23" fmla="*/ 9694 w 3123880"/>
              <a:gd name="connsiteY23" fmla="*/ 1580284 h 2113509"/>
              <a:gd name="connsiteX24" fmla="*/ 19388 w 3123880"/>
              <a:gd name="connsiteY24" fmla="*/ 1619064 h 2113509"/>
              <a:gd name="connsiteX25" fmla="*/ 48471 w 3123880"/>
              <a:gd name="connsiteY25" fmla="*/ 1638454 h 2113509"/>
              <a:gd name="connsiteX26" fmla="*/ 87247 w 3123880"/>
              <a:gd name="connsiteY26" fmla="*/ 1706319 h 2113509"/>
              <a:gd name="connsiteX27" fmla="*/ 106636 w 3123880"/>
              <a:gd name="connsiteY27" fmla="*/ 1764489 h 2113509"/>
              <a:gd name="connsiteX28" fmla="*/ 145412 w 3123880"/>
              <a:gd name="connsiteY28" fmla="*/ 1803269 h 2113509"/>
              <a:gd name="connsiteX29" fmla="*/ 242354 w 3123880"/>
              <a:gd name="connsiteY29" fmla="*/ 1880829 h 2113509"/>
              <a:gd name="connsiteX30" fmla="*/ 416848 w 3123880"/>
              <a:gd name="connsiteY30" fmla="*/ 1968084 h 2113509"/>
              <a:gd name="connsiteX31" fmla="*/ 445931 w 3123880"/>
              <a:gd name="connsiteY31" fmla="*/ 1987474 h 2113509"/>
              <a:gd name="connsiteX32" fmla="*/ 455625 w 3123880"/>
              <a:gd name="connsiteY32" fmla="*/ 2065034 h 2113509"/>
              <a:gd name="connsiteX33" fmla="*/ 504095 w 3123880"/>
              <a:gd name="connsiteY33" fmla="*/ 2074729 h 2113509"/>
              <a:gd name="connsiteX34" fmla="*/ 1182685 w 3123880"/>
              <a:gd name="connsiteY34" fmla="*/ 2055339 h 2113509"/>
              <a:gd name="connsiteX35" fmla="*/ 1483204 w 3123880"/>
              <a:gd name="connsiteY35" fmla="*/ 1958389 h 2113509"/>
              <a:gd name="connsiteX36" fmla="*/ 2161794 w 3123880"/>
              <a:gd name="connsiteY36" fmla="*/ 1919609 h 2113509"/>
              <a:gd name="connsiteX37" fmla="*/ 2239347 w 3123880"/>
              <a:gd name="connsiteY37" fmla="*/ 1977779 h 2113509"/>
              <a:gd name="connsiteX38" fmla="*/ 2452618 w 3123880"/>
              <a:gd name="connsiteY38" fmla="*/ 2065034 h 2113509"/>
              <a:gd name="connsiteX39" fmla="*/ 2530171 w 3123880"/>
              <a:gd name="connsiteY39" fmla="*/ 2113509 h 2113509"/>
              <a:gd name="connsiteX40" fmla="*/ 2598030 w 3123880"/>
              <a:gd name="connsiteY40" fmla="*/ 2055339 h 2113509"/>
              <a:gd name="connsiteX41" fmla="*/ 2607724 w 3123880"/>
              <a:gd name="connsiteY41" fmla="*/ 1997169 h 2113509"/>
              <a:gd name="connsiteX42" fmla="*/ 2627113 w 3123880"/>
              <a:gd name="connsiteY42" fmla="*/ 1754794 h 2113509"/>
              <a:gd name="connsiteX43" fmla="*/ 2636807 w 3123880"/>
              <a:gd name="connsiteY43" fmla="*/ 1706319 h 2113509"/>
              <a:gd name="connsiteX44" fmla="*/ 2617418 w 3123880"/>
              <a:gd name="connsiteY44" fmla="*/ 1560894 h 2113509"/>
              <a:gd name="connsiteX45" fmla="*/ 2607724 w 3123880"/>
              <a:gd name="connsiteY45" fmla="*/ 1522114 h 2113509"/>
              <a:gd name="connsiteX46" fmla="*/ 2588336 w 3123880"/>
              <a:gd name="connsiteY46" fmla="*/ 1493029 h 2113509"/>
              <a:gd name="connsiteX47" fmla="*/ 2578642 w 3123880"/>
              <a:gd name="connsiteY47" fmla="*/ 1454249 h 2113509"/>
              <a:gd name="connsiteX48" fmla="*/ 2636807 w 3123880"/>
              <a:gd name="connsiteY48" fmla="*/ 1376689 h 2113509"/>
              <a:gd name="connsiteX49" fmla="*/ 2685277 w 3123880"/>
              <a:gd name="connsiteY49" fmla="*/ 1357299 h 2113509"/>
              <a:gd name="connsiteX50" fmla="*/ 2762831 w 3123880"/>
              <a:gd name="connsiteY50" fmla="*/ 1308824 h 2113509"/>
              <a:gd name="connsiteX51" fmla="*/ 2859772 w 3123880"/>
              <a:gd name="connsiteY51" fmla="*/ 1240960 h 2113509"/>
              <a:gd name="connsiteX52" fmla="*/ 3053655 w 3123880"/>
              <a:gd name="connsiteY52" fmla="*/ 1144010 h 2113509"/>
              <a:gd name="connsiteX53" fmla="*/ 3082737 w 3123880"/>
              <a:gd name="connsiteY53" fmla="*/ 1105230 h 2113509"/>
              <a:gd name="connsiteX54" fmla="*/ 3111820 w 3123880"/>
              <a:gd name="connsiteY54" fmla="*/ 1085840 h 2113509"/>
              <a:gd name="connsiteX55" fmla="*/ 3121514 w 3123880"/>
              <a:gd name="connsiteY55" fmla="*/ 785295 h 2113509"/>
              <a:gd name="connsiteX56" fmla="*/ 3092431 w 3123880"/>
              <a:gd name="connsiteY56" fmla="*/ 572005 h 2113509"/>
              <a:gd name="connsiteX57" fmla="*/ 3024572 w 3123880"/>
              <a:gd name="connsiteY57" fmla="*/ 387800 h 2113509"/>
              <a:gd name="connsiteX58" fmla="*/ 2995490 w 3123880"/>
              <a:gd name="connsiteY58" fmla="*/ 329630 h 2113509"/>
              <a:gd name="connsiteX59" fmla="*/ 2966408 w 3123880"/>
              <a:gd name="connsiteY59" fmla="*/ 310240 h 2113509"/>
              <a:gd name="connsiteX60" fmla="*/ 2898549 w 3123880"/>
              <a:gd name="connsiteY60" fmla="*/ 252070 h 2113509"/>
              <a:gd name="connsiteX61" fmla="*/ 2791913 w 3123880"/>
              <a:gd name="connsiteY61" fmla="*/ 222985 h 2113509"/>
              <a:gd name="connsiteX62" fmla="*/ 2675583 w 3123880"/>
              <a:gd name="connsiteY62" fmla="*/ 203595 h 2113509"/>
              <a:gd name="connsiteX63" fmla="*/ 2462312 w 3123880"/>
              <a:gd name="connsiteY63" fmla="*/ 145425 h 2113509"/>
              <a:gd name="connsiteX64" fmla="*/ 2307206 w 3123880"/>
              <a:gd name="connsiteY64" fmla="*/ 116340 h 2113509"/>
              <a:gd name="connsiteX65" fmla="*/ 1977605 w 3123880"/>
              <a:gd name="connsiteY65" fmla="*/ 106645 h 2113509"/>
              <a:gd name="connsiteX66" fmla="*/ 1919440 w 3123880"/>
              <a:gd name="connsiteY66" fmla="*/ 96950 h 2113509"/>
              <a:gd name="connsiteX67" fmla="*/ 1832193 w 3123880"/>
              <a:gd name="connsiteY67" fmla="*/ 87255 h 2113509"/>
              <a:gd name="connsiteX68" fmla="*/ 1793416 w 3123880"/>
              <a:gd name="connsiteY68" fmla="*/ 77560 h 2113509"/>
              <a:gd name="connsiteX69" fmla="*/ 1589839 w 3123880"/>
              <a:gd name="connsiteY69" fmla="*/ 58170 h 2113509"/>
              <a:gd name="connsiteX70" fmla="*/ 1541369 w 3123880"/>
              <a:gd name="connsiteY70" fmla="*/ 48475 h 2113509"/>
              <a:gd name="connsiteX71" fmla="*/ 1463815 w 3123880"/>
              <a:gd name="connsiteY71" fmla="*/ 38780 h 2113509"/>
              <a:gd name="connsiteX72" fmla="*/ 1337792 w 3123880"/>
              <a:gd name="connsiteY72" fmla="*/ 0 h 2113509"/>
              <a:gd name="connsiteX73" fmla="*/ 1211768 w 3123880"/>
              <a:gd name="connsiteY73" fmla="*/ 19390 h 2113509"/>
              <a:gd name="connsiteX74" fmla="*/ 1124520 w 3123880"/>
              <a:gd name="connsiteY74" fmla="*/ 67865 h 2113509"/>
              <a:gd name="connsiteX75" fmla="*/ 1095438 w 3123880"/>
              <a:gd name="connsiteY75" fmla="*/ 126035 h 2113509"/>
              <a:gd name="connsiteX76" fmla="*/ 1046967 w 3123880"/>
              <a:gd name="connsiteY76" fmla="*/ 252070 h 2113509"/>
              <a:gd name="connsiteX77" fmla="*/ 1037273 w 3123880"/>
              <a:gd name="connsiteY77" fmla="*/ 300545 h 2113509"/>
              <a:gd name="connsiteX78" fmla="*/ 1037273 w 3123880"/>
              <a:gd name="connsiteY78" fmla="*/ 329630 h 21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123880" h="2113509">
                <a:moveTo>
                  <a:pt x="1037273" y="329630"/>
                </a:moveTo>
                <a:cubicBezTo>
                  <a:pt x="1032426" y="336093"/>
                  <a:pt x="1017063" y="334255"/>
                  <a:pt x="1008191" y="339325"/>
                </a:cubicBezTo>
                <a:cubicBezTo>
                  <a:pt x="957680" y="368191"/>
                  <a:pt x="977569" y="369642"/>
                  <a:pt x="930638" y="407190"/>
                </a:cubicBezTo>
                <a:cubicBezTo>
                  <a:pt x="912442" y="421748"/>
                  <a:pt x="890762" y="431530"/>
                  <a:pt x="872473" y="445970"/>
                </a:cubicBezTo>
                <a:cubicBezTo>
                  <a:pt x="829282" y="480071"/>
                  <a:pt x="793636" y="524300"/>
                  <a:pt x="746449" y="552615"/>
                </a:cubicBezTo>
                <a:cubicBezTo>
                  <a:pt x="730292" y="562310"/>
                  <a:pt x="712851" y="570131"/>
                  <a:pt x="697978" y="581700"/>
                </a:cubicBezTo>
                <a:cubicBezTo>
                  <a:pt x="577148" y="675688"/>
                  <a:pt x="791053" y="551057"/>
                  <a:pt x="562260" y="688345"/>
                </a:cubicBezTo>
                <a:cubicBezTo>
                  <a:pt x="531281" y="706934"/>
                  <a:pt x="496298" y="718231"/>
                  <a:pt x="465319" y="736820"/>
                </a:cubicBezTo>
                <a:cubicBezTo>
                  <a:pt x="449162" y="746515"/>
                  <a:pt x="433319" y="756754"/>
                  <a:pt x="416848" y="765905"/>
                </a:cubicBezTo>
                <a:cubicBezTo>
                  <a:pt x="404216" y="772924"/>
                  <a:pt x="389831" y="776895"/>
                  <a:pt x="378072" y="785295"/>
                </a:cubicBezTo>
                <a:cubicBezTo>
                  <a:pt x="366916" y="793264"/>
                  <a:pt x="360615" y="807113"/>
                  <a:pt x="348989" y="814380"/>
                </a:cubicBezTo>
                <a:cubicBezTo>
                  <a:pt x="312207" y="837371"/>
                  <a:pt x="306394" y="833770"/>
                  <a:pt x="271436" y="833770"/>
                </a:cubicBezTo>
                <a:cubicBezTo>
                  <a:pt x="277899" y="849928"/>
                  <a:pt x="284714" y="865950"/>
                  <a:pt x="290824" y="882245"/>
                </a:cubicBezTo>
                <a:cubicBezTo>
                  <a:pt x="294412" y="891814"/>
                  <a:pt x="301155" y="901131"/>
                  <a:pt x="300518" y="911330"/>
                </a:cubicBezTo>
                <a:cubicBezTo>
                  <a:pt x="297867" y="953753"/>
                  <a:pt x="293929" y="996832"/>
                  <a:pt x="281130" y="1037365"/>
                </a:cubicBezTo>
                <a:cubicBezTo>
                  <a:pt x="274113" y="1059587"/>
                  <a:pt x="254864" y="1075875"/>
                  <a:pt x="242354" y="1095535"/>
                </a:cubicBezTo>
                <a:cubicBezTo>
                  <a:pt x="232238" y="1111433"/>
                  <a:pt x="223723" y="1128331"/>
                  <a:pt x="213271" y="1144010"/>
                </a:cubicBezTo>
                <a:cubicBezTo>
                  <a:pt x="190225" y="1178582"/>
                  <a:pt x="189097" y="1177881"/>
                  <a:pt x="164800" y="1202180"/>
                </a:cubicBezTo>
                <a:cubicBezTo>
                  <a:pt x="158337" y="1215107"/>
                  <a:pt x="153812" y="1229199"/>
                  <a:pt x="145412" y="1240960"/>
                </a:cubicBezTo>
                <a:cubicBezTo>
                  <a:pt x="125104" y="1269394"/>
                  <a:pt x="69845" y="1303251"/>
                  <a:pt x="48471" y="1318519"/>
                </a:cubicBezTo>
                <a:cubicBezTo>
                  <a:pt x="42008" y="1337909"/>
                  <a:pt x="36066" y="1357481"/>
                  <a:pt x="29082" y="1376689"/>
                </a:cubicBezTo>
                <a:cubicBezTo>
                  <a:pt x="23135" y="1393044"/>
                  <a:pt x="13914" y="1408281"/>
                  <a:pt x="9694" y="1425164"/>
                </a:cubicBezTo>
                <a:cubicBezTo>
                  <a:pt x="4152" y="1447333"/>
                  <a:pt x="3231" y="1470407"/>
                  <a:pt x="0" y="1493029"/>
                </a:cubicBezTo>
                <a:cubicBezTo>
                  <a:pt x="3231" y="1522114"/>
                  <a:pt x="5245" y="1551360"/>
                  <a:pt x="9694" y="1580284"/>
                </a:cubicBezTo>
                <a:cubicBezTo>
                  <a:pt x="11720" y="1593454"/>
                  <a:pt x="11997" y="1607977"/>
                  <a:pt x="19388" y="1619064"/>
                </a:cubicBezTo>
                <a:cubicBezTo>
                  <a:pt x="25851" y="1628759"/>
                  <a:pt x="38777" y="1631991"/>
                  <a:pt x="48471" y="1638454"/>
                </a:cubicBezTo>
                <a:cubicBezTo>
                  <a:pt x="61396" y="1661076"/>
                  <a:pt x="76330" y="1682663"/>
                  <a:pt x="87247" y="1706319"/>
                </a:cubicBezTo>
                <a:cubicBezTo>
                  <a:pt x="95811" y="1724877"/>
                  <a:pt x="96121" y="1746963"/>
                  <a:pt x="106636" y="1764489"/>
                </a:cubicBezTo>
                <a:cubicBezTo>
                  <a:pt x="116040" y="1780164"/>
                  <a:pt x="131533" y="1791372"/>
                  <a:pt x="145412" y="1803269"/>
                </a:cubicBezTo>
                <a:cubicBezTo>
                  <a:pt x="176831" y="1830202"/>
                  <a:pt x="206981" y="1859351"/>
                  <a:pt x="242354" y="1880829"/>
                </a:cubicBezTo>
                <a:cubicBezTo>
                  <a:pt x="297941" y="1914581"/>
                  <a:pt x="362740" y="1932009"/>
                  <a:pt x="416848" y="1968084"/>
                </a:cubicBezTo>
                <a:lnTo>
                  <a:pt x="445931" y="1987474"/>
                </a:lnTo>
                <a:cubicBezTo>
                  <a:pt x="449162" y="2013327"/>
                  <a:pt x="441174" y="2043355"/>
                  <a:pt x="455625" y="2065034"/>
                </a:cubicBezTo>
                <a:cubicBezTo>
                  <a:pt x="464764" y="2078744"/>
                  <a:pt x="487620" y="2074949"/>
                  <a:pt x="504095" y="2074729"/>
                </a:cubicBezTo>
                <a:cubicBezTo>
                  <a:pt x="730364" y="2071712"/>
                  <a:pt x="956488" y="2061802"/>
                  <a:pt x="1182685" y="2055339"/>
                </a:cubicBezTo>
                <a:cubicBezTo>
                  <a:pt x="1288251" y="2011349"/>
                  <a:pt x="1363222" y="1973872"/>
                  <a:pt x="1483204" y="1958389"/>
                </a:cubicBezTo>
                <a:cubicBezTo>
                  <a:pt x="1662499" y="1935252"/>
                  <a:pt x="1964354" y="1926922"/>
                  <a:pt x="2161794" y="1919609"/>
                </a:cubicBezTo>
                <a:cubicBezTo>
                  <a:pt x="2187645" y="1938999"/>
                  <a:pt x="2210444" y="1963326"/>
                  <a:pt x="2239347" y="1977779"/>
                </a:cubicBezTo>
                <a:cubicBezTo>
                  <a:pt x="2308047" y="2012132"/>
                  <a:pt x="2392641" y="2017049"/>
                  <a:pt x="2452618" y="2065034"/>
                </a:cubicBezTo>
                <a:cubicBezTo>
                  <a:pt x="2509068" y="2110198"/>
                  <a:pt x="2481459" y="2097270"/>
                  <a:pt x="2530171" y="2113509"/>
                </a:cubicBezTo>
                <a:cubicBezTo>
                  <a:pt x="2540135" y="2106035"/>
                  <a:pt x="2591278" y="2070531"/>
                  <a:pt x="2598030" y="2055339"/>
                </a:cubicBezTo>
                <a:cubicBezTo>
                  <a:pt x="2606013" y="2037376"/>
                  <a:pt x="2604493" y="2016559"/>
                  <a:pt x="2607724" y="1997169"/>
                </a:cubicBezTo>
                <a:cubicBezTo>
                  <a:pt x="2611195" y="1948576"/>
                  <a:pt x="2620210" y="1810020"/>
                  <a:pt x="2627113" y="1754794"/>
                </a:cubicBezTo>
                <a:cubicBezTo>
                  <a:pt x="2629157" y="1738443"/>
                  <a:pt x="2633576" y="1722477"/>
                  <a:pt x="2636807" y="1706319"/>
                </a:cubicBezTo>
                <a:cubicBezTo>
                  <a:pt x="2630344" y="1657844"/>
                  <a:pt x="2625045" y="1609200"/>
                  <a:pt x="2617418" y="1560894"/>
                </a:cubicBezTo>
                <a:cubicBezTo>
                  <a:pt x="2615340" y="1547733"/>
                  <a:pt x="2612972" y="1534361"/>
                  <a:pt x="2607724" y="1522114"/>
                </a:cubicBezTo>
                <a:cubicBezTo>
                  <a:pt x="2603135" y="1511404"/>
                  <a:pt x="2594799" y="1502724"/>
                  <a:pt x="2588336" y="1493029"/>
                </a:cubicBezTo>
                <a:cubicBezTo>
                  <a:pt x="2585105" y="1480102"/>
                  <a:pt x="2574814" y="1467012"/>
                  <a:pt x="2578642" y="1454249"/>
                </a:cubicBezTo>
                <a:cubicBezTo>
                  <a:pt x="2579196" y="1452403"/>
                  <a:pt x="2617921" y="1387482"/>
                  <a:pt x="2636807" y="1376689"/>
                </a:cubicBezTo>
                <a:cubicBezTo>
                  <a:pt x="2651915" y="1368055"/>
                  <a:pt x="2669956" y="1365550"/>
                  <a:pt x="2685277" y="1357299"/>
                </a:cubicBezTo>
                <a:cubicBezTo>
                  <a:pt x="2712118" y="1342845"/>
                  <a:pt x="2737466" y="1325735"/>
                  <a:pt x="2762831" y="1308824"/>
                </a:cubicBezTo>
                <a:cubicBezTo>
                  <a:pt x="2795650" y="1286943"/>
                  <a:pt x="2825455" y="1260408"/>
                  <a:pt x="2859772" y="1240960"/>
                </a:cubicBezTo>
                <a:cubicBezTo>
                  <a:pt x="2922636" y="1205334"/>
                  <a:pt x="3053655" y="1144010"/>
                  <a:pt x="3053655" y="1144010"/>
                </a:cubicBezTo>
                <a:cubicBezTo>
                  <a:pt x="3063349" y="1131083"/>
                  <a:pt x="3071312" y="1116656"/>
                  <a:pt x="3082737" y="1105230"/>
                </a:cubicBezTo>
                <a:cubicBezTo>
                  <a:pt x="3090975" y="1096991"/>
                  <a:pt x="3110418" y="1097407"/>
                  <a:pt x="3111820" y="1085840"/>
                </a:cubicBezTo>
                <a:cubicBezTo>
                  <a:pt x="3123880" y="986334"/>
                  <a:pt x="3118283" y="885477"/>
                  <a:pt x="3121514" y="785295"/>
                </a:cubicBezTo>
                <a:cubicBezTo>
                  <a:pt x="3111820" y="714198"/>
                  <a:pt x="3109432" y="641716"/>
                  <a:pt x="3092431" y="572005"/>
                </a:cubicBezTo>
                <a:cubicBezTo>
                  <a:pt x="3076927" y="508433"/>
                  <a:pt x="3053833" y="446329"/>
                  <a:pt x="3024572" y="387800"/>
                </a:cubicBezTo>
                <a:cubicBezTo>
                  <a:pt x="3014878" y="368410"/>
                  <a:pt x="3008496" y="346973"/>
                  <a:pt x="2995490" y="329630"/>
                </a:cubicBezTo>
                <a:cubicBezTo>
                  <a:pt x="2988500" y="320309"/>
                  <a:pt x="2975506" y="317519"/>
                  <a:pt x="2966408" y="310240"/>
                </a:cubicBezTo>
                <a:cubicBezTo>
                  <a:pt x="2930228" y="281293"/>
                  <a:pt x="2959047" y="285072"/>
                  <a:pt x="2898549" y="252070"/>
                </a:cubicBezTo>
                <a:cubicBezTo>
                  <a:pt x="2867340" y="235045"/>
                  <a:pt x="2826090" y="230580"/>
                  <a:pt x="2791913" y="222985"/>
                </a:cubicBezTo>
                <a:cubicBezTo>
                  <a:pt x="2709562" y="204683"/>
                  <a:pt x="2802140" y="219416"/>
                  <a:pt x="2675583" y="203595"/>
                </a:cubicBezTo>
                <a:cubicBezTo>
                  <a:pt x="2494000" y="143062"/>
                  <a:pt x="2626739" y="181967"/>
                  <a:pt x="2462312" y="145425"/>
                </a:cubicBezTo>
                <a:cubicBezTo>
                  <a:pt x="2390266" y="129413"/>
                  <a:pt x="2381106" y="119859"/>
                  <a:pt x="2307206" y="116340"/>
                </a:cubicBezTo>
                <a:cubicBezTo>
                  <a:pt x="2197416" y="111111"/>
                  <a:pt x="2087472" y="109877"/>
                  <a:pt x="1977605" y="106645"/>
                </a:cubicBezTo>
                <a:cubicBezTo>
                  <a:pt x="1958217" y="103413"/>
                  <a:pt x="1938923" y="99548"/>
                  <a:pt x="1919440" y="96950"/>
                </a:cubicBezTo>
                <a:cubicBezTo>
                  <a:pt x="1890435" y="93082"/>
                  <a:pt x="1861114" y="91705"/>
                  <a:pt x="1832193" y="87255"/>
                </a:cubicBezTo>
                <a:cubicBezTo>
                  <a:pt x="1819024" y="85229"/>
                  <a:pt x="1806558" y="79751"/>
                  <a:pt x="1793416" y="77560"/>
                </a:cubicBezTo>
                <a:cubicBezTo>
                  <a:pt x="1729473" y="66902"/>
                  <a:pt x="1652218" y="62969"/>
                  <a:pt x="1589839" y="58170"/>
                </a:cubicBezTo>
                <a:cubicBezTo>
                  <a:pt x="1573682" y="54938"/>
                  <a:pt x="1557654" y="50981"/>
                  <a:pt x="1541369" y="48475"/>
                </a:cubicBezTo>
                <a:cubicBezTo>
                  <a:pt x="1515619" y="44513"/>
                  <a:pt x="1489247" y="44432"/>
                  <a:pt x="1463815" y="38780"/>
                </a:cubicBezTo>
                <a:cubicBezTo>
                  <a:pt x="1431795" y="31664"/>
                  <a:pt x="1376251" y="12821"/>
                  <a:pt x="1337792" y="0"/>
                </a:cubicBezTo>
                <a:cubicBezTo>
                  <a:pt x="1295784" y="6463"/>
                  <a:pt x="1252871" y="8573"/>
                  <a:pt x="1211768" y="19390"/>
                </a:cubicBezTo>
                <a:cubicBezTo>
                  <a:pt x="1183440" y="26845"/>
                  <a:pt x="1150001" y="50877"/>
                  <a:pt x="1124520" y="67865"/>
                </a:cubicBezTo>
                <a:cubicBezTo>
                  <a:pt x="1091837" y="116894"/>
                  <a:pt x="1115505" y="75862"/>
                  <a:pt x="1095438" y="126035"/>
                </a:cubicBezTo>
                <a:cubicBezTo>
                  <a:pt x="1071699" y="185388"/>
                  <a:pt x="1063015" y="193222"/>
                  <a:pt x="1046967" y="252070"/>
                </a:cubicBezTo>
                <a:cubicBezTo>
                  <a:pt x="1042632" y="267968"/>
                  <a:pt x="1041269" y="284559"/>
                  <a:pt x="1037273" y="300545"/>
                </a:cubicBezTo>
                <a:cubicBezTo>
                  <a:pt x="1034795" y="310459"/>
                  <a:pt x="1042120" y="323167"/>
                  <a:pt x="1037273" y="329630"/>
                </a:cubicBezTo>
                <a:close/>
              </a:path>
            </a:pathLst>
          </a:custGeom>
          <a:solidFill>
            <a:schemeClr val="accent5">
              <a:lumMod val="20000"/>
              <a:lumOff val="80000"/>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165054" y="1762113"/>
            <a:ext cx="915219" cy="915219"/>
          </a:xfrm>
          <a:prstGeom prst="rect">
            <a:avLst/>
          </a:prstGeom>
        </p:spPr>
      </p:pic>
      <p:pic>
        <p:nvPicPr>
          <p:cNvPr id="5" name="Picture 4"/>
          <p:cNvPicPr>
            <a:picLocks noChangeAspect="1"/>
          </p:cNvPicPr>
          <p:nvPr/>
        </p:nvPicPr>
        <p:blipFill>
          <a:blip r:embed="rId3"/>
          <a:stretch>
            <a:fillRect/>
          </a:stretch>
        </p:blipFill>
        <p:spPr>
          <a:xfrm>
            <a:off x="3062867" y="4626462"/>
            <a:ext cx="953831" cy="891079"/>
          </a:xfrm>
          <a:prstGeom prst="rect">
            <a:avLst/>
          </a:prstGeom>
        </p:spPr>
      </p:pic>
      <p:cxnSp>
        <p:nvCxnSpPr>
          <p:cNvPr id="7" name="Straight Connector 6"/>
          <p:cNvCxnSpPr/>
          <p:nvPr/>
        </p:nvCxnSpPr>
        <p:spPr>
          <a:xfrm flipV="1">
            <a:off x="749377" y="3546473"/>
            <a:ext cx="5601894" cy="1"/>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49377" y="2888980"/>
            <a:ext cx="647571" cy="369332"/>
          </a:xfrm>
          <a:prstGeom prst="rect">
            <a:avLst/>
          </a:prstGeom>
          <a:noFill/>
        </p:spPr>
        <p:txBody>
          <a:bodyPr wrap="none" rtlCol="0">
            <a:spAutoFit/>
          </a:bodyPr>
          <a:lstStyle/>
          <a:p>
            <a:r>
              <a:rPr lang="en-US" b="1" dirty="0" smtClean="0">
                <a:solidFill>
                  <a:schemeClr val="accent6">
                    <a:lumMod val="75000"/>
                  </a:schemeClr>
                </a:solidFill>
              </a:rPr>
              <a:t>Start</a:t>
            </a:r>
            <a:endParaRPr lang="en-US" b="1" dirty="0">
              <a:solidFill>
                <a:schemeClr val="accent6">
                  <a:lumMod val="75000"/>
                </a:schemeClr>
              </a:solidFill>
            </a:endParaRPr>
          </a:p>
        </p:txBody>
      </p:sp>
      <p:cxnSp>
        <p:nvCxnSpPr>
          <p:cNvPr id="10" name="Straight Connector 9"/>
          <p:cNvCxnSpPr/>
          <p:nvPr/>
        </p:nvCxnSpPr>
        <p:spPr>
          <a:xfrm rot="5400000">
            <a:off x="783696" y="3518101"/>
            <a:ext cx="3326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2556955" y="3424915"/>
            <a:ext cx="3326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4436038" y="3420226"/>
            <a:ext cx="3326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6184147" y="3525888"/>
            <a:ext cx="33266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029776" y="2888980"/>
            <a:ext cx="743826" cy="369332"/>
          </a:xfrm>
          <a:prstGeom prst="rect">
            <a:avLst/>
          </a:prstGeom>
          <a:noFill/>
        </p:spPr>
        <p:txBody>
          <a:bodyPr wrap="none" rtlCol="0">
            <a:spAutoFit/>
          </a:bodyPr>
          <a:lstStyle/>
          <a:p>
            <a:r>
              <a:rPr lang="en-US" b="1" dirty="0" smtClean="0">
                <a:solidFill>
                  <a:schemeClr val="accent6">
                    <a:lumMod val="75000"/>
                  </a:schemeClr>
                </a:solidFill>
              </a:rPr>
              <a:t>Finish</a:t>
            </a:r>
            <a:endParaRPr lang="en-US" b="1" dirty="0">
              <a:solidFill>
                <a:schemeClr val="accent6">
                  <a:lumMod val="75000"/>
                </a:schemeClr>
              </a:solidFill>
            </a:endParaRPr>
          </a:p>
        </p:txBody>
      </p:sp>
      <p:sp>
        <p:nvSpPr>
          <p:cNvPr id="15" name="TextBox 14"/>
          <p:cNvSpPr txBox="1"/>
          <p:nvPr/>
        </p:nvSpPr>
        <p:spPr>
          <a:xfrm>
            <a:off x="6137572" y="1630996"/>
            <a:ext cx="1210588" cy="369332"/>
          </a:xfrm>
          <a:prstGeom prst="rect">
            <a:avLst/>
          </a:prstGeom>
          <a:noFill/>
        </p:spPr>
        <p:txBody>
          <a:bodyPr wrap="none" rtlCol="0">
            <a:spAutoFit/>
          </a:bodyPr>
          <a:lstStyle/>
          <a:p>
            <a:r>
              <a:rPr lang="en-US" dirty="0" smtClean="0">
                <a:solidFill>
                  <a:srgbClr val="0000FF"/>
                </a:solidFill>
              </a:rPr>
              <a:t>Outcome ?</a:t>
            </a:r>
            <a:endParaRPr lang="en-US" dirty="0">
              <a:solidFill>
                <a:srgbClr val="0000FF"/>
              </a:solidFill>
            </a:endParaRPr>
          </a:p>
        </p:txBody>
      </p:sp>
      <p:sp>
        <p:nvSpPr>
          <p:cNvPr id="16" name="TextBox 15"/>
          <p:cNvSpPr txBox="1"/>
          <p:nvPr/>
        </p:nvSpPr>
        <p:spPr>
          <a:xfrm>
            <a:off x="6785437" y="2000328"/>
            <a:ext cx="2419164" cy="2308324"/>
          </a:xfrm>
          <a:prstGeom prst="rect">
            <a:avLst/>
          </a:prstGeom>
          <a:noFill/>
        </p:spPr>
        <p:txBody>
          <a:bodyPr wrap="none" rtlCol="0">
            <a:spAutoFit/>
          </a:bodyPr>
          <a:lstStyle/>
          <a:p>
            <a:r>
              <a:rPr lang="en-US" dirty="0" smtClean="0">
                <a:solidFill>
                  <a:srgbClr val="0000FF"/>
                </a:solidFill>
              </a:rPr>
              <a:t>How do you describe</a:t>
            </a:r>
          </a:p>
          <a:p>
            <a:r>
              <a:rPr lang="en-US" dirty="0" smtClean="0">
                <a:solidFill>
                  <a:srgbClr val="0000FF"/>
                </a:solidFill>
              </a:rPr>
              <a:t>what happens here?</a:t>
            </a:r>
          </a:p>
          <a:p>
            <a:endParaRPr lang="en-US" dirty="0" smtClean="0">
              <a:solidFill>
                <a:srgbClr val="0000FF"/>
              </a:solidFill>
            </a:endParaRPr>
          </a:p>
          <a:p>
            <a:r>
              <a:rPr lang="en-US" dirty="0" smtClean="0">
                <a:solidFill>
                  <a:srgbClr val="0000FF"/>
                </a:solidFill>
              </a:rPr>
              <a:t>WHAT attributes do you</a:t>
            </a:r>
          </a:p>
          <a:p>
            <a:r>
              <a:rPr lang="en-US" dirty="0" smtClean="0">
                <a:solidFill>
                  <a:srgbClr val="0000FF"/>
                </a:solidFill>
              </a:rPr>
              <a:t>expect a student to</a:t>
            </a:r>
          </a:p>
          <a:p>
            <a:endParaRPr lang="en-US" dirty="0" smtClean="0">
              <a:solidFill>
                <a:srgbClr val="0000FF"/>
              </a:solidFill>
            </a:endParaRPr>
          </a:p>
          <a:p>
            <a:r>
              <a:rPr lang="en-US" dirty="0" smtClean="0">
                <a:solidFill>
                  <a:srgbClr val="0000FF"/>
                </a:solidFill>
              </a:rPr>
              <a:t>have as a result of </a:t>
            </a:r>
          </a:p>
          <a:p>
            <a:r>
              <a:rPr lang="en-US" dirty="0" smtClean="0">
                <a:solidFill>
                  <a:srgbClr val="0000FF"/>
                </a:solidFill>
              </a:rPr>
              <a:t>studying and learning?</a:t>
            </a:r>
          </a:p>
        </p:txBody>
      </p:sp>
      <p:sp>
        <p:nvSpPr>
          <p:cNvPr id="19" name="TextBox 18"/>
          <p:cNvSpPr txBox="1"/>
          <p:nvPr/>
        </p:nvSpPr>
        <p:spPr>
          <a:xfrm>
            <a:off x="4079032" y="4842661"/>
            <a:ext cx="1048259"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t>A subject</a:t>
            </a:r>
            <a:endParaRPr lang="en-US" dirty="0"/>
          </a:p>
        </p:txBody>
      </p:sp>
      <p:sp>
        <p:nvSpPr>
          <p:cNvPr id="20" name="Rectangle 19"/>
          <p:cNvSpPr/>
          <p:nvPr/>
        </p:nvSpPr>
        <p:spPr>
          <a:xfrm>
            <a:off x="1095438" y="3352565"/>
            <a:ext cx="1500353" cy="332660"/>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p:nvPr/>
        </p:nvSpPr>
        <p:spPr>
          <a:xfrm>
            <a:off x="6104070" y="3352565"/>
            <a:ext cx="494402" cy="426913"/>
          </a:xfrm>
          <a:prstGeom prst="ellipse">
            <a:avLst/>
          </a:prstGeom>
          <a:solidFill>
            <a:srgbClr val="FFFF00">
              <a:alpha val="40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4733892" y="511079"/>
            <a:ext cx="3303834" cy="369332"/>
          </a:xfrm>
          <a:prstGeom prst="rect">
            <a:avLst/>
          </a:prstGeom>
          <a:noFill/>
        </p:spPr>
        <p:txBody>
          <a:bodyPr wrap="none" rtlCol="0">
            <a:spAutoFit/>
          </a:bodyPr>
          <a:lstStyle/>
          <a:p>
            <a:r>
              <a:rPr lang="en-US" dirty="0" smtClean="0"/>
              <a:t>Relationship?  How do you build?</a:t>
            </a:r>
            <a:endParaRPr lang="en-US" dirty="0"/>
          </a:p>
        </p:txBody>
      </p:sp>
      <p:sp>
        <p:nvSpPr>
          <p:cNvPr id="28" name="TextBox 27"/>
          <p:cNvSpPr txBox="1"/>
          <p:nvPr/>
        </p:nvSpPr>
        <p:spPr>
          <a:xfrm>
            <a:off x="2307206" y="2695945"/>
            <a:ext cx="755661" cy="369332"/>
          </a:xfrm>
          <a:prstGeom prst="rect">
            <a:avLst/>
          </a:prstGeom>
          <a:noFill/>
        </p:spPr>
        <p:txBody>
          <a:bodyPr wrap="none" rtlCol="0">
            <a:spAutoFit/>
          </a:bodyPr>
          <a:lstStyle/>
          <a:p>
            <a:r>
              <a:rPr lang="en-US" dirty="0" smtClean="0"/>
              <a:t>Year 1</a:t>
            </a:r>
            <a:endParaRPr lang="en-US" dirty="0"/>
          </a:p>
        </p:txBody>
      </p:sp>
      <p:sp>
        <p:nvSpPr>
          <p:cNvPr id="29" name="TextBox 28"/>
          <p:cNvSpPr txBox="1"/>
          <p:nvPr/>
        </p:nvSpPr>
        <p:spPr>
          <a:xfrm>
            <a:off x="4205282" y="2645090"/>
            <a:ext cx="755661" cy="369332"/>
          </a:xfrm>
          <a:prstGeom prst="rect">
            <a:avLst/>
          </a:prstGeom>
          <a:noFill/>
        </p:spPr>
        <p:txBody>
          <a:bodyPr wrap="none" rtlCol="0">
            <a:spAutoFit/>
          </a:bodyPr>
          <a:lstStyle/>
          <a:p>
            <a:r>
              <a:rPr lang="en-US" dirty="0" smtClean="0"/>
              <a:t>Year 2</a:t>
            </a:r>
            <a:endParaRPr lang="en-US" dirty="0"/>
          </a:p>
        </p:txBody>
      </p:sp>
      <p:sp>
        <p:nvSpPr>
          <p:cNvPr id="30" name="TextBox 29"/>
          <p:cNvSpPr txBox="1"/>
          <p:nvPr/>
        </p:nvSpPr>
        <p:spPr>
          <a:xfrm>
            <a:off x="6029776" y="2645090"/>
            <a:ext cx="755661" cy="369332"/>
          </a:xfrm>
          <a:prstGeom prst="rect">
            <a:avLst/>
          </a:prstGeom>
          <a:noFill/>
        </p:spPr>
        <p:txBody>
          <a:bodyPr wrap="none" rtlCol="0">
            <a:spAutoFit/>
          </a:bodyPr>
          <a:lstStyle/>
          <a:p>
            <a:r>
              <a:rPr lang="en-US" dirty="0" smtClean="0"/>
              <a:t>Year 3</a:t>
            </a:r>
            <a:endParaRPr lang="en-US" dirty="0"/>
          </a:p>
        </p:txBody>
      </p:sp>
      <p:sp>
        <p:nvSpPr>
          <p:cNvPr id="23" name="Freeform 22"/>
          <p:cNvSpPr/>
          <p:nvPr/>
        </p:nvSpPr>
        <p:spPr>
          <a:xfrm>
            <a:off x="1731584" y="1474953"/>
            <a:ext cx="4405988" cy="1418702"/>
          </a:xfrm>
          <a:custGeom>
            <a:avLst/>
            <a:gdLst>
              <a:gd name="connsiteX0" fmla="*/ 0 w 4405988"/>
              <a:gd name="connsiteY0" fmla="*/ 1418702 h 1418702"/>
              <a:gd name="connsiteX1" fmla="*/ 2200570 w 4405988"/>
              <a:gd name="connsiteY1" fmla="*/ 61402 h 1418702"/>
              <a:gd name="connsiteX2" fmla="*/ 4090928 w 4405988"/>
              <a:gd name="connsiteY2" fmla="*/ 1050292 h 1418702"/>
              <a:gd name="connsiteX3" fmla="*/ 4090928 w 4405988"/>
              <a:gd name="connsiteY3" fmla="*/ 1059987 h 1418702"/>
            </a:gdLst>
            <a:ahLst/>
            <a:cxnLst>
              <a:cxn ang="0">
                <a:pos x="connsiteX0" y="connsiteY0"/>
              </a:cxn>
              <a:cxn ang="0">
                <a:pos x="connsiteX1" y="connsiteY1"/>
              </a:cxn>
              <a:cxn ang="0">
                <a:pos x="connsiteX2" y="connsiteY2"/>
              </a:cxn>
              <a:cxn ang="0">
                <a:pos x="connsiteX3" y="connsiteY3"/>
              </a:cxn>
            </a:cxnLst>
            <a:rect l="l" t="t" r="r" b="b"/>
            <a:pathLst>
              <a:path w="4405988" h="1418702">
                <a:moveTo>
                  <a:pt x="0" y="1418702"/>
                </a:moveTo>
                <a:cubicBezTo>
                  <a:pt x="759374" y="770753"/>
                  <a:pt x="1518749" y="122804"/>
                  <a:pt x="2200570" y="61402"/>
                </a:cubicBezTo>
                <a:cubicBezTo>
                  <a:pt x="2882391" y="0"/>
                  <a:pt x="3775868" y="883861"/>
                  <a:pt x="4090928" y="1050292"/>
                </a:cubicBezTo>
                <a:cubicBezTo>
                  <a:pt x="4405988" y="1216723"/>
                  <a:pt x="4090928" y="1059987"/>
                  <a:pt x="4090928" y="1059987"/>
                </a:cubicBezTo>
              </a:path>
            </a:pathLst>
          </a:custGeom>
          <a:ln>
            <a:prstDash val="dash"/>
            <a:tailEnd type="triangle" w="sm"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 name="TextBox 16"/>
          <p:cNvSpPr txBox="1"/>
          <p:nvPr/>
        </p:nvSpPr>
        <p:spPr>
          <a:xfrm>
            <a:off x="509974" y="4125278"/>
            <a:ext cx="1602572" cy="369332"/>
          </a:xfrm>
          <a:prstGeom prst="rect">
            <a:avLst/>
          </a:prstGeom>
          <a:noFill/>
        </p:spPr>
        <p:txBody>
          <a:bodyPr wrap="none" rtlCol="0">
            <a:spAutoFit/>
          </a:bodyPr>
          <a:lstStyle/>
          <a:p>
            <a:r>
              <a:rPr lang="en-US" dirty="0" smtClean="0">
                <a:solidFill>
                  <a:schemeClr val="accent6">
                    <a:lumMod val="75000"/>
                  </a:schemeClr>
                </a:solidFill>
              </a:rPr>
              <a:t>Any program …</a:t>
            </a:r>
            <a:endParaRPr lang="en-US" dirty="0">
              <a:solidFill>
                <a:schemeClr val="accent6">
                  <a:lumMod val="75000"/>
                </a:schemeClr>
              </a:solidFill>
            </a:endParaRPr>
          </a:p>
        </p:txBody>
      </p:sp>
      <p:pic>
        <p:nvPicPr>
          <p:cNvPr id="25" name="Picture 24"/>
          <p:cNvPicPr>
            <a:picLocks noChangeAspect="1"/>
          </p:cNvPicPr>
          <p:nvPr/>
        </p:nvPicPr>
        <p:blipFill>
          <a:blip r:embed="rId4"/>
          <a:stretch>
            <a:fillRect/>
          </a:stretch>
        </p:blipFill>
        <p:spPr>
          <a:xfrm>
            <a:off x="622664" y="4520353"/>
            <a:ext cx="625174" cy="675591"/>
          </a:xfrm>
          <a:prstGeom prst="rect">
            <a:avLst/>
          </a:prstGeom>
        </p:spPr>
      </p:pic>
      <p:pic>
        <p:nvPicPr>
          <p:cNvPr id="33" name="Picture 32"/>
          <p:cNvPicPr>
            <a:picLocks noChangeAspect="1"/>
          </p:cNvPicPr>
          <p:nvPr/>
        </p:nvPicPr>
        <p:blipFill>
          <a:blip r:embed="rId5"/>
          <a:stretch>
            <a:fillRect/>
          </a:stretch>
        </p:blipFill>
        <p:spPr>
          <a:xfrm>
            <a:off x="1396948" y="4767319"/>
            <a:ext cx="1013604" cy="857250"/>
          </a:xfrm>
          <a:prstGeom prst="rect">
            <a:avLst/>
          </a:prstGeom>
        </p:spPr>
      </p:pic>
      <p:sp>
        <p:nvSpPr>
          <p:cNvPr id="34" name="TextBox 33"/>
          <p:cNvSpPr txBox="1"/>
          <p:nvPr/>
        </p:nvSpPr>
        <p:spPr>
          <a:xfrm>
            <a:off x="6785437" y="4473329"/>
            <a:ext cx="2052177" cy="369332"/>
          </a:xfrm>
          <a:prstGeom prst="rect">
            <a:avLst/>
          </a:prstGeom>
          <a:noFill/>
        </p:spPr>
        <p:txBody>
          <a:bodyPr wrap="none" rtlCol="0">
            <a:spAutoFit/>
          </a:bodyPr>
          <a:lstStyle/>
          <a:p>
            <a:r>
              <a:rPr lang="en-US" dirty="0" smtClean="0">
                <a:solidFill>
                  <a:srgbClr val="0000FF"/>
                </a:solidFill>
              </a:rPr>
              <a:t>How do you assess?</a:t>
            </a:r>
          </a:p>
        </p:txBody>
      </p:sp>
      <p:sp>
        <p:nvSpPr>
          <p:cNvPr id="35" name="TextBox 34"/>
          <p:cNvSpPr txBox="1"/>
          <p:nvPr/>
        </p:nvSpPr>
        <p:spPr>
          <a:xfrm>
            <a:off x="6773602" y="4888827"/>
            <a:ext cx="1881870" cy="646331"/>
          </a:xfrm>
          <a:prstGeom prst="rect">
            <a:avLst/>
          </a:prstGeom>
          <a:noFill/>
        </p:spPr>
        <p:txBody>
          <a:bodyPr wrap="none" rtlCol="0">
            <a:spAutoFit/>
          </a:bodyPr>
          <a:lstStyle/>
          <a:p>
            <a:r>
              <a:rPr lang="en-US" dirty="0" smtClean="0">
                <a:solidFill>
                  <a:srgbClr val="0000FF"/>
                </a:solidFill>
              </a:rPr>
              <a:t>How do you map?</a:t>
            </a:r>
          </a:p>
          <a:p>
            <a:endParaRPr lang="en-US" dirty="0"/>
          </a:p>
        </p:txBody>
      </p:sp>
      <p:sp>
        <p:nvSpPr>
          <p:cNvPr id="36" name="Rectangle 35"/>
          <p:cNvSpPr/>
          <p:nvPr/>
        </p:nvSpPr>
        <p:spPr>
          <a:xfrm>
            <a:off x="1247838" y="3504965"/>
            <a:ext cx="1500353" cy="332660"/>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p:nvPr/>
        </p:nvSpPr>
        <p:spPr>
          <a:xfrm>
            <a:off x="1400238" y="3657365"/>
            <a:ext cx="1500353" cy="332660"/>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p:nvPr/>
        </p:nvSpPr>
        <p:spPr>
          <a:xfrm>
            <a:off x="1552638" y="3809765"/>
            <a:ext cx="1500353" cy="332660"/>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4">
                    <a:lumMod val="75000"/>
                  </a:schemeClr>
                </a:solidFill>
              </a:rPr>
              <a:t>Course</a:t>
            </a:r>
            <a:r>
              <a:rPr lang="en-US" dirty="0" smtClean="0"/>
              <a:t> </a:t>
            </a:r>
            <a:endParaRPr lang="en-US" dirty="0"/>
          </a:p>
        </p:txBody>
      </p:sp>
      <p:pic>
        <p:nvPicPr>
          <p:cNvPr id="32" name="Picture 31"/>
          <p:cNvPicPr>
            <a:picLocks noChangeAspect="1"/>
          </p:cNvPicPr>
          <p:nvPr/>
        </p:nvPicPr>
        <p:blipFill>
          <a:blip r:embed="rId6"/>
          <a:stretch>
            <a:fillRect/>
          </a:stretch>
        </p:blipFill>
        <p:spPr>
          <a:xfrm>
            <a:off x="1063111" y="1536548"/>
            <a:ext cx="776561" cy="927559"/>
          </a:xfrm>
          <a:prstGeom prst="rect">
            <a:avLst/>
          </a:prstGeom>
        </p:spPr>
      </p:pic>
      <p:sp>
        <p:nvSpPr>
          <p:cNvPr id="39" name="TextBox 38"/>
          <p:cNvSpPr txBox="1"/>
          <p:nvPr/>
        </p:nvSpPr>
        <p:spPr>
          <a:xfrm>
            <a:off x="497076" y="5074348"/>
            <a:ext cx="1501523" cy="646331"/>
          </a:xfrm>
          <a:prstGeom prst="rect">
            <a:avLst/>
          </a:prstGeom>
          <a:noFill/>
        </p:spPr>
        <p:txBody>
          <a:bodyPr wrap="square" rtlCol="0">
            <a:spAutoFit/>
          </a:bodyPr>
          <a:lstStyle/>
          <a:p>
            <a:r>
              <a:rPr lang="en-US" dirty="0" smtClean="0"/>
              <a:t>Medical Sciences</a:t>
            </a:r>
            <a:endParaRPr lang="en-US" dirty="0"/>
          </a:p>
        </p:txBody>
      </p:sp>
      <p:sp>
        <p:nvSpPr>
          <p:cNvPr id="40" name="TextBox 39"/>
          <p:cNvSpPr txBox="1"/>
          <p:nvPr/>
        </p:nvSpPr>
        <p:spPr>
          <a:xfrm>
            <a:off x="1351276" y="5564562"/>
            <a:ext cx="1294645" cy="369332"/>
          </a:xfrm>
          <a:prstGeom prst="rect">
            <a:avLst/>
          </a:prstGeom>
          <a:noFill/>
        </p:spPr>
        <p:txBody>
          <a:bodyPr wrap="none" rtlCol="0">
            <a:spAutoFit/>
          </a:bodyPr>
          <a:lstStyle/>
          <a:p>
            <a:r>
              <a:rPr lang="en-US" dirty="0" smtClean="0"/>
              <a:t>Engineering</a:t>
            </a:r>
            <a:endParaRPr lang="en-US" dirty="0"/>
          </a:p>
        </p:txBody>
      </p:sp>
      <p:pic>
        <p:nvPicPr>
          <p:cNvPr id="42" name="Picture 41"/>
          <p:cNvPicPr>
            <a:picLocks noChangeAspect="1"/>
          </p:cNvPicPr>
          <p:nvPr/>
        </p:nvPicPr>
        <p:blipFill>
          <a:blip r:embed="rId7"/>
          <a:stretch>
            <a:fillRect/>
          </a:stretch>
        </p:blipFill>
        <p:spPr>
          <a:xfrm>
            <a:off x="585401" y="5933894"/>
            <a:ext cx="1324874" cy="607539"/>
          </a:xfrm>
          <a:prstGeom prst="rect">
            <a:avLst/>
          </a:prstGeom>
        </p:spPr>
      </p:pic>
      <p:sp>
        <p:nvSpPr>
          <p:cNvPr id="43" name="TextBox 42"/>
          <p:cNvSpPr txBox="1"/>
          <p:nvPr/>
        </p:nvSpPr>
        <p:spPr>
          <a:xfrm>
            <a:off x="4057921" y="5211993"/>
            <a:ext cx="1523562" cy="307777"/>
          </a:xfrm>
          <a:prstGeom prst="rect">
            <a:avLst/>
          </a:prstGeom>
          <a:noFill/>
        </p:spPr>
        <p:txBody>
          <a:bodyPr wrap="none" rtlCol="0">
            <a:spAutoFit/>
          </a:bodyPr>
          <a:lstStyle/>
          <a:p>
            <a:r>
              <a:rPr lang="en-US" sz="1400" b="1" dirty="0" smtClean="0">
                <a:solidFill>
                  <a:schemeClr val="accent2">
                    <a:lumMod val="75000"/>
                  </a:schemeClr>
                </a:solidFill>
              </a:rPr>
              <a:t>SUBJECT DOMAIN</a:t>
            </a:r>
            <a:endParaRPr lang="en-US" sz="1400" b="1" dirty="0">
              <a:solidFill>
                <a:schemeClr val="accent2">
                  <a:lumMod val="75000"/>
                </a:schemeClr>
              </a:solidFill>
            </a:endParaRPr>
          </a:p>
        </p:txBody>
      </p:sp>
      <p:grpSp>
        <p:nvGrpSpPr>
          <p:cNvPr id="2" name="Group 40"/>
          <p:cNvGrpSpPr/>
          <p:nvPr/>
        </p:nvGrpSpPr>
        <p:grpSpPr>
          <a:xfrm>
            <a:off x="2270529" y="689165"/>
            <a:ext cx="2126864" cy="1971764"/>
            <a:chOff x="3288977" y="1143000"/>
            <a:chExt cx="2126864" cy="1971764"/>
          </a:xfrm>
        </p:grpSpPr>
        <p:pic>
          <p:nvPicPr>
            <p:cNvPr id="45" name="Picture 44"/>
            <p:cNvPicPr>
              <a:picLocks noChangeAspect="1"/>
            </p:cNvPicPr>
            <p:nvPr/>
          </p:nvPicPr>
          <p:blipFill>
            <a:blip r:embed="rId8"/>
            <a:stretch>
              <a:fillRect/>
            </a:stretch>
          </p:blipFill>
          <p:spPr>
            <a:xfrm>
              <a:off x="3810000" y="1143000"/>
              <a:ext cx="1002327" cy="1098550"/>
            </a:xfrm>
            <a:prstGeom prst="rect">
              <a:avLst/>
            </a:prstGeom>
          </p:spPr>
        </p:pic>
        <p:sp>
          <p:nvSpPr>
            <p:cNvPr id="46" name="TextBox 45"/>
            <p:cNvSpPr txBox="1"/>
            <p:nvPr/>
          </p:nvSpPr>
          <p:spPr>
            <a:xfrm>
              <a:off x="3288977" y="2191434"/>
              <a:ext cx="2126864" cy="923330"/>
            </a:xfrm>
            <a:prstGeom prst="rect">
              <a:avLst/>
            </a:prstGeom>
            <a:noFill/>
          </p:spPr>
          <p:txBody>
            <a:bodyPr wrap="none" rtlCol="0">
              <a:spAutoFit/>
            </a:bodyPr>
            <a:lstStyle/>
            <a:p>
              <a:pPr algn="ctr"/>
              <a:r>
                <a:rPr lang="en-US" b="1" dirty="0" smtClean="0">
                  <a:solidFill>
                    <a:schemeClr val="accent2">
                      <a:lumMod val="75000"/>
                    </a:schemeClr>
                  </a:solidFill>
                </a:rPr>
                <a:t>SUBJECT MATTER </a:t>
              </a:r>
            </a:p>
            <a:p>
              <a:pPr algn="ctr"/>
              <a:r>
                <a:rPr lang="en-US" b="1" dirty="0" smtClean="0">
                  <a:solidFill>
                    <a:schemeClr val="accent2">
                      <a:lumMod val="75000"/>
                    </a:schemeClr>
                  </a:solidFill>
                </a:rPr>
                <a:t>EXPERT</a:t>
              </a:r>
              <a:r>
                <a:rPr lang="ar-SA" b="1" dirty="0" smtClean="0">
                  <a:solidFill>
                    <a:schemeClr val="accent2">
                      <a:lumMod val="75000"/>
                    </a:schemeClr>
                  </a:solidFill>
                </a:rPr>
                <a:t>موضوع الدرس </a:t>
              </a:r>
            </a:p>
            <a:p>
              <a:pPr algn="ctr"/>
              <a:r>
                <a:rPr lang="ar-SA" b="1" dirty="0" smtClean="0">
                  <a:solidFill>
                    <a:schemeClr val="accent2">
                      <a:lumMod val="75000"/>
                    </a:schemeClr>
                  </a:solidFill>
                </a:rPr>
                <a:t>خبير </a:t>
              </a:r>
              <a:endParaRPr lang="en-US" b="1" dirty="0">
                <a:solidFill>
                  <a:schemeClr val="accent2">
                    <a:lumMod val="75000"/>
                  </a:schemeClr>
                </a:solidFill>
              </a:endParaRPr>
            </a:p>
          </p:txBody>
        </p:sp>
      </p:grpSp>
      <p:sp>
        <p:nvSpPr>
          <p:cNvPr id="47" name="TextBox 46"/>
          <p:cNvSpPr txBox="1"/>
          <p:nvPr/>
        </p:nvSpPr>
        <p:spPr>
          <a:xfrm>
            <a:off x="4733892" y="984665"/>
            <a:ext cx="4670004" cy="646331"/>
          </a:xfrm>
          <a:prstGeom prst="rect">
            <a:avLst/>
          </a:prstGeom>
          <a:noFill/>
        </p:spPr>
        <p:txBody>
          <a:bodyPr wrap="square" rtlCol="0">
            <a:spAutoFit/>
          </a:bodyPr>
          <a:lstStyle/>
          <a:p>
            <a:r>
              <a:rPr lang="en-GB" dirty="0" smtClean="0">
                <a:solidFill>
                  <a:srgbClr val="008000"/>
                </a:solidFill>
              </a:rPr>
              <a:t>How do </a:t>
            </a:r>
            <a:r>
              <a:rPr lang="en-GB" u="sng" dirty="0" smtClean="0">
                <a:solidFill>
                  <a:srgbClr val="008000"/>
                </a:solidFill>
              </a:rPr>
              <a:t>YOU</a:t>
            </a:r>
            <a:r>
              <a:rPr lang="en-GB" dirty="0" smtClean="0">
                <a:solidFill>
                  <a:srgbClr val="008000"/>
                </a:solidFill>
              </a:rPr>
              <a:t> STRUCTURE and package these?</a:t>
            </a:r>
          </a:p>
          <a:p>
            <a:r>
              <a:rPr lang="en-GB" dirty="0" smtClean="0">
                <a:solidFill>
                  <a:srgbClr val="008000"/>
                </a:solidFill>
              </a:rPr>
              <a:t>i.e. specify the program - ‘field of study’?  </a:t>
            </a:r>
            <a:endParaRPr lang="en-US" dirty="0"/>
          </a:p>
        </p:txBody>
      </p:sp>
      <p:cxnSp>
        <p:nvCxnSpPr>
          <p:cNvPr id="41" name="Straight Connector 40"/>
          <p:cNvCxnSpPr/>
          <p:nvPr/>
        </p:nvCxnSpPr>
        <p:spPr>
          <a:xfrm>
            <a:off x="6334845" y="5893141"/>
            <a:ext cx="2373259" cy="1588"/>
          </a:xfrm>
          <a:prstGeom prst="line">
            <a:avLst/>
          </a:prstGeom>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6327001" y="5902961"/>
            <a:ext cx="1710725" cy="369332"/>
          </a:xfrm>
          <a:prstGeom prst="rect">
            <a:avLst/>
          </a:prstGeom>
          <a:noFill/>
        </p:spPr>
        <p:txBody>
          <a:bodyPr wrap="none" rtlCol="0">
            <a:spAutoFit/>
          </a:bodyPr>
          <a:lstStyle/>
          <a:p>
            <a:r>
              <a:rPr lang="en-US" dirty="0" smtClean="0"/>
              <a:t>Undergraduate?</a:t>
            </a:r>
            <a:endParaRPr lang="en-US" dirty="0"/>
          </a:p>
        </p:txBody>
      </p:sp>
      <p:sp>
        <p:nvSpPr>
          <p:cNvPr id="48" name="TextBox 47"/>
          <p:cNvSpPr txBox="1"/>
          <p:nvPr/>
        </p:nvSpPr>
        <p:spPr>
          <a:xfrm>
            <a:off x="6334845" y="5517541"/>
            <a:ext cx="1528634" cy="369332"/>
          </a:xfrm>
          <a:prstGeom prst="rect">
            <a:avLst/>
          </a:prstGeom>
          <a:noFill/>
        </p:spPr>
        <p:txBody>
          <a:bodyPr wrap="none" rtlCol="0">
            <a:spAutoFit/>
          </a:bodyPr>
          <a:lstStyle/>
          <a:p>
            <a:r>
              <a:rPr lang="en-US" dirty="0" smtClean="0"/>
              <a:t>Postgraduate?</a:t>
            </a:r>
            <a:endParaRPr lang="en-US" dirty="0"/>
          </a:p>
        </p:txBody>
      </p:sp>
      <p:cxnSp>
        <p:nvCxnSpPr>
          <p:cNvPr id="52" name="Straight Connector 51"/>
          <p:cNvCxnSpPr/>
          <p:nvPr/>
        </p:nvCxnSpPr>
        <p:spPr>
          <a:xfrm>
            <a:off x="6351271" y="3546473"/>
            <a:ext cx="2486343" cy="1"/>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49" name="Oval 48"/>
          <p:cNvSpPr/>
          <p:nvPr/>
        </p:nvSpPr>
        <p:spPr>
          <a:xfrm>
            <a:off x="7559801" y="850748"/>
            <a:ext cx="955849" cy="685800"/>
          </a:xfrm>
          <a:prstGeom prst="ellipse">
            <a:avLst/>
          </a:prstGeom>
          <a:solidFill>
            <a:srgbClr val="FFFF00">
              <a:alpha val="4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0"/>
            <a:ext cx="8229600" cy="6126163"/>
          </a:xfrm>
        </p:spPr>
        <p:txBody>
          <a:bodyPr/>
          <a:lstStyle/>
          <a:p>
            <a:r>
              <a:rPr lang="en-GB" dirty="0" smtClean="0"/>
              <a:t>How to link program and course outcomes and University wants</a:t>
            </a:r>
          </a:p>
          <a:p>
            <a:r>
              <a:rPr lang="en-GB" dirty="0" smtClean="0"/>
              <a:t>How lecturer deals with students and resources/facilities and institutional regulations/structure; the institution must support and reflect NCAAA requirements</a:t>
            </a:r>
          </a:p>
          <a:p>
            <a:r>
              <a:rPr lang="en-GB" dirty="0" smtClean="0"/>
              <a:t>How to manage new /old programs: transitions;</a:t>
            </a:r>
          </a:p>
          <a:p>
            <a:r>
              <a:rPr lang="en-GB" dirty="0" smtClean="0"/>
              <a:t>Benchmarking when?</a:t>
            </a:r>
          </a:p>
          <a:p>
            <a:r>
              <a:rPr lang="en-GB" dirty="0" smtClean="0"/>
              <a:t>How can LOs help students get into a different field/area of work</a:t>
            </a:r>
            <a:endParaRPr lang="en-GB"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582"/>
            <a:ext cx="8229600" cy="1143000"/>
          </a:xfrm>
        </p:spPr>
        <p:txBody>
          <a:bodyPr>
            <a:normAutofit fontScale="90000"/>
          </a:bodyPr>
          <a:lstStyle/>
          <a:p>
            <a:r>
              <a:rPr lang="en-US" sz="2800" b="1" dirty="0" smtClean="0">
                <a:solidFill>
                  <a:schemeClr val="accent6">
                    <a:lumMod val="75000"/>
                  </a:schemeClr>
                </a:solidFill>
              </a:rPr>
              <a:t>Evidencing the achievement of </a:t>
            </a:r>
            <a:br>
              <a:rPr lang="en-US" sz="2800" b="1" dirty="0" smtClean="0">
                <a:solidFill>
                  <a:schemeClr val="accent6">
                    <a:lumMod val="75000"/>
                  </a:schemeClr>
                </a:solidFill>
              </a:rPr>
            </a:br>
            <a:r>
              <a:rPr lang="en-US" sz="2800" b="1" dirty="0" smtClean="0">
                <a:solidFill>
                  <a:schemeClr val="accent6">
                    <a:lumMod val="75000"/>
                  </a:schemeClr>
                </a:solidFill>
              </a:rPr>
              <a:t>Learning outcomes:  Assessment</a:t>
            </a:r>
            <a:br>
              <a:rPr lang="en-US" sz="2800" b="1" dirty="0" smtClean="0">
                <a:solidFill>
                  <a:schemeClr val="accent6">
                    <a:lumMod val="75000"/>
                  </a:schemeClr>
                </a:solidFill>
              </a:rPr>
            </a:br>
            <a:r>
              <a:rPr lang="ar-SA" sz="2800" b="1" dirty="0" smtClean="0">
                <a:solidFill>
                  <a:schemeClr val="accent6">
                    <a:lumMod val="75000"/>
                  </a:schemeClr>
                </a:solidFill>
              </a:rPr>
              <a:t>إثبات إنجاز مخرجات </a:t>
            </a:r>
            <a:r>
              <a:rPr lang="ar-SA" sz="2800" b="1" dirty="0" err="1" smtClean="0">
                <a:solidFill>
                  <a:schemeClr val="accent6">
                    <a:lumMod val="75000"/>
                  </a:schemeClr>
                </a:solidFill>
              </a:rPr>
              <a:t>التعلم </a:t>
            </a:r>
            <a:r>
              <a:rPr lang="ar-SA" sz="2800" b="1" dirty="0" smtClean="0">
                <a:solidFill>
                  <a:schemeClr val="accent6">
                    <a:lumMod val="75000"/>
                  </a:schemeClr>
                </a:solidFill>
              </a:rPr>
              <a:t>: التقييم </a:t>
            </a:r>
            <a:endParaRPr lang="en-US" sz="2800" dirty="0"/>
          </a:p>
        </p:txBody>
      </p:sp>
      <p:sp>
        <p:nvSpPr>
          <p:cNvPr id="6" name="TextBox 5"/>
          <p:cNvSpPr txBox="1"/>
          <p:nvPr/>
        </p:nvSpPr>
        <p:spPr>
          <a:xfrm>
            <a:off x="539552" y="2276872"/>
            <a:ext cx="8667309" cy="3539430"/>
          </a:xfrm>
          <a:prstGeom prst="rect">
            <a:avLst/>
          </a:prstGeom>
          <a:noFill/>
        </p:spPr>
        <p:txBody>
          <a:bodyPr wrap="none" rtlCol="0">
            <a:spAutoFit/>
          </a:bodyPr>
          <a:lstStyle/>
          <a:p>
            <a:r>
              <a:rPr lang="en-GB" sz="2800" i="1" dirty="0" smtClean="0"/>
              <a:t>“if all of the Learning Outcomes of all of </a:t>
            </a:r>
          </a:p>
          <a:p>
            <a:r>
              <a:rPr lang="en-GB" sz="2800" i="1" dirty="0" smtClean="0"/>
              <a:t>the compulsory modules of a programme </a:t>
            </a:r>
          </a:p>
          <a:p>
            <a:r>
              <a:rPr lang="en-GB" sz="2800" i="1" dirty="0" smtClean="0"/>
              <a:t>have been attained and demonstrated by a student </a:t>
            </a:r>
          </a:p>
          <a:p>
            <a:r>
              <a:rPr lang="en-GB" sz="2800" i="1" dirty="0" smtClean="0"/>
              <a:t>(i.e. assessed), </a:t>
            </a:r>
            <a:r>
              <a:rPr lang="en-GB" sz="2800" i="1" dirty="0"/>
              <a:t> </a:t>
            </a:r>
            <a:r>
              <a:rPr lang="en-GB" sz="2800" i="1" dirty="0" smtClean="0"/>
              <a:t>then it is judged that </a:t>
            </a:r>
          </a:p>
          <a:p>
            <a:r>
              <a:rPr lang="en-GB" sz="2800" i="1" dirty="0" smtClean="0"/>
              <a:t>all of the Programme Outcomes have been demonstrated”</a:t>
            </a:r>
            <a:endParaRPr lang="ar-SA" sz="2800" i="1" dirty="0" smtClean="0"/>
          </a:p>
          <a:p>
            <a:r>
              <a:rPr lang="ar-SA" sz="2800" i="1" dirty="0" smtClean="0"/>
              <a:t>”لو كانت كل مخرجات التعلم من الوحدات الإجبارية للبرنامج قد تم </a:t>
            </a:r>
          </a:p>
          <a:p>
            <a:r>
              <a:rPr lang="ar-SA" sz="2800" i="1" dirty="0" smtClean="0"/>
              <a:t>الحصول عليها و أظهرها </a:t>
            </a:r>
            <a:r>
              <a:rPr lang="ar-SA" sz="2800" i="1" dirty="0" err="1" smtClean="0"/>
              <a:t>الطالب </a:t>
            </a:r>
            <a:r>
              <a:rPr lang="ar-SA" sz="2800" i="1" dirty="0" smtClean="0"/>
              <a:t>(بمعنى قيمها) فمن ثم يمكن الحكم عليها </a:t>
            </a:r>
          </a:p>
          <a:p>
            <a:r>
              <a:rPr lang="ar-SA" sz="2800" i="1" dirty="0" smtClean="0"/>
              <a:t>أن كل مخرجات البرنامج قد عرضت“</a:t>
            </a:r>
            <a:endParaRPr lang="en-GB" sz="2800"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pPr eaLnBrk="1" fontAlgn="auto" hangingPunct="1">
              <a:spcAft>
                <a:spcPts val="0"/>
              </a:spcAft>
              <a:defRPr/>
            </a:pPr>
            <a:r>
              <a:rPr lang="en-GB" sz="3200" b="1" dirty="0">
                <a:solidFill>
                  <a:schemeClr val="accent3"/>
                </a:solidFill>
              </a:rPr>
              <a:t>This requires</a:t>
            </a:r>
            <a:r>
              <a:rPr lang="en-GB" sz="3200" b="1" dirty="0" smtClean="0">
                <a:solidFill>
                  <a:schemeClr val="accent3"/>
                </a:solidFill>
              </a:rPr>
              <a:t>...</a:t>
            </a:r>
            <a:r>
              <a:rPr lang="ar-SA" sz="3200" b="1" dirty="0" smtClean="0">
                <a:solidFill>
                  <a:schemeClr val="accent3"/>
                </a:solidFill>
              </a:rPr>
              <a:t/>
            </a:r>
            <a:br>
              <a:rPr lang="ar-SA" sz="3200" b="1" dirty="0" smtClean="0">
                <a:solidFill>
                  <a:schemeClr val="accent3"/>
                </a:solidFill>
              </a:rPr>
            </a:br>
            <a:r>
              <a:rPr lang="ar-SA" sz="3200" b="1" dirty="0" smtClean="0">
                <a:solidFill>
                  <a:schemeClr val="accent3"/>
                </a:solidFill>
              </a:rPr>
              <a:t>وهذا </a:t>
            </a:r>
            <a:r>
              <a:rPr lang="ar-SA" sz="3200" b="1" dirty="0" err="1" smtClean="0">
                <a:solidFill>
                  <a:schemeClr val="accent3"/>
                </a:solidFill>
              </a:rPr>
              <a:t>يتطلب...</a:t>
            </a:r>
            <a:endParaRPr lang="en-US" sz="3200" b="1" dirty="0">
              <a:solidFill>
                <a:schemeClr val="accent3"/>
              </a:solidFill>
            </a:endParaRPr>
          </a:p>
        </p:txBody>
      </p:sp>
      <p:sp>
        <p:nvSpPr>
          <p:cNvPr id="48131" name="Rectangle 3"/>
          <p:cNvSpPr>
            <a:spLocks noGrp="1" noChangeArrowheads="1"/>
          </p:cNvSpPr>
          <p:nvPr>
            <p:ph idx="1"/>
          </p:nvPr>
        </p:nvSpPr>
        <p:spPr/>
        <p:txBody>
          <a:bodyPr>
            <a:normAutofit/>
          </a:bodyPr>
          <a:lstStyle/>
          <a:p>
            <a:pPr marL="274320" indent="-274320" eaLnBrk="1" fontAlgn="auto" hangingPunct="1">
              <a:lnSpc>
                <a:spcPct val="90000"/>
              </a:lnSpc>
              <a:spcAft>
                <a:spcPts val="0"/>
              </a:spcAft>
              <a:buClr>
                <a:schemeClr val="accent3"/>
              </a:buClr>
              <a:buFont typeface="Wingdings 2"/>
              <a:buChar char=""/>
              <a:defRPr/>
            </a:pPr>
            <a:r>
              <a:rPr lang="en-GB" sz="2400" dirty="0">
                <a:latin typeface="+mj-lt"/>
              </a:rPr>
              <a:t>Proper structured programme planning procedures, which include planning of teaching and learning and assessment </a:t>
            </a:r>
            <a:r>
              <a:rPr lang="en-GB" sz="2400" dirty="0" smtClean="0">
                <a:latin typeface="+mj-lt"/>
              </a:rPr>
              <a:t>strategies</a:t>
            </a:r>
            <a:endParaRPr lang="ar-SA" sz="2400" dirty="0" smtClean="0">
              <a:latin typeface="+mj-lt"/>
            </a:endParaRPr>
          </a:p>
          <a:p>
            <a:pPr marL="274320" indent="-274320" eaLnBrk="1" fontAlgn="auto" hangingPunct="1">
              <a:lnSpc>
                <a:spcPct val="90000"/>
              </a:lnSpc>
              <a:spcAft>
                <a:spcPts val="0"/>
              </a:spcAft>
              <a:buClr>
                <a:schemeClr val="accent3"/>
              </a:buClr>
              <a:buFont typeface="Wingdings 2"/>
              <a:buChar char=""/>
              <a:defRPr/>
            </a:pPr>
            <a:r>
              <a:rPr lang="ar-SA" sz="2400" dirty="0" smtClean="0">
                <a:latin typeface="+mj-lt"/>
              </a:rPr>
              <a:t>إجراءات مخططة لبرنامج مبني بشكل جيد </a:t>
            </a:r>
            <a:r>
              <a:rPr lang="ar-SA" sz="2400" dirty="0" err="1" smtClean="0">
                <a:latin typeface="+mj-lt"/>
              </a:rPr>
              <a:t>يشتمل</a:t>
            </a:r>
            <a:r>
              <a:rPr lang="ar-SA" sz="2400" dirty="0" smtClean="0">
                <a:latin typeface="+mj-lt"/>
              </a:rPr>
              <a:t> على الإعداد للتدريس و التعلم و لاستراتيجيات التقييم </a:t>
            </a:r>
            <a:endParaRPr lang="en-GB" sz="2400" dirty="0">
              <a:latin typeface="+mj-lt"/>
            </a:endParaRPr>
          </a:p>
          <a:p>
            <a:pPr marL="274320" indent="-274320" eaLnBrk="1" fontAlgn="auto" hangingPunct="1">
              <a:lnSpc>
                <a:spcPct val="90000"/>
              </a:lnSpc>
              <a:spcAft>
                <a:spcPts val="0"/>
              </a:spcAft>
              <a:buClr>
                <a:schemeClr val="accent3"/>
              </a:buClr>
              <a:buFont typeface="Wingdings 2"/>
              <a:buChar char=""/>
              <a:defRPr/>
            </a:pPr>
            <a:r>
              <a:rPr lang="en-GB" sz="2400" dirty="0">
                <a:latin typeface="+mj-lt"/>
              </a:rPr>
              <a:t>Use of programme specifications in a consistent </a:t>
            </a:r>
            <a:r>
              <a:rPr lang="en-GB" sz="2400" dirty="0" smtClean="0">
                <a:latin typeface="+mj-lt"/>
              </a:rPr>
              <a:t>format</a:t>
            </a:r>
            <a:endParaRPr lang="ar-SA" sz="2400" dirty="0" smtClean="0">
              <a:latin typeface="+mj-lt"/>
            </a:endParaRPr>
          </a:p>
          <a:p>
            <a:pPr marL="274320" indent="-274320" eaLnBrk="1" fontAlgn="auto" hangingPunct="1">
              <a:lnSpc>
                <a:spcPct val="90000"/>
              </a:lnSpc>
              <a:spcAft>
                <a:spcPts val="0"/>
              </a:spcAft>
              <a:buClr>
                <a:schemeClr val="accent3"/>
              </a:buClr>
              <a:buFont typeface="Wingdings 2"/>
              <a:buChar char=""/>
              <a:defRPr/>
            </a:pPr>
            <a:r>
              <a:rPr lang="ar-SA" sz="2400" dirty="0" smtClean="0">
                <a:latin typeface="+mj-lt"/>
              </a:rPr>
              <a:t>استخدام مواصفات البرنامج بشكل و عرض متجانس</a:t>
            </a:r>
            <a:endParaRPr lang="en-GB" sz="2400" dirty="0">
              <a:latin typeface="+mj-lt"/>
            </a:endParaRPr>
          </a:p>
          <a:p>
            <a:pPr marL="274320" indent="-274320" eaLnBrk="1" fontAlgn="auto" hangingPunct="1">
              <a:lnSpc>
                <a:spcPct val="90000"/>
              </a:lnSpc>
              <a:spcAft>
                <a:spcPts val="0"/>
              </a:spcAft>
              <a:buClr>
                <a:schemeClr val="accent3"/>
              </a:buClr>
              <a:buFont typeface="Wingdings 2"/>
              <a:buChar char=""/>
              <a:defRPr/>
            </a:pPr>
            <a:r>
              <a:rPr lang="en-GB" sz="2400" dirty="0">
                <a:latin typeface="+mj-lt"/>
              </a:rPr>
              <a:t>Use of course specifications in a consistent </a:t>
            </a:r>
            <a:r>
              <a:rPr lang="en-GB" sz="2400" dirty="0" smtClean="0">
                <a:latin typeface="+mj-lt"/>
              </a:rPr>
              <a:t>format</a:t>
            </a:r>
            <a:endParaRPr lang="ar-SA" sz="2400" dirty="0" smtClean="0">
              <a:latin typeface="+mj-lt"/>
            </a:endParaRPr>
          </a:p>
          <a:p>
            <a:pPr marL="274320" indent="-274320" eaLnBrk="1" fontAlgn="auto" hangingPunct="1">
              <a:lnSpc>
                <a:spcPct val="90000"/>
              </a:lnSpc>
              <a:spcAft>
                <a:spcPts val="0"/>
              </a:spcAft>
              <a:buClr>
                <a:schemeClr val="accent3"/>
              </a:buClr>
              <a:buFont typeface="Wingdings 2"/>
              <a:buChar char=""/>
              <a:defRPr/>
            </a:pPr>
            <a:r>
              <a:rPr lang="ar-SA" sz="2400" dirty="0" smtClean="0">
                <a:latin typeface="+mj-lt"/>
              </a:rPr>
              <a:t>استخدام مواصفات المنهج بشكل متسق </a:t>
            </a:r>
            <a:endParaRPr lang="en-GB" sz="2400" dirty="0">
              <a:latin typeface="+mj-lt"/>
            </a:endParaRPr>
          </a:p>
          <a:p>
            <a:pPr marL="274320" indent="-274320" eaLnBrk="1" fontAlgn="auto" hangingPunct="1">
              <a:lnSpc>
                <a:spcPct val="90000"/>
              </a:lnSpc>
              <a:spcAft>
                <a:spcPts val="0"/>
              </a:spcAft>
              <a:buClr>
                <a:schemeClr val="accent3"/>
              </a:buClr>
              <a:buFont typeface="Wingdings 2"/>
              <a:buChar char=""/>
              <a:defRPr/>
            </a:pPr>
            <a:r>
              <a:rPr lang="en-GB" sz="2400" dirty="0">
                <a:latin typeface="+mj-lt"/>
              </a:rPr>
              <a:t>A </a:t>
            </a:r>
            <a:r>
              <a:rPr lang="en-GB" sz="2400" i="1" u="sng" dirty="0">
                <a:latin typeface="+mj-lt"/>
              </a:rPr>
              <a:t>shared understanding </a:t>
            </a:r>
            <a:r>
              <a:rPr lang="en-GB" sz="2400" dirty="0">
                <a:latin typeface="+mj-lt"/>
              </a:rPr>
              <a:t>of terminology </a:t>
            </a:r>
            <a:endParaRPr lang="ar-SA" sz="2400" dirty="0" smtClean="0">
              <a:latin typeface="+mj-lt"/>
            </a:endParaRPr>
          </a:p>
          <a:p>
            <a:pPr marL="274320" indent="-274320" eaLnBrk="1" fontAlgn="auto" hangingPunct="1">
              <a:lnSpc>
                <a:spcPct val="90000"/>
              </a:lnSpc>
              <a:spcAft>
                <a:spcPts val="0"/>
              </a:spcAft>
              <a:buClr>
                <a:schemeClr val="accent3"/>
              </a:buClr>
              <a:buFont typeface="Wingdings 2"/>
              <a:buChar char=""/>
              <a:defRPr/>
            </a:pPr>
            <a:r>
              <a:rPr lang="ar-SA" sz="2400" i="1" u="sng" dirty="0" smtClean="0">
                <a:latin typeface="+mj-lt"/>
              </a:rPr>
              <a:t>مفهوم مشترك</a:t>
            </a:r>
            <a:r>
              <a:rPr lang="ar-SA" sz="2400" dirty="0" smtClean="0">
                <a:latin typeface="+mj-lt"/>
              </a:rPr>
              <a:t> للمصطلحات </a:t>
            </a:r>
            <a:endParaRPr lang="en-US" sz="2400" dirty="0">
              <a:latin typeface="+mj-lt"/>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Hexagon 29"/>
          <p:cNvSpPr/>
          <p:nvPr/>
        </p:nvSpPr>
        <p:spPr>
          <a:xfrm>
            <a:off x="1714500" y="1714500"/>
            <a:ext cx="6743700" cy="45339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5351112" y="228600"/>
            <a:ext cx="3792888" cy="369332"/>
          </a:xfrm>
          <a:prstGeom prst="rect">
            <a:avLst/>
          </a:prstGeom>
          <a:noFill/>
        </p:spPr>
        <p:txBody>
          <a:bodyPr wrap="none" rtlCol="0">
            <a:spAutoFit/>
          </a:bodyPr>
          <a:lstStyle/>
          <a:p>
            <a:r>
              <a:rPr lang="en-US" dirty="0" smtClean="0">
                <a:solidFill>
                  <a:schemeClr val="accent4">
                    <a:lumMod val="60000"/>
                    <a:lumOff val="40000"/>
                  </a:schemeClr>
                </a:solidFill>
              </a:rPr>
              <a:t>The National Qualifications framework</a:t>
            </a:r>
            <a:endParaRPr lang="en-US" dirty="0">
              <a:solidFill>
                <a:schemeClr val="accent4">
                  <a:lumMod val="60000"/>
                  <a:lumOff val="40000"/>
                </a:schemeClr>
              </a:solidFill>
            </a:endParaRPr>
          </a:p>
        </p:txBody>
      </p:sp>
      <p:sp>
        <p:nvSpPr>
          <p:cNvPr id="14" name="TextBox 13"/>
          <p:cNvSpPr txBox="1"/>
          <p:nvPr/>
        </p:nvSpPr>
        <p:spPr>
          <a:xfrm>
            <a:off x="2444273" y="1371600"/>
            <a:ext cx="3124894" cy="369332"/>
          </a:xfrm>
          <a:prstGeom prst="rect">
            <a:avLst/>
          </a:prstGeom>
          <a:noFill/>
        </p:spPr>
        <p:txBody>
          <a:bodyPr wrap="none" rtlCol="0">
            <a:spAutoFit/>
          </a:bodyPr>
          <a:lstStyle/>
          <a:p>
            <a:r>
              <a:rPr lang="en-US" dirty="0" smtClean="0"/>
              <a:t>PROGRAM DESIGN </a:t>
            </a:r>
            <a:r>
              <a:rPr lang="ar-SA" dirty="0" smtClean="0"/>
              <a:t>تصميم البرنامج</a:t>
            </a:r>
            <a:endParaRPr lang="en-US" dirty="0"/>
          </a:p>
        </p:txBody>
      </p:sp>
      <p:sp>
        <p:nvSpPr>
          <p:cNvPr id="17" name="TextBox 16"/>
          <p:cNvSpPr txBox="1"/>
          <p:nvPr/>
        </p:nvSpPr>
        <p:spPr>
          <a:xfrm>
            <a:off x="2057400" y="914400"/>
            <a:ext cx="3123932" cy="369332"/>
          </a:xfrm>
          <a:prstGeom prst="rect">
            <a:avLst/>
          </a:prstGeom>
          <a:noFill/>
        </p:spPr>
        <p:txBody>
          <a:bodyPr wrap="none" rtlCol="0">
            <a:spAutoFit/>
          </a:bodyPr>
          <a:lstStyle/>
          <a:p>
            <a:r>
              <a:rPr lang="en-US" b="1" dirty="0" smtClean="0">
                <a:solidFill>
                  <a:schemeClr val="accent2">
                    <a:lumMod val="75000"/>
                  </a:schemeClr>
                </a:solidFill>
              </a:rPr>
              <a:t>SUBJECT DOMAIN</a:t>
            </a:r>
            <a:r>
              <a:rPr lang="ar-SA" b="1" dirty="0" smtClean="0">
                <a:solidFill>
                  <a:schemeClr val="accent2">
                    <a:lumMod val="75000"/>
                  </a:schemeClr>
                </a:solidFill>
              </a:rPr>
              <a:t>نطاق الموضوع </a:t>
            </a:r>
            <a:endParaRPr lang="en-US" b="1" dirty="0">
              <a:solidFill>
                <a:schemeClr val="accent2">
                  <a:lumMod val="75000"/>
                </a:schemeClr>
              </a:solidFill>
            </a:endParaRPr>
          </a:p>
        </p:txBody>
      </p:sp>
      <p:sp>
        <p:nvSpPr>
          <p:cNvPr id="18" name="Rectangle 17"/>
          <p:cNvSpPr/>
          <p:nvPr/>
        </p:nvSpPr>
        <p:spPr>
          <a:xfrm>
            <a:off x="685800" y="609600"/>
            <a:ext cx="7924800" cy="5867400"/>
          </a:xfrm>
          <a:prstGeom prst="rect">
            <a:avLst/>
          </a:prstGeom>
          <a:noFill/>
          <a:ln w="31750">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714500" y="2297668"/>
            <a:ext cx="1069524" cy="369332"/>
          </a:xfrm>
          <a:prstGeom prst="rect">
            <a:avLst/>
          </a:prstGeom>
          <a:noFill/>
        </p:spPr>
        <p:txBody>
          <a:bodyPr wrap="none" rtlCol="0">
            <a:spAutoFit/>
          </a:bodyPr>
          <a:lstStyle/>
          <a:p>
            <a:r>
              <a:rPr lang="en-US" dirty="0" smtClean="0"/>
              <a:t>A Subject</a:t>
            </a:r>
            <a:endParaRPr lang="en-US" dirty="0"/>
          </a:p>
        </p:txBody>
      </p:sp>
      <p:sp>
        <p:nvSpPr>
          <p:cNvPr id="21" name="Oval 20"/>
          <p:cNvSpPr/>
          <p:nvPr/>
        </p:nvSpPr>
        <p:spPr>
          <a:xfrm>
            <a:off x="1333500" y="2133600"/>
            <a:ext cx="1981200" cy="685800"/>
          </a:xfrm>
          <a:prstGeom prst="ellipse">
            <a:avLst/>
          </a:prstGeom>
          <a:solidFill>
            <a:schemeClr val="accent6">
              <a:lumMod val="75000"/>
              <a:alpha val="15000"/>
            </a:schemeClr>
          </a:solidFill>
          <a:ln>
            <a:solidFill>
              <a:schemeClr val="accent1">
                <a:shade val="95000"/>
                <a:satMod val="105000"/>
                <a:alpha val="23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p:cNvPicPr>
            <a:picLocks noChangeAspect="1"/>
          </p:cNvPicPr>
          <p:nvPr/>
        </p:nvPicPr>
        <p:blipFill>
          <a:blip r:embed="rId2"/>
          <a:stretch>
            <a:fillRect/>
          </a:stretch>
        </p:blipFill>
        <p:spPr>
          <a:xfrm>
            <a:off x="838200" y="761999"/>
            <a:ext cx="1251461" cy="1371601"/>
          </a:xfrm>
          <a:prstGeom prst="rect">
            <a:avLst/>
          </a:prstGeom>
        </p:spPr>
      </p:pic>
      <p:sp>
        <p:nvSpPr>
          <p:cNvPr id="31" name="Regular Pentagon 30"/>
          <p:cNvSpPr/>
          <p:nvPr/>
        </p:nvSpPr>
        <p:spPr>
          <a:xfrm>
            <a:off x="3429000" y="1828800"/>
            <a:ext cx="1143000" cy="838200"/>
          </a:xfrm>
          <a:prstGeom prst="pentagon">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gular Pentagon 31"/>
          <p:cNvSpPr/>
          <p:nvPr/>
        </p:nvSpPr>
        <p:spPr>
          <a:xfrm>
            <a:off x="4914900" y="1943100"/>
            <a:ext cx="1143000" cy="838200"/>
          </a:xfrm>
          <a:prstGeom prst="pentagon">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gular Pentagon 32"/>
          <p:cNvSpPr/>
          <p:nvPr/>
        </p:nvSpPr>
        <p:spPr>
          <a:xfrm>
            <a:off x="6553200" y="1943100"/>
            <a:ext cx="1143000" cy="838200"/>
          </a:xfrm>
          <a:prstGeom prst="pentagon">
            <a:avLst/>
          </a:prstGeom>
          <a:solidFill>
            <a:schemeClr val="accent3">
              <a:lumMod val="60000"/>
              <a:lumOff val="40000"/>
            </a:schemeClr>
          </a:solidFill>
          <a:ln w="19050">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TextBox 33"/>
          <p:cNvSpPr txBox="1"/>
          <p:nvPr/>
        </p:nvSpPr>
        <p:spPr>
          <a:xfrm>
            <a:off x="3512338" y="2743200"/>
            <a:ext cx="910826" cy="338554"/>
          </a:xfrm>
          <a:prstGeom prst="rect">
            <a:avLst/>
          </a:prstGeom>
          <a:noFill/>
        </p:spPr>
        <p:txBody>
          <a:bodyPr wrap="none" rtlCol="0">
            <a:spAutoFit/>
          </a:bodyPr>
          <a:lstStyle/>
          <a:p>
            <a:r>
              <a:rPr lang="en-US" sz="1600" dirty="0" smtClean="0">
                <a:solidFill>
                  <a:schemeClr val="accent3">
                    <a:lumMod val="60000"/>
                    <a:lumOff val="40000"/>
                  </a:schemeClr>
                </a:solidFill>
              </a:rPr>
              <a:t>Course 1</a:t>
            </a:r>
            <a:endParaRPr lang="en-US" sz="1600" dirty="0">
              <a:solidFill>
                <a:schemeClr val="accent3">
                  <a:lumMod val="60000"/>
                  <a:lumOff val="40000"/>
                </a:schemeClr>
              </a:solidFill>
            </a:endParaRPr>
          </a:p>
        </p:txBody>
      </p:sp>
      <p:sp>
        <p:nvSpPr>
          <p:cNvPr id="35" name="TextBox 34"/>
          <p:cNvSpPr txBox="1"/>
          <p:nvPr/>
        </p:nvSpPr>
        <p:spPr>
          <a:xfrm>
            <a:off x="4994669" y="2819400"/>
            <a:ext cx="957213" cy="338554"/>
          </a:xfrm>
          <a:prstGeom prst="rect">
            <a:avLst/>
          </a:prstGeom>
          <a:noFill/>
        </p:spPr>
        <p:txBody>
          <a:bodyPr wrap="none" rtlCol="0">
            <a:spAutoFit/>
          </a:bodyPr>
          <a:lstStyle/>
          <a:p>
            <a:r>
              <a:rPr lang="en-US" sz="1600" dirty="0" smtClean="0">
                <a:solidFill>
                  <a:schemeClr val="accent3">
                    <a:lumMod val="60000"/>
                    <a:lumOff val="40000"/>
                  </a:schemeClr>
                </a:solidFill>
              </a:rPr>
              <a:t>Course  2</a:t>
            </a:r>
            <a:endParaRPr lang="en-US" sz="1600" dirty="0">
              <a:solidFill>
                <a:schemeClr val="accent3">
                  <a:lumMod val="60000"/>
                  <a:lumOff val="40000"/>
                </a:schemeClr>
              </a:solidFill>
            </a:endParaRPr>
          </a:p>
        </p:txBody>
      </p:sp>
      <p:sp>
        <p:nvSpPr>
          <p:cNvPr id="36" name="TextBox 35"/>
          <p:cNvSpPr txBox="1"/>
          <p:nvPr/>
        </p:nvSpPr>
        <p:spPr>
          <a:xfrm>
            <a:off x="6629400" y="2819400"/>
            <a:ext cx="902811" cy="338554"/>
          </a:xfrm>
          <a:prstGeom prst="rect">
            <a:avLst/>
          </a:prstGeom>
          <a:noFill/>
        </p:spPr>
        <p:txBody>
          <a:bodyPr wrap="none" rtlCol="0">
            <a:spAutoFit/>
          </a:bodyPr>
          <a:lstStyle/>
          <a:p>
            <a:r>
              <a:rPr lang="en-US" sz="1600" dirty="0" smtClean="0">
                <a:solidFill>
                  <a:schemeClr val="accent3">
                    <a:lumMod val="60000"/>
                    <a:lumOff val="40000"/>
                  </a:schemeClr>
                </a:solidFill>
              </a:rPr>
              <a:t>Course x</a:t>
            </a:r>
            <a:endParaRPr lang="en-US" sz="1600" dirty="0">
              <a:solidFill>
                <a:schemeClr val="accent3">
                  <a:lumMod val="60000"/>
                  <a:lumOff val="40000"/>
                </a:schemeClr>
              </a:solidFill>
            </a:endParaRPr>
          </a:p>
        </p:txBody>
      </p:sp>
      <p:sp>
        <p:nvSpPr>
          <p:cNvPr id="37" name="Regular Pentagon 36"/>
          <p:cNvSpPr/>
          <p:nvPr/>
        </p:nvSpPr>
        <p:spPr>
          <a:xfrm>
            <a:off x="3463531" y="3276600"/>
            <a:ext cx="1143000" cy="838200"/>
          </a:xfrm>
          <a:prstGeom prst="pentagon">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gular Pentagon 37"/>
          <p:cNvSpPr/>
          <p:nvPr/>
        </p:nvSpPr>
        <p:spPr>
          <a:xfrm>
            <a:off x="4949431" y="3390900"/>
            <a:ext cx="1143000" cy="838200"/>
          </a:xfrm>
          <a:prstGeom prst="pentagon">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gular Pentagon 38"/>
          <p:cNvSpPr/>
          <p:nvPr/>
        </p:nvSpPr>
        <p:spPr>
          <a:xfrm>
            <a:off x="6587731" y="3390900"/>
            <a:ext cx="1143000" cy="838200"/>
          </a:xfrm>
          <a:prstGeom prst="pentagon">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p:cNvSpPr txBox="1"/>
          <p:nvPr/>
        </p:nvSpPr>
        <p:spPr>
          <a:xfrm>
            <a:off x="3546869" y="4191000"/>
            <a:ext cx="910826" cy="338554"/>
          </a:xfrm>
          <a:prstGeom prst="rect">
            <a:avLst/>
          </a:prstGeom>
          <a:noFill/>
        </p:spPr>
        <p:txBody>
          <a:bodyPr wrap="none" rtlCol="0">
            <a:spAutoFit/>
          </a:bodyPr>
          <a:lstStyle/>
          <a:p>
            <a:r>
              <a:rPr lang="en-US" sz="1600" dirty="0" smtClean="0">
                <a:solidFill>
                  <a:schemeClr val="accent3">
                    <a:lumMod val="60000"/>
                    <a:lumOff val="40000"/>
                  </a:schemeClr>
                </a:solidFill>
              </a:rPr>
              <a:t>Course 1</a:t>
            </a:r>
            <a:endParaRPr lang="en-US" sz="1600" dirty="0">
              <a:solidFill>
                <a:schemeClr val="accent3">
                  <a:lumMod val="60000"/>
                  <a:lumOff val="40000"/>
                </a:schemeClr>
              </a:solidFill>
            </a:endParaRPr>
          </a:p>
        </p:txBody>
      </p:sp>
      <p:sp>
        <p:nvSpPr>
          <p:cNvPr id="41" name="TextBox 40"/>
          <p:cNvSpPr txBox="1"/>
          <p:nvPr/>
        </p:nvSpPr>
        <p:spPr>
          <a:xfrm>
            <a:off x="5029200" y="4267200"/>
            <a:ext cx="910826" cy="338554"/>
          </a:xfrm>
          <a:prstGeom prst="rect">
            <a:avLst/>
          </a:prstGeom>
          <a:noFill/>
        </p:spPr>
        <p:txBody>
          <a:bodyPr wrap="none" rtlCol="0">
            <a:spAutoFit/>
          </a:bodyPr>
          <a:lstStyle/>
          <a:p>
            <a:r>
              <a:rPr lang="en-US" sz="1600" dirty="0" smtClean="0">
                <a:solidFill>
                  <a:schemeClr val="accent3">
                    <a:lumMod val="60000"/>
                    <a:lumOff val="40000"/>
                  </a:schemeClr>
                </a:solidFill>
              </a:rPr>
              <a:t>Course 2</a:t>
            </a:r>
            <a:endParaRPr lang="en-US" sz="1600" dirty="0">
              <a:solidFill>
                <a:schemeClr val="accent3">
                  <a:lumMod val="60000"/>
                  <a:lumOff val="40000"/>
                </a:schemeClr>
              </a:solidFill>
            </a:endParaRPr>
          </a:p>
        </p:txBody>
      </p:sp>
      <p:sp>
        <p:nvSpPr>
          <p:cNvPr id="42" name="TextBox 41"/>
          <p:cNvSpPr txBox="1"/>
          <p:nvPr/>
        </p:nvSpPr>
        <p:spPr>
          <a:xfrm>
            <a:off x="6663931" y="4267200"/>
            <a:ext cx="902811" cy="338554"/>
          </a:xfrm>
          <a:prstGeom prst="rect">
            <a:avLst/>
          </a:prstGeom>
          <a:noFill/>
        </p:spPr>
        <p:txBody>
          <a:bodyPr wrap="none" rtlCol="0">
            <a:spAutoFit/>
          </a:bodyPr>
          <a:lstStyle/>
          <a:p>
            <a:r>
              <a:rPr lang="en-US" sz="1600" dirty="0" smtClean="0">
                <a:solidFill>
                  <a:schemeClr val="accent3">
                    <a:lumMod val="60000"/>
                    <a:lumOff val="40000"/>
                  </a:schemeClr>
                </a:solidFill>
              </a:rPr>
              <a:t>Course x</a:t>
            </a:r>
            <a:endParaRPr lang="en-US" sz="1600" dirty="0">
              <a:solidFill>
                <a:schemeClr val="accent3">
                  <a:lumMod val="60000"/>
                  <a:lumOff val="40000"/>
                </a:schemeClr>
              </a:solidFill>
            </a:endParaRPr>
          </a:p>
        </p:txBody>
      </p:sp>
      <p:sp>
        <p:nvSpPr>
          <p:cNvPr id="43" name="Regular Pentagon 42"/>
          <p:cNvSpPr/>
          <p:nvPr/>
        </p:nvSpPr>
        <p:spPr>
          <a:xfrm>
            <a:off x="3463531" y="4572000"/>
            <a:ext cx="1143000" cy="838200"/>
          </a:xfrm>
          <a:prstGeom prst="pentagon">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Regular Pentagon 43"/>
          <p:cNvSpPr/>
          <p:nvPr/>
        </p:nvSpPr>
        <p:spPr>
          <a:xfrm>
            <a:off x="4949431" y="4686300"/>
            <a:ext cx="1143000" cy="838200"/>
          </a:xfrm>
          <a:prstGeom prst="pentagon">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Regular Pentagon 44"/>
          <p:cNvSpPr/>
          <p:nvPr/>
        </p:nvSpPr>
        <p:spPr>
          <a:xfrm>
            <a:off x="6587731" y="4686300"/>
            <a:ext cx="1143000" cy="838200"/>
          </a:xfrm>
          <a:prstGeom prst="pentagon">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TextBox 45"/>
          <p:cNvSpPr txBox="1"/>
          <p:nvPr/>
        </p:nvSpPr>
        <p:spPr>
          <a:xfrm>
            <a:off x="3546869" y="5486400"/>
            <a:ext cx="910826" cy="338554"/>
          </a:xfrm>
          <a:prstGeom prst="rect">
            <a:avLst/>
          </a:prstGeom>
          <a:noFill/>
        </p:spPr>
        <p:txBody>
          <a:bodyPr wrap="none" rtlCol="0">
            <a:spAutoFit/>
          </a:bodyPr>
          <a:lstStyle/>
          <a:p>
            <a:r>
              <a:rPr lang="en-US" sz="1600" dirty="0" smtClean="0">
                <a:solidFill>
                  <a:schemeClr val="accent3">
                    <a:lumMod val="60000"/>
                    <a:lumOff val="40000"/>
                  </a:schemeClr>
                </a:solidFill>
              </a:rPr>
              <a:t>Course 1</a:t>
            </a:r>
            <a:endParaRPr lang="en-US" sz="1600" dirty="0">
              <a:solidFill>
                <a:schemeClr val="accent3">
                  <a:lumMod val="60000"/>
                  <a:lumOff val="40000"/>
                </a:schemeClr>
              </a:solidFill>
            </a:endParaRPr>
          </a:p>
        </p:txBody>
      </p:sp>
      <p:sp>
        <p:nvSpPr>
          <p:cNvPr id="47" name="TextBox 46"/>
          <p:cNvSpPr txBox="1"/>
          <p:nvPr/>
        </p:nvSpPr>
        <p:spPr>
          <a:xfrm>
            <a:off x="5029200" y="5562600"/>
            <a:ext cx="910826" cy="338554"/>
          </a:xfrm>
          <a:prstGeom prst="rect">
            <a:avLst/>
          </a:prstGeom>
          <a:noFill/>
        </p:spPr>
        <p:txBody>
          <a:bodyPr wrap="none" rtlCol="0">
            <a:spAutoFit/>
          </a:bodyPr>
          <a:lstStyle/>
          <a:p>
            <a:r>
              <a:rPr lang="en-US" sz="1600" dirty="0" smtClean="0">
                <a:solidFill>
                  <a:schemeClr val="accent3">
                    <a:lumMod val="60000"/>
                    <a:lumOff val="40000"/>
                  </a:schemeClr>
                </a:solidFill>
              </a:rPr>
              <a:t>Course 2</a:t>
            </a:r>
            <a:endParaRPr lang="en-US" sz="1600" dirty="0">
              <a:solidFill>
                <a:schemeClr val="accent3">
                  <a:lumMod val="60000"/>
                  <a:lumOff val="40000"/>
                </a:schemeClr>
              </a:solidFill>
            </a:endParaRPr>
          </a:p>
        </p:txBody>
      </p:sp>
      <p:sp>
        <p:nvSpPr>
          <p:cNvPr id="48" name="TextBox 47"/>
          <p:cNvSpPr txBox="1"/>
          <p:nvPr/>
        </p:nvSpPr>
        <p:spPr>
          <a:xfrm>
            <a:off x="6663931" y="5562600"/>
            <a:ext cx="902811" cy="338554"/>
          </a:xfrm>
          <a:prstGeom prst="rect">
            <a:avLst/>
          </a:prstGeom>
          <a:noFill/>
        </p:spPr>
        <p:txBody>
          <a:bodyPr wrap="none" rtlCol="0">
            <a:spAutoFit/>
          </a:bodyPr>
          <a:lstStyle/>
          <a:p>
            <a:r>
              <a:rPr lang="en-US" sz="1600" dirty="0" smtClean="0">
                <a:solidFill>
                  <a:schemeClr val="accent3">
                    <a:lumMod val="60000"/>
                    <a:lumOff val="40000"/>
                  </a:schemeClr>
                </a:solidFill>
              </a:rPr>
              <a:t>Course x</a:t>
            </a:r>
            <a:endParaRPr lang="en-US" sz="1600" dirty="0">
              <a:solidFill>
                <a:schemeClr val="accent3">
                  <a:lumMod val="60000"/>
                  <a:lumOff val="40000"/>
                </a:schemeClr>
              </a:solidFill>
            </a:endParaRPr>
          </a:p>
        </p:txBody>
      </p:sp>
      <p:sp>
        <p:nvSpPr>
          <p:cNvPr id="49" name="TextBox 48"/>
          <p:cNvSpPr txBox="1"/>
          <p:nvPr/>
        </p:nvSpPr>
        <p:spPr>
          <a:xfrm>
            <a:off x="5569167" y="1345168"/>
            <a:ext cx="2178930" cy="369332"/>
          </a:xfrm>
          <a:prstGeom prst="rect">
            <a:avLst/>
          </a:prstGeom>
          <a:noFill/>
        </p:spPr>
        <p:txBody>
          <a:bodyPr wrap="none" rtlCol="0">
            <a:spAutoFit/>
          </a:bodyPr>
          <a:lstStyle/>
          <a:p>
            <a:r>
              <a:rPr lang="en-US" dirty="0" smtClean="0">
                <a:solidFill>
                  <a:schemeClr val="accent2">
                    <a:lumMod val="60000"/>
                    <a:lumOff val="40000"/>
                  </a:schemeClr>
                </a:solidFill>
              </a:rPr>
              <a:t>SPECIFICATION</a:t>
            </a:r>
            <a:r>
              <a:rPr lang="ar-SA" dirty="0" smtClean="0">
                <a:solidFill>
                  <a:schemeClr val="accent2">
                    <a:lumMod val="60000"/>
                    <a:lumOff val="40000"/>
                  </a:schemeClr>
                </a:solidFill>
              </a:rPr>
              <a:t> التعيين </a:t>
            </a:r>
            <a:endParaRPr lang="en-US" dirty="0">
              <a:solidFill>
                <a:schemeClr val="accent2">
                  <a:lumMod val="60000"/>
                  <a:lumOff val="40000"/>
                </a:schemeClr>
              </a:solidFill>
            </a:endParaRPr>
          </a:p>
        </p:txBody>
      </p:sp>
      <p:sp>
        <p:nvSpPr>
          <p:cNvPr id="50" name="TextBox 49"/>
          <p:cNvSpPr txBox="1"/>
          <p:nvPr/>
        </p:nvSpPr>
        <p:spPr>
          <a:xfrm>
            <a:off x="882054" y="3276600"/>
            <a:ext cx="2441694" cy="1200329"/>
          </a:xfrm>
          <a:prstGeom prst="rect">
            <a:avLst/>
          </a:prstGeom>
          <a:noFill/>
        </p:spPr>
        <p:txBody>
          <a:bodyPr wrap="none" rtlCol="0">
            <a:spAutoFit/>
          </a:bodyPr>
          <a:lstStyle/>
          <a:p>
            <a:r>
              <a:rPr lang="en-US" dirty="0" smtClean="0"/>
              <a:t>Course team awareness</a:t>
            </a:r>
          </a:p>
          <a:p>
            <a:r>
              <a:rPr lang="en-US" dirty="0" smtClean="0"/>
              <a:t>of Learning Outcomes ?</a:t>
            </a:r>
          </a:p>
          <a:p>
            <a:r>
              <a:rPr lang="ar-SA" dirty="0" smtClean="0"/>
              <a:t>هل هناك وعي عن المخرجات </a:t>
            </a:r>
          </a:p>
          <a:p>
            <a:r>
              <a:rPr lang="ar-SA" dirty="0" smtClean="0"/>
              <a:t>عند فريق العمل؟</a:t>
            </a:r>
            <a:endParaRPr lang="en-US" dirty="0" smtClean="0"/>
          </a:p>
        </p:txBody>
      </p:sp>
      <p:pic>
        <p:nvPicPr>
          <p:cNvPr id="57" name="Picture 56"/>
          <p:cNvPicPr>
            <a:picLocks noChangeAspect="1"/>
          </p:cNvPicPr>
          <p:nvPr/>
        </p:nvPicPr>
        <p:blipFill>
          <a:blip r:embed="rId3"/>
          <a:stretch>
            <a:fillRect/>
          </a:stretch>
        </p:blipFill>
        <p:spPr>
          <a:xfrm>
            <a:off x="990600" y="4572000"/>
            <a:ext cx="2324100" cy="1498600"/>
          </a:xfrm>
          <a:prstGeom prst="rect">
            <a:avLst/>
          </a:prstGeom>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pPr eaLnBrk="1" fontAlgn="auto" hangingPunct="1">
              <a:spcAft>
                <a:spcPts val="0"/>
              </a:spcAft>
              <a:defRPr/>
            </a:pPr>
            <a:r>
              <a:rPr lang="en-GB" dirty="0">
                <a:solidFill>
                  <a:schemeClr val="accent3"/>
                </a:solidFill>
              </a:rPr>
              <a:t>and</a:t>
            </a:r>
            <a:r>
              <a:rPr lang="en-GB" dirty="0" smtClean="0">
                <a:solidFill>
                  <a:schemeClr val="accent3"/>
                </a:solidFill>
              </a:rPr>
              <a:t>...</a:t>
            </a:r>
            <a:r>
              <a:rPr lang="ar-SA" dirty="0" smtClean="0">
                <a:solidFill>
                  <a:schemeClr val="accent3"/>
                </a:solidFill>
              </a:rPr>
              <a:t> </a:t>
            </a:r>
            <a:r>
              <a:rPr lang="ar-SA" dirty="0" err="1" smtClean="0">
                <a:solidFill>
                  <a:schemeClr val="accent3"/>
                </a:solidFill>
              </a:rPr>
              <a:t>و ...</a:t>
            </a:r>
            <a:r>
              <a:rPr lang="ar-SA" dirty="0" smtClean="0">
                <a:solidFill>
                  <a:schemeClr val="accent3"/>
                </a:solidFill>
              </a:rPr>
              <a:t>   </a:t>
            </a:r>
            <a:endParaRPr lang="en-US" dirty="0">
              <a:solidFill>
                <a:schemeClr val="accent3"/>
              </a:solidFill>
            </a:endParaRPr>
          </a:p>
        </p:txBody>
      </p:sp>
      <p:sp>
        <p:nvSpPr>
          <p:cNvPr id="111619" name="Rectangle 3"/>
          <p:cNvSpPr>
            <a:spLocks noGrp="1" noChangeArrowheads="1"/>
          </p:cNvSpPr>
          <p:nvPr>
            <p:ph idx="1"/>
          </p:nvPr>
        </p:nvSpPr>
        <p:spPr>
          <a:xfrm>
            <a:off x="250825" y="1935163"/>
            <a:ext cx="8435975" cy="4389437"/>
          </a:xfrm>
        </p:spPr>
        <p:txBody>
          <a:bodyPr>
            <a:normAutofit lnSpcReduction="10000"/>
          </a:bodyPr>
          <a:lstStyle/>
          <a:p>
            <a:pPr eaLnBrk="1" hangingPunct="1"/>
            <a:r>
              <a:rPr lang="en-GB" sz="2400" dirty="0" smtClean="0">
                <a:latin typeface="Arial" charset="0"/>
                <a:cs typeface="Arial" charset="0"/>
              </a:rPr>
              <a:t>input from professionals in the field (where a professional subject is involved) and/or from senior academics in other institutions to ensure LOs are appropriate</a:t>
            </a:r>
            <a:endParaRPr lang="ar-SA" sz="2400" dirty="0" smtClean="0">
              <a:latin typeface="Arial" charset="0"/>
              <a:cs typeface="Arial" charset="0"/>
            </a:endParaRPr>
          </a:p>
          <a:p>
            <a:pPr eaLnBrk="1" hangingPunct="1"/>
            <a:r>
              <a:rPr lang="ar-SA" sz="2400" dirty="0" smtClean="0">
                <a:latin typeface="Arial" charset="0"/>
                <a:cs typeface="Arial" charset="0"/>
              </a:rPr>
              <a:t>المعطيات من محترفين في </a:t>
            </a:r>
            <a:r>
              <a:rPr lang="ar-SA" sz="2400" dirty="0" err="1" smtClean="0">
                <a:latin typeface="Arial" charset="0"/>
                <a:cs typeface="Arial" charset="0"/>
              </a:rPr>
              <a:t>الميدان </a:t>
            </a:r>
            <a:r>
              <a:rPr lang="ar-SA" sz="2400" dirty="0" smtClean="0">
                <a:latin typeface="Arial" charset="0"/>
                <a:cs typeface="Arial" charset="0"/>
              </a:rPr>
              <a:t>(بوجود موضوع جيد) و من أكاديميين كبار في معاهد أخرى لضمان مخرجات </a:t>
            </a:r>
            <a:r>
              <a:rPr lang="ar-SA" sz="2400" dirty="0" err="1" smtClean="0">
                <a:latin typeface="Arial" charset="0"/>
                <a:cs typeface="Arial" charset="0"/>
              </a:rPr>
              <a:t>تعلمية</a:t>
            </a:r>
            <a:r>
              <a:rPr lang="ar-SA" sz="2400" dirty="0" smtClean="0">
                <a:latin typeface="Arial" charset="0"/>
                <a:cs typeface="Arial" charset="0"/>
              </a:rPr>
              <a:t> مناسبة </a:t>
            </a:r>
            <a:endParaRPr lang="en-GB" sz="2400" dirty="0" smtClean="0">
              <a:latin typeface="Arial" charset="0"/>
              <a:cs typeface="Arial" charset="0"/>
            </a:endParaRPr>
          </a:p>
          <a:p>
            <a:pPr eaLnBrk="1" hangingPunct="1"/>
            <a:r>
              <a:rPr lang="en-GB" sz="2400" dirty="0" smtClean="0">
                <a:latin typeface="Arial" charset="0"/>
                <a:cs typeface="Arial" charset="0"/>
              </a:rPr>
              <a:t>mapping of course learning outcomes across the programme, and of LOs to assessments</a:t>
            </a:r>
            <a:endParaRPr lang="ar-SA" sz="2400" dirty="0" smtClean="0">
              <a:latin typeface="Arial" charset="0"/>
              <a:cs typeface="Arial" charset="0"/>
            </a:endParaRPr>
          </a:p>
          <a:p>
            <a:pPr eaLnBrk="1" hangingPunct="1"/>
            <a:r>
              <a:rPr lang="ar-SA" sz="2400" dirty="0" smtClean="0">
                <a:latin typeface="Arial" charset="0"/>
                <a:cs typeface="Arial" charset="0"/>
              </a:rPr>
              <a:t>وضع الخرائط للمنهج لمخرجات التعلم في البرنامج و في التقييم </a:t>
            </a:r>
            <a:endParaRPr lang="en-GB" sz="2400" dirty="0" smtClean="0">
              <a:latin typeface="Arial" charset="0"/>
              <a:cs typeface="Arial" charset="0"/>
            </a:endParaRPr>
          </a:p>
          <a:p>
            <a:pPr eaLnBrk="1" hangingPunct="1"/>
            <a:r>
              <a:rPr lang="en-GB" sz="2400" dirty="0" smtClean="0">
                <a:latin typeface="Arial" charset="0"/>
                <a:cs typeface="Arial" charset="0"/>
              </a:rPr>
              <a:t>a defined approval process by a senior academic committee within the institution.</a:t>
            </a:r>
            <a:endParaRPr lang="ar-SA" sz="2400" dirty="0" smtClean="0">
              <a:latin typeface="Arial" charset="0"/>
              <a:cs typeface="Arial" charset="0"/>
            </a:endParaRPr>
          </a:p>
          <a:p>
            <a:pPr eaLnBrk="1" hangingPunct="1"/>
            <a:r>
              <a:rPr lang="ar-SA" sz="2400" dirty="0" smtClean="0">
                <a:latin typeface="Arial" charset="0"/>
                <a:cs typeface="Arial" charset="0"/>
              </a:rPr>
              <a:t>إجراء معتمد من هيئة أكاديمية كبرى في المعهد </a:t>
            </a:r>
            <a:endParaRPr lang="en-US" sz="24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704850"/>
            <a:ext cx="8229600" cy="923925"/>
          </a:xfrm>
        </p:spPr>
        <p:txBody>
          <a:bodyPr>
            <a:normAutofit fontScale="90000"/>
          </a:bodyPr>
          <a:lstStyle/>
          <a:p>
            <a:pPr eaLnBrk="1" fontAlgn="auto" hangingPunct="1">
              <a:spcAft>
                <a:spcPts val="0"/>
              </a:spcAft>
              <a:defRPr/>
            </a:pPr>
            <a:r>
              <a:rPr lang="en-GB" sz="3200" b="1" dirty="0">
                <a:solidFill>
                  <a:schemeClr val="accent3"/>
                </a:solidFill>
              </a:rPr>
              <a:t>Programme evaluation and </a:t>
            </a:r>
            <a:r>
              <a:rPr lang="en-GB" sz="3200" b="1" dirty="0" smtClean="0">
                <a:solidFill>
                  <a:schemeClr val="accent3"/>
                </a:solidFill>
              </a:rPr>
              <a:t>review</a:t>
            </a:r>
            <a:r>
              <a:rPr lang="ar-SA" sz="3200" b="1" dirty="0" smtClean="0">
                <a:solidFill>
                  <a:schemeClr val="accent3"/>
                </a:solidFill>
              </a:rPr>
              <a:t/>
            </a:r>
            <a:br>
              <a:rPr lang="ar-SA" sz="3200" b="1" dirty="0" smtClean="0">
                <a:solidFill>
                  <a:schemeClr val="accent3"/>
                </a:solidFill>
              </a:rPr>
            </a:br>
            <a:r>
              <a:rPr lang="ar-SA" sz="3200" b="1" dirty="0" smtClean="0">
                <a:solidFill>
                  <a:schemeClr val="accent3"/>
                </a:solidFill>
              </a:rPr>
              <a:t>مراجعة البرنامج و تقويمه </a:t>
            </a:r>
            <a:endParaRPr lang="en-US" sz="3200" b="1" dirty="0">
              <a:solidFill>
                <a:schemeClr val="accent3"/>
              </a:solidFill>
            </a:endParaRPr>
          </a:p>
        </p:txBody>
      </p:sp>
      <p:sp>
        <p:nvSpPr>
          <p:cNvPr id="112643" name="Rectangle 3"/>
          <p:cNvSpPr>
            <a:spLocks noGrp="1" noChangeArrowheads="1"/>
          </p:cNvSpPr>
          <p:nvPr>
            <p:ph idx="1"/>
          </p:nvPr>
        </p:nvSpPr>
        <p:spPr/>
        <p:txBody>
          <a:bodyPr>
            <a:normAutofit fontScale="92500" lnSpcReduction="20000"/>
          </a:bodyPr>
          <a:lstStyle/>
          <a:p>
            <a:pPr eaLnBrk="1" hangingPunct="1">
              <a:buFontTx/>
              <a:buNone/>
            </a:pPr>
            <a:r>
              <a:rPr lang="en-GB" dirty="0" smtClean="0">
                <a:latin typeface="Arial" charset="0"/>
                <a:cs typeface="Arial" charset="0"/>
              </a:rPr>
              <a:t>NCAAA standard 4, paragraph 4.3:</a:t>
            </a:r>
            <a:r>
              <a:rPr lang="ar-SA" dirty="0" smtClean="0">
                <a:latin typeface="Arial" charset="0"/>
                <a:cs typeface="Arial" charset="0"/>
              </a:rPr>
              <a:t>معيار 4 إن </a:t>
            </a:r>
            <a:r>
              <a:rPr lang="ar-SA" dirty="0" err="1" smtClean="0">
                <a:latin typeface="Arial" charset="0"/>
                <a:cs typeface="Arial" charset="0"/>
              </a:rPr>
              <a:t>سي</a:t>
            </a:r>
            <a:r>
              <a:rPr lang="ar-SA" dirty="0" smtClean="0">
                <a:latin typeface="Arial" charset="0"/>
                <a:cs typeface="Arial" charset="0"/>
              </a:rPr>
              <a:t> آي آي آي فقرة 4.3</a:t>
            </a:r>
            <a:endParaRPr lang="en-GB" dirty="0" smtClean="0">
              <a:latin typeface="Arial" charset="0"/>
              <a:cs typeface="Arial" charset="0"/>
            </a:endParaRPr>
          </a:p>
          <a:p>
            <a:pPr algn="just" eaLnBrk="1" hangingPunct="1"/>
            <a:r>
              <a:rPr lang="en-AU" dirty="0" smtClean="0">
                <a:latin typeface="Arial" charset="0"/>
                <a:cs typeface="Arial" charset="0"/>
              </a:rPr>
              <a:t>The quality of all courses and of the program as a whole must be monitored regularly through </a:t>
            </a:r>
            <a:r>
              <a:rPr lang="en-AU" dirty="0" smtClean="0">
                <a:solidFill>
                  <a:schemeClr val="accent6">
                    <a:lumMod val="75000"/>
                  </a:schemeClr>
                </a:solidFill>
                <a:latin typeface="Arial" charset="0"/>
                <a:cs typeface="Arial" charset="0"/>
              </a:rPr>
              <a:t>appropriate</a:t>
            </a:r>
            <a:r>
              <a:rPr lang="en-AU" dirty="0" smtClean="0">
                <a:latin typeface="Arial" charset="0"/>
                <a:cs typeface="Arial" charset="0"/>
              </a:rPr>
              <a:t> evaluation mechanisms and amended as required, with more extensive quality reviews conducted periodically. </a:t>
            </a:r>
            <a:endParaRPr lang="ar-SA" dirty="0" smtClean="0">
              <a:latin typeface="Arial" charset="0"/>
              <a:cs typeface="Arial" charset="0"/>
            </a:endParaRPr>
          </a:p>
          <a:p>
            <a:pPr algn="just" eaLnBrk="1" hangingPunct="1"/>
            <a:r>
              <a:rPr lang="ar-SA" dirty="0" smtClean="0">
                <a:latin typeface="Arial" charset="0"/>
                <a:cs typeface="Arial" charset="0"/>
              </a:rPr>
              <a:t>جودة المناهج و البرنامج ككل يجب أن تتم مراقبتها بشكل دوري بآليات تقويم </a:t>
            </a:r>
            <a:r>
              <a:rPr lang="ar-SA" dirty="0" smtClean="0">
                <a:solidFill>
                  <a:schemeClr val="accent6">
                    <a:lumMod val="75000"/>
                  </a:schemeClr>
                </a:solidFill>
                <a:latin typeface="Arial" charset="0"/>
                <a:cs typeface="Arial" charset="0"/>
              </a:rPr>
              <a:t>مناسبة</a:t>
            </a:r>
            <a:r>
              <a:rPr lang="ar-SA" dirty="0" smtClean="0">
                <a:latin typeface="Arial" charset="0"/>
                <a:cs typeface="Arial" charset="0"/>
              </a:rPr>
              <a:t> و تعالج متى ما أريد ذلك بمراجعات جودة أكثر تركيزاً سنوياً.</a:t>
            </a:r>
            <a:endParaRPr lang="en-AU" dirty="0" smtClean="0">
              <a:latin typeface="Arial" charset="0"/>
              <a:cs typeface="Arial" charset="0"/>
            </a:endParaRPr>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704850"/>
            <a:ext cx="8229600" cy="923925"/>
          </a:xfrm>
        </p:spPr>
        <p:txBody>
          <a:bodyPr>
            <a:normAutofit fontScale="90000"/>
          </a:bodyPr>
          <a:lstStyle/>
          <a:p>
            <a:pPr eaLnBrk="1" fontAlgn="auto" hangingPunct="1">
              <a:spcAft>
                <a:spcPts val="0"/>
              </a:spcAft>
              <a:defRPr/>
            </a:pPr>
            <a:r>
              <a:rPr lang="en-GB" sz="3200" b="1" dirty="0">
                <a:solidFill>
                  <a:schemeClr val="accent3"/>
                </a:solidFill>
              </a:rPr>
              <a:t>Programme evaluation and </a:t>
            </a:r>
            <a:r>
              <a:rPr lang="en-GB" sz="3200" b="1" dirty="0" smtClean="0">
                <a:solidFill>
                  <a:schemeClr val="accent3"/>
                </a:solidFill>
              </a:rPr>
              <a:t>review</a:t>
            </a:r>
            <a:r>
              <a:rPr lang="en-US" sz="3200" b="1" dirty="0" smtClean="0">
                <a:solidFill>
                  <a:schemeClr val="accent3"/>
                </a:solidFill>
              </a:rPr>
              <a:t> </a:t>
            </a:r>
            <a:br>
              <a:rPr lang="en-US" sz="3200" b="1" dirty="0" smtClean="0">
                <a:solidFill>
                  <a:schemeClr val="accent3"/>
                </a:solidFill>
              </a:rPr>
            </a:br>
            <a:r>
              <a:rPr lang="en-US" sz="3200" b="1" dirty="0" smtClean="0">
                <a:solidFill>
                  <a:schemeClr val="accent3"/>
                </a:solidFill>
              </a:rPr>
              <a:t>– whose responsibility?</a:t>
            </a:r>
            <a:br>
              <a:rPr lang="en-US" sz="3200" b="1" dirty="0" smtClean="0">
                <a:solidFill>
                  <a:schemeClr val="accent3"/>
                </a:solidFill>
              </a:rPr>
            </a:br>
            <a:r>
              <a:rPr lang="ar-SA" sz="3200" b="1" dirty="0" smtClean="0">
                <a:solidFill>
                  <a:schemeClr val="accent3"/>
                </a:solidFill>
              </a:rPr>
              <a:t>مراجعة و تقويم </a:t>
            </a:r>
            <a:r>
              <a:rPr lang="ar-SA" sz="3200" b="1" dirty="0" err="1" smtClean="0">
                <a:solidFill>
                  <a:schemeClr val="accent3"/>
                </a:solidFill>
              </a:rPr>
              <a:t>البرنامج </a:t>
            </a:r>
            <a:br>
              <a:rPr lang="ar-SA" sz="3200" b="1" dirty="0" err="1" smtClean="0">
                <a:solidFill>
                  <a:schemeClr val="accent3"/>
                </a:solidFill>
              </a:rPr>
            </a:br>
            <a:r>
              <a:rPr lang="ar-SA" sz="3200" b="1" dirty="0" smtClean="0">
                <a:solidFill>
                  <a:schemeClr val="accent3"/>
                </a:solidFill>
              </a:rPr>
              <a:t>- مسؤولية من؟</a:t>
            </a:r>
            <a:endParaRPr lang="en-US" sz="3200" b="1" dirty="0">
              <a:solidFill>
                <a:schemeClr val="accent3"/>
              </a:solidFill>
            </a:endParaRPr>
          </a:p>
        </p:txBody>
      </p:sp>
      <p:sp>
        <p:nvSpPr>
          <p:cNvPr id="5" name="TextBox 4"/>
          <p:cNvSpPr txBox="1"/>
          <p:nvPr/>
        </p:nvSpPr>
        <p:spPr>
          <a:xfrm>
            <a:off x="1483376" y="3429000"/>
            <a:ext cx="2265492" cy="830997"/>
          </a:xfrm>
          <a:prstGeom prst="rect">
            <a:avLst/>
          </a:prstGeom>
          <a:noFill/>
        </p:spPr>
        <p:txBody>
          <a:bodyPr wrap="none" rtlCol="0">
            <a:spAutoFit/>
          </a:bodyPr>
          <a:lstStyle/>
          <a:p>
            <a:r>
              <a:rPr lang="en-US" sz="2400" b="1" dirty="0" smtClean="0"/>
              <a:t>Program teams?</a:t>
            </a:r>
          </a:p>
          <a:p>
            <a:r>
              <a:rPr lang="ar-SA" sz="2400" b="1" dirty="0" smtClean="0"/>
              <a:t>فريق البرنامج </a:t>
            </a:r>
            <a:endParaRPr lang="en-US" sz="2400" b="1" dirty="0"/>
          </a:p>
        </p:txBody>
      </p:sp>
      <p:sp>
        <p:nvSpPr>
          <p:cNvPr id="6" name="TextBox 5"/>
          <p:cNvSpPr txBox="1"/>
          <p:nvPr/>
        </p:nvSpPr>
        <p:spPr>
          <a:xfrm>
            <a:off x="5438414" y="3429000"/>
            <a:ext cx="2196883" cy="1292662"/>
          </a:xfrm>
          <a:prstGeom prst="rect">
            <a:avLst/>
          </a:prstGeom>
          <a:noFill/>
        </p:spPr>
        <p:txBody>
          <a:bodyPr wrap="none" rtlCol="0">
            <a:spAutoFit/>
          </a:bodyPr>
          <a:lstStyle/>
          <a:p>
            <a:r>
              <a:rPr lang="en-US" sz="2400" dirty="0" smtClean="0"/>
              <a:t>Central function</a:t>
            </a:r>
          </a:p>
          <a:p>
            <a:r>
              <a:rPr lang="en-US" dirty="0" smtClean="0"/>
              <a:t>e.g. Quality Unit?</a:t>
            </a:r>
          </a:p>
          <a:p>
            <a:r>
              <a:rPr lang="ar-SA" dirty="0" smtClean="0"/>
              <a:t>الوظيفة المركزية </a:t>
            </a:r>
          </a:p>
          <a:p>
            <a:r>
              <a:rPr lang="ar-SA" dirty="0" smtClean="0"/>
              <a:t>مثلاً وحدة الجودة؟</a:t>
            </a:r>
            <a:endParaRPr lang="en-US" dirty="0"/>
          </a:p>
        </p:txBody>
      </p:sp>
      <p:sp>
        <p:nvSpPr>
          <p:cNvPr id="7" name="TextBox 6"/>
          <p:cNvSpPr txBox="1"/>
          <p:nvPr/>
        </p:nvSpPr>
        <p:spPr>
          <a:xfrm>
            <a:off x="2287818" y="2065035"/>
            <a:ext cx="5131405" cy="646331"/>
          </a:xfrm>
          <a:prstGeom prst="rect">
            <a:avLst/>
          </a:prstGeom>
          <a:noFill/>
        </p:spPr>
        <p:txBody>
          <a:bodyPr wrap="none" rtlCol="0">
            <a:spAutoFit/>
          </a:bodyPr>
          <a:lstStyle/>
          <a:p>
            <a:r>
              <a:rPr lang="en-US" dirty="0" smtClean="0"/>
              <a:t>MODELS OF UNIVERSITY MANAGEMENT OF QUALITY</a:t>
            </a:r>
          </a:p>
          <a:p>
            <a:r>
              <a:rPr lang="ar-SA" dirty="0" smtClean="0"/>
              <a:t>نماذج من إدارة الجامعة للجودة </a:t>
            </a:r>
            <a:endParaRPr 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704850"/>
            <a:ext cx="8229600" cy="923925"/>
          </a:xfrm>
        </p:spPr>
        <p:txBody>
          <a:bodyPr>
            <a:normAutofit fontScale="90000"/>
          </a:bodyPr>
          <a:lstStyle/>
          <a:p>
            <a:pPr eaLnBrk="1" fontAlgn="auto" hangingPunct="1">
              <a:spcAft>
                <a:spcPts val="0"/>
              </a:spcAft>
              <a:defRPr/>
            </a:pPr>
            <a:r>
              <a:rPr lang="en-GB" sz="3200" b="1" dirty="0">
                <a:solidFill>
                  <a:schemeClr val="accent3"/>
                </a:solidFill>
              </a:rPr>
              <a:t>This requires</a:t>
            </a:r>
            <a:r>
              <a:rPr lang="en-GB" sz="3200" b="1" dirty="0" smtClean="0">
                <a:solidFill>
                  <a:schemeClr val="accent3"/>
                </a:solidFill>
              </a:rPr>
              <a:t>...</a:t>
            </a:r>
            <a:r>
              <a:rPr lang="ar-SA" sz="3200" b="1" dirty="0" smtClean="0">
                <a:solidFill>
                  <a:schemeClr val="accent3"/>
                </a:solidFill>
              </a:rPr>
              <a:t/>
            </a:r>
            <a:br>
              <a:rPr lang="ar-SA" sz="3200" b="1" dirty="0" smtClean="0">
                <a:solidFill>
                  <a:schemeClr val="accent3"/>
                </a:solidFill>
              </a:rPr>
            </a:br>
            <a:r>
              <a:rPr lang="ar-SA" sz="3200" b="1" dirty="0" smtClean="0">
                <a:solidFill>
                  <a:schemeClr val="accent3"/>
                </a:solidFill>
              </a:rPr>
              <a:t>وهذا </a:t>
            </a:r>
            <a:r>
              <a:rPr lang="ar-SA" sz="3200" b="1" dirty="0" err="1" smtClean="0">
                <a:solidFill>
                  <a:schemeClr val="accent3"/>
                </a:solidFill>
              </a:rPr>
              <a:t>يتطلب...</a:t>
            </a:r>
            <a:endParaRPr lang="en-US" sz="3200" b="1" dirty="0">
              <a:solidFill>
                <a:schemeClr val="accent3"/>
              </a:solidFill>
            </a:endParaRPr>
          </a:p>
        </p:txBody>
      </p:sp>
      <p:sp>
        <p:nvSpPr>
          <p:cNvPr id="113667" name="Rectangle 3"/>
          <p:cNvSpPr>
            <a:spLocks noGrp="1" noChangeArrowheads="1"/>
          </p:cNvSpPr>
          <p:nvPr>
            <p:ph idx="1"/>
          </p:nvPr>
        </p:nvSpPr>
        <p:spPr>
          <a:xfrm>
            <a:off x="179388" y="1935163"/>
            <a:ext cx="8507412" cy="4389437"/>
          </a:xfrm>
        </p:spPr>
        <p:txBody>
          <a:bodyPr>
            <a:normAutofit lnSpcReduction="10000"/>
          </a:bodyPr>
          <a:lstStyle/>
          <a:p>
            <a:pPr eaLnBrk="1" hangingPunct="1">
              <a:lnSpc>
                <a:spcPct val="90000"/>
              </a:lnSpc>
            </a:pPr>
            <a:r>
              <a:rPr lang="en-GB" sz="2400" dirty="0" smtClean="0">
                <a:latin typeface="Arial" charset="0"/>
                <a:cs typeface="Arial" charset="0"/>
              </a:rPr>
              <a:t>systematic collection of feedback from students, which includes their views on the clarity of LOs and the extent to which they have been achieved</a:t>
            </a:r>
            <a:endParaRPr lang="ar-SA" sz="2400" dirty="0" smtClean="0">
              <a:latin typeface="Arial" charset="0"/>
              <a:cs typeface="Arial" charset="0"/>
            </a:endParaRPr>
          </a:p>
          <a:p>
            <a:pPr eaLnBrk="1" hangingPunct="1">
              <a:lnSpc>
                <a:spcPct val="90000"/>
              </a:lnSpc>
            </a:pPr>
            <a:r>
              <a:rPr lang="ar-SA" sz="2400" dirty="0" smtClean="0">
                <a:latin typeface="Arial" charset="0"/>
                <a:cs typeface="Arial" charset="0"/>
              </a:rPr>
              <a:t>تجميع منظم للتغذية الراجعة من الطلاب و تتضمن وجهة نظرهم في وضوح مخرجات التعلم و إلى أي مدى حققوا </a:t>
            </a:r>
            <a:r>
              <a:rPr lang="ar-SA" sz="2400" dirty="0" err="1" smtClean="0">
                <a:latin typeface="Arial" charset="0"/>
                <a:cs typeface="Arial" charset="0"/>
              </a:rPr>
              <a:t>ذلك .</a:t>
            </a:r>
            <a:endParaRPr lang="en-GB" sz="2400" dirty="0" smtClean="0">
              <a:latin typeface="Arial" charset="0"/>
              <a:cs typeface="Arial" charset="0"/>
            </a:endParaRPr>
          </a:p>
          <a:p>
            <a:pPr eaLnBrk="1" hangingPunct="1">
              <a:lnSpc>
                <a:spcPct val="90000"/>
              </a:lnSpc>
            </a:pPr>
            <a:r>
              <a:rPr lang="en-GB" sz="2400" dirty="0" smtClean="0">
                <a:latin typeface="Arial" charset="0"/>
                <a:cs typeface="Arial" charset="0"/>
              </a:rPr>
              <a:t>properly specified annual review processes, requiring reflection informed by evidence such as student feedback, assessment pass rates, changes in the professional environment, etc, </a:t>
            </a:r>
            <a:endParaRPr lang="ar-SA" sz="2400" dirty="0" smtClean="0">
              <a:latin typeface="Arial" charset="0"/>
              <a:cs typeface="Arial" charset="0"/>
            </a:endParaRPr>
          </a:p>
          <a:p>
            <a:pPr eaLnBrk="1" hangingPunct="1">
              <a:lnSpc>
                <a:spcPct val="90000"/>
              </a:lnSpc>
            </a:pPr>
            <a:r>
              <a:rPr lang="ar-SA" sz="2400" dirty="0" smtClean="0">
                <a:latin typeface="Arial" charset="0"/>
                <a:cs typeface="Arial" charset="0"/>
              </a:rPr>
              <a:t>إجراءات مراجعة سنوية مناسبة متطلبة تغذية راجعة أو معدلات نجاح التقييم أو تغيرات في </a:t>
            </a:r>
            <a:r>
              <a:rPr lang="ar-SA" sz="2400" dirty="0" err="1" smtClean="0">
                <a:latin typeface="Arial" charset="0"/>
                <a:cs typeface="Arial" charset="0"/>
              </a:rPr>
              <a:t>البيئة </a:t>
            </a:r>
            <a:r>
              <a:rPr lang="ar-SA" sz="2400" dirty="0" smtClean="0">
                <a:latin typeface="Arial" charset="0"/>
                <a:cs typeface="Arial" charset="0"/>
              </a:rPr>
              <a:t>...</a:t>
            </a:r>
            <a:r>
              <a:rPr lang="ar-SA" sz="2400" dirty="0" err="1" smtClean="0">
                <a:latin typeface="Arial" charset="0"/>
                <a:cs typeface="Arial" charset="0"/>
              </a:rPr>
              <a:t>إلخ</a:t>
            </a:r>
            <a:endParaRPr lang="en-GB" sz="2400" dirty="0" smtClean="0">
              <a:latin typeface="Arial" charset="0"/>
              <a:cs typeface="Arial" charset="0"/>
            </a:endParaRPr>
          </a:p>
          <a:p>
            <a:pPr eaLnBrk="1" hangingPunct="1">
              <a:lnSpc>
                <a:spcPct val="90000"/>
              </a:lnSpc>
            </a:pPr>
            <a:r>
              <a:rPr lang="en-GB" sz="2400" dirty="0" smtClean="0">
                <a:latin typeface="Arial" charset="0"/>
                <a:cs typeface="Arial" charset="0"/>
              </a:rPr>
              <a:t>Resulting action plan and monitoring actions implemented</a:t>
            </a:r>
            <a:endParaRPr lang="ar-SA" sz="2400" dirty="0" smtClean="0">
              <a:latin typeface="Arial" charset="0"/>
              <a:cs typeface="Arial" charset="0"/>
            </a:endParaRPr>
          </a:p>
          <a:p>
            <a:pPr eaLnBrk="1" hangingPunct="1">
              <a:lnSpc>
                <a:spcPct val="90000"/>
              </a:lnSpc>
            </a:pPr>
            <a:r>
              <a:rPr lang="ar-SA" sz="2400" dirty="0" smtClean="0">
                <a:latin typeface="Arial" charset="0"/>
                <a:cs typeface="Arial" charset="0"/>
              </a:rPr>
              <a:t>والنتيجة هي الخطة العملية و مراقبة العمل المطبق</a:t>
            </a:r>
            <a:endParaRPr lang="en-US" sz="24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a:bodyPr>
          <a:lstStyle/>
          <a:p>
            <a:pPr eaLnBrk="1" fontAlgn="auto" hangingPunct="1">
              <a:spcAft>
                <a:spcPts val="0"/>
              </a:spcAft>
              <a:defRPr/>
            </a:pPr>
            <a:r>
              <a:rPr lang="en-GB" sz="3200" b="1" dirty="0">
                <a:solidFill>
                  <a:schemeClr val="accent3"/>
                </a:solidFill>
              </a:rPr>
              <a:t>and</a:t>
            </a:r>
            <a:r>
              <a:rPr lang="en-GB" sz="3200" b="1" dirty="0" smtClean="0">
                <a:solidFill>
                  <a:schemeClr val="accent3"/>
                </a:solidFill>
              </a:rPr>
              <a:t>...</a:t>
            </a:r>
            <a:r>
              <a:rPr lang="ar-SA" sz="3200" b="1" dirty="0" err="1" smtClean="0">
                <a:solidFill>
                  <a:schemeClr val="accent3"/>
                </a:solidFill>
              </a:rPr>
              <a:t>و ....</a:t>
            </a:r>
            <a:r>
              <a:rPr lang="ar-SA" sz="3200" b="1" dirty="0" smtClean="0">
                <a:solidFill>
                  <a:schemeClr val="accent3"/>
                </a:solidFill>
              </a:rPr>
              <a:t>      </a:t>
            </a:r>
            <a:endParaRPr lang="en-US" sz="3200" b="1" dirty="0">
              <a:solidFill>
                <a:schemeClr val="accent3"/>
              </a:solidFill>
            </a:endParaRPr>
          </a:p>
        </p:txBody>
      </p:sp>
      <p:sp>
        <p:nvSpPr>
          <p:cNvPr id="57347" name="Rectangle 3"/>
          <p:cNvSpPr>
            <a:spLocks noGrp="1" noChangeArrowheads="1"/>
          </p:cNvSpPr>
          <p:nvPr>
            <p:ph idx="1"/>
          </p:nvPr>
        </p:nvSpPr>
        <p:spPr>
          <a:xfrm>
            <a:off x="107950" y="1935163"/>
            <a:ext cx="8785225" cy="4389437"/>
          </a:xfrm>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GB" dirty="0">
                <a:latin typeface="Arial" pitchFamily="34" charset="0"/>
                <a:cs typeface="Arial" pitchFamily="34" charset="0"/>
              </a:rPr>
              <a:t>‘ownership’ of the programme review by all staff involved in </a:t>
            </a:r>
            <a:r>
              <a:rPr lang="en-GB" dirty="0" smtClean="0">
                <a:latin typeface="Arial" pitchFamily="34" charset="0"/>
                <a:cs typeface="Arial" pitchFamily="34" charset="0"/>
              </a:rPr>
              <a:t>teaching</a:t>
            </a:r>
            <a:endParaRPr lang="ar-SA"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ar-SA" dirty="0" smtClean="0">
                <a:latin typeface="Arial" pitchFamily="34" charset="0"/>
                <a:cs typeface="Arial" pitchFamily="34" charset="0"/>
              </a:rPr>
              <a:t>”الملكية“ لمراجعة البرنامج من حق كل المعلمين </a:t>
            </a:r>
            <a:endParaRPr lang="en-GB" dirty="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en-GB" dirty="0">
                <a:latin typeface="Arial" pitchFamily="34" charset="0"/>
                <a:cs typeface="Arial" pitchFamily="34" charset="0"/>
              </a:rPr>
              <a:t>consideration of annual reports by a senior academic committee of the institution, with feedback to programme teams on key points including appropriateness and coverage of LOs</a:t>
            </a:r>
          </a:p>
          <a:p>
            <a:pPr marL="274320" indent="-274320" eaLnBrk="1" fontAlgn="auto" hangingPunct="1">
              <a:spcAft>
                <a:spcPts val="0"/>
              </a:spcAft>
              <a:buClr>
                <a:schemeClr val="accent3"/>
              </a:buClr>
              <a:buFont typeface="Wingdings 2"/>
              <a:buChar char=""/>
              <a:defRPr/>
            </a:pPr>
            <a:r>
              <a:rPr lang="ar-SA" dirty="0" smtClean="0"/>
              <a:t>آخذين بالاعتبار التقارير السنوية من هيئة أكاديمية كبرى في المعهد بتغذية راجعة لفريق البرنامج عن النقاط المهمة متضمنة مناسبة و تغطية مخرجات التعلم </a:t>
            </a:r>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a:bodyPr>
          <a:lstStyle/>
          <a:p>
            <a:pPr eaLnBrk="1" fontAlgn="auto" hangingPunct="1">
              <a:spcAft>
                <a:spcPts val="0"/>
              </a:spcAft>
              <a:defRPr/>
            </a:pPr>
            <a:r>
              <a:rPr lang="en-GB" sz="3200" b="1" dirty="0">
                <a:solidFill>
                  <a:schemeClr val="accent3"/>
                </a:solidFill>
              </a:rPr>
              <a:t>Periodic </a:t>
            </a:r>
            <a:r>
              <a:rPr lang="en-GB" sz="3200" b="1" dirty="0" smtClean="0">
                <a:solidFill>
                  <a:schemeClr val="accent3"/>
                </a:solidFill>
              </a:rPr>
              <a:t>review</a:t>
            </a:r>
            <a:r>
              <a:rPr lang="ar-SA" sz="3200" b="1" dirty="0" smtClean="0">
                <a:solidFill>
                  <a:schemeClr val="accent3"/>
                </a:solidFill>
              </a:rPr>
              <a:t/>
            </a:r>
            <a:br>
              <a:rPr lang="ar-SA" sz="3200" b="1" dirty="0" smtClean="0">
                <a:solidFill>
                  <a:schemeClr val="accent3"/>
                </a:solidFill>
              </a:rPr>
            </a:br>
            <a:r>
              <a:rPr lang="ar-SA" sz="3200" b="1" dirty="0" smtClean="0">
                <a:solidFill>
                  <a:schemeClr val="accent3"/>
                </a:solidFill>
              </a:rPr>
              <a:t>مراجعة سنوية </a:t>
            </a:r>
            <a:endParaRPr lang="en-US" sz="3200" b="1" dirty="0">
              <a:solidFill>
                <a:schemeClr val="accent3"/>
              </a:solidFill>
            </a:endParaRPr>
          </a:p>
        </p:txBody>
      </p:sp>
      <p:sp>
        <p:nvSpPr>
          <p:cNvPr id="115715" name="Rectangle 3"/>
          <p:cNvSpPr>
            <a:spLocks noGrp="1" noChangeArrowheads="1"/>
          </p:cNvSpPr>
          <p:nvPr>
            <p:ph idx="1"/>
          </p:nvPr>
        </p:nvSpPr>
        <p:spPr/>
        <p:txBody>
          <a:bodyPr/>
          <a:lstStyle/>
          <a:p>
            <a:pPr eaLnBrk="1" hangingPunct="1">
              <a:buFontTx/>
              <a:buNone/>
            </a:pPr>
            <a:r>
              <a:rPr lang="en-GB" sz="2400" dirty="0" smtClean="0">
                <a:latin typeface="Arial" charset="0"/>
                <a:cs typeface="Arial" charset="0"/>
              </a:rPr>
              <a:t>NCAAA Standard 4, paragraph 4.3.8:</a:t>
            </a:r>
            <a:r>
              <a:rPr lang="ar-SA" sz="2400" dirty="0" smtClean="0">
                <a:latin typeface="Arial" charset="0"/>
                <a:cs typeface="Arial" charset="0"/>
              </a:rPr>
              <a:t>معيار 4 إن </a:t>
            </a:r>
            <a:r>
              <a:rPr lang="ar-SA" sz="2400" dirty="0" err="1" smtClean="0">
                <a:latin typeface="Arial" charset="0"/>
                <a:cs typeface="Arial" charset="0"/>
              </a:rPr>
              <a:t>سي</a:t>
            </a:r>
            <a:r>
              <a:rPr lang="ar-SA" sz="2400" dirty="0" smtClean="0">
                <a:latin typeface="Arial" charset="0"/>
                <a:cs typeface="Arial" charset="0"/>
              </a:rPr>
              <a:t> آي آي آي فقرة 4.3.8</a:t>
            </a:r>
            <a:endParaRPr lang="en-GB" sz="2400" dirty="0" smtClean="0">
              <a:latin typeface="Arial" charset="0"/>
              <a:cs typeface="Arial" charset="0"/>
            </a:endParaRPr>
          </a:p>
          <a:p>
            <a:pPr algn="just" eaLnBrk="1" hangingPunct="1"/>
            <a:r>
              <a:rPr lang="en-AU" sz="2400" dirty="0" smtClean="0">
                <a:latin typeface="Arial" charset="0"/>
                <a:cs typeface="Arial" charset="0"/>
              </a:rPr>
              <a:t>4.1.1   In addition to annual evaluations a comprehensive reassessment of the program should be conducted at least once every five years.  Procedures for conducting these reassessments should be consistent with policies and procedures established for the institution.</a:t>
            </a:r>
            <a:endParaRPr lang="ar-SA" sz="2400" dirty="0" smtClean="0">
              <a:latin typeface="Arial" charset="0"/>
              <a:cs typeface="Arial" charset="0"/>
            </a:endParaRPr>
          </a:p>
          <a:p>
            <a:pPr algn="just" eaLnBrk="1" hangingPunct="1"/>
            <a:r>
              <a:rPr lang="ar-SA" sz="2400" dirty="0" smtClean="0">
                <a:latin typeface="Arial" charset="0"/>
                <a:cs typeface="Arial" charset="0"/>
              </a:rPr>
              <a:t>4.1.1 بالإضافة للتقويم السنوي هناك تقويم شامل للبرنامج كل خمس سنوات ويجب أن تكون إجراءات تلك </a:t>
            </a:r>
            <a:r>
              <a:rPr lang="ar-SA" sz="2400" dirty="0" err="1" smtClean="0">
                <a:latin typeface="Arial" charset="0"/>
                <a:cs typeface="Arial" charset="0"/>
              </a:rPr>
              <a:t>التقاييم</a:t>
            </a:r>
            <a:r>
              <a:rPr lang="ar-SA" sz="2400" dirty="0" smtClean="0">
                <a:latin typeface="Arial" charset="0"/>
                <a:cs typeface="Arial" charset="0"/>
              </a:rPr>
              <a:t> متجانسة مع سياسة المعهد أو المؤسسة </a:t>
            </a:r>
            <a:r>
              <a:rPr lang="ar-SA" sz="2400" dirty="0" err="1" smtClean="0">
                <a:latin typeface="Arial" charset="0"/>
                <a:cs typeface="Arial" charset="0"/>
              </a:rPr>
              <a:t>التعليمية.</a:t>
            </a:r>
            <a:r>
              <a:rPr lang="ar-SA" sz="2400" dirty="0" smtClean="0">
                <a:latin typeface="Arial" charset="0"/>
                <a:cs typeface="Arial" charset="0"/>
              </a:rPr>
              <a:t> </a:t>
            </a:r>
            <a:endParaRPr lang="en-AU" sz="2400" dirty="0" smtClean="0">
              <a:latin typeface="Arial" charset="0"/>
              <a:cs typeface="Arial" charset="0"/>
            </a:endParaRPr>
          </a:p>
          <a:p>
            <a:pPr eaLnBrk="1" hangingPunct="1"/>
            <a:endParaRPr lang="en-US" sz="2800" dirty="0" smtClean="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704850"/>
            <a:ext cx="8229600" cy="995363"/>
          </a:xfrm>
        </p:spPr>
        <p:txBody>
          <a:bodyPr>
            <a:normAutofit fontScale="90000"/>
          </a:bodyPr>
          <a:lstStyle/>
          <a:p>
            <a:pPr eaLnBrk="1" fontAlgn="auto" hangingPunct="1">
              <a:spcAft>
                <a:spcPts val="0"/>
              </a:spcAft>
              <a:defRPr/>
            </a:pPr>
            <a:r>
              <a:rPr lang="en-GB" sz="3200" b="1" dirty="0">
                <a:solidFill>
                  <a:schemeClr val="accent3"/>
                </a:solidFill>
              </a:rPr>
              <a:t>This requires</a:t>
            </a:r>
            <a:r>
              <a:rPr lang="en-GB" sz="3200" b="1" dirty="0" smtClean="0">
                <a:solidFill>
                  <a:schemeClr val="accent3"/>
                </a:solidFill>
              </a:rPr>
              <a:t>...</a:t>
            </a:r>
            <a:r>
              <a:rPr lang="ar-SA" sz="3200" b="1" dirty="0" smtClean="0">
                <a:solidFill>
                  <a:schemeClr val="accent3"/>
                </a:solidFill>
              </a:rPr>
              <a:t/>
            </a:r>
            <a:br>
              <a:rPr lang="ar-SA" sz="3200" b="1" dirty="0" smtClean="0">
                <a:solidFill>
                  <a:schemeClr val="accent3"/>
                </a:solidFill>
              </a:rPr>
            </a:br>
            <a:r>
              <a:rPr lang="ar-SA" sz="3200" b="1" dirty="0" smtClean="0">
                <a:solidFill>
                  <a:schemeClr val="accent3"/>
                </a:solidFill>
              </a:rPr>
              <a:t>وهذا </a:t>
            </a:r>
            <a:r>
              <a:rPr lang="ar-SA" sz="3200" b="1" dirty="0" err="1" smtClean="0">
                <a:solidFill>
                  <a:schemeClr val="accent3"/>
                </a:solidFill>
              </a:rPr>
              <a:t>يتطلب ...</a:t>
            </a:r>
            <a:endParaRPr lang="en-US" sz="3200" b="1" dirty="0">
              <a:solidFill>
                <a:schemeClr val="accent3"/>
              </a:solidFill>
            </a:endParaRPr>
          </a:p>
        </p:txBody>
      </p:sp>
      <p:sp>
        <p:nvSpPr>
          <p:cNvPr id="116739" name="Rectangle 3"/>
          <p:cNvSpPr>
            <a:spLocks noGrp="1" noChangeArrowheads="1"/>
          </p:cNvSpPr>
          <p:nvPr>
            <p:ph idx="1"/>
          </p:nvPr>
        </p:nvSpPr>
        <p:spPr>
          <a:xfrm>
            <a:off x="250825" y="1935163"/>
            <a:ext cx="8435975" cy="4389437"/>
          </a:xfrm>
        </p:spPr>
        <p:txBody>
          <a:bodyPr>
            <a:normAutofit lnSpcReduction="10000"/>
          </a:bodyPr>
          <a:lstStyle/>
          <a:p>
            <a:pPr eaLnBrk="1" hangingPunct="1"/>
            <a:r>
              <a:rPr lang="en-GB" sz="2400" dirty="0" smtClean="0">
                <a:latin typeface="Arial" charset="0"/>
                <a:cs typeface="Arial" charset="0"/>
              </a:rPr>
              <a:t>systematic procedures to be set up by the institution, with a rolling programme which ensures that all programmes are regularly reviewed (5 or 6 years are common intervals)</a:t>
            </a:r>
            <a:endParaRPr lang="ar-SA" sz="2400" dirty="0" smtClean="0">
              <a:latin typeface="Arial" charset="0"/>
              <a:cs typeface="Arial" charset="0"/>
            </a:endParaRPr>
          </a:p>
          <a:p>
            <a:pPr eaLnBrk="1" hangingPunct="1"/>
            <a:r>
              <a:rPr lang="ar-SA" sz="2400" dirty="0" smtClean="0">
                <a:latin typeface="Arial" charset="0"/>
                <a:cs typeface="Arial" charset="0"/>
              </a:rPr>
              <a:t>إجراءات نظامية توضع من قبل المعهد بالبرنامج يضمن أن كل البرامج تتم مراجعتها بشكل </a:t>
            </a:r>
            <a:r>
              <a:rPr lang="ar-SA" sz="2400" dirty="0" err="1" smtClean="0">
                <a:latin typeface="Arial" charset="0"/>
                <a:cs typeface="Arial" charset="0"/>
              </a:rPr>
              <a:t>منتظم </a:t>
            </a:r>
            <a:r>
              <a:rPr lang="ar-SA" sz="2400" dirty="0" smtClean="0">
                <a:latin typeface="Arial" charset="0"/>
                <a:cs typeface="Arial" charset="0"/>
              </a:rPr>
              <a:t>(كل خمس أو ست سنوات</a:t>
            </a:r>
            <a:r>
              <a:rPr lang="ar-SA" sz="2400" dirty="0" err="1" smtClean="0">
                <a:latin typeface="Arial" charset="0"/>
                <a:cs typeface="Arial" charset="0"/>
              </a:rPr>
              <a:t>)</a:t>
            </a:r>
            <a:r>
              <a:rPr lang="ar-SA" sz="2400" dirty="0" smtClean="0">
                <a:latin typeface="Arial" charset="0"/>
                <a:cs typeface="Arial" charset="0"/>
              </a:rPr>
              <a:t> </a:t>
            </a:r>
            <a:endParaRPr lang="en-GB" sz="2400" dirty="0" smtClean="0">
              <a:latin typeface="Arial" charset="0"/>
              <a:cs typeface="Arial" charset="0"/>
            </a:endParaRPr>
          </a:p>
          <a:p>
            <a:pPr eaLnBrk="1" hangingPunct="1"/>
            <a:r>
              <a:rPr lang="en-GB" sz="2400" dirty="0" smtClean="0">
                <a:latin typeface="Arial" charset="0"/>
                <a:cs typeface="Arial" charset="0"/>
              </a:rPr>
              <a:t>It is good practice to involve external input into periodic reviews</a:t>
            </a:r>
            <a:endParaRPr lang="ar-SA" sz="2400" dirty="0" smtClean="0">
              <a:latin typeface="Arial" charset="0"/>
              <a:cs typeface="Arial" charset="0"/>
            </a:endParaRPr>
          </a:p>
          <a:p>
            <a:pPr eaLnBrk="1" hangingPunct="1"/>
            <a:r>
              <a:rPr lang="ar-SA" sz="2400" dirty="0" smtClean="0">
                <a:latin typeface="Arial" charset="0"/>
                <a:cs typeface="Arial" charset="0"/>
              </a:rPr>
              <a:t>إنها ممارسة جيدة بإشراك معطيات خارجية لتلك المراجعات السنوية </a:t>
            </a:r>
            <a:endParaRPr lang="en-GB" sz="2400" dirty="0" smtClean="0">
              <a:latin typeface="Arial" charset="0"/>
              <a:cs typeface="Arial" charset="0"/>
            </a:endParaRPr>
          </a:p>
          <a:p>
            <a:pPr eaLnBrk="1" hangingPunct="1"/>
            <a:r>
              <a:rPr lang="en-GB" sz="2400" dirty="0" smtClean="0">
                <a:latin typeface="Arial" charset="0"/>
                <a:cs typeface="Arial" charset="0"/>
              </a:rPr>
              <a:t>All LOs should be revisited, and where necessary revised, as part of the review</a:t>
            </a:r>
            <a:endParaRPr lang="ar-SA" sz="2400" dirty="0" smtClean="0">
              <a:latin typeface="Arial" charset="0"/>
              <a:cs typeface="Arial" charset="0"/>
            </a:endParaRPr>
          </a:p>
          <a:p>
            <a:pPr eaLnBrk="1" hangingPunct="1"/>
            <a:r>
              <a:rPr lang="ar-SA" sz="2400" dirty="0" smtClean="0">
                <a:latin typeface="Arial" charset="0"/>
                <a:cs typeface="Arial" charset="0"/>
              </a:rPr>
              <a:t>فكل مخرجات التعلم يجب أن تزار كجزء من المراجعة الشاملة </a:t>
            </a:r>
            <a:endParaRPr lang="en-US" sz="24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6021" y="1153414"/>
            <a:ext cx="3789698" cy="2062103"/>
          </a:xfrm>
          <a:prstGeom prst="rect">
            <a:avLst/>
          </a:prstGeom>
          <a:noFill/>
        </p:spPr>
        <p:txBody>
          <a:bodyPr wrap="square" rtlCol="0">
            <a:spAutoFit/>
          </a:bodyPr>
          <a:lstStyle/>
          <a:p>
            <a:r>
              <a:rPr lang="en-US" sz="3600" b="1" dirty="0" smtClean="0">
                <a:solidFill>
                  <a:srgbClr val="0000FF"/>
                </a:solidFill>
              </a:rPr>
              <a:t>SESSION 1</a:t>
            </a:r>
          </a:p>
          <a:p>
            <a:endParaRPr lang="en-US" sz="3600" b="1" dirty="0" smtClean="0">
              <a:solidFill>
                <a:srgbClr val="0000FF"/>
              </a:solidFill>
            </a:endParaRPr>
          </a:p>
          <a:p>
            <a:r>
              <a:rPr lang="ar-SA" sz="3200" b="1" dirty="0" smtClean="0">
                <a:solidFill>
                  <a:srgbClr val="0000FF"/>
                </a:solidFill>
              </a:rPr>
              <a:t>الجلسة الاولى</a:t>
            </a:r>
          </a:p>
          <a:p>
            <a:r>
              <a:rPr lang="ar-SA" sz="2000" b="1" dirty="0" smtClean="0">
                <a:solidFill>
                  <a:srgbClr val="C00000"/>
                </a:solidFill>
              </a:rPr>
              <a:t>من 9:0 الى 10:30</a:t>
            </a:r>
            <a:endParaRPr lang="en-US" sz="2000" b="1" dirty="0">
              <a:solidFill>
                <a:srgbClr val="C00000"/>
              </a:solidFill>
            </a:endParaRPr>
          </a:p>
        </p:txBody>
      </p:sp>
      <p:sp>
        <p:nvSpPr>
          <p:cNvPr id="5" name="TextBox 4"/>
          <p:cNvSpPr txBox="1"/>
          <p:nvPr/>
        </p:nvSpPr>
        <p:spPr>
          <a:xfrm>
            <a:off x="3899330" y="1799745"/>
            <a:ext cx="1345340" cy="400110"/>
          </a:xfrm>
          <a:prstGeom prst="rect">
            <a:avLst/>
          </a:prstGeom>
          <a:noFill/>
        </p:spPr>
        <p:txBody>
          <a:bodyPr wrap="none" rtlCol="0">
            <a:spAutoFit/>
          </a:bodyPr>
          <a:lstStyle/>
          <a:p>
            <a:r>
              <a:rPr lang="en-US" sz="2000" b="1" dirty="0" smtClean="0">
                <a:solidFill>
                  <a:schemeClr val="accent6">
                    <a:lumMod val="75000"/>
                  </a:schemeClr>
                </a:solidFill>
              </a:rPr>
              <a:t>9.0 – 10.30</a:t>
            </a:r>
            <a:endParaRPr lang="en-US" sz="2000" b="1" dirty="0">
              <a:solidFill>
                <a:schemeClr val="accent6">
                  <a:lumMod val="75000"/>
                </a:schemeClr>
              </a:solidFill>
            </a:endParaRPr>
          </a:p>
        </p:txBody>
      </p:sp>
      <p:sp>
        <p:nvSpPr>
          <p:cNvPr id="7" name="TextBox 6"/>
          <p:cNvSpPr txBox="1"/>
          <p:nvPr/>
        </p:nvSpPr>
        <p:spPr>
          <a:xfrm>
            <a:off x="786728" y="3461738"/>
            <a:ext cx="8085092" cy="3046988"/>
          </a:xfrm>
          <a:prstGeom prst="rect">
            <a:avLst/>
          </a:prstGeom>
          <a:noFill/>
        </p:spPr>
        <p:txBody>
          <a:bodyPr wrap="square" rtlCol="0">
            <a:spAutoFit/>
          </a:bodyPr>
          <a:lstStyle/>
          <a:p>
            <a:r>
              <a:rPr lang="en-GB" sz="3200" b="1" dirty="0" smtClean="0">
                <a:solidFill>
                  <a:srgbClr val="0000FF"/>
                </a:solidFill>
              </a:rPr>
              <a:t>What is Outcome-Based Learning (OBL) </a:t>
            </a:r>
            <a:br>
              <a:rPr lang="en-GB" sz="3200" b="1" dirty="0" smtClean="0">
                <a:solidFill>
                  <a:srgbClr val="0000FF"/>
                </a:solidFill>
              </a:rPr>
            </a:br>
            <a:r>
              <a:rPr lang="en-GB" sz="3200" b="1" dirty="0" smtClean="0">
                <a:solidFill>
                  <a:srgbClr val="0000FF"/>
                </a:solidFill>
              </a:rPr>
              <a:t>and how is it being developed and used in KSA?</a:t>
            </a:r>
            <a:endParaRPr lang="ar-SA" sz="3200" b="1" dirty="0" smtClean="0">
              <a:solidFill>
                <a:srgbClr val="0000FF"/>
              </a:solidFill>
            </a:endParaRPr>
          </a:p>
          <a:p>
            <a:r>
              <a:rPr lang="ar-SA" sz="3200" b="1" dirty="0" smtClean="0">
                <a:solidFill>
                  <a:srgbClr val="0000FF"/>
                </a:solidFill>
              </a:rPr>
              <a:t>ما هى أساسيات تعلم المخرجات و كيف تم تطويرها و استخدامها بالمملكة العربية السعودية.</a:t>
            </a:r>
            <a:r>
              <a:rPr lang="en-US" sz="3200" b="1" dirty="0" smtClean="0">
                <a:solidFill>
                  <a:srgbClr val="0000FF"/>
                </a:solidFill>
              </a:rPr>
              <a:t> </a:t>
            </a:r>
            <a:r>
              <a:rPr lang="ar-SA" sz="3200" b="1" dirty="0" smtClean="0">
                <a:solidFill>
                  <a:srgbClr val="0000FF"/>
                </a:solidFill>
              </a:rPr>
              <a:t> </a:t>
            </a:r>
            <a:endParaRPr lang="en-US" sz="3200" b="1" dirty="0" smtClean="0">
              <a:solidFill>
                <a:srgbClr val="0000FF"/>
              </a:solidFill>
            </a:endParaRPr>
          </a:p>
          <a:p>
            <a:endParaRPr lang="en-US" sz="3200" dirty="0">
              <a:solidFill>
                <a:srgbClr val="0000FF"/>
              </a:solidFill>
            </a:endParaRPr>
          </a:p>
        </p:txBody>
      </p:sp>
      <p:sp>
        <p:nvSpPr>
          <p:cNvPr id="8" name="TextBox 7"/>
          <p:cNvSpPr txBox="1"/>
          <p:nvPr/>
        </p:nvSpPr>
        <p:spPr>
          <a:xfrm>
            <a:off x="171618" y="459304"/>
            <a:ext cx="615110" cy="369332"/>
          </a:xfrm>
          <a:prstGeom prst="rect">
            <a:avLst/>
          </a:prstGeom>
          <a:noFill/>
        </p:spPr>
        <p:txBody>
          <a:bodyPr wrap="none" rtlCol="0">
            <a:spAutoFit/>
          </a:bodyPr>
          <a:lstStyle/>
          <a:p>
            <a:r>
              <a:rPr lang="en-US" dirty="0" smtClean="0"/>
              <a:t>Gina</a:t>
            </a:r>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pPr eaLnBrk="1" fontAlgn="auto" hangingPunct="1">
              <a:spcAft>
                <a:spcPts val="0"/>
              </a:spcAft>
              <a:defRPr/>
            </a:pPr>
            <a:r>
              <a:rPr lang="en-GB" sz="3200" b="1" dirty="0" smtClean="0">
                <a:solidFill>
                  <a:schemeClr val="accent3"/>
                </a:solidFill>
              </a:rPr>
              <a:t>Assessment</a:t>
            </a:r>
            <a:r>
              <a:rPr lang="ar-SA" sz="3200" b="1" dirty="0" smtClean="0">
                <a:solidFill>
                  <a:schemeClr val="accent3"/>
                </a:solidFill>
              </a:rPr>
              <a:t/>
            </a:r>
            <a:br>
              <a:rPr lang="ar-SA" sz="3200" b="1" dirty="0" smtClean="0">
                <a:solidFill>
                  <a:schemeClr val="accent3"/>
                </a:solidFill>
              </a:rPr>
            </a:br>
            <a:r>
              <a:rPr lang="ar-SA" sz="3200" b="1" dirty="0" smtClean="0">
                <a:solidFill>
                  <a:schemeClr val="accent3"/>
                </a:solidFill>
              </a:rPr>
              <a:t>التقييم </a:t>
            </a:r>
            <a:endParaRPr lang="en-US" sz="3200" b="1" dirty="0">
              <a:solidFill>
                <a:schemeClr val="accent3"/>
              </a:solidFill>
            </a:endParaRPr>
          </a:p>
        </p:txBody>
      </p:sp>
      <p:sp>
        <p:nvSpPr>
          <p:cNvPr id="117763" name="Rectangle 3"/>
          <p:cNvSpPr>
            <a:spLocks noGrp="1" noChangeArrowheads="1"/>
          </p:cNvSpPr>
          <p:nvPr>
            <p:ph idx="1"/>
          </p:nvPr>
        </p:nvSpPr>
        <p:spPr/>
        <p:txBody>
          <a:bodyPr/>
          <a:lstStyle/>
          <a:p>
            <a:pPr eaLnBrk="1" hangingPunct="1">
              <a:buFontTx/>
              <a:buNone/>
            </a:pPr>
            <a:r>
              <a:rPr lang="en-GB" sz="2400" dirty="0" smtClean="0">
                <a:latin typeface="Arial" charset="0"/>
                <a:cs typeface="Arial" charset="0"/>
              </a:rPr>
              <a:t>NCAAA Standard 4, paragraph 4.4:</a:t>
            </a:r>
            <a:r>
              <a:rPr lang="ar-SA" sz="2400" dirty="0" smtClean="0">
                <a:latin typeface="Arial" charset="0"/>
                <a:cs typeface="Arial" charset="0"/>
              </a:rPr>
              <a:t>معيار 4 فقرة 4.4 </a:t>
            </a:r>
            <a:endParaRPr lang="en-GB" sz="2400" dirty="0" smtClean="0">
              <a:latin typeface="Arial" charset="0"/>
              <a:cs typeface="Arial" charset="0"/>
            </a:endParaRPr>
          </a:p>
          <a:p>
            <a:pPr algn="just" eaLnBrk="1" hangingPunct="1"/>
            <a:r>
              <a:rPr lang="en-AU" sz="2400" dirty="0" smtClean="0">
                <a:latin typeface="Arial" charset="0"/>
                <a:cs typeface="Arial" charset="0"/>
              </a:rPr>
              <a:t>Student assessment processes must be appropriate for the intended learning outcomes and effectively and fairly administered with independent verification of standards achieved.  </a:t>
            </a:r>
            <a:endParaRPr lang="ar-SA" sz="2400" dirty="0" smtClean="0">
              <a:latin typeface="Arial" charset="0"/>
              <a:cs typeface="Arial" charset="0"/>
            </a:endParaRPr>
          </a:p>
          <a:p>
            <a:pPr algn="just" eaLnBrk="1" hangingPunct="1"/>
            <a:r>
              <a:rPr lang="ar-SA" sz="2400" dirty="0" smtClean="0">
                <a:latin typeface="Arial" charset="0"/>
                <a:cs typeface="Arial" charset="0"/>
              </a:rPr>
              <a:t>إجراءات تقويم الطالب يجب أن تكون مناسبة للمخرجات المطلوبة و تدار بشكل فعال و عادل </a:t>
            </a:r>
            <a:r>
              <a:rPr lang="ar-SA" sz="2400" dirty="0" err="1" smtClean="0">
                <a:latin typeface="Arial" charset="0"/>
                <a:cs typeface="Arial" charset="0"/>
              </a:rPr>
              <a:t>بمعاييرمستقلة</a:t>
            </a:r>
            <a:r>
              <a:rPr lang="ar-SA" sz="2400" dirty="0" smtClean="0">
                <a:latin typeface="Arial" charset="0"/>
                <a:cs typeface="Arial" charset="0"/>
              </a:rPr>
              <a:t>  يتم الحصول عليها.</a:t>
            </a:r>
            <a:endParaRPr lang="en-AU" sz="2400" dirty="0" smtClean="0">
              <a:latin typeface="Arial" charset="0"/>
              <a:cs typeface="Arial" charset="0"/>
            </a:endParaRPr>
          </a:p>
          <a:p>
            <a:pPr eaLnBrk="1" hangingPunct="1"/>
            <a:endParaRPr lang="en-US" dirty="0" smtClean="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pPr eaLnBrk="1" fontAlgn="auto" hangingPunct="1">
              <a:spcAft>
                <a:spcPts val="0"/>
              </a:spcAft>
              <a:defRPr/>
            </a:pPr>
            <a:r>
              <a:rPr lang="en-GB" sz="3200" b="1" dirty="0">
                <a:solidFill>
                  <a:schemeClr val="accent3"/>
                </a:solidFill>
              </a:rPr>
              <a:t>This requires</a:t>
            </a:r>
            <a:r>
              <a:rPr lang="en-GB" sz="3200" b="1" dirty="0" smtClean="0">
                <a:solidFill>
                  <a:schemeClr val="accent3"/>
                </a:solidFill>
              </a:rPr>
              <a:t>...</a:t>
            </a:r>
            <a:r>
              <a:rPr lang="ar-SA" sz="3200" b="1" dirty="0" smtClean="0">
                <a:solidFill>
                  <a:schemeClr val="accent3"/>
                </a:solidFill>
              </a:rPr>
              <a:t>و هذا </a:t>
            </a:r>
            <a:r>
              <a:rPr lang="ar-SA" sz="3200" b="1" dirty="0" err="1" smtClean="0">
                <a:solidFill>
                  <a:schemeClr val="accent3"/>
                </a:solidFill>
              </a:rPr>
              <a:t>يتطلب...</a:t>
            </a:r>
            <a:r>
              <a:rPr lang="ar-SA" sz="3200" b="1" dirty="0" smtClean="0">
                <a:solidFill>
                  <a:schemeClr val="accent3"/>
                </a:solidFill>
              </a:rPr>
              <a:t>     </a:t>
            </a:r>
            <a:endParaRPr lang="en-US" sz="3200" b="1" dirty="0">
              <a:solidFill>
                <a:schemeClr val="accent3"/>
              </a:solidFill>
            </a:endParaRPr>
          </a:p>
        </p:txBody>
      </p:sp>
      <p:sp>
        <p:nvSpPr>
          <p:cNvPr id="118787" name="Rectangle 3"/>
          <p:cNvSpPr>
            <a:spLocks noGrp="1" noChangeArrowheads="1"/>
          </p:cNvSpPr>
          <p:nvPr>
            <p:ph idx="1"/>
          </p:nvPr>
        </p:nvSpPr>
        <p:spPr>
          <a:xfrm>
            <a:off x="250825" y="1935163"/>
            <a:ext cx="8435975" cy="4389437"/>
          </a:xfrm>
        </p:spPr>
        <p:txBody>
          <a:bodyPr>
            <a:normAutofit fontScale="92500" lnSpcReduction="20000"/>
          </a:bodyPr>
          <a:lstStyle/>
          <a:p>
            <a:pPr eaLnBrk="1" hangingPunct="1"/>
            <a:r>
              <a:rPr lang="en-GB" sz="2400" dirty="0" smtClean="0">
                <a:latin typeface="Arial" charset="0"/>
                <a:cs typeface="Arial" charset="0"/>
              </a:rPr>
              <a:t>that a range of assessment methods is used, so as to cover different LOs and different learning styles</a:t>
            </a:r>
            <a:endParaRPr lang="ar-SA" sz="2400" dirty="0" smtClean="0">
              <a:latin typeface="Arial" charset="0"/>
              <a:cs typeface="Arial" charset="0"/>
            </a:endParaRPr>
          </a:p>
          <a:p>
            <a:pPr eaLnBrk="1" hangingPunct="1"/>
            <a:r>
              <a:rPr lang="ar-SA" sz="2400" dirty="0" smtClean="0">
                <a:latin typeface="Arial" charset="0"/>
                <a:cs typeface="Arial" charset="0"/>
              </a:rPr>
              <a:t>أن عدداً من طرق التقويم قد استخدم لتغطية مختلف مخرجات التعلم و أساليبه</a:t>
            </a:r>
            <a:endParaRPr lang="en-GB" sz="2400" dirty="0" smtClean="0">
              <a:latin typeface="Arial" charset="0"/>
              <a:cs typeface="Arial" charset="0"/>
            </a:endParaRPr>
          </a:p>
          <a:p>
            <a:pPr eaLnBrk="1" hangingPunct="1"/>
            <a:r>
              <a:rPr lang="en-GB" sz="2400" dirty="0" smtClean="0">
                <a:latin typeface="Arial" charset="0"/>
                <a:cs typeface="Arial" charset="0"/>
              </a:rPr>
              <a:t>that specifications for assessment, and criteria for grading, are transparent and appropriate to the level of the course within the NQF</a:t>
            </a:r>
            <a:endParaRPr lang="ar-SA" sz="2400" dirty="0" smtClean="0">
              <a:latin typeface="Arial" charset="0"/>
              <a:cs typeface="Arial" charset="0"/>
            </a:endParaRPr>
          </a:p>
          <a:p>
            <a:pPr eaLnBrk="1" hangingPunct="1"/>
            <a:r>
              <a:rPr lang="ar-SA" sz="2400" dirty="0" smtClean="0">
                <a:latin typeface="Arial" charset="0"/>
                <a:cs typeface="Arial" charset="0"/>
              </a:rPr>
              <a:t>أن تلك المواصفات للتقويم و المعايير المعتبرة هي شفافة مناسبة لمستوى المنهج في هيئة الاعتماد الأكاديمي</a:t>
            </a:r>
            <a:endParaRPr lang="en-GB" sz="2400" dirty="0" smtClean="0">
              <a:latin typeface="Arial" charset="0"/>
              <a:cs typeface="Arial" charset="0"/>
            </a:endParaRPr>
          </a:p>
          <a:p>
            <a:pPr eaLnBrk="1" hangingPunct="1"/>
            <a:r>
              <a:rPr lang="en-GB" sz="2400" dirty="0" smtClean="0">
                <a:latin typeface="Arial" charset="0"/>
                <a:cs typeface="Arial" charset="0"/>
              </a:rPr>
              <a:t>that second-marking or moderation is routinely used</a:t>
            </a:r>
            <a:endParaRPr lang="ar-SA" sz="2400" dirty="0" smtClean="0">
              <a:latin typeface="Arial" charset="0"/>
              <a:cs typeface="Arial" charset="0"/>
            </a:endParaRPr>
          </a:p>
          <a:p>
            <a:pPr eaLnBrk="1" hangingPunct="1"/>
            <a:r>
              <a:rPr lang="ar-SA" sz="2400" dirty="0" smtClean="0">
                <a:latin typeface="Arial" charset="0"/>
                <a:cs typeface="Arial" charset="0"/>
              </a:rPr>
              <a:t>أن التصحيح يستخدم بشكل روتيني</a:t>
            </a:r>
            <a:endParaRPr lang="en-GB" sz="2400" dirty="0" smtClean="0">
              <a:latin typeface="Arial" charset="0"/>
              <a:cs typeface="Arial" charset="0"/>
            </a:endParaRPr>
          </a:p>
          <a:p>
            <a:pPr eaLnBrk="1" hangingPunct="1"/>
            <a:r>
              <a:rPr lang="en-GB" sz="2400" dirty="0" smtClean="0">
                <a:latin typeface="Arial" charset="0"/>
                <a:cs typeface="Arial" charset="0"/>
              </a:rPr>
              <a:t>that there is clarity about the grounds on which students may appeal a mark, and that students are aware of this</a:t>
            </a:r>
            <a:endParaRPr lang="ar-SA" sz="2400" dirty="0" smtClean="0">
              <a:latin typeface="Arial" charset="0"/>
              <a:cs typeface="Arial" charset="0"/>
            </a:endParaRPr>
          </a:p>
          <a:p>
            <a:pPr eaLnBrk="1" hangingPunct="1"/>
            <a:r>
              <a:rPr lang="ar-SA" sz="2400" dirty="0" smtClean="0">
                <a:latin typeface="Arial" charset="0"/>
                <a:cs typeface="Arial" charset="0"/>
              </a:rPr>
              <a:t>أن هناك وضوحاً عن الأماكن التي يمكن للطلاب أن يشتكوا لها لدرجاتهم و أن الطلاب منتبهين لذلك</a:t>
            </a:r>
          </a:p>
          <a:p>
            <a:pPr eaLnBrk="1" hangingPunct="1"/>
            <a:endParaRPr lang="ar-SA" sz="2400" dirty="0" smtClean="0">
              <a:latin typeface="Arial" charset="0"/>
              <a:cs typeface="Arial" charset="0"/>
            </a:endParaRPr>
          </a:p>
          <a:p>
            <a:pPr eaLnBrk="1" hangingPunct="1">
              <a:buNone/>
            </a:pPr>
            <a:endParaRPr lang="ar-SA" sz="2400" dirty="0" smtClean="0">
              <a:latin typeface="Arial" charset="0"/>
              <a:cs typeface="Arial" charset="0"/>
            </a:endParaRPr>
          </a:p>
          <a:p>
            <a:pPr eaLnBrk="1" hangingPunct="1"/>
            <a:endParaRPr lang="en-GB" sz="2400" dirty="0" smtClean="0">
              <a:latin typeface="Arial" charset="0"/>
              <a:cs typeface="Arial" charset="0"/>
            </a:endParaRPr>
          </a:p>
          <a:p>
            <a:pPr eaLnBrk="1" hangingPunct="1"/>
            <a:endParaRPr lang="en-GB" sz="2400" dirty="0" smtClean="0"/>
          </a:p>
          <a:p>
            <a:pPr eaLnBrk="1" hangingPunct="1"/>
            <a:endParaRPr lang="en-US" sz="2800" dirty="0" smtClean="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a:bodyPr>
          <a:lstStyle/>
          <a:p>
            <a:pPr eaLnBrk="1" fontAlgn="auto" hangingPunct="1">
              <a:spcAft>
                <a:spcPts val="0"/>
              </a:spcAft>
              <a:defRPr/>
            </a:pPr>
            <a:r>
              <a:rPr lang="en-GB" dirty="0">
                <a:solidFill>
                  <a:schemeClr val="accent3"/>
                </a:solidFill>
              </a:rPr>
              <a:t>and</a:t>
            </a:r>
            <a:r>
              <a:rPr lang="en-GB" dirty="0" smtClean="0">
                <a:solidFill>
                  <a:schemeClr val="accent3"/>
                </a:solidFill>
              </a:rPr>
              <a:t>...</a:t>
            </a:r>
            <a:r>
              <a:rPr lang="ar-SA" dirty="0" err="1" smtClean="0">
                <a:solidFill>
                  <a:schemeClr val="accent3"/>
                </a:solidFill>
              </a:rPr>
              <a:t>و ....</a:t>
            </a:r>
            <a:r>
              <a:rPr lang="ar-SA" dirty="0" smtClean="0">
                <a:solidFill>
                  <a:schemeClr val="accent3"/>
                </a:solidFill>
              </a:rPr>
              <a:t>    </a:t>
            </a:r>
            <a:endParaRPr lang="en-US" dirty="0">
              <a:solidFill>
                <a:schemeClr val="accent3"/>
              </a:solidFill>
            </a:endParaRPr>
          </a:p>
        </p:txBody>
      </p:sp>
      <p:sp>
        <p:nvSpPr>
          <p:cNvPr id="119811" name="Rectangle 3"/>
          <p:cNvSpPr>
            <a:spLocks noGrp="1" noChangeArrowheads="1"/>
          </p:cNvSpPr>
          <p:nvPr>
            <p:ph idx="1"/>
          </p:nvPr>
        </p:nvSpPr>
        <p:spPr>
          <a:xfrm>
            <a:off x="179388" y="1935163"/>
            <a:ext cx="8507412" cy="4389437"/>
          </a:xfrm>
        </p:spPr>
        <p:txBody>
          <a:bodyPr>
            <a:normAutofit fontScale="92500"/>
          </a:bodyPr>
          <a:lstStyle/>
          <a:p>
            <a:pPr eaLnBrk="1" hangingPunct="1"/>
            <a:r>
              <a:rPr lang="en-GB" sz="2400" dirty="0" smtClean="0">
                <a:latin typeface="Arial" charset="0"/>
                <a:cs typeface="Arial" charset="0"/>
              </a:rPr>
              <a:t>that deadlines for the return of marked work are published and adhered to</a:t>
            </a:r>
            <a:endParaRPr lang="ar-SA" sz="2400" dirty="0" smtClean="0">
              <a:latin typeface="Arial" charset="0"/>
              <a:cs typeface="Arial" charset="0"/>
            </a:endParaRPr>
          </a:p>
          <a:p>
            <a:pPr eaLnBrk="1" hangingPunct="1"/>
            <a:r>
              <a:rPr lang="ar-SA" sz="2400" dirty="0" smtClean="0">
                <a:latin typeface="Arial" charset="0"/>
                <a:cs typeface="Arial" charset="0"/>
              </a:rPr>
              <a:t>أن آخر موعد لإرجاع العمل المصحح معروف</a:t>
            </a:r>
            <a:endParaRPr lang="en-GB" sz="2400" dirty="0" smtClean="0">
              <a:latin typeface="Arial" charset="0"/>
              <a:cs typeface="Arial" charset="0"/>
            </a:endParaRPr>
          </a:p>
          <a:p>
            <a:pPr eaLnBrk="1" hangingPunct="1"/>
            <a:r>
              <a:rPr lang="en-GB" sz="2400" dirty="0" smtClean="0">
                <a:latin typeface="Arial" charset="0"/>
                <a:cs typeface="Arial" charset="0"/>
              </a:rPr>
              <a:t>that full and constructive feedback on assessments is provided to students, linked to the LOs and to the assessment criteria</a:t>
            </a:r>
            <a:endParaRPr lang="ar-SA" sz="2400" dirty="0" smtClean="0">
              <a:latin typeface="Arial" charset="0"/>
              <a:cs typeface="Arial" charset="0"/>
            </a:endParaRPr>
          </a:p>
          <a:p>
            <a:pPr eaLnBrk="1" hangingPunct="1"/>
            <a:r>
              <a:rPr lang="ar-SA" sz="2400" dirty="0" smtClean="0">
                <a:latin typeface="Arial" charset="0"/>
                <a:cs typeface="Arial" charset="0"/>
              </a:rPr>
              <a:t>أن التغذية الراجعة على التقويم موفرة للطلاب و مرتبطة بمخرجات التعلم و بمعيار التقويم</a:t>
            </a:r>
            <a:endParaRPr lang="en-GB" sz="2400" dirty="0" smtClean="0">
              <a:latin typeface="Arial" charset="0"/>
              <a:cs typeface="Arial" charset="0"/>
            </a:endParaRPr>
          </a:p>
          <a:p>
            <a:pPr eaLnBrk="1" hangingPunct="1"/>
            <a:r>
              <a:rPr lang="en-GB" sz="2400" dirty="0" smtClean="0">
                <a:latin typeface="Arial" charset="0"/>
                <a:cs typeface="Arial" charset="0"/>
              </a:rPr>
              <a:t>that guidelines for dealing with plagiarism, and with requests for time extensions and mitigating circumstances, are clear and are adhered to</a:t>
            </a:r>
            <a:endParaRPr lang="ar-SA" sz="2400" dirty="0" smtClean="0">
              <a:latin typeface="Arial" charset="0"/>
              <a:cs typeface="Arial" charset="0"/>
            </a:endParaRPr>
          </a:p>
          <a:p>
            <a:pPr eaLnBrk="1" hangingPunct="1"/>
            <a:r>
              <a:rPr lang="ar-SA" sz="2400" dirty="0" smtClean="0">
                <a:latin typeface="Arial" charset="0"/>
                <a:cs typeface="Arial" charset="0"/>
              </a:rPr>
              <a:t>أن هناك إرشادات للتعامل مع التزوير و بطلب زيادة الوقت أو عند الظروف الخاصة يفهمها الطالب و يعرفها </a:t>
            </a:r>
            <a:endParaRPr lang="en-GB" sz="2400" dirty="0" smtClean="0">
              <a:latin typeface="Arial" charset="0"/>
              <a:cs typeface="Arial" charset="0"/>
            </a:endParaRPr>
          </a:p>
          <a:p>
            <a:pPr eaLnBrk="1" hangingPunct="1"/>
            <a:endParaRPr lang="en-US" sz="2800" dirty="0" smtClean="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pPr eaLnBrk="1" fontAlgn="auto" hangingPunct="1">
              <a:spcAft>
                <a:spcPts val="0"/>
              </a:spcAft>
              <a:defRPr/>
            </a:pPr>
            <a:r>
              <a:rPr lang="en-GB" sz="3200" b="1" dirty="0">
                <a:solidFill>
                  <a:schemeClr val="accent3"/>
                </a:solidFill>
              </a:rPr>
              <a:t>Quality assurance of assessment of </a:t>
            </a:r>
            <a:r>
              <a:rPr lang="en-GB" sz="3200" b="1" dirty="0" smtClean="0">
                <a:solidFill>
                  <a:schemeClr val="accent3"/>
                </a:solidFill>
              </a:rPr>
              <a:t>Los</a:t>
            </a:r>
            <a:r>
              <a:rPr lang="ar-SA" sz="3200" b="1" dirty="0" smtClean="0">
                <a:solidFill>
                  <a:schemeClr val="accent3"/>
                </a:solidFill>
              </a:rPr>
              <a:t/>
            </a:r>
            <a:br>
              <a:rPr lang="ar-SA" sz="3200" b="1" dirty="0" smtClean="0">
                <a:solidFill>
                  <a:schemeClr val="accent3"/>
                </a:solidFill>
              </a:rPr>
            </a:br>
            <a:r>
              <a:rPr lang="ar-SA" sz="3200" b="1" dirty="0" smtClean="0">
                <a:solidFill>
                  <a:schemeClr val="accent3"/>
                </a:solidFill>
              </a:rPr>
              <a:t>ضمان الجودة لتقييم مخرجات التعلم </a:t>
            </a:r>
            <a:endParaRPr lang="en-US" sz="3200" b="1" dirty="0">
              <a:solidFill>
                <a:schemeClr val="accent3"/>
              </a:solidFill>
            </a:endParaRPr>
          </a:p>
        </p:txBody>
      </p:sp>
      <p:sp>
        <p:nvSpPr>
          <p:cNvPr id="120835" name="Rectangle 3"/>
          <p:cNvSpPr>
            <a:spLocks noGrp="1" noChangeArrowheads="1"/>
          </p:cNvSpPr>
          <p:nvPr>
            <p:ph idx="1"/>
          </p:nvPr>
        </p:nvSpPr>
        <p:spPr>
          <a:xfrm>
            <a:off x="250825" y="1935163"/>
            <a:ext cx="8435975" cy="4389437"/>
          </a:xfrm>
        </p:spPr>
        <p:txBody>
          <a:bodyPr/>
          <a:lstStyle/>
          <a:p>
            <a:pPr eaLnBrk="1" hangingPunct="1">
              <a:lnSpc>
                <a:spcPct val="90000"/>
              </a:lnSpc>
              <a:buFontTx/>
              <a:buNone/>
            </a:pPr>
            <a:r>
              <a:rPr lang="en-GB" sz="2400" dirty="0" smtClean="0">
                <a:latin typeface="Arial" charset="0"/>
                <a:cs typeface="Arial" charset="0"/>
              </a:rPr>
              <a:t>May be achieved:</a:t>
            </a:r>
            <a:r>
              <a:rPr lang="ar-SA" sz="2400" dirty="0" smtClean="0">
                <a:latin typeface="Arial" charset="0"/>
                <a:cs typeface="Arial" charset="0"/>
              </a:rPr>
              <a:t>ربما يتم </a:t>
            </a:r>
            <a:r>
              <a:rPr lang="ar-SA" sz="2400" dirty="0" err="1" smtClean="0">
                <a:latin typeface="Arial" charset="0"/>
                <a:cs typeface="Arial" charset="0"/>
              </a:rPr>
              <a:t>إنجازها:</a:t>
            </a:r>
            <a:r>
              <a:rPr lang="ar-SA" sz="2400" dirty="0" smtClean="0">
                <a:latin typeface="Arial" charset="0"/>
                <a:cs typeface="Arial" charset="0"/>
              </a:rPr>
              <a:t>        </a:t>
            </a:r>
            <a:endParaRPr lang="en-GB" sz="2400" dirty="0" smtClean="0">
              <a:latin typeface="Arial" charset="0"/>
              <a:cs typeface="Arial" charset="0"/>
            </a:endParaRPr>
          </a:p>
          <a:p>
            <a:pPr eaLnBrk="1" hangingPunct="1">
              <a:lnSpc>
                <a:spcPct val="90000"/>
              </a:lnSpc>
            </a:pPr>
            <a:r>
              <a:rPr lang="en-GB" sz="2400" dirty="0" smtClean="0">
                <a:latin typeface="Arial" charset="0"/>
                <a:cs typeface="Arial" charset="0"/>
              </a:rPr>
              <a:t>by direct observation – inspection of assessments before they are set, and of samples of marked work</a:t>
            </a:r>
            <a:endParaRPr lang="ar-SA" sz="2400" dirty="0" smtClean="0">
              <a:latin typeface="Arial" charset="0"/>
              <a:cs typeface="Arial" charset="0"/>
            </a:endParaRPr>
          </a:p>
          <a:p>
            <a:pPr eaLnBrk="1" hangingPunct="1">
              <a:lnSpc>
                <a:spcPct val="90000"/>
              </a:lnSpc>
            </a:pPr>
            <a:r>
              <a:rPr lang="ar-SA" sz="2400" dirty="0" smtClean="0">
                <a:latin typeface="Arial" charset="0"/>
                <a:cs typeface="Arial" charset="0"/>
              </a:rPr>
              <a:t>بملاحظة </a:t>
            </a:r>
            <a:r>
              <a:rPr lang="ar-SA" sz="2400" dirty="0" err="1" smtClean="0">
                <a:latin typeface="Arial" charset="0"/>
                <a:cs typeface="Arial" charset="0"/>
              </a:rPr>
              <a:t>مباشرة </a:t>
            </a:r>
            <a:r>
              <a:rPr lang="ar-SA" sz="2400" dirty="0" smtClean="0">
                <a:latin typeface="Arial" charset="0"/>
                <a:cs typeface="Arial" charset="0"/>
              </a:rPr>
              <a:t>– فحص التقاويم قبل اعتمادها و كذلك العينات للعمل المصحح</a:t>
            </a:r>
            <a:endParaRPr lang="en-GB" sz="2400" dirty="0" smtClean="0">
              <a:latin typeface="Arial" charset="0"/>
              <a:cs typeface="Arial" charset="0"/>
            </a:endParaRPr>
          </a:p>
          <a:p>
            <a:pPr eaLnBrk="1" hangingPunct="1">
              <a:lnSpc>
                <a:spcPct val="90000"/>
              </a:lnSpc>
            </a:pPr>
            <a:r>
              <a:rPr lang="en-GB" sz="2400" dirty="0" smtClean="0">
                <a:latin typeface="Arial" charset="0"/>
                <a:cs typeface="Arial" charset="0"/>
              </a:rPr>
              <a:t>indirectly – by examining the specification of assessment processes</a:t>
            </a:r>
            <a:endParaRPr lang="ar-SA" sz="2400" dirty="0" smtClean="0">
              <a:latin typeface="Arial" charset="0"/>
              <a:cs typeface="Arial" charset="0"/>
            </a:endParaRPr>
          </a:p>
          <a:p>
            <a:pPr eaLnBrk="1" hangingPunct="1">
              <a:lnSpc>
                <a:spcPct val="90000"/>
              </a:lnSpc>
            </a:pPr>
            <a:r>
              <a:rPr lang="ar-SA" sz="2400" dirty="0" smtClean="0">
                <a:latin typeface="Arial" charset="0"/>
                <a:cs typeface="Arial" charset="0"/>
              </a:rPr>
              <a:t>و بشكل غير </a:t>
            </a:r>
            <a:r>
              <a:rPr lang="ar-SA" sz="2400" dirty="0" err="1" smtClean="0">
                <a:latin typeface="Arial" charset="0"/>
                <a:cs typeface="Arial" charset="0"/>
              </a:rPr>
              <a:t>مباشر </a:t>
            </a:r>
            <a:r>
              <a:rPr lang="ar-SA" sz="2400" dirty="0" smtClean="0">
                <a:latin typeface="Arial" charset="0"/>
                <a:cs typeface="Arial" charset="0"/>
              </a:rPr>
              <a:t>– بفحص مواصفات إجراءات التقييم </a:t>
            </a:r>
            <a:endParaRPr lang="en-GB" sz="2400" dirty="0" smtClean="0">
              <a:latin typeface="Arial" charset="0"/>
              <a:cs typeface="Arial" charset="0"/>
            </a:endParaRPr>
          </a:p>
          <a:p>
            <a:pPr eaLnBrk="1" hangingPunct="1">
              <a:lnSpc>
                <a:spcPct val="90000"/>
              </a:lnSpc>
            </a:pPr>
            <a:r>
              <a:rPr lang="en-GB" sz="2400" dirty="0" smtClean="0">
                <a:latin typeface="Arial" charset="0"/>
                <a:cs typeface="Arial" charset="0"/>
              </a:rPr>
              <a:t>via feedback – from students, from employers, from professional bodies...</a:t>
            </a:r>
            <a:endParaRPr lang="ar-SA" sz="2400" dirty="0" smtClean="0">
              <a:latin typeface="Arial" charset="0"/>
              <a:cs typeface="Arial" charset="0"/>
            </a:endParaRPr>
          </a:p>
          <a:p>
            <a:pPr eaLnBrk="1" hangingPunct="1">
              <a:lnSpc>
                <a:spcPct val="90000"/>
              </a:lnSpc>
            </a:pPr>
            <a:r>
              <a:rPr lang="ar-SA" sz="2400" dirty="0" smtClean="0">
                <a:latin typeface="Arial" charset="0"/>
                <a:cs typeface="Arial" charset="0"/>
              </a:rPr>
              <a:t>فبطريق التغذية </a:t>
            </a:r>
            <a:r>
              <a:rPr lang="ar-SA" sz="2400" dirty="0" err="1" smtClean="0">
                <a:latin typeface="Arial" charset="0"/>
                <a:cs typeface="Arial" charset="0"/>
              </a:rPr>
              <a:t>الراجعة </a:t>
            </a:r>
            <a:r>
              <a:rPr lang="ar-SA" sz="2400" dirty="0" smtClean="0">
                <a:latin typeface="Arial" charset="0"/>
                <a:cs typeface="Arial" charset="0"/>
              </a:rPr>
              <a:t>– من الطلاب و </a:t>
            </a:r>
            <a:r>
              <a:rPr lang="ar-SA" sz="2400" dirty="0" err="1" smtClean="0">
                <a:latin typeface="Arial" charset="0"/>
                <a:cs typeface="Arial" charset="0"/>
              </a:rPr>
              <a:t>المسؤولين</a:t>
            </a:r>
            <a:r>
              <a:rPr lang="ar-SA" sz="2400" dirty="0" smtClean="0">
                <a:latin typeface="Arial" charset="0"/>
                <a:cs typeface="Arial" charset="0"/>
              </a:rPr>
              <a:t> عن التوظيف من مختلف الجهات </a:t>
            </a:r>
            <a:endParaRPr lang="en-GB" sz="2400" dirty="0" smtClean="0">
              <a:latin typeface="Arial" charset="0"/>
              <a:cs typeface="Arial" charset="0"/>
            </a:endParaRPr>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3845" y="475054"/>
            <a:ext cx="5013039" cy="6116478"/>
          </a:xfrm>
          <a:prstGeom prst="rect">
            <a:avLst/>
          </a:prstGeom>
        </p:spPr>
      </p:pic>
      <p:sp>
        <p:nvSpPr>
          <p:cNvPr id="5" name="TextBox 4"/>
          <p:cNvSpPr txBox="1"/>
          <p:nvPr/>
        </p:nvSpPr>
        <p:spPr>
          <a:xfrm>
            <a:off x="5373316" y="1865135"/>
            <a:ext cx="3770904" cy="830997"/>
          </a:xfrm>
          <a:prstGeom prst="rect">
            <a:avLst/>
          </a:prstGeom>
          <a:noFill/>
        </p:spPr>
        <p:txBody>
          <a:bodyPr wrap="none" rtlCol="0">
            <a:spAutoFit/>
          </a:bodyPr>
          <a:lstStyle/>
          <a:p>
            <a:r>
              <a:rPr lang="en-US" sz="2400" b="1" dirty="0" smtClean="0">
                <a:solidFill>
                  <a:schemeClr val="accent6">
                    <a:lumMod val="75000"/>
                  </a:schemeClr>
                </a:solidFill>
              </a:rPr>
              <a:t>FEEDBACK FROM STUDENTS</a:t>
            </a:r>
          </a:p>
          <a:p>
            <a:r>
              <a:rPr lang="ar-SA" sz="2400" b="1" dirty="0" smtClean="0">
                <a:solidFill>
                  <a:schemeClr val="accent6">
                    <a:lumMod val="75000"/>
                  </a:schemeClr>
                </a:solidFill>
              </a:rPr>
              <a:t>تغذية راجعة من الطلاب</a:t>
            </a:r>
            <a:endParaRPr lang="en-US" sz="2400" b="1" dirty="0">
              <a:solidFill>
                <a:schemeClr val="accent6">
                  <a:lumMod val="75000"/>
                </a:schemeClr>
              </a:solidFill>
            </a:endParaRPr>
          </a:p>
        </p:txBody>
      </p:sp>
      <p:sp>
        <p:nvSpPr>
          <p:cNvPr id="6" name="Rectangle 5"/>
          <p:cNvSpPr/>
          <p:nvPr/>
        </p:nvSpPr>
        <p:spPr>
          <a:xfrm>
            <a:off x="222965" y="3429000"/>
            <a:ext cx="5263919" cy="313270"/>
          </a:xfrm>
          <a:prstGeom prst="rect">
            <a:avLst/>
          </a:prstGeom>
          <a:solidFill>
            <a:srgbClr val="FFFF00">
              <a:alpha val="2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222965" y="3988590"/>
            <a:ext cx="5263919" cy="313270"/>
          </a:xfrm>
          <a:prstGeom prst="rect">
            <a:avLst/>
          </a:prstGeom>
          <a:solidFill>
            <a:srgbClr val="FFFF00">
              <a:alpha val="2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a:stretch>
            <a:fillRect/>
          </a:stretch>
        </p:blipFill>
        <p:spPr>
          <a:xfrm>
            <a:off x="8000638" y="675260"/>
            <a:ext cx="894039" cy="685430"/>
          </a:xfrm>
          <a:prstGeom prst="rect">
            <a:avLst/>
          </a:prstGeom>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a:bodyPr>
          <a:lstStyle/>
          <a:p>
            <a:pPr eaLnBrk="1" fontAlgn="auto" hangingPunct="1">
              <a:spcAft>
                <a:spcPts val="0"/>
              </a:spcAft>
              <a:defRPr/>
            </a:pPr>
            <a:r>
              <a:rPr lang="en-GB" sz="3200" b="1" dirty="0">
                <a:solidFill>
                  <a:schemeClr val="accent3"/>
                </a:solidFill>
              </a:rPr>
              <a:t>Teaching </a:t>
            </a:r>
            <a:r>
              <a:rPr lang="en-GB" sz="3200" b="1" dirty="0" smtClean="0">
                <a:solidFill>
                  <a:schemeClr val="accent3"/>
                </a:solidFill>
              </a:rPr>
              <a:t>quality</a:t>
            </a:r>
            <a:r>
              <a:rPr lang="ar-SA" sz="3200" b="1" dirty="0" smtClean="0">
                <a:solidFill>
                  <a:schemeClr val="accent3"/>
                </a:solidFill>
              </a:rPr>
              <a:t/>
            </a:r>
            <a:br>
              <a:rPr lang="ar-SA" sz="3200" b="1" dirty="0" smtClean="0">
                <a:solidFill>
                  <a:schemeClr val="accent3"/>
                </a:solidFill>
              </a:rPr>
            </a:br>
            <a:r>
              <a:rPr lang="ar-SA" sz="3200" b="1" dirty="0" smtClean="0">
                <a:solidFill>
                  <a:schemeClr val="accent3"/>
                </a:solidFill>
              </a:rPr>
              <a:t>جودة التعليم </a:t>
            </a:r>
            <a:endParaRPr lang="en-US" sz="3200" b="1" dirty="0">
              <a:solidFill>
                <a:schemeClr val="accent3"/>
              </a:solidFill>
            </a:endParaRPr>
          </a:p>
        </p:txBody>
      </p:sp>
      <p:sp>
        <p:nvSpPr>
          <p:cNvPr id="121859" name="Rectangle 3"/>
          <p:cNvSpPr>
            <a:spLocks noGrp="1" noChangeArrowheads="1"/>
          </p:cNvSpPr>
          <p:nvPr>
            <p:ph idx="1"/>
          </p:nvPr>
        </p:nvSpPr>
        <p:spPr/>
        <p:txBody>
          <a:bodyPr/>
          <a:lstStyle/>
          <a:p>
            <a:pPr eaLnBrk="1" hangingPunct="1">
              <a:buFontTx/>
              <a:buNone/>
            </a:pPr>
            <a:r>
              <a:rPr lang="en-GB" sz="2400" dirty="0" smtClean="0">
                <a:latin typeface="Arial" charset="0"/>
                <a:cs typeface="Arial" charset="0"/>
              </a:rPr>
              <a:t>NCAAA Standard 4, paragraph 4.6:</a:t>
            </a:r>
            <a:r>
              <a:rPr lang="ar-SA" sz="2400" dirty="0" smtClean="0">
                <a:latin typeface="Arial" charset="0"/>
                <a:cs typeface="Arial" charset="0"/>
              </a:rPr>
              <a:t> معيار </a:t>
            </a:r>
            <a:r>
              <a:rPr lang="ar-SA" sz="2400" dirty="0" err="1" smtClean="0">
                <a:latin typeface="Arial" charset="0"/>
                <a:cs typeface="Arial" charset="0"/>
              </a:rPr>
              <a:t>4ن</a:t>
            </a:r>
            <a:r>
              <a:rPr lang="ar-SA" sz="2400" dirty="0" smtClean="0">
                <a:latin typeface="Arial" charset="0"/>
                <a:cs typeface="Arial" charset="0"/>
              </a:rPr>
              <a:t> </a:t>
            </a:r>
            <a:r>
              <a:rPr lang="ar-SA" sz="2400" dirty="0" err="1" smtClean="0">
                <a:latin typeface="Arial" charset="0"/>
                <a:cs typeface="Arial" charset="0"/>
              </a:rPr>
              <a:t>سي</a:t>
            </a:r>
            <a:r>
              <a:rPr lang="ar-SA" sz="2400" dirty="0" smtClean="0">
                <a:latin typeface="Arial" charset="0"/>
                <a:cs typeface="Arial" charset="0"/>
              </a:rPr>
              <a:t> آي آي آي فقرة 4.6 </a:t>
            </a:r>
            <a:endParaRPr lang="en-GB" sz="2400" dirty="0" smtClean="0">
              <a:latin typeface="Arial" charset="0"/>
              <a:cs typeface="Arial" charset="0"/>
            </a:endParaRPr>
          </a:p>
          <a:p>
            <a:pPr eaLnBrk="1" hangingPunct="1"/>
            <a:r>
              <a:rPr lang="en-AU" sz="2400" dirty="0" smtClean="0">
                <a:latin typeface="Arial" charset="0"/>
                <a:cs typeface="Arial" charset="0"/>
              </a:rPr>
              <a:t>Teaching must be of high quality with appropriate strategies used for different categories of learning outcomes. </a:t>
            </a:r>
            <a:endParaRPr lang="ar-SA" sz="2400" dirty="0" smtClean="0">
              <a:latin typeface="Arial" charset="0"/>
              <a:cs typeface="Arial" charset="0"/>
            </a:endParaRPr>
          </a:p>
          <a:p>
            <a:pPr eaLnBrk="1" hangingPunct="1"/>
            <a:r>
              <a:rPr lang="ar-SA" sz="2400" dirty="0" smtClean="0">
                <a:latin typeface="Arial" charset="0"/>
                <a:cs typeface="Arial" charset="0"/>
              </a:rPr>
              <a:t>يجب أن يكون التدريس بجودة عالية و باستراتيجيات مناسبة تستخدم لعدة تصنيفات من مخرجات التعلم </a:t>
            </a:r>
            <a:endParaRPr lang="en-US" sz="24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93" name="Rectangle 2"/>
          <p:cNvSpPr>
            <a:spLocks noGrp="1" noChangeArrowheads="1"/>
          </p:cNvSpPr>
          <p:nvPr>
            <p:ph type="title"/>
          </p:nvPr>
        </p:nvSpPr>
        <p:spPr>
          <a:xfrm>
            <a:off x="755650" y="188912"/>
            <a:ext cx="7359650" cy="863823"/>
          </a:xfrm>
        </p:spPr>
        <p:txBody>
          <a:bodyPr>
            <a:normAutofit fontScale="90000"/>
          </a:bodyPr>
          <a:lstStyle/>
          <a:p>
            <a:pPr eaLnBrk="1" fontAlgn="auto" hangingPunct="1">
              <a:spcAft>
                <a:spcPts val="0"/>
              </a:spcAft>
              <a:defRPr/>
            </a:pPr>
            <a:r>
              <a:rPr lang="en-GB" sz="2800" b="1" dirty="0" smtClean="0">
                <a:solidFill>
                  <a:schemeClr val="accent3"/>
                </a:solidFill>
              </a:rPr>
              <a:t>Teaching and Learning Strategies</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استراتيجيات التعليم و التعلم </a:t>
            </a:r>
            <a:endParaRPr lang="en-GB" sz="2800" b="1" dirty="0" smtClean="0">
              <a:solidFill>
                <a:schemeClr val="accent3"/>
              </a:solidFill>
            </a:endParaRPr>
          </a:p>
        </p:txBody>
      </p:sp>
      <p:graphicFrame>
        <p:nvGraphicFramePr>
          <p:cNvPr id="62535" name="Group 71"/>
          <p:cNvGraphicFramePr>
            <a:graphicFrameLocks noGrp="1"/>
          </p:cNvGraphicFramePr>
          <p:nvPr>
            <p:ph type="tbl" idx="1"/>
          </p:nvPr>
        </p:nvGraphicFramePr>
        <p:xfrm>
          <a:off x="214313" y="1214438"/>
          <a:ext cx="8464549" cy="5544899"/>
        </p:xfrm>
        <a:graphic>
          <a:graphicData uri="http://schemas.openxmlformats.org/drawingml/2006/table">
            <a:tbl>
              <a:tblPr/>
              <a:tblGrid>
                <a:gridCol w="2857510"/>
                <a:gridCol w="928690"/>
                <a:gridCol w="928690"/>
                <a:gridCol w="1071566"/>
                <a:gridCol w="1000128"/>
                <a:gridCol w="928690"/>
                <a:gridCol w="749275"/>
              </a:tblGrid>
              <a:tr h="81209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mj-lt"/>
                        </a:rPr>
                        <a:t>NCAAA Domains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mj-lt"/>
                        </a:rPr>
                        <a:t>of Learning</a:t>
                      </a:r>
                      <a:r>
                        <a:rPr kumimoji="0" lang="ar-SA" sz="1600" b="1" i="0" u="none" strike="noStrike" cap="none" normalizeH="0" baseline="0" dirty="0" smtClean="0">
                          <a:ln>
                            <a:noFill/>
                          </a:ln>
                          <a:solidFill>
                            <a:schemeClr val="tx1"/>
                          </a:solidFill>
                          <a:effectLst/>
                          <a:latin typeface="+mj-lt"/>
                        </a:rPr>
                        <a:t>نطاقات إن </a:t>
                      </a:r>
                      <a:r>
                        <a:rPr kumimoji="0" lang="ar-SA" sz="1600" b="1" i="0" u="none" strike="noStrike" cap="none" normalizeH="0" baseline="0" dirty="0" err="1" smtClean="0">
                          <a:ln>
                            <a:noFill/>
                          </a:ln>
                          <a:solidFill>
                            <a:schemeClr val="tx1"/>
                          </a:solidFill>
                          <a:effectLst/>
                          <a:latin typeface="+mj-lt"/>
                        </a:rPr>
                        <a:t>سي</a:t>
                      </a:r>
                      <a:r>
                        <a:rPr kumimoji="0" lang="ar-SA" sz="1600" b="1" i="0" u="none" strike="noStrike" cap="none" normalizeH="0" baseline="0" dirty="0" smtClean="0">
                          <a:ln>
                            <a:noFill/>
                          </a:ln>
                          <a:solidFill>
                            <a:schemeClr val="tx1"/>
                          </a:solidFill>
                          <a:effectLst/>
                          <a:latin typeface="+mj-lt"/>
                        </a:rPr>
                        <a:t> آي آي آي للتعلم </a:t>
                      </a:r>
                      <a:endParaRPr kumimoji="0" lang="en-GB" sz="1600" b="1" i="0" u="none" strike="noStrike" cap="none" normalizeH="0" baseline="0" dirty="0" smtClean="0">
                        <a:ln>
                          <a:noFill/>
                        </a:ln>
                        <a:solidFill>
                          <a:schemeClr val="tx1"/>
                        </a:solidFill>
                        <a:effectLst/>
                        <a:latin typeface="+mj-lt"/>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ea typeface="Times New Roman" pitchFamily="18" charset="0"/>
                          <a:cs typeface="Tahoma" charset="0"/>
                        </a:rPr>
                        <a:t>Strategies</a:t>
                      </a:r>
                      <a:r>
                        <a:rPr kumimoji="0" lang="ar-SA" sz="1600" b="1" i="0" u="none" strike="noStrike" cap="none" normalizeH="0" baseline="0" dirty="0" err="1" smtClean="0">
                          <a:ln>
                            <a:noFill/>
                          </a:ln>
                          <a:solidFill>
                            <a:schemeClr val="tx1"/>
                          </a:solidFill>
                          <a:effectLst/>
                          <a:latin typeface="Arial" charset="0"/>
                          <a:ea typeface="Times New Roman" pitchFamily="18" charset="0"/>
                          <a:cs typeface="Tahoma" charset="0"/>
                        </a:rPr>
                        <a:t>استراتيجات</a:t>
                      </a:r>
                      <a:r>
                        <a:rPr kumimoji="0" lang="ar-SA" sz="1600" b="1" i="0" u="none" strike="noStrike" cap="none" normalizeH="0" baseline="0" dirty="0" smtClean="0">
                          <a:ln>
                            <a:noFill/>
                          </a:ln>
                          <a:solidFill>
                            <a:schemeClr val="tx1"/>
                          </a:solidFill>
                          <a:effectLst/>
                          <a:latin typeface="Arial" charset="0"/>
                          <a:ea typeface="Times New Roman" pitchFamily="18" charset="0"/>
                          <a:cs typeface="Tahoma" charset="0"/>
                        </a:rPr>
                        <a:t> </a:t>
                      </a:r>
                      <a:endParaRPr kumimoji="0" lang="en-GB" sz="1600" b="1" i="0" u="none" strike="noStrike" cap="none" normalizeH="0" baseline="0" dirty="0" smtClean="0">
                        <a:ln>
                          <a:noFill/>
                        </a:ln>
                        <a:solidFill>
                          <a:schemeClr val="tx1"/>
                        </a:solidFill>
                        <a:effectLst/>
                        <a:latin typeface="Arial" charset="0"/>
                        <a:ea typeface="Times New Roman" pitchFamily="18" charset="0"/>
                        <a:cs typeface="Tahoma"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841731">
                <a:tc>
                  <a:txBody>
                    <a:bodyPr/>
                    <a:lstStyle/>
                    <a:p>
                      <a:pPr>
                        <a:spcAft>
                          <a:spcPts val="0"/>
                        </a:spcAft>
                      </a:pPr>
                      <a:r>
                        <a:rPr lang="en-US" sz="1200" b="1" dirty="0">
                          <a:latin typeface="+mj-lt"/>
                          <a:ea typeface="Times New Roman"/>
                        </a:rPr>
                        <a:t>Knowledge </a:t>
                      </a:r>
                      <a:r>
                        <a:rPr lang="ar-SA" sz="1200" b="1" dirty="0" smtClean="0">
                          <a:latin typeface="+mj-lt"/>
                          <a:ea typeface="Times New Roman"/>
                        </a:rPr>
                        <a:t>المعرفة </a:t>
                      </a:r>
                      <a:endParaRPr lang="en-US" sz="1200" dirty="0">
                        <a:latin typeface="+mj-lt"/>
                        <a:ea typeface="Times New Roman"/>
                      </a:endParaRPr>
                    </a:p>
                    <a:p>
                      <a:pPr>
                        <a:spcAft>
                          <a:spcPts val="0"/>
                        </a:spcAft>
                      </a:pPr>
                      <a:r>
                        <a:rPr lang="en-US" sz="1200" b="1" dirty="0">
                          <a:latin typeface="+mj-lt"/>
                          <a:ea typeface="Times New Roman"/>
                        </a:rPr>
                        <a:t>    </a:t>
                      </a:r>
                      <a:r>
                        <a:rPr lang="en-US" sz="1200" dirty="0">
                          <a:latin typeface="+mj-lt"/>
                          <a:ea typeface="Times New Roman"/>
                        </a:rPr>
                        <a:t>Facts</a:t>
                      </a:r>
                    </a:p>
                    <a:p>
                      <a:pPr>
                        <a:spcAft>
                          <a:spcPts val="0"/>
                        </a:spcAft>
                      </a:pPr>
                      <a:r>
                        <a:rPr lang="en-US" sz="1200" dirty="0">
                          <a:latin typeface="+mj-lt"/>
                          <a:ea typeface="Times New Roman"/>
                        </a:rPr>
                        <a:t>     Concepts, theories</a:t>
                      </a:r>
                    </a:p>
                    <a:p>
                      <a:pPr>
                        <a:spcAft>
                          <a:spcPts val="0"/>
                        </a:spcAft>
                      </a:pPr>
                      <a:r>
                        <a:rPr lang="en-US" sz="1200" dirty="0">
                          <a:latin typeface="+mj-lt"/>
                          <a:ea typeface="Times New Roman"/>
                        </a:rPr>
                        <a:t>     Procedures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a typeface="Times New Roman" pitchFamily="18" charset="0"/>
                        <a:cs typeface="Tahoma"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3708">
                <a:tc>
                  <a:txBody>
                    <a:bodyPr/>
                    <a:lstStyle/>
                    <a:p>
                      <a:pPr>
                        <a:spcAft>
                          <a:spcPts val="0"/>
                        </a:spcAft>
                      </a:pPr>
                      <a:r>
                        <a:rPr lang="en-US" sz="1200" b="1" dirty="0">
                          <a:latin typeface="+mj-lt"/>
                          <a:ea typeface="Times New Roman"/>
                        </a:rPr>
                        <a:t>Cognitive </a:t>
                      </a:r>
                      <a:r>
                        <a:rPr lang="en-US" sz="1200" b="1" dirty="0" smtClean="0">
                          <a:latin typeface="+mj-lt"/>
                          <a:ea typeface="Times New Roman"/>
                        </a:rPr>
                        <a:t>Skills</a:t>
                      </a:r>
                      <a:r>
                        <a:rPr lang="ar-SA" sz="1200" b="1" dirty="0" smtClean="0">
                          <a:latin typeface="+mj-lt"/>
                          <a:ea typeface="Times New Roman"/>
                        </a:rPr>
                        <a:t>مهارات المعرفية</a:t>
                      </a:r>
                      <a:r>
                        <a:rPr lang="ar-SA" sz="1200" b="1" baseline="0" dirty="0" smtClean="0">
                          <a:latin typeface="+mj-lt"/>
                          <a:ea typeface="Times New Roman"/>
                        </a:rPr>
                        <a:t> </a:t>
                      </a:r>
                      <a:endParaRPr lang="en-US" sz="1200" dirty="0">
                        <a:latin typeface="+mj-lt"/>
                        <a:ea typeface="Times New Roman"/>
                      </a:endParaRPr>
                    </a:p>
                    <a:p>
                      <a:pPr>
                        <a:spcAft>
                          <a:spcPts val="0"/>
                        </a:spcAft>
                      </a:pPr>
                      <a:r>
                        <a:rPr lang="en-US" sz="1200" b="1" dirty="0">
                          <a:latin typeface="+mj-lt"/>
                          <a:ea typeface="Times New Roman"/>
                        </a:rPr>
                        <a:t>    </a:t>
                      </a:r>
                      <a:r>
                        <a:rPr lang="en-US" sz="1200" dirty="0">
                          <a:latin typeface="+mj-lt"/>
                          <a:ea typeface="Times New Roman"/>
                        </a:rPr>
                        <a:t>Apply skills when asked</a:t>
                      </a:r>
                    </a:p>
                    <a:p>
                      <a:pPr marL="228600" indent="-228600">
                        <a:spcAft>
                          <a:spcPts val="0"/>
                        </a:spcAft>
                      </a:pPr>
                      <a:r>
                        <a:rPr lang="en-US" sz="1200" dirty="0">
                          <a:latin typeface="+mj-lt"/>
                          <a:ea typeface="Times New Roman"/>
                        </a:rPr>
                        <a:t>     Creative  thinking and problem solving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a typeface="Times New Roman" pitchFamily="18" charset="0"/>
                        <a:cs typeface="Tahoma"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80277">
                <a:tc>
                  <a:txBody>
                    <a:bodyPr/>
                    <a:lstStyle/>
                    <a:p>
                      <a:pPr>
                        <a:spcAft>
                          <a:spcPts val="0"/>
                        </a:spcAft>
                      </a:pPr>
                      <a:r>
                        <a:rPr lang="en-US" sz="1200" b="1" dirty="0">
                          <a:latin typeface="+mj-lt"/>
                          <a:ea typeface="Times New Roman"/>
                        </a:rPr>
                        <a:t>Interpersonal Skills and </a:t>
                      </a:r>
                      <a:r>
                        <a:rPr lang="en-US" sz="1200" b="1" dirty="0" smtClean="0">
                          <a:latin typeface="+mj-lt"/>
                          <a:ea typeface="Times New Roman"/>
                        </a:rPr>
                        <a:t>Responsibility</a:t>
                      </a:r>
                      <a:r>
                        <a:rPr lang="ar-SA" sz="1200" b="1" dirty="0" smtClean="0">
                          <a:latin typeface="+mj-lt"/>
                          <a:ea typeface="Times New Roman"/>
                        </a:rPr>
                        <a:t>المسؤولية والمهارات الشخصية</a:t>
                      </a:r>
                      <a:endParaRPr lang="en-US" sz="1200" dirty="0">
                        <a:latin typeface="+mj-lt"/>
                        <a:ea typeface="Times New Roman"/>
                      </a:endParaRPr>
                    </a:p>
                    <a:p>
                      <a:pPr>
                        <a:spcAft>
                          <a:spcPts val="0"/>
                        </a:spcAft>
                      </a:pPr>
                      <a:r>
                        <a:rPr lang="en-US" sz="1200" dirty="0">
                          <a:latin typeface="+mj-lt"/>
                          <a:ea typeface="Times New Roman"/>
                        </a:rPr>
                        <a:t>Responsibility for own </a:t>
                      </a:r>
                      <a:r>
                        <a:rPr lang="en-US" sz="1200" dirty="0" smtClean="0">
                          <a:latin typeface="+mj-lt"/>
                          <a:ea typeface="Times New Roman"/>
                        </a:rPr>
                        <a:t> </a:t>
                      </a:r>
                      <a:r>
                        <a:rPr lang="en-US" sz="1200" dirty="0">
                          <a:latin typeface="+mj-lt"/>
                          <a:ea typeface="Times New Roman"/>
                        </a:rPr>
                        <a:t>learning</a:t>
                      </a:r>
                    </a:p>
                    <a:p>
                      <a:pPr>
                        <a:spcAft>
                          <a:spcPts val="0"/>
                        </a:spcAft>
                      </a:pPr>
                      <a:r>
                        <a:rPr lang="en-US" sz="1200" dirty="0">
                          <a:latin typeface="+mj-lt"/>
                          <a:ea typeface="Times New Roman"/>
                        </a:rPr>
                        <a:t>Group participation and leadership</a:t>
                      </a:r>
                    </a:p>
                    <a:p>
                      <a:pPr>
                        <a:spcAft>
                          <a:spcPts val="0"/>
                        </a:spcAft>
                      </a:pPr>
                      <a:r>
                        <a:rPr lang="en-US" sz="1200" dirty="0">
                          <a:latin typeface="+mj-lt"/>
                          <a:ea typeface="Times New Roman"/>
                        </a:rPr>
                        <a:t>Act responsibly-personal and professional situations</a:t>
                      </a:r>
                    </a:p>
                    <a:p>
                      <a:pPr>
                        <a:spcAft>
                          <a:spcPts val="0"/>
                        </a:spcAft>
                      </a:pPr>
                      <a:r>
                        <a:rPr lang="en-US" sz="1200" dirty="0">
                          <a:latin typeface="+mj-lt"/>
                          <a:ea typeface="Times New Roman"/>
                        </a:rPr>
                        <a:t>Ethical standards of behavior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p>
                      <a:pPr marL="533400" marR="0" lvl="0" indent="-53340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a typeface="Times New Roman" pitchFamily="18" charset="0"/>
                        <a:cs typeface="Tahoma"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484">
                <a:tc>
                  <a:txBody>
                    <a:bodyPr/>
                    <a:lstStyle/>
                    <a:p>
                      <a:pPr>
                        <a:spcAft>
                          <a:spcPts val="0"/>
                        </a:spcAft>
                      </a:pPr>
                      <a:r>
                        <a:rPr lang="en-US" sz="1200" b="1" dirty="0">
                          <a:latin typeface="+mj-lt"/>
                          <a:ea typeface="Times New Roman"/>
                        </a:rPr>
                        <a:t>Communication  IT and Numerical </a:t>
                      </a:r>
                      <a:r>
                        <a:rPr lang="en-US" sz="1200" b="1" dirty="0" smtClean="0">
                          <a:latin typeface="+mj-lt"/>
                          <a:ea typeface="Times New Roman"/>
                        </a:rPr>
                        <a:t>Skills</a:t>
                      </a:r>
                      <a:r>
                        <a:rPr lang="ar-SA" sz="1200" b="1" dirty="0" smtClean="0">
                          <a:latin typeface="+mj-lt"/>
                          <a:ea typeface="Times New Roman"/>
                        </a:rPr>
                        <a:t>اتصالات تقنية و مهارات</a:t>
                      </a:r>
                      <a:r>
                        <a:rPr lang="ar-SA" sz="1200" b="1" baseline="0" dirty="0" smtClean="0">
                          <a:latin typeface="+mj-lt"/>
                          <a:ea typeface="Times New Roman"/>
                        </a:rPr>
                        <a:t> عددية </a:t>
                      </a:r>
                      <a:endParaRPr lang="en-US" sz="1200" dirty="0">
                        <a:latin typeface="+mj-lt"/>
                        <a:ea typeface="Times New Roman"/>
                      </a:endParaRPr>
                    </a:p>
                    <a:p>
                      <a:pPr marL="114300" indent="-114300">
                        <a:spcAft>
                          <a:spcPts val="0"/>
                        </a:spcAft>
                      </a:pPr>
                      <a:r>
                        <a:rPr lang="en-US" sz="1200" dirty="0">
                          <a:latin typeface="+mj-lt"/>
                          <a:ea typeface="Times New Roman"/>
                        </a:rPr>
                        <a:t>    Oral and written  </a:t>
                      </a:r>
                      <a:r>
                        <a:rPr lang="en-US" sz="1200" dirty="0" smtClean="0">
                          <a:latin typeface="+mj-lt"/>
                          <a:ea typeface="Times New Roman"/>
                        </a:rPr>
                        <a:t>communication</a:t>
                      </a:r>
                      <a:endParaRPr lang="en-US" sz="1200" dirty="0">
                        <a:latin typeface="+mj-lt"/>
                        <a:ea typeface="Times New Roman"/>
                      </a:endParaRPr>
                    </a:p>
                    <a:p>
                      <a:pPr>
                        <a:spcAft>
                          <a:spcPts val="0"/>
                        </a:spcAft>
                      </a:pPr>
                      <a:r>
                        <a:rPr lang="en-US" sz="1200" dirty="0">
                          <a:latin typeface="+mj-lt"/>
                          <a:ea typeface="Times New Roman"/>
                        </a:rPr>
                        <a:t>    Use of IT</a:t>
                      </a:r>
                    </a:p>
                    <a:p>
                      <a:pPr>
                        <a:spcAft>
                          <a:spcPts val="0"/>
                        </a:spcAft>
                      </a:pPr>
                      <a:r>
                        <a:rPr lang="en-US" sz="1200" dirty="0">
                          <a:latin typeface="+mj-lt"/>
                          <a:ea typeface="Times New Roman"/>
                        </a:rPr>
                        <a:t>    Basic maths and statistics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1731">
                <a:tc>
                  <a:txBody>
                    <a:bodyPr/>
                    <a:lstStyle/>
                    <a:p>
                      <a:pPr>
                        <a:spcAft>
                          <a:spcPts val="0"/>
                        </a:spcAft>
                      </a:pPr>
                      <a:r>
                        <a:rPr lang="en-US" sz="1200" b="1" dirty="0">
                          <a:latin typeface="+mj-lt"/>
                          <a:ea typeface="Times New Roman"/>
                        </a:rPr>
                        <a:t>Psychomotor </a:t>
                      </a:r>
                      <a:r>
                        <a:rPr lang="en-US" sz="1200" b="1" dirty="0" smtClean="0">
                          <a:latin typeface="+mj-lt"/>
                          <a:ea typeface="Times New Roman"/>
                        </a:rPr>
                        <a:t>Skills</a:t>
                      </a:r>
                      <a:r>
                        <a:rPr lang="ar-SA" sz="1200" b="1" dirty="0" smtClean="0">
                          <a:latin typeface="+mj-lt"/>
                          <a:ea typeface="Times New Roman"/>
                        </a:rPr>
                        <a:t> مهارات نفس حركية</a:t>
                      </a:r>
                      <a:endParaRPr lang="en-US" sz="1200"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8192" name="Slide Number Placeholder 4"/>
          <p:cNvSpPr>
            <a:spLocks noGrp="1"/>
          </p:cNvSpPr>
          <p:nvPr>
            <p:ph type="sldNum" sz="quarter" idx="12"/>
          </p:nvPr>
        </p:nvSpPr>
        <p:spPr/>
        <p:txBody>
          <a:bodyPr/>
          <a:lstStyle/>
          <a:p>
            <a:pPr>
              <a:defRPr/>
            </a:pPr>
            <a:fld id="{73653CCC-7E6A-4F84-9A0A-8C2377C20874}" type="slidenum">
              <a:rPr lang="en-US" smtClean="0"/>
              <a:pPr>
                <a:defRPr/>
              </a:pPr>
              <a:t>146</a:t>
            </a:fld>
            <a:endParaRPr lang="en-US" dirty="0" smtClean="0"/>
          </a:p>
        </p:txBody>
      </p:sp>
      <p:sp>
        <p:nvSpPr>
          <p:cNvPr id="105529" name="Text Box 75"/>
          <p:cNvSpPr txBox="1">
            <a:spLocks noChangeArrowheads="1"/>
          </p:cNvSpPr>
          <p:nvPr/>
        </p:nvSpPr>
        <p:spPr bwMode="auto">
          <a:xfrm>
            <a:off x="0" y="6165850"/>
            <a:ext cx="1476375" cy="3667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x-none">
              <a:latin typeface="Times New Roman" pitchFamily="18" charset="0"/>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857375" y="142875"/>
            <a:ext cx="6400800" cy="838200"/>
          </a:xfrm>
        </p:spPr>
        <p:txBody>
          <a:bodyPr>
            <a:normAutofit fontScale="90000"/>
          </a:bodyPr>
          <a:lstStyle/>
          <a:p>
            <a:pPr eaLnBrk="1" fontAlgn="auto" hangingPunct="1">
              <a:spcAft>
                <a:spcPts val="0"/>
              </a:spcAft>
              <a:defRPr/>
            </a:pPr>
            <a:r>
              <a:rPr lang="en-GB" sz="2800" b="1" dirty="0" smtClean="0">
                <a:solidFill>
                  <a:schemeClr val="accent3"/>
                </a:solidFill>
              </a:rPr>
              <a:t>Assessment Strategies</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استراتيجية التقييم </a:t>
            </a:r>
            <a:endParaRPr lang="en-GB" sz="2800" b="1" dirty="0" smtClean="0">
              <a:solidFill>
                <a:schemeClr val="accent3"/>
              </a:solidFill>
            </a:endParaRPr>
          </a:p>
        </p:txBody>
      </p:sp>
      <p:graphicFrame>
        <p:nvGraphicFramePr>
          <p:cNvPr id="62535" name="Group 71"/>
          <p:cNvGraphicFramePr>
            <a:graphicFrameLocks noGrp="1"/>
          </p:cNvGraphicFramePr>
          <p:nvPr>
            <p:ph type="tbl" idx="1"/>
          </p:nvPr>
        </p:nvGraphicFramePr>
        <p:xfrm>
          <a:off x="214313" y="1214438"/>
          <a:ext cx="8464550" cy="5387978"/>
        </p:xfrm>
        <a:graphic>
          <a:graphicData uri="http://schemas.openxmlformats.org/drawingml/2006/table">
            <a:tbl>
              <a:tblPr/>
              <a:tblGrid>
                <a:gridCol w="3277554"/>
                <a:gridCol w="792085"/>
                <a:gridCol w="864093"/>
                <a:gridCol w="852725"/>
                <a:gridCol w="1000128"/>
                <a:gridCol w="928690"/>
                <a:gridCol w="749275"/>
              </a:tblGrid>
              <a:tr h="73758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charset="0"/>
                        </a:rPr>
                        <a:t>NCAAA Domains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charset="0"/>
                        </a:rPr>
                        <a:t>of Learning</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charset="0"/>
                          <a:ea typeface="Times New Roman" pitchFamily="18" charset="0"/>
                          <a:cs typeface="Tahoma" charset="0"/>
                        </a:rPr>
                        <a:t>Strategies</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914396">
                <a:tc>
                  <a:txBody>
                    <a:bodyPr/>
                    <a:lstStyle/>
                    <a:p>
                      <a:pPr>
                        <a:spcAft>
                          <a:spcPts val="0"/>
                        </a:spcAft>
                      </a:pPr>
                      <a:r>
                        <a:rPr lang="en-US" sz="1200" b="1" dirty="0">
                          <a:latin typeface="+mj-lt"/>
                          <a:ea typeface="Times New Roman"/>
                        </a:rPr>
                        <a:t>Knowledge </a:t>
                      </a:r>
                      <a:endParaRPr lang="en-US" sz="1200" dirty="0">
                        <a:latin typeface="+mj-lt"/>
                        <a:ea typeface="Times New Roman"/>
                      </a:endParaRPr>
                    </a:p>
                    <a:p>
                      <a:pPr>
                        <a:spcAft>
                          <a:spcPts val="0"/>
                        </a:spcAft>
                      </a:pPr>
                      <a:r>
                        <a:rPr lang="en-US" sz="1200" b="1" dirty="0">
                          <a:latin typeface="+mj-lt"/>
                          <a:ea typeface="Times New Roman"/>
                        </a:rPr>
                        <a:t>    </a:t>
                      </a:r>
                      <a:r>
                        <a:rPr lang="en-US" sz="1200" dirty="0">
                          <a:latin typeface="+mj-lt"/>
                          <a:ea typeface="Times New Roman"/>
                        </a:rPr>
                        <a:t>Facts</a:t>
                      </a:r>
                    </a:p>
                    <a:p>
                      <a:pPr>
                        <a:spcAft>
                          <a:spcPts val="0"/>
                        </a:spcAft>
                      </a:pPr>
                      <a:r>
                        <a:rPr lang="en-US" sz="1200" dirty="0">
                          <a:latin typeface="+mj-lt"/>
                          <a:ea typeface="Times New Roman"/>
                        </a:rPr>
                        <a:t>     Concepts, theories</a:t>
                      </a:r>
                    </a:p>
                    <a:p>
                      <a:pPr>
                        <a:spcAft>
                          <a:spcPts val="0"/>
                        </a:spcAft>
                      </a:pPr>
                      <a:r>
                        <a:rPr lang="en-US" sz="1200" dirty="0">
                          <a:latin typeface="+mj-lt"/>
                          <a:ea typeface="Times New Roman"/>
                        </a:rPr>
                        <a:t>     </a:t>
                      </a:r>
                      <a:r>
                        <a:rPr lang="en-US" sz="1200" dirty="0" smtClean="0">
                          <a:latin typeface="+mj-lt"/>
                          <a:ea typeface="Times New Roman"/>
                        </a:rPr>
                        <a:t>Procedures</a:t>
                      </a:r>
                    </a:p>
                    <a:p>
                      <a:pPr>
                        <a:spcAft>
                          <a:spcPts val="0"/>
                        </a:spcAft>
                      </a:pPr>
                      <a:endParaRPr lang="en-US" sz="1200"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a typeface="Times New Roman" pitchFamily="18" charset="0"/>
                        <a:cs typeface="Tahoma"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6294">
                <a:tc>
                  <a:txBody>
                    <a:bodyPr/>
                    <a:lstStyle/>
                    <a:p>
                      <a:pPr>
                        <a:spcAft>
                          <a:spcPts val="0"/>
                        </a:spcAft>
                      </a:pPr>
                      <a:r>
                        <a:rPr lang="en-US" sz="1200" b="1" dirty="0">
                          <a:latin typeface="+mj-lt"/>
                          <a:ea typeface="Times New Roman"/>
                        </a:rPr>
                        <a:t>Cognitive Skills</a:t>
                      </a:r>
                      <a:endParaRPr lang="en-US" sz="1200" dirty="0">
                        <a:latin typeface="+mj-lt"/>
                        <a:ea typeface="Times New Roman"/>
                      </a:endParaRPr>
                    </a:p>
                    <a:p>
                      <a:pPr>
                        <a:spcAft>
                          <a:spcPts val="0"/>
                        </a:spcAft>
                      </a:pPr>
                      <a:r>
                        <a:rPr lang="en-US" sz="1200" b="1" dirty="0">
                          <a:latin typeface="+mj-lt"/>
                          <a:ea typeface="Times New Roman"/>
                        </a:rPr>
                        <a:t>    </a:t>
                      </a:r>
                      <a:r>
                        <a:rPr lang="en-US" sz="1200" dirty="0">
                          <a:latin typeface="+mj-lt"/>
                          <a:ea typeface="Times New Roman"/>
                        </a:rPr>
                        <a:t>Apply skills when asked</a:t>
                      </a:r>
                    </a:p>
                    <a:p>
                      <a:pPr marL="228600" indent="-228600">
                        <a:spcAft>
                          <a:spcPts val="0"/>
                        </a:spcAft>
                      </a:pPr>
                      <a:r>
                        <a:rPr lang="en-US" sz="1200" dirty="0">
                          <a:latin typeface="+mj-lt"/>
                          <a:ea typeface="Times New Roman"/>
                        </a:rPr>
                        <a:t>     Creative  thinking and problem solving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a typeface="Times New Roman" pitchFamily="18" charset="0"/>
                        <a:cs typeface="Tahoma"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74884">
                <a:tc>
                  <a:txBody>
                    <a:bodyPr/>
                    <a:lstStyle/>
                    <a:p>
                      <a:pPr>
                        <a:spcAft>
                          <a:spcPts val="0"/>
                        </a:spcAft>
                      </a:pPr>
                      <a:r>
                        <a:rPr lang="en-US" sz="1200" b="1" dirty="0">
                          <a:latin typeface="+mj-lt"/>
                          <a:ea typeface="Times New Roman"/>
                        </a:rPr>
                        <a:t>Interpersonal Skills and Responsibility</a:t>
                      </a:r>
                      <a:endParaRPr lang="en-US" sz="1200" dirty="0">
                        <a:latin typeface="+mj-lt"/>
                        <a:ea typeface="Times New Roman"/>
                      </a:endParaRPr>
                    </a:p>
                    <a:p>
                      <a:pPr>
                        <a:spcAft>
                          <a:spcPts val="0"/>
                        </a:spcAft>
                      </a:pPr>
                      <a:r>
                        <a:rPr lang="en-US" sz="1200" dirty="0">
                          <a:latin typeface="+mj-lt"/>
                          <a:ea typeface="Times New Roman"/>
                        </a:rPr>
                        <a:t>Responsibility for own </a:t>
                      </a:r>
                      <a:r>
                        <a:rPr lang="en-US" sz="1200" dirty="0" smtClean="0">
                          <a:latin typeface="+mj-lt"/>
                          <a:ea typeface="Times New Roman"/>
                        </a:rPr>
                        <a:t> </a:t>
                      </a:r>
                      <a:r>
                        <a:rPr lang="en-US" sz="1200" dirty="0">
                          <a:latin typeface="+mj-lt"/>
                          <a:ea typeface="Times New Roman"/>
                        </a:rPr>
                        <a:t>learning</a:t>
                      </a:r>
                    </a:p>
                    <a:p>
                      <a:pPr>
                        <a:spcAft>
                          <a:spcPts val="0"/>
                        </a:spcAft>
                      </a:pPr>
                      <a:r>
                        <a:rPr lang="en-US" sz="1200" dirty="0">
                          <a:latin typeface="+mj-lt"/>
                          <a:ea typeface="Times New Roman"/>
                        </a:rPr>
                        <a:t>Group participation and leadership</a:t>
                      </a:r>
                    </a:p>
                    <a:p>
                      <a:pPr>
                        <a:spcAft>
                          <a:spcPts val="0"/>
                        </a:spcAft>
                      </a:pPr>
                      <a:r>
                        <a:rPr lang="en-US" sz="1200" dirty="0">
                          <a:latin typeface="+mj-lt"/>
                          <a:ea typeface="Times New Roman"/>
                        </a:rPr>
                        <a:t>Act responsibly-personal and professional situations</a:t>
                      </a:r>
                    </a:p>
                    <a:p>
                      <a:pPr>
                        <a:spcAft>
                          <a:spcPts val="0"/>
                        </a:spcAft>
                      </a:pPr>
                      <a:r>
                        <a:rPr lang="en-US" sz="1200" dirty="0">
                          <a:latin typeface="+mj-lt"/>
                          <a:ea typeface="Times New Roman"/>
                        </a:rPr>
                        <a:t>Ethical standards of behavior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p>
                      <a:pPr marL="533400" marR="0" lvl="0" indent="-53340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a typeface="Times New Roman" pitchFamily="18" charset="0"/>
                        <a:cs typeface="Tahoma"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0320">
                <a:tc>
                  <a:txBody>
                    <a:bodyPr/>
                    <a:lstStyle/>
                    <a:p>
                      <a:pPr>
                        <a:spcAft>
                          <a:spcPts val="0"/>
                        </a:spcAft>
                      </a:pPr>
                      <a:r>
                        <a:rPr lang="en-US" sz="1200" b="1" dirty="0">
                          <a:latin typeface="+mj-lt"/>
                          <a:ea typeface="Times New Roman"/>
                        </a:rPr>
                        <a:t>Communication  IT and Numerical Skills</a:t>
                      </a:r>
                      <a:endParaRPr lang="en-US" sz="1200" dirty="0">
                        <a:latin typeface="+mj-lt"/>
                        <a:ea typeface="Times New Roman"/>
                      </a:endParaRPr>
                    </a:p>
                    <a:p>
                      <a:pPr marL="114300" indent="-114300">
                        <a:spcAft>
                          <a:spcPts val="0"/>
                        </a:spcAft>
                      </a:pPr>
                      <a:r>
                        <a:rPr lang="en-US" sz="1200" dirty="0">
                          <a:latin typeface="+mj-lt"/>
                          <a:ea typeface="Times New Roman"/>
                        </a:rPr>
                        <a:t>    Oral and written  </a:t>
                      </a:r>
                      <a:r>
                        <a:rPr lang="en-US" sz="1200" dirty="0" smtClean="0">
                          <a:latin typeface="+mj-lt"/>
                          <a:ea typeface="Times New Roman"/>
                        </a:rPr>
                        <a:t>communication</a:t>
                      </a:r>
                      <a:endParaRPr lang="en-US" sz="1200" dirty="0">
                        <a:latin typeface="+mj-lt"/>
                        <a:ea typeface="Times New Roman"/>
                      </a:endParaRPr>
                    </a:p>
                    <a:p>
                      <a:pPr>
                        <a:spcAft>
                          <a:spcPts val="0"/>
                        </a:spcAft>
                      </a:pPr>
                      <a:r>
                        <a:rPr lang="en-US" sz="1200" dirty="0">
                          <a:latin typeface="+mj-lt"/>
                          <a:ea typeface="Times New Roman"/>
                        </a:rPr>
                        <a:t>    Use of IT</a:t>
                      </a:r>
                    </a:p>
                    <a:p>
                      <a:pPr>
                        <a:spcAft>
                          <a:spcPts val="0"/>
                        </a:spcAft>
                      </a:pPr>
                      <a:r>
                        <a:rPr lang="en-US" sz="1200" dirty="0">
                          <a:latin typeface="+mj-lt"/>
                          <a:ea typeface="Times New Roman"/>
                        </a:rPr>
                        <a:t>    Basic maths and statistics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4499">
                <a:tc>
                  <a:txBody>
                    <a:bodyPr/>
                    <a:lstStyle/>
                    <a:p>
                      <a:pPr>
                        <a:spcAft>
                          <a:spcPts val="0"/>
                        </a:spcAft>
                      </a:pPr>
                      <a:r>
                        <a:rPr lang="en-US" sz="1200" b="1" dirty="0">
                          <a:latin typeface="+mj-lt"/>
                          <a:ea typeface="Times New Roman"/>
                        </a:rPr>
                        <a:t>Psychomotor Skills</a:t>
                      </a:r>
                      <a:endParaRPr lang="en-US" sz="1200"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9217" name="Slide Number Placeholder 4"/>
          <p:cNvSpPr>
            <a:spLocks noGrp="1"/>
          </p:cNvSpPr>
          <p:nvPr>
            <p:ph type="sldNum" sz="quarter" idx="12"/>
          </p:nvPr>
        </p:nvSpPr>
        <p:spPr/>
        <p:txBody>
          <a:bodyPr/>
          <a:lstStyle/>
          <a:p>
            <a:pPr>
              <a:defRPr/>
            </a:pPr>
            <a:fld id="{91336C73-F9A6-4029-BABB-64F139149C78}" type="slidenum">
              <a:rPr lang="en-US" smtClean="0"/>
              <a:pPr>
                <a:defRPr/>
              </a:pPr>
              <a:t>147</a:t>
            </a:fld>
            <a:endParaRPr lang="en-US" dirty="0" smtClean="0"/>
          </a:p>
        </p:txBody>
      </p:sp>
      <p:sp>
        <p:nvSpPr>
          <p:cNvPr id="106553" name="Text Box 75"/>
          <p:cNvSpPr txBox="1">
            <a:spLocks noChangeArrowheads="1"/>
          </p:cNvSpPr>
          <p:nvPr/>
        </p:nvSpPr>
        <p:spPr bwMode="auto">
          <a:xfrm>
            <a:off x="0" y="6165850"/>
            <a:ext cx="1476375" cy="3667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x-none">
              <a:latin typeface="Times New Roman" pitchFamily="18" charset="0"/>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a:bodyPr>
          <a:lstStyle/>
          <a:p>
            <a:pPr eaLnBrk="1" fontAlgn="auto" hangingPunct="1">
              <a:spcAft>
                <a:spcPts val="0"/>
              </a:spcAft>
              <a:defRPr/>
            </a:pPr>
            <a:r>
              <a:rPr lang="en-GB" sz="3200" b="1" dirty="0">
                <a:solidFill>
                  <a:schemeClr val="accent3"/>
                </a:solidFill>
              </a:rPr>
              <a:t>This requires</a:t>
            </a:r>
            <a:r>
              <a:rPr lang="en-GB" sz="3200" b="1" dirty="0" smtClean="0">
                <a:solidFill>
                  <a:schemeClr val="accent3"/>
                </a:solidFill>
              </a:rPr>
              <a:t>...</a:t>
            </a:r>
            <a:r>
              <a:rPr lang="ar-SA" sz="3200" b="1" dirty="0" smtClean="0">
                <a:solidFill>
                  <a:schemeClr val="accent3"/>
                </a:solidFill>
              </a:rPr>
              <a:t> وهذا </a:t>
            </a:r>
            <a:r>
              <a:rPr lang="ar-SA" sz="3200" b="1" dirty="0" err="1" smtClean="0">
                <a:solidFill>
                  <a:schemeClr val="accent3"/>
                </a:solidFill>
              </a:rPr>
              <a:t>يتطلب...</a:t>
            </a:r>
            <a:r>
              <a:rPr lang="ar-SA" sz="3200" b="1" dirty="0" smtClean="0">
                <a:solidFill>
                  <a:schemeClr val="accent3"/>
                </a:solidFill>
              </a:rPr>
              <a:t>      </a:t>
            </a:r>
            <a:endParaRPr lang="en-US" sz="3200" b="1" dirty="0">
              <a:solidFill>
                <a:schemeClr val="accent3"/>
              </a:solidFill>
            </a:endParaRPr>
          </a:p>
        </p:txBody>
      </p:sp>
      <p:sp>
        <p:nvSpPr>
          <p:cNvPr id="122883" name="Rectangle 3"/>
          <p:cNvSpPr>
            <a:spLocks noGrp="1" noChangeArrowheads="1"/>
          </p:cNvSpPr>
          <p:nvPr>
            <p:ph idx="1"/>
          </p:nvPr>
        </p:nvSpPr>
        <p:spPr/>
        <p:txBody>
          <a:bodyPr/>
          <a:lstStyle/>
          <a:p>
            <a:pPr eaLnBrk="1" hangingPunct="1"/>
            <a:r>
              <a:rPr lang="en-GB" sz="2400" dirty="0" smtClean="0">
                <a:latin typeface="Arial" charset="0"/>
                <a:cs typeface="Arial" charset="0"/>
              </a:rPr>
              <a:t>structured training for new and inexperienced staff, which includes training in the use of LOs and their assessment</a:t>
            </a:r>
            <a:endParaRPr lang="ar-SA" sz="2400" dirty="0" smtClean="0">
              <a:latin typeface="Arial" charset="0"/>
              <a:cs typeface="Arial" charset="0"/>
            </a:endParaRPr>
          </a:p>
          <a:p>
            <a:pPr eaLnBrk="1" hangingPunct="1"/>
            <a:r>
              <a:rPr lang="ar-SA" sz="2400" dirty="0" smtClean="0">
                <a:latin typeface="Arial" charset="0"/>
                <a:cs typeface="Arial" charset="0"/>
              </a:rPr>
              <a:t>تدريب منظم للموظفين الجدد وتشتمل على تدريب باستخدام مخرجات التعلم و تقييمها </a:t>
            </a:r>
            <a:endParaRPr lang="en-GB" sz="2400" dirty="0" smtClean="0">
              <a:latin typeface="Arial" charset="0"/>
              <a:cs typeface="Arial" charset="0"/>
            </a:endParaRPr>
          </a:p>
          <a:p>
            <a:pPr eaLnBrk="1" hangingPunct="1"/>
            <a:r>
              <a:rPr lang="en-GB" sz="2400" dirty="0" smtClean="0">
                <a:latin typeface="Arial" charset="0"/>
                <a:cs typeface="Arial" charset="0"/>
              </a:rPr>
              <a:t>regular appraisal of staff performance</a:t>
            </a:r>
            <a:endParaRPr lang="ar-SA" sz="2400" dirty="0" smtClean="0">
              <a:latin typeface="Arial" charset="0"/>
              <a:cs typeface="Arial" charset="0"/>
            </a:endParaRPr>
          </a:p>
          <a:p>
            <a:pPr eaLnBrk="1" hangingPunct="1"/>
            <a:r>
              <a:rPr lang="ar-SA" sz="2400" dirty="0" smtClean="0">
                <a:latin typeface="Arial" charset="0"/>
                <a:cs typeface="Arial" charset="0"/>
              </a:rPr>
              <a:t> تقويم منتظم لأداء الموظفين </a:t>
            </a:r>
            <a:endParaRPr lang="en-GB" sz="2400" dirty="0" smtClean="0">
              <a:latin typeface="Arial" charset="0"/>
              <a:cs typeface="Arial" charset="0"/>
            </a:endParaRPr>
          </a:p>
          <a:p>
            <a:pPr eaLnBrk="1" hangingPunct="1"/>
            <a:r>
              <a:rPr lang="en-GB" sz="2400" dirty="0" smtClean="0">
                <a:latin typeface="Arial" charset="0"/>
                <a:cs typeface="Arial" charset="0"/>
              </a:rPr>
              <a:t>ideally, peer observation of teaching on a regular basis</a:t>
            </a:r>
            <a:endParaRPr lang="ar-SA" sz="2400" dirty="0" smtClean="0">
              <a:latin typeface="Arial" charset="0"/>
              <a:cs typeface="Arial" charset="0"/>
            </a:endParaRPr>
          </a:p>
          <a:p>
            <a:pPr eaLnBrk="1" hangingPunct="1"/>
            <a:r>
              <a:rPr lang="ar-SA" sz="2400" dirty="0" smtClean="0">
                <a:latin typeface="Arial" charset="0"/>
                <a:cs typeface="Arial" charset="0"/>
              </a:rPr>
              <a:t>وبشكل مثالي تتم الملاحظة بشكل مزدوج للتدريس على أساس منتظم </a:t>
            </a:r>
            <a:endParaRPr lang="en-GB" sz="2400" dirty="0" smtClean="0">
              <a:latin typeface="Arial" charset="0"/>
              <a:cs typeface="Arial" charset="0"/>
            </a:endParaRPr>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a:bodyPr>
          <a:lstStyle/>
          <a:p>
            <a:pPr eaLnBrk="1" fontAlgn="auto" hangingPunct="1">
              <a:spcAft>
                <a:spcPts val="0"/>
              </a:spcAft>
              <a:defRPr/>
            </a:pPr>
            <a:r>
              <a:rPr lang="en-GB" dirty="0">
                <a:solidFill>
                  <a:schemeClr val="accent3"/>
                </a:solidFill>
              </a:rPr>
              <a:t>and</a:t>
            </a:r>
            <a:r>
              <a:rPr lang="en-GB" dirty="0" smtClean="0">
                <a:solidFill>
                  <a:schemeClr val="accent3"/>
                </a:solidFill>
              </a:rPr>
              <a:t>...</a:t>
            </a:r>
            <a:r>
              <a:rPr lang="ar-SA" dirty="0" smtClean="0">
                <a:solidFill>
                  <a:schemeClr val="accent3"/>
                </a:solidFill>
              </a:rPr>
              <a:t> </a:t>
            </a:r>
            <a:r>
              <a:rPr lang="ar-SA" dirty="0" err="1" smtClean="0">
                <a:solidFill>
                  <a:schemeClr val="accent3"/>
                </a:solidFill>
              </a:rPr>
              <a:t>و ...</a:t>
            </a:r>
            <a:r>
              <a:rPr lang="ar-SA" dirty="0" smtClean="0">
                <a:solidFill>
                  <a:schemeClr val="accent3"/>
                </a:solidFill>
              </a:rPr>
              <a:t>    </a:t>
            </a:r>
            <a:endParaRPr lang="en-US" dirty="0">
              <a:solidFill>
                <a:schemeClr val="accent3"/>
              </a:solidFill>
            </a:endParaRPr>
          </a:p>
        </p:txBody>
      </p:sp>
      <p:sp>
        <p:nvSpPr>
          <p:cNvPr id="123907" name="Rectangle 3"/>
          <p:cNvSpPr>
            <a:spLocks noGrp="1" noChangeArrowheads="1"/>
          </p:cNvSpPr>
          <p:nvPr>
            <p:ph idx="1"/>
          </p:nvPr>
        </p:nvSpPr>
        <p:spPr/>
        <p:txBody>
          <a:bodyPr/>
          <a:lstStyle/>
          <a:p>
            <a:pPr eaLnBrk="1" hangingPunct="1"/>
            <a:r>
              <a:rPr lang="en-GB" sz="2400" dirty="0" smtClean="0">
                <a:latin typeface="Arial" charset="0"/>
                <a:cs typeface="Arial" charset="0"/>
              </a:rPr>
              <a:t>the identification of staff development needs, and provision of support for staff development</a:t>
            </a:r>
            <a:endParaRPr lang="ar-SA" sz="2400" dirty="0" smtClean="0">
              <a:latin typeface="Arial" charset="0"/>
              <a:cs typeface="Arial" charset="0"/>
            </a:endParaRPr>
          </a:p>
          <a:p>
            <a:pPr eaLnBrk="1" hangingPunct="1"/>
            <a:r>
              <a:rPr lang="ar-SA" sz="2400" dirty="0" smtClean="0">
                <a:latin typeface="Arial" charset="0"/>
                <a:cs typeface="Arial" charset="0"/>
              </a:rPr>
              <a:t>تعريف احتياجات الموظفين و تطويرهم </a:t>
            </a:r>
            <a:endParaRPr lang="en-GB" sz="2400" dirty="0" smtClean="0">
              <a:latin typeface="Arial" charset="0"/>
              <a:cs typeface="Arial" charset="0"/>
            </a:endParaRPr>
          </a:p>
          <a:p>
            <a:pPr eaLnBrk="1" hangingPunct="1"/>
            <a:r>
              <a:rPr lang="en-GB" sz="2400" u="sng" dirty="0" smtClean="0">
                <a:latin typeface="Arial" charset="0"/>
                <a:cs typeface="Arial" charset="0"/>
              </a:rPr>
              <a:t>a policy for quality enhancement </a:t>
            </a:r>
            <a:r>
              <a:rPr lang="en-GB" sz="2400" dirty="0" smtClean="0">
                <a:latin typeface="Arial" charset="0"/>
                <a:cs typeface="Arial" charset="0"/>
              </a:rPr>
              <a:t>which ensures that teaching strategies are regularly reviewed and that advances in pedagogic practice are disseminated</a:t>
            </a:r>
          </a:p>
          <a:p>
            <a:pPr eaLnBrk="1" hangingPunct="1"/>
            <a:r>
              <a:rPr lang="ar-SA" sz="2400" u="sng" dirty="0" smtClean="0">
                <a:latin typeface="Arial" charset="0"/>
                <a:cs typeface="Arial" charset="0"/>
              </a:rPr>
              <a:t>سياسة تحقيق الجودة </a:t>
            </a:r>
            <a:r>
              <a:rPr lang="ar-SA" sz="2400" dirty="0" smtClean="0">
                <a:latin typeface="Arial" charset="0"/>
                <a:cs typeface="Arial" charset="0"/>
              </a:rPr>
              <a:t>تضمن استراتيجيات التعليم لابد أن تراجع بشكل منتظم ويراعى تقدم الممارسة التربوية لتزرع في تلك السياسة </a:t>
            </a:r>
            <a:endParaRPr lang="en-GB" sz="2400" dirty="0" smtClean="0">
              <a:latin typeface="Arial" charset="0"/>
              <a:cs typeface="Arial" charset="0"/>
            </a:endParaRPr>
          </a:p>
          <a:p>
            <a:pPr eaLnBrk="1" hangingPunct="1"/>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a:xfrm>
            <a:off x="251520" y="704850"/>
            <a:ext cx="8435280" cy="779463"/>
          </a:xfrm>
        </p:spPr>
        <p:txBody>
          <a:bodyPr>
            <a:normAutofit fontScale="90000"/>
          </a:bodyPr>
          <a:lstStyle/>
          <a:p>
            <a:pPr eaLnBrk="1" hangingPunct="1">
              <a:defRPr/>
            </a:pPr>
            <a:r>
              <a:rPr lang="en-GB" sz="2200" b="1" dirty="0" smtClean="0">
                <a:solidFill>
                  <a:schemeClr val="accent3"/>
                </a:solidFill>
              </a:rPr>
              <a:t>What do Learning Outcomes look like?</a:t>
            </a:r>
            <a:r>
              <a:rPr lang="ar-SA" sz="3100" b="1" dirty="0" smtClean="0">
                <a:solidFill>
                  <a:schemeClr val="accent3"/>
                </a:solidFill>
              </a:rPr>
              <a:t/>
            </a:r>
            <a:br>
              <a:rPr lang="ar-SA" sz="3100" b="1" dirty="0" smtClean="0">
                <a:solidFill>
                  <a:schemeClr val="accent3"/>
                </a:solidFill>
              </a:rPr>
            </a:br>
            <a:r>
              <a:rPr lang="ar-SA" sz="2200" b="1" dirty="0" smtClean="0">
                <a:solidFill>
                  <a:schemeClr val="accent3"/>
                </a:solidFill>
              </a:rPr>
              <a:t>ما هو شكل مخرجات التعلم</a:t>
            </a:r>
            <a:r>
              <a:rPr lang="en-GB" sz="3100" b="1" dirty="0" smtClean="0">
                <a:solidFill>
                  <a:schemeClr val="accent3"/>
                </a:solidFill>
              </a:rPr>
              <a:t/>
            </a:r>
            <a:br>
              <a:rPr lang="en-GB" sz="3100" b="1" dirty="0" smtClean="0">
                <a:solidFill>
                  <a:schemeClr val="accent3"/>
                </a:solidFill>
              </a:rPr>
            </a:br>
            <a:r>
              <a:rPr lang="en-GB" sz="3200" b="1" dirty="0" smtClean="0">
                <a:solidFill>
                  <a:schemeClr val="accent3"/>
                </a:solidFill>
              </a:rPr>
              <a:t> </a:t>
            </a:r>
            <a:r>
              <a:rPr lang="en-GB" sz="2000" b="1" dirty="0" smtClean="0">
                <a:solidFill>
                  <a:schemeClr val="accent3"/>
                </a:solidFill>
              </a:rPr>
              <a:t>Example from statistics/mathematics course</a:t>
            </a:r>
            <a:r>
              <a:rPr lang="en-US" sz="2000" b="1" dirty="0" smtClean="0">
                <a:solidFill>
                  <a:schemeClr val="accent3"/>
                </a:solidFill>
              </a:rPr>
              <a:t/>
            </a:r>
            <a:br>
              <a:rPr lang="en-US" sz="2000" b="1" dirty="0" smtClean="0">
                <a:solidFill>
                  <a:schemeClr val="accent3"/>
                </a:solidFill>
              </a:rPr>
            </a:br>
            <a:r>
              <a:rPr lang="ar-SA" sz="2000" b="1" dirty="0" smtClean="0">
                <a:solidFill>
                  <a:schemeClr val="accent3"/>
                </a:solidFill>
              </a:rPr>
              <a:t>مثال من دورة إحصاء او رياضيات</a:t>
            </a:r>
            <a:endParaRPr lang="en-US" sz="2700" b="1" dirty="0" smtClean="0">
              <a:solidFill>
                <a:schemeClr val="accent3"/>
              </a:solidFill>
            </a:endParaRPr>
          </a:p>
        </p:txBody>
      </p:sp>
      <p:sp>
        <p:nvSpPr>
          <p:cNvPr id="40963" name="Rectangle 1027"/>
          <p:cNvSpPr>
            <a:spLocks noGrp="1" noChangeArrowheads="1"/>
          </p:cNvSpPr>
          <p:nvPr>
            <p:ph idx="1"/>
          </p:nvPr>
        </p:nvSpPr>
        <p:spPr>
          <a:xfrm>
            <a:off x="179388" y="1700808"/>
            <a:ext cx="8507412" cy="4623792"/>
          </a:xfrm>
        </p:spPr>
        <p:txBody>
          <a:bodyPr>
            <a:normAutofit fontScale="92500" lnSpcReduction="20000"/>
          </a:bodyPr>
          <a:lstStyle/>
          <a:p>
            <a:pPr marL="274320" indent="-274320" algn="just" eaLnBrk="1" fontAlgn="auto" hangingPunct="1">
              <a:lnSpc>
                <a:spcPct val="90000"/>
              </a:lnSpc>
              <a:spcAft>
                <a:spcPts val="0"/>
              </a:spcAft>
              <a:buClr>
                <a:schemeClr val="accent3"/>
              </a:buClr>
              <a:buFontTx/>
              <a:buNone/>
              <a:defRPr/>
            </a:pPr>
            <a:r>
              <a:rPr lang="en-GB" sz="2000" b="1" dirty="0">
                <a:latin typeface="Arial" pitchFamily="34" charset="0"/>
                <a:cs typeface="Arial" pitchFamily="34" charset="0"/>
              </a:rPr>
              <a:t>On successful completion of this </a:t>
            </a:r>
            <a:r>
              <a:rPr lang="en-GB" sz="2000" b="1" dirty="0" smtClean="0">
                <a:latin typeface="Arial" pitchFamily="34" charset="0"/>
                <a:cs typeface="Arial" pitchFamily="34" charset="0"/>
              </a:rPr>
              <a:t>course </a:t>
            </a:r>
            <a:r>
              <a:rPr lang="en-GB" sz="2000" b="1" dirty="0">
                <a:latin typeface="Arial" pitchFamily="34" charset="0"/>
                <a:cs typeface="Arial" pitchFamily="34" charset="0"/>
              </a:rPr>
              <a:t>students will</a:t>
            </a:r>
            <a:r>
              <a:rPr lang="en-GB" sz="2000" b="1" dirty="0" smtClean="0">
                <a:latin typeface="Arial" pitchFamily="34" charset="0"/>
                <a:cs typeface="Arial" pitchFamily="34" charset="0"/>
              </a:rPr>
              <a:t>:</a:t>
            </a:r>
            <a:endParaRPr lang="ar-SA" sz="2000" b="1" dirty="0" smtClean="0">
              <a:latin typeface="Arial" pitchFamily="34" charset="0"/>
              <a:cs typeface="Arial" pitchFamily="34" charset="0"/>
            </a:endParaRPr>
          </a:p>
          <a:p>
            <a:pPr marL="274320" indent="-274320" algn="just" eaLnBrk="1" fontAlgn="auto" hangingPunct="1">
              <a:lnSpc>
                <a:spcPct val="90000"/>
              </a:lnSpc>
              <a:spcAft>
                <a:spcPts val="0"/>
              </a:spcAft>
              <a:buClr>
                <a:schemeClr val="accent3"/>
              </a:buClr>
              <a:buFontTx/>
              <a:buNone/>
              <a:defRPr/>
            </a:pPr>
            <a:r>
              <a:rPr lang="ar-SA" sz="2000" b="1" dirty="0" smtClean="0">
                <a:latin typeface="Arial" pitchFamily="34" charset="0"/>
                <a:cs typeface="Arial" pitchFamily="34" charset="0"/>
              </a:rPr>
              <a:t>بعد الانتهاء بنجاح من هذه الدورة سيكون الطالب قادراً على:</a:t>
            </a:r>
            <a:endParaRPr lang="en-GB" sz="2000" b="1" dirty="0">
              <a:latin typeface="Arial" pitchFamily="34" charset="0"/>
              <a:cs typeface="Arial" pitchFamily="34" charset="0"/>
            </a:endParaRPr>
          </a:p>
          <a:p>
            <a:pPr marL="274320" indent="-274320" algn="just" eaLnBrk="1" fontAlgn="auto" hangingPunct="1">
              <a:lnSpc>
                <a:spcPct val="90000"/>
              </a:lnSpc>
              <a:spcAft>
                <a:spcPts val="0"/>
              </a:spcAft>
              <a:buClr>
                <a:schemeClr val="accent3"/>
              </a:buClr>
              <a:buFont typeface="Wingdings 2"/>
              <a:buChar char=""/>
              <a:defRPr/>
            </a:pPr>
            <a:r>
              <a:rPr lang="en-GB" sz="2000" dirty="0">
                <a:latin typeface="Arial" pitchFamily="34" charset="0"/>
                <a:cs typeface="Arial" pitchFamily="34" charset="0"/>
              </a:rPr>
              <a:t>be capable of selecting, carrying out and interpreting the results of appropriate statistical methods for describing and analysing data sets, in the context of their own research interests</a:t>
            </a:r>
            <a:r>
              <a:rPr lang="en-GB" sz="2000" dirty="0" smtClean="0">
                <a:latin typeface="Arial" pitchFamily="34" charset="0"/>
                <a:cs typeface="Arial" pitchFamily="34" charset="0"/>
              </a:rPr>
              <a:t>;</a:t>
            </a:r>
            <a:endParaRPr lang="ar-SA" sz="2000" dirty="0" smtClean="0">
              <a:latin typeface="Arial" pitchFamily="34" charset="0"/>
              <a:cs typeface="Arial" pitchFamily="34" charset="0"/>
            </a:endParaRPr>
          </a:p>
          <a:p>
            <a:pPr marL="274320" indent="-274320" algn="just" eaLnBrk="1" fontAlgn="auto" hangingPunct="1">
              <a:lnSpc>
                <a:spcPct val="90000"/>
              </a:lnSpc>
              <a:spcAft>
                <a:spcPts val="0"/>
              </a:spcAft>
              <a:buClr>
                <a:schemeClr val="accent3"/>
              </a:buClr>
              <a:buFont typeface="Wingdings 2"/>
              <a:buChar char=""/>
              <a:defRPr/>
            </a:pPr>
            <a:r>
              <a:rPr lang="ar-SA" sz="2000" dirty="0" smtClean="0">
                <a:latin typeface="Arial" pitchFamily="34" charset="0"/>
                <a:cs typeface="Arial" pitchFamily="34" charset="0"/>
              </a:rPr>
              <a:t>اختيار و فهم و استنتاج الطريقة الحسابية المناسبة لشرح و تحليل معادلة  في مفهوم </a:t>
            </a:r>
            <a:r>
              <a:rPr lang="ar-SA" sz="2000" dirty="0" err="1" smtClean="0">
                <a:latin typeface="Arial" pitchFamily="34" charset="0"/>
                <a:cs typeface="Arial" pitchFamily="34" charset="0"/>
              </a:rPr>
              <a:t>اهتمامتهم</a:t>
            </a:r>
            <a:r>
              <a:rPr lang="ar-SA" sz="2000" dirty="0" smtClean="0">
                <a:latin typeface="Arial" pitchFamily="34" charset="0"/>
                <a:cs typeface="Arial" pitchFamily="34" charset="0"/>
              </a:rPr>
              <a:t> البحثية.</a:t>
            </a:r>
          </a:p>
          <a:p>
            <a:pPr marL="274320" indent="-274320" algn="just" eaLnBrk="1" fontAlgn="auto" hangingPunct="1">
              <a:lnSpc>
                <a:spcPct val="90000"/>
              </a:lnSpc>
              <a:spcAft>
                <a:spcPts val="0"/>
              </a:spcAft>
              <a:buClr>
                <a:schemeClr val="accent3"/>
              </a:buClr>
              <a:buFont typeface="Wingdings 2"/>
              <a:buChar char=""/>
              <a:defRPr/>
            </a:pPr>
            <a:endParaRPr lang="en-GB" sz="2000" dirty="0">
              <a:latin typeface="Arial" pitchFamily="34" charset="0"/>
              <a:cs typeface="Arial" pitchFamily="34" charset="0"/>
            </a:endParaRPr>
          </a:p>
          <a:p>
            <a:pPr marL="274320" indent="-274320" algn="just" eaLnBrk="1" fontAlgn="auto" hangingPunct="1">
              <a:lnSpc>
                <a:spcPct val="90000"/>
              </a:lnSpc>
              <a:spcAft>
                <a:spcPts val="0"/>
              </a:spcAft>
              <a:buClr>
                <a:schemeClr val="accent3"/>
              </a:buClr>
              <a:buFont typeface="Wingdings 2"/>
              <a:buChar char=""/>
              <a:defRPr/>
            </a:pPr>
            <a:r>
              <a:rPr lang="en-GB" sz="2000" dirty="0">
                <a:latin typeface="Arial" pitchFamily="34" charset="0"/>
                <a:cs typeface="Arial" pitchFamily="34" charset="0"/>
              </a:rPr>
              <a:t>be able to make use of appropriate software packages to carry out statistical analysis, and to interpret their output in terms relevant to the research field</a:t>
            </a:r>
            <a:r>
              <a:rPr lang="en-GB" sz="2000" dirty="0" smtClean="0">
                <a:latin typeface="Arial" pitchFamily="34" charset="0"/>
                <a:cs typeface="Arial" pitchFamily="34" charset="0"/>
              </a:rPr>
              <a:t>;</a:t>
            </a:r>
            <a:endParaRPr lang="ar-SA" sz="2000" dirty="0" smtClean="0">
              <a:latin typeface="Arial" pitchFamily="34" charset="0"/>
              <a:cs typeface="Arial" pitchFamily="34" charset="0"/>
            </a:endParaRPr>
          </a:p>
          <a:p>
            <a:pPr marL="274320" indent="-274320" algn="just" eaLnBrk="1" fontAlgn="auto" hangingPunct="1">
              <a:lnSpc>
                <a:spcPct val="90000"/>
              </a:lnSpc>
              <a:spcAft>
                <a:spcPts val="0"/>
              </a:spcAft>
              <a:buClr>
                <a:schemeClr val="accent3"/>
              </a:buClr>
              <a:buFont typeface="Wingdings 2"/>
              <a:buChar char=""/>
              <a:defRPr/>
            </a:pPr>
            <a:r>
              <a:rPr lang="ar-SA" sz="2000" dirty="0" smtClean="0">
                <a:latin typeface="Arial" pitchFamily="34" charset="0"/>
                <a:cs typeface="Arial" pitchFamily="34" charset="0"/>
              </a:rPr>
              <a:t>استخدام البرنامج المناسب لتحليل </a:t>
            </a:r>
            <a:r>
              <a:rPr lang="ar-SA" sz="2000" dirty="0" err="1" smtClean="0">
                <a:latin typeface="Arial" pitchFamily="34" charset="0"/>
                <a:cs typeface="Arial" pitchFamily="34" charset="0"/>
              </a:rPr>
              <a:t>النتايج</a:t>
            </a:r>
            <a:r>
              <a:rPr lang="ar-SA" sz="2000" dirty="0" smtClean="0">
                <a:latin typeface="Arial" pitchFamily="34" charset="0"/>
                <a:cs typeface="Arial" pitchFamily="34" charset="0"/>
              </a:rPr>
              <a:t> </a:t>
            </a:r>
            <a:r>
              <a:rPr lang="ar-SA" sz="2000" dirty="0" err="1" smtClean="0">
                <a:latin typeface="Arial" pitchFamily="34" charset="0"/>
                <a:cs typeface="Arial" pitchFamily="34" charset="0"/>
              </a:rPr>
              <a:t>الاحصايية</a:t>
            </a:r>
            <a:r>
              <a:rPr lang="ar-SA" sz="2000" dirty="0" smtClean="0">
                <a:latin typeface="Arial" pitchFamily="34" charset="0"/>
                <a:cs typeface="Arial" pitchFamily="34" charset="0"/>
              </a:rPr>
              <a:t> و استخدام المخرجات بطريقة تلائم مجال البحث.</a:t>
            </a:r>
            <a:endParaRPr lang="en-GB" sz="2000" dirty="0">
              <a:latin typeface="Arial" pitchFamily="34" charset="0"/>
              <a:cs typeface="Arial" pitchFamily="34" charset="0"/>
            </a:endParaRPr>
          </a:p>
          <a:p>
            <a:pPr marL="274320" indent="-274320" algn="just" eaLnBrk="1" fontAlgn="auto" hangingPunct="1">
              <a:lnSpc>
                <a:spcPct val="90000"/>
              </a:lnSpc>
              <a:spcAft>
                <a:spcPts val="0"/>
              </a:spcAft>
              <a:buClr>
                <a:schemeClr val="accent3"/>
              </a:buClr>
              <a:buFont typeface="Wingdings 2"/>
              <a:buChar char=""/>
              <a:defRPr/>
            </a:pPr>
            <a:r>
              <a:rPr lang="en-GB" sz="2000" dirty="0">
                <a:latin typeface="Arial" pitchFamily="34" charset="0"/>
                <a:cs typeface="Arial" pitchFamily="34" charset="0"/>
              </a:rPr>
              <a:t>demonstrate an understanding of the concepts of sampling variability, bias, sampling error and statistical significance, and their impact on the interpretation of research findings</a:t>
            </a:r>
            <a:r>
              <a:rPr lang="en-GB" sz="2000" dirty="0" smtClean="0">
                <a:latin typeface="Arial" pitchFamily="34" charset="0"/>
                <a:cs typeface="Arial" pitchFamily="34" charset="0"/>
              </a:rPr>
              <a:t>;</a:t>
            </a:r>
            <a:endParaRPr lang="ar-SA" sz="2000" dirty="0" smtClean="0">
              <a:latin typeface="Arial" pitchFamily="34" charset="0"/>
              <a:cs typeface="Arial" pitchFamily="34" charset="0"/>
            </a:endParaRPr>
          </a:p>
          <a:p>
            <a:pPr marL="274320" indent="-274320" algn="just" eaLnBrk="1" fontAlgn="auto" hangingPunct="1">
              <a:lnSpc>
                <a:spcPct val="90000"/>
              </a:lnSpc>
              <a:spcAft>
                <a:spcPts val="0"/>
              </a:spcAft>
              <a:buClr>
                <a:schemeClr val="accent3"/>
              </a:buClr>
              <a:buFont typeface="Wingdings 2"/>
              <a:buChar char=""/>
              <a:defRPr/>
            </a:pPr>
            <a:r>
              <a:rPr lang="ar-SA" sz="2000" dirty="0" smtClean="0">
                <a:latin typeface="Arial" pitchFamily="34" charset="0"/>
                <a:cs typeface="Arial" pitchFamily="34" charset="0"/>
              </a:rPr>
              <a:t>التمكن التام من معرفة مفهوم المتغيرات  و الانحياز و اخطاء العينات و اهمية الاحصاءات و مدى تأثيرها في تفسير النتائج  </a:t>
            </a:r>
            <a:r>
              <a:rPr lang="ar-SA" sz="2000" dirty="0" err="1" smtClean="0">
                <a:latin typeface="Arial" pitchFamily="34" charset="0"/>
                <a:cs typeface="Arial" pitchFamily="34" charset="0"/>
              </a:rPr>
              <a:t>ألبحثية .</a:t>
            </a:r>
            <a:r>
              <a:rPr lang="ar-SA" sz="2000" dirty="0" smtClean="0">
                <a:latin typeface="Arial" pitchFamily="34" charset="0"/>
                <a:cs typeface="Arial" pitchFamily="34" charset="0"/>
              </a:rPr>
              <a:t> </a:t>
            </a:r>
            <a:endParaRPr lang="en-GB" sz="2000" dirty="0">
              <a:latin typeface="Arial" pitchFamily="34" charset="0"/>
              <a:cs typeface="Arial" pitchFamily="34" charset="0"/>
            </a:endParaRPr>
          </a:p>
          <a:p>
            <a:pPr marL="274320" indent="-274320" algn="just" eaLnBrk="1" fontAlgn="auto" hangingPunct="1">
              <a:lnSpc>
                <a:spcPct val="90000"/>
              </a:lnSpc>
              <a:spcAft>
                <a:spcPts val="0"/>
              </a:spcAft>
              <a:buClr>
                <a:schemeClr val="accent3"/>
              </a:buClr>
              <a:buFont typeface="Wingdings 2"/>
              <a:buChar char=""/>
              <a:defRPr/>
            </a:pPr>
            <a:r>
              <a:rPr lang="en-GB" sz="2000" dirty="0">
                <a:latin typeface="Arial" pitchFamily="34" charset="0"/>
                <a:cs typeface="Arial" pitchFamily="34" charset="0"/>
              </a:rPr>
              <a:t>have an appreciation of a range of multivariate methods and their use and limitations in a research </a:t>
            </a:r>
            <a:r>
              <a:rPr lang="en-GB" sz="2000" dirty="0" smtClean="0">
                <a:latin typeface="Arial" pitchFamily="34" charset="0"/>
                <a:cs typeface="Arial" pitchFamily="34" charset="0"/>
              </a:rPr>
              <a:t>context.</a:t>
            </a:r>
            <a:endParaRPr lang="ar-SA" sz="2000" dirty="0" smtClean="0">
              <a:latin typeface="Arial" pitchFamily="34" charset="0"/>
              <a:cs typeface="Arial" pitchFamily="34" charset="0"/>
            </a:endParaRPr>
          </a:p>
          <a:p>
            <a:pPr marL="274320" indent="-274320" algn="just" eaLnBrk="1" fontAlgn="auto" hangingPunct="1">
              <a:lnSpc>
                <a:spcPct val="90000"/>
              </a:lnSpc>
              <a:spcAft>
                <a:spcPts val="0"/>
              </a:spcAft>
              <a:buClr>
                <a:schemeClr val="accent3"/>
              </a:buClr>
              <a:buFont typeface="Wingdings 2"/>
              <a:buChar char=""/>
              <a:defRPr/>
            </a:pPr>
            <a:r>
              <a:rPr lang="ar-SA" sz="2000" dirty="0" smtClean="0">
                <a:latin typeface="Arial" pitchFamily="34" charset="0"/>
                <a:cs typeface="Arial" pitchFamily="34" charset="0"/>
              </a:rPr>
              <a:t>الالمام بعدة طرق لمجالات المتغيرات و استخداماتها المحدودة عند ربطها بسياق البحث.</a:t>
            </a:r>
          </a:p>
          <a:p>
            <a:pPr marL="274320" indent="-274320" algn="just" eaLnBrk="1" fontAlgn="auto" hangingPunct="1">
              <a:lnSpc>
                <a:spcPct val="90000"/>
              </a:lnSpc>
              <a:spcAft>
                <a:spcPts val="0"/>
              </a:spcAft>
              <a:buClr>
                <a:schemeClr val="accent3"/>
              </a:buClr>
              <a:buFont typeface="Wingdings 2"/>
              <a:buChar char=""/>
              <a:defRPr/>
            </a:pPr>
            <a:endParaRPr lang="en-GB" sz="2000" dirty="0">
              <a:latin typeface="Arial" pitchFamily="34" charset="0"/>
              <a:cs typeface="Arial" pitchFamily="34" charset="0"/>
            </a:endParaRPr>
          </a:p>
          <a:p>
            <a:pPr marL="274320" indent="-274320" eaLnBrk="1" fontAlgn="auto" hangingPunct="1">
              <a:lnSpc>
                <a:spcPct val="90000"/>
              </a:lnSpc>
              <a:spcAft>
                <a:spcPts val="0"/>
              </a:spcAft>
              <a:buClr>
                <a:schemeClr val="accent3"/>
              </a:buClr>
              <a:buFont typeface="Wingdings 2"/>
              <a:buChar char=""/>
              <a:defRPr/>
            </a:pPr>
            <a:endParaRPr lang="en-US" sz="1800"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923925"/>
          </a:xfrm>
        </p:spPr>
        <p:txBody>
          <a:bodyPr>
            <a:noAutofit/>
          </a:bodyPr>
          <a:lstStyle/>
          <a:p>
            <a:pPr eaLnBrk="1" fontAlgn="auto" hangingPunct="1">
              <a:spcAft>
                <a:spcPts val="0"/>
              </a:spcAft>
              <a:defRPr/>
            </a:pPr>
            <a:r>
              <a:rPr lang="en-GB" sz="2800" b="1" dirty="0" smtClean="0">
                <a:solidFill>
                  <a:schemeClr val="accent3"/>
                </a:solidFill>
              </a:rPr>
              <a:t>Programmes, Graduate attributes and Outcomes</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البرامج، صفات الخريجين </a:t>
            </a:r>
            <a:r>
              <a:rPr lang="en-GB" sz="3200" b="1" dirty="0" smtClean="0">
                <a:solidFill>
                  <a:schemeClr val="accent3"/>
                </a:solidFill>
              </a:rPr>
              <a:t/>
            </a:r>
            <a:br>
              <a:rPr lang="en-GB" sz="3200" b="1" dirty="0" smtClean="0">
                <a:solidFill>
                  <a:schemeClr val="accent3"/>
                </a:solidFill>
              </a:rPr>
            </a:br>
            <a:endParaRPr lang="en-GB" sz="3200" b="1" dirty="0">
              <a:solidFill>
                <a:schemeClr val="accent3"/>
              </a:solidFill>
            </a:endParaRPr>
          </a:p>
        </p:txBody>
      </p:sp>
      <p:sp>
        <p:nvSpPr>
          <p:cNvPr id="3" name="Content Placeholder 2"/>
          <p:cNvSpPr>
            <a:spLocks noGrp="1"/>
          </p:cNvSpPr>
          <p:nvPr>
            <p:ph idx="1"/>
          </p:nvPr>
        </p:nvSpPr>
        <p:spPr>
          <a:xfrm>
            <a:off x="250825" y="1773238"/>
            <a:ext cx="8713788" cy="4551362"/>
          </a:xfrm>
        </p:spPr>
        <p:txBody>
          <a:bodyPr>
            <a:normAutofit/>
          </a:bodyPr>
          <a:lstStyle/>
          <a:p>
            <a:pPr marL="274320" indent="-274320" eaLnBrk="1" fontAlgn="auto" hangingPunct="1">
              <a:spcAft>
                <a:spcPts val="0"/>
              </a:spcAft>
              <a:buClr>
                <a:schemeClr val="accent3"/>
              </a:buClr>
              <a:buFont typeface="Wingdings 2"/>
              <a:buChar char=""/>
              <a:defRPr/>
            </a:pPr>
            <a:r>
              <a:rPr lang="en-GB" sz="2400" dirty="0" smtClean="0">
                <a:latin typeface="Arial" pitchFamily="34" charset="0"/>
                <a:cs typeface="Arial" pitchFamily="34" charset="0"/>
              </a:rPr>
              <a:t>Characteristics of the Program</a:t>
            </a:r>
            <a:r>
              <a:rPr lang="ar-SA" sz="2400" dirty="0" smtClean="0">
                <a:latin typeface="Arial" pitchFamily="34" charset="0"/>
                <a:cs typeface="Arial" pitchFamily="34" charset="0"/>
              </a:rPr>
              <a:t> صفات البرنامج      </a:t>
            </a:r>
            <a:endParaRPr lang="en-GB" sz="24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en-GB" sz="2400" dirty="0" smtClean="0">
                <a:latin typeface="Arial" pitchFamily="34" charset="0"/>
                <a:cs typeface="Arial" pitchFamily="34" charset="0"/>
              </a:rPr>
              <a:t>Characteristics of the Graduate</a:t>
            </a:r>
            <a:r>
              <a:rPr lang="ar-SA" sz="2400" dirty="0" smtClean="0">
                <a:latin typeface="Arial" pitchFamily="34" charset="0"/>
                <a:cs typeface="Arial" pitchFamily="34" charset="0"/>
              </a:rPr>
              <a:t>صفات الخريج     </a:t>
            </a:r>
            <a:endParaRPr lang="en-GB" sz="24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en-GB" sz="2400" dirty="0" smtClean="0">
                <a:latin typeface="Arial" pitchFamily="34" charset="0"/>
                <a:cs typeface="Arial" pitchFamily="34" charset="0"/>
              </a:rPr>
              <a:t>Students Learning Outcomes: Program, Level and Course</a:t>
            </a:r>
            <a:endParaRPr lang="ar-SA" sz="24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ar-SA" sz="2400" dirty="0" smtClean="0">
                <a:latin typeface="Arial" pitchFamily="34" charset="0"/>
                <a:cs typeface="Arial" pitchFamily="34" charset="0"/>
              </a:rPr>
              <a:t>مخرجات تعلم الطالب: برنامج ومستوى و منهج </a:t>
            </a:r>
            <a:endParaRPr lang="en-GB"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549275"/>
            <a:ext cx="8280400" cy="2663825"/>
          </a:xfrm>
        </p:spPr>
        <p:txBody>
          <a:bodyPr>
            <a:normAutofit fontScale="90000"/>
          </a:bodyPr>
          <a:lstStyle/>
          <a:p>
            <a:pPr eaLnBrk="1" fontAlgn="auto" hangingPunct="1">
              <a:spcAft>
                <a:spcPts val="0"/>
              </a:spcAft>
              <a:defRPr/>
            </a:pPr>
            <a:r>
              <a:rPr lang="en-AU" sz="3100" b="1" dirty="0" smtClean="0"/>
              <a:t/>
            </a:r>
            <a:br>
              <a:rPr lang="en-AU" sz="3100" b="1" dirty="0" smtClean="0"/>
            </a:br>
            <a:r>
              <a:rPr lang="en-AU" sz="3100" b="1" dirty="0" smtClean="0"/>
              <a:t/>
            </a:r>
            <a:br>
              <a:rPr lang="en-AU" sz="3100" b="1" dirty="0" smtClean="0"/>
            </a:br>
            <a:r>
              <a:rPr lang="en-AU" sz="3100" b="1" dirty="0" smtClean="0">
                <a:solidFill>
                  <a:schemeClr val="accent3"/>
                </a:solidFill>
              </a:rPr>
              <a:t>3.11  Verifying Consistency with the Qualifications</a:t>
            </a:r>
            <a:r>
              <a:rPr lang="ar-SA" sz="3100" b="1" dirty="0" smtClean="0">
                <a:solidFill>
                  <a:schemeClr val="accent3"/>
                </a:solidFill>
              </a:rPr>
              <a:t/>
            </a:r>
            <a:br>
              <a:rPr lang="ar-SA" sz="3100" b="1" dirty="0" smtClean="0">
                <a:solidFill>
                  <a:schemeClr val="accent3"/>
                </a:solidFill>
              </a:rPr>
            </a:br>
            <a:r>
              <a:rPr lang="en-AU" sz="3100" b="1" dirty="0" smtClean="0">
                <a:solidFill>
                  <a:schemeClr val="accent3"/>
                </a:solidFill>
              </a:rPr>
              <a:t> Framework</a:t>
            </a:r>
            <a:r>
              <a:rPr lang="en-GB" sz="3100" dirty="0" smtClean="0">
                <a:solidFill>
                  <a:schemeClr val="accent3"/>
                </a:solidFill>
              </a:rPr>
              <a:t> –</a:t>
            </a:r>
            <a:r>
              <a:rPr lang="ar-SA" sz="3100" dirty="0" smtClean="0">
                <a:solidFill>
                  <a:schemeClr val="accent3"/>
                </a:solidFill>
              </a:rPr>
              <a:t/>
            </a:r>
            <a:br>
              <a:rPr lang="ar-SA" sz="3100" dirty="0" smtClean="0">
                <a:solidFill>
                  <a:schemeClr val="accent3"/>
                </a:solidFill>
              </a:rPr>
            </a:br>
            <a:r>
              <a:rPr lang="ar-SA" sz="3100" dirty="0" err="1" smtClean="0">
                <a:solidFill>
                  <a:schemeClr val="accent3"/>
                </a:solidFill>
              </a:rPr>
              <a:t>3.1.1.</a:t>
            </a:r>
            <a:r>
              <a:rPr lang="ar-SA" sz="3100" dirty="0" smtClean="0">
                <a:solidFill>
                  <a:schemeClr val="accent3"/>
                </a:solidFill>
              </a:rPr>
              <a:t> ضمان التجانس مع هيئة الاعتماد الأكاديمي الوطني</a:t>
            </a:r>
            <a:r>
              <a:rPr lang="en-GB" sz="3100" dirty="0" smtClean="0">
                <a:solidFill>
                  <a:schemeClr val="accent3"/>
                </a:solidFill>
              </a:rPr>
              <a:t/>
            </a:r>
            <a:br>
              <a:rPr lang="en-GB" sz="3100" dirty="0" smtClean="0">
                <a:solidFill>
                  <a:schemeClr val="accent3"/>
                </a:solidFill>
              </a:rPr>
            </a:br>
            <a:r>
              <a:rPr lang="en-GB" sz="3100" dirty="0" smtClean="0">
                <a:solidFill>
                  <a:schemeClr val="accent3"/>
                </a:solidFill>
              </a:rPr>
              <a:t> </a:t>
            </a:r>
            <a:r>
              <a:rPr lang="en-GB" sz="2200" b="1" dirty="0" smtClean="0">
                <a:solidFill>
                  <a:schemeClr val="accent3"/>
                </a:solidFill>
              </a:rPr>
              <a:t>Requirement 3.  Page 11</a:t>
            </a:r>
            <a:r>
              <a:rPr lang="ar-SA" sz="2200" b="1" dirty="0" smtClean="0">
                <a:solidFill>
                  <a:schemeClr val="accent3"/>
                </a:solidFill>
              </a:rPr>
              <a:t> متطلب 3 صفحة 11        </a:t>
            </a:r>
            <a:r>
              <a:rPr lang="en-GB" sz="3200" b="1" dirty="0" smtClean="0">
                <a:solidFill>
                  <a:schemeClr val="accent3"/>
                </a:solidFill>
                <a:latin typeface="+mn-lt"/>
              </a:rPr>
              <a:t/>
            </a:r>
            <a:br>
              <a:rPr lang="en-GB" sz="3200" b="1" dirty="0" smtClean="0">
                <a:solidFill>
                  <a:schemeClr val="accent3"/>
                </a:solidFill>
                <a:latin typeface="+mn-lt"/>
              </a:rPr>
            </a:br>
            <a:r>
              <a:rPr lang="en-GB" sz="2400" dirty="0" smtClean="0">
                <a:solidFill>
                  <a:schemeClr val="accent3"/>
                </a:solidFill>
              </a:rPr>
              <a:t>The program objectives should develop learning outcomes in all of the required domains of learning. To provide evidence that this is done:</a:t>
            </a:r>
            <a:r>
              <a:rPr lang="ar-SA" sz="2400" dirty="0" smtClean="0">
                <a:solidFill>
                  <a:schemeClr val="accent3"/>
                </a:solidFill>
              </a:rPr>
              <a:t/>
            </a:r>
            <a:br>
              <a:rPr lang="ar-SA" sz="2400" dirty="0" smtClean="0">
                <a:solidFill>
                  <a:schemeClr val="accent3"/>
                </a:solidFill>
              </a:rPr>
            </a:br>
            <a:r>
              <a:rPr lang="ar-SA" sz="2400" dirty="0" smtClean="0">
                <a:solidFill>
                  <a:schemeClr val="accent3"/>
                </a:solidFill>
              </a:rPr>
              <a:t>أهداف البرنامج يجب أن تطور مخرجات التعلم في كل نطاقات التعلم ولإظهار دليل على أنه تم عمل </a:t>
            </a:r>
            <a:r>
              <a:rPr lang="ar-SA" sz="2400" dirty="0" err="1" smtClean="0">
                <a:solidFill>
                  <a:schemeClr val="accent3"/>
                </a:solidFill>
              </a:rPr>
              <a:t>ذلك :</a:t>
            </a:r>
            <a:r>
              <a:rPr lang="ar-SA" sz="2400" dirty="0" smtClean="0">
                <a:solidFill>
                  <a:schemeClr val="accent3"/>
                </a:solidFill>
              </a:rPr>
              <a:t> </a:t>
            </a:r>
            <a:endParaRPr lang="en-GB" sz="2400" dirty="0">
              <a:solidFill>
                <a:schemeClr val="accent3"/>
              </a:solidFill>
            </a:endParaRPr>
          </a:p>
        </p:txBody>
      </p:sp>
      <p:sp>
        <p:nvSpPr>
          <p:cNvPr id="3" name="Content Placeholder 2"/>
          <p:cNvSpPr>
            <a:spLocks noGrp="1"/>
          </p:cNvSpPr>
          <p:nvPr>
            <p:ph idx="1"/>
          </p:nvPr>
        </p:nvSpPr>
        <p:spPr>
          <a:xfrm>
            <a:off x="323850" y="3859481"/>
            <a:ext cx="8569325" cy="2738169"/>
          </a:xfrm>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GB" dirty="0" smtClean="0"/>
              <a:t> </a:t>
            </a:r>
            <a:r>
              <a:rPr lang="en-GB" sz="2400" dirty="0" smtClean="0">
                <a:latin typeface="+mj-lt"/>
              </a:rPr>
              <a:t>Learning objectives specified for the program should include outcomes in all of the domains.</a:t>
            </a:r>
            <a:endParaRPr lang="ar-SA" sz="2400" dirty="0" smtClean="0">
              <a:latin typeface="+mj-lt"/>
            </a:endParaRPr>
          </a:p>
          <a:p>
            <a:pPr marL="274320" indent="-274320" eaLnBrk="1" fontAlgn="auto" hangingPunct="1">
              <a:spcAft>
                <a:spcPts val="0"/>
              </a:spcAft>
              <a:buClr>
                <a:schemeClr val="accent3"/>
              </a:buClr>
              <a:buFont typeface="Wingdings 2"/>
              <a:buChar char=""/>
              <a:defRPr/>
            </a:pPr>
            <a:r>
              <a:rPr lang="ar-SA" sz="2400" dirty="0" smtClean="0">
                <a:latin typeface="+mj-lt"/>
              </a:rPr>
              <a:t>أهداف التعلم المعينة للبرنامج لابد أن تشتمل على مخرجات في كل النطاقات </a:t>
            </a:r>
            <a:endParaRPr lang="en-GB" sz="2400" dirty="0" smtClean="0">
              <a:latin typeface="+mj-lt"/>
            </a:endParaRPr>
          </a:p>
          <a:p>
            <a:pPr marL="274320" indent="-274320" eaLnBrk="1" fontAlgn="auto" hangingPunct="1">
              <a:spcAft>
                <a:spcPts val="0"/>
              </a:spcAft>
              <a:buClr>
                <a:schemeClr val="accent3"/>
              </a:buClr>
              <a:buFont typeface="Wingdings 2"/>
              <a:buChar char=""/>
              <a:defRPr/>
            </a:pPr>
            <a:r>
              <a:rPr lang="en-GB" sz="2400" dirty="0" smtClean="0">
                <a:latin typeface="+mj-lt"/>
              </a:rPr>
              <a:t>Responsibility for achieving these learning outcomes should be distributed appropriately across the courses within the program and included in course objectives.</a:t>
            </a:r>
            <a:endParaRPr lang="ar-SA" sz="2400" dirty="0" smtClean="0">
              <a:latin typeface="+mj-lt"/>
            </a:endParaRPr>
          </a:p>
          <a:p>
            <a:pPr marL="274320" indent="-274320" eaLnBrk="1" fontAlgn="auto" hangingPunct="1">
              <a:spcAft>
                <a:spcPts val="0"/>
              </a:spcAft>
              <a:buClr>
                <a:schemeClr val="accent3"/>
              </a:buClr>
              <a:buFont typeface="Wingdings 2"/>
              <a:buChar char=""/>
              <a:defRPr/>
            </a:pPr>
            <a:r>
              <a:rPr lang="ar-SA" sz="2400" dirty="0" smtClean="0">
                <a:latin typeface="+mj-lt"/>
              </a:rPr>
              <a:t>ومسؤولية تحقيق تلك المخرجات يجب أن توزع بشكل جيد لكل المناهج في البرنامج و متضمنة في أهداف المنهج.</a:t>
            </a:r>
            <a:endParaRPr lang="en-GB" sz="2400" dirty="0" smtClean="0">
              <a:latin typeface="+mj-lt"/>
            </a:endParaRPr>
          </a:p>
          <a:p>
            <a:pPr marL="274320" indent="-274320" eaLnBrk="1" fontAlgn="auto" hangingPunct="1">
              <a:spcAft>
                <a:spcPts val="0"/>
              </a:spcAft>
              <a:buClr>
                <a:schemeClr val="accent3"/>
              </a:buClr>
              <a:buFont typeface="Wingdings 2"/>
              <a:buNone/>
              <a:defRPr/>
            </a:pPr>
            <a:endParaRPr lang="en-GB"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341438"/>
            <a:ext cx="8642350" cy="4983162"/>
          </a:xfrm>
        </p:spPr>
        <p:txBody>
          <a:bodyPr>
            <a:normAutofit fontScale="92500" lnSpcReduction="10000"/>
          </a:bodyPr>
          <a:lstStyle/>
          <a:p>
            <a:pPr marL="274320" indent="-274320" algn="just" eaLnBrk="1" fontAlgn="auto" hangingPunct="1">
              <a:spcAft>
                <a:spcPts val="0"/>
              </a:spcAft>
              <a:buClr>
                <a:schemeClr val="accent3"/>
              </a:buClr>
              <a:buFont typeface="Wingdings 2"/>
              <a:buChar char=""/>
              <a:defRPr/>
            </a:pPr>
            <a:r>
              <a:rPr lang="en-GB" sz="2400" dirty="0" smtClean="0">
                <a:latin typeface="+mj-lt"/>
              </a:rPr>
              <a:t>Program and course specifications should include methods of teaching and student activities that are appropriate for the learning outcomes in each of the domains.</a:t>
            </a:r>
            <a:endParaRPr lang="ar-SA" sz="2400" dirty="0" smtClean="0">
              <a:latin typeface="+mj-lt"/>
            </a:endParaRPr>
          </a:p>
          <a:p>
            <a:pPr marL="274320" indent="-274320" algn="just" eaLnBrk="1" fontAlgn="auto" hangingPunct="1">
              <a:spcAft>
                <a:spcPts val="0"/>
              </a:spcAft>
              <a:buClr>
                <a:schemeClr val="accent3"/>
              </a:buClr>
              <a:buFont typeface="Wingdings 2"/>
              <a:buChar char=""/>
              <a:defRPr/>
            </a:pPr>
            <a:r>
              <a:rPr lang="ar-SA" sz="2400" dirty="0" smtClean="0">
                <a:latin typeface="+mj-lt"/>
              </a:rPr>
              <a:t>مواصفات المنهج أو البرنامج يجب أن تشتمل على طرق تدريس و نشاطات للطالب مناسبة لمخرجات التعلم في كل من تلك النطاقات.</a:t>
            </a:r>
            <a:endParaRPr lang="en-GB" sz="2400" dirty="0" smtClean="0">
              <a:latin typeface="+mj-lt"/>
            </a:endParaRPr>
          </a:p>
          <a:p>
            <a:pPr marL="274320" indent="-274320" algn="just" eaLnBrk="1" fontAlgn="auto" hangingPunct="1">
              <a:spcAft>
                <a:spcPts val="0"/>
              </a:spcAft>
              <a:buClr>
                <a:schemeClr val="accent3"/>
              </a:buClr>
              <a:buFont typeface="Wingdings 2"/>
              <a:buChar char=""/>
              <a:defRPr/>
            </a:pPr>
            <a:r>
              <a:rPr lang="en-GB" sz="2400" dirty="0" smtClean="0">
                <a:latin typeface="+mj-lt"/>
              </a:rPr>
              <a:t>Tests, examinations and other required assessment tasks should include appropriate forms of assessment of learning in each of the domains.</a:t>
            </a:r>
            <a:endParaRPr lang="ar-SA" sz="2400" dirty="0" smtClean="0">
              <a:latin typeface="+mj-lt"/>
            </a:endParaRPr>
          </a:p>
          <a:p>
            <a:pPr marL="274320" indent="-274320" algn="just" eaLnBrk="1" fontAlgn="auto" hangingPunct="1">
              <a:spcAft>
                <a:spcPts val="0"/>
              </a:spcAft>
              <a:buClr>
                <a:schemeClr val="accent3"/>
              </a:buClr>
              <a:buFont typeface="Wingdings 2"/>
              <a:buChar char=""/>
              <a:defRPr/>
            </a:pPr>
            <a:r>
              <a:rPr lang="ar-SA" sz="2400" dirty="0" smtClean="0">
                <a:latin typeface="+mj-lt"/>
              </a:rPr>
              <a:t>الامتحانات هي الاختبارات و كل ما يتطلبه التقويم من مهام يجب أن تشتمل على أشكال مناسبة من التقييم في كل من تلك النطاقات.</a:t>
            </a:r>
            <a:endParaRPr lang="en-GB" sz="2400" dirty="0" smtClean="0">
              <a:latin typeface="+mj-lt"/>
            </a:endParaRPr>
          </a:p>
          <a:p>
            <a:pPr marL="274320" indent="-274320" algn="just" eaLnBrk="1" fontAlgn="auto" hangingPunct="1">
              <a:spcAft>
                <a:spcPts val="0"/>
              </a:spcAft>
              <a:buClr>
                <a:schemeClr val="accent3"/>
              </a:buClr>
              <a:buFont typeface="Wingdings 2"/>
              <a:buChar char=""/>
              <a:defRPr/>
            </a:pPr>
            <a:r>
              <a:rPr lang="en-GB" sz="2400" dirty="0" smtClean="0">
                <a:latin typeface="+mj-lt"/>
              </a:rPr>
              <a:t>Program evaluations, including student, graduate or employer surveys and/or other mechanisms should include attention to learning outcomes in each of the domains.</a:t>
            </a:r>
            <a:endParaRPr lang="ar-SA" sz="2400" dirty="0" smtClean="0">
              <a:latin typeface="+mj-lt"/>
            </a:endParaRPr>
          </a:p>
          <a:p>
            <a:pPr marL="274320" indent="-274320" algn="just" eaLnBrk="1" fontAlgn="auto" hangingPunct="1">
              <a:spcAft>
                <a:spcPts val="0"/>
              </a:spcAft>
              <a:buClr>
                <a:schemeClr val="accent3"/>
              </a:buClr>
              <a:buFont typeface="Wingdings 2"/>
              <a:buChar char=""/>
              <a:defRPr/>
            </a:pPr>
            <a:r>
              <a:rPr lang="ar-SA" sz="2400" dirty="0" smtClean="0">
                <a:latin typeface="+mj-lt"/>
              </a:rPr>
              <a:t>تقويم البرنامج مع الطالب والخريج عن طريق المسح أو آليات أخرى ويجب أن تتضمن أيضاً الانتباه لمخرجات التعلم في كل تلك النطاقات</a:t>
            </a:r>
            <a:endParaRPr lang="en-GB" sz="2400" dirty="0" smtClean="0">
              <a:latin typeface="+mj-lt"/>
            </a:endParaRPr>
          </a:p>
          <a:p>
            <a:pPr marL="274320" indent="-274320" eaLnBrk="1" fontAlgn="auto" hangingPunct="1">
              <a:spcAft>
                <a:spcPts val="0"/>
              </a:spcAft>
              <a:buClr>
                <a:schemeClr val="accent3"/>
              </a:buClr>
              <a:buFont typeface="Wingdings 2"/>
              <a:buChar char=""/>
              <a:defRPr/>
            </a:pPr>
            <a:endParaRPr lang="en-GB"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7"/>
            <a:ext cx="8229600" cy="2029175"/>
          </a:xfrm>
        </p:spPr>
        <p:txBody>
          <a:bodyPr>
            <a:normAutofit/>
          </a:bodyPr>
          <a:lstStyle/>
          <a:p>
            <a:pPr>
              <a:defRPr/>
            </a:pPr>
            <a:r>
              <a:rPr lang="en-US" sz="2400" b="1" dirty="0" smtClean="0">
                <a:solidFill>
                  <a:schemeClr val="accent3"/>
                </a:solidFill>
              </a:rPr>
              <a:t>Characteristics of Programs and Expected Learning Outcomes at Each Level in the Framework</a:t>
            </a:r>
            <a:r>
              <a:rPr lang="ar-SA" sz="2400" b="1" dirty="0" smtClean="0">
                <a:solidFill>
                  <a:schemeClr val="accent3"/>
                </a:solidFill>
              </a:rPr>
              <a:t>  </a:t>
            </a:r>
            <a:r>
              <a:rPr lang="en-US" sz="2400" b="1" dirty="0" smtClean="0">
                <a:solidFill>
                  <a:schemeClr val="accent3"/>
                </a:solidFill>
              </a:rPr>
              <a:t> </a:t>
            </a:r>
            <a:r>
              <a:rPr lang="ar-SA" sz="2400" b="1" dirty="0" smtClean="0">
                <a:solidFill>
                  <a:schemeClr val="accent3"/>
                </a:solidFill>
              </a:rPr>
              <a:t>)</a:t>
            </a:r>
            <a:r>
              <a:rPr lang="en-US" sz="2400" b="1" dirty="0" smtClean="0">
                <a:solidFill>
                  <a:schemeClr val="accent3"/>
                </a:solidFill>
              </a:rPr>
              <a:t>Page 15</a:t>
            </a:r>
            <a:r>
              <a:rPr lang="ar-SA" sz="2400" b="1" dirty="0" smtClean="0">
                <a:solidFill>
                  <a:schemeClr val="accent3"/>
                </a:solidFill>
              </a:rPr>
              <a:t>(</a:t>
            </a:r>
            <a:r>
              <a:rPr lang="en-US" sz="2400" b="1" dirty="0" smtClean="0">
                <a:solidFill>
                  <a:schemeClr val="accent3"/>
                </a:solidFill>
              </a:rPr>
              <a:t> </a:t>
            </a:r>
            <a:r>
              <a:rPr lang="ar-SA" sz="2400" b="1" dirty="0" smtClean="0">
                <a:solidFill>
                  <a:schemeClr val="accent3"/>
                </a:solidFill>
              </a:rPr>
              <a:t/>
            </a:r>
            <a:br>
              <a:rPr lang="ar-SA" sz="2400" b="1" dirty="0" smtClean="0">
                <a:solidFill>
                  <a:schemeClr val="accent3"/>
                </a:solidFill>
              </a:rPr>
            </a:br>
            <a:r>
              <a:rPr lang="en-US" sz="2400" b="1" dirty="0" smtClean="0">
                <a:solidFill>
                  <a:schemeClr val="accent3"/>
                </a:solidFill>
              </a:rPr>
              <a:t>          </a:t>
            </a:r>
            <a:r>
              <a:rPr lang="en-US" sz="3200" b="1" dirty="0" smtClean="0">
                <a:solidFill>
                  <a:schemeClr val="accent3"/>
                </a:solidFill>
              </a:rPr>
              <a:t>	</a:t>
            </a:r>
            <a:r>
              <a:rPr lang="ar-SA" sz="3200" b="1" dirty="0" smtClean="0">
                <a:solidFill>
                  <a:schemeClr val="accent3"/>
                </a:solidFill>
              </a:rPr>
              <a:t>معايير البرامج </a:t>
            </a:r>
            <a:r>
              <a:rPr lang="ar-SA" sz="3200" b="1" dirty="0" err="1" smtClean="0">
                <a:solidFill>
                  <a:schemeClr val="accent3"/>
                </a:solidFill>
              </a:rPr>
              <a:t>و</a:t>
            </a:r>
            <a:r>
              <a:rPr lang="ar-SA" sz="3200" b="1" dirty="0" smtClean="0">
                <a:solidFill>
                  <a:schemeClr val="accent3"/>
                </a:solidFill>
              </a:rPr>
              <a:t> مخرجات العمل المتوقعة في كل مستوى من  إطار العمل (15 صفحة)</a:t>
            </a:r>
            <a:r>
              <a:rPr lang="en-US" sz="3200" b="1" dirty="0" smtClean="0">
                <a:solidFill>
                  <a:schemeClr val="accent3"/>
                </a:solidFill>
              </a:rPr>
              <a:t>			</a:t>
            </a:r>
            <a:endParaRPr lang="en-GB" sz="2000" dirty="0">
              <a:solidFill>
                <a:schemeClr val="accent3"/>
              </a:solidFill>
            </a:endParaRPr>
          </a:p>
        </p:txBody>
      </p:sp>
      <p:sp>
        <p:nvSpPr>
          <p:cNvPr id="7" name="Content Placeholder 2"/>
          <p:cNvSpPr>
            <a:spLocks noGrp="1"/>
          </p:cNvSpPr>
          <p:nvPr>
            <p:ph idx="1"/>
          </p:nvPr>
        </p:nvSpPr>
        <p:spPr>
          <a:xfrm>
            <a:off x="777834" y="3111335"/>
            <a:ext cx="6964878" cy="2432937"/>
          </a:xfrm>
        </p:spPr>
        <p:txBody>
          <a:bodyPr>
            <a:normAutofit/>
          </a:bodyPr>
          <a:lstStyle/>
          <a:p>
            <a:pPr marL="274320" indent="-274320" eaLnBrk="1" fontAlgn="auto" hangingPunct="1">
              <a:spcAft>
                <a:spcPts val="0"/>
              </a:spcAft>
              <a:buClr>
                <a:schemeClr val="accent3"/>
              </a:buClr>
              <a:buFont typeface="Wingdings 2"/>
              <a:buChar char=""/>
              <a:defRPr/>
            </a:pPr>
            <a:endParaRPr lang="en-GB" sz="2800" dirty="0" smtClean="0">
              <a:latin typeface="+mj-lt"/>
            </a:endParaRPr>
          </a:p>
          <a:p>
            <a:pPr marL="274320" indent="-274320" eaLnBrk="1" fontAlgn="auto" hangingPunct="1">
              <a:spcAft>
                <a:spcPts val="0"/>
              </a:spcAft>
              <a:buClr>
                <a:schemeClr val="accent3"/>
              </a:buClr>
              <a:buFont typeface="Wingdings 2"/>
              <a:buChar char=""/>
              <a:defRPr/>
            </a:pPr>
            <a:endParaRPr lang="en-GB" sz="2800" dirty="0" smtClean="0">
              <a:latin typeface="+mj-lt"/>
            </a:endParaRPr>
          </a:p>
          <a:p>
            <a:pPr marL="274320" indent="-274320" eaLnBrk="1" fontAlgn="auto" hangingPunct="1">
              <a:spcAft>
                <a:spcPts val="0"/>
              </a:spcAft>
              <a:buClr>
                <a:schemeClr val="accent3"/>
              </a:buClr>
              <a:buFont typeface="Wingdings 2"/>
              <a:buChar char=""/>
              <a:defRPr/>
            </a:pPr>
            <a:r>
              <a:rPr lang="en-GB" sz="2800" dirty="0" smtClean="0">
                <a:latin typeface="+mj-lt"/>
              </a:rPr>
              <a:t>Example – Bachelor Degree</a:t>
            </a:r>
            <a:endParaRPr lang="ar-SA" sz="2800" dirty="0" smtClean="0">
              <a:latin typeface="+mj-lt"/>
            </a:endParaRPr>
          </a:p>
          <a:p>
            <a:pPr marL="274320" indent="-274320" eaLnBrk="1" fontAlgn="auto" hangingPunct="1">
              <a:spcAft>
                <a:spcPts val="0"/>
              </a:spcAft>
              <a:buClr>
                <a:schemeClr val="accent3"/>
              </a:buClr>
              <a:buNone/>
              <a:defRPr/>
            </a:pPr>
            <a:r>
              <a:rPr lang="ar-SA" sz="2800" dirty="0" smtClean="0">
                <a:latin typeface="+mj-lt"/>
              </a:rPr>
              <a:t>على سبيل المثال درجة </a:t>
            </a:r>
            <a:r>
              <a:rPr lang="ar-SA" sz="2800" dirty="0" err="1" smtClean="0">
                <a:latin typeface="+mj-lt"/>
              </a:rPr>
              <a:t>الباكلوريوس</a:t>
            </a:r>
            <a:r>
              <a:rPr lang="ar-SA" sz="2800" dirty="0" smtClean="0">
                <a:latin typeface="+mj-lt"/>
              </a:rPr>
              <a:t> </a:t>
            </a:r>
            <a:endParaRPr lang="en-GB" sz="2800" dirty="0" smtClean="0">
              <a:latin typeface="+mj-lt"/>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pPr eaLnBrk="1" fontAlgn="auto" hangingPunct="1">
              <a:spcAft>
                <a:spcPts val="0"/>
              </a:spcAft>
              <a:defRPr/>
            </a:pPr>
            <a:r>
              <a:rPr lang="en-US" sz="2000" b="1" dirty="0" smtClean="0"/>
              <a:t>5.3  Level 3.  Bachelor</a:t>
            </a:r>
            <a:r>
              <a:rPr lang="en-GB" sz="2000" dirty="0" smtClean="0"/>
              <a:t/>
            </a:r>
            <a:br>
              <a:rPr lang="en-GB" sz="2000" dirty="0" smtClean="0"/>
            </a:br>
            <a:r>
              <a:rPr lang="en-US" sz="2000" b="1" dirty="0" smtClean="0"/>
              <a:t>5.3  Characteristics of Programs</a:t>
            </a:r>
            <a:r>
              <a:rPr lang="ar-SA" sz="2000" b="1" dirty="0" smtClean="0"/>
              <a:t/>
            </a:r>
            <a:br>
              <a:rPr lang="ar-SA" sz="2000" b="1" dirty="0" smtClean="0"/>
            </a:br>
            <a:r>
              <a:rPr lang="ar-SA" sz="2000" b="1" dirty="0" smtClean="0"/>
              <a:t>المستوى الثالث – </a:t>
            </a:r>
            <a:r>
              <a:rPr lang="ar-SA" sz="2000" b="1" dirty="0" err="1" smtClean="0"/>
              <a:t>البكاليريوس</a:t>
            </a:r>
            <a:r>
              <a:rPr lang="ar-SA" sz="2000" b="1" dirty="0" smtClean="0"/>
              <a:t/>
            </a:r>
            <a:br>
              <a:rPr lang="ar-SA" sz="2000" b="1" dirty="0" smtClean="0"/>
            </a:br>
            <a:r>
              <a:rPr lang="ar-SA" sz="2000" b="1" dirty="0" smtClean="0"/>
              <a:t>ميزات البرنامج</a:t>
            </a:r>
            <a:endParaRPr lang="en-GB" sz="2000" dirty="0"/>
          </a:p>
        </p:txBody>
      </p:sp>
      <p:sp>
        <p:nvSpPr>
          <p:cNvPr id="7" name="Content Placeholder 2"/>
          <p:cNvSpPr>
            <a:spLocks noGrp="1"/>
          </p:cNvSpPr>
          <p:nvPr>
            <p:ph idx="1"/>
          </p:nvPr>
        </p:nvSpPr>
        <p:spPr/>
        <p:txBody>
          <a:bodyPr>
            <a:normAutofit fontScale="92500" lnSpcReduction="20000"/>
          </a:bodyPr>
          <a:lstStyle/>
          <a:p>
            <a:pPr marL="274320" indent="-274320" algn="just" eaLnBrk="1" fontAlgn="auto" hangingPunct="1">
              <a:spcAft>
                <a:spcPts val="0"/>
              </a:spcAft>
              <a:buClr>
                <a:schemeClr val="accent3"/>
              </a:buClr>
              <a:buFont typeface="Wingdings 2"/>
              <a:buChar char=""/>
              <a:defRPr/>
            </a:pPr>
            <a:r>
              <a:rPr lang="en-US" sz="1900" dirty="0" smtClean="0">
                <a:latin typeface="Arial" pitchFamily="34" charset="0"/>
                <a:cs typeface="Arial" pitchFamily="34" charset="0"/>
              </a:rPr>
              <a:t>An award requiring a minimum of 120 credit hours, normally following four academic years of full time study or equivalent. There are differing expectations for length of programs in different fields of professional study and programs.</a:t>
            </a:r>
            <a:endParaRPr lang="ar-SA" sz="1900" dirty="0" smtClean="0">
              <a:latin typeface="Arial" pitchFamily="34" charset="0"/>
              <a:cs typeface="Arial" pitchFamily="34" charset="0"/>
            </a:endParaRPr>
          </a:p>
          <a:p>
            <a:pPr marL="274320" indent="-274320" algn="just" eaLnBrk="1" fontAlgn="auto" hangingPunct="1">
              <a:spcAft>
                <a:spcPts val="0"/>
              </a:spcAft>
              <a:buClr>
                <a:schemeClr val="accent3"/>
              </a:buClr>
              <a:buNone/>
              <a:defRPr/>
            </a:pPr>
            <a:r>
              <a:rPr lang="ar-SA" sz="1900" dirty="0" smtClean="0">
                <a:latin typeface="Arial" pitchFamily="34" charset="0"/>
                <a:cs typeface="Arial" pitchFamily="34" charset="0"/>
              </a:rPr>
              <a:t>تتطلب الجائزة على الحصول ما لا يقل عن 120 ساعة معتمدة وكذلك عادةً ما يتطلب الحصول على أربع سنوات دراسية منتظمة. و يختلف طول مدة البرامج </a:t>
            </a:r>
            <a:r>
              <a:rPr lang="ar-SA" sz="1900" dirty="0" err="1" smtClean="0">
                <a:latin typeface="Arial" pitchFamily="34" charset="0"/>
                <a:cs typeface="Arial" pitchFamily="34" charset="0"/>
              </a:rPr>
              <a:t>او</a:t>
            </a:r>
            <a:r>
              <a:rPr lang="ar-SA" sz="1900" dirty="0" smtClean="0">
                <a:latin typeface="Arial" pitchFamily="34" charset="0"/>
                <a:cs typeface="Arial" pitchFamily="34" charset="0"/>
              </a:rPr>
              <a:t> الدراسات المهنية باختلاف المجالات.</a:t>
            </a:r>
            <a:r>
              <a:rPr lang="en-US" sz="1900" dirty="0" smtClean="0">
                <a:latin typeface="Arial" pitchFamily="34" charset="0"/>
                <a:cs typeface="Arial" pitchFamily="34" charset="0"/>
              </a:rPr>
              <a:t>  </a:t>
            </a:r>
            <a:endParaRPr lang="en-GB" sz="19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Char char=""/>
              <a:defRPr/>
            </a:pPr>
            <a:r>
              <a:rPr lang="en-US" sz="1900" dirty="0" smtClean="0">
                <a:latin typeface="Arial" pitchFamily="34" charset="0"/>
                <a:cs typeface="Arial" pitchFamily="34" charset="0"/>
              </a:rPr>
              <a:t>A bachelor degree program is designed to develop a comprehensive understanding of a broad field of study, with some studies taken to considerable depth and involving critical analysis of the latest developments and research.  Students should be aware of relevant knowledge and theory in other related fields of learning.</a:t>
            </a:r>
            <a:endParaRPr lang="ar-SA" sz="1900" dirty="0" smtClean="0">
              <a:latin typeface="Arial" pitchFamily="34" charset="0"/>
              <a:cs typeface="Arial" pitchFamily="34" charset="0"/>
            </a:endParaRPr>
          </a:p>
          <a:p>
            <a:pPr marL="274320" indent="-274320" algn="just" eaLnBrk="1" fontAlgn="auto" hangingPunct="1">
              <a:spcAft>
                <a:spcPts val="0"/>
              </a:spcAft>
              <a:buClr>
                <a:schemeClr val="accent3"/>
              </a:buClr>
              <a:buNone/>
              <a:defRPr/>
            </a:pPr>
            <a:r>
              <a:rPr lang="ar-SA" sz="1900" dirty="0" smtClean="0">
                <a:latin typeface="Arial" pitchFamily="34" charset="0"/>
                <a:cs typeface="Arial" pitchFamily="34" charset="0"/>
              </a:rPr>
              <a:t>تم تحضير برامج حملة </a:t>
            </a:r>
            <a:r>
              <a:rPr lang="ar-SA" sz="1900" dirty="0" err="1" smtClean="0">
                <a:latin typeface="Arial" pitchFamily="34" charset="0"/>
                <a:cs typeface="Arial" pitchFamily="34" charset="0"/>
              </a:rPr>
              <a:t>البكاليريوس</a:t>
            </a:r>
            <a:r>
              <a:rPr lang="ar-SA" sz="1900" dirty="0" smtClean="0">
                <a:latin typeface="Arial" pitchFamily="34" charset="0"/>
                <a:cs typeface="Arial" pitchFamily="34" charset="0"/>
              </a:rPr>
              <a:t> لتطور المعنى الإدراكي لمجالات ابعد  مع الأخذ بعين الاعتبار مدى تعلق </a:t>
            </a:r>
            <a:r>
              <a:rPr lang="ar-SA" sz="1900" dirty="0" err="1" smtClean="0">
                <a:latin typeface="Arial" pitchFamily="34" charset="0"/>
                <a:cs typeface="Arial" pitchFamily="34" charset="0"/>
              </a:rPr>
              <a:t>و</a:t>
            </a:r>
            <a:r>
              <a:rPr lang="ar-SA" sz="1900" dirty="0" smtClean="0">
                <a:latin typeface="Arial" pitchFamily="34" charset="0"/>
                <a:cs typeface="Arial" pitchFamily="34" charset="0"/>
              </a:rPr>
              <a:t> تعمق التحليل النقدي لآخر بحث </a:t>
            </a:r>
            <a:r>
              <a:rPr lang="ar-SA" sz="1900" dirty="0" err="1" smtClean="0">
                <a:latin typeface="Arial" pitchFamily="34" charset="0"/>
                <a:cs typeface="Arial" pitchFamily="34" charset="0"/>
              </a:rPr>
              <a:t>او</a:t>
            </a:r>
            <a:r>
              <a:rPr lang="ar-SA" sz="1900" dirty="0" smtClean="0">
                <a:latin typeface="Arial" pitchFamily="34" charset="0"/>
                <a:cs typeface="Arial" pitchFamily="34" charset="0"/>
              </a:rPr>
              <a:t> تطور. لابد أن يعي الطلاب النظريات </a:t>
            </a:r>
            <a:r>
              <a:rPr lang="ar-SA" sz="1900" dirty="0" err="1" smtClean="0">
                <a:latin typeface="Arial" pitchFamily="34" charset="0"/>
                <a:cs typeface="Arial" pitchFamily="34" charset="0"/>
              </a:rPr>
              <a:t>و</a:t>
            </a:r>
            <a:r>
              <a:rPr lang="ar-SA" sz="1900" dirty="0" smtClean="0">
                <a:latin typeface="Arial" pitchFamily="34" charset="0"/>
                <a:cs typeface="Arial" pitchFamily="34" charset="0"/>
              </a:rPr>
              <a:t> العلوم المتعلقة بمحتوى التعليم</a:t>
            </a:r>
            <a:endParaRPr lang="en-GB" sz="19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Char char=""/>
              <a:defRPr/>
            </a:pPr>
            <a:r>
              <a:rPr lang="en-US" sz="1800" dirty="0" smtClean="0">
                <a:latin typeface="Arial" pitchFamily="34" charset="0"/>
                <a:cs typeface="Arial" pitchFamily="34" charset="0"/>
              </a:rPr>
              <a:t>A bachelor degree is the basic qualification for entry to a number of highly skilled professional fields and programs in these fields should develop both the knowledge and skill to practice in those professions, and the background in practical and theoretical knowledge and research to proceed to further study.</a:t>
            </a:r>
            <a:endParaRPr lang="ar-SA" sz="1800" dirty="0" smtClean="0">
              <a:latin typeface="Arial" pitchFamily="34" charset="0"/>
              <a:cs typeface="Arial" pitchFamily="34" charset="0"/>
            </a:endParaRPr>
          </a:p>
          <a:p>
            <a:pPr marL="274320" indent="-274320" algn="just" eaLnBrk="1" fontAlgn="auto" hangingPunct="1">
              <a:spcAft>
                <a:spcPts val="0"/>
              </a:spcAft>
              <a:buClr>
                <a:schemeClr val="accent3"/>
              </a:buClr>
              <a:buNone/>
              <a:defRPr/>
            </a:pPr>
            <a:r>
              <a:rPr lang="ar-SA" sz="1800" dirty="0" smtClean="0">
                <a:latin typeface="Arial" pitchFamily="34" charset="0"/>
                <a:cs typeface="Arial" pitchFamily="34" charset="0"/>
              </a:rPr>
              <a:t>درجة </a:t>
            </a:r>
            <a:r>
              <a:rPr lang="ar-SA" sz="1800" dirty="0" err="1" smtClean="0">
                <a:latin typeface="Arial" pitchFamily="34" charset="0"/>
                <a:cs typeface="Arial" pitchFamily="34" charset="0"/>
              </a:rPr>
              <a:t>البكاليريوس</a:t>
            </a:r>
            <a:r>
              <a:rPr lang="ar-SA" sz="1800" dirty="0" smtClean="0">
                <a:latin typeface="Arial" pitchFamily="34" charset="0"/>
                <a:cs typeface="Arial" pitchFamily="34" charset="0"/>
              </a:rPr>
              <a:t> هي أساس الحصول على الخطوة الأولي في محال  العمل حيث ينمي الشخص مهاراته المعرفية </a:t>
            </a:r>
            <a:r>
              <a:rPr lang="ar-SA" sz="1800" dirty="0" err="1" smtClean="0">
                <a:latin typeface="Arial" pitchFamily="34" charset="0"/>
                <a:cs typeface="Arial" pitchFamily="34" charset="0"/>
              </a:rPr>
              <a:t>و</a:t>
            </a:r>
            <a:r>
              <a:rPr lang="ar-SA" sz="1800" dirty="0" smtClean="0">
                <a:latin typeface="Arial" pitchFamily="34" charset="0"/>
                <a:cs typeface="Arial" pitchFamily="34" charset="0"/>
              </a:rPr>
              <a:t> الممارسية و التي تؤهل الشخص للتقدم نحو دراسات متقدمة.</a:t>
            </a:r>
            <a:endParaRPr lang="en-GB" sz="18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endParaRPr lang="en-GB" dirty="0" smtClean="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pPr eaLnBrk="1" fontAlgn="auto" hangingPunct="1">
              <a:spcAft>
                <a:spcPts val="0"/>
              </a:spcAft>
              <a:defRPr/>
            </a:pPr>
            <a:r>
              <a:rPr lang="en-US" sz="2800" b="1" dirty="0" smtClean="0">
                <a:solidFill>
                  <a:schemeClr val="accent3"/>
                </a:solidFill>
              </a:rPr>
              <a:t>Characteristics of Graduates</a:t>
            </a:r>
            <a:r>
              <a:rPr lang="ar-SA" sz="2800" b="1" dirty="0" smtClean="0">
                <a:solidFill>
                  <a:schemeClr val="accent3"/>
                </a:solidFill>
              </a:rPr>
              <a:t> صفات الخريجين       </a:t>
            </a:r>
            <a:endParaRPr lang="en-GB" sz="2800" dirty="0">
              <a:solidFill>
                <a:schemeClr val="accent3"/>
              </a:solidFill>
            </a:endParaRPr>
          </a:p>
        </p:txBody>
      </p:sp>
      <p:sp>
        <p:nvSpPr>
          <p:cNvPr id="7" name="Content Placeholder 2"/>
          <p:cNvSpPr>
            <a:spLocks noGrp="1"/>
          </p:cNvSpPr>
          <p:nvPr>
            <p:ph idx="1"/>
          </p:nvPr>
        </p:nvSpPr>
        <p:spPr>
          <a:xfrm>
            <a:off x="457200" y="1600200"/>
            <a:ext cx="8229600" cy="5002481"/>
          </a:xfrm>
        </p:spPr>
        <p:txBody>
          <a:bodyPr>
            <a:normAutofit fontScale="40000" lnSpcReduction="20000"/>
          </a:bodyPr>
          <a:lstStyle/>
          <a:p>
            <a:pPr marL="274320" indent="-274320" algn="just" eaLnBrk="1" fontAlgn="auto" hangingPunct="1">
              <a:spcAft>
                <a:spcPts val="0"/>
              </a:spcAft>
              <a:buClr>
                <a:schemeClr val="accent3"/>
              </a:buClr>
              <a:buFont typeface="Wingdings 2"/>
              <a:buNone/>
              <a:defRPr/>
            </a:pPr>
            <a:r>
              <a:rPr lang="en-US" sz="4200" dirty="0" smtClean="0">
                <a:latin typeface="Arial" pitchFamily="34" charset="0"/>
                <a:cs typeface="Arial" pitchFamily="34" charset="0"/>
              </a:rPr>
              <a:t>Holders of a bachelor degree should have demonstrated:</a:t>
            </a:r>
            <a:endParaRPr lang="ar-SA" sz="42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None/>
              <a:defRPr/>
            </a:pPr>
            <a:r>
              <a:rPr lang="ar-SA" sz="4200" dirty="0" smtClean="0">
                <a:latin typeface="Arial" pitchFamily="34" charset="0"/>
                <a:cs typeface="Arial" pitchFamily="34" charset="0"/>
              </a:rPr>
              <a:t>يجب أن يتمكن خريجو </a:t>
            </a:r>
            <a:r>
              <a:rPr lang="ar-SA" sz="4200" dirty="0" err="1" smtClean="0">
                <a:latin typeface="Arial" pitchFamily="34" charset="0"/>
                <a:cs typeface="Arial" pitchFamily="34" charset="0"/>
              </a:rPr>
              <a:t>البكاليريوس</a:t>
            </a:r>
            <a:r>
              <a:rPr lang="ar-SA" sz="4200" dirty="0" smtClean="0">
                <a:latin typeface="Arial" pitchFamily="34" charset="0"/>
                <a:cs typeface="Arial" pitchFamily="34" charset="0"/>
              </a:rPr>
              <a:t> على:</a:t>
            </a:r>
            <a:endParaRPr lang="en-GB" sz="34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Char char=""/>
              <a:defRPr/>
            </a:pPr>
            <a:r>
              <a:rPr lang="en-US" sz="3400" dirty="0" smtClean="0">
                <a:latin typeface="Arial" pitchFamily="34" charset="0"/>
                <a:cs typeface="Arial" pitchFamily="34" charset="0"/>
              </a:rPr>
              <a:t>Knowledge of a comprehensive, coherent and systematic body of knowledge in a field of enquiry and of the underlying theories and principles associated with it;</a:t>
            </a:r>
            <a:endParaRPr lang="ar-SA" sz="3400" dirty="0" smtClean="0">
              <a:latin typeface="Arial" pitchFamily="34" charset="0"/>
              <a:cs typeface="Arial" pitchFamily="34" charset="0"/>
            </a:endParaRPr>
          </a:p>
          <a:p>
            <a:pPr marL="274320" indent="-274320" algn="just" eaLnBrk="1" fontAlgn="auto" hangingPunct="1">
              <a:spcAft>
                <a:spcPts val="0"/>
              </a:spcAft>
              <a:buClr>
                <a:schemeClr val="accent3"/>
              </a:buClr>
              <a:buNone/>
              <a:defRPr/>
            </a:pPr>
            <a:r>
              <a:rPr lang="ar-SA" sz="3400" dirty="0" smtClean="0">
                <a:latin typeface="Arial" pitchFamily="34" charset="0"/>
                <a:cs typeface="Arial" pitchFamily="34" charset="0"/>
              </a:rPr>
              <a:t>المعرفة التامة و الإدراكية  لتخصص الدراسة وكل ما يرتبط </a:t>
            </a:r>
            <a:r>
              <a:rPr lang="ar-SA" sz="3400" dirty="0" err="1" smtClean="0">
                <a:latin typeface="Arial" pitchFamily="34" charset="0"/>
                <a:cs typeface="Arial" pitchFamily="34" charset="0"/>
              </a:rPr>
              <a:t>به</a:t>
            </a:r>
            <a:r>
              <a:rPr lang="ar-SA" sz="3400" dirty="0" smtClean="0">
                <a:latin typeface="Arial" pitchFamily="34" charset="0"/>
                <a:cs typeface="Arial" pitchFamily="34" charset="0"/>
              </a:rPr>
              <a:t>  من نظريات و مبادئ</a:t>
            </a:r>
            <a:endParaRPr lang="en-GB" sz="34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Char char=""/>
              <a:defRPr/>
            </a:pPr>
            <a:r>
              <a:rPr lang="en-US" sz="3400" dirty="0" smtClean="0">
                <a:latin typeface="Arial" pitchFamily="34" charset="0"/>
                <a:cs typeface="Arial" pitchFamily="34" charset="0"/>
              </a:rPr>
              <a:t>The ability to investigate complex problems and develop creative solutions with limited guidance, using insights from their own and other related fields of study;</a:t>
            </a:r>
            <a:endParaRPr lang="en-GB" sz="3400" dirty="0" smtClean="0">
              <a:latin typeface="Arial" pitchFamily="34" charset="0"/>
              <a:cs typeface="Arial" pitchFamily="34" charset="0"/>
            </a:endParaRPr>
          </a:p>
          <a:p>
            <a:pPr marL="274320" indent="-274320" algn="just" eaLnBrk="1" fontAlgn="auto" hangingPunct="1">
              <a:spcAft>
                <a:spcPts val="0"/>
              </a:spcAft>
              <a:buClr>
                <a:schemeClr val="accent3"/>
              </a:buClr>
              <a:buNone/>
              <a:defRPr/>
            </a:pPr>
            <a:r>
              <a:rPr lang="ar-SA" sz="3400" dirty="0" smtClean="0">
                <a:latin typeface="Arial" pitchFamily="34" charset="0"/>
                <a:cs typeface="Arial" pitchFamily="34" charset="0"/>
              </a:rPr>
              <a:t>المقدرة على تحليل القضايا المعقدة و استخراج حلول من القضية نفسها أو دراسات آخري مماثلة</a:t>
            </a:r>
            <a:endParaRPr lang="en-US" sz="34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Char char=""/>
              <a:defRPr/>
            </a:pPr>
            <a:r>
              <a:rPr lang="en-US" sz="3400" dirty="0" smtClean="0">
                <a:latin typeface="Arial" pitchFamily="34" charset="0"/>
                <a:cs typeface="Arial" pitchFamily="34" charset="0"/>
              </a:rPr>
              <a:t>The ability to identify and use appropriate mathematical and statistical techniques in the analysis and resolution of complex issues, and select and use the most appropriate mechanisms for communicating the results to a variety of audiences;</a:t>
            </a:r>
            <a:endParaRPr lang="en-GB" sz="3400" dirty="0" smtClean="0">
              <a:latin typeface="Arial" pitchFamily="34" charset="0"/>
              <a:cs typeface="Arial" pitchFamily="34" charset="0"/>
            </a:endParaRPr>
          </a:p>
          <a:p>
            <a:pPr marL="274320" indent="-274320" algn="just" eaLnBrk="1" fontAlgn="auto" hangingPunct="1">
              <a:spcAft>
                <a:spcPts val="0"/>
              </a:spcAft>
              <a:buClr>
                <a:schemeClr val="accent3"/>
              </a:buClr>
              <a:buNone/>
              <a:defRPr/>
            </a:pPr>
            <a:r>
              <a:rPr lang="ar-SA" sz="3400" dirty="0" smtClean="0">
                <a:latin typeface="Arial" pitchFamily="34" charset="0"/>
                <a:cs typeface="Arial" pitchFamily="34" charset="0"/>
              </a:rPr>
              <a:t>المقدرة على اختيار الطريقة العلمية المناسبة لتحليل القضايا المعقدة و كيفية تطبيقها أمام الحضور بطريقة  تدل على التمكن </a:t>
            </a:r>
            <a:endParaRPr lang="en-US" sz="34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Char char=""/>
              <a:defRPr/>
            </a:pPr>
            <a:r>
              <a:rPr lang="en-US" sz="3400" dirty="0" smtClean="0">
                <a:latin typeface="Arial" pitchFamily="34" charset="0"/>
                <a:cs typeface="Arial" pitchFamily="34" charset="0"/>
              </a:rPr>
              <a:t>Capacity to provide leadership and willingness to cooperate fully with others in joint projects and initiatives;</a:t>
            </a:r>
            <a:endParaRPr lang="en-GB" sz="3400" dirty="0" smtClean="0">
              <a:latin typeface="Arial" pitchFamily="34" charset="0"/>
              <a:cs typeface="Arial" pitchFamily="34" charset="0"/>
            </a:endParaRPr>
          </a:p>
          <a:p>
            <a:pPr marL="274320" indent="-274320" algn="just" eaLnBrk="1" fontAlgn="auto" hangingPunct="1">
              <a:spcAft>
                <a:spcPts val="0"/>
              </a:spcAft>
              <a:buClr>
                <a:schemeClr val="accent3"/>
              </a:buClr>
              <a:buNone/>
              <a:defRPr/>
            </a:pPr>
            <a:r>
              <a:rPr lang="ar-SA" sz="3400" dirty="0" smtClean="0">
                <a:latin typeface="Arial" pitchFamily="34" charset="0"/>
                <a:cs typeface="Arial" pitchFamily="34" charset="0"/>
              </a:rPr>
              <a:t>المقدرة على  قيادة الفريق  بطريقة فعالة و التعاون التام مع جميع أعضاء الفريق و المبادرة </a:t>
            </a:r>
            <a:endParaRPr lang="en-US" sz="34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Char char=""/>
              <a:defRPr/>
            </a:pPr>
            <a:r>
              <a:rPr lang="en-US" sz="3400" dirty="0" smtClean="0">
                <a:latin typeface="Arial" pitchFamily="34" charset="0"/>
                <a:cs typeface="Arial" pitchFamily="34" charset="0"/>
              </a:rPr>
              <a:t>In the case of a professional program the full range of knowledge and skill required for effective practice in the profession concerned;</a:t>
            </a:r>
            <a:endParaRPr lang="ar-SA" sz="3400" dirty="0" smtClean="0">
              <a:latin typeface="Arial" pitchFamily="34" charset="0"/>
              <a:cs typeface="Arial" pitchFamily="34" charset="0"/>
            </a:endParaRPr>
          </a:p>
          <a:p>
            <a:pPr marL="274320" indent="-274320" algn="just" eaLnBrk="1" fontAlgn="auto" hangingPunct="1">
              <a:spcAft>
                <a:spcPts val="0"/>
              </a:spcAft>
              <a:buClr>
                <a:schemeClr val="accent3"/>
              </a:buClr>
              <a:buNone/>
              <a:defRPr/>
            </a:pPr>
            <a:r>
              <a:rPr lang="ar-SA" sz="3400" dirty="0" smtClean="0">
                <a:latin typeface="Arial" pitchFamily="34" charset="0"/>
                <a:cs typeface="Arial" pitchFamily="34" charset="0"/>
              </a:rPr>
              <a:t>يتطلب من الشخص الحضور الذهني و المعرفي عند إعداد البرامج المهنية وذلك لتحقيق الأهداف المرجوة</a:t>
            </a:r>
            <a:endParaRPr lang="en-US" sz="3400" dirty="0" smtClean="0">
              <a:latin typeface="+mj-lt"/>
            </a:endParaRPr>
          </a:p>
          <a:p>
            <a:pPr marL="274320" indent="-274320" algn="just" eaLnBrk="1" fontAlgn="auto" hangingPunct="1">
              <a:spcAft>
                <a:spcPts val="0"/>
              </a:spcAft>
              <a:buClr>
                <a:schemeClr val="accent3"/>
              </a:buClr>
              <a:buFont typeface="Wingdings 2"/>
              <a:buChar char=""/>
              <a:defRPr/>
            </a:pPr>
            <a:r>
              <a:rPr lang="en-US" sz="3400" dirty="0" smtClean="0">
                <a:latin typeface="+mj-lt"/>
              </a:rPr>
              <a:t>In the case of an academic program not geared to professional practice, in depth knowledge and understanding of research literature in a field, and ability to interpret, analyze and evaluate the significance of that research in extending knowledge in the field.</a:t>
            </a:r>
            <a:endParaRPr lang="ar-SA" sz="3400" dirty="0" smtClean="0">
              <a:latin typeface="+mj-lt"/>
            </a:endParaRPr>
          </a:p>
          <a:p>
            <a:pPr marL="274320" indent="-274320" algn="just" eaLnBrk="1" fontAlgn="auto" hangingPunct="1">
              <a:spcAft>
                <a:spcPts val="0"/>
              </a:spcAft>
              <a:buClr>
                <a:schemeClr val="accent3"/>
              </a:buClr>
              <a:buNone/>
              <a:defRPr/>
            </a:pPr>
            <a:r>
              <a:rPr lang="ar-SA" sz="3400" dirty="0" smtClean="0">
                <a:latin typeface="+mj-lt"/>
              </a:rPr>
              <a:t> يتطلب المعرفة العميقة  بالمادة العلمية للبحث و المقدرة العالية على التحليل  والتقييم في حالة تحضير برنامج أكاديمي ليس له علاقة بالتطبيق المهني </a:t>
            </a:r>
            <a:endParaRPr lang="en-GB" sz="3400" dirty="0" smtClean="0">
              <a:latin typeface="+mj-lt"/>
            </a:endParaRPr>
          </a:p>
          <a:p>
            <a:pPr marL="274320" indent="-274320" eaLnBrk="1" fontAlgn="auto" hangingPunct="1">
              <a:spcAft>
                <a:spcPts val="0"/>
              </a:spcAft>
              <a:buClr>
                <a:schemeClr val="accent3"/>
              </a:buClr>
              <a:buFont typeface="Wingdings 2"/>
              <a:buChar char=""/>
              <a:defRPr/>
            </a:pPr>
            <a:endParaRPr lang="en-GB"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2B75B4A-62F4-4BB6-BC8F-5E1CA62CFBE7}" type="slidenum">
              <a:rPr lang="en-GB" smtClean="0"/>
              <a:pPr>
                <a:defRPr/>
              </a:pPr>
              <a:t>156</a:t>
            </a:fld>
            <a:endParaRPr lang="en-GB" dirty="0"/>
          </a:p>
        </p:txBody>
      </p:sp>
      <p:graphicFrame>
        <p:nvGraphicFramePr>
          <p:cNvPr id="4" name="Diagram 2"/>
          <p:cNvGraphicFramePr/>
          <p:nvPr/>
        </p:nvGraphicFramePr>
        <p:xfrm>
          <a:off x="642910" y="571480"/>
          <a:ext cx="7929618" cy="5643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pPr eaLnBrk="1" fontAlgn="auto" hangingPunct="1">
              <a:spcAft>
                <a:spcPts val="0"/>
              </a:spcAft>
              <a:defRPr/>
            </a:pPr>
            <a:r>
              <a:rPr lang="en-US" sz="3100" b="1" dirty="0" smtClean="0">
                <a:solidFill>
                  <a:schemeClr val="accent3"/>
                </a:solidFill>
              </a:rPr>
              <a:t>Issues we need to recognize:</a:t>
            </a:r>
            <a:r>
              <a:rPr lang="ar-SA" sz="3200" b="1" dirty="0" smtClean="0">
                <a:solidFill>
                  <a:schemeClr val="accent3"/>
                </a:solidFill>
              </a:rPr>
              <a:t>قضايا لابد أن ندركها   </a:t>
            </a:r>
            <a:r>
              <a:rPr lang="en-US" sz="3200" b="1" dirty="0" smtClean="0">
                <a:solidFill>
                  <a:schemeClr val="accent3"/>
                </a:solidFill>
              </a:rPr>
              <a:t>      </a:t>
            </a:r>
            <a:endParaRPr lang="en-GB" sz="3200" b="1" dirty="0">
              <a:solidFill>
                <a:schemeClr val="accent3"/>
              </a:solidFill>
            </a:endParaRPr>
          </a:p>
        </p:txBody>
      </p:sp>
      <p:sp>
        <p:nvSpPr>
          <p:cNvPr id="7" name="Content Placeholder 2"/>
          <p:cNvSpPr>
            <a:spLocks noGrp="1"/>
          </p:cNvSpPr>
          <p:nvPr>
            <p:ph idx="1"/>
          </p:nvPr>
        </p:nvSpPr>
        <p:spPr>
          <a:xfrm>
            <a:off x="457200" y="1600200"/>
            <a:ext cx="8229600" cy="4811110"/>
          </a:xfrm>
        </p:spPr>
        <p:txBody>
          <a:bodyPr>
            <a:normAutofit fontScale="25000" lnSpcReduction="20000"/>
          </a:bodyPr>
          <a:lstStyle/>
          <a:p>
            <a:pPr marL="274320" indent="-274320" eaLnBrk="1" fontAlgn="auto" hangingPunct="1">
              <a:spcAft>
                <a:spcPts val="0"/>
              </a:spcAft>
              <a:buClr>
                <a:schemeClr val="accent3"/>
              </a:buClr>
              <a:buFont typeface="Wingdings 2"/>
              <a:buChar char=""/>
              <a:defRPr/>
            </a:pPr>
            <a:r>
              <a:rPr lang="en-US" sz="5500" dirty="0" smtClean="0">
                <a:latin typeface="Arial" pitchFamily="34" charset="0"/>
                <a:cs typeface="Arial" pitchFamily="34" charset="0"/>
              </a:rPr>
              <a:t>Outcomes can be defined at different levels for different purposes.</a:t>
            </a:r>
            <a:endParaRPr lang="ar-SA" sz="5500" dirty="0" smtClean="0">
              <a:latin typeface="Arial" pitchFamily="34" charset="0"/>
              <a:cs typeface="Arial" pitchFamily="34" charset="0"/>
            </a:endParaRPr>
          </a:p>
          <a:p>
            <a:pPr marL="274320" indent="-274320" eaLnBrk="1" fontAlgn="auto" hangingPunct="1">
              <a:spcAft>
                <a:spcPts val="0"/>
              </a:spcAft>
              <a:buClr>
                <a:schemeClr val="accent3"/>
              </a:buClr>
              <a:buNone/>
              <a:defRPr/>
            </a:pPr>
            <a:r>
              <a:rPr lang="ar-SA" sz="5500" dirty="0" smtClean="0">
                <a:latin typeface="Arial" pitchFamily="34" charset="0"/>
                <a:cs typeface="Arial" pitchFamily="34" charset="0"/>
              </a:rPr>
              <a:t>يمكن تعريف المخرجات على مستويات مختلفة </a:t>
            </a:r>
            <a:r>
              <a:rPr lang="ar-SA" sz="5500" dirty="0" err="1" smtClean="0">
                <a:latin typeface="Arial" pitchFamily="34" charset="0"/>
                <a:cs typeface="Arial" pitchFamily="34" charset="0"/>
              </a:rPr>
              <a:t>و</a:t>
            </a:r>
            <a:r>
              <a:rPr lang="ar-SA" sz="5500" dirty="0" smtClean="0">
                <a:latin typeface="Arial" pitchFamily="34" charset="0"/>
                <a:cs typeface="Arial" pitchFamily="34" charset="0"/>
              </a:rPr>
              <a:t> لأسباب مختلفة</a:t>
            </a:r>
            <a:endParaRPr lang="en-GB" sz="55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endParaRPr lang="en-US" sz="22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en-US" sz="5500" dirty="0" smtClean="0">
                <a:latin typeface="Arial" pitchFamily="34" charset="0"/>
                <a:cs typeface="Arial" pitchFamily="34" charset="0"/>
              </a:rPr>
              <a:t>Outcomes are complex, based on the integration of knowledge, skills and values.</a:t>
            </a:r>
            <a:endParaRPr lang="ar-SA" sz="5500" dirty="0" smtClean="0">
              <a:latin typeface="Arial" pitchFamily="34" charset="0"/>
              <a:cs typeface="Arial" pitchFamily="34" charset="0"/>
            </a:endParaRPr>
          </a:p>
          <a:p>
            <a:pPr marL="274320" indent="-274320" eaLnBrk="1" fontAlgn="auto" hangingPunct="1">
              <a:spcAft>
                <a:spcPts val="0"/>
              </a:spcAft>
              <a:buClr>
                <a:schemeClr val="accent3"/>
              </a:buClr>
              <a:buNone/>
              <a:defRPr/>
            </a:pPr>
            <a:r>
              <a:rPr lang="ar-SA" sz="5500" dirty="0" smtClean="0">
                <a:latin typeface="Arial" pitchFamily="34" charset="0"/>
                <a:cs typeface="Arial" pitchFamily="34" charset="0"/>
              </a:rPr>
              <a:t>إن المخرجات معقدة و مبنية على معرفة تكاملية و مهارات و قيم معينة</a:t>
            </a:r>
            <a:endParaRPr lang="en-GB" sz="55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endParaRPr lang="en-US" sz="22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en-US" sz="5500" dirty="0" smtClean="0">
                <a:latin typeface="Arial" pitchFamily="34" charset="0"/>
                <a:cs typeface="Arial" pitchFamily="34" charset="0"/>
              </a:rPr>
              <a:t>Multiple outcomes need to be integrated and treated holistically</a:t>
            </a:r>
            <a:endParaRPr lang="ar-SA" sz="5500" dirty="0" smtClean="0">
              <a:latin typeface="Arial" pitchFamily="34" charset="0"/>
              <a:cs typeface="Arial" pitchFamily="34" charset="0"/>
            </a:endParaRPr>
          </a:p>
          <a:p>
            <a:pPr marL="274320" indent="-274320" eaLnBrk="1" fontAlgn="auto" hangingPunct="1">
              <a:spcAft>
                <a:spcPts val="0"/>
              </a:spcAft>
              <a:buClr>
                <a:schemeClr val="accent3"/>
              </a:buClr>
              <a:buNone/>
              <a:defRPr/>
            </a:pPr>
            <a:r>
              <a:rPr lang="ar-SA" sz="5500" dirty="0" smtClean="0">
                <a:latin typeface="Arial" pitchFamily="34" charset="0"/>
                <a:cs typeface="Arial" pitchFamily="34" charset="0"/>
              </a:rPr>
              <a:t>يجب توحيد المخرجات المتعددة و التعامل معها ككل واحد</a:t>
            </a:r>
            <a:endParaRPr lang="en-GB" sz="55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endParaRPr lang="en-US" sz="22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en-US" sz="5500" dirty="0" smtClean="0">
                <a:latin typeface="Arial" pitchFamily="34" charset="0"/>
                <a:cs typeface="Arial" pitchFamily="34" charset="0"/>
              </a:rPr>
              <a:t>The outcomes will provide the springboard for students to become active learners.</a:t>
            </a:r>
            <a:endParaRPr lang="ar-SA" sz="5500" dirty="0" smtClean="0">
              <a:latin typeface="Arial" pitchFamily="34" charset="0"/>
              <a:cs typeface="Arial" pitchFamily="34" charset="0"/>
            </a:endParaRPr>
          </a:p>
          <a:p>
            <a:pPr marL="274320" indent="-274320" eaLnBrk="1" fontAlgn="auto" hangingPunct="1">
              <a:spcAft>
                <a:spcPts val="0"/>
              </a:spcAft>
              <a:buClr>
                <a:schemeClr val="accent3"/>
              </a:buClr>
              <a:buNone/>
              <a:defRPr/>
            </a:pPr>
            <a:r>
              <a:rPr lang="ar-SA" sz="5500" dirty="0" smtClean="0">
                <a:latin typeface="Arial" pitchFamily="34" charset="0"/>
                <a:cs typeface="Arial" pitchFamily="34" charset="0"/>
              </a:rPr>
              <a:t>ستوفر المخرجات انطلاقة الطلاب ليكونوا متعلمين نشطين</a:t>
            </a:r>
            <a:r>
              <a:rPr lang="en-US" sz="5500" dirty="0" smtClean="0">
                <a:latin typeface="Arial" pitchFamily="34" charset="0"/>
                <a:cs typeface="Arial" pitchFamily="34" charset="0"/>
              </a:rPr>
              <a:t>  </a:t>
            </a:r>
            <a:endParaRPr lang="en-GB" sz="55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endParaRPr lang="en-US" sz="22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en-US" sz="5500" dirty="0" smtClean="0">
                <a:latin typeface="Arial" pitchFamily="34" charset="0"/>
                <a:cs typeface="Arial" pitchFamily="34" charset="0"/>
              </a:rPr>
              <a:t>The process for creating outcomes at different levels needs to be collaborative and open.  It needs to involve a broad range of stakeholders.</a:t>
            </a:r>
            <a:endParaRPr lang="ar-SA" sz="5500" dirty="0" smtClean="0">
              <a:latin typeface="Arial" pitchFamily="34" charset="0"/>
              <a:cs typeface="Arial" pitchFamily="34" charset="0"/>
            </a:endParaRPr>
          </a:p>
          <a:p>
            <a:pPr marL="274320" indent="-274320" eaLnBrk="1" fontAlgn="auto" hangingPunct="1">
              <a:spcAft>
                <a:spcPts val="0"/>
              </a:spcAft>
              <a:buClr>
                <a:schemeClr val="accent3"/>
              </a:buClr>
              <a:buNone/>
              <a:defRPr/>
            </a:pPr>
            <a:r>
              <a:rPr lang="ar-SA" sz="5500" dirty="0" smtClean="0">
                <a:latin typeface="Arial" pitchFamily="34" charset="0"/>
                <a:cs typeface="Arial" pitchFamily="34" charset="0"/>
              </a:rPr>
              <a:t>يجب أن يكون الغرض من عملية  إنشاء المخرجات على مستويات مختلفة  كالانفتاحية و التعاون كما يجب إشراك أصحاب المصلحة في المجال </a:t>
            </a:r>
            <a:endParaRPr lang="en-GB" sz="55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endParaRPr lang="en-US" sz="22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en-US" sz="5500" dirty="0" smtClean="0">
                <a:latin typeface="Arial" pitchFamily="34" charset="0"/>
                <a:cs typeface="Arial" pitchFamily="34" charset="0"/>
              </a:rPr>
              <a:t>Staff development and support will be necessary to assist individuals and teams at different levels to define learning outcomes that are significant.</a:t>
            </a:r>
            <a:endParaRPr lang="ar-SA" sz="5500" dirty="0" smtClean="0">
              <a:latin typeface="Arial" pitchFamily="34" charset="0"/>
              <a:cs typeface="Arial" pitchFamily="34" charset="0"/>
            </a:endParaRPr>
          </a:p>
          <a:p>
            <a:pPr marL="274320" indent="-274320" eaLnBrk="1" fontAlgn="auto" hangingPunct="1">
              <a:spcAft>
                <a:spcPts val="0"/>
              </a:spcAft>
              <a:buClr>
                <a:schemeClr val="accent3"/>
              </a:buClr>
              <a:buNone/>
              <a:defRPr/>
            </a:pPr>
            <a:r>
              <a:rPr lang="ar-SA" sz="5500" dirty="0" smtClean="0">
                <a:latin typeface="Arial" pitchFamily="34" charset="0"/>
                <a:cs typeface="Arial" pitchFamily="34" charset="0"/>
              </a:rPr>
              <a:t>تنمية قدرات الموظفين و دعمهم ضروري من اجل الفرد </a:t>
            </a:r>
            <a:r>
              <a:rPr lang="ar-SA" sz="5500" dirty="0" err="1" smtClean="0">
                <a:latin typeface="Arial" pitchFamily="34" charset="0"/>
                <a:cs typeface="Arial" pitchFamily="34" charset="0"/>
              </a:rPr>
              <a:t>و</a:t>
            </a:r>
            <a:r>
              <a:rPr lang="ar-SA" sz="5500" dirty="0" smtClean="0">
                <a:latin typeface="Arial" pitchFamily="34" charset="0"/>
                <a:cs typeface="Arial" pitchFamily="34" charset="0"/>
              </a:rPr>
              <a:t> الفريق على مستويات عدة وذلك من اجل تحديد أهمية مخرجات التعليم</a:t>
            </a:r>
            <a:endParaRPr lang="en-GB" sz="55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endParaRPr lang="en-US" sz="22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en-US" sz="5500" dirty="0" smtClean="0">
                <a:latin typeface="Arial" pitchFamily="34" charset="0"/>
                <a:cs typeface="Arial" pitchFamily="34" charset="0"/>
              </a:rPr>
              <a:t>Assessment needs to be in place at different levels to monitor students’ progress in their learning and provide constructive feedback.</a:t>
            </a:r>
            <a:endParaRPr lang="ar-SA" sz="5500" dirty="0" smtClean="0">
              <a:latin typeface="Arial" pitchFamily="34" charset="0"/>
              <a:cs typeface="Arial" pitchFamily="34" charset="0"/>
            </a:endParaRPr>
          </a:p>
          <a:p>
            <a:pPr marL="274320" indent="-274320" eaLnBrk="1" fontAlgn="auto" hangingPunct="1">
              <a:spcAft>
                <a:spcPts val="0"/>
              </a:spcAft>
              <a:buClr>
                <a:schemeClr val="accent3"/>
              </a:buClr>
              <a:buNone/>
              <a:defRPr/>
            </a:pPr>
            <a:r>
              <a:rPr lang="ar-SA" sz="5500" dirty="0" smtClean="0">
                <a:latin typeface="Arial" pitchFamily="34" charset="0"/>
                <a:cs typeface="Arial" pitchFamily="34" charset="0"/>
              </a:rPr>
              <a:t>يجب تطبيق التقييم في كل مرحلة من أجل مراقبة تطور الطلاب أثناء التعلم و تكوين تعليقات بناءة   </a:t>
            </a:r>
            <a:r>
              <a:rPr lang="en-US" sz="5500" dirty="0" smtClean="0">
                <a:latin typeface="Arial" pitchFamily="34" charset="0"/>
                <a:cs typeface="Arial" pitchFamily="34" charset="0"/>
              </a:rPr>
              <a:t>  </a:t>
            </a:r>
            <a:endParaRPr lang="en-GB" sz="55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endParaRPr lang="en-US" sz="22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en-US" sz="5500" dirty="0" smtClean="0">
                <a:latin typeface="Arial" pitchFamily="34" charset="0"/>
                <a:cs typeface="Arial" pitchFamily="34" charset="0"/>
              </a:rPr>
              <a:t>Assessment’s primary role is to promote learning.</a:t>
            </a:r>
            <a:endParaRPr lang="ar-SA" sz="5500" dirty="0" smtClean="0">
              <a:latin typeface="Arial" pitchFamily="34" charset="0"/>
              <a:cs typeface="Arial" pitchFamily="34" charset="0"/>
            </a:endParaRPr>
          </a:p>
          <a:p>
            <a:pPr marL="274320" indent="-274320" eaLnBrk="1" fontAlgn="auto" hangingPunct="1">
              <a:spcAft>
                <a:spcPts val="0"/>
              </a:spcAft>
              <a:buClr>
                <a:schemeClr val="accent3"/>
              </a:buClr>
              <a:buNone/>
              <a:defRPr/>
            </a:pPr>
            <a:r>
              <a:rPr lang="ar-SA" sz="5500" dirty="0" smtClean="0">
                <a:latin typeface="Arial" pitchFamily="34" charset="0"/>
                <a:cs typeface="Arial" pitchFamily="34" charset="0"/>
              </a:rPr>
              <a:t>الهدف الرئيسي  من التقييم هو تعزيز التعلم </a:t>
            </a:r>
            <a:endParaRPr lang="en-GB" sz="55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endParaRPr lang="en-GB"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defRPr/>
            </a:pPr>
            <a:r>
              <a:rPr lang="en-GB" sz="3200" b="1" dirty="0" smtClean="0">
                <a:solidFill>
                  <a:schemeClr val="accent3"/>
                </a:solidFill>
              </a:rPr>
              <a:t>Exercise 5:</a:t>
            </a:r>
            <a:r>
              <a:rPr lang="ar-SA" sz="3200" b="1" dirty="0" smtClean="0">
                <a:solidFill>
                  <a:schemeClr val="accent3"/>
                </a:solidFill>
              </a:rPr>
              <a:t> التمرين الخامس          </a:t>
            </a:r>
            <a:r>
              <a:rPr lang="en-GB" sz="3200" b="1" dirty="0" smtClean="0">
                <a:solidFill>
                  <a:schemeClr val="accent3"/>
                </a:solidFill>
              </a:rPr>
              <a:t> </a:t>
            </a:r>
            <a:endParaRPr lang="en-GB" sz="3200" b="1" dirty="0">
              <a:solidFill>
                <a:schemeClr val="accent3"/>
              </a:solidFill>
            </a:endParaRPr>
          </a:p>
        </p:txBody>
      </p:sp>
      <p:sp>
        <p:nvSpPr>
          <p:cNvPr id="7" name="Content Placeholder 2"/>
          <p:cNvSpPr>
            <a:spLocks noGrp="1"/>
          </p:cNvSpPr>
          <p:nvPr>
            <p:ph idx="1"/>
          </p:nvPr>
        </p:nvSpPr>
        <p:spPr/>
        <p:txBody>
          <a:bodyPr/>
          <a:lstStyle/>
          <a:p>
            <a:endParaRPr lang="en-GB" dirty="0" smtClean="0"/>
          </a:p>
          <a:p>
            <a:r>
              <a:rPr lang="en-GB" sz="2800" dirty="0" smtClean="0">
                <a:latin typeface="Arial" charset="0"/>
                <a:cs typeface="Arial" charset="0"/>
              </a:rPr>
              <a:t>Taking account of what you have heard today, if you were to write a new learning, teaching and assessment strategy for your institution or department, what are the most important aspects of this strategy?</a:t>
            </a:r>
            <a:endParaRPr lang="ar-SA" sz="2800" dirty="0" smtClean="0">
              <a:latin typeface="Arial" charset="0"/>
              <a:cs typeface="Arial" charset="0"/>
            </a:endParaRPr>
          </a:p>
          <a:p>
            <a:pPr>
              <a:buNone/>
            </a:pPr>
            <a:r>
              <a:rPr lang="ar-SA" sz="2800" dirty="0" smtClean="0">
                <a:latin typeface="Arial" charset="0"/>
                <a:cs typeface="Arial" charset="0"/>
              </a:rPr>
              <a:t>إذا طلب منك كتابة إستراتجية جديدة للتعليم أو التعلم و التقييم لمعهدك او إدارتك فما هي أهم جوانب إستراتجيتك؟ وضع بالحسبان ما تعلمته اليوم. </a:t>
            </a:r>
            <a:endParaRPr lang="en-GB"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28904" y="2771860"/>
            <a:ext cx="1608133" cy="400110"/>
          </a:xfrm>
          <a:prstGeom prst="rect">
            <a:avLst/>
          </a:prstGeom>
          <a:noFill/>
        </p:spPr>
        <p:txBody>
          <a:bodyPr wrap="none" rtlCol="0">
            <a:spAutoFit/>
          </a:bodyPr>
          <a:lstStyle/>
          <a:p>
            <a:r>
              <a:rPr lang="en-US" sz="2000" b="1" dirty="0" smtClean="0">
                <a:solidFill>
                  <a:schemeClr val="accent6">
                    <a:lumMod val="75000"/>
                  </a:schemeClr>
                </a:solidFill>
              </a:rPr>
              <a:t>12.45 – 14.00</a:t>
            </a:r>
            <a:endParaRPr lang="en-US" sz="2000" b="1" dirty="0">
              <a:solidFill>
                <a:schemeClr val="accent6">
                  <a:lumMod val="75000"/>
                </a:schemeClr>
              </a:solidFill>
            </a:endParaRPr>
          </a:p>
        </p:txBody>
      </p:sp>
      <p:sp>
        <p:nvSpPr>
          <p:cNvPr id="6" name="TextBox 3"/>
          <p:cNvSpPr txBox="1"/>
          <p:nvPr/>
        </p:nvSpPr>
        <p:spPr>
          <a:xfrm>
            <a:off x="3075709" y="1017533"/>
            <a:ext cx="4290986" cy="1631216"/>
          </a:xfrm>
          <a:prstGeom prst="rect">
            <a:avLst/>
          </a:prstGeom>
          <a:noFill/>
        </p:spPr>
        <p:txBody>
          <a:bodyPr wrap="square" rtlCol="0">
            <a:spAutoFit/>
          </a:bodyPr>
          <a:lstStyle/>
          <a:p>
            <a:pPr algn="ctr"/>
            <a:r>
              <a:rPr lang="en-US" sz="2800" b="1" dirty="0" smtClean="0">
                <a:solidFill>
                  <a:srgbClr val="0000FF"/>
                </a:solidFill>
              </a:rPr>
              <a:t>      DAY 2</a:t>
            </a:r>
          </a:p>
          <a:p>
            <a:pPr algn="ctr"/>
            <a:r>
              <a:rPr lang="en-US" sz="3600" b="1" dirty="0" smtClean="0">
                <a:solidFill>
                  <a:srgbClr val="0000FF"/>
                </a:solidFill>
              </a:rPr>
              <a:t>SESSION 3</a:t>
            </a:r>
            <a:endParaRPr lang="ar-SA" sz="3600" b="1" dirty="0" smtClean="0">
              <a:solidFill>
                <a:srgbClr val="0000FF"/>
              </a:solidFill>
            </a:endParaRPr>
          </a:p>
          <a:p>
            <a:pPr algn="ctr"/>
            <a:r>
              <a:rPr lang="ar-SA" sz="3600" b="1" dirty="0" smtClean="0">
                <a:solidFill>
                  <a:srgbClr val="0000FF"/>
                </a:solidFill>
              </a:rPr>
              <a:t>اليوم الثاني-الفترة الثانية</a:t>
            </a:r>
          </a:p>
        </p:txBody>
      </p:sp>
      <p:sp>
        <p:nvSpPr>
          <p:cNvPr id="8" name="TextBox 6"/>
          <p:cNvSpPr txBox="1"/>
          <p:nvPr/>
        </p:nvSpPr>
        <p:spPr>
          <a:xfrm>
            <a:off x="988638" y="3577670"/>
            <a:ext cx="7410618" cy="2554545"/>
          </a:xfrm>
          <a:prstGeom prst="rect">
            <a:avLst/>
          </a:prstGeom>
          <a:noFill/>
        </p:spPr>
        <p:txBody>
          <a:bodyPr wrap="none" rtlCol="0">
            <a:spAutoFit/>
          </a:bodyPr>
          <a:lstStyle/>
          <a:p>
            <a:r>
              <a:rPr lang="en-GB" sz="3200" b="1" dirty="0" smtClean="0">
                <a:solidFill>
                  <a:srgbClr val="0000FF"/>
                </a:solidFill>
              </a:rPr>
              <a:t>Managing the move to Learning Outcomes</a:t>
            </a:r>
          </a:p>
          <a:p>
            <a:pPr>
              <a:buFontTx/>
              <a:buChar char="-"/>
            </a:pPr>
            <a:r>
              <a:rPr lang="en-GB" sz="3200" b="1" dirty="0" smtClean="0">
                <a:solidFill>
                  <a:srgbClr val="0000FF"/>
                </a:solidFill>
              </a:rPr>
              <a:t>a possible approach</a:t>
            </a:r>
            <a:endParaRPr lang="ar-SA" sz="3200" b="1" dirty="0" smtClean="0">
              <a:solidFill>
                <a:srgbClr val="0000FF"/>
              </a:solidFill>
            </a:endParaRPr>
          </a:p>
          <a:p>
            <a:r>
              <a:rPr lang="ar-SA" sz="3200" b="1" dirty="0" smtClean="0">
                <a:solidFill>
                  <a:srgbClr val="0000FF"/>
                </a:solidFill>
              </a:rPr>
              <a:t>إدارة الانتقال لمخرجات التعلم</a:t>
            </a:r>
          </a:p>
          <a:p>
            <a:r>
              <a:rPr lang="ar-SA" sz="3200" b="1" dirty="0" smtClean="0">
                <a:solidFill>
                  <a:srgbClr val="0000FF"/>
                </a:solidFill>
              </a:rPr>
              <a:t>منهج يمكن تحقيقه</a:t>
            </a:r>
            <a:r>
              <a:rPr lang="en-GB" sz="3200" b="1" dirty="0" smtClean="0">
                <a:solidFill>
                  <a:srgbClr val="0000FF"/>
                </a:solidFill>
              </a:rPr>
              <a:t> </a:t>
            </a:r>
            <a:endParaRPr lang="ar-SA" sz="3200" b="1" dirty="0" smtClean="0">
              <a:solidFill>
                <a:srgbClr val="0000FF"/>
              </a:solidFill>
            </a:endParaRPr>
          </a:p>
          <a:p>
            <a:endParaRPr lang="en-US" sz="3200" dirty="0">
              <a:solidFill>
                <a:srgbClr val="0000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p:cNvSpPr>
          <p:nvPr>
            <p:ph type="title"/>
          </p:nvPr>
        </p:nvSpPr>
        <p:spPr/>
        <p:txBody>
          <a:bodyPr>
            <a:normAutofit fontScale="90000"/>
          </a:bodyPr>
          <a:lstStyle/>
          <a:p>
            <a:pPr eaLnBrk="1" hangingPunct="1">
              <a:defRPr/>
            </a:pPr>
            <a:r>
              <a:rPr lang="en-GB" sz="2000" b="1" dirty="0" smtClean="0">
                <a:solidFill>
                  <a:schemeClr val="accent3"/>
                </a:solidFill>
              </a:rPr>
              <a:t>What do Learning Outcomes look like? </a:t>
            </a:r>
            <a:br>
              <a:rPr lang="en-GB" sz="2000" b="1" dirty="0" smtClean="0">
                <a:solidFill>
                  <a:schemeClr val="accent3"/>
                </a:solidFill>
              </a:rPr>
            </a:br>
            <a:r>
              <a:rPr lang="en-GB" sz="2000" b="1" dirty="0" smtClean="0">
                <a:solidFill>
                  <a:schemeClr val="accent3"/>
                </a:solidFill>
              </a:rPr>
              <a:t>Generic outcomes</a:t>
            </a:r>
            <a:r>
              <a:rPr lang="ar-SA" sz="2000" b="1" dirty="0" smtClean="0">
                <a:solidFill>
                  <a:schemeClr val="accent3"/>
                </a:solidFill>
              </a:rPr>
              <a:t/>
            </a:r>
            <a:br>
              <a:rPr lang="ar-SA" sz="2000" b="1" dirty="0" smtClean="0">
                <a:solidFill>
                  <a:schemeClr val="accent3"/>
                </a:solidFill>
              </a:rPr>
            </a:br>
            <a:r>
              <a:rPr lang="ar-SA" sz="2000" b="1" dirty="0" smtClean="0">
                <a:solidFill>
                  <a:schemeClr val="accent3"/>
                </a:solidFill>
              </a:rPr>
              <a:t>كيف نتعرف على مخرجات التعلم</a:t>
            </a:r>
            <a:br>
              <a:rPr lang="ar-SA" sz="2000" b="1" dirty="0" smtClean="0">
                <a:solidFill>
                  <a:schemeClr val="accent3"/>
                </a:solidFill>
              </a:rPr>
            </a:br>
            <a:r>
              <a:rPr lang="ar-SA" sz="2000" b="1" dirty="0" smtClean="0">
                <a:solidFill>
                  <a:schemeClr val="accent3"/>
                </a:solidFill>
              </a:rPr>
              <a:t> مخرجات عامة</a:t>
            </a:r>
            <a:endParaRPr lang="en-US" sz="2000" b="1" dirty="0" smtClean="0">
              <a:solidFill>
                <a:schemeClr val="accent3"/>
              </a:solidFill>
            </a:endParaRPr>
          </a:p>
        </p:txBody>
      </p:sp>
      <p:sp>
        <p:nvSpPr>
          <p:cNvPr id="11267" name="Rectangle 1027"/>
          <p:cNvSpPr>
            <a:spLocks noGrp="1"/>
          </p:cNvSpPr>
          <p:nvPr>
            <p:ph idx="1"/>
          </p:nvPr>
        </p:nvSpPr>
        <p:spPr/>
        <p:txBody>
          <a:bodyPr>
            <a:normAutofit lnSpcReduction="10000"/>
          </a:bodyPr>
          <a:lstStyle/>
          <a:p>
            <a:pPr eaLnBrk="1" hangingPunct="1"/>
            <a:r>
              <a:rPr lang="en-GB" sz="2400" dirty="0" smtClean="0">
                <a:latin typeface="Arial" charset="0"/>
                <a:cs typeface="Times New Roman" pitchFamily="18" charset="0"/>
              </a:rPr>
              <a:t>be able to plan and improve their own performance</a:t>
            </a:r>
            <a:endParaRPr lang="ar-SA" sz="2400" dirty="0" smtClean="0">
              <a:latin typeface="Arial" charset="0"/>
              <a:cs typeface="Times New Roman" pitchFamily="18" charset="0"/>
            </a:endParaRPr>
          </a:p>
          <a:p>
            <a:pPr eaLnBrk="1" hangingPunct="1"/>
            <a:r>
              <a:rPr lang="ar-SA" sz="2400" dirty="0" smtClean="0">
                <a:latin typeface="Arial" charset="0"/>
                <a:cs typeface="Times New Roman" pitchFamily="18" charset="0"/>
              </a:rPr>
              <a:t>المقدرة على تخطيط و تطوير أداءهم</a:t>
            </a:r>
            <a:endParaRPr lang="en-GB" sz="2400" dirty="0" smtClean="0">
              <a:latin typeface="Arial" charset="0"/>
              <a:cs typeface="Times New Roman" pitchFamily="18" charset="0"/>
            </a:endParaRPr>
          </a:p>
          <a:p>
            <a:pPr eaLnBrk="1" hangingPunct="1"/>
            <a:r>
              <a:rPr lang="en-GB" sz="2400" dirty="0" smtClean="0">
                <a:latin typeface="Arial" charset="0"/>
                <a:cs typeface="Times New Roman" pitchFamily="18" charset="0"/>
              </a:rPr>
              <a:t>be able to research new areas of knowledge using both library and online resources</a:t>
            </a:r>
            <a:endParaRPr lang="ar-SA" sz="2400" dirty="0" smtClean="0">
              <a:latin typeface="Arial" charset="0"/>
              <a:cs typeface="Times New Roman" pitchFamily="18" charset="0"/>
            </a:endParaRPr>
          </a:p>
          <a:p>
            <a:r>
              <a:rPr lang="ar-SA" sz="2400" dirty="0" smtClean="0">
                <a:latin typeface="Arial" charset="0"/>
                <a:cs typeface="Times New Roman" pitchFamily="18" charset="0"/>
              </a:rPr>
              <a:t>المقدرة على الوصول الى مجالات جديدة من المعرفة باستخدام كلاً من المكتبة و الإنترنت  </a:t>
            </a:r>
          </a:p>
          <a:p>
            <a:pPr eaLnBrk="1" hangingPunct="1"/>
            <a:r>
              <a:rPr lang="en-GB" sz="2400" dirty="0" smtClean="0">
                <a:latin typeface="Arial" charset="0"/>
                <a:cs typeface="Times New Roman" pitchFamily="18" charset="0"/>
              </a:rPr>
              <a:t>show evidence of having worked in groups and developed group working skills</a:t>
            </a:r>
            <a:endParaRPr lang="ar-SA" sz="2400" dirty="0" smtClean="0">
              <a:latin typeface="Arial" charset="0"/>
              <a:cs typeface="Times New Roman" pitchFamily="18" charset="0"/>
            </a:endParaRPr>
          </a:p>
          <a:p>
            <a:pPr eaLnBrk="1" hangingPunct="1"/>
            <a:r>
              <a:rPr lang="ar-SA" sz="2400" dirty="0" smtClean="0">
                <a:latin typeface="Arial" charset="0"/>
                <a:cs typeface="Times New Roman" pitchFamily="18" charset="0"/>
              </a:rPr>
              <a:t>وضوح أدلة على العمل كمجموعات و تطوير مهارات العمل الجماعي</a:t>
            </a:r>
            <a:endParaRPr lang="en-GB" sz="2400" dirty="0" smtClean="0">
              <a:latin typeface="Arial" charset="0"/>
              <a:cs typeface="Times New Roman" pitchFamily="18" charset="0"/>
            </a:endParaRPr>
          </a:p>
          <a:p>
            <a:pPr eaLnBrk="1" hangingPunct="1"/>
            <a:r>
              <a:rPr lang="en-GB" sz="2400" dirty="0" smtClean="0">
                <a:latin typeface="Arial" charset="0"/>
                <a:cs typeface="Times New Roman" pitchFamily="18" charset="0"/>
              </a:rPr>
              <a:t>be able to plan and deliver an effective presentation</a:t>
            </a:r>
            <a:endParaRPr lang="ar-SA" sz="2400" dirty="0" smtClean="0">
              <a:latin typeface="Arial" charset="0"/>
              <a:cs typeface="Times New Roman" pitchFamily="18" charset="0"/>
            </a:endParaRPr>
          </a:p>
          <a:p>
            <a:pPr eaLnBrk="1" hangingPunct="1"/>
            <a:r>
              <a:rPr lang="ar-SA" sz="2400" dirty="0" smtClean="0">
                <a:latin typeface="Arial" charset="0"/>
                <a:cs typeface="Times New Roman" pitchFamily="18" charset="0"/>
              </a:rPr>
              <a:t>المقدرة على تخطيط وإلقاء عرض تقديمي فعال </a:t>
            </a:r>
            <a:endParaRPr lang="en-GB" sz="2400" dirty="0" smtClean="0">
              <a:latin typeface="Arial" charset="0"/>
              <a:cs typeface="Times New Roman" pitchFamily="18" charset="0"/>
            </a:endParaRPr>
          </a:p>
          <a:p>
            <a:pPr eaLnBrk="1" hangingPunct="1">
              <a:buFont typeface="Wingdings 2" pitchFamily="18" charset="2"/>
              <a:buNone/>
            </a:pPr>
            <a:endParaRPr lang="en-US" sz="2400" dirty="0" smtClean="0">
              <a:latin typeface="Arial" charset="0"/>
              <a:cs typeface="Times New Roman" pitchFamily="18" charset="0"/>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p:txBody>
          <a:bodyPr>
            <a:normAutofit/>
          </a:bodyPr>
          <a:lstStyle/>
          <a:p>
            <a:pPr algn="l"/>
            <a:r>
              <a:rPr lang="en-US" sz="2400" dirty="0" smtClean="0">
                <a:solidFill>
                  <a:schemeClr val="accent3">
                    <a:lumMod val="75000"/>
                  </a:schemeClr>
                </a:solidFill>
              </a:rPr>
              <a:t>Reflections on 5 themes from UK QAA Institutional Audit</a:t>
            </a:r>
            <a:r>
              <a:rPr lang="ar-SA" sz="2400" dirty="0" smtClean="0">
                <a:solidFill>
                  <a:schemeClr val="accent3">
                    <a:lumMod val="75000"/>
                  </a:schemeClr>
                </a:solidFill>
              </a:rPr>
              <a:t/>
            </a:r>
            <a:br>
              <a:rPr lang="ar-SA" sz="2400" dirty="0" smtClean="0">
                <a:solidFill>
                  <a:schemeClr val="accent3">
                    <a:lumMod val="75000"/>
                  </a:schemeClr>
                </a:solidFill>
              </a:rPr>
            </a:br>
            <a:r>
              <a:rPr lang="en-US" sz="2400" dirty="0" smtClean="0">
                <a:solidFill>
                  <a:schemeClr val="accent3">
                    <a:lumMod val="75000"/>
                  </a:schemeClr>
                </a:solidFill>
              </a:rPr>
              <a:t> QAA </a:t>
            </a:r>
            <a:r>
              <a:rPr lang="ar-SA" sz="2400" dirty="0" smtClean="0">
                <a:solidFill>
                  <a:schemeClr val="accent3">
                    <a:lumMod val="75000"/>
                  </a:schemeClr>
                </a:solidFill>
              </a:rPr>
              <a:t>تسليط الضوء على خمس مواضيع من معهد التدقيق البريطاني</a:t>
            </a:r>
            <a:endParaRPr lang="en-US" sz="2400" dirty="0">
              <a:solidFill>
                <a:schemeClr val="accent3">
                  <a:lumMod val="75000"/>
                </a:schemeClr>
              </a:solidFill>
            </a:endParaRPr>
          </a:p>
        </p:txBody>
      </p:sp>
      <p:sp>
        <p:nvSpPr>
          <p:cNvPr id="9" name="Content Placeholder 4"/>
          <p:cNvSpPr>
            <a:spLocks noGrp="1"/>
          </p:cNvSpPr>
          <p:nvPr>
            <p:ph idx="1"/>
          </p:nvPr>
        </p:nvSpPr>
        <p:spPr/>
        <p:txBody>
          <a:bodyPr>
            <a:normAutofit fontScale="92500" lnSpcReduction="20000"/>
          </a:bodyPr>
          <a:lstStyle/>
          <a:p>
            <a:r>
              <a:rPr lang="en-US" sz="2800" dirty="0" smtClean="0"/>
              <a:t>The adoption and use of learning outcomes</a:t>
            </a:r>
            <a:endParaRPr lang="ar-SA" sz="2800" dirty="0" smtClean="0"/>
          </a:p>
          <a:p>
            <a:pPr>
              <a:buNone/>
            </a:pPr>
            <a:r>
              <a:rPr lang="ar-SA" sz="2800" dirty="0" smtClean="0"/>
              <a:t>تبني </a:t>
            </a:r>
            <a:r>
              <a:rPr lang="ar-SA" sz="2800" dirty="0" err="1" smtClean="0"/>
              <a:t>و</a:t>
            </a:r>
            <a:r>
              <a:rPr lang="ar-SA" sz="2800" dirty="0" smtClean="0"/>
              <a:t> استخدام مخرجات التعلم</a:t>
            </a:r>
            <a:endParaRPr lang="en-US" sz="2800" dirty="0" smtClean="0"/>
          </a:p>
          <a:p>
            <a:pPr marL="971550" lvl="1" indent="-514350">
              <a:buFont typeface="+mj-lt"/>
              <a:buAutoNum type="arabicPeriod"/>
            </a:pPr>
            <a:r>
              <a:rPr lang="en-US" sz="2400" dirty="0" smtClean="0"/>
              <a:t>Institutional approaches to learning outcomes</a:t>
            </a:r>
            <a:endParaRPr lang="ar-SA" sz="2400" dirty="0" smtClean="0"/>
          </a:p>
          <a:p>
            <a:pPr marL="971550" lvl="1" indent="-514350">
              <a:buNone/>
            </a:pPr>
            <a:r>
              <a:rPr lang="ar-SA" sz="2400" dirty="0" smtClean="0"/>
              <a:t>طرق مؤسساتية تعليمية لمخرجات التعلم</a:t>
            </a:r>
            <a:endParaRPr lang="en-US" sz="2400" dirty="0" smtClean="0"/>
          </a:p>
          <a:p>
            <a:pPr marL="971550" lvl="1" indent="-514350">
              <a:buFont typeface="+mj-lt"/>
              <a:buAutoNum type="arabicPeriod"/>
            </a:pPr>
            <a:r>
              <a:rPr lang="en-US" sz="2400" dirty="0" smtClean="0"/>
              <a:t>The use of external reference points</a:t>
            </a:r>
            <a:endParaRPr lang="ar-SA" sz="2400" dirty="0" smtClean="0"/>
          </a:p>
          <a:p>
            <a:pPr marL="971550" lvl="1" indent="-514350">
              <a:buNone/>
            </a:pPr>
            <a:r>
              <a:rPr lang="ar-SA" sz="2400" dirty="0" smtClean="0"/>
              <a:t>استخدام نقاط مرجعية خارجية</a:t>
            </a:r>
            <a:endParaRPr lang="en-US" sz="2400" dirty="0" smtClean="0"/>
          </a:p>
          <a:p>
            <a:pPr marL="971550" lvl="1" indent="-514350">
              <a:buFont typeface="+mj-lt"/>
              <a:buAutoNum type="arabicPeriod"/>
            </a:pPr>
            <a:r>
              <a:rPr lang="en-US" sz="2400" dirty="0" err="1" smtClean="0"/>
              <a:t>Programme</a:t>
            </a:r>
            <a:r>
              <a:rPr lang="en-US" sz="2400" dirty="0" smtClean="0"/>
              <a:t> design</a:t>
            </a:r>
            <a:endParaRPr lang="ar-SA" sz="2400" dirty="0" smtClean="0"/>
          </a:p>
          <a:p>
            <a:pPr marL="971550" lvl="1" indent="-514350">
              <a:buNone/>
            </a:pPr>
            <a:r>
              <a:rPr lang="ar-SA" sz="2400" dirty="0" smtClean="0"/>
              <a:t>تصميم البرنامج</a:t>
            </a:r>
            <a:endParaRPr lang="en-US" sz="2400" dirty="0" smtClean="0"/>
          </a:p>
          <a:p>
            <a:pPr marL="971550" lvl="1" indent="-514350">
              <a:buFont typeface="+mj-lt"/>
              <a:buAutoNum type="arabicPeriod"/>
            </a:pPr>
            <a:r>
              <a:rPr lang="en-US" sz="2400" dirty="0" smtClean="0"/>
              <a:t>Assessment</a:t>
            </a:r>
            <a:endParaRPr lang="ar-SA" sz="2400" dirty="0" smtClean="0"/>
          </a:p>
          <a:p>
            <a:pPr marL="971550" lvl="1" indent="-514350">
              <a:buNone/>
            </a:pPr>
            <a:r>
              <a:rPr lang="ar-SA" sz="2400" dirty="0" smtClean="0"/>
              <a:t>التقييم</a:t>
            </a:r>
            <a:endParaRPr lang="en-US" sz="2400" dirty="0" smtClean="0"/>
          </a:p>
          <a:p>
            <a:pPr marL="971550" lvl="1" indent="-514350">
              <a:buFont typeface="+mj-lt"/>
              <a:buAutoNum type="arabicPeriod"/>
            </a:pPr>
            <a:r>
              <a:rPr lang="en-US" sz="2400" dirty="0" smtClean="0"/>
              <a:t>Information provided to students</a:t>
            </a:r>
            <a:endParaRPr lang="ar-SA" sz="2400" dirty="0" smtClean="0"/>
          </a:p>
          <a:p>
            <a:pPr marL="971550" lvl="1" indent="-514350">
              <a:buNone/>
            </a:pPr>
            <a:r>
              <a:rPr lang="ar-SA" sz="2400" dirty="0" smtClean="0"/>
              <a:t>المعلومات المقدمة للطلاب</a:t>
            </a:r>
            <a:endParaRPr lang="en-US" sz="2400"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100" dirty="0" smtClean="0">
                <a:solidFill>
                  <a:schemeClr val="accent3">
                    <a:lumMod val="75000"/>
                  </a:schemeClr>
                </a:solidFill>
              </a:rPr>
              <a:t>Reflections on 5 themes from UK QAA Institutional Audit</a:t>
            </a:r>
            <a:br>
              <a:rPr lang="en-US" sz="3100" dirty="0" smtClean="0">
                <a:solidFill>
                  <a:schemeClr val="accent3">
                    <a:lumMod val="75000"/>
                  </a:schemeClr>
                </a:solidFill>
              </a:rPr>
            </a:br>
            <a:r>
              <a:rPr lang="ar-SA" sz="3100" dirty="0" smtClean="0">
                <a:solidFill>
                  <a:schemeClr val="accent3">
                    <a:lumMod val="75000"/>
                  </a:schemeClr>
                </a:solidFill>
              </a:rPr>
              <a:t>تسليط الضوء على 5 مواضيع من معهد التدقيق البريطاني</a:t>
            </a:r>
            <a:r>
              <a:rPr lang="ar-SA" dirty="0" smtClean="0">
                <a:solidFill>
                  <a:schemeClr val="accent3">
                    <a:lumMod val="75000"/>
                  </a:schemeClr>
                </a:solidFill>
              </a:rPr>
              <a:t> </a:t>
            </a:r>
            <a:endParaRPr lang="en-US" dirty="0"/>
          </a:p>
        </p:txBody>
      </p:sp>
      <p:sp>
        <p:nvSpPr>
          <p:cNvPr id="5" name="Content Placeholder 4"/>
          <p:cNvSpPr>
            <a:spLocks noGrp="1"/>
          </p:cNvSpPr>
          <p:nvPr>
            <p:ph idx="1"/>
          </p:nvPr>
        </p:nvSpPr>
        <p:spPr/>
        <p:txBody>
          <a:bodyPr>
            <a:normAutofit fontScale="85000" lnSpcReduction="10000"/>
          </a:bodyPr>
          <a:lstStyle/>
          <a:p>
            <a:r>
              <a:rPr lang="en-US" dirty="0" smtClean="0"/>
              <a:t>Key messages </a:t>
            </a:r>
            <a:r>
              <a:rPr lang="ar-SA" dirty="0" smtClean="0"/>
              <a:t>*رسائل مهمة          </a:t>
            </a:r>
            <a:endParaRPr lang="en-US" dirty="0" smtClean="0"/>
          </a:p>
          <a:p>
            <a:pPr marL="971550" lvl="1" indent="-514350">
              <a:buFont typeface="+mj-lt"/>
              <a:buAutoNum type="arabicPeriod"/>
            </a:pPr>
            <a:r>
              <a:rPr lang="en-US" dirty="0" smtClean="0"/>
              <a:t>Each institution must reflect and find its own approach (not emulate) </a:t>
            </a:r>
          </a:p>
          <a:p>
            <a:pPr marL="971550" lvl="1" indent="-514350">
              <a:buNone/>
            </a:pPr>
            <a:r>
              <a:rPr lang="ar-SA" dirty="0" smtClean="0"/>
              <a:t>كل معهد يجب أن يعكس و يجد طريقته </a:t>
            </a:r>
            <a:r>
              <a:rPr lang="ar-SA" dirty="0" err="1" smtClean="0"/>
              <a:t>الخاصة </a:t>
            </a:r>
            <a:r>
              <a:rPr lang="ar-SA" dirty="0" smtClean="0"/>
              <a:t>( لا يقلد</a:t>
            </a:r>
            <a:r>
              <a:rPr lang="ar-SA" dirty="0" err="1" smtClean="0"/>
              <a:t>)</a:t>
            </a:r>
            <a:r>
              <a:rPr lang="ar-SA" dirty="0" smtClean="0"/>
              <a:t> </a:t>
            </a:r>
            <a:endParaRPr lang="en-US" dirty="0" smtClean="0"/>
          </a:p>
          <a:p>
            <a:pPr marL="971550" lvl="1" indent="-514350">
              <a:buFont typeface="+mj-lt"/>
              <a:buAutoNum type="arabicPeriod"/>
            </a:pPr>
            <a:r>
              <a:rPr lang="en-GB" i="1" dirty="0" smtClean="0"/>
              <a:t> “There is ample evidence in reports that students valued the clarity that the use of learning outcomes had brought to the overall purpose of their programme, the interrelationship between parts of the programme and the nature and purpose of assessment tasks.”</a:t>
            </a:r>
          </a:p>
          <a:p>
            <a:pPr marL="971550" lvl="1" indent="-514350">
              <a:buNone/>
            </a:pPr>
            <a:r>
              <a:rPr lang="en-GB" i="1" dirty="0" smtClean="0"/>
              <a:t>“</a:t>
            </a:r>
            <a:r>
              <a:rPr lang="ar-SA" i="1" dirty="0" smtClean="0"/>
              <a:t>هناك دليل واضح في التقارير أن الطلاب يقدرون الوضوح بأن استخدام مخرجات التعلم قد جعلتهم يفهمون الغرض من برنامجهم، ويفهمون العلاقة بين أجزائه و طبيعة مهام التقويم“</a:t>
            </a:r>
            <a:endParaRPr lang="en-US" dirty="0" smtClean="0"/>
          </a:p>
          <a:p>
            <a:pPr marL="971550" lvl="1" indent="-514350">
              <a:buFont typeface="+mj-lt"/>
              <a:buAutoNum type="arabicPeriod"/>
            </a:pPr>
            <a:endParaRPr lang="en-US" dirty="0" smtClean="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smtClean="0">
                <a:solidFill>
                  <a:schemeClr val="accent3">
                    <a:lumMod val="75000"/>
                  </a:schemeClr>
                </a:solidFill>
              </a:rPr>
              <a:t>Reflections on 5 themes from UK QAA Institutional Audit</a:t>
            </a:r>
            <a:br>
              <a:rPr lang="en-US" sz="3600" dirty="0" smtClean="0">
                <a:solidFill>
                  <a:schemeClr val="accent3">
                    <a:lumMod val="75000"/>
                  </a:schemeClr>
                </a:solidFill>
              </a:rPr>
            </a:br>
            <a:r>
              <a:rPr lang="ar-SA" sz="3600" dirty="0" smtClean="0">
                <a:solidFill>
                  <a:schemeClr val="accent3">
                    <a:lumMod val="75000"/>
                  </a:schemeClr>
                </a:solidFill>
              </a:rPr>
              <a:t>التسليط الضوء على 5 مواضيع من معهد التدقيق</a:t>
            </a:r>
            <a:r>
              <a:rPr lang="ar-SA" dirty="0" smtClean="0">
                <a:solidFill>
                  <a:schemeClr val="accent3">
                    <a:lumMod val="75000"/>
                  </a:schemeClr>
                </a:solidFill>
              </a:rPr>
              <a:t> </a:t>
            </a:r>
            <a:r>
              <a:rPr lang="ar-SA" sz="3100" dirty="0" smtClean="0">
                <a:solidFill>
                  <a:schemeClr val="accent3">
                    <a:lumMod val="75000"/>
                  </a:schemeClr>
                </a:solidFill>
              </a:rPr>
              <a:t>البريطاني</a:t>
            </a:r>
            <a:r>
              <a:rPr lang="ar-SA" dirty="0" smtClean="0">
                <a:solidFill>
                  <a:schemeClr val="accent3">
                    <a:lumMod val="75000"/>
                  </a:schemeClr>
                </a:solidFill>
              </a:rPr>
              <a:t> </a:t>
            </a:r>
            <a:endParaRPr lang="en-US" dirty="0"/>
          </a:p>
        </p:txBody>
      </p:sp>
      <p:sp>
        <p:nvSpPr>
          <p:cNvPr id="5" name="Content Placeholder 4"/>
          <p:cNvSpPr>
            <a:spLocks noGrp="1"/>
          </p:cNvSpPr>
          <p:nvPr>
            <p:ph idx="1"/>
          </p:nvPr>
        </p:nvSpPr>
        <p:spPr/>
        <p:txBody>
          <a:bodyPr>
            <a:normAutofit fontScale="77500" lnSpcReduction="20000"/>
          </a:bodyPr>
          <a:lstStyle/>
          <a:p>
            <a:r>
              <a:rPr lang="en-US" dirty="0" smtClean="0"/>
              <a:t>Key messages </a:t>
            </a:r>
            <a:r>
              <a:rPr lang="ar-SA" dirty="0" smtClean="0"/>
              <a:t>* الرسائل الأساسية          </a:t>
            </a:r>
            <a:endParaRPr lang="en-US" dirty="0" smtClean="0"/>
          </a:p>
          <a:p>
            <a:pPr marL="971550" lvl="1" indent="-514350">
              <a:buAutoNum type="arabicPeriod" startAt="3"/>
            </a:pPr>
            <a:r>
              <a:rPr lang="en-US" dirty="0" smtClean="0"/>
              <a:t>Stimulated institutional approaches to looking closer at the relationship between teaching, learning and assessment practices and how these managed</a:t>
            </a:r>
          </a:p>
          <a:p>
            <a:pPr marL="971550" lvl="1" indent="-514350">
              <a:buNone/>
            </a:pPr>
            <a:r>
              <a:rPr lang="ar-SA" dirty="0" smtClean="0"/>
              <a:t>أساليب معاهد مستحثة للنظر بعين فاحصة للعلاقة بين التعليم و التعلم و بين ممارسات التقييم و كيف نجح ذلك</a:t>
            </a:r>
            <a:endParaRPr lang="en-US" dirty="0" smtClean="0"/>
          </a:p>
          <a:p>
            <a:pPr marL="971550" lvl="1" indent="-514350">
              <a:buAutoNum type="arabicPeriod" startAt="3"/>
            </a:pPr>
            <a:r>
              <a:rPr lang="en-US" dirty="0" smtClean="0"/>
              <a:t>Old processes not always fully explicit </a:t>
            </a:r>
            <a:r>
              <a:rPr lang="ar-SA" dirty="0" smtClean="0"/>
              <a:t>الإجراءات القديمة ليست واضحة بشكل كامل دائماً.</a:t>
            </a:r>
            <a:endParaRPr lang="en-US" dirty="0" smtClean="0"/>
          </a:p>
          <a:p>
            <a:pPr marL="971550" lvl="1" indent="-514350">
              <a:buAutoNum type="arabicPeriod" startAt="3"/>
            </a:pPr>
            <a:r>
              <a:rPr lang="en-US" dirty="0" smtClean="0"/>
              <a:t>Discipline self evaluation invariably used external reference points (FHEQ)</a:t>
            </a:r>
          </a:p>
          <a:p>
            <a:pPr marL="971550" lvl="1" indent="-514350">
              <a:buNone/>
            </a:pPr>
            <a:r>
              <a:rPr lang="ar-SA" dirty="0" smtClean="0"/>
              <a:t>تقويم الذات استخدم بشكل متفاوت نقاط مرجعية </a:t>
            </a:r>
            <a:endParaRPr lang="en-US" dirty="0" smtClean="0"/>
          </a:p>
          <a:p>
            <a:pPr marL="971550" lvl="1" indent="-514350">
              <a:buAutoNum type="arabicPeriod" startAt="3"/>
            </a:pPr>
            <a:r>
              <a:rPr lang="en-US" dirty="0" smtClean="0"/>
              <a:t>Weakness in differentiation between batchelor’s and master’s levels (eg BEng and </a:t>
            </a:r>
            <a:r>
              <a:rPr lang="en-US" dirty="0" err="1" smtClean="0"/>
              <a:t>MEng</a:t>
            </a:r>
            <a:r>
              <a:rPr lang="en-US" dirty="0" smtClean="0"/>
              <a:t>)</a:t>
            </a:r>
          </a:p>
          <a:p>
            <a:pPr marL="971550" lvl="1" indent="-514350">
              <a:buNone/>
            </a:pPr>
            <a:r>
              <a:rPr lang="ar-SA" dirty="0" smtClean="0"/>
              <a:t>الضعف في التفريق بين مستويات </a:t>
            </a:r>
            <a:r>
              <a:rPr lang="ar-SA" dirty="0" err="1" smtClean="0"/>
              <a:t>الباكلوريوس</a:t>
            </a:r>
            <a:r>
              <a:rPr lang="ar-SA" dirty="0" smtClean="0"/>
              <a:t> و الماجستير  </a:t>
            </a:r>
            <a:endParaRPr lang="en-US" dirty="0" smtClean="0"/>
          </a:p>
          <a:p>
            <a:pPr marL="971550" lvl="1" indent="-514350">
              <a:buAutoNum type="arabicPeriod" startAt="3"/>
            </a:pPr>
            <a:endParaRPr lang="en-US" dirty="0" smtClean="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smtClean="0">
                <a:solidFill>
                  <a:schemeClr val="accent3">
                    <a:lumMod val="75000"/>
                  </a:schemeClr>
                </a:solidFill>
              </a:rPr>
              <a:t>Reflections on 5 themes from UK QAA Institutional Audit</a:t>
            </a:r>
            <a:br>
              <a:rPr lang="en-US" sz="3600" dirty="0" smtClean="0">
                <a:solidFill>
                  <a:schemeClr val="accent3">
                    <a:lumMod val="75000"/>
                  </a:schemeClr>
                </a:solidFill>
              </a:rPr>
            </a:br>
            <a:r>
              <a:rPr lang="ar-SA" sz="3600" dirty="0" smtClean="0">
                <a:solidFill>
                  <a:schemeClr val="accent3">
                    <a:lumMod val="75000"/>
                  </a:schemeClr>
                </a:solidFill>
              </a:rPr>
              <a:t>تسليط الضوء على خمسة مواضيع من معهد التدقيق البريطاني</a:t>
            </a:r>
            <a:r>
              <a:rPr lang="ar-SA" dirty="0" smtClean="0">
                <a:solidFill>
                  <a:schemeClr val="accent3">
                    <a:lumMod val="75000"/>
                  </a:schemeClr>
                </a:solidFill>
              </a:rPr>
              <a:t> </a:t>
            </a:r>
            <a:endParaRPr lang="en-US" dirty="0"/>
          </a:p>
        </p:txBody>
      </p:sp>
      <p:sp>
        <p:nvSpPr>
          <p:cNvPr id="5" name="Content Placeholder 4"/>
          <p:cNvSpPr>
            <a:spLocks noGrp="1"/>
          </p:cNvSpPr>
          <p:nvPr>
            <p:ph idx="1"/>
          </p:nvPr>
        </p:nvSpPr>
        <p:spPr/>
        <p:txBody>
          <a:bodyPr>
            <a:normAutofit fontScale="77500" lnSpcReduction="20000"/>
          </a:bodyPr>
          <a:lstStyle/>
          <a:p>
            <a:r>
              <a:rPr lang="en-US" dirty="0" smtClean="0"/>
              <a:t>Key messages </a:t>
            </a:r>
            <a:r>
              <a:rPr lang="ar-SA" dirty="0" smtClean="0"/>
              <a:t>* الرسائل المهمة        </a:t>
            </a:r>
            <a:endParaRPr lang="en-US" dirty="0" smtClean="0"/>
          </a:p>
          <a:p>
            <a:pPr marL="971550" lvl="1" indent="-514350">
              <a:buAutoNum type="arabicPeriod" startAt="7"/>
            </a:pPr>
            <a:r>
              <a:rPr lang="en-US" dirty="0" smtClean="0"/>
              <a:t>Mapping: ‘ the extent to which intended learning outcomes at module or unit level allow the learner to achieve programme level intended learning outcomes’ </a:t>
            </a:r>
          </a:p>
          <a:p>
            <a:pPr marL="971550" lvl="1" indent="-514350">
              <a:buNone/>
            </a:pPr>
            <a:r>
              <a:rPr lang="ar-SA" dirty="0" smtClean="0"/>
              <a:t>نظرة </a:t>
            </a:r>
            <a:r>
              <a:rPr lang="ar-SA" dirty="0" err="1" smtClean="0"/>
              <a:t>شاملة: </a:t>
            </a:r>
            <a:r>
              <a:rPr lang="ar-SA" dirty="0" smtClean="0"/>
              <a:t>” مدى السماح للمتعلم لإنجاز مستوى برنامج </a:t>
            </a:r>
            <a:r>
              <a:rPr lang="ar-SA" dirty="0" err="1" smtClean="0"/>
              <a:t>بسمتوى</a:t>
            </a:r>
            <a:r>
              <a:rPr lang="ar-SA" dirty="0" smtClean="0"/>
              <a:t> مخرجات </a:t>
            </a:r>
            <a:r>
              <a:rPr lang="ar-SA" dirty="0" err="1" smtClean="0"/>
              <a:t>التعلم“</a:t>
            </a:r>
            <a:r>
              <a:rPr lang="ar-SA" dirty="0" smtClean="0"/>
              <a:t> </a:t>
            </a:r>
            <a:endParaRPr lang="en-US" dirty="0" smtClean="0"/>
          </a:p>
          <a:p>
            <a:pPr marL="971550" lvl="1" indent="-514350">
              <a:buAutoNum type="arabicPeriod" startAt="7"/>
            </a:pPr>
            <a:r>
              <a:rPr lang="en-US" dirty="0" smtClean="0"/>
              <a:t>Relationship between learning outcomes and assessment not systematically applied</a:t>
            </a:r>
          </a:p>
          <a:p>
            <a:pPr marL="971550" lvl="1" indent="-514350">
              <a:buNone/>
            </a:pPr>
            <a:r>
              <a:rPr lang="ar-SA" dirty="0" smtClean="0"/>
              <a:t>العلاقة بين مخرجات التعلم و التقييم لا تطبق بشكل نظامي </a:t>
            </a:r>
            <a:endParaRPr lang="en-US" dirty="0" smtClean="0"/>
          </a:p>
          <a:p>
            <a:pPr marL="971550" lvl="1" indent="-514350">
              <a:buAutoNum type="arabicPeriod" startAt="7"/>
            </a:pPr>
            <a:r>
              <a:rPr lang="en-US" dirty="0" smtClean="0"/>
              <a:t>Connections are not systematically made to the ‘big picture’ and information is not communicated to students e.g. in handbooks.</a:t>
            </a:r>
          </a:p>
          <a:p>
            <a:pPr marL="971550" lvl="1" indent="-514350">
              <a:buNone/>
            </a:pPr>
            <a:r>
              <a:rPr lang="ar-SA" dirty="0" smtClean="0"/>
              <a:t>الارتباطات لا تعمل بشكل نظامي </a:t>
            </a:r>
            <a:r>
              <a:rPr lang="ar-SA" dirty="0" err="1" smtClean="0"/>
              <a:t>بالنسبة </a:t>
            </a:r>
            <a:r>
              <a:rPr lang="ar-SA" dirty="0" smtClean="0"/>
              <a:t>”للصورة </a:t>
            </a:r>
            <a:r>
              <a:rPr lang="ar-SA" dirty="0" err="1" smtClean="0"/>
              <a:t>الأشمل</a:t>
            </a:r>
            <a:r>
              <a:rPr lang="ar-SA" dirty="0" smtClean="0"/>
              <a:t>“ ولا يتم توصيل المعلومة للطالب بمعنى آخر </a:t>
            </a:r>
            <a:r>
              <a:rPr lang="ar-SA" dirty="0" err="1" smtClean="0"/>
              <a:t>المذكرات .</a:t>
            </a:r>
            <a:endParaRPr lang="en-US" dirty="0" smtClean="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title"/>
          </p:nvPr>
        </p:nvSpPr>
        <p:spPr>
          <a:xfrm>
            <a:off x="457200" y="410368"/>
            <a:ext cx="8229600" cy="1143000"/>
          </a:xfrm>
        </p:spPr>
        <p:txBody>
          <a:bodyPr>
            <a:normAutofit fontScale="90000"/>
          </a:bodyPr>
          <a:lstStyle/>
          <a:p>
            <a:pPr>
              <a:defRPr/>
            </a:pPr>
            <a:r>
              <a:rPr lang="en-US" sz="2800" dirty="0" smtClean="0"/>
              <a:t>Action </a:t>
            </a:r>
            <a:r>
              <a:rPr lang="en-US" sz="2800" dirty="0"/>
              <a:t>Plan: </a:t>
            </a:r>
            <a:r>
              <a:rPr lang="en-GB" sz="2800" b="1" dirty="0" smtClean="0">
                <a:solidFill>
                  <a:schemeClr val="accent3"/>
                </a:solidFill>
              </a:rPr>
              <a:t>Managing the move to Learning Outcomes – </a:t>
            </a:r>
            <a:br>
              <a:rPr lang="en-GB" sz="2800" b="1" dirty="0" smtClean="0">
                <a:solidFill>
                  <a:schemeClr val="accent3"/>
                </a:solidFill>
              </a:rPr>
            </a:br>
            <a:r>
              <a:rPr lang="en-GB" sz="2800" b="1" dirty="0" smtClean="0">
                <a:solidFill>
                  <a:schemeClr val="accent3"/>
                </a:solidFill>
              </a:rPr>
              <a:t>a possible approach</a:t>
            </a:r>
            <a:r>
              <a:rPr lang="ar-SA" sz="2800" b="1" dirty="0" smtClean="0">
                <a:solidFill>
                  <a:schemeClr val="accent3"/>
                </a:solidFill>
              </a:rPr>
              <a:t/>
            </a:r>
            <a:br>
              <a:rPr lang="ar-SA" sz="2800" b="1" dirty="0" smtClean="0">
                <a:solidFill>
                  <a:schemeClr val="accent3"/>
                </a:solidFill>
              </a:rPr>
            </a:br>
            <a:r>
              <a:rPr lang="ar-SA" sz="2800" b="1" dirty="0" smtClean="0"/>
              <a:t>خطة</a:t>
            </a:r>
            <a:r>
              <a:rPr lang="ar-SA" sz="2800" b="1" dirty="0" smtClean="0">
                <a:solidFill>
                  <a:schemeClr val="accent3"/>
                </a:solidFill>
              </a:rPr>
              <a:t> </a:t>
            </a:r>
            <a:r>
              <a:rPr lang="ar-SA" sz="2800" b="1" dirty="0" smtClean="0"/>
              <a:t>العمل</a:t>
            </a:r>
            <a:r>
              <a:rPr lang="ar-SA" sz="2800" b="1" dirty="0" smtClean="0">
                <a:solidFill>
                  <a:schemeClr val="accent3"/>
                </a:solidFill>
              </a:rPr>
              <a:t>: إدارة التغيير لمخرجات التعلم عملية غير مستحيلة </a:t>
            </a:r>
            <a:endParaRPr lang="en-US" sz="2800" b="1" dirty="0" smtClean="0">
              <a:solidFill>
                <a:schemeClr val="accent3"/>
              </a:solidFill>
            </a:endParaRPr>
          </a:p>
        </p:txBody>
      </p:sp>
      <p:sp>
        <p:nvSpPr>
          <p:cNvPr id="138243" name="Rectangle 3"/>
          <p:cNvSpPr>
            <a:spLocks noGrp="1"/>
          </p:cNvSpPr>
          <p:nvPr>
            <p:ph idx="1"/>
          </p:nvPr>
        </p:nvSpPr>
        <p:spPr>
          <a:xfrm>
            <a:off x="381000" y="2133600"/>
            <a:ext cx="8229600" cy="4389438"/>
          </a:xfrm>
        </p:spPr>
        <p:txBody>
          <a:bodyPr>
            <a:normAutofit fontScale="85000" lnSpcReduction="10000"/>
          </a:bodyPr>
          <a:lstStyle/>
          <a:p>
            <a:pPr eaLnBrk="1" hangingPunct="1">
              <a:lnSpc>
                <a:spcPct val="90000"/>
              </a:lnSpc>
            </a:pPr>
            <a:r>
              <a:rPr lang="en-GB" sz="2000" dirty="0" smtClean="0">
                <a:latin typeface="Arial" charset="0"/>
              </a:rPr>
              <a:t>Central University policy – usually starts from Teaching and Learning Strategy, Assessment policy</a:t>
            </a:r>
            <a:endParaRPr lang="ar-SA" sz="2000" dirty="0" smtClean="0">
              <a:latin typeface="Arial" charset="0"/>
            </a:endParaRPr>
          </a:p>
          <a:p>
            <a:pPr eaLnBrk="1" hangingPunct="1">
              <a:lnSpc>
                <a:spcPct val="90000"/>
              </a:lnSpc>
            </a:pPr>
            <a:r>
              <a:rPr lang="ar-SA" sz="2000" dirty="0" smtClean="0">
                <a:latin typeface="Arial" charset="0"/>
              </a:rPr>
              <a:t>السياسة المركزية </a:t>
            </a:r>
            <a:r>
              <a:rPr lang="ar-SA" sz="2000" dirty="0" err="1" smtClean="0">
                <a:latin typeface="Arial" charset="0"/>
              </a:rPr>
              <a:t>للجامعة </a:t>
            </a:r>
            <a:r>
              <a:rPr lang="ar-SA" sz="2000" dirty="0" smtClean="0">
                <a:latin typeface="Arial" charset="0"/>
              </a:rPr>
              <a:t>– عادة </a:t>
            </a:r>
            <a:r>
              <a:rPr lang="ar-SA" sz="2000" dirty="0" err="1" smtClean="0">
                <a:latin typeface="Arial" charset="0"/>
              </a:rPr>
              <a:t>تبتديء</a:t>
            </a:r>
            <a:r>
              <a:rPr lang="ar-SA" sz="2000" dirty="0" smtClean="0">
                <a:latin typeface="Arial" charset="0"/>
              </a:rPr>
              <a:t> من استراتيجية التدريس و التعلم و من ثم سياسة التقييم</a:t>
            </a:r>
            <a:endParaRPr lang="en-GB" sz="2000" dirty="0" smtClean="0">
              <a:latin typeface="Arial" charset="0"/>
            </a:endParaRPr>
          </a:p>
          <a:p>
            <a:pPr eaLnBrk="1" hangingPunct="1">
              <a:lnSpc>
                <a:spcPct val="90000"/>
              </a:lnSpc>
            </a:pPr>
            <a:r>
              <a:rPr lang="en-GB" sz="2000" dirty="0" smtClean="0">
                <a:latin typeface="Arial" charset="0"/>
              </a:rPr>
              <a:t>Faculties/Schools then develop their T&amp;L strategy and LOs for programmes</a:t>
            </a:r>
            <a:endParaRPr lang="ar-SA" sz="2000" dirty="0" smtClean="0">
              <a:latin typeface="Arial" charset="0"/>
            </a:endParaRPr>
          </a:p>
          <a:p>
            <a:pPr eaLnBrk="1" hangingPunct="1">
              <a:lnSpc>
                <a:spcPct val="90000"/>
              </a:lnSpc>
            </a:pPr>
            <a:r>
              <a:rPr lang="ar-SA" sz="2000" dirty="0" smtClean="0">
                <a:latin typeface="Arial" charset="0"/>
              </a:rPr>
              <a:t>الكليات و المدارس تطور حينئذ استراتيجية التعليم و التعلم و مخرجات التعلم للبرامج</a:t>
            </a:r>
            <a:endParaRPr lang="en-GB" sz="2000" dirty="0" smtClean="0">
              <a:latin typeface="Arial" charset="0"/>
            </a:endParaRPr>
          </a:p>
          <a:p>
            <a:pPr eaLnBrk="1" hangingPunct="1">
              <a:lnSpc>
                <a:spcPct val="90000"/>
              </a:lnSpc>
            </a:pPr>
            <a:r>
              <a:rPr lang="en-GB" sz="2000" dirty="0" smtClean="0">
                <a:latin typeface="Arial" charset="0"/>
              </a:rPr>
              <a:t>Individual module teams develop their LOs in the light of Faculty and University policies</a:t>
            </a:r>
            <a:endParaRPr lang="ar-SA" sz="2000" dirty="0" smtClean="0">
              <a:latin typeface="Arial" charset="0"/>
            </a:endParaRPr>
          </a:p>
          <a:p>
            <a:pPr eaLnBrk="1" hangingPunct="1">
              <a:lnSpc>
                <a:spcPct val="90000"/>
              </a:lnSpc>
            </a:pPr>
            <a:r>
              <a:rPr lang="ar-SA" sz="2000" dirty="0" smtClean="0">
                <a:latin typeface="Arial" charset="0"/>
              </a:rPr>
              <a:t>فريق الوحدة الفردي يطور مخرجات التعلم لهم في ضوء سياسات الكلية و الجامعة.</a:t>
            </a:r>
            <a:endParaRPr lang="en-GB" sz="2000" dirty="0" smtClean="0">
              <a:latin typeface="Arial" charset="0"/>
            </a:endParaRPr>
          </a:p>
          <a:p>
            <a:pPr eaLnBrk="1" hangingPunct="1">
              <a:lnSpc>
                <a:spcPct val="90000"/>
              </a:lnSpc>
            </a:pPr>
            <a:r>
              <a:rPr lang="en-GB" sz="2000" dirty="0" smtClean="0">
                <a:latin typeface="Arial" charset="0"/>
              </a:rPr>
              <a:t>Mapping takes place to ensure that all programme-level LOs are being achieved</a:t>
            </a:r>
            <a:endParaRPr lang="ar-SA" sz="2000" dirty="0" smtClean="0">
              <a:latin typeface="Arial" charset="0"/>
            </a:endParaRPr>
          </a:p>
          <a:p>
            <a:pPr eaLnBrk="1" hangingPunct="1">
              <a:lnSpc>
                <a:spcPct val="90000"/>
              </a:lnSpc>
            </a:pPr>
            <a:r>
              <a:rPr lang="ar-SA" sz="2000" dirty="0" smtClean="0">
                <a:latin typeface="Arial" charset="0"/>
              </a:rPr>
              <a:t>وضع الخرائط لضمان أن كل مخرجات التعلم على مستوى البرنامج تم تحقيقها</a:t>
            </a:r>
            <a:endParaRPr lang="en-GB" sz="2000" dirty="0" smtClean="0">
              <a:latin typeface="Arial" charset="0"/>
            </a:endParaRPr>
          </a:p>
          <a:p>
            <a:pPr eaLnBrk="1" hangingPunct="1">
              <a:lnSpc>
                <a:spcPct val="90000"/>
              </a:lnSpc>
            </a:pPr>
            <a:r>
              <a:rPr lang="en-GB" sz="2000" dirty="0" smtClean="0">
                <a:latin typeface="Arial" charset="0"/>
              </a:rPr>
              <a:t>In professional fields, due note is also taken of accreditation requirements</a:t>
            </a:r>
            <a:endParaRPr lang="ar-SA" sz="2000" dirty="0" smtClean="0">
              <a:latin typeface="Arial" charset="0"/>
            </a:endParaRPr>
          </a:p>
          <a:p>
            <a:pPr eaLnBrk="1" hangingPunct="1">
              <a:lnSpc>
                <a:spcPct val="90000"/>
              </a:lnSpc>
            </a:pPr>
            <a:r>
              <a:rPr lang="ar-SA" sz="2000" dirty="0" smtClean="0">
                <a:latin typeface="Arial" charset="0"/>
              </a:rPr>
              <a:t>وفي ميادين محترفة حق الملاحظة أيضاً يؤخذ من متطلبات الاعتماد الأكاديمي</a:t>
            </a:r>
            <a:endParaRPr lang="en-GB" sz="2000" dirty="0" smtClean="0">
              <a:latin typeface="Arial" charset="0"/>
            </a:endParaRPr>
          </a:p>
          <a:p>
            <a:pPr eaLnBrk="1" hangingPunct="1">
              <a:lnSpc>
                <a:spcPct val="90000"/>
              </a:lnSpc>
            </a:pPr>
            <a:r>
              <a:rPr lang="en-GB" sz="2000" dirty="0" smtClean="0">
                <a:latin typeface="Arial" charset="0"/>
              </a:rPr>
              <a:t>LOs published to students</a:t>
            </a:r>
            <a:r>
              <a:rPr lang="ar-SA" sz="2000" dirty="0" smtClean="0">
                <a:latin typeface="Arial" charset="0"/>
              </a:rPr>
              <a:t> </a:t>
            </a:r>
          </a:p>
          <a:p>
            <a:pPr eaLnBrk="1" hangingPunct="1">
              <a:lnSpc>
                <a:spcPct val="90000"/>
              </a:lnSpc>
            </a:pPr>
            <a:r>
              <a:rPr lang="ar-SA" sz="2000" dirty="0" smtClean="0">
                <a:latin typeface="Arial" charset="0"/>
              </a:rPr>
              <a:t>مخرجات التعلم أسست و نشرت للطلاب</a:t>
            </a:r>
            <a:endParaRPr lang="en-GB" sz="2000" dirty="0" smtClean="0">
              <a:latin typeface="Arial" charset="0"/>
            </a:endParaRPr>
          </a:p>
          <a:p>
            <a:pPr eaLnBrk="1" hangingPunct="1">
              <a:lnSpc>
                <a:spcPct val="90000"/>
              </a:lnSpc>
            </a:pPr>
            <a:r>
              <a:rPr lang="en-GB" sz="2000" dirty="0" smtClean="0">
                <a:latin typeface="Arial" charset="0"/>
              </a:rPr>
              <a:t>Annual and periodic reviews ensure that policies are being maintained</a:t>
            </a:r>
            <a:endParaRPr lang="ar-SA" sz="2000" dirty="0" smtClean="0">
              <a:latin typeface="Arial" charset="0"/>
            </a:endParaRPr>
          </a:p>
          <a:p>
            <a:pPr eaLnBrk="1" hangingPunct="1">
              <a:lnSpc>
                <a:spcPct val="90000"/>
              </a:lnSpc>
            </a:pPr>
            <a:r>
              <a:rPr lang="ar-SA" sz="2000" dirty="0" smtClean="0">
                <a:latin typeface="Arial" charset="0"/>
              </a:rPr>
              <a:t>المراجعات الدورية و السنوية لضمان أن تلك السياسات قد تم </a:t>
            </a:r>
            <a:r>
              <a:rPr lang="ar-SA" sz="2000" dirty="0" err="1" smtClean="0">
                <a:latin typeface="Arial" charset="0"/>
              </a:rPr>
              <a:t>تفعيلها</a:t>
            </a:r>
            <a:endParaRPr lang="en-US" sz="2000" dirty="0" smtClean="0">
              <a:latin typeface="Arial" charset="0"/>
            </a:endParaRPr>
          </a:p>
        </p:txBody>
      </p:sp>
      <p:sp>
        <p:nvSpPr>
          <p:cNvPr id="4" name="Rectangle 3"/>
          <p:cNvSpPr/>
          <p:nvPr/>
        </p:nvSpPr>
        <p:spPr>
          <a:xfrm>
            <a:off x="826178" y="89972"/>
            <a:ext cx="8137525" cy="369332"/>
          </a:xfrm>
          <a:prstGeom prst="rect">
            <a:avLst/>
          </a:prstGeom>
        </p:spPr>
        <p:txBody>
          <a:bodyPr>
            <a:spAutoFit/>
          </a:bodyPr>
          <a:lstStyle/>
          <a:p>
            <a:pPr algn="r" fontAlgn="auto">
              <a:spcBef>
                <a:spcPts val="0"/>
              </a:spcBef>
              <a:spcAft>
                <a:spcPts val="0"/>
              </a:spcAft>
              <a:defRPr/>
            </a:pPr>
            <a:r>
              <a:rPr lang="en-GB" b="1" dirty="0" smtClean="0">
                <a:solidFill>
                  <a:schemeClr val="accent3"/>
                </a:solidFill>
                <a:latin typeface="+mj-lt"/>
              </a:rPr>
              <a:t> </a:t>
            </a:r>
            <a:r>
              <a:rPr lang="ar-SA" b="1" dirty="0" smtClean="0">
                <a:solidFill>
                  <a:schemeClr val="accent3"/>
                </a:solidFill>
                <a:latin typeface="+mj-lt"/>
              </a:rPr>
              <a:t>يوم 2   </a:t>
            </a:r>
            <a:r>
              <a:rPr lang="ar-SA" b="1" dirty="0" err="1" smtClean="0">
                <a:solidFill>
                  <a:schemeClr val="accent3"/>
                </a:solidFill>
                <a:latin typeface="+mj-lt"/>
              </a:rPr>
              <a:t>جلسة </a:t>
            </a:r>
            <a:r>
              <a:rPr lang="ar-SA" b="1" dirty="0" smtClean="0">
                <a:solidFill>
                  <a:schemeClr val="accent3"/>
                </a:solidFill>
                <a:latin typeface="+mj-lt"/>
              </a:rPr>
              <a:t>(6</a:t>
            </a:r>
            <a:r>
              <a:rPr lang="ar-SA" b="1" dirty="0" err="1" smtClean="0">
                <a:solidFill>
                  <a:schemeClr val="accent3"/>
                </a:solidFill>
                <a:latin typeface="+mj-lt"/>
              </a:rPr>
              <a:t>)</a:t>
            </a:r>
            <a:r>
              <a:rPr lang="ar-SA" b="1" dirty="0" smtClean="0">
                <a:solidFill>
                  <a:schemeClr val="accent3"/>
                </a:solidFill>
                <a:latin typeface="+mj-lt"/>
              </a:rPr>
              <a:t> </a:t>
            </a:r>
            <a:r>
              <a:rPr lang="en-GB" b="1" dirty="0" smtClean="0">
                <a:solidFill>
                  <a:schemeClr val="accent3"/>
                </a:solidFill>
                <a:latin typeface="+mj-lt"/>
              </a:rPr>
              <a:t> </a:t>
            </a:r>
            <a:r>
              <a:rPr lang="en-GB" b="1" dirty="0" smtClean="0">
                <a:solidFill>
                  <a:srgbClr val="0000FF"/>
                </a:solidFill>
                <a:latin typeface="+mj-lt"/>
              </a:rPr>
              <a:t>DAY 2     Session (6)  	12.30 – 14.00</a:t>
            </a:r>
            <a:endParaRPr lang="en-GB" b="1" dirty="0">
              <a:solidFill>
                <a:srgbClr val="0000FF"/>
              </a:solidFill>
              <a:latin typeface="+mj-lt"/>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p:cNvSpPr>
          <p:nvPr>
            <p:ph type="title"/>
          </p:nvPr>
        </p:nvSpPr>
        <p:spPr/>
        <p:txBody>
          <a:bodyPr>
            <a:normAutofit fontScale="90000"/>
          </a:bodyPr>
          <a:lstStyle/>
          <a:p>
            <a:pPr algn="ctr" eaLnBrk="1" hangingPunct="1">
              <a:defRPr/>
            </a:pPr>
            <a:r>
              <a:rPr lang="en-GB" sz="2800" b="1" dirty="0" smtClean="0">
                <a:solidFill>
                  <a:schemeClr val="accent3"/>
                </a:solidFill>
              </a:rPr>
              <a:t>Managing the move to Learning Outcomes – critical success factors</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إدارة التغيير إلى مخرجات </a:t>
            </a:r>
            <a:r>
              <a:rPr lang="ar-SA" sz="2800" b="1" dirty="0" err="1" smtClean="0">
                <a:solidFill>
                  <a:schemeClr val="accent3"/>
                </a:solidFill>
              </a:rPr>
              <a:t>التعلم </a:t>
            </a:r>
            <a:r>
              <a:rPr lang="ar-SA" sz="2800" b="1" dirty="0" smtClean="0">
                <a:solidFill>
                  <a:schemeClr val="accent3"/>
                </a:solidFill>
              </a:rPr>
              <a:t>– عوامل النجاح الأساسية </a:t>
            </a:r>
            <a:endParaRPr lang="en-US" sz="2800" b="1" dirty="0" smtClean="0">
              <a:solidFill>
                <a:schemeClr val="accent3"/>
              </a:solidFill>
            </a:endParaRPr>
          </a:p>
        </p:txBody>
      </p:sp>
      <p:sp>
        <p:nvSpPr>
          <p:cNvPr id="139267" name="Rectangle 3"/>
          <p:cNvSpPr>
            <a:spLocks noGrp="1"/>
          </p:cNvSpPr>
          <p:nvPr>
            <p:ph idx="1"/>
          </p:nvPr>
        </p:nvSpPr>
        <p:spPr/>
        <p:txBody>
          <a:bodyPr>
            <a:normAutofit fontScale="85000" lnSpcReduction="10000"/>
          </a:bodyPr>
          <a:lstStyle/>
          <a:p>
            <a:pPr eaLnBrk="1" hangingPunct="1"/>
            <a:r>
              <a:rPr lang="en-GB" sz="2400" dirty="0" smtClean="0">
                <a:latin typeface="Arial" charset="0"/>
              </a:rPr>
              <a:t>Strict deadlines for completion of each stage need to be set and adhered to</a:t>
            </a:r>
            <a:endParaRPr lang="ar-SA" sz="2400" dirty="0" smtClean="0">
              <a:latin typeface="Arial" charset="0"/>
            </a:endParaRPr>
          </a:p>
          <a:p>
            <a:pPr eaLnBrk="1" hangingPunct="1"/>
            <a:r>
              <a:rPr lang="ar-SA" sz="2400" dirty="0" smtClean="0">
                <a:latin typeface="Arial" charset="0"/>
              </a:rPr>
              <a:t>وضع مواعيد محددة أخيرة بدون تغيير لإكمال كل مرحلة نحتاج أن توضع و تفهم </a:t>
            </a:r>
            <a:endParaRPr lang="en-GB" sz="2400" dirty="0" smtClean="0">
              <a:latin typeface="Arial" charset="0"/>
            </a:endParaRPr>
          </a:p>
          <a:p>
            <a:pPr eaLnBrk="1" hangingPunct="1"/>
            <a:r>
              <a:rPr lang="en-GB" sz="2400" dirty="0" smtClean="0">
                <a:latin typeface="Arial" charset="0"/>
              </a:rPr>
              <a:t>Commitment from the highest level of management is essential</a:t>
            </a:r>
            <a:endParaRPr lang="ar-SA" sz="2400" dirty="0" smtClean="0">
              <a:latin typeface="Arial" charset="0"/>
            </a:endParaRPr>
          </a:p>
          <a:p>
            <a:pPr eaLnBrk="1" hangingPunct="1"/>
            <a:r>
              <a:rPr lang="ar-SA" sz="2400" dirty="0" err="1" smtClean="0">
                <a:latin typeface="Arial" charset="0"/>
              </a:rPr>
              <a:t>الإلتزام</a:t>
            </a:r>
            <a:r>
              <a:rPr lang="ar-SA" sz="2400" dirty="0" smtClean="0">
                <a:latin typeface="Arial" charset="0"/>
              </a:rPr>
              <a:t> من أعلى مستوى في الإدارة شيء أساسي</a:t>
            </a:r>
            <a:endParaRPr lang="en-GB" sz="2400" dirty="0" smtClean="0">
              <a:latin typeface="Arial" charset="0"/>
            </a:endParaRPr>
          </a:p>
          <a:p>
            <a:pPr eaLnBrk="1" hangingPunct="1"/>
            <a:r>
              <a:rPr lang="en-GB" sz="2400" dirty="0" smtClean="0">
                <a:latin typeface="Arial" charset="0"/>
              </a:rPr>
              <a:t>‘Champions’ should lead development at faculty, programme, module level</a:t>
            </a:r>
            <a:endParaRPr lang="ar-SA" sz="2400" dirty="0" smtClean="0">
              <a:latin typeface="Arial" charset="0"/>
            </a:endParaRPr>
          </a:p>
          <a:p>
            <a:pPr eaLnBrk="1" hangingPunct="1"/>
            <a:r>
              <a:rPr lang="ar-SA" sz="2400" dirty="0" smtClean="0">
                <a:latin typeface="Arial" charset="0"/>
              </a:rPr>
              <a:t>”الأبطال“ يجب أن يقودوا التطوير في الكلية و البرنامج و الوحدة </a:t>
            </a:r>
            <a:endParaRPr lang="en-GB" sz="2400" dirty="0" smtClean="0">
              <a:latin typeface="Arial" charset="0"/>
            </a:endParaRPr>
          </a:p>
          <a:p>
            <a:pPr eaLnBrk="1" hangingPunct="1"/>
            <a:r>
              <a:rPr lang="en-GB" sz="2400" dirty="0" smtClean="0">
                <a:latin typeface="Arial" charset="0"/>
              </a:rPr>
              <a:t>Staff development should support the project at every stage</a:t>
            </a:r>
            <a:endParaRPr lang="ar-SA" sz="2400" dirty="0" smtClean="0">
              <a:latin typeface="Arial" charset="0"/>
            </a:endParaRPr>
          </a:p>
          <a:p>
            <a:pPr eaLnBrk="1" hangingPunct="1"/>
            <a:r>
              <a:rPr lang="ar-SA" sz="2400" dirty="0" smtClean="0">
                <a:latin typeface="Arial" charset="0"/>
              </a:rPr>
              <a:t>تطوير الموظفين يجب أن يدعم المشروع في كل مرحلة</a:t>
            </a:r>
            <a:endParaRPr lang="en-GB" sz="2400" dirty="0" smtClean="0">
              <a:latin typeface="Arial" charset="0"/>
            </a:endParaRPr>
          </a:p>
          <a:p>
            <a:pPr eaLnBrk="1" hangingPunct="1"/>
            <a:r>
              <a:rPr lang="en-GB" sz="2400" dirty="0" smtClean="0">
                <a:latin typeface="Arial" charset="0"/>
              </a:rPr>
              <a:t>Proper reporting lines through committees should maintain oversight of the project, with regular updates</a:t>
            </a:r>
            <a:endParaRPr lang="ar-SA" sz="2400" dirty="0" smtClean="0">
              <a:latin typeface="Arial" charset="0"/>
            </a:endParaRPr>
          </a:p>
          <a:p>
            <a:pPr eaLnBrk="1" hangingPunct="1"/>
            <a:r>
              <a:rPr lang="ar-SA" sz="2400" dirty="0" smtClean="0">
                <a:latin typeface="Arial" charset="0"/>
              </a:rPr>
              <a:t>إرسال تقارير مناسبة من خلال الهيئات يجب أن يحتفظ بمراقبة المشروع و بتحديثات منتظمة </a:t>
            </a:r>
            <a:endParaRPr lang="en-US" sz="2400" dirty="0" smtClean="0">
              <a:latin typeface="Arial" charset="0"/>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p:txBody>
          <a:bodyPr>
            <a:normAutofit fontScale="90000"/>
          </a:bodyPr>
          <a:lstStyle/>
          <a:p>
            <a:pPr algn="ctr" eaLnBrk="1" hangingPunct="1">
              <a:defRPr/>
            </a:pPr>
            <a:r>
              <a:rPr lang="en-GB" sz="3200" b="1" dirty="0" smtClean="0">
                <a:solidFill>
                  <a:schemeClr val="accent3"/>
                </a:solidFill>
              </a:rPr>
              <a:t>Managing the move to Learning Outcomes – the key point</a:t>
            </a:r>
            <a:r>
              <a:rPr lang="ar-SA" sz="3200" b="1" dirty="0" smtClean="0">
                <a:solidFill>
                  <a:schemeClr val="accent3"/>
                </a:solidFill>
              </a:rPr>
              <a:t/>
            </a:r>
            <a:br>
              <a:rPr lang="ar-SA" sz="3200" b="1" dirty="0" smtClean="0">
                <a:solidFill>
                  <a:schemeClr val="accent3"/>
                </a:solidFill>
              </a:rPr>
            </a:br>
            <a:r>
              <a:rPr lang="ar-SA" sz="3200" b="1" dirty="0" smtClean="0">
                <a:solidFill>
                  <a:schemeClr val="accent3"/>
                </a:solidFill>
              </a:rPr>
              <a:t>إدارة التغيير إلى مخرجات </a:t>
            </a:r>
            <a:r>
              <a:rPr lang="ar-SA" sz="3200" b="1" dirty="0" err="1" smtClean="0">
                <a:solidFill>
                  <a:schemeClr val="accent3"/>
                </a:solidFill>
              </a:rPr>
              <a:t>التعلم </a:t>
            </a:r>
            <a:r>
              <a:rPr lang="ar-SA" sz="3200" b="1" dirty="0" smtClean="0">
                <a:solidFill>
                  <a:schemeClr val="accent3"/>
                </a:solidFill>
              </a:rPr>
              <a:t>– النقطة الهامة جداً</a:t>
            </a:r>
            <a:endParaRPr lang="en-US" sz="3200" b="1" dirty="0" smtClean="0">
              <a:solidFill>
                <a:schemeClr val="accent3"/>
              </a:solidFill>
            </a:endParaRPr>
          </a:p>
        </p:txBody>
      </p:sp>
      <p:sp>
        <p:nvSpPr>
          <p:cNvPr id="140291" name="Rectangle 3"/>
          <p:cNvSpPr>
            <a:spLocks noGrp="1"/>
          </p:cNvSpPr>
          <p:nvPr>
            <p:ph idx="1"/>
          </p:nvPr>
        </p:nvSpPr>
        <p:spPr>
          <a:xfrm>
            <a:off x="250825" y="2060848"/>
            <a:ext cx="8435975" cy="4263752"/>
          </a:xfrm>
        </p:spPr>
        <p:txBody>
          <a:bodyPr/>
          <a:lstStyle/>
          <a:p>
            <a:pPr eaLnBrk="1" hangingPunct="1"/>
            <a:r>
              <a:rPr lang="en-GB" sz="2400" dirty="0" smtClean="0">
                <a:latin typeface="Arial" charset="0"/>
              </a:rPr>
              <a:t>The change is unlikely to be successful if it is cosmetic/driven by external requirements/minimalist</a:t>
            </a:r>
            <a:endParaRPr lang="ar-SA" sz="2400" dirty="0" smtClean="0">
              <a:latin typeface="Arial" charset="0"/>
            </a:endParaRPr>
          </a:p>
          <a:p>
            <a:pPr eaLnBrk="1" hangingPunct="1"/>
            <a:r>
              <a:rPr lang="ar-SA" sz="2400" dirty="0" smtClean="0">
                <a:latin typeface="Arial" charset="0"/>
              </a:rPr>
              <a:t>التغيير </a:t>
            </a:r>
            <a:r>
              <a:rPr lang="ar-SA" sz="2400" dirty="0" err="1" smtClean="0">
                <a:latin typeface="Arial" charset="0"/>
              </a:rPr>
              <a:t>لايمكن</a:t>
            </a:r>
            <a:r>
              <a:rPr lang="ar-SA" sz="2400" dirty="0" smtClean="0">
                <a:latin typeface="Arial" charset="0"/>
              </a:rPr>
              <a:t> أن ينجح </a:t>
            </a:r>
            <a:r>
              <a:rPr lang="ar-SA" sz="2400" dirty="0" err="1" smtClean="0">
                <a:latin typeface="Arial" charset="0"/>
              </a:rPr>
              <a:t>مالم</a:t>
            </a:r>
            <a:r>
              <a:rPr lang="ar-SA" sz="2400" dirty="0" smtClean="0">
                <a:latin typeface="Arial" charset="0"/>
              </a:rPr>
              <a:t> يوضع له </a:t>
            </a:r>
            <a:r>
              <a:rPr lang="ar-SA" sz="2400" dirty="0" err="1" smtClean="0">
                <a:latin typeface="Arial" charset="0"/>
              </a:rPr>
              <a:t>تبهيرات</a:t>
            </a:r>
            <a:r>
              <a:rPr lang="ar-SA" sz="2400" dirty="0" smtClean="0">
                <a:latin typeface="Arial" charset="0"/>
              </a:rPr>
              <a:t> معينة من قبل متطلبات خارجية تدفعه </a:t>
            </a:r>
            <a:endParaRPr lang="en-GB" sz="2400" dirty="0" smtClean="0">
              <a:latin typeface="Arial" charset="0"/>
            </a:endParaRPr>
          </a:p>
          <a:p>
            <a:pPr marL="0" indent="0" eaLnBrk="1" hangingPunct="1">
              <a:buNone/>
            </a:pPr>
            <a:endParaRPr lang="en-GB" sz="2400" dirty="0" smtClean="0">
              <a:latin typeface="Arial" charset="0"/>
            </a:endParaRPr>
          </a:p>
          <a:p>
            <a:pPr eaLnBrk="1" hangingPunct="1"/>
            <a:r>
              <a:rPr lang="en-GB" sz="2400" dirty="0" smtClean="0">
                <a:latin typeface="Arial" charset="0"/>
              </a:rPr>
              <a:t>The change is most likely to succeed if it is driven by the wish to enhance the student experience</a:t>
            </a:r>
            <a:endParaRPr lang="ar-SA" sz="2400" dirty="0" smtClean="0">
              <a:latin typeface="Arial" charset="0"/>
            </a:endParaRPr>
          </a:p>
          <a:p>
            <a:pPr eaLnBrk="1" hangingPunct="1"/>
            <a:r>
              <a:rPr lang="ar-SA" sz="2400" dirty="0" smtClean="0">
                <a:latin typeface="Arial" charset="0"/>
              </a:rPr>
              <a:t>التغيير سينجح إن كان تمت قيادته من رغبة داخلية للطالب لإثراء خبراته</a:t>
            </a:r>
            <a:endParaRPr lang="en-US" sz="2400" dirty="0" smtClean="0">
              <a:latin typeface="Arial" charset="0"/>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Autofit/>
          </a:bodyPr>
          <a:lstStyle/>
          <a:p>
            <a:pPr eaLnBrk="1" hangingPunct="1"/>
            <a:r>
              <a:rPr lang="en-GB" sz="2800" dirty="0" smtClean="0"/>
              <a:t>Why LOs important?</a:t>
            </a:r>
            <a:br>
              <a:rPr lang="en-GB" sz="2800" dirty="0" smtClean="0"/>
            </a:br>
            <a:r>
              <a:rPr lang="en-GB" sz="2800" dirty="0" smtClean="0"/>
              <a:t>The student learning experience</a:t>
            </a:r>
            <a:r>
              <a:rPr lang="ar-SA" sz="2800" dirty="0" smtClean="0"/>
              <a:t/>
            </a:r>
            <a:br>
              <a:rPr lang="ar-SA" sz="2800" dirty="0" smtClean="0"/>
            </a:br>
            <a:r>
              <a:rPr lang="ar-SA" sz="2800" dirty="0" smtClean="0"/>
              <a:t>لماذا مخرجات التعلم مهمة </a:t>
            </a:r>
            <a:r>
              <a:rPr lang="ar-SA" sz="2800" dirty="0" err="1" smtClean="0"/>
              <a:t>هكذا؟</a:t>
            </a:r>
            <a:r>
              <a:rPr lang="ar-SA" sz="2800" dirty="0" smtClean="0"/>
              <a:t/>
            </a:r>
            <a:br>
              <a:rPr lang="ar-SA" sz="2800" dirty="0" smtClean="0"/>
            </a:br>
            <a:r>
              <a:rPr lang="ar-SA" sz="2800" dirty="0" smtClean="0"/>
              <a:t>خبرة التعلم لدى الطالب</a:t>
            </a:r>
            <a:endParaRPr lang="en-GB" sz="2800" dirty="0" smtClean="0"/>
          </a:p>
        </p:txBody>
      </p:sp>
      <p:sp>
        <p:nvSpPr>
          <p:cNvPr id="142339" name="Rectangle 3"/>
          <p:cNvSpPr>
            <a:spLocks noGrp="1" noChangeArrowheads="1"/>
          </p:cNvSpPr>
          <p:nvPr>
            <p:ph type="body" idx="1"/>
          </p:nvPr>
        </p:nvSpPr>
        <p:spPr/>
        <p:txBody>
          <a:bodyPr/>
          <a:lstStyle/>
          <a:p>
            <a:pPr eaLnBrk="1" hangingPunct="1"/>
            <a:endParaRPr lang="en-GB" sz="2400" dirty="0" smtClean="0"/>
          </a:p>
          <a:p>
            <a:r>
              <a:rPr lang="en-GB" sz="2400" i="1" dirty="0" smtClean="0"/>
              <a:t>    Do you have an institutional learning outcomes based   </a:t>
            </a:r>
          </a:p>
          <a:p>
            <a:pPr>
              <a:buNone/>
            </a:pPr>
            <a:r>
              <a:rPr lang="en-GB" sz="2400" i="1" dirty="0" smtClean="0"/>
              <a:t>         approach to provision? (i.e. on all modules taken?)</a:t>
            </a:r>
          </a:p>
          <a:p>
            <a:pPr>
              <a:buNone/>
            </a:pPr>
            <a:r>
              <a:rPr lang="en-GB" sz="2400" i="1" dirty="0" smtClean="0"/>
              <a:t>         i.e. define student attainment in terms of achieved learning  </a:t>
            </a:r>
          </a:p>
          <a:p>
            <a:pPr>
              <a:buNone/>
            </a:pPr>
            <a:r>
              <a:rPr lang="en-GB" sz="2400" i="1" dirty="0" smtClean="0"/>
              <a:t>         outcomes. (p5 QAA)</a:t>
            </a:r>
            <a:endParaRPr lang="ar-SA" sz="2400" i="1" dirty="0" smtClean="0"/>
          </a:p>
          <a:p>
            <a:pPr>
              <a:buNone/>
            </a:pPr>
            <a:r>
              <a:rPr lang="ar-SA" sz="2400" i="1" dirty="0" smtClean="0"/>
              <a:t>هل لديك مخرجات تعلم بعمل مؤسسي </a:t>
            </a:r>
            <a:r>
              <a:rPr lang="ar-SA" sz="2400" i="1" dirty="0" err="1" smtClean="0"/>
              <a:t>ليتحقق؟</a:t>
            </a:r>
            <a:r>
              <a:rPr lang="ar-SA" sz="2400" i="1" dirty="0" smtClean="0"/>
              <a:t> (بمعنى: على كل ما أخذ من </a:t>
            </a:r>
            <a:r>
              <a:rPr lang="ar-SA" sz="2400" i="1" dirty="0" err="1" smtClean="0"/>
              <a:t>الوحدات؟</a:t>
            </a:r>
            <a:r>
              <a:rPr lang="ar-SA" sz="2400" i="1" dirty="0" smtClean="0"/>
              <a:t>) مثلاً عرف تحصيل الطالب بالنسبة لمخرجات التعلم المحققة.</a:t>
            </a:r>
          </a:p>
          <a:p>
            <a:pPr>
              <a:buNone/>
            </a:pPr>
            <a:r>
              <a:rPr lang="ar-SA" sz="2400" i="1" dirty="0" smtClean="0"/>
              <a:t> (صفحة 5 هيئة ضمان الجودة</a:t>
            </a:r>
            <a:r>
              <a:rPr lang="ar-SA" sz="2400" i="1" dirty="0" err="1" smtClean="0"/>
              <a:t>)</a:t>
            </a:r>
            <a:r>
              <a:rPr lang="ar-SA" sz="2400" i="1" dirty="0" smtClean="0"/>
              <a:t>  </a:t>
            </a:r>
            <a:endParaRPr lang="en-GB" sz="2400" i="1" dirty="0" smtClean="0"/>
          </a:p>
        </p:txBody>
      </p:sp>
      <p:grpSp>
        <p:nvGrpSpPr>
          <p:cNvPr id="4" name="Group 3"/>
          <p:cNvGrpSpPr/>
          <p:nvPr/>
        </p:nvGrpSpPr>
        <p:grpSpPr>
          <a:xfrm>
            <a:off x="3240822" y="5811999"/>
            <a:ext cx="2301797" cy="628327"/>
            <a:chOff x="940332" y="5758829"/>
            <a:chExt cx="2508078" cy="628327"/>
          </a:xfrm>
        </p:grpSpPr>
        <p:sp>
          <p:nvSpPr>
            <p:cNvPr id="5" name="Oval 4"/>
            <p:cNvSpPr/>
            <p:nvPr/>
          </p:nvSpPr>
          <p:spPr>
            <a:xfrm>
              <a:off x="940332" y="5758829"/>
              <a:ext cx="736755" cy="62832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1829487" y="5758829"/>
              <a:ext cx="736755" cy="628327"/>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a:off x="2711655" y="5758829"/>
              <a:ext cx="736755" cy="628327"/>
            </a:xfrm>
            <a:prstGeom prst="ellipse">
              <a:avLst/>
            </a:prstGeom>
            <a:solidFill>
              <a:srgbClr val="2BCF2D"/>
            </a:solidFill>
            <a:ln>
              <a:solidFill>
                <a:srgbClr val="2BCF2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Action Plan:</a:t>
            </a:r>
            <a:br>
              <a:rPr lang="en-US" dirty="0" smtClean="0"/>
            </a:br>
            <a:r>
              <a:rPr lang="ar-SA" dirty="0" smtClean="0"/>
              <a:t>نشاط: خطة </a:t>
            </a:r>
            <a:r>
              <a:rPr lang="ar-SA" dirty="0" err="1" smtClean="0"/>
              <a:t>عمل:</a:t>
            </a:r>
            <a:r>
              <a:rPr lang="ar-SA" dirty="0" smtClean="0"/>
              <a:t> </a:t>
            </a:r>
            <a:r>
              <a:rPr lang="en-US" dirty="0" smtClean="0"/>
              <a:t> </a:t>
            </a:r>
            <a:endParaRPr lang="en-US" dirty="0"/>
          </a:p>
        </p:txBody>
      </p:sp>
      <p:sp>
        <p:nvSpPr>
          <p:cNvPr id="3" name="Content Placeholder 2"/>
          <p:cNvSpPr>
            <a:spLocks noGrp="1"/>
          </p:cNvSpPr>
          <p:nvPr>
            <p:ph idx="1"/>
          </p:nvPr>
        </p:nvSpPr>
        <p:spPr/>
        <p:txBody>
          <a:bodyPr/>
          <a:lstStyle/>
          <a:p>
            <a:r>
              <a:rPr lang="en-US" dirty="0" smtClean="0"/>
              <a:t>Reflecting on what you have learned in the workshop draft some key actions (i.e.  </a:t>
            </a:r>
            <a:r>
              <a:rPr lang="en-US" u="sng" dirty="0" smtClean="0"/>
              <a:t>how</a:t>
            </a:r>
            <a:r>
              <a:rPr lang="en-US" dirty="0" smtClean="0"/>
              <a:t> you will apply what you have learned and make use of it when you go back).</a:t>
            </a:r>
          </a:p>
          <a:p>
            <a:r>
              <a:rPr lang="ar-SA" dirty="0" smtClean="0"/>
              <a:t>تجاوباً لما قد عرفت من ورشة العمل ضع بعض الأعمال الهامة </a:t>
            </a:r>
            <a:r>
              <a:rPr lang="ar-SA" dirty="0" err="1" smtClean="0"/>
              <a:t>جداً </a:t>
            </a:r>
            <a:r>
              <a:rPr lang="ar-SA" dirty="0" smtClean="0"/>
              <a:t>(مثلاً: كيف تطبق ما تعلمت و تستفيد منه لما ترجع</a:t>
            </a:r>
            <a:r>
              <a:rPr lang="ar-SA" dirty="0" err="1" smtClean="0"/>
              <a:t>).</a:t>
            </a:r>
            <a:r>
              <a:rPr lang="ar-SA" dirty="0" smtClean="0"/>
              <a:t> </a:t>
            </a:r>
            <a:endParaRPr lang="en-US"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75000"/>
                  </a:schemeClr>
                </a:solidFill>
              </a:rPr>
              <a:t>Activity 1:  Your expectations … ?</a:t>
            </a:r>
            <a:br>
              <a:rPr lang="en-US" dirty="0" smtClean="0">
                <a:solidFill>
                  <a:schemeClr val="accent6">
                    <a:lumMod val="75000"/>
                  </a:schemeClr>
                </a:solidFill>
              </a:rPr>
            </a:br>
            <a:r>
              <a:rPr lang="ar-SA" dirty="0" smtClean="0">
                <a:solidFill>
                  <a:schemeClr val="accent6">
                    <a:lumMod val="75000"/>
                  </a:schemeClr>
                </a:solidFill>
              </a:rPr>
              <a:t>نشاط 1: </a:t>
            </a:r>
            <a:r>
              <a:rPr lang="ar-SA" dirty="0" err="1" smtClean="0">
                <a:solidFill>
                  <a:schemeClr val="accent6">
                    <a:lumMod val="75000"/>
                  </a:schemeClr>
                </a:solidFill>
              </a:rPr>
              <a:t>توقعاتك....؟</a:t>
            </a:r>
            <a:endParaRPr lang="en-US" dirty="0">
              <a:solidFill>
                <a:schemeClr val="accent6">
                  <a:lumMod val="75000"/>
                </a:schemeClr>
              </a:solidFill>
            </a:endParaRPr>
          </a:p>
        </p:txBody>
      </p:sp>
      <p:sp>
        <p:nvSpPr>
          <p:cNvPr id="3" name="Content Placeholder 2"/>
          <p:cNvSpPr>
            <a:spLocks noGrp="1"/>
          </p:cNvSpPr>
          <p:nvPr>
            <p:ph idx="1"/>
          </p:nvPr>
        </p:nvSpPr>
        <p:spPr/>
        <p:txBody>
          <a:bodyPr>
            <a:normAutofit/>
          </a:bodyPr>
          <a:lstStyle/>
          <a:p>
            <a:r>
              <a:rPr lang="en-US" dirty="0" smtClean="0"/>
              <a:t>Have your objectives (outcomes) for the workshop been met?</a:t>
            </a:r>
          </a:p>
          <a:p>
            <a:pPr>
              <a:buNone/>
            </a:pPr>
            <a:r>
              <a:rPr lang="ar-SA" dirty="0" smtClean="0"/>
              <a:t>هل حصلت على </a:t>
            </a:r>
            <a:r>
              <a:rPr lang="ar-SA" dirty="0" err="1" smtClean="0"/>
              <a:t>أهدافك </a:t>
            </a:r>
            <a:r>
              <a:rPr lang="ar-SA" dirty="0" smtClean="0"/>
              <a:t>(مخرجاتك) من هذه الورشة؟</a:t>
            </a:r>
            <a:endParaRPr lang="en-US" dirty="0" smtClean="0"/>
          </a:p>
          <a:p>
            <a:r>
              <a:rPr lang="en-US" dirty="0" smtClean="0"/>
              <a:t>In what way has your knowledge and understanding of LOs improved?</a:t>
            </a:r>
          </a:p>
          <a:p>
            <a:r>
              <a:rPr lang="ar-SA" dirty="0" smtClean="0"/>
              <a:t>إلى أي مدى تم تحسين معرفتك و فهمك عن مخرجات التعلم؟</a:t>
            </a: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normAutofit fontScale="90000"/>
          </a:bodyPr>
          <a:lstStyle/>
          <a:p>
            <a:pPr eaLnBrk="1" hangingPunct="1">
              <a:defRPr/>
            </a:pPr>
            <a:r>
              <a:rPr lang="en-GB" sz="2700" b="1" dirty="0" smtClean="0">
                <a:solidFill>
                  <a:schemeClr val="accent3"/>
                </a:solidFill>
              </a:rPr>
              <a:t>What do Learning Outcomes look like? </a:t>
            </a:r>
            <a:r>
              <a:rPr lang="ar-SA" sz="2700" b="1" dirty="0" smtClean="0">
                <a:solidFill>
                  <a:schemeClr val="accent3"/>
                </a:solidFill>
              </a:rPr>
              <a:t/>
            </a:r>
            <a:br>
              <a:rPr lang="ar-SA" sz="2700" b="1" dirty="0" smtClean="0">
                <a:solidFill>
                  <a:schemeClr val="accent3"/>
                </a:solidFill>
              </a:rPr>
            </a:br>
            <a:r>
              <a:rPr lang="en-GB" sz="2700" b="1" dirty="0" smtClean="0">
                <a:solidFill>
                  <a:schemeClr val="accent3"/>
                </a:solidFill>
              </a:rPr>
              <a:t>program-level outcomes</a:t>
            </a:r>
            <a:r>
              <a:rPr lang="ar-SA" sz="2800" b="1" dirty="0" smtClean="0">
                <a:solidFill>
                  <a:schemeClr val="accent3"/>
                </a:solidFill>
              </a:rPr>
              <a:t/>
            </a:r>
            <a:br>
              <a:rPr lang="ar-SA" sz="2800" b="1" dirty="0" smtClean="0">
                <a:solidFill>
                  <a:schemeClr val="accent3"/>
                </a:solidFill>
              </a:rPr>
            </a:br>
            <a:r>
              <a:rPr lang="en-US" sz="2800" b="1" dirty="0" smtClean="0">
                <a:solidFill>
                  <a:schemeClr val="accent3"/>
                </a:solidFill>
              </a:rPr>
              <a:t> </a:t>
            </a:r>
            <a:r>
              <a:rPr lang="ar-SA" sz="2200" b="1" dirty="0" smtClean="0">
                <a:solidFill>
                  <a:schemeClr val="accent3"/>
                </a:solidFill>
              </a:rPr>
              <a:t>كيف نتعرف على مخرجات التعليم</a:t>
            </a:r>
            <a:br>
              <a:rPr lang="ar-SA" sz="2200" b="1" dirty="0" smtClean="0">
                <a:solidFill>
                  <a:schemeClr val="accent3"/>
                </a:solidFill>
              </a:rPr>
            </a:br>
            <a:r>
              <a:rPr lang="ar-SA" sz="2200" b="1" dirty="0" smtClean="0">
                <a:solidFill>
                  <a:schemeClr val="accent3"/>
                </a:solidFill>
              </a:rPr>
              <a:t> مخرجات على مستوى البرنامج</a:t>
            </a:r>
            <a:endParaRPr lang="en-US" sz="2800" b="1" dirty="0" smtClean="0">
              <a:solidFill>
                <a:schemeClr val="accent3"/>
              </a:solidFill>
            </a:endParaRPr>
          </a:p>
        </p:txBody>
      </p:sp>
      <p:sp>
        <p:nvSpPr>
          <p:cNvPr id="11267" name="Rectangle 3"/>
          <p:cNvSpPr>
            <a:spLocks noGrp="1"/>
          </p:cNvSpPr>
          <p:nvPr>
            <p:ph idx="1"/>
          </p:nvPr>
        </p:nvSpPr>
        <p:spPr>
          <a:xfrm>
            <a:off x="250825" y="2060848"/>
            <a:ext cx="8642350" cy="4263752"/>
          </a:xfrm>
        </p:spPr>
        <p:txBody>
          <a:bodyPr>
            <a:normAutofit fontScale="92500"/>
          </a:bodyPr>
          <a:lstStyle/>
          <a:p>
            <a:pPr eaLnBrk="1" hangingPunct="1">
              <a:defRPr/>
            </a:pPr>
            <a:r>
              <a:rPr lang="en-US" sz="2400" dirty="0" smtClean="0">
                <a:latin typeface="Arial" charset="0"/>
              </a:rPr>
              <a:t>apply….quantitative science and engineering tools to analyze problems</a:t>
            </a:r>
            <a:r>
              <a:rPr lang="en-GB" sz="2400" dirty="0" smtClean="0">
                <a:latin typeface="Arial" charset="0"/>
              </a:rPr>
              <a:t> (Engineering)</a:t>
            </a:r>
            <a:endParaRPr lang="ar-SA" sz="2400" dirty="0" smtClean="0">
              <a:latin typeface="Arial" charset="0"/>
            </a:endParaRPr>
          </a:p>
          <a:p>
            <a:pPr eaLnBrk="1" hangingPunct="1">
              <a:defRPr/>
            </a:pPr>
            <a:r>
              <a:rPr lang="ar-SA" sz="2400" dirty="0" smtClean="0">
                <a:latin typeface="Arial" charset="0"/>
              </a:rPr>
              <a:t>تطبيق العلوم الكمية و الادوات الهندسية لتحليل </a:t>
            </a:r>
            <a:r>
              <a:rPr lang="ar-SA" sz="2400" dirty="0" err="1" smtClean="0">
                <a:latin typeface="Arial" charset="0"/>
              </a:rPr>
              <a:t>المشكلات </a:t>
            </a:r>
            <a:r>
              <a:rPr lang="ar-SA" sz="2400" dirty="0" smtClean="0">
                <a:latin typeface="Arial" charset="0"/>
              </a:rPr>
              <a:t>( علوم الهندسة</a:t>
            </a:r>
            <a:r>
              <a:rPr lang="ar-SA" sz="2400" dirty="0" err="1" smtClean="0">
                <a:latin typeface="Arial" charset="0"/>
              </a:rPr>
              <a:t>)</a:t>
            </a:r>
            <a:endParaRPr lang="en-GB" sz="2400" dirty="0" smtClean="0">
              <a:latin typeface="Arial" charset="0"/>
            </a:endParaRPr>
          </a:p>
          <a:p>
            <a:pPr eaLnBrk="1" hangingPunct="1">
              <a:defRPr/>
            </a:pPr>
            <a:r>
              <a:rPr lang="en-GB" sz="2400" dirty="0" smtClean="0">
                <a:latin typeface="Arial" charset="0"/>
              </a:rPr>
              <a:t> identify and assess central arguments, themes, perspectives, and theoretical frameworks of secondary sources (History, Humanities)</a:t>
            </a:r>
            <a:endParaRPr lang="ar-SA" sz="2400" dirty="0" smtClean="0">
              <a:latin typeface="Arial" charset="0"/>
            </a:endParaRPr>
          </a:p>
          <a:p>
            <a:pPr>
              <a:defRPr/>
            </a:pPr>
            <a:r>
              <a:rPr lang="ar-SA" sz="2400" dirty="0" smtClean="0">
                <a:latin typeface="Arial" charset="0"/>
              </a:rPr>
              <a:t>التعرف  و تقييم القضايا الجوهرية و المواضيع و اساس النظريات من مصادر ثانوية</a:t>
            </a:r>
          </a:p>
          <a:p>
            <a:pPr>
              <a:defRPr/>
            </a:pPr>
            <a:r>
              <a:rPr lang="ar-SA" sz="2400" dirty="0" smtClean="0">
                <a:latin typeface="Arial" charset="0"/>
              </a:rPr>
              <a:t> ( التاريخ- و العلوم الانسانية</a:t>
            </a:r>
            <a:r>
              <a:rPr lang="ar-SA" sz="2400" dirty="0" err="1" smtClean="0">
                <a:latin typeface="Arial" charset="0"/>
              </a:rPr>
              <a:t>)</a:t>
            </a:r>
            <a:r>
              <a:rPr lang="ar-SA" sz="2400" dirty="0" smtClean="0">
                <a:latin typeface="Arial" charset="0"/>
              </a:rPr>
              <a:t> </a:t>
            </a:r>
          </a:p>
          <a:p>
            <a:pPr eaLnBrk="1" hangingPunct="1">
              <a:defRPr/>
            </a:pPr>
            <a:r>
              <a:rPr lang="en-GB" sz="2400" dirty="0" smtClean="0">
                <a:latin typeface="Arial" charset="0"/>
              </a:rPr>
              <a:t> apply the principles, skills and knowledge of evidence-based medicine (Medicine)</a:t>
            </a:r>
            <a:endParaRPr lang="ar-SA" sz="2400" dirty="0" smtClean="0">
              <a:latin typeface="Arial" charset="0"/>
            </a:endParaRPr>
          </a:p>
          <a:p>
            <a:pPr eaLnBrk="1" hangingPunct="1">
              <a:defRPr/>
            </a:pPr>
            <a:r>
              <a:rPr lang="ar-SA" sz="2400" dirty="0" smtClean="0">
                <a:latin typeface="Arial" charset="0"/>
              </a:rPr>
              <a:t>تطبيق </a:t>
            </a:r>
            <a:r>
              <a:rPr lang="ar-SA" sz="2400" dirty="0" err="1" smtClean="0">
                <a:latin typeface="Arial" charset="0"/>
              </a:rPr>
              <a:t>المباديء</a:t>
            </a:r>
            <a:r>
              <a:rPr lang="ar-SA" sz="2400" dirty="0" smtClean="0">
                <a:latin typeface="Arial" charset="0"/>
              </a:rPr>
              <a:t> و المهارات و المعرفة للأدلة المبنية عن المعرفة </a:t>
            </a:r>
            <a:r>
              <a:rPr lang="ar-SA" sz="2400" dirty="0" err="1" smtClean="0">
                <a:latin typeface="Arial" charset="0"/>
              </a:rPr>
              <a:t>بالعلاج </a:t>
            </a:r>
            <a:r>
              <a:rPr lang="ar-SA" sz="2400" dirty="0" smtClean="0">
                <a:latin typeface="Arial" charset="0"/>
              </a:rPr>
              <a:t>(علوم الطب</a:t>
            </a:r>
            <a:r>
              <a:rPr lang="ar-SA" sz="2400" dirty="0" err="1" smtClean="0">
                <a:latin typeface="Arial" charset="0"/>
              </a:rPr>
              <a:t>)</a:t>
            </a:r>
            <a:endParaRPr lang="en-GB" sz="2400" dirty="0" smtClean="0">
              <a:latin typeface="Arial" charset="0"/>
            </a:endParaRPr>
          </a:p>
          <a:p>
            <a:pPr eaLnBrk="1" hangingPunct="1">
              <a:defRPr/>
            </a:pPr>
            <a:endParaRPr lang="en-GB" dirty="0" smtClean="0">
              <a:solidFill>
                <a:schemeClr val="accent2"/>
              </a:solidFill>
              <a:latin typeface="Arial" charset="0"/>
            </a:endParaRP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and conclusion ..</a:t>
            </a:r>
            <a:br>
              <a:rPr lang="en-US" dirty="0" smtClean="0"/>
            </a:br>
            <a:r>
              <a:rPr lang="ar-SA" dirty="0" smtClean="0"/>
              <a:t>الملخص و </a:t>
            </a:r>
            <a:r>
              <a:rPr lang="ar-SA" dirty="0" err="1" smtClean="0"/>
              <a:t>النهاية..</a:t>
            </a:r>
            <a:endParaRPr lang="en-US"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miter lim="800000"/>
            <a:headEnd/>
            <a:tailEnd/>
          </a:ln>
          <a:extLst/>
        </p:spPr>
        <p:txBody>
          <a:bodyPr>
            <a:normAutofit fontScale="90000"/>
          </a:bodyPr>
          <a:lstStyle/>
          <a:p>
            <a:pPr algn="ctr">
              <a:defRPr/>
            </a:pPr>
            <a:r>
              <a:rPr lang="en-GB" sz="4000" dirty="0" smtClean="0"/>
              <a:t>We wish you every success with your work</a:t>
            </a:r>
            <a:r>
              <a:rPr lang="ar-SA" sz="4000" dirty="0" smtClean="0"/>
              <a:t/>
            </a:r>
            <a:br>
              <a:rPr lang="ar-SA" sz="4000" dirty="0" smtClean="0"/>
            </a:br>
            <a:r>
              <a:rPr lang="ar-SA" sz="4000" dirty="0" smtClean="0"/>
              <a:t>نتمنى لكم نجاحاً في عملكم</a:t>
            </a:r>
            <a:endParaRPr lang="en-GB" sz="4000" dirty="0"/>
          </a:p>
        </p:txBody>
      </p:sp>
      <p:sp>
        <p:nvSpPr>
          <p:cNvPr id="141315" name="Subtitle 2"/>
          <p:cNvSpPr>
            <a:spLocks noGrp="1"/>
          </p:cNvSpPr>
          <p:nvPr>
            <p:ph type="subTitle" idx="1"/>
          </p:nvPr>
        </p:nvSpPr>
        <p:spPr>
          <a:xfrm>
            <a:off x="533400" y="3228975"/>
            <a:ext cx="7854950" cy="1752600"/>
          </a:xfrm>
        </p:spPr>
        <p:txBody>
          <a:bodyPr>
            <a:normAutofit fontScale="62500" lnSpcReduction="20000"/>
          </a:bodyPr>
          <a:lstStyle/>
          <a:p>
            <a:pPr marR="0" algn="ctr"/>
            <a:endParaRPr lang="en-GB" dirty="0" smtClean="0"/>
          </a:p>
          <a:p>
            <a:pPr marR="0" algn="ctr"/>
            <a:r>
              <a:rPr lang="en-GB" sz="7200" b="1" dirty="0" smtClean="0">
                <a:solidFill>
                  <a:srgbClr val="9C007F"/>
                </a:solidFill>
                <a:latin typeface="Arial" charset="0"/>
                <a:cs typeface="Arial" charset="0"/>
              </a:rPr>
              <a:t>Thank You</a:t>
            </a:r>
            <a:endParaRPr lang="ar-SA" sz="7200" b="1" dirty="0" smtClean="0">
              <a:solidFill>
                <a:srgbClr val="9C007F"/>
              </a:solidFill>
              <a:latin typeface="Arial" charset="0"/>
              <a:cs typeface="Arial" charset="0"/>
            </a:endParaRPr>
          </a:p>
          <a:p>
            <a:pPr marR="0" algn="ctr"/>
            <a:r>
              <a:rPr lang="ar-SA" sz="7200" b="1" dirty="0" smtClean="0">
                <a:solidFill>
                  <a:srgbClr val="9C007F"/>
                </a:solidFill>
                <a:latin typeface="Arial" charset="0"/>
                <a:cs typeface="Arial" charset="0"/>
              </a:rPr>
              <a:t>شكراً لكم</a:t>
            </a:r>
            <a:endParaRPr lang="en-GB" sz="7200" b="1" dirty="0" smtClean="0">
              <a:solidFill>
                <a:srgbClr val="9C007F"/>
              </a:solidFill>
              <a:latin typeface="Arial" charset="0"/>
              <a:cs typeface="Arial" charset="0"/>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normAutofit fontScale="90000"/>
          </a:bodyPr>
          <a:lstStyle/>
          <a:p>
            <a:r>
              <a:rPr lang="en-US" dirty="0" smtClean="0"/>
              <a:t>Useful references (UK)</a:t>
            </a:r>
            <a:br>
              <a:rPr lang="en-US" dirty="0" smtClean="0"/>
            </a:br>
            <a:r>
              <a:rPr lang="ar-SA" dirty="0" smtClean="0"/>
              <a:t>مراجع </a:t>
            </a:r>
            <a:r>
              <a:rPr lang="ar-SA" dirty="0" err="1" smtClean="0"/>
              <a:t>مفيدة </a:t>
            </a:r>
            <a:r>
              <a:rPr lang="ar-SA" dirty="0" smtClean="0"/>
              <a:t>(بريطانيا</a:t>
            </a:r>
            <a:r>
              <a:rPr lang="ar-SA" dirty="0" err="1" smtClean="0"/>
              <a:t>)</a:t>
            </a:r>
            <a:r>
              <a:rPr lang="ar-SA" dirty="0" smtClean="0"/>
              <a:t> </a:t>
            </a:r>
            <a:endParaRPr lang="en-US" dirty="0" smtClean="0"/>
          </a:p>
        </p:txBody>
      </p:sp>
      <p:sp>
        <p:nvSpPr>
          <p:cNvPr id="147459" name="Content Placeholder 2"/>
          <p:cNvSpPr>
            <a:spLocks noGrp="1"/>
          </p:cNvSpPr>
          <p:nvPr>
            <p:ph idx="1"/>
          </p:nvPr>
        </p:nvSpPr>
        <p:spPr/>
        <p:txBody>
          <a:bodyPr/>
          <a:lstStyle/>
          <a:p>
            <a:r>
              <a:rPr lang="en-US" sz="2400" dirty="0" smtClean="0">
                <a:hlinkClick r:id="rId2"/>
              </a:rPr>
              <a:t>Quality Assurance Agency </a:t>
            </a:r>
            <a:r>
              <a:rPr lang="en-US" sz="2400" dirty="0" smtClean="0"/>
              <a:t>   (QA)</a:t>
            </a:r>
          </a:p>
          <a:p>
            <a:r>
              <a:rPr lang="en-US" sz="2400" dirty="0" smtClean="0">
                <a:hlinkClick r:id="rId3"/>
              </a:rPr>
              <a:t>Higher Education Academy</a:t>
            </a:r>
            <a:r>
              <a:rPr lang="en-US" sz="2400" dirty="0" smtClean="0"/>
              <a:t>  (QI/QE)</a:t>
            </a:r>
          </a:p>
          <a:p>
            <a:r>
              <a:rPr lang="en-US" sz="2400" dirty="0" smtClean="0"/>
              <a:t>HEA </a:t>
            </a:r>
            <a:r>
              <a:rPr lang="en-US" sz="2400" dirty="0" smtClean="0">
                <a:hlinkClick r:id="rId4"/>
              </a:rPr>
              <a:t>Engineering</a:t>
            </a:r>
            <a:endParaRPr lang="en-US" sz="2400" dirty="0" smtClean="0"/>
          </a:p>
          <a:p>
            <a:r>
              <a:rPr lang="en-GB" sz="2400" dirty="0" smtClean="0"/>
              <a:t>Very generic learning outcomes for medicine are given at that Tuning Project website (seeking to find a level playing field across Europe) </a:t>
            </a:r>
            <a:r>
              <a:rPr lang="en-GB" sz="2400" u="sng" dirty="0" smtClean="0">
                <a:hlinkClick r:id="rId5"/>
              </a:rPr>
              <a:t>http://www.tuning-medicine.com/</a:t>
            </a:r>
            <a:endParaRPr lang="en-GB" sz="2400" dirty="0" smtClean="0"/>
          </a:p>
          <a:p>
            <a:r>
              <a:rPr lang="en-GB" sz="2400" dirty="0" smtClean="0">
                <a:hlinkClick r:id="rId6"/>
              </a:rPr>
              <a:t>The Scottish Doctor </a:t>
            </a:r>
            <a:r>
              <a:rPr lang="en-GB" sz="2400" dirty="0" smtClean="0"/>
              <a:t>, very closely related to the Tuning Project but more UK focused and for Scottish institutions. </a:t>
            </a:r>
          </a:p>
          <a:p>
            <a:endParaRPr lang="en-US"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179388" y="704850"/>
            <a:ext cx="8785225" cy="1143000"/>
          </a:xfrm>
        </p:spPr>
        <p:txBody>
          <a:bodyPr>
            <a:normAutofit fontScale="90000"/>
          </a:bodyPr>
          <a:lstStyle/>
          <a:p>
            <a:pPr>
              <a:defRPr/>
            </a:pPr>
            <a:r>
              <a:rPr lang="en-GB" sz="2800" b="1" dirty="0" smtClean="0">
                <a:solidFill>
                  <a:schemeClr val="accent3"/>
                </a:solidFill>
              </a:rPr>
              <a:t>What do Learning Outcomes look like? </a:t>
            </a:r>
            <a:br>
              <a:rPr lang="en-GB" sz="2800" b="1" dirty="0" smtClean="0">
                <a:solidFill>
                  <a:schemeClr val="accent3"/>
                </a:solidFill>
              </a:rPr>
            </a:br>
            <a:r>
              <a:rPr lang="en-GB" sz="2800" b="1" dirty="0" smtClean="0">
                <a:solidFill>
                  <a:schemeClr val="accent3"/>
                </a:solidFill>
              </a:rPr>
              <a:t> Course-level outcomes in Humanities</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 كيف نتعرف على مخرجات التعليم</a:t>
            </a:r>
            <a:br>
              <a:rPr lang="ar-SA" sz="2800" b="1" dirty="0" smtClean="0">
                <a:solidFill>
                  <a:schemeClr val="accent3"/>
                </a:solidFill>
              </a:rPr>
            </a:br>
            <a:r>
              <a:rPr lang="ar-SA" sz="2800" b="1" dirty="0" smtClean="0">
                <a:solidFill>
                  <a:schemeClr val="accent3"/>
                </a:solidFill>
              </a:rPr>
              <a:t> مخرجات على مستوى البرنامج في العلوم الإنسانية </a:t>
            </a:r>
            <a:endParaRPr lang="en-US" sz="2800" b="1" dirty="0" smtClean="0">
              <a:solidFill>
                <a:schemeClr val="accent3"/>
              </a:solidFill>
            </a:endParaRPr>
          </a:p>
        </p:txBody>
      </p:sp>
      <p:sp>
        <p:nvSpPr>
          <p:cNvPr id="13315" name="Rectangle 3"/>
          <p:cNvSpPr>
            <a:spLocks noGrp="1"/>
          </p:cNvSpPr>
          <p:nvPr>
            <p:ph idx="1"/>
          </p:nvPr>
        </p:nvSpPr>
        <p:spPr>
          <a:xfrm>
            <a:off x="179388" y="1935163"/>
            <a:ext cx="8857108" cy="4389437"/>
          </a:xfrm>
        </p:spPr>
        <p:txBody>
          <a:bodyPr>
            <a:normAutofit fontScale="92500" lnSpcReduction="20000"/>
          </a:bodyPr>
          <a:lstStyle/>
          <a:p>
            <a:pPr eaLnBrk="1" fontAlgn="t" hangingPunct="1">
              <a:buFont typeface="Wingdings 2" pitchFamily="18" charset="2"/>
              <a:buNone/>
            </a:pPr>
            <a:r>
              <a:rPr lang="en-US" sz="2400" dirty="0" smtClean="0">
                <a:latin typeface="Arial" charset="0"/>
              </a:rPr>
              <a:t>	</a:t>
            </a:r>
            <a:r>
              <a:rPr lang="en-US" sz="2400" b="1" i="1" dirty="0" smtClean="0">
                <a:latin typeface="Arial" charset="0"/>
              </a:rPr>
              <a:t>By the end of the course, students should have gained:</a:t>
            </a:r>
          </a:p>
          <a:p>
            <a:pPr eaLnBrk="1" fontAlgn="t" hangingPunct="1">
              <a:buFont typeface="Wingdings 2" pitchFamily="18" charset="2"/>
              <a:buNone/>
            </a:pPr>
            <a:r>
              <a:rPr lang="ar-SA" sz="2400" dirty="0" smtClean="0">
                <a:latin typeface="Arial" charset="0"/>
              </a:rPr>
              <a:t>في نهاية الدورة سيحصل الطلبة على </a:t>
            </a:r>
            <a:r>
              <a:rPr lang="ar-SA" sz="2400" dirty="0" err="1" smtClean="0">
                <a:latin typeface="Arial" charset="0"/>
              </a:rPr>
              <a:t>الآتي:</a:t>
            </a:r>
            <a:r>
              <a:rPr lang="ar-SA" sz="2400" dirty="0" smtClean="0">
                <a:latin typeface="Arial" charset="0"/>
              </a:rPr>
              <a:t> </a:t>
            </a:r>
            <a:r>
              <a:rPr lang="en-US" sz="2400" dirty="0" smtClean="0">
                <a:latin typeface="Arial" charset="0"/>
              </a:rPr>
              <a:t/>
            </a:r>
            <a:br>
              <a:rPr lang="en-US" sz="2400" dirty="0" smtClean="0">
                <a:latin typeface="Arial" charset="0"/>
              </a:rPr>
            </a:br>
            <a:r>
              <a:rPr lang="en-US" sz="2400" dirty="0" smtClean="0">
                <a:latin typeface="Arial" charset="0"/>
              </a:rPr>
              <a:t>a) a broad experience of reading 18th-century and Romantic writing;</a:t>
            </a:r>
          </a:p>
          <a:p>
            <a:pPr eaLnBrk="1" fontAlgn="t" hangingPunct="1">
              <a:buFont typeface="Wingdings 2" pitchFamily="18" charset="2"/>
              <a:buNone/>
            </a:pPr>
            <a:r>
              <a:rPr lang="ar-SA" sz="2400" dirty="0" err="1" smtClean="0">
                <a:latin typeface="Arial" charset="0"/>
              </a:rPr>
              <a:t>أ.</a:t>
            </a:r>
            <a:r>
              <a:rPr lang="ar-SA" sz="2400" dirty="0" smtClean="0">
                <a:latin typeface="Arial" charset="0"/>
              </a:rPr>
              <a:t> تجربة واسعة بقراءة القرن الثامن عشر و الكتابة الرومانسية </a:t>
            </a:r>
            <a:r>
              <a:rPr lang="en-US" sz="2400" dirty="0" smtClean="0">
                <a:latin typeface="Arial" charset="0"/>
              </a:rPr>
              <a:t/>
            </a:r>
            <a:br>
              <a:rPr lang="en-US" sz="2400" dirty="0" smtClean="0">
                <a:latin typeface="Arial" charset="0"/>
              </a:rPr>
            </a:br>
            <a:r>
              <a:rPr lang="en-US" sz="2400" dirty="0" smtClean="0">
                <a:latin typeface="Arial" charset="0"/>
              </a:rPr>
              <a:t>b) a sense of major literary developments within the period in relation to their social and aesthetic contexts;</a:t>
            </a:r>
          </a:p>
          <a:p>
            <a:pPr eaLnBrk="1" fontAlgn="t" hangingPunct="1">
              <a:buFont typeface="Wingdings 2" pitchFamily="18" charset="2"/>
              <a:buNone/>
            </a:pPr>
            <a:r>
              <a:rPr lang="ar-SA" sz="2400" dirty="0" err="1" smtClean="0">
                <a:latin typeface="Arial" charset="0"/>
              </a:rPr>
              <a:t>ب.</a:t>
            </a:r>
            <a:r>
              <a:rPr lang="ar-SA" sz="2400" dirty="0" smtClean="0">
                <a:latin typeface="Arial" charset="0"/>
              </a:rPr>
              <a:t> حس بتطور تعليمي أثناء الفترة بالعلاقة مع السياقات الاجتماعية الجميلة</a:t>
            </a:r>
            <a:r>
              <a:rPr lang="en-US" sz="2400" dirty="0" smtClean="0">
                <a:latin typeface="Arial" charset="0"/>
              </a:rPr>
              <a:t/>
            </a:r>
            <a:br>
              <a:rPr lang="en-US" sz="2400" dirty="0" smtClean="0">
                <a:latin typeface="Arial" charset="0"/>
              </a:rPr>
            </a:br>
            <a:r>
              <a:rPr lang="en-US" sz="2400" dirty="0" smtClean="0">
                <a:latin typeface="Arial" charset="0"/>
              </a:rPr>
              <a:t>c) skills of analysis which are sensitive to the theoretical and critical issues emerging from the literature of the period.</a:t>
            </a:r>
          </a:p>
          <a:p>
            <a:pPr eaLnBrk="1" fontAlgn="t" hangingPunct="1">
              <a:buFont typeface="Wingdings 2" pitchFamily="18" charset="2"/>
              <a:buNone/>
            </a:pPr>
            <a:r>
              <a:rPr lang="ar-SA" sz="2400" dirty="0" err="1" smtClean="0">
                <a:latin typeface="Arial" charset="0"/>
              </a:rPr>
              <a:t>ج.</a:t>
            </a:r>
            <a:r>
              <a:rPr lang="ar-SA" sz="2400" dirty="0" smtClean="0">
                <a:latin typeface="Arial" charset="0"/>
              </a:rPr>
              <a:t> مهارات التحليل فهي مهمة جداً للقضايا النقدية و النظرية المنبعثة من الأدب في تلك الفترة</a:t>
            </a:r>
            <a:endParaRPr lang="en-GB" sz="2400" dirty="0" smtClean="0">
              <a:latin typeface="Arial" charset="0"/>
            </a:endParaRPr>
          </a:p>
          <a:p>
            <a:pPr eaLnBrk="1" fontAlgn="t" hangingPunct="1">
              <a:buFont typeface="Wingdings 2" pitchFamily="18" charset="2"/>
              <a:buNone/>
            </a:pPr>
            <a:r>
              <a:rPr lang="en-GB" sz="2400" dirty="0" smtClean="0">
                <a:latin typeface="Arial" charset="0"/>
              </a:rPr>
              <a:t>	</a:t>
            </a:r>
          </a:p>
          <a:p>
            <a:pPr eaLnBrk="1" fontAlgn="t" hangingPunct="1">
              <a:buFont typeface="Wingdings 2" pitchFamily="18" charset="2"/>
              <a:buNone/>
            </a:pPr>
            <a:r>
              <a:rPr lang="en-GB" sz="2400" i="1" dirty="0" smtClean="0">
                <a:latin typeface="Arial" charset="0"/>
              </a:rPr>
              <a:t>(Module ‘Restoration to Romantics’, English Literature major)</a:t>
            </a:r>
            <a:endParaRPr lang="ar-SA" sz="2400" i="1" dirty="0" smtClean="0">
              <a:latin typeface="Arial" charset="0"/>
            </a:endParaRPr>
          </a:p>
          <a:p>
            <a:pPr eaLnBrk="1" fontAlgn="t" hangingPunct="1">
              <a:buFont typeface="Wingdings 2" pitchFamily="18" charset="2"/>
              <a:buNone/>
            </a:pPr>
            <a:r>
              <a:rPr lang="ar-SA" sz="2400" i="1" dirty="0" err="1" smtClean="0">
                <a:latin typeface="Arial" charset="0"/>
              </a:rPr>
              <a:t>وحدة </a:t>
            </a:r>
            <a:r>
              <a:rPr lang="ar-SA" sz="2400" i="1" dirty="0" smtClean="0">
                <a:latin typeface="Arial" charset="0"/>
              </a:rPr>
              <a:t>”إعادة الرومانسية“ تخصص أدب انجليزي</a:t>
            </a:r>
            <a:endParaRPr lang="en-GB" sz="2400" i="1" dirty="0" smtClean="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p:cNvSpPr>
          <p:nvPr>
            <p:ph type="title"/>
          </p:nvPr>
        </p:nvSpPr>
        <p:spPr>
          <a:xfrm>
            <a:off x="457200" y="704850"/>
            <a:ext cx="8229600" cy="995363"/>
          </a:xfrm>
        </p:spPr>
        <p:txBody>
          <a:bodyPr>
            <a:normAutofit fontScale="90000"/>
          </a:bodyPr>
          <a:lstStyle/>
          <a:p>
            <a:pPr eaLnBrk="1" hangingPunct="1">
              <a:defRPr/>
            </a:pPr>
            <a:r>
              <a:rPr lang="en-GB" sz="2800" b="1" dirty="0" smtClean="0">
                <a:solidFill>
                  <a:schemeClr val="accent3"/>
                </a:solidFill>
              </a:rPr>
              <a:t>What do Learning Outcomes look like?  </a:t>
            </a:r>
            <a:br>
              <a:rPr lang="en-GB" sz="2800" b="1" dirty="0" smtClean="0">
                <a:solidFill>
                  <a:schemeClr val="accent3"/>
                </a:solidFill>
              </a:rPr>
            </a:br>
            <a:r>
              <a:rPr lang="en-GB" sz="2800" b="1" dirty="0" smtClean="0">
                <a:solidFill>
                  <a:schemeClr val="accent3"/>
                </a:solidFill>
              </a:rPr>
              <a:t>Course-level outcomes in Medicine</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كيف نتعرف على مخرجات التعليم</a:t>
            </a:r>
            <a:br>
              <a:rPr lang="ar-SA" sz="2800" b="1" dirty="0" smtClean="0">
                <a:solidFill>
                  <a:schemeClr val="accent3"/>
                </a:solidFill>
              </a:rPr>
            </a:br>
            <a:r>
              <a:rPr lang="ar-SA" sz="2800" b="1" dirty="0" smtClean="0">
                <a:solidFill>
                  <a:schemeClr val="accent3"/>
                </a:solidFill>
              </a:rPr>
              <a:t>مخرجات على مستوى علوم الطب</a:t>
            </a:r>
            <a:br>
              <a:rPr lang="ar-SA" sz="2800" b="1" dirty="0" smtClean="0">
                <a:solidFill>
                  <a:schemeClr val="accent3"/>
                </a:solidFill>
              </a:rPr>
            </a:br>
            <a:r>
              <a:rPr lang="ar-SA" sz="2800" b="1" dirty="0" smtClean="0">
                <a:solidFill>
                  <a:schemeClr val="accent3"/>
                </a:solidFill>
              </a:rPr>
              <a:t/>
            </a:r>
            <a:br>
              <a:rPr lang="ar-SA" sz="2800" b="1" dirty="0" smtClean="0">
                <a:solidFill>
                  <a:schemeClr val="accent3"/>
                </a:solidFill>
              </a:rPr>
            </a:br>
            <a:endParaRPr lang="en-US" sz="2800" b="1" dirty="0" smtClean="0">
              <a:solidFill>
                <a:schemeClr val="accent3"/>
              </a:solidFill>
            </a:endParaRPr>
          </a:p>
        </p:txBody>
      </p:sp>
      <p:sp>
        <p:nvSpPr>
          <p:cNvPr id="15363" name="Rectangle 1027"/>
          <p:cNvSpPr>
            <a:spLocks noGrp="1"/>
          </p:cNvSpPr>
          <p:nvPr>
            <p:ph idx="1"/>
          </p:nvPr>
        </p:nvSpPr>
        <p:spPr>
          <a:xfrm>
            <a:off x="179388" y="1916832"/>
            <a:ext cx="8785225" cy="4407768"/>
          </a:xfrm>
        </p:spPr>
        <p:txBody>
          <a:bodyPr/>
          <a:lstStyle/>
          <a:p>
            <a:pPr eaLnBrk="1" hangingPunct="1">
              <a:lnSpc>
                <a:spcPct val="90000"/>
              </a:lnSpc>
              <a:buFont typeface="Wingdings 2" pitchFamily="18" charset="2"/>
              <a:buNone/>
            </a:pPr>
            <a:r>
              <a:rPr lang="en-US" sz="2200" b="1" i="1" dirty="0" smtClean="0">
                <a:latin typeface="Arial" charset="0"/>
              </a:rPr>
              <a:t>Upon completion of the course the student will be able to:</a:t>
            </a:r>
          </a:p>
          <a:p>
            <a:pPr eaLnBrk="1" hangingPunct="1">
              <a:lnSpc>
                <a:spcPct val="90000"/>
              </a:lnSpc>
              <a:buFont typeface="Wingdings 2" pitchFamily="18" charset="2"/>
              <a:buNone/>
            </a:pPr>
            <a:r>
              <a:rPr lang="ar-SA" sz="2200" b="1" i="1" dirty="0" smtClean="0">
                <a:latin typeface="Arial" charset="0"/>
              </a:rPr>
              <a:t>في نهاية الدورة سيحصل الطالب على:</a:t>
            </a:r>
            <a:endParaRPr lang="en-US" sz="2200" b="1" i="1" dirty="0" smtClean="0">
              <a:latin typeface="Arial" charset="0"/>
            </a:endParaRPr>
          </a:p>
          <a:p>
            <a:pPr eaLnBrk="1" hangingPunct="1">
              <a:lnSpc>
                <a:spcPct val="90000"/>
              </a:lnSpc>
              <a:buFont typeface="Wingdings 2" pitchFamily="18" charset="2"/>
              <a:buNone/>
            </a:pPr>
            <a:endParaRPr lang="en-US" sz="800" b="1" i="1" dirty="0" smtClean="0">
              <a:latin typeface="Arial" charset="0"/>
            </a:endParaRPr>
          </a:p>
          <a:p>
            <a:pPr eaLnBrk="1" hangingPunct="1">
              <a:lnSpc>
                <a:spcPct val="90000"/>
              </a:lnSpc>
              <a:buFont typeface="Wingdings" pitchFamily="2" charset="2"/>
              <a:buChar char="§"/>
            </a:pPr>
            <a:r>
              <a:rPr lang="en-US" sz="2200" dirty="0" smtClean="0">
                <a:latin typeface="Arial" charset="0"/>
              </a:rPr>
              <a:t>explain the meaning of key concepts in parasite epidemiology</a:t>
            </a:r>
          </a:p>
          <a:p>
            <a:pPr eaLnBrk="1" hangingPunct="1">
              <a:lnSpc>
                <a:spcPct val="90000"/>
              </a:lnSpc>
              <a:buFont typeface="Wingdings" pitchFamily="2" charset="2"/>
              <a:buChar char="§"/>
            </a:pPr>
            <a:r>
              <a:rPr lang="ar-SA" sz="2200" dirty="0" smtClean="0">
                <a:latin typeface="Arial" charset="0"/>
              </a:rPr>
              <a:t>شرح معنى المفهوم الاساسي لعلم الاوبئة الطفيلي</a:t>
            </a:r>
            <a:endParaRPr lang="en-US" sz="2200" dirty="0" smtClean="0">
              <a:latin typeface="Arial" charset="0"/>
            </a:endParaRPr>
          </a:p>
          <a:p>
            <a:pPr eaLnBrk="1" hangingPunct="1">
              <a:lnSpc>
                <a:spcPct val="90000"/>
              </a:lnSpc>
              <a:buFont typeface="Wingdings" pitchFamily="2" charset="2"/>
              <a:buChar char="§"/>
            </a:pPr>
            <a:r>
              <a:rPr lang="en-US" sz="2200" dirty="0" smtClean="0">
                <a:latin typeface="Arial" charset="0"/>
              </a:rPr>
              <a:t>describe and apply techniques used in epidemiological surveys</a:t>
            </a:r>
          </a:p>
          <a:p>
            <a:pPr eaLnBrk="1" hangingPunct="1">
              <a:lnSpc>
                <a:spcPct val="90000"/>
              </a:lnSpc>
              <a:buFont typeface="Wingdings" pitchFamily="2" charset="2"/>
              <a:buChar char="§"/>
            </a:pPr>
            <a:r>
              <a:rPr lang="ar-SA" sz="2200" dirty="0" smtClean="0">
                <a:latin typeface="Arial" charset="0"/>
              </a:rPr>
              <a:t>شرح و تطبيق التقنيات المستخدمة بأبحاث علم الأوبئة الطفيلية </a:t>
            </a:r>
            <a:endParaRPr lang="en-US" sz="2200" dirty="0" smtClean="0">
              <a:latin typeface="Arial" charset="0"/>
            </a:endParaRPr>
          </a:p>
          <a:p>
            <a:pPr eaLnBrk="1" hangingPunct="1">
              <a:lnSpc>
                <a:spcPct val="90000"/>
              </a:lnSpc>
              <a:buFont typeface="Wingdings" pitchFamily="2" charset="2"/>
              <a:buChar char="§"/>
            </a:pPr>
            <a:r>
              <a:rPr lang="en-US" sz="2200" dirty="0" smtClean="0">
                <a:latin typeface="Arial" charset="0"/>
              </a:rPr>
              <a:t>critically analyze and interpret ecological and epidemiological data</a:t>
            </a:r>
          </a:p>
          <a:p>
            <a:pPr eaLnBrk="1" hangingPunct="1">
              <a:lnSpc>
                <a:spcPct val="90000"/>
              </a:lnSpc>
              <a:buFont typeface="Wingdings" pitchFamily="2" charset="2"/>
              <a:buChar char="§"/>
            </a:pPr>
            <a:r>
              <a:rPr lang="ar-SA" sz="2200" dirty="0" smtClean="0">
                <a:latin typeface="Arial" charset="0"/>
              </a:rPr>
              <a:t>التحليل بدقة و استقراء بيانات الاوبئة الطفيلية و البيئة </a:t>
            </a:r>
            <a:endParaRPr lang="en-GB" sz="2200" dirty="0" smtClean="0">
              <a:latin typeface="Arial" charset="0"/>
            </a:endParaRPr>
          </a:p>
          <a:p>
            <a:pPr eaLnBrk="1" hangingPunct="1">
              <a:lnSpc>
                <a:spcPct val="90000"/>
              </a:lnSpc>
              <a:buFont typeface="Wingdings 2" pitchFamily="18" charset="2"/>
              <a:buNone/>
            </a:pPr>
            <a:r>
              <a:rPr lang="en-GB" sz="2200" dirty="0" smtClean="0">
                <a:latin typeface="Arial" charset="0"/>
              </a:rPr>
              <a:t>	(Module ‘Parasite Epidemiology’, School of Tropical Medicine, University of Liverpool)  </a:t>
            </a:r>
            <a:endParaRPr lang="ar-SA" sz="2200" dirty="0" smtClean="0">
              <a:latin typeface="Arial" charset="0"/>
            </a:endParaRPr>
          </a:p>
          <a:p>
            <a:pPr eaLnBrk="1" hangingPunct="1">
              <a:lnSpc>
                <a:spcPct val="90000"/>
              </a:lnSpc>
              <a:buFont typeface="Wingdings 2" pitchFamily="18" charset="2"/>
              <a:buNone/>
            </a:pPr>
            <a:r>
              <a:rPr lang="ar-SA" sz="2200" dirty="0" smtClean="0">
                <a:latin typeface="Arial" charset="0"/>
              </a:rPr>
              <a:t>وحدة علم الاوبئة ألطفيلية, كلية الطب الاستوائي في جامعة ليفربول </a:t>
            </a:r>
          </a:p>
          <a:p>
            <a:pPr eaLnBrk="1" hangingPunct="1">
              <a:lnSpc>
                <a:spcPct val="90000"/>
              </a:lnSpc>
              <a:buFont typeface="Wingdings 2" pitchFamily="18" charset="2"/>
              <a:buNone/>
            </a:pPr>
            <a:endParaRPr lang="en-US" sz="2200" dirty="0" smtClean="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6712"/>
            <a:ext cx="7851648" cy="720080"/>
          </a:xfrm>
          <a:ln>
            <a:miter lim="800000"/>
            <a:headEnd/>
            <a:tailEnd/>
          </a:ln>
          <a:extLst/>
        </p:spPr>
        <p:txBody>
          <a:bodyPr>
            <a:normAutofit fontScale="90000"/>
          </a:bodyPr>
          <a:lstStyle/>
          <a:p>
            <a:pPr algn="l" eaLnBrk="1" fontAlgn="auto" hangingPunct="1">
              <a:spcAft>
                <a:spcPts val="0"/>
              </a:spcAft>
              <a:defRPr/>
            </a:pPr>
            <a:r>
              <a:rPr lang="en-GB" dirty="0" smtClean="0">
                <a:solidFill>
                  <a:schemeClr val="accent3"/>
                </a:solidFill>
              </a:rPr>
              <a:t>Who are we?</a:t>
            </a:r>
            <a:r>
              <a:rPr lang="ar-SA" dirty="0" smtClean="0">
                <a:solidFill>
                  <a:schemeClr val="accent3"/>
                </a:solidFill>
              </a:rPr>
              <a:t> من </a:t>
            </a:r>
            <a:r>
              <a:rPr lang="ar-SA" dirty="0" err="1" smtClean="0">
                <a:solidFill>
                  <a:schemeClr val="accent3"/>
                </a:solidFill>
              </a:rPr>
              <a:t>نحن ؟</a:t>
            </a:r>
            <a:r>
              <a:rPr lang="ar-SA" dirty="0" smtClean="0">
                <a:solidFill>
                  <a:schemeClr val="accent3"/>
                </a:solidFill>
              </a:rPr>
              <a:t>                 </a:t>
            </a:r>
            <a:endParaRPr lang="en-GB" dirty="0">
              <a:solidFill>
                <a:schemeClr val="accent3"/>
              </a:solidFill>
            </a:endParaRPr>
          </a:p>
        </p:txBody>
      </p:sp>
      <p:sp>
        <p:nvSpPr>
          <p:cNvPr id="5123" name="Subtitle 2"/>
          <p:cNvSpPr>
            <a:spLocks noGrp="1"/>
          </p:cNvSpPr>
          <p:nvPr>
            <p:ph type="subTitle" idx="1"/>
          </p:nvPr>
        </p:nvSpPr>
        <p:spPr>
          <a:xfrm>
            <a:off x="179388" y="1628775"/>
            <a:ext cx="8785225" cy="5229225"/>
          </a:xfrm>
        </p:spPr>
        <p:txBody>
          <a:bodyPr>
            <a:normAutofit fontScale="85000" lnSpcReduction="20000"/>
          </a:bodyPr>
          <a:lstStyle/>
          <a:p>
            <a:pPr marR="0" algn="just" eaLnBrk="1" hangingPunct="1"/>
            <a:r>
              <a:rPr lang="en-GB" sz="2200" b="1" dirty="0" smtClean="0">
                <a:latin typeface="Arial" pitchFamily="34" charset="0"/>
                <a:cs typeface="Arial" pitchFamily="34" charset="0"/>
              </a:rPr>
              <a:t>Professor  Gina Wisker </a:t>
            </a:r>
            <a:r>
              <a:rPr lang="en-GB" sz="2200" dirty="0" smtClean="0">
                <a:latin typeface="Arial" pitchFamily="34" charset="0"/>
                <a:cs typeface="Arial" pitchFamily="34" charset="0"/>
              </a:rPr>
              <a:t>-</a:t>
            </a:r>
            <a:r>
              <a:rPr lang="en-GB" sz="2200" b="1" dirty="0" smtClean="0">
                <a:latin typeface="Arial" pitchFamily="34" charset="0"/>
                <a:cs typeface="Arial" pitchFamily="34" charset="0"/>
              </a:rPr>
              <a:t> </a:t>
            </a:r>
            <a:r>
              <a:rPr lang="en-GB" sz="2200" dirty="0" smtClean="0">
                <a:latin typeface="Arial" pitchFamily="34" charset="0"/>
                <a:cs typeface="Arial" pitchFamily="34" charset="0"/>
              </a:rPr>
              <a:t>Head of Centre for Learning and Teaching, Professor higher education &amp; contemporary literature, University of Brighton: National Teaching Fellow, Fellow Royal Society of Arts, Senior Fellow Staff &amp;Educational Development Association, Fellow English Association; University’s Academic Standards  committee; Editor </a:t>
            </a:r>
            <a:r>
              <a:rPr lang="en-GB" sz="2200" i="1" dirty="0" smtClean="0">
                <a:latin typeface="Arial" pitchFamily="34" charset="0"/>
                <a:cs typeface="Arial" pitchFamily="34" charset="0"/>
              </a:rPr>
              <a:t>Innovations In Education and Teaching International</a:t>
            </a:r>
            <a:r>
              <a:rPr lang="en-GB" sz="2200" dirty="0" smtClean="0">
                <a:latin typeface="Arial" pitchFamily="34" charset="0"/>
                <a:cs typeface="Arial" pitchFamily="34" charset="0"/>
              </a:rPr>
              <a:t> journal .</a:t>
            </a:r>
            <a:endParaRPr lang="en-US" sz="2200" dirty="0" smtClean="0">
              <a:latin typeface="Arial" pitchFamily="34" charset="0"/>
              <a:cs typeface="Arial" pitchFamily="34" charset="0"/>
            </a:endParaRPr>
          </a:p>
          <a:p>
            <a:pPr marR="0" algn="just" rtl="1" eaLnBrk="1" hangingPunct="1"/>
            <a:r>
              <a:rPr lang="ar-SA" sz="2200" dirty="0" smtClean="0">
                <a:latin typeface="Arial" pitchFamily="34" charset="0"/>
                <a:cs typeface="Arial" pitchFamily="34" charset="0"/>
              </a:rPr>
              <a:t>البروفيسور جينا وسكر-رئيس مركز التعليم،</a:t>
            </a:r>
            <a:r>
              <a:rPr lang="ar-SA" sz="2200" dirty="0" err="1" smtClean="0">
                <a:latin typeface="Arial" pitchFamily="34" charset="0"/>
                <a:cs typeface="Arial" pitchFamily="34" charset="0"/>
              </a:rPr>
              <a:t>وبرفيسور</a:t>
            </a:r>
            <a:r>
              <a:rPr lang="ar-SA" sz="2200" dirty="0" smtClean="0">
                <a:latin typeface="Arial" pitchFamily="34" charset="0"/>
                <a:cs typeface="Arial" pitchFamily="34" charset="0"/>
              </a:rPr>
              <a:t> بالتعليم العالي والأدب المعاصر،جامعة </a:t>
            </a:r>
            <a:r>
              <a:rPr lang="ar-SA" sz="2200" dirty="0" err="1" smtClean="0">
                <a:latin typeface="Arial" pitchFamily="34" charset="0"/>
                <a:cs typeface="Arial" pitchFamily="34" charset="0"/>
              </a:rPr>
              <a:t>برايتون</a:t>
            </a:r>
            <a:r>
              <a:rPr lang="ar-SA" sz="2200" dirty="0" smtClean="0">
                <a:latin typeface="Arial" pitchFamily="34" charset="0"/>
                <a:cs typeface="Arial" pitchFamily="34" charset="0"/>
              </a:rPr>
              <a:t> عضو التعليم الوطني وعضو </a:t>
            </a:r>
            <a:r>
              <a:rPr lang="ar-SA" sz="2200" dirty="0" err="1" smtClean="0">
                <a:latin typeface="Arial" pitchFamily="34" charset="0"/>
                <a:cs typeface="Arial" pitchFamily="34" charset="0"/>
              </a:rPr>
              <a:t>جميعة</a:t>
            </a:r>
            <a:r>
              <a:rPr lang="ar-SA" sz="2200" dirty="0" smtClean="0">
                <a:latin typeface="Arial" pitchFamily="34" charset="0"/>
                <a:cs typeface="Arial" pitchFamily="34" charset="0"/>
              </a:rPr>
              <a:t> الفنون الملكية وعضو مؤسس في </a:t>
            </a:r>
            <a:r>
              <a:rPr lang="ar-SA" sz="2200" dirty="0" err="1" smtClean="0">
                <a:latin typeface="Arial" pitchFamily="34" charset="0"/>
                <a:cs typeface="Arial" pitchFamily="34" charset="0"/>
              </a:rPr>
              <a:t>جميعة</a:t>
            </a:r>
            <a:r>
              <a:rPr lang="ar-SA" sz="2200" dirty="0" smtClean="0">
                <a:latin typeface="Arial" pitchFamily="34" charset="0"/>
                <a:cs typeface="Arial" pitchFamily="34" charset="0"/>
              </a:rPr>
              <a:t> التطوير التربوي وعضو الجمعية الإنجليزية، الهيئة الجامعية الأكاديمية للمعايير، رئيس تحرير التجديد مجلة التربية والتعليم الدولية.</a:t>
            </a:r>
            <a:endParaRPr lang="en-GB" sz="2200" dirty="0" smtClean="0">
              <a:latin typeface="Arial" pitchFamily="34" charset="0"/>
              <a:cs typeface="Arial" pitchFamily="34" charset="0"/>
            </a:endParaRPr>
          </a:p>
          <a:p>
            <a:pPr algn="just"/>
            <a:r>
              <a:rPr lang="en-GB" sz="2200" b="1" dirty="0" smtClean="0">
                <a:latin typeface="Arial" pitchFamily="34" charset="0"/>
                <a:cs typeface="Arial" pitchFamily="34" charset="0"/>
              </a:rPr>
              <a:t>Gabriel Jezierski </a:t>
            </a:r>
            <a:r>
              <a:rPr lang="en-GB" sz="2200" dirty="0" smtClean="0">
                <a:latin typeface="Arial" pitchFamily="34" charset="0"/>
                <a:cs typeface="Arial" pitchFamily="34" charset="0"/>
              </a:rPr>
              <a:t>– Worked in Scotland, Wales, Northern Ireland and England. National level Quality Improvement: Former Head of Policy and Partnerships (Wales and Northern Ireland) </a:t>
            </a:r>
            <a:r>
              <a:rPr lang="en-GB" sz="2000" dirty="0" smtClean="0">
                <a:latin typeface="Arial" pitchFamily="34" charset="0"/>
                <a:cs typeface="Arial" pitchFamily="34" charset="0"/>
              </a:rPr>
              <a:t>Higher Education Academy working with the QAA</a:t>
            </a:r>
            <a:r>
              <a:rPr lang="en-GB" sz="2200" dirty="0" smtClean="0">
                <a:latin typeface="Arial" pitchFamily="34" charset="0"/>
                <a:cs typeface="Arial" pitchFamily="34" charset="0"/>
              </a:rPr>
              <a:t>; Head of Learning and Teaching; Fellow of the Higher Education Academy; Member of the University  Academic Quality and Standards Board and Senior Management Group. Director Open Learning Foundation. Professional Coach.</a:t>
            </a:r>
            <a:endParaRPr lang="ar-SA" sz="2200" dirty="0" smtClean="0">
              <a:latin typeface="Arial" pitchFamily="34" charset="0"/>
              <a:cs typeface="Arial" pitchFamily="34" charset="0"/>
            </a:endParaRPr>
          </a:p>
          <a:p>
            <a:pPr algn="just"/>
            <a:endParaRPr lang="ar-SA" sz="2200" dirty="0" smtClean="0">
              <a:latin typeface="Arial" pitchFamily="34" charset="0"/>
              <a:cs typeface="Arial" pitchFamily="34" charset="0"/>
            </a:endParaRPr>
          </a:p>
          <a:p>
            <a:pPr algn="just" rtl="1"/>
            <a:r>
              <a:rPr lang="ar-SA" sz="2200" dirty="0" smtClean="0">
                <a:latin typeface="Arial" pitchFamily="34" charset="0"/>
                <a:cs typeface="Arial" pitchFamily="34" charset="0"/>
              </a:rPr>
              <a:t>جبريل </a:t>
            </a:r>
            <a:r>
              <a:rPr lang="ar-SA" sz="2200" dirty="0" err="1" smtClean="0">
                <a:latin typeface="Arial" pitchFamily="34" charset="0"/>
                <a:cs typeface="Arial" pitchFamily="34" charset="0"/>
              </a:rPr>
              <a:t>جزارسكي</a:t>
            </a:r>
            <a:r>
              <a:rPr lang="ar-SA" sz="2200" dirty="0" smtClean="0">
                <a:latin typeface="Arial" pitchFamily="34" charset="0"/>
                <a:cs typeface="Arial" pitchFamily="34" charset="0"/>
              </a:rPr>
              <a:t>-عمل في </a:t>
            </a:r>
            <a:r>
              <a:rPr lang="ar-SA" sz="2200" dirty="0" err="1" smtClean="0">
                <a:latin typeface="Arial" pitchFamily="34" charset="0"/>
                <a:cs typeface="Arial" pitchFamily="34" charset="0"/>
              </a:rPr>
              <a:t>سكوتلاندا</a:t>
            </a:r>
            <a:r>
              <a:rPr lang="ar-SA" sz="2200" dirty="0" smtClean="0">
                <a:latin typeface="Arial" pitchFamily="34" charset="0"/>
                <a:cs typeface="Arial" pitchFamily="34" charset="0"/>
              </a:rPr>
              <a:t>،</a:t>
            </a:r>
            <a:r>
              <a:rPr lang="ar-SA" sz="2200" dirty="0" err="1" smtClean="0">
                <a:latin typeface="Arial" pitchFamily="34" charset="0"/>
                <a:cs typeface="Arial" pitchFamily="34" charset="0"/>
              </a:rPr>
              <a:t>وايلز</a:t>
            </a:r>
            <a:r>
              <a:rPr lang="ar-SA" sz="2200" dirty="0" smtClean="0">
                <a:latin typeface="Arial" pitchFamily="34" charset="0"/>
                <a:cs typeface="Arial" pitchFamily="34" charset="0"/>
              </a:rPr>
              <a:t>،شمال </a:t>
            </a:r>
            <a:r>
              <a:rPr lang="ar-SA" sz="2200" dirty="0" err="1" smtClean="0">
                <a:latin typeface="Arial" pitchFamily="34" charset="0"/>
                <a:cs typeface="Arial" pitchFamily="34" charset="0"/>
              </a:rPr>
              <a:t>آيرلاندا</a:t>
            </a:r>
            <a:r>
              <a:rPr lang="ar-SA" sz="2200" dirty="0" smtClean="0">
                <a:latin typeface="Arial" pitchFamily="34" charset="0"/>
                <a:cs typeface="Arial" pitchFamily="34" charset="0"/>
              </a:rPr>
              <a:t> وإنجلترا في تحسين مستوى الجودة الوطني:رئيس سابق للشركاء و السياسات في الأكاديمية العليا التربوية ورئيس </a:t>
            </a:r>
            <a:r>
              <a:rPr lang="ar-SA" sz="2200" dirty="0" err="1" smtClean="0">
                <a:latin typeface="Arial" pitchFamily="34" charset="0"/>
                <a:cs typeface="Arial" pitchFamily="34" charset="0"/>
              </a:rPr>
              <a:t>التعليم </a:t>
            </a:r>
            <a:r>
              <a:rPr lang="ar-SA" sz="2200" dirty="0" smtClean="0">
                <a:latin typeface="Arial" pitchFamily="34" charset="0"/>
                <a:cs typeface="Arial" pitchFamily="34" charset="0"/>
              </a:rPr>
              <a:t>، عضو الأكاديمية العليا للتربية و التعليم وعضو مجلس الجودة و المعايير الأكاديمي بالجامعة ورئيس إدارة المجموعة ومدير المؤسسة التعليمية المفتوحة.مدرب محترف.</a:t>
            </a:r>
            <a:endParaRPr lang="en-GB" sz="2200" dirty="0" smtClean="0">
              <a:latin typeface="Arial" pitchFamily="34" charset="0"/>
              <a:cs typeface="Arial" pitchFamily="34" charset="0"/>
            </a:endParaRPr>
          </a:p>
          <a:p>
            <a:pPr marR="0" algn="just" eaLnBrk="1" hangingPunct="1"/>
            <a:endParaRPr lang="en-GB" sz="2200" dirty="0" smtClean="0">
              <a:latin typeface="Arial" pitchFamily="34" charset="0"/>
              <a:cs typeface="Arial" pitchFamily="34" charset="0"/>
            </a:endParaRPr>
          </a:p>
          <a:p>
            <a:pPr algn="just"/>
            <a:endParaRPr lang="en-GB" sz="2400" dirty="0" smtClean="0">
              <a:latin typeface="Arial" pitchFamily="34" charset="0"/>
              <a:cs typeface="Arial" pitchFamily="34" charset="0"/>
            </a:endParaRPr>
          </a:p>
        </p:txBody>
      </p:sp>
    </p:spTree>
    <p:extLst>
      <p:ext uri="{BB962C8B-B14F-4D97-AF65-F5344CB8AC3E}">
        <p14:creationId xmlns="" xmlns:p14="http://schemas.microsoft.com/office/powerpoint/2010/main" xmlns:mv="urn:schemas-microsoft-com:mac:vml" xmlns:mc="http://schemas.openxmlformats.org/markup-compatibility/2006" val="1800881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46138"/>
            <a:ext cx="8229600" cy="1143000"/>
          </a:xfrm>
        </p:spPr>
        <p:txBody>
          <a:bodyPr>
            <a:noAutofit/>
          </a:bodyPr>
          <a:lstStyle/>
          <a:p>
            <a:r>
              <a:rPr lang="en-US" sz="2800" dirty="0" smtClean="0">
                <a:solidFill>
                  <a:schemeClr val="accent6">
                    <a:lumMod val="75000"/>
                  </a:schemeClr>
                </a:solidFill>
              </a:rPr>
              <a:t>So, why Learning outcomes are important:</a:t>
            </a:r>
            <a:br>
              <a:rPr lang="en-US" sz="2800" dirty="0" smtClean="0">
                <a:solidFill>
                  <a:schemeClr val="accent6">
                    <a:lumMod val="75000"/>
                  </a:schemeClr>
                </a:solidFill>
              </a:rPr>
            </a:br>
            <a:r>
              <a:rPr lang="en-US" sz="2800" dirty="0" smtClean="0">
                <a:solidFill>
                  <a:schemeClr val="accent6">
                    <a:lumMod val="75000"/>
                  </a:schemeClr>
                </a:solidFill>
              </a:rPr>
              <a:t> </a:t>
            </a:r>
            <a:r>
              <a:rPr lang="ar-SA" sz="2800" dirty="0" smtClean="0">
                <a:solidFill>
                  <a:schemeClr val="accent6">
                    <a:lumMod val="75000"/>
                  </a:schemeClr>
                </a:solidFill>
              </a:rPr>
              <a:t>مخرجات التعلم لماذا هي مهمة؟</a:t>
            </a:r>
            <a:r>
              <a:rPr lang="en-US" sz="2800" dirty="0" smtClean="0">
                <a:solidFill>
                  <a:schemeClr val="accent6">
                    <a:lumMod val="75000"/>
                  </a:schemeClr>
                </a:solidFill>
              </a:rPr>
              <a:t/>
            </a:r>
            <a:br>
              <a:rPr lang="en-US" sz="2800" dirty="0" smtClean="0">
                <a:solidFill>
                  <a:schemeClr val="accent6">
                    <a:lumMod val="75000"/>
                  </a:schemeClr>
                </a:solidFill>
              </a:rPr>
            </a:br>
            <a:r>
              <a:rPr lang="en-US" sz="2800" dirty="0" smtClean="0">
                <a:solidFill>
                  <a:schemeClr val="tx2">
                    <a:lumMod val="60000"/>
                    <a:lumOff val="40000"/>
                  </a:schemeClr>
                </a:solidFill>
              </a:rPr>
              <a:t>The Rationale</a:t>
            </a:r>
            <a:br>
              <a:rPr lang="en-US" sz="2800" dirty="0" smtClean="0">
                <a:solidFill>
                  <a:schemeClr val="tx2">
                    <a:lumMod val="60000"/>
                    <a:lumOff val="40000"/>
                  </a:schemeClr>
                </a:solidFill>
              </a:rPr>
            </a:br>
            <a:r>
              <a:rPr lang="ar-SA" sz="2800" dirty="0" smtClean="0">
                <a:solidFill>
                  <a:schemeClr val="tx2">
                    <a:lumMod val="60000"/>
                    <a:lumOff val="40000"/>
                  </a:schemeClr>
                </a:solidFill>
              </a:rPr>
              <a:t>عرض للمبادئ</a:t>
            </a:r>
            <a:r>
              <a:rPr lang="en-US" sz="2800" dirty="0" smtClean="0">
                <a:solidFill>
                  <a:schemeClr val="tx2">
                    <a:lumMod val="60000"/>
                    <a:lumOff val="40000"/>
                  </a:schemeClr>
                </a:solidFill>
              </a:rPr>
              <a:t/>
            </a:r>
            <a:br>
              <a:rPr lang="en-US" sz="2800" dirty="0" smtClean="0">
                <a:solidFill>
                  <a:schemeClr val="tx2">
                    <a:lumMod val="60000"/>
                    <a:lumOff val="40000"/>
                  </a:schemeClr>
                </a:solidFill>
              </a:rPr>
            </a:br>
            <a:endParaRPr lang="en-US" sz="2800" dirty="0">
              <a:solidFill>
                <a:schemeClr val="tx2">
                  <a:lumMod val="60000"/>
                  <a:lumOff val="40000"/>
                </a:schemeClr>
              </a:solidFill>
            </a:endParaRPr>
          </a:p>
        </p:txBody>
      </p:sp>
      <p:sp>
        <p:nvSpPr>
          <p:cNvPr id="6" name="Content Placeholder 5"/>
          <p:cNvSpPr>
            <a:spLocks noGrp="1"/>
          </p:cNvSpPr>
          <p:nvPr>
            <p:ph idx="1"/>
          </p:nvPr>
        </p:nvSpPr>
        <p:spPr>
          <a:xfrm>
            <a:off x="457200" y="2332037"/>
            <a:ext cx="8229600" cy="4525963"/>
          </a:xfrm>
        </p:spPr>
        <p:txBody>
          <a:bodyPr>
            <a:normAutofit/>
          </a:bodyPr>
          <a:lstStyle/>
          <a:p>
            <a:r>
              <a:rPr lang="en-US" sz="2400" dirty="0" smtClean="0"/>
              <a:t>“Meaningful learning is most likely to be successful if it is </a:t>
            </a:r>
            <a:r>
              <a:rPr lang="en-US" sz="2400" u="sng" dirty="0" smtClean="0"/>
              <a:t>goal oriented </a:t>
            </a:r>
            <a:r>
              <a:rPr lang="en-US" sz="2400" dirty="0" smtClean="0"/>
              <a:t>– i.e., if the learner is aware of the goal (at least in a general sense) toward which he or she is working and possesses expectations appropriate for obtaining the desired </a:t>
            </a:r>
            <a:r>
              <a:rPr lang="en-US" sz="2400" u="sng" dirty="0" smtClean="0"/>
              <a:t>outcome</a:t>
            </a:r>
          </a:p>
          <a:p>
            <a:pPr algn="r">
              <a:buNone/>
            </a:pPr>
            <a:r>
              <a:rPr lang="en-US" sz="2400" dirty="0" err="1" smtClean="0"/>
              <a:t>Shuell</a:t>
            </a:r>
            <a:endParaRPr lang="en-US" sz="2400" dirty="0" smtClean="0"/>
          </a:p>
          <a:p>
            <a:pPr algn="r">
              <a:buNone/>
            </a:pPr>
            <a:r>
              <a:rPr lang="ar-SA" sz="2400" dirty="0" smtClean="0"/>
              <a:t> التعلم الجاد يكون فعالاً و ناجحاً عند بنائه على الأهداف,أي اذا كان المتعلم على دراية كافية بالهدف( على اقل تقدير الشعور العام بالهدف) نحو العمل الذي يقوم </a:t>
            </a:r>
            <a:r>
              <a:rPr lang="ar-SA" sz="2400" dirty="0" err="1" smtClean="0"/>
              <a:t>به</a:t>
            </a:r>
            <a:r>
              <a:rPr lang="ar-SA" sz="2400" dirty="0" smtClean="0"/>
              <a:t> هو او هي مع فنتوقع أن يحصل على النتائج المرجوة منه.</a:t>
            </a:r>
          </a:p>
          <a:p>
            <a:pPr>
              <a:buNone/>
            </a:pPr>
            <a:r>
              <a:rPr lang="ar-SA" sz="2400" dirty="0" err="1" smtClean="0"/>
              <a:t>شول</a:t>
            </a:r>
            <a:r>
              <a:rPr lang="ar-SA" sz="2400" dirty="0" smtClean="0"/>
              <a:t> </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206" y="1211283"/>
            <a:ext cx="7555831" cy="4647426"/>
          </a:xfrm>
          <a:prstGeom prst="rect">
            <a:avLst/>
          </a:prstGeom>
          <a:noFill/>
        </p:spPr>
        <p:txBody>
          <a:bodyPr wrap="square" rtlCol="0">
            <a:spAutoFit/>
          </a:bodyPr>
          <a:lstStyle/>
          <a:p>
            <a:r>
              <a:rPr lang="en-US" sz="3200" dirty="0" smtClean="0"/>
              <a:t>“</a:t>
            </a:r>
            <a:r>
              <a:rPr lang="en-US" sz="3200" i="1" dirty="0" smtClean="0"/>
              <a:t>Learning outcomes, naturally enough, </a:t>
            </a:r>
          </a:p>
          <a:p>
            <a:r>
              <a:rPr lang="en-US" sz="3200" i="1" dirty="0" smtClean="0"/>
              <a:t>are </a:t>
            </a:r>
            <a:r>
              <a:rPr lang="en-US" sz="3200" i="1" u="sng" dirty="0" smtClean="0"/>
              <a:t>the performances </a:t>
            </a:r>
            <a:r>
              <a:rPr lang="en-US" sz="3200" i="1" dirty="0" smtClean="0"/>
              <a:t>made possible </a:t>
            </a:r>
          </a:p>
          <a:p>
            <a:r>
              <a:rPr lang="en-US" sz="3200" i="1" dirty="0" smtClean="0"/>
              <a:t>by learning – that is, they are </a:t>
            </a:r>
            <a:r>
              <a:rPr lang="en-US" sz="3200" i="1" u="sng" dirty="0" smtClean="0"/>
              <a:t>what</a:t>
            </a:r>
            <a:r>
              <a:rPr lang="en-US" sz="3200" i="1" dirty="0" smtClean="0"/>
              <a:t> </a:t>
            </a:r>
          </a:p>
          <a:p>
            <a:r>
              <a:rPr lang="en-US" sz="3200" i="1" dirty="0" smtClean="0"/>
              <a:t>the learner is </a:t>
            </a:r>
            <a:r>
              <a:rPr lang="en-US" sz="3200" i="1" u="sng" dirty="0" smtClean="0"/>
              <a:t>able to do </a:t>
            </a:r>
          </a:p>
          <a:p>
            <a:r>
              <a:rPr lang="en-US" sz="3200" i="1" dirty="0" smtClean="0"/>
              <a:t>when learning is completed</a:t>
            </a:r>
            <a:r>
              <a:rPr lang="en-US" sz="3200" dirty="0" smtClean="0"/>
              <a:t>”</a:t>
            </a:r>
          </a:p>
          <a:p>
            <a:pPr algn="r"/>
            <a:r>
              <a:rPr lang="en-US" sz="1400" dirty="0" smtClean="0"/>
              <a:t>Wager and Gagne</a:t>
            </a:r>
          </a:p>
          <a:p>
            <a:pPr algn="r"/>
            <a:r>
              <a:rPr lang="ar-SA" sz="3600" dirty="0" smtClean="0"/>
              <a:t>”مخرجات التعليم هي تمكين الاداء عن طريق التعلم بمعنى: أنها كل ما يقوم </a:t>
            </a:r>
            <a:r>
              <a:rPr lang="ar-SA" sz="3600" dirty="0" err="1" smtClean="0"/>
              <a:t>به</a:t>
            </a:r>
            <a:r>
              <a:rPr lang="ar-SA" sz="3600" dirty="0" smtClean="0"/>
              <a:t> المتعلم عند الاكتمال من تعلمه لشيء </a:t>
            </a:r>
            <a:r>
              <a:rPr lang="ar-SA" sz="3600" dirty="0" err="1" smtClean="0"/>
              <a:t>ما“</a:t>
            </a:r>
            <a:endParaRPr lang="ar-SA" sz="3600" dirty="0" smtClean="0"/>
          </a:p>
          <a:p>
            <a:r>
              <a:rPr lang="ar-SA" sz="1400" dirty="0" smtClean="0"/>
              <a:t>ويقر و </a:t>
            </a:r>
            <a:r>
              <a:rPr lang="ar-SA" sz="1400" dirty="0" err="1" smtClean="0"/>
              <a:t>قاقن</a:t>
            </a:r>
            <a:r>
              <a:rPr lang="ar-SA" sz="1400" dirty="0" smtClean="0"/>
              <a:t> </a:t>
            </a:r>
            <a:endParaRPr lang="en-US" sz="1400" dirty="0"/>
          </a:p>
        </p:txBody>
      </p:sp>
      <p:sp>
        <p:nvSpPr>
          <p:cNvPr id="5" name="TextBox 4"/>
          <p:cNvSpPr txBox="1"/>
          <p:nvPr/>
        </p:nvSpPr>
        <p:spPr>
          <a:xfrm>
            <a:off x="409698" y="273132"/>
            <a:ext cx="779381" cy="646331"/>
          </a:xfrm>
          <a:prstGeom prst="rect">
            <a:avLst/>
          </a:prstGeom>
          <a:noFill/>
        </p:spPr>
        <p:txBody>
          <a:bodyPr wrap="none" rtlCol="0">
            <a:spAutoFit/>
          </a:bodyPr>
          <a:lstStyle/>
          <a:p>
            <a:r>
              <a:rPr lang="en-US" dirty="0" err="1" smtClean="0"/>
              <a:t>Defn</a:t>
            </a:r>
            <a:r>
              <a:rPr lang="en-US" dirty="0" smtClean="0"/>
              <a:t>.</a:t>
            </a:r>
          </a:p>
          <a:p>
            <a:r>
              <a:rPr lang="ar-SA" dirty="0" smtClean="0"/>
              <a:t>التعريف</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514350" indent="-514350">
              <a:buAutoNum type="arabicPeriod"/>
            </a:pPr>
            <a:r>
              <a:rPr lang="en-US" dirty="0"/>
              <a:t>Intellectual </a:t>
            </a:r>
            <a:r>
              <a:rPr lang="en-US" dirty="0" smtClean="0"/>
              <a:t>skills  </a:t>
            </a:r>
            <a:r>
              <a:rPr lang="ar-SA" dirty="0" smtClean="0"/>
              <a:t> المهارات الفكرية</a:t>
            </a:r>
            <a:endParaRPr lang="en-US" dirty="0"/>
          </a:p>
          <a:p>
            <a:pPr marL="514350" indent="-514350">
              <a:buAutoNum type="arabicPeriod"/>
            </a:pPr>
            <a:r>
              <a:rPr lang="en-US" dirty="0"/>
              <a:t>Verbal </a:t>
            </a:r>
            <a:r>
              <a:rPr lang="en-US" dirty="0" smtClean="0"/>
              <a:t>information  </a:t>
            </a:r>
            <a:r>
              <a:rPr lang="ar-SA" dirty="0" smtClean="0"/>
              <a:t>المهارات اللفظية</a:t>
            </a:r>
            <a:endParaRPr lang="en-US" dirty="0"/>
          </a:p>
          <a:p>
            <a:pPr marL="514350" indent="-514350">
              <a:buAutoNum type="arabicPeriod"/>
            </a:pPr>
            <a:r>
              <a:rPr lang="en-US" dirty="0"/>
              <a:t>Cognitive </a:t>
            </a:r>
            <a:r>
              <a:rPr lang="en-US" dirty="0" smtClean="0"/>
              <a:t>strategies </a:t>
            </a:r>
            <a:r>
              <a:rPr lang="ar-SA" dirty="0" smtClean="0"/>
              <a:t>استراتيجيات المعرفة </a:t>
            </a:r>
            <a:endParaRPr lang="en-US" dirty="0"/>
          </a:p>
          <a:p>
            <a:pPr marL="514350" indent="-514350">
              <a:buAutoNum type="arabicPeriod"/>
            </a:pPr>
            <a:r>
              <a:rPr lang="en-US" dirty="0"/>
              <a:t>Motor </a:t>
            </a:r>
            <a:r>
              <a:rPr lang="en-US" dirty="0" smtClean="0"/>
              <a:t>skills  </a:t>
            </a:r>
            <a:r>
              <a:rPr lang="ar-SA" dirty="0" smtClean="0"/>
              <a:t> المهارات الحركية</a:t>
            </a:r>
            <a:endParaRPr lang="en-US" dirty="0"/>
          </a:p>
          <a:p>
            <a:pPr marL="514350" indent="-514350">
              <a:buAutoNum type="arabicPeriod"/>
            </a:pPr>
            <a:r>
              <a:rPr lang="en-US" dirty="0" smtClean="0"/>
              <a:t>Attitudes  </a:t>
            </a:r>
            <a:r>
              <a:rPr lang="ar-SA" dirty="0" smtClean="0"/>
              <a:t>الاتجاهات</a:t>
            </a:r>
            <a:endParaRPr lang="en-US" dirty="0"/>
          </a:p>
          <a:p>
            <a:pPr algn="r">
              <a:buNone/>
            </a:pPr>
            <a:r>
              <a:rPr lang="en-US" sz="1400" dirty="0" smtClean="0"/>
              <a:t>Gagne (1984, 1985) and Gagne and Briggs  (1979)</a:t>
            </a:r>
          </a:p>
          <a:p>
            <a:pPr>
              <a:buNone/>
            </a:pPr>
            <a:r>
              <a:rPr lang="en-US" sz="1400" dirty="0" smtClean="0"/>
              <a:t> </a:t>
            </a:r>
            <a:r>
              <a:rPr lang="ar-SA" sz="1400" dirty="0" err="1" smtClean="0"/>
              <a:t>قاقن</a:t>
            </a:r>
            <a:r>
              <a:rPr lang="ar-SA" sz="1400" dirty="0" smtClean="0"/>
              <a:t> و </a:t>
            </a:r>
            <a:r>
              <a:rPr lang="ar-SA" sz="1400" dirty="0" err="1" smtClean="0"/>
              <a:t>بريقز</a:t>
            </a:r>
            <a:r>
              <a:rPr lang="ar-SA" sz="1400" dirty="0" smtClean="0"/>
              <a:t> (1979</a:t>
            </a:r>
            <a:r>
              <a:rPr lang="ar-SA" sz="1400" dirty="0" err="1" smtClean="0"/>
              <a:t>)</a:t>
            </a:r>
            <a:r>
              <a:rPr lang="en-US" sz="1400" dirty="0" smtClean="0"/>
              <a:t>(</a:t>
            </a:r>
            <a:r>
              <a:rPr lang="ar-SA" sz="1400" dirty="0" err="1" smtClean="0"/>
              <a:t>قاقن</a:t>
            </a:r>
            <a:r>
              <a:rPr lang="ar-SA" sz="1400" dirty="0" smtClean="0"/>
              <a:t>( 1984-1985</a:t>
            </a:r>
            <a:br>
              <a:rPr lang="ar-SA" sz="1400" dirty="0" smtClean="0"/>
            </a:br>
            <a:endParaRPr lang="en-US" sz="1400" dirty="0" smtClean="0"/>
          </a:p>
          <a:p>
            <a:pPr marL="514350" indent="-514350">
              <a:buFont typeface="+mj-lt"/>
              <a:buAutoNum type="arabicPeriod"/>
            </a:pPr>
            <a:endParaRPr lang="en-US" dirty="0"/>
          </a:p>
        </p:txBody>
      </p:sp>
      <p:sp>
        <p:nvSpPr>
          <p:cNvPr id="6" name="Title 5"/>
          <p:cNvSpPr>
            <a:spLocks noGrp="1"/>
          </p:cNvSpPr>
          <p:nvPr>
            <p:ph type="title"/>
          </p:nvPr>
        </p:nvSpPr>
        <p:spPr/>
        <p:txBody>
          <a:bodyPr>
            <a:normAutofit fontScale="90000"/>
          </a:bodyPr>
          <a:lstStyle/>
          <a:p>
            <a:r>
              <a:rPr lang="en-US" dirty="0" smtClean="0"/>
              <a:t>5 Types ...</a:t>
            </a:r>
            <a:br>
              <a:rPr lang="en-US" dirty="0" smtClean="0"/>
            </a:br>
            <a:r>
              <a:rPr lang="ar-SA" dirty="0" smtClean="0"/>
              <a:t>خمس </a:t>
            </a:r>
            <a:r>
              <a:rPr lang="ar-SA" dirty="0" err="1" smtClean="0"/>
              <a:t>انواع...</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0825" y="704850"/>
            <a:ext cx="8569325" cy="923925"/>
          </a:xfrm>
        </p:spPr>
        <p:txBody>
          <a:bodyPr>
            <a:normAutofit fontScale="90000"/>
          </a:bodyPr>
          <a:lstStyle/>
          <a:p>
            <a:pPr eaLnBrk="1" fontAlgn="auto" hangingPunct="1">
              <a:spcAft>
                <a:spcPts val="0"/>
              </a:spcAft>
              <a:defRPr/>
            </a:pPr>
            <a:r>
              <a:rPr lang="en-GB" sz="2800" b="1" dirty="0">
                <a:solidFill>
                  <a:schemeClr val="accent3"/>
                </a:solidFill>
              </a:rPr>
              <a:t>What is Outcomes-based Education (OBE</a:t>
            </a:r>
            <a:r>
              <a:rPr lang="en-GB" sz="2800" b="1" dirty="0" smtClean="0">
                <a:solidFill>
                  <a:schemeClr val="accent3"/>
                </a:solidFill>
              </a:rPr>
              <a:t>)?</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ما هو التعليم المبني على المخرجات؟</a:t>
            </a:r>
            <a:endParaRPr lang="en-US" sz="2800" b="1" dirty="0">
              <a:solidFill>
                <a:schemeClr val="accent3"/>
              </a:solidFill>
            </a:endParaRPr>
          </a:p>
        </p:txBody>
      </p:sp>
      <p:sp>
        <p:nvSpPr>
          <p:cNvPr id="15363" name="Rectangle 3"/>
          <p:cNvSpPr>
            <a:spLocks noGrp="1" noChangeArrowheads="1"/>
          </p:cNvSpPr>
          <p:nvPr>
            <p:ph idx="1"/>
          </p:nvPr>
        </p:nvSpPr>
        <p:spPr>
          <a:xfrm>
            <a:off x="323528" y="2060575"/>
            <a:ext cx="8363272" cy="4264025"/>
          </a:xfrm>
        </p:spPr>
        <p:txBody>
          <a:bodyPr>
            <a:normAutofit/>
          </a:bodyPr>
          <a:lstStyle/>
          <a:p>
            <a:pPr marL="274320" indent="-274320" algn="just" eaLnBrk="1" fontAlgn="auto" hangingPunct="1">
              <a:spcAft>
                <a:spcPts val="0"/>
              </a:spcAft>
              <a:buClr>
                <a:schemeClr val="accent3"/>
              </a:buClr>
              <a:buFont typeface="Wingdings 2"/>
              <a:buChar char=""/>
              <a:defRPr/>
            </a:pPr>
            <a:r>
              <a:rPr lang="en-GB" sz="2400" dirty="0">
                <a:latin typeface="+mj-lt"/>
              </a:rPr>
              <a:t>An approach to student learning which specifies what the student should be able to do in order to demonstrate that the intended learning has taken </a:t>
            </a:r>
            <a:r>
              <a:rPr lang="en-GB" sz="2400" dirty="0" smtClean="0">
                <a:latin typeface="+mj-lt"/>
              </a:rPr>
              <a:t>place</a:t>
            </a:r>
            <a:endParaRPr lang="ar-SA" sz="2400" dirty="0" smtClean="0">
              <a:latin typeface="+mj-lt"/>
            </a:endParaRPr>
          </a:p>
          <a:p>
            <a:pPr marL="274320" indent="-274320" algn="just" eaLnBrk="1" fontAlgn="auto" hangingPunct="1">
              <a:spcAft>
                <a:spcPts val="0"/>
              </a:spcAft>
              <a:buClr>
                <a:schemeClr val="accent3"/>
              </a:buClr>
              <a:buFont typeface="Wingdings 2"/>
              <a:buChar char=""/>
              <a:defRPr/>
            </a:pPr>
            <a:r>
              <a:rPr lang="ar-SA" sz="2400" dirty="0" smtClean="0">
                <a:latin typeface="+mj-lt"/>
              </a:rPr>
              <a:t>إنها طريقة للتعليم تحدد ما يجب أن يكون قادراً عليه الطالب ليظهر ما يتوقع منه أن يظهره من المعرفة</a:t>
            </a:r>
            <a:endParaRPr lang="en-GB" sz="2400" dirty="0" smtClean="0">
              <a:latin typeface="+mj-lt"/>
            </a:endParaRPr>
          </a:p>
          <a:p>
            <a:pPr marL="274320" indent="-274320" algn="just" eaLnBrk="1" fontAlgn="auto" hangingPunct="1">
              <a:spcAft>
                <a:spcPts val="0"/>
              </a:spcAft>
              <a:buClr>
                <a:schemeClr val="accent3"/>
              </a:buClr>
              <a:buFont typeface="Wingdings 2"/>
              <a:buChar char=""/>
              <a:defRPr/>
            </a:pPr>
            <a:r>
              <a:rPr lang="en-GB" sz="2400" dirty="0" smtClean="0">
                <a:latin typeface="+mj-lt"/>
              </a:rPr>
              <a:t>Contrasts </a:t>
            </a:r>
            <a:r>
              <a:rPr lang="en-GB" sz="2400" dirty="0">
                <a:latin typeface="+mj-lt"/>
              </a:rPr>
              <a:t>with the ‘traditional’ model which focuses on the material which </a:t>
            </a:r>
            <a:r>
              <a:rPr lang="en-GB" sz="2400" dirty="0" smtClean="0">
                <a:latin typeface="+mj-lt"/>
              </a:rPr>
              <a:t>will </a:t>
            </a:r>
            <a:r>
              <a:rPr lang="en-GB" sz="2400" dirty="0">
                <a:latin typeface="+mj-lt"/>
              </a:rPr>
              <a:t>be provided by the </a:t>
            </a:r>
            <a:r>
              <a:rPr lang="en-GB" sz="2400" dirty="0" smtClean="0">
                <a:latin typeface="+mj-lt"/>
              </a:rPr>
              <a:t>teacher.</a:t>
            </a:r>
            <a:endParaRPr lang="ar-SA" sz="2400" dirty="0" smtClean="0">
              <a:latin typeface="+mj-lt"/>
            </a:endParaRPr>
          </a:p>
          <a:p>
            <a:pPr marL="274320" indent="-274320" algn="just" eaLnBrk="1" fontAlgn="auto" hangingPunct="1">
              <a:spcAft>
                <a:spcPts val="0"/>
              </a:spcAft>
              <a:buClr>
                <a:schemeClr val="accent3"/>
              </a:buClr>
              <a:buFont typeface="Wingdings 2"/>
              <a:buChar char=""/>
              <a:defRPr/>
            </a:pPr>
            <a:r>
              <a:rPr lang="ar-SA" sz="2400" dirty="0" smtClean="0">
                <a:latin typeface="+mj-lt"/>
              </a:rPr>
              <a:t>على النقيض من </a:t>
            </a:r>
            <a:r>
              <a:rPr lang="ar-SA" sz="2400" dirty="0" err="1" smtClean="0">
                <a:latin typeface="+mj-lt"/>
              </a:rPr>
              <a:t>النموذج </a:t>
            </a:r>
            <a:r>
              <a:rPr lang="ar-SA" sz="2400" dirty="0" smtClean="0">
                <a:latin typeface="+mj-lt"/>
              </a:rPr>
              <a:t>”التقليدي“ والذي يركز على المادة المقدمة من المعلم </a:t>
            </a:r>
            <a:endParaRPr lang="en-US" sz="2400" dirty="0">
              <a:latin typeface="+mj-lt"/>
            </a:endParaRPr>
          </a:p>
        </p:txBody>
      </p:sp>
      <p:cxnSp>
        <p:nvCxnSpPr>
          <p:cNvPr id="5" name="Straight Connector 4"/>
          <p:cNvCxnSpPr/>
          <p:nvPr/>
        </p:nvCxnSpPr>
        <p:spPr>
          <a:xfrm>
            <a:off x="250825" y="358715"/>
            <a:ext cx="301741"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704850"/>
            <a:ext cx="8229600" cy="995363"/>
          </a:xfrm>
        </p:spPr>
        <p:txBody>
          <a:bodyPr>
            <a:normAutofit/>
          </a:bodyPr>
          <a:lstStyle/>
          <a:p>
            <a:pPr eaLnBrk="1" fontAlgn="auto" hangingPunct="1">
              <a:spcAft>
                <a:spcPts val="0"/>
              </a:spcAft>
              <a:defRPr/>
            </a:pPr>
            <a:r>
              <a:rPr lang="en-GB" sz="2800" b="1" dirty="0">
                <a:solidFill>
                  <a:schemeClr val="accent3"/>
                </a:solidFill>
              </a:rPr>
              <a:t>OBE vs traditional </a:t>
            </a:r>
            <a:r>
              <a:rPr lang="en-GB" sz="2800" b="1" dirty="0" smtClean="0">
                <a:solidFill>
                  <a:schemeClr val="accent3"/>
                </a:solidFill>
              </a:rPr>
              <a:t>model</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التعلم المبني على المخرجات يقابل النموذج التقليدي</a:t>
            </a:r>
            <a:endParaRPr lang="en-US" sz="2800" b="1" dirty="0">
              <a:solidFill>
                <a:schemeClr val="accent3"/>
              </a:solidFill>
            </a:endParaRPr>
          </a:p>
        </p:txBody>
      </p:sp>
      <p:sp>
        <p:nvSpPr>
          <p:cNvPr id="17411" name="Rectangle 3"/>
          <p:cNvSpPr>
            <a:spLocks noGrp="1" noChangeArrowheads="1"/>
          </p:cNvSpPr>
          <p:nvPr>
            <p:ph idx="1"/>
          </p:nvPr>
        </p:nvSpPr>
        <p:spPr>
          <a:xfrm>
            <a:off x="251520" y="1935163"/>
            <a:ext cx="8640960" cy="4389437"/>
          </a:xfrm>
        </p:spPr>
        <p:txBody>
          <a:bodyPr>
            <a:normAutofit/>
          </a:bodyPr>
          <a:lstStyle/>
          <a:p>
            <a:pPr marL="274320" indent="-274320" eaLnBrk="1" fontAlgn="auto" hangingPunct="1">
              <a:spcAft>
                <a:spcPts val="0"/>
              </a:spcAft>
              <a:buClr>
                <a:schemeClr val="accent3"/>
              </a:buClr>
              <a:buFont typeface="Wingdings 2"/>
              <a:buChar char=""/>
              <a:defRPr/>
            </a:pPr>
            <a:r>
              <a:rPr lang="en-GB" sz="2400" dirty="0">
                <a:latin typeface="+mj-lt"/>
              </a:rPr>
              <a:t>OBE – student centred – output oriented (hence ‘learning and teaching</a:t>
            </a:r>
            <a:r>
              <a:rPr lang="en-GB" sz="2400" dirty="0" smtClean="0">
                <a:latin typeface="+mj-lt"/>
              </a:rPr>
              <a:t>’)</a:t>
            </a:r>
            <a:endParaRPr lang="ar-SA" sz="2400" dirty="0" smtClean="0">
              <a:latin typeface="+mj-lt"/>
            </a:endParaRPr>
          </a:p>
          <a:p>
            <a:pPr marL="274320" indent="-274320" eaLnBrk="1" fontAlgn="auto" hangingPunct="1">
              <a:spcAft>
                <a:spcPts val="0"/>
              </a:spcAft>
              <a:buClr>
                <a:schemeClr val="accent3"/>
              </a:buClr>
              <a:buFont typeface="Wingdings 2"/>
              <a:buChar char=""/>
              <a:defRPr/>
            </a:pPr>
            <a:r>
              <a:rPr lang="ar-SA" sz="2400" dirty="0" smtClean="0">
                <a:latin typeface="+mj-lt"/>
              </a:rPr>
              <a:t>إن التعلم المبني على </a:t>
            </a:r>
            <a:r>
              <a:rPr lang="ar-SA" sz="2400" dirty="0" err="1" smtClean="0">
                <a:latin typeface="+mj-lt"/>
              </a:rPr>
              <a:t>المخرجات </a:t>
            </a:r>
            <a:r>
              <a:rPr lang="ar-SA" sz="2400" dirty="0" smtClean="0">
                <a:latin typeface="+mj-lt"/>
              </a:rPr>
              <a:t>–يتمحور على الطالب لإظهار المادة </a:t>
            </a:r>
            <a:r>
              <a:rPr lang="ar-SA" sz="2400" dirty="0" err="1" smtClean="0">
                <a:latin typeface="+mj-lt"/>
              </a:rPr>
              <a:t>العلمية </a:t>
            </a:r>
            <a:r>
              <a:rPr lang="ar-SA" sz="2400" dirty="0" smtClean="0">
                <a:latin typeface="+mj-lt"/>
              </a:rPr>
              <a:t>(تعلم و تعليم</a:t>
            </a:r>
            <a:r>
              <a:rPr lang="ar-SA" sz="2400" dirty="0" err="1" smtClean="0">
                <a:latin typeface="+mj-lt"/>
              </a:rPr>
              <a:t>)</a:t>
            </a:r>
            <a:r>
              <a:rPr lang="ar-SA" sz="2400" dirty="0" smtClean="0">
                <a:latin typeface="+mj-lt"/>
              </a:rPr>
              <a:t>  </a:t>
            </a:r>
            <a:endParaRPr lang="en-GB" sz="2400" dirty="0" smtClean="0">
              <a:latin typeface="+mj-lt"/>
            </a:endParaRPr>
          </a:p>
          <a:p>
            <a:pPr marL="274320" indent="-274320" eaLnBrk="1" fontAlgn="auto" hangingPunct="1">
              <a:spcAft>
                <a:spcPts val="0"/>
              </a:spcAft>
              <a:buClr>
                <a:schemeClr val="accent3"/>
              </a:buClr>
              <a:buFont typeface="Wingdings 2"/>
              <a:buNone/>
              <a:defRPr/>
            </a:pPr>
            <a:endParaRPr lang="en-GB" sz="2400" dirty="0">
              <a:latin typeface="+mj-lt"/>
            </a:endParaRPr>
          </a:p>
          <a:p>
            <a:pPr marL="274320" indent="-274320" eaLnBrk="1" fontAlgn="auto" hangingPunct="1">
              <a:spcAft>
                <a:spcPts val="0"/>
              </a:spcAft>
              <a:buClr>
                <a:schemeClr val="accent3"/>
              </a:buClr>
              <a:buFont typeface="Wingdings 2"/>
              <a:buChar char=""/>
              <a:defRPr/>
            </a:pPr>
            <a:r>
              <a:rPr lang="en-GB" sz="2400" dirty="0">
                <a:latin typeface="+mj-lt"/>
              </a:rPr>
              <a:t>traditional – teacher centred – input oriented (hence ‘teaching and learning</a:t>
            </a:r>
            <a:r>
              <a:rPr lang="en-GB" sz="2400" dirty="0" smtClean="0">
                <a:latin typeface="+mj-lt"/>
              </a:rPr>
              <a:t>’)</a:t>
            </a:r>
            <a:endParaRPr lang="ar-SA" sz="2400" dirty="0" smtClean="0">
              <a:latin typeface="+mj-lt"/>
            </a:endParaRPr>
          </a:p>
          <a:p>
            <a:pPr marL="274320" indent="-274320" eaLnBrk="1" fontAlgn="auto" hangingPunct="1">
              <a:spcAft>
                <a:spcPts val="0"/>
              </a:spcAft>
              <a:buClr>
                <a:schemeClr val="accent3"/>
              </a:buClr>
              <a:buFont typeface="Wingdings 2"/>
              <a:buChar char=""/>
              <a:defRPr/>
            </a:pPr>
            <a:r>
              <a:rPr lang="ar-SA" sz="2400" dirty="0" smtClean="0">
                <a:latin typeface="+mj-lt"/>
              </a:rPr>
              <a:t>أما الطريقة التقليدية-تتمحور على المعلم- لطرح المادة </a:t>
            </a:r>
            <a:r>
              <a:rPr lang="ar-SA" sz="2400" dirty="0" err="1" smtClean="0">
                <a:latin typeface="+mj-lt"/>
              </a:rPr>
              <a:t>العلمية </a:t>
            </a:r>
            <a:r>
              <a:rPr lang="ar-SA" sz="2400" dirty="0" smtClean="0">
                <a:latin typeface="+mj-lt"/>
              </a:rPr>
              <a:t>(تعليم و تعلم</a:t>
            </a:r>
            <a:r>
              <a:rPr lang="ar-SA" sz="2400" dirty="0" err="1" smtClean="0">
                <a:latin typeface="+mj-lt"/>
              </a:rPr>
              <a:t>)</a:t>
            </a:r>
            <a:endParaRPr lang="en-US" sz="2400" dirty="0">
              <a:latin typeface="+mj-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704850"/>
            <a:ext cx="8229600" cy="995363"/>
          </a:xfrm>
        </p:spPr>
        <p:txBody>
          <a:bodyPr>
            <a:normAutofit/>
          </a:bodyPr>
          <a:lstStyle/>
          <a:p>
            <a:pPr eaLnBrk="1" fontAlgn="auto" hangingPunct="1">
              <a:spcAft>
                <a:spcPts val="0"/>
              </a:spcAft>
              <a:defRPr/>
            </a:pPr>
            <a:r>
              <a:rPr lang="en-GB" sz="2800" b="1" dirty="0">
                <a:solidFill>
                  <a:schemeClr val="accent3"/>
                </a:solidFill>
              </a:rPr>
              <a:t>Drivers for the growth of </a:t>
            </a:r>
            <a:r>
              <a:rPr lang="en-GB" sz="2800" b="1" dirty="0" smtClean="0">
                <a:solidFill>
                  <a:schemeClr val="accent3"/>
                </a:solidFill>
              </a:rPr>
              <a:t>OBE</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دوافع نمو التعليم المبني على المخرجات </a:t>
            </a:r>
            <a:endParaRPr lang="en-US" sz="2800" b="1" dirty="0">
              <a:solidFill>
                <a:schemeClr val="accent3"/>
              </a:solidFill>
            </a:endParaRPr>
          </a:p>
        </p:txBody>
      </p:sp>
      <p:sp>
        <p:nvSpPr>
          <p:cNvPr id="18435" name="Rectangle 3"/>
          <p:cNvSpPr>
            <a:spLocks noGrp="1" noChangeArrowheads="1"/>
          </p:cNvSpPr>
          <p:nvPr>
            <p:ph idx="1"/>
          </p:nvPr>
        </p:nvSpPr>
        <p:spPr>
          <a:xfrm>
            <a:off x="179388" y="2060848"/>
            <a:ext cx="8713787" cy="4263752"/>
          </a:xfrm>
        </p:spPr>
        <p:txBody>
          <a:bodyPr>
            <a:normAutofit/>
          </a:bodyPr>
          <a:lstStyle/>
          <a:p>
            <a:pPr marL="274320" indent="-274320" algn="just" eaLnBrk="1" fontAlgn="auto" hangingPunct="1">
              <a:lnSpc>
                <a:spcPct val="90000"/>
              </a:lnSpc>
              <a:spcAft>
                <a:spcPts val="0"/>
              </a:spcAft>
              <a:buClr>
                <a:schemeClr val="accent3"/>
              </a:buClr>
              <a:buFont typeface="Wingdings 2"/>
              <a:buChar char=""/>
              <a:defRPr/>
            </a:pPr>
            <a:r>
              <a:rPr lang="en-GB" sz="2400" dirty="0" smtClean="0">
                <a:latin typeface="+mj-lt"/>
              </a:rPr>
              <a:t>increased </a:t>
            </a:r>
            <a:r>
              <a:rPr lang="en-GB" sz="2400" dirty="0">
                <a:latin typeface="+mj-lt"/>
              </a:rPr>
              <a:t>pressure for transparency from </a:t>
            </a:r>
            <a:r>
              <a:rPr lang="en-GB" sz="2400" dirty="0" smtClean="0">
                <a:latin typeface="+mj-lt"/>
              </a:rPr>
              <a:t>students;</a:t>
            </a:r>
            <a:endParaRPr lang="ar-SA" sz="2400" dirty="0" smtClean="0">
              <a:latin typeface="+mj-lt"/>
            </a:endParaRPr>
          </a:p>
          <a:p>
            <a:pPr marL="274320" indent="-274320" algn="just" eaLnBrk="1" fontAlgn="auto" hangingPunct="1">
              <a:lnSpc>
                <a:spcPct val="90000"/>
              </a:lnSpc>
              <a:spcAft>
                <a:spcPts val="0"/>
              </a:spcAft>
              <a:buClr>
                <a:schemeClr val="accent3"/>
              </a:buClr>
              <a:buFont typeface="Wingdings 2"/>
              <a:buChar char=""/>
              <a:defRPr/>
            </a:pPr>
            <a:r>
              <a:rPr lang="ar-SA" sz="2400" dirty="0" smtClean="0">
                <a:latin typeface="+mj-lt"/>
              </a:rPr>
              <a:t>ضغط متزايد من الطلاب للشفافية </a:t>
            </a:r>
            <a:endParaRPr lang="en-GB" sz="2400" dirty="0" smtClean="0">
              <a:latin typeface="+mj-lt"/>
            </a:endParaRPr>
          </a:p>
          <a:p>
            <a:pPr marL="0" indent="0" algn="just" eaLnBrk="1" fontAlgn="auto" hangingPunct="1">
              <a:lnSpc>
                <a:spcPct val="90000"/>
              </a:lnSpc>
              <a:spcAft>
                <a:spcPts val="0"/>
              </a:spcAft>
              <a:buClr>
                <a:schemeClr val="accent3"/>
              </a:buClr>
              <a:buNone/>
              <a:defRPr/>
            </a:pPr>
            <a:endParaRPr lang="en-GB" sz="2400" dirty="0" smtClean="0">
              <a:latin typeface="+mj-lt"/>
            </a:endParaRPr>
          </a:p>
          <a:p>
            <a:pPr marL="274320" indent="-274320" algn="just" eaLnBrk="1" fontAlgn="auto" hangingPunct="1">
              <a:lnSpc>
                <a:spcPct val="90000"/>
              </a:lnSpc>
              <a:spcAft>
                <a:spcPts val="0"/>
              </a:spcAft>
              <a:buClr>
                <a:schemeClr val="accent3"/>
              </a:buClr>
              <a:buFont typeface="Wingdings 2"/>
              <a:buChar char=""/>
              <a:defRPr/>
            </a:pPr>
            <a:r>
              <a:rPr lang="en-GB" sz="2400" dirty="0" smtClean="0">
                <a:latin typeface="+mj-lt"/>
              </a:rPr>
              <a:t>employers requiring greater clarity as to what graduates can be expected to know/do;</a:t>
            </a:r>
            <a:endParaRPr lang="ar-SA" sz="2400" dirty="0" smtClean="0">
              <a:latin typeface="+mj-lt"/>
            </a:endParaRPr>
          </a:p>
          <a:p>
            <a:pPr marL="274320" indent="-274320" algn="just" eaLnBrk="1" fontAlgn="auto" hangingPunct="1">
              <a:lnSpc>
                <a:spcPct val="90000"/>
              </a:lnSpc>
              <a:spcAft>
                <a:spcPts val="0"/>
              </a:spcAft>
              <a:buClr>
                <a:schemeClr val="accent3"/>
              </a:buClr>
              <a:buFont typeface="Wingdings 2"/>
              <a:buChar char=""/>
              <a:defRPr/>
            </a:pPr>
            <a:r>
              <a:rPr lang="ar-SA" sz="2400" dirty="0" smtClean="0">
                <a:latin typeface="+mj-lt"/>
              </a:rPr>
              <a:t>شركات التوظيف تطلب توضيحاً أكثر إلى أي مدى يتوقع من الطالب أن يعرفه أو يستطيع عمله</a:t>
            </a:r>
            <a:endParaRPr lang="en-GB" sz="2400" dirty="0" smtClean="0">
              <a:latin typeface="+mj-lt"/>
            </a:endParaRPr>
          </a:p>
          <a:p>
            <a:pPr marL="0" indent="0" algn="just" eaLnBrk="1" fontAlgn="auto" hangingPunct="1">
              <a:lnSpc>
                <a:spcPct val="90000"/>
              </a:lnSpc>
              <a:spcAft>
                <a:spcPts val="0"/>
              </a:spcAft>
              <a:buClr>
                <a:schemeClr val="accent3"/>
              </a:buClr>
              <a:buNone/>
              <a:defRPr/>
            </a:pPr>
            <a:endParaRPr lang="en-GB" sz="2400" dirty="0" smtClean="0">
              <a:latin typeface="+mj-lt"/>
            </a:endParaRPr>
          </a:p>
          <a:p>
            <a:pPr marL="274320" indent="-274320" algn="just" eaLnBrk="1" fontAlgn="auto" hangingPunct="1">
              <a:lnSpc>
                <a:spcPct val="90000"/>
              </a:lnSpc>
              <a:spcAft>
                <a:spcPts val="0"/>
              </a:spcAft>
              <a:buClr>
                <a:schemeClr val="accent3"/>
              </a:buClr>
              <a:buFont typeface="Wingdings 2"/>
              <a:buChar char=""/>
              <a:defRPr/>
            </a:pPr>
            <a:r>
              <a:rPr lang="en-GB" sz="2400" dirty="0">
                <a:latin typeface="+mj-lt"/>
              </a:rPr>
              <a:t>requirement from governments and media for greater public accountability by </a:t>
            </a:r>
            <a:r>
              <a:rPr lang="en-GB" sz="2400" dirty="0" smtClean="0">
                <a:latin typeface="+mj-lt"/>
              </a:rPr>
              <a:t>universities.</a:t>
            </a:r>
            <a:endParaRPr lang="ar-SA" sz="2400" dirty="0" smtClean="0">
              <a:latin typeface="+mj-lt"/>
            </a:endParaRPr>
          </a:p>
          <a:p>
            <a:pPr marL="274320" indent="-274320" algn="just" eaLnBrk="1" fontAlgn="auto" hangingPunct="1">
              <a:lnSpc>
                <a:spcPct val="90000"/>
              </a:lnSpc>
              <a:spcAft>
                <a:spcPts val="0"/>
              </a:spcAft>
              <a:buClr>
                <a:schemeClr val="accent3"/>
              </a:buClr>
              <a:buFont typeface="Wingdings 2"/>
              <a:buChar char=""/>
              <a:defRPr/>
            </a:pPr>
            <a:r>
              <a:rPr lang="ar-SA" sz="2400" dirty="0" smtClean="0">
                <a:latin typeface="+mj-lt"/>
              </a:rPr>
              <a:t>تتطلب الحكومات و الإعلام مشاركة مجتمعية أكبر من الجامعات بهذا الخصوص </a:t>
            </a:r>
            <a:endParaRPr lang="en-GB" sz="2400" dirty="0">
              <a:latin typeface="+mj-lt"/>
            </a:endParaRPr>
          </a:p>
          <a:p>
            <a:pPr marL="274320" indent="-274320" eaLnBrk="1" fontAlgn="auto" hangingPunct="1">
              <a:lnSpc>
                <a:spcPct val="90000"/>
              </a:lnSpc>
              <a:spcAft>
                <a:spcPts val="0"/>
              </a:spcAft>
              <a:buClr>
                <a:schemeClr val="accent3"/>
              </a:buClr>
              <a:buFontTx/>
              <a:buNone/>
              <a:defRPr/>
            </a:pP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704850"/>
            <a:ext cx="8229600" cy="995363"/>
          </a:xfrm>
        </p:spPr>
        <p:txBody>
          <a:bodyPr>
            <a:normAutofit/>
          </a:bodyPr>
          <a:lstStyle/>
          <a:p>
            <a:pPr eaLnBrk="1" fontAlgn="auto" hangingPunct="1">
              <a:spcAft>
                <a:spcPts val="0"/>
              </a:spcAft>
              <a:defRPr/>
            </a:pPr>
            <a:r>
              <a:rPr lang="en-GB" sz="2800" b="1" dirty="0">
                <a:solidFill>
                  <a:schemeClr val="accent3"/>
                </a:solidFill>
              </a:rPr>
              <a:t>Advantages of the OBE </a:t>
            </a:r>
            <a:r>
              <a:rPr lang="en-GB" sz="2800" b="1" dirty="0" smtClean="0">
                <a:solidFill>
                  <a:schemeClr val="accent3"/>
                </a:solidFill>
              </a:rPr>
              <a:t>approach</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ميزات طريقة التعليم المبني على المخرجات </a:t>
            </a:r>
            <a:endParaRPr lang="en-US" sz="2800" b="1" dirty="0">
              <a:solidFill>
                <a:schemeClr val="accent3"/>
              </a:solidFill>
            </a:endParaRPr>
          </a:p>
        </p:txBody>
      </p:sp>
      <p:sp>
        <p:nvSpPr>
          <p:cNvPr id="19459" name="Rectangle 3"/>
          <p:cNvSpPr>
            <a:spLocks noGrp="1" noChangeArrowheads="1"/>
          </p:cNvSpPr>
          <p:nvPr>
            <p:ph idx="1"/>
          </p:nvPr>
        </p:nvSpPr>
        <p:spPr>
          <a:xfrm>
            <a:off x="179512" y="1935163"/>
            <a:ext cx="8784976" cy="4389437"/>
          </a:xfrm>
        </p:spPr>
        <p:txBody>
          <a:bodyPr>
            <a:normAutofit fontScale="85000" lnSpcReduction="20000"/>
          </a:bodyPr>
          <a:lstStyle/>
          <a:p>
            <a:pPr lvl="1"/>
            <a:r>
              <a:rPr lang="en-GB" dirty="0" smtClean="0"/>
              <a:t>help to guide students in their learning in that they explain what is expected of them, in turn helping them to succeed in their studies. </a:t>
            </a:r>
            <a:endParaRPr lang="ar-SA" dirty="0" smtClean="0"/>
          </a:p>
          <a:p>
            <a:pPr lvl="1"/>
            <a:r>
              <a:rPr lang="ar-SA" dirty="0" smtClean="0"/>
              <a:t>إنها تساعد الطلبة ليشرحوا ما يتوقعونه من تعليم، لتساعدهم على النجاح</a:t>
            </a:r>
            <a:endParaRPr lang="en-GB" dirty="0" smtClean="0"/>
          </a:p>
          <a:p>
            <a:pPr lvl="1"/>
            <a:r>
              <a:rPr lang="en-GB" dirty="0" smtClean="0"/>
              <a:t>help staff to focus on exactly what they want students to achieve in terms of both knowledge and skills.</a:t>
            </a:r>
            <a:endParaRPr lang="ar-SA" dirty="0" smtClean="0"/>
          </a:p>
          <a:p>
            <a:pPr lvl="1"/>
            <a:r>
              <a:rPr lang="ar-SA" dirty="0" smtClean="0"/>
              <a:t>أيضاً تساعد الطاقم العامل في التدريس على التركيز على ما يريد الطلاب أن يحققوه سواء في الجانب المعرفي أو </a:t>
            </a:r>
            <a:r>
              <a:rPr lang="ar-SA" dirty="0" err="1" smtClean="0"/>
              <a:t>المهاري</a:t>
            </a:r>
            <a:r>
              <a:rPr lang="en-GB" dirty="0" smtClean="0"/>
              <a:t> </a:t>
            </a:r>
          </a:p>
          <a:p>
            <a:pPr lvl="1"/>
            <a:r>
              <a:rPr lang="en-GB" dirty="0" smtClean="0"/>
              <a:t>provide a useful guide to inform potential candidates and employers about the general knowledge and understanding that a graduate will possess.</a:t>
            </a:r>
            <a:r>
              <a:rPr lang="en-GB" i="1" dirty="0" smtClean="0"/>
              <a:t> </a:t>
            </a:r>
            <a:endParaRPr lang="ar-SA" i="1" dirty="0" smtClean="0"/>
          </a:p>
          <a:p>
            <a:pPr lvl="1"/>
            <a:r>
              <a:rPr lang="ar-SA" i="1" dirty="0" smtClean="0"/>
              <a:t>توفر طريقة مثلى للمتنافسين و شركات التوظيف ليتعرفوا على مستوى المعرفة و الفهم العام الذي يتحصل عليه الخريجون</a:t>
            </a:r>
            <a:endParaRPr lang="en-GB"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704850"/>
            <a:ext cx="8229600" cy="995363"/>
          </a:xfrm>
        </p:spPr>
        <p:txBody>
          <a:bodyPr>
            <a:normAutofit/>
          </a:bodyPr>
          <a:lstStyle/>
          <a:p>
            <a:pPr eaLnBrk="1" fontAlgn="auto" hangingPunct="1">
              <a:spcAft>
                <a:spcPts val="0"/>
              </a:spcAft>
              <a:defRPr/>
            </a:pPr>
            <a:r>
              <a:rPr lang="en-GB" sz="2800" b="1" dirty="0">
                <a:solidFill>
                  <a:schemeClr val="accent3"/>
                </a:solidFill>
              </a:rPr>
              <a:t>Advantages of the OBE </a:t>
            </a:r>
            <a:r>
              <a:rPr lang="en-GB" sz="2800" b="1" dirty="0" smtClean="0">
                <a:solidFill>
                  <a:schemeClr val="accent3"/>
                </a:solidFill>
              </a:rPr>
              <a:t>approach</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ميزات طريقة التعليم المبني على المخرجات</a:t>
            </a:r>
            <a:endParaRPr lang="en-US" sz="2800" b="1" dirty="0">
              <a:solidFill>
                <a:schemeClr val="accent3"/>
              </a:solidFill>
            </a:endParaRPr>
          </a:p>
        </p:txBody>
      </p:sp>
      <p:sp>
        <p:nvSpPr>
          <p:cNvPr id="19459" name="Rectangle 3"/>
          <p:cNvSpPr>
            <a:spLocks noGrp="1" noChangeArrowheads="1"/>
          </p:cNvSpPr>
          <p:nvPr>
            <p:ph idx="1"/>
          </p:nvPr>
        </p:nvSpPr>
        <p:spPr>
          <a:xfrm>
            <a:off x="179512" y="1935163"/>
            <a:ext cx="8784976" cy="4389437"/>
          </a:xfrm>
        </p:spPr>
        <p:txBody>
          <a:bodyPr>
            <a:normAutofit fontScale="77500" lnSpcReduction="20000"/>
          </a:bodyPr>
          <a:lstStyle/>
          <a:p>
            <a:pPr eaLnBrk="1" hangingPunct="1">
              <a:lnSpc>
                <a:spcPct val="90000"/>
              </a:lnSpc>
            </a:pPr>
            <a:r>
              <a:rPr lang="en-GB" sz="2400" dirty="0" smtClean="0">
                <a:latin typeface="Arial" charset="0"/>
              </a:rPr>
              <a:t>improved communication between teacher and student – shared understanding of course objectives;</a:t>
            </a:r>
            <a:endParaRPr lang="ar-SA" sz="2400" dirty="0" smtClean="0">
              <a:latin typeface="Arial" charset="0"/>
            </a:endParaRPr>
          </a:p>
          <a:p>
            <a:pPr eaLnBrk="1" hangingPunct="1">
              <a:lnSpc>
                <a:spcPct val="90000"/>
              </a:lnSpc>
            </a:pPr>
            <a:r>
              <a:rPr lang="ar-SA" sz="2400" dirty="0" smtClean="0">
                <a:latin typeface="Arial" charset="0"/>
              </a:rPr>
              <a:t>تواصل أفضل بين المعلم و الطالب و تفاهم مشترك عن أهداف الدرس</a:t>
            </a:r>
            <a:endParaRPr lang="en-GB" sz="2400" dirty="0" smtClean="0">
              <a:latin typeface="Arial" charset="0"/>
            </a:endParaRPr>
          </a:p>
          <a:p>
            <a:pPr marL="0" indent="0" eaLnBrk="1" hangingPunct="1">
              <a:lnSpc>
                <a:spcPct val="90000"/>
              </a:lnSpc>
              <a:buNone/>
            </a:pPr>
            <a:endParaRPr lang="en-GB" sz="2400" dirty="0" smtClean="0">
              <a:latin typeface="Arial" charset="0"/>
            </a:endParaRPr>
          </a:p>
          <a:p>
            <a:pPr marL="342900" lvl="1" indent="-342900">
              <a:lnSpc>
                <a:spcPct val="90000"/>
              </a:lnSpc>
              <a:buFont typeface="Arial"/>
              <a:buChar char="•"/>
            </a:pPr>
            <a:r>
              <a:rPr lang="en-GB" sz="2400" dirty="0" smtClean="0">
                <a:latin typeface="Arial" charset="0"/>
              </a:rPr>
              <a:t>more active student engagement; </a:t>
            </a:r>
            <a:r>
              <a:rPr lang="en-GB" dirty="0" smtClean="0"/>
              <a:t>help to guide students in their learning in that they explain what is expected of them, in turn helping them to succeed in their studies. </a:t>
            </a:r>
            <a:endParaRPr lang="ar-SA" dirty="0" smtClean="0"/>
          </a:p>
          <a:p>
            <a:pPr marL="342900" lvl="1" indent="-342900">
              <a:lnSpc>
                <a:spcPct val="90000"/>
              </a:lnSpc>
              <a:buFont typeface="Arial"/>
              <a:buChar char="•"/>
            </a:pPr>
            <a:r>
              <a:rPr lang="ar-SA" dirty="0" smtClean="0"/>
              <a:t>يتفاعل طلاب أكثر بهذه الطريقة وتساعدهم تعليمياً لأنهم يشرحون ما يريدون تعلمه، لينجحوا بدراستهم.</a:t>
            </a:r>
            <a:endParaRPr lang="en-GB" dirty="0" smtClean="0"/>
          </a:p>
          <a:p>
            <a:pPr marL="0" indent="0" eaLnBrk="1" hangingPunct="1">
              <a:lnSpc>
                <a:spcPct val="90000"/>
              </a:lnSpc>
              <a:buNone/>
            </a:pPr>
            <a:endParaRPr lang="en-GB" sz="2400" dirty="0" smtClean="0">
              <a:latin typeface="Arial" charset="0"/>
            </a:endParaRPr>
          </a:p>
          <a:p>
            <a:pPr eaLnBrk="1" hangingPunct="1">
              <a:lnSpc>
                <a:spcPct val="90000"/>
              </a:lnSpc>
            </a:pPr>
            <a:r>
              <a:rPr lang="en-GB" sz="2400" dirty="0" smtClean="0">
                <a:latin typeface="Arial" charset="0"/>
              </a:rPr>
              <a:t>better communication between teachers – standards and expectations made explicit, inter-relationship of courses better understood;</a:t>
            </a:r>
            <a:endParaRPr lang="ar-SA" sz="2400" dirty="0" smtClean="0">
              <a:latin typeface="Arial" charset="0"/>
            </a:endParaRPr>
          </a:p>
          <a:p>
            <a:pPr eaLnBrk="1" hangingPunct="1">
              <a:lnSpc>
                <a:spcPct val="90000"/>
              </a:lnSpc>
            </a:pPr>
            <a:r>
              <a:rPr lang="ar-SA" sz="2400" dirty="0" smtClean="0">
                <a:latin typeface="Arial" charset="0"/>
              </a:rPr>
              <a:t>تواصل أفضل بين </a:t>
            </a:r>
            <a:r>
              <a:rPr lang="ar-SA" sz="2400" dirty="0" err="1" smtClean="0">
                <a:latin typeface="Arial" charset="0"/>
              </a:rPr>
              <a:t>المعلمين </a:t>
            </a:r>
            <a:r>
              <a:rPr lang="ar-SA" sz="2400" dirty="0" smtClean="0">
                <a:latin typeface="Arial" charset="0"/>
              </a:rPr>
              <a:t>– تتضح أكثر التوقعات و المعايير وعلاقة المواضيع </a:t>
            </a:r>
            <a:r>
              <a:rPr lang="ar-SA" sz="2400" dirty="0" err="1" smtClean="0">
                <a:latin typeface="Arial" charset="0"/>
              </a:rPr>
              <a:t>ببعضها</a:t>
            </a:r>
            <a:r>
              <a:rPr lang="ar-SA" sz="2400" dirty="0" smtClean="0">
                <a:latin typeface="Arial" charset="0"/>
              </a:rPr>
              <a:t> فتفهم بشكل أكبر</a:t>
            </a:r>
            <a:endParaRPr lang="en-GB" sz="2400" dirty="0" smtClean="0">
              <a:latin typeface="Arial" charset="0"/>
            </a:endParaRPr>
          </a:p>
          <a:p>
            <a:pPr marL="0" indent="0" eaLnBrk="1" hangingPunct="1">
              <a:lnSpc>
                <a:spcPct val="90000"/>
              </a:lnSpc>
              <a:buNone/>
            </a:pPr>
            <a:endParaRPr lang="en-GB" sz="2400" dirty="0" smtClean="0">
              <a:latin typeface="Arial" charset="0"/>
            </a:endParaRPr>
          </a:p>
          <a:p>
            <a:pPr eaLnBrk="1" hangingPunct="1">
              <a:lnSpc>
                <a:spcPct val="90000"/>
              </a:lnSpc>
            </a:pPr>
            <a:r>
              <a:rPr lang="en-GB" sz="2400" dirty="0" smtClean="0">
                <a:latin typeface="Arial" charset="0"/>
              </a:rPr>
              <a:t>improved student performance – due to better understanding of what is expected/what will be assessed.</a:t>
            </a:r>
            <a:endParaRPr lang="ar-SA" sz="2400" dirty="0" smtClean="0">
              <a:latin typeface="Arial" charset="0"/>
            </a:endParaRPr>
          </a:p>
          <a:p>
            <a:pPr eaLnBrk="1" hangingPunct="1">
              <a:lnSpc>
                <a:spcPct val="90000"/>
              </a:lnSpc>
              <a:buNone/>
            </a:pPr>
            <a:r>
              <a:rPr lang="en-US" sz="2400" dirty="0" smtClean="0">
                <a:latin typeface="Arial" charset="0"/>
              </a:rPr>
              <a:t>,</a:t>
            </a:r>
            <a:r>
              <a:rPr lang="ar-SA" sz="2400" dirty="0" smtClean="0">
                <a:latin typeface="Arial" charset="0"/>
              </a:rPr>
              <a:t>تطوير أداء أفضل </a:t>
            </a:r>
            <a:r>
              <a:rPr lang="ar-SA" sz="2400" dirty="0" err="1" smtClean="0">
                <a:latin typeface="Arial" charset="0"/>
              </a:rPr>
              <a:t>للطالب </a:t>
            </a:r>
            <a:r>
              <a:rPr lang="ar-SA" sz="2400" dirty="0" smtClean="0">
                <a:latin typeface="Arial" charset="0"/>
              </a:rPr>
              <a:t>– بسبب الفهم الأفضل مما هو متوقع منه و من طريقة التقويم و </a:t>
            </a:r>
            <a:r>
              <a:rPr lang="ar-SA" sz="2400" dirty="0" err="1" smtClean="0">
                <a:latin typeface="Arial" charset="0"/>
              </a:rPr>
              <a:t>بماذا</a:t>
            </a:r>
            <a:r>
              <a:rPr lang="ar-SA" sz="2400" dirty="0" smtClean="0">
                <a:latin typeface="Arial" charset="0"/>
              </a:rPr>
              <a:t> يقيم</a:t>
            </a:r>
            <a:endParaRPr lang="en-US" sz="2400" dirty="0" smtClean="0">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665018"/>
            <a:ext cx="8229600" cy="1143000"/>
          </a:xfrm>
        </p:spPr>
        <p:txBody>
          <a:bodyPr>
            <a:normAutofit fontScale="90000"/>
          </a:bodyPr>
          <a:lstStyle/>
          <a:p>
            <a:r>
              <a:rPr lang="en-GB" sz="3556" b="1" dirty="0" smtClean="0">
                <a:solidFill>
                  <a:schemeClr val="accent3"/>
                </a:solidFill>
              </a:rPr>
              <a:t>Advantages of the OBE approach</a:t>
            </a:r>
            <a:r>
              <a:rPr lang="ar-SA" sz="3556" b="1" dirty="0" smtClean="0">
                <a:solidFill>
                  <a:schemeClr val="accent3"/>
                </a:solidFill>
              </a:rPr>
              <a:t/>
            </a:r>
            <a:br>
              <a:rPr lang="ar-SA" sz="3556" b="1" dirty="0" smtClean="0">
                <a:solidFill>
                  <a:schemeClr val="accent3"/>
                </a:solidFill>
              </a:rPr>
            </a:br>
            <a:r>
              <a:rPr lang="ar-SA" sz="3556" b="1" dirty="0" smtClean="0">
                <a:solidFill>
                  <a:schemeClr val="accent3"/>
                </a:solidFill>
              </a:rPr>
              <a:t>إيجابيات طريقة التعليم المبني على المخرجات </a:t>
            </a:r>
            <a:r>
              <a:rPr lang="en-GB" dirty="0" smtClean="0"/>
              <a:t/>
            </a:r>
            <a:br>
              <a:rPr lang="en-GB" dirty="0" smtClean="0"/>
            </a:br>
            <a:r>
              <a:rPr lang="en-GB" sz="3556" dirty="0" smtClean="0"/>
              <a:t>The student learning experience</a:t>
            </a:r>
            <a:r>
              <a:rPr lang="ar-SA" sz="3556" dirty="0" smtClean="0"/>
              <a:t/>
            </a:r>
            <a:br>
              <a:rPr lang="ar-SA" sz="3556" dirty="0" smtClean="0"/>
            </a:br>
            <a:r>
              <a:rPr lang="ar-SA" sz="3556" dirty="0" smtClean="0"/>
              <a:t>خبرة الطالب </a:t>
            </a:r>
            <a:r>
              <a:rPr lang="ar-SA" sz="3556" dirty="0" err="1" smtClean="0"/>
              <a:t>التعلمية</a:t>
            </a:r>
            <a:endParaRPr lang="en-GB" sz="3556" dirty="0" smtClean="0"/>
          </a:p>
        </p:txBody>
      </p:sp>
      <p:sp>
        <p:nvSpPr>
          <p:cNvPr id="142339" name="Rectangle 3"/>
          <p:cNvSpPr>
            <a:spLocks noGrp="1" noChangeArrowheads="1"/>
          </p:cNvSpPr>
          <p:nvPr>
            <p:ph type="body" idx="1"/>
          </p:nvPr>
        </p:nvSpPr>
        <p:spPr/>
        <p:txBody>
          <a:bodyPr/>
          <a:lstStyle/>
          <a:p>
            <a:pPr eaLnBrk="1" hangingPunct="1"/>
            <a:endParaRPr lang="en-GB" sz="2400" dirty="0" smtClean="0"/>
          </a:p>
          <a:p>
            <a:pPr>
              <a:buNone/>
            </a:pPr>
            <a:r>
              <a:rPr lang="en-GB" sz="2400" i="1" dirty="0" smtClean="0"/>
              <a:t>     “There is ample evidence in reports that students valued the clarity that the use of learning outcomes had brought to the overall purpose of their programme, the interrelationship between parts of the programme and the nature and purpose of assessment tasks.”</a:t>
            </a:r>
            <a:endParaRPr lang="ar-SA" sz="2400" i="1" dirty="0" smtClean="0"/>
          </a:p>
          <a:p>
            <a:pPr>
              <a:buNone/>
            </a:pPr>
            <a:r>
              <a:rPr lang="ar-SA" sz="2400" i="1" dirty="0" smtClean="0"/>
              <a:t>” هناك دليل واضح ظهر بالتقارير بأن الطلاب يقدرون بشكل كبير بأن استخدام مخرجات التعلم قدمت ضربت الهدف في البرنامج وأن العلاقة بين أجزاء البرنامج و طبيعة الغرض من مهام التقويم وطبيعته قد اتضحت </a:t>
            </a:r>
            <a:r>
              <a:rPr lang="ar-SA" sz="2400" i="1" dirty="0" err="1" smtClean="0"/>
              <a:t>أيضاً“</a:t>
            </a:r>
            <a:r>
              <a:rPr lang="ar-SA" sz="2400" i="1" dirty="0" smtClean="0"/>
              <a:t> </a:t>
            </a:r>
            <a:endParaRPr lang="en-US" sz="2400" i="1" dirty="0" smtClean="0"/>
          </a:p>
          <a:p>
            <a:pPr>
              <a:buNone/>
            </a:pPr>
            <a:endParaRPr lang="en-US" sz="2400" i="1" dirty="0" smtClean="0"/>
          </a:p>
          <a:p>
            <a:pPr>
              <a:buNone/>
            </a:pPr>
            <a:r>
              <a:rPr lang="ar-SA" sz="2400" i="1" dirty="0" err="1" smtClean="0"/>
              <a:t>جميعة</a:t>
            </a:r>
            <a:r>
              <a:rPr lang="ar-SA" sz="2400" i="1" dirty="0" smtClean="0"/>
              <a:t> ضمان الجودة</a:t>
            </a:r>
            <a:endParaRPr lang="en-GB" sz="2400" i="1" dirty="0" smtClean="0"/>
          </a:p>
        </p:txBody>
      </p:sp>
      <p:sp>
        <p:nvSpPr>
          <p:cNvPr id="4" name="TextBox 3"/>
          <p:cNvSpPr txBox="1"/>
          <p:nvPr/>
        </p:nvSpPr>
        <p:spPr>
          <a:xfrm>
            <a:off x="6902768" y="3649215"/>
            <a:ext cx="607859" cy="369332"/>
          </a:xfrm>
          <a:prstGeom prst="rect">
            <a:avLst/>
          </a:prstGeom>
          <a:noFill/>
        </p:spPr>
        <p:txBody>
          <a:bodyPr wrap="none" rtlCol="0">
            <a:spAutoFit/>
          </a:bodyPr>
          <a:lstStyle/>
          <a:p>
            <a:r>
              <a:rPr lang="en-US" dirty="0" smtClean="0"/>
              <a:t>QAA</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04850"/>
            <a:ext cx="8229600" cy="995363"/>
          </a:xfrm>
        </p:spPr>
        <p:txBody>
          <a:bodyPr>
            <a:normAutofit/>
          </a:bodyPr>
          <a:lstStyle/>
          <a:p>
            <a:pPr eaLnBrk="1" fontAlgn="auto" hangingPunct="1">
              <a:spcAft>
                <a:spcPts val="0"/>
              </a:spcAft>
              <a:defRPr/>
            </a:pPr>
            <a:r>
              <a:rPr lang="en-GB" sz="2800" b="1" dirty="0">
                <a:solidFill>
                  <a:schemeClr val="accent3"/>
                </a:solidFill>
              </a:rPr>
              <a:t>Perceived disadvantages for </a:t>
            </a:r>
            <a:r>
              <a:rPr lang="en-GB" sz="2800" b="1" dirty="0" smtClean="0">
                <a:solidFill>
                  <a:schemeClr val="accent3"/>
                </a:solidFill>
              </a:rPr>
              <a:t>staff</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السلبيات المعلومة لطاقم العمل</a:t>
            </a:r>
            <a:endParaRPr lang="en-US" sz="2800" b="1" dirty="0">
              <a:solidFill>
                <a:schemeClr val="accent3"/>
              </a:solidFill>
            </a:endParaRPr>
          </a:p>
        </p:txBody>
      </p:sp>
      <p:sp>
        <p:nvSpPr>
          <p:cNvPr id="20483" name="Rectangle 3"/>
          <p:cNvSpPr>
            <a:spLocks noGrp="1" noChangeArrowheads="1"/>
          </p:cNvSpPr>
          <p:nvPr>
            <p:ph idx="1"/>
          </p:nvPr>
        </p:nvSpPr>
        <p:spPr>
          <a:xfrm>
            <a:off x="251520" y="1916833"/>
            <a:ext cx="8435280" cy="4407768"/>
          </a:xfrm>
        </p:spPr>
        <p:txBody>
          <a:bodyPr>
            <a:normAutofit fontScale="92500" lnSpcReduction="20000"/>
          </a:bodyPr>
          <a:lstStyle/>
          <a:p>
            <a:pPr eaLnBrk="1" hangingPunct="1">
              <a:lnSpc>
                <a:spcPct val="90000"/>
              </a:lnSpc>
            </a:pPr>
            <a:r>
              <a:rPr lang="en-GB" sz="2400" dirty="0" smtClean="0">
                <a:latin typeface="Arial" charset="0"/>
              </a:rPr>
              <a:t>can be seen as onerous, involving ‘bureaucracy’, ‘form-filling’ etc ..;</a:t>
            </a:r>
            <a:endParaRPr lang="ar-SA" sz="2400" dirty="0" smtClean="0">
              <a:latin typeface="Arial" charset="0"/>
            </a:endParaRPr>
          </a:p>
          <a:p>
            <a:pPr eaLnBrk="1" hangingPunct="1">
              <a:lnSpc>
                <a:spcPct val="90000"/>
              </a:lnSpc>
            </a:pPr>
            <a:r>
              <a:rPr lang="ar-SA" sz="2400" dirty="0" smtClean="0">
                <a:latin typeface="Arial" charset="0"/>
              </a:rPr>
              <a:t>يمكن أن ترى بأنها شاقة و فيها بيروقراطية وتعبئة استمارات و خلافه </a:t>
            </a:r>
            <a:endParaRPr lang="en-GB" sz="2400" dirty="0" smtClean="0">
              <a:latin typeface="Arial" charset="0"/>
            </a:endParaRPr>
          </a:p>
          <a:p>
            <a:pPr marL="0" indent="0" eaLnBrk="1" hangingPunct="1">
              <a:lnSpc>
                <a:spcPct val="90000"/>
              </a:lnSpc>
              <a:buNone/>
            </a:pPr>
            <a:r>
              <a:rPr lang="en-GB" sz="2400" dirty="0" smtClean="0">
                <a:latin typeface="Arial" charset="0"/>
              </a:rPr>
              <a:t> </a:t>
            </a:r>
          </a:p>
          <a:p>
            <a:pPr eaLnBrk="1" hangingPunct="1">
              <a:lnSpc>
                <a:spcPct val="90000"/>
              </a:lnSpc>
            </a:pPr>
            <a:r>
              <a:rPr lang="en-GB" sz="2400" dirty="0" smtClean="0">
                <a:latin typeface="Arial" charset="0"/>
              </a:rPr>
              <a:t>alters the balance of power between student and teacher;</a:t>
            </a:r>
            <a:endParaRPr lang="ar-SA" sz="2400" dirty="0" smtClean="0">
              <a:latin typeface="Arial" charset="0"/>
            </a:endParaRPr>
          </a:p>
          <a:p>
            <a:pPr eaLnBrk="1" hangingPunct="1">
              <a:lnSpc>
                <a:spcPct val="90000"/>
              </a:lnSpc>
            </a:pPr>
            <a:r>
              <a:rPr lang="ar-SA" sz="2400" dirty="0" smtClean="0">
                <a:latin typeface="Arial" charset="0"/>
              </a:rPr>
              <a:t>تستبدل توازن القوى بين المعلم و الطالب</a:t>
            </a:r>
            <a:endParaRPr lang="en-GB" sz="2400" dirty="0" smtClean="0">
              <a:latin typeface="Arial" charset="0"/>
            </a:endParaRPr>
          </a:p>
          <a:p>
            <a:pPr eaLnBrk="1" hangingPunct="1">
              <a:lnSpc>
                <a:spcPct val="90000"/>
              </a:lnSpc>
            </a:pPr>
            <a:endParaRPr lang="en-GB" sz="2400" dirty="0" smtClean="0">
              <a:latin typeface="Arial" charset="0"/>
            </a:endParaRPr>
          </a:p>
          <a:p>
            <a:pPr eaLnBrk="1" hangingPunct="1">
              <a:lnSpc>
                <a:spcPct val="90000"/>
              </a:lnSpc>
            </a:pPr>
            <a:r>
              <a:rPr lang="en-GB" sz="2400" dirty="0" smtClean="0">
                <a:latin typeface="Arial" charset="0"/>
              </a:rPr>
              <a:t>can appear to produce excessive standardisation and stifle innovation;</a:t>
            </a:r>
            <a:endParaRPr lang="ar-SA" sz="2400" dirty="0" smtClean="0">
              <a:latin typeface="Arial" charset="0"/>
            </a:endParaRPr>
          </a:p>
          <a:p>
            <a:pPr eaLnBrk="1" hangingPunct="1">
              <a:lnSpc>
                <a:spcPct val="90000"/>
              </a:lnSpc>
            </a:pPr>
            <a:r>
              <a:rPr lang="ar-SA" sz="2400" dirty="0" smtClean="0">
                <a:latin typeface="Arial" charset="0"/>
              </a:rPr>
              <a:t>تظهر بأنها تنتج معيارية ثقيلة و تكبت الإبداع </a:t>
            </a:r>
            <a:endParaRPr lang="en-GB" sz="2400" dirty="0" smtClean="0">
              <a:latin typeface="Arial" charset="0"/>
            </a:endParaRPr>
          </a:p>
          <a:p>
            <a:pPr eaLnBrk="1" hangingPunct="1">
              <a:lnSpc>
                <a:spcPct val="90000"/>
              </a:lnSpc>
            </a:pPr>
            <a:endParaRPr lang="en-GB" sz="2400" dirty="0" smtClean="0">
              <a:latin typeface="Arial" charset="0"/>
            </a:endParaRPr>
          </a:p>
          <a:p>
            <a:pPr eaLnBrk="1" hangingPunct="1">
              <a:lnSpc>
                <a:spcPct val="90000"/>
              </a:lnSpc>
            </a:pPr>
            <a:r>
              <a:rPr lang="en-GB" sz="2400" dirty="0" smtClean="0">
                <a:latin typeface="Arial" charset="0"/>
              </a:rPr>
              <a:t>may appear to reduce the scope for professional academic judgement.</a:t>
            </a:r>
            <a:endParaRPr lang="ar-SA" sz="2400" dirty="0" smtClean="0">
              <a:latin typeface="Arial" charset="0"/>
            </a:endParaRPr>
          </a:p>
          <a:p>
            <a:pPr eaLnBrk="1" hangingPunct="1">
              <a:lnSpc>
                <a:spcPct val="90000"/>
              </a:lnSpc>
            </a:pPr>
            <a:r>
              <a:rPr lang="ar-SA" sz="2400" dirty="0" smtClean="0">
                <a:latin typeface="Arial" charset="0"/>
              </a:rPr>
              <a:t>ربما تظهر أنها تقلل الحكم الأكاديمي الاحترافي </a:t>
            </a:r>
            <a:endParaRPr lang="en-US" sz="2400" dirty="0" smtClean="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6785437" y="2739454"/>
            <a:ext cx="2419164" cy="2308324"/>
          </a:xfrm>
          <a:prstGeom prst="rect">
            <a:avLst/>
          </a:prstGeom>
          <a:noFill/>
        </p:spPr>
        <p:txBody>
          <a:bodyPr wrap="square" rtlCol="0">
            <a:spAutoFit/>
          </a:bodyPr>
          <a:lstStyle/>
          <a:p>
            <a:r>
              <a:rPr lang="en-US" dirty="0" smtClean="0">
                <a:solidFill>
                  <a:srgbClr val="0000FF"/>
                </a:solidFill>
              </a:rPr>
              <a:t>WHAT attributes do you</a:t>
            </a:r>
          </a:p>
          <a:p>
            <a:r>
              <a:rPr lang="en-US" dirty="0" smtClean="0">
                <a:solidFill>
                  <a:srgbClr val="0000FF"/>
                </a:solidFill>
              </a:rPr>
              <a:t>expect a student to</a:t>
            </a:r>
          </a:p>
          <a:p>
            <a:r>
              <a:rPr lang="en-US" dirty="0" smtClean="0">
                <a:solidFill>
                  <a:srgbClr val="0000FF"/>
                </a:solidFill>
              </a:rPr>
              <a:t>have as a result of </a:t>
            </a:r>
          </a:p>
          <a:p>
            <a:r>
              <a:rPr lang="en-US" dirty="0" smtClean="0">
                <a:solidFill>
                  <a:srgbClr val="0000FF"/>
                </a:solidFill>
              </a:rPr>
              <a:t>studying and learning?</a:t>
            </a:r>
          </a:p>
          <a:p>
            <a:r>
              <a:rPr lang="ar-SA" dirty="0" smtClean="0">
                <a:solidFill>
                  <a:srgbClr val="0000FF"/>
                </a:solidFill>
              </a:rPr>
              <a:t>ما هي الصفات التي تتوقعها من الطالب في العملية </a:t>
            </a:r>
            <a:r>
              <a:rPr lang="ar-SA" dirty="0" err="1" smtClean="0">
                <a:solidFill>
                  <a:srgbClr val="0000FF"/>
                </a:solidFill>
              </a:rPr>
              <a:t>التعلمية؟</a:t>
            </a:r>
            <a:endParaRPr lang="en-US" dirty="0" smtClean="0">
              <a:solidFill>
                <a:srgbClr val="0000FF"/>
              </a:solidFill>
            </a:endParaRPr>
          </a:p>
          <a:p>
            <a:endParaRPr lang="en-US" dirty="0" smtClean="0">
              <a:solidFill>
                <a:srgbClr val="0000FF"/>
              </a:solidFill>
            </a:endParaRPr>
          </a:p>
          <a:p>
            <a:endParaRPr lang="en-US" dirty="0"/>
          </a:p>
        </p:txBody>
      </p:sp>
      <p:grpSp>
        <p:nvGrpSpPr>
          <p:cNvPr id="63" name="Group 62"/>
          <p:cNvGrpSpPr/>
          <p:nvPr/>
        </p:nvGrpSpPr>
        <p:grpSpPr>
          <a:xfrm>
            <a:off x="749377" y="2888980"/>
            <a:ext cx="8088237" cy="804032"/>
            <a:chOff x="749377" y="2888980"/>
            <a:chExt cx="8088237" cy="804032"/>
          </a:xfrm>
        </p:grpSpPr>
        <p:grpSp>
          <p:nvGrpSpPr>
            <p:cNvPr id="56" name="Group 55"/>
            <p:cNvGrpSpPr/>
            <p:nvPr/>
          </p:nvGrpSpPr>
          <p:grpSpPr>
            <a:xfrm>
              <a:off x="749377" y="2888980"/>
              <a:ext cx="5601894" cy="804032"/>
              <a:chOff x="749377" y="2888980"/>
              <a:chExt cx="5601894" cy="804032"/>
            </a:xfrm>
          </p:grpSpPr>
          <p:cxnSp>
            <p:nvCxnSpPr>
              <p:cNvPr id="7" name="Straight Connector 6"/>
              <p:cNvCxnSpPr/>
              <p:nvPr/>
            </p:nvCxnSpPr>
            <p:spPr>
              <a:xfrm flipV="1">
                <a:off x="749377" y="3546473"/>
                <a:ext cx="5601894" cy="1"/>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49377" y="2888980"/>
                <a:ext cx="647571" cy="369332"/>
              </a:xfrm>
              <a:prstGeom prst="rect">
                <a:avLst/>
              </a:prstGeom>
              <a:noFill/>
            </p:spPr>
            <p:txBody>
              <a:bodyPr wrap="none" rtlCol="0">
                <a:spAutoFit/>
              </a:bodyPr>
              <a:lstStyle/>
              <a:p>
                <a:r>
                  <a:rPr lang="en-US" b="1" dirty="0" smtClean="0">
                    <a:solidFill>
                      <a:schemeClr val="accent6">
                        <a:lumMod val="75000"/>
                      </a:schemeClr>
                    </a:solidFill>
                  </a:rPr>
                  <a:t>Start</a:t>
                </a:r>
                <a:endParaRPr lang="en-US" b="1" dirty="0">
                  <a:solidFill>
                    <a:schemeClr val="accent6">
                      <a:lumMod val="75000"/>
                    </a:schemeClr>
                  </a:solidFill>
                </a:endParaRPr>
              </a:p>
            </p:txBody>
          </p:sp>
          <p:cxnSp>
            <p:nvCxnSpPr>
              <p:cNvPr id="10" name="Straight Connector 9"/>
              <p:cNvCxnSpPr/>
              <p:nvPr/>
            </p:nvCxnSpPr>
            <p:spPr>
              <a:xfrm rot="5400000">
                <a:off x="783696" y="3518101"/>
                <a:ext cx="3326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2556955" y="3424915"/>
                <a:ext cx="3326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4436038" y="3420226"/>
                <a:ext cx="3326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6184147" y="3525888"/>
                <a:ext cx="332660"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52" name="Straight Connector 51"/>
            <p:cNvCxnSpPr/>
            <p:nvPr/>
          </p:nvCxnSpPr>
          <p:spPr>
            <a:xfrm>
              <a:off x="6351271" y="3546473"/>
              <a:ext cx="2486343" cy="1"/>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grpSp>
        <p:nvGrpSpPr>
          <p:cNvPr id="60" name="Group 59"/>
          <p:cNvGrpSpPr/>
          <p:nvPr/>
        </p:nvGrpSpPr>
        <p:grpSpPr>
          <a:xfrm>
            <a:off x="2307206" y="2645090"/>
            <a:ext cx="4478231" cy="420187"/>
            <a:chOff x="2307206" y="2645090"/>
            <a:chExt cx="4478231" cy="420187"/>
          </a:xfrm>
        </p:grpSpPr>
        <p:sp>
          <p:nvSpPr>
            <p:cNvPr id="28" name="TextBox 27"/>
            <p:cNvSpPr txBox="1"/>
            <p:nvPr/>
          </p:nvSpPr>
          <p:spPr>
            <a:xfrm>
              <a:off x="2307206" y="2695945"/>
              <a:ext cx="755661" cy="369332"/>
            </a:xfrm>
            <a:prstGeom prst="rect">
              <a:avLst/>
            </a:prstGeom>
            <a:noFill/>
          </p:spPr>
          <p:txBody>
            <a:bodyPr wrap="none" rtlCol="0">
              <a:spAutoFit/>
            </a:bodyPr>
            <a:lstStyle/>
            <a:p>
              <a:r>
                <a:rPr lang="en-US" dirty="0" smtClean="0"/>
                <a:t>Year 1</a:t>
              </a:r>
              <a:endParaRPr lang="en-US" dirty="0"/>
            </a:p>
          </p:txBody>
        </p:sp>
        <p:sp>
          <p:nvSpPr>
            <p:cNvPr id="29" name="TextBox 28"/>
            <p:cNvSpPr txBox="1"/>
            <p:nvPr/>
          </p:nvSpPr>
          <p:spPr>
            <a:xfrm>
              <a:off x="4205282" y="2645090"/>
              <a:ext cx="755661" cy="369332"/>
            </a:xfrm>
            <a:prstGeom prst="rect">
              <a:avLst/>
            </a:prstGeom>
            <a:noFill/>
          </p:spPr>
          <p:txBody>
            <a:bodyPr wrap="none" rtlCol="0">
              <a:spAutoFit/>
            </a:bodyPr>
            <a:lstStyle/>
            <a:p>
              <a:r>
                <a:rPr lang="en-US" dirty="0" smtClean="0"/>
                <a:t>Year 2</a:t>
              </a:r>
              <a:endParaRPr lang="en-US" dirty="0"/>
            </a:p>
          </p:txBody>
        </p:sp>
        <p:sp>
          <p:nvSpPr>
            <p:cNvPr id="30" name="TextBox 29"/>
            <p:cNvSpPr txBox="1"/>
            <p:nvPr/>
          </p:nvSpPr>
          <p:spPr>
            <a:xfrm>
              <a:off x="6029776" y="2645090"/>
              <a:ext cx="755661" cy="369332"/>
            </a:xfrm>
            <a:prstGeom prst="rect">
              <a:avLst/>
            </a:prstGeom>
            <a:noFill/>
          </p:spPr>
          <p:txBody>
            <a:bodyPr wrap="none" rtlCol="0">
              <a:spAutoFit/>
            </a:bodyPr>
            <a:lstStyle/>
            <a:p>
              <a:r>
                <a:rPr lang="en-US" dirty="0" smtClean="0"/>
                <a:t>Year 3</a:t>
              </a:r>
              <a:endParaRPr lang="en-US" dirty="0"/>
            </a:p>
          </p:txBody>
        </p:sp>
      </p:grpSp>
      <p:grpSp>
        <p:nvGrpSpPr>
          <p:cNvPr id="61" name="Group 60"/>
          <p:cNvGrpSpPr/>
          <p:nvPr/>
        </p:nvGrpSpPr>
        <p:grpSpPr>
          <a:xfrm>
            <a:off x="1731584" y="689165"/>
            <a:ext cx="4405988" cy="2204490"/>
            <a:chOff x="1731584" y="689165"/>
            <a:chExt cx="4405988" cy="2204490"/>
          </a:xfrm>
        </p:grpSpPr>
        <p:sp>
          <p:nvSpPr>
            <p:cNvPr id="23" name="Freeform 22"/>
            <p:cNvSpPr/>
            <p:nvPr/>
          </p:nvSpPr>
          <p:spPr>
            <a:xfrm>
              <a:off x="1731584" y="1474953"/>
              <a:ext cx="4405988" cy="1418702"/>
            </a:xfrm>
            <a:custGeom>
              <a:avLst/>
              <a:gdLst>
                <a:gd name="connsiteX0" fmla="*/ 0 w 4405988"/>
                <a:gd name="connsiteY0" fmla="*/ 1418702 h 1418702"/>
                <a:gd name="connsiteX1" fmla="*/ 2200570 w 4405988"/>
                <a:gd name="connsiteY1" fmla="*/ 61402 h 1418702"/>
                <a:gd name="connsiteX2" fmla="*/ 4090928 w 4405988"/>
                <a:gd name="connsiteY2" fmla="*/ 1050292 h 1418702"/>
                <a:gd name="connsiteX3" fmla="*/ 4090928 w 4405988"/>
                <a:gd name="connsiteY3" fmla="*/ 1059987 h 1418702"/>
              </a:gdLst>
              <a:ahLst/>
              <a:cxnLst>
                <a:cxn ang="0">
                  <a:pos x="connsiteX0" y="connsiteY0"/>
                </a:cxn>
                <a:cxn ang="0">
                  <a:pos x="connsiteX1" y="connsiteY1"/>
                </a:cxn>
                <a:cxn ang="0">
                  <a:pos x="connsiteX2" y="connsiteY2"/>
                </a:cxn>
                <a:cxn ang="0">
                  <a:pos x="connsiteX3" y="connsiteY3"/>
                </a:cxn>
              </a:cxnLst>
              <a:rect l="l" t="t" r="r" b="b"/>
              <a:pathLst>
                <a:path w="4405988" h="1418702">
                  <a:moveTo>
                    <a:pt x="0" y="1418702"/>
                  </a:moveTo>
                  <a:cubicBezTo>
                    <a:pt x="759374" y="770753"/>
                    <a:pt x="1518749" y="122804"/>
                    <a:pt x="2200570" y="61402"/>
                  </a:cubicBezTo>
                  <a:cubicBezTo>
                    <a:pt x="2882391" y="0"/>
                    <a:pt x="3775868" y="883861"/>
                    <a:pt x="4090928" y="1050292"/>
                  </a:cubicBezTo>
                  <a:cubicBezTo>
                    <a:pt x="4405988" y="1216723"/>
                    <a:pt x="4090928" y="1059987"/>
                    <a:pt x="4090928" y="1059987"/>
                  </a:cubicBezTo>
                </a:path>
              </a:pathLst>
            </a:custGeom>
            <a:ln>
              <a:prstDash val="dash"/>
              <a:tailEnd type="triangle" w="sm"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2" name="Group 40"/>
            <p:cNvGrpSpPr/>
            <p:nvPr/>
          </p:nvGrpSpPr>
          <p:grpSpPr>
            <a:xfrm>
              <a:off x="2384727" y="689165"/>
              <a:ext cx="1898468" cy="1971764"/>
              <a:chOff x="3403175" y="1143000"/>
              <a:chExt cx="1898468" cy="1971764"/>
            </a:xfrm>
          </p:grpSpPr>
          <p:pic>
            <p:nvPicPr>
              <p:cNvPr id="45" name="Picture 44"/>
              <p:cNvPicPr>
                <a:picLocks noChangeAspect="1"/>
              </p:cNvPicPr>
              <p:nvPr/>
            </p:nvPicPr>
            <p:blipFill>
              <a:blip r:embed="rId2"/>
              <a:stretch>
                <a:fillRect/>
              </a:stretch>
            </p:blipFill>
            <p:spPr>
              <a:xfrm>
                <a:off x="3810000" y="1143000"/>
                <a:ext cx="1002327" cy="1098550"/>
              </a:xfrm>
              <a:prstGeom prst="rect">
                <a:avLst/>
              </a:prstGeom>
            </p:spPr>
          </p:pic>
          <p:sp>
            <p:nvSpPr>
              <p:cNvPr id="46" name="TextBox 45"/>
              <p:cNvSpPr txBox="1"/>
              <p:nvPr/>
            </p:nvSpPr>
            <p:spPr>
              <a:xfrm>
                <a:off x="3403175" y="2191434"/>
                <a:ext cx="1898468" cy="923330"/>
              </a:xfrm>
              <a:prstGeom prst="rect">
                <a:avLst/>
              </a:prstGeom>
              <a:noFill/>
            </p:spPr>
            <p:txBody>
              <a:bodyPr wrap="none" rtlCol="0">
                <a:spAutoFit/>
              </a:bodyPr>
              <a:lstStyle/>
              <a:p>
                <a:pPr algn="ctr"/>
                <a:r>
                  <a:rPr lang="en-US" b="1" dirty="0" smtClean="0">
                    <a:solidFill>
                      <a:schemeClr val="accent2">
                        <a:lumMod val="75000"/>
                      </a:schemeClr>
                    </a:solidFill>
                  </a:rPr>
                  <a:t>SUBJECT MATTER </a:t>
                </a:r>
              </a:p>
              <a:p>
                <a:pPr algn="ctr"/>
                <a:r>
                  <a:rPr lang="en-US" b="1" dirty="0" smtClean="0">
                    <a:solidFill>
                      <a:schemeClr val="accent2">
                        <a:lumMod val="75000"/>
                      </a:schemeClr>
                    </a:solidFill>
                  </a:rPr>
                  <a:t>EXPERT</a:t>
                </a:r>
              </a:p>
              <a:p>
                <a:pPr algn="ctr"/>
                <a:r>
                  <a:rPr lang="ar-SA" b="1" smtClean="0">
                    <a:solidFill>
                      <a:schemeClr val="accent2">
                        <a:lumMod val="75000"/>
                      </a:schemeClr>
                    </a:solidFill>
                  </a:rPr>
                  <a:t>الخبير</a:t>
                </a:r>
                <a:endParaRPr lang="en-US" b="1" dirty="0">
                  <a:solidFill>
                    <a:schemeClr val="accent2">
                      <a:lumMod val="75000"/>
                    </a:schemeClr>
                  </a:solidFill>
                </a:endParaRPr>
              </a:p>
            </p:txBody>
          </p:sp>
        </p:grpSp>
      </p:grpSp>
      <p:grpSp>
        <p:nvGrpSpPr>
          <p:cNvPr id="64" name="Group 63"/>
          <p:cNvGrpSpPr/>
          <p:nvPr/>
        </p:nvGrpSpPr>
        <p:grpSpPr>
          <a:xfrm>
            <a:off x="6029776" y="2888980"/>
            <a:ext cx="743826" cy="890498"/>
            <a:chOff x="6029776" y="2888980"/>
            <a:chExt cx="743826" cy="890498"/>
          </a:xfrm>
        </p:grpSpPr>
        <p:sp>
          <p:nvSpPr>
            <p:cNvPr id="14" name="TextBox 13"/>
            <p:cNvSpPr txBox="1"/>
            <p:nvPr/>
          </p:nvSpPr>
          <p:spPr>
            <a:xfrm>
              <a:off x="6029776" y="2888980"/>
              <a:ext cx="743826" cy="369332"/>
            </a:xfrm>
            <a:prstGeom prst="rect">
              <a:avLst/>
            </a:prstGeom>
            <a:noFill/>
          </p:spPr>
          <p:txBody>
            <a:bodyPr wrap="none" rtlCol="0">
              <a:spAutoFit/>
            </a:bodyPr>
            <a:lstStyle/>
            <a:p>
              <a:r>
                <a:rPr lang="en-US" b="1" dirty="0" smtClean="0">
                  <a:solidFill>
                    <a:schemeClr val="accent6">
                      <a:lumMod val="75000"/>
                    </a:schemeClr>
                  </a:solidFill>
                </a:rPr>
                <a:t>Finish</a:t>
              </a:r>
              <a:endParaRPr lang="en-US" b="1" dirty="0">
                <a:solidFill>
                  <a:schemeClr val="accent6">
                    <a:lumMod val="75000"/>
                  </a:schemeClr>
                </a:solidFill>
              </a:endParaRPr>
            </a:p>
          </p:txBody>
        </p:sp>
        <p:sp>
          <p:nvSpPr>
            <p:cNvPr id="21" name="Oval 20"/>
            <p:cNvSpPr/>
            <p:nvPr/>
          </p:nvSpPr>
          <p:spPr>
            <a:xfrm>
              <a:off x="6104070" y="3352565"/>
              <a:ext cx="494402" cy="426913"/>
            </a:xfrm>
            <a:prstGeom prst="ellipse">
              <a:avLst/>
            </a:prstGeom>
            <a:solidFill>
              <a:srgbClr val="FFFF00">
                <a:alpha val="40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4" name="Rectangle 23"/>
          <p:cNvSpPr/>
          <p:nvPr/>
        </p:nvSpPr>
        <p:spPr>
          <a:xfrm>
            <a:off x="1405651" y="3065277"/>
            <a:ext cx="4624125" cy="1036039"/>
          </a:xfrm>
          <a:prstGeom prst="rect">
            <a:avLst/>
          </a:prstGeom>
          <a:solidFill>
            <a:schemeClr val="accent3">
              <a:lumMod val="60000"/>
              <a:lumOff val="40000"/>
              <a:alpha val="26000"/>
            </a:schemeClr>
          </a:solidFill>
          <a:ln>
            <a:solidFill>
              <a:schemeClr val="accent1">
                <a:shade val="95000"/>
                <a:satMod val="105000"/>
                <a:alpha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6137572" y="1630996"/>
            <a:ext cx="2117952" cy="369332"/>
          </a:xfrm>
          <a:prstGeom prst="rect">
            <a:avLst/>
          </a:prstGeom>
          <a:noFill/>
        </p:spPr>
        <p:txBody>
          <a:bodyPr wrap="none" rtlCol="0">
            <a:spAutoFit/>
          </a:bodyPr>
          <a:lstStyle/>
          <a:p>
            <a:r>
              <a:rPr lang="en-US" dirty="0" smtClean="0">
                <a:solidFill>
                  <a:srgbClr val="0000FF"/>
                </a:solidFill>
              </a:rPr>
              <a:t>Outcome ?</a:t>
            </a:r>
            <a:r>
              <a:rPr lang="ar-SA" dirty="0" err="1" smtClean="0">
                <a:solidFill>
                  <a:srgbClr val="0000FF"/>
                </a:solidFill>
              </a:rPr>
              <a:t>المخرجات؟</a:t>
            </a:r>
            <a:r>
              <a:rPr lang="ar-SA" dirty="0" smtClean="0">
                <a:solidFill>
                  <a:srgbClr val="0000FF"/>
                </a:solidFill>
              </a:rPr>
              <a:t> </a:t>
            </a:r>
            <a:endParaRPr lang="en-US" dirty="0">
              <a:solidFill>
                <a:srgbClr val="0000FF"/>
              </a:solidFill>
            </a:endParaRPr>
          </a:p>
        </p:txBody>
      </p:sp>
      <p:sp>
        <p:nvSpPr>
          <p:cNvPr id="16" name="TextBox 15"/>
          <p:cNvSpPr txBox="1"/>
          <p:nvPr/>
        </p:nvSpPr>
        <p:spPr>
          <a:xfrm>
            <a:off x="6785437" y="2000328"/>
            <a:ext cx="2157578" cy="1200329"/>
          </a:xfrm>
          <a:prstGeom prst="rect">
            <a:avLst/>
          </a:prstGeom>
          <a:noFill/>
        </p:spPr>
        <p:txBody>
          <a:bodyPr wrap="none" rtlCol="0">
            <a:spAutoFit/>
          </a:bodyPr>
          <a:lstStyle/>
          <a:p>
            <a:r>
              <a:rPr lang="en-US" dirty="0" smtClean="0">
                <a:solidFill>
                  <a:srgbClr val="0000FF"/>
                </a:solidFill>
              </a:rPr>
              <a:t>How do you describe</a:t>
            </a:r>
          </a:p>
          <a:p>
            <a:r>
              <a:rPr lang="en-US" dirty="0" smtClean="0">
                <a:solidFill>
                  <a:srgbClr val="0000FF"/>
                </a:solidFill>
              </a:rPr>
              <a:t>what happens here?</a:t>
            </a:r>
          </a:p>
          <a:p>
            <a:r>
              <a:rPr lang="ar-SA" dirty="0" smtClean="0">
                <a:solidFill>
                  <a:srgbClr val="0000FF"/>
                </a:solidFill>
              </a:rPr>
              <a:t>اشرح ماذا يحدث هنا</a:t>
            </a:r>
            <a:endParaRPr lang="en-US" dirty="0" smtClean="0">
              <a:solidFill>
                <a:srgbClr val="0000FF"/>
              </a:solidFill>
            </a:endParaRPr>
          </a:p>
          <a:p>
            <a:endParaRPr lang="en-US" dirty="0" smtClean="0">
              <a:solidFill>
                <a:srgbClr val="0000FF"/>
              </a:solidFill>
            </a:endParaRPr>
          </a:p>
        </p:txBody>
      </p:sp>
      <p:sp>
        <p:nvSpPr>
          <p:cNvPr id="20" name="Rectangle 19"/>
          <p:cNvSpPr/>
          <p:nvPr/>
        </p:nvSpPr>
        <p:spPr>
          <a:xfrm>
            <a:off x="1095438" y="3352565"/>
            <a:ext cx="1500353" cy="332660"/>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4671002" y="187913"/>
            <a:ext cx="3311997" cy="646331"/>
          </a:xfrm>
          <a:prstGeom prst="rect">
            <a:avLst/>
          </a:prstGeom>
          <a:noFill/>
        </p:spPr>
        <p:txBody>
          <a:bodyPr wrap="none" rtlCol="0">
            <a:spAutoFit/>
          </a:bodyPr>
          <a:lstStyle/>
          <a:p>
            <a:r>
              <a:rPr lang="en-US" dirty="0" smtClean="0"/>
              <a:t>Relationship?  How do you build?</a:t>
            </a:r>
          </a:p>
          <a:p>
            <a:r>
              <a:rPr lang="ar-SA" dirty="0" smtClean="0"/>
              <a:t>كيف تبني العلاقات؟</a:t>
            </a:r>
            <a:endParaRPr lang="en-US" dirty="0"/>
          </a:p>
        </p:txBody>
      </p:sp>
      <p:sp>
        <p:nvSpPr>
          <p:cNvPr id="34" name="TextBox 33"/>
          <p:cNvSpPr txBox="1"/>
          <p:nvPr/>
        </p:nvSpPr>
        <p:spPr>
          <a:xfrm>
            <a:off x="6785437" y="4473329"/>
            <a:ext cx="2054986" cy="646331"/>
          </a:xfrm>
          <a:prstGeom prst="rect">
            <a:avLst/>
          </a:prstGeom>
          <a:noFill/>
        </p:spPr>
        <p:txBody>
          <a:bodyPr wrap="none" rtlCol="0">
            <a:spAutoFit/>
          </a:bodyPr>
          <a:lstStyle/>
          <a:p>
            <a:r>
              <a:rPr lang="en-US" dirty="0" smtClean="0">
                <a:solidFill>
                  <a:srgbClr val="0000FF"/>
                </a:solidFill>
              </a:rPr>
              <a:t>How do you assess?</a:t>
            </a:r>
          </a:p>
          <a:p>
            <a:r>
              <a:rPr lang="ar-SA" dirty="0" smtClean="0">
                <a:solidFill>
                  <a:srgbClr val="0000FF"/>
                </a:solidFill>
              </a:rPr>
              <a:t>كيف </a:t>
            </a:r>
            <a:r>
              <a:rPr lang="ar-SA" dirty="0" err="1" smtClean="0">
                <a:solidFill>
                  <a:srgbClr val="0000FF"/>
                </a:solidFill>
              </a:rPr>
              <a:t>تقيمه ؟</a:t>
            </a:r>
            <a:endParaRPr lang="en-US" dirty="0" smtClean="0">
              <a:solidFill>
                <a:srgbClr val="0000FF"/>
              </a:solidFill>
            </a:endParaRPr>
          </a:p>
        </p:txBody>
      </p:sp>
      <p:sp>
        <p:nvSpPr>
          <p:cNvPr id="35" name="TextBox 34"/>
          <p:cNvSpPr txBox="1"/>
          <p:nvPr/>
        </p:nvSpPr>
        <p:spPr>
          <a:xfrm>
            <a:off x="6773602" y="5047778"/>
            <a:ext cx="1978427" cy="923330"/>
          </a:xfrm>
          <a:prstGeom prst="rect">
            <a:avLst/>
          </a:prstGeom>
          <a:noFill/>
        </p:spPr>
        <p:txBody>
          <a:bodyPr wrap="none" rtlCol="0">
            <a:spAutoFit/>
          </a:bodyPr>
          <a:lstStyle/>
          <a:p>
            <a:r>
              <a:rPr lang="en-US" dirty="0" smtClean="0">
                <a:solidFill>
                  <a:srgbClr val="0000FF"/>
                </a:solidFill>
              </a:rPr>
              <a:t>How do you map?</a:t>
            </a:r>
          </a:p>
          <a:p>
            <a:r>
              <a:rPr lang="ar-SA" dirty="0" smtClean="0">
                <a:solidFill>
                  <a:srgbClr val="0000FF"/>
                </a:solidFill>
              </a:rPr>
              <a:t>كيف تعمل خريطة بذلك؟</a:t>
            </a:r>
            <a:endParaRPr lang="en-US" dirty="0" smtClean="0">
              <a:solidFill>
                <a:srgbClr val="0000FF"/>
              </a:solidFill>
            </a:endParaRPr>
          </a:p>
          <a:p>
            <a:endParaRPr lang="en-US" dirty="0"/>
          </a:p>
        </p:txBody>
      </p:sp>
      <p:sp>
        <p:nvSpPr>
          <p:cNvPr id="36" name="Rectangle 35"/>
          <p:cNvSpPr/>
          <p:nvPr/>
        </p:nvSpPr>
        <p:spPr>
          <a:xfrm>
            <a:off x="1247838" y="3504965"/>
            <a:ext cx="1500353" cy="332660"/>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p:nvPr/>
        </p:nvSpPr>
        <p:spPr>
          <a:xfrm>
            <a:off x="1400238" y="3657365"/>
            <a:ext cx="1500353" cy="332660"/>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p:nvPr/>
        </p:nvSpPr>
        <p:spPr>
          <a:xfrm>
            <a:off x="1552638" y="3809765"/>
            <a:ext cx="1500353" cy="332660"/>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4">
                    <a:lumMod val="75000"/>
                  </a:schemeClr>
                </a:solidFill>
              </a:rPr>
              <a:t>Course</a:t>
            </a:r>
            <a:r>
              <a:rPr lang="en-US" dirty="0" smtClean="0"/>
              <a:t> </a:t>
            </a:r>
            <a:endParaRPr lang="en-US" dirty="0"/>
          </a:p>
        </p:txBody>
      </p:sp>
      <p:grpSp>
        <p:nvGrpSpPr>
          <p:cNvPr id="55" name="Group 54"/>
          <p:cNvGrpSpPr/>
          <p:nvPr/>
        </p:nvGrpSpPr>
        <p:grpSpPr>
          <a:xfrm>
            <a:off x="165054" y="1536548"/>
            <a:ext cx="1674618" cy="1140784"/>
            <a:chOff x="165054" y="1536548"/>
            <a:chExt cx="1674618" cy="1140784"/>
          </a:xfrm>
        </p:grpSpPr>
        <p:pic>
          <p:nvPicPr>
            <p:cNvPr id="4" name="Picture 3"/>
            <p:cNvPicPr>
              <a:picLocks noChangeAspect="1"/>
            </p:cNvPicPr>
            <p:nvPr/>
          </p:nvPicPr>
          <p:blipFill>
            <a:blip r:embed="rId3"/>
            <a:stretch>
              <a:fillRect/>
            </a:stretch>
          </p:blipFill>
          <p:spPr>
            <a:xfrm>
              <a:off x="165054" y="1762113"/>
              <a:ext cx="915219" cy="915219"/>
            </a:xfrm>
            <a:prstGeom prst="rect">
              <a:avLst/>
            </a:prstGeom>
          </p:spPr>
        </p:pic>
        <p:pic>
          <p:nvPicPr>
            <p:cNvPr id="32" name="Picture 31"/>
            <p:cNvPicPr>
              <a:picLocks noChangeAspect="1"/>
            </p:cNvPicPr>
            <p:nvPr/>
          </p:nvPicPr>
          <p:blipFill>
            <a:blip r:embed="rId4"/>
            <a:stretch>
              <a:fillRect/>
            </a:stretch>
          </p:blipFill>
          <p:spPr>
            <a:xfrm>
              <a:off x="1063111" y="1536548"/>
              <a:ext cx="776561" cy="927559"/>
            </a:xfrm>
            <a:prstGeom prst="rect">
              <a:avLst/>
            </a:prstGeom>
          </p:spPr>
        </p:pic>
      </p:grpSp>
      <p:grpSp>
        <p:nvGrpSpPr>
          <p:cNvPr id="53" name="Group 52"/>
          <p:cNvGrpSpPr/>
          <p:nvPr/>
        </p:nvGrpSpPr>
        <p:grpSpPr>
          <a:xfrm>
            <a:off x="472711" y="4125278"/>
            <a:ext cx="2622953" cy="2416155"/>
            <a:chOff x="472711" y="4125278"/>
            <a:chExt cx="2622953" cy="2416155"/>
          </a:xfrm>
        </p:grpSpPr>
        <p:sp>
          <p:nvSpPr>
            <p:cNvPr id="17" name="TextBox 16"/>
            <p:cNvSpPr txBox="1"/>
            <p:nvPr/>
          </p:nvSpPr>
          <p:spPr>
            <a:xfrm>
              <a:off x="472711" y="4125278"/>
              <a:ext cx="2353593" cy="369332"/>
            </a:xfrm>
            <a:prstGeom prst="rect">
              <a:avLst/>
            </a:prstGeom>
            <a:noFill/>
          </p:spPr>
          <p:txBody>
            <a:bodyPr wrap="none" rtlCol="0">
              <a:spAutoFit/>
            </a:bodyPr>
            <a:lstStyle/>
            <a:p>
              <a:r>
                <a:rPr lang="en-US" dirty="0" smtClean="0">
                  <a:solidFill>
                    <a:schemeClr val="accent6">
                      <a:lumMod val="75000"/>
                    </a:schemeClr>
                  </a:solidFill>
                </a:rPr>
                <a:t>Any program …</a:t>
              </a:r>
              <a:r>
                <a:rPr lang="ar-SA" dirty="0" smtClean="0">
                  <a:solidFill>
                    <a:schemeClr val="accent6">
                      <a:lumMod val="75000"/>
                    </a:schemeClr>
                  </a:solidFill>
                </a:rPr>
                <a:t>أي برنامج</a:t>
              </a:r>
              <a:endParaRPr lang="en-US" dirty="0">
                <a:solidFill>
                  <a:schemeClr val="accent6">
                    <a:lumMod val="75000"/>
                  </a:schemeClr>
                </a:solidFill>
              </a:endParaRPr>
            </a:p>
          </p:txBody>
        </p:sp>
        <p:pic>
          <p:nvPicPr>
            <p:cNvPr id="25" name="Picture 24"/>
            <p:cNvPicPr>
              <a:picLocks noChangeAspect="1"/>
            </p:cNvPicPr>
            <p:nvPr/>
          </p:nvPicPr>
          <p:blipFill>
            <a:blip r:embed="rId5"/>
            <a:stretch>
              <a:fillRect/>
            </a:stretch>
          </p:blipFill>
          <p:spPr>
            <a:xfrm>
              <a:off x="585401" y="4520353"/>
              <a:ext cx="625174" cy="675591"/>
            </a:xfrm>
            <a:prstGeom prst="rect">
              <a:avLst/>
            </a:prstGeom>
          </p:spPr>
        </p:pic>
        <p:pic>
          <p:nvPicPr>
            <p:cNvPr id="33" name="Picture 32"/>
            <p:cNvPicPr>
              <a:picLocks noChangeAspect="1"/>
            </p:cNvPicPr>
            <p:nvPr/>
          </p:nvPicPr>
          <p:blipFill>
            <a:blip r:embed="rId6"/>
            <a:stretch>
              <a:fillRect/>
            </a:stretch>
          </p:blipFill>
          <p:spPr>
            <a:xfrm>
              <a:off x="1396948" y="4767319"/>
              <a:ext cx="1013604" cy="857250"/>
            </a:xfrm>
            <a:prstGeom prst="rect">
              <a:avLst/>
            </a:prstGeom>
          </p:spPr>
        </p:pic>
        <p:sp>
          <p:nvSpPr>
            <p:cNvPr id="39" name="TextBox 38"/>
            <p:cNvSpPr txBox="1"/>
            <p:nvPr/>
          </p:nvSpPr>
          <p:spPr>
            <a:xfrm>
              <a:off x="497076" y="5074348"/>
              <a:ext cx="1501523" cy="923330"/>
            </a:xfrm>
            <a:prstGeom prst="rect">
              <a:avLst/>
            </a:prstGeom>
            <a:noFill/>
          </p:spPr>
          <p:txBody>
            <a:bodyPr wrap="square" rtlCol="0">
              <a:spAutoFit/>
            </a:bodyPr>
            <a:lstStyle/>
            <a:p>
              <a:r>
                <a:rPr lang="en-US" dirty="0" smtClean="0"/>
                <a:t>Medical Sciences</a:t>
              </a:r>
            </a:p>
            <a:p>
              <a:r>
                <a:rPr lang="ar-SA" dirty="0" smtClean="0"/>
                <a:t>طب</a:t>
              </a:r>
              <a:endParaRPr lang="en-US" dirty="0"/>
            </a:p>
          </p:txBody>
        </p:sp>
        <p:sp>
          <p:nvSpPr>
            <p:cNvPr id="40" name="TextBox 39"/>
            <p:cNvSpPr txBox="1"/>
            <p:nvPr/>
          </p:nvSpPr>
          <p:spPr>
            <a:xfrm>
              <a:off x="1351276" y="5564562"/>
              <a:ext cx="1744388" cy="369332"/>
            </a:xfrm>
            <a:prstGeom prst="rect">
              <a:avLst/>
            </a:prstGeom>
            <a:noFill/>
          </p:spPr>
          <p:txBody>
            <a:bodyPr wrap="none" rtlCol="0">
              <a:spAutoFit/>
            </a:bodyPr>
            <a:lstStyle/>
            <a:p>
              <a:r>
                <a:rPr lang="en-US" dirty="0" smtClean="0"/>
                <a:t>Engineering</a:t>
              </a:r>
              <a:r>
                <a:rPr lang="ar-SA" dirty="0" smtClean="0"/>
                <a:t>هندسة</a:t>
              </a:r>
              <a:endParaRPr lang="en-US" dirty="0"/>
            </a:p>
          </p:txBody>
        </p:sp>
        <p:pic>
          <p:nvPicPr>
            <p:cNvPr id="42" name="Picture 41"/>
            <p:cNvPicPr>
              <a:picLocks noChangeAspect="1"/>
            </p:cNvPicPr>
            <p:nvPr/>
          </p:nvPicPr>
          <p:blipFill>
            <a:blip r:embed="rId7"/>
            <a:stretch>
              <a:fillRect/>
            </a:stretch>
          </p:blipFill>
          <p:spPr>
            <a:xfrm>
              <a:off x="585401" y="5933894"/>
              <a:ext cx="1324874" cy="607539"/>
            </a:xfrm>
            <a:prstGeom prst="rect">
              <a:avLst/>
            </a:prstGeom>
          </p:spPr>
        </p:pic>
      </p:grpSp>
      <p:sp>
        <p:nvSpPr>
          <p:cNvPr id="47" name="TextBox 46"/>
          <p:cNvSpPr txBox="1"/>
          <p:nvPr/>
        </p:nvSpPr>
        <p:spPr>
          <a:xfrm>
            <a:off x="4534597" y="710497"/>
            <a:ext cx="4670004" cy="1077218"/>
          </a:xfrm>
          <a:prstGeom prst="rect">
            <a:avLst/>
          </a:prstGeom>
          <a:noFill/>
        </p:spPr>
        <p:txBody>
          <a:bodyPr wrap="square" rtlCol="0">
            <a:spAutoFit/>
          </a:bodyPr>
          <a:lstStyle/>
          <a:p>
            <a:r>
              <a:rPr lang="en-GB" sz="1600" dirty="0" smtClean="0">
                <a:solidFill>
                  <a:srgbClr val="008000"/>
                </a:solidFill>
              </a:rPr>
              <a:t>How do </a:t>
            </a:r>
            <a:r>
              <a:rPr lang="en-GB" sz="1600" u="sng" dirty="0" smtClean="0">
                <a:solidFill>
                  <a:srgbClr val="008000"/>
                </a:solidFill>
              </a:rPr>
              <a:t>YOU</a:t>
            </a:r>
            <a:r>
              <a:rPr lang="en-GB" sz="1600" dirty="0" smtClean="0">
                <a:solidFill>
                  <a:srgbClr val="008000"/>
                </a:solidFill>
              </a:rPr>
              <a:t> STRUCTURE and package these?</a:t>
            </a:r>
          </a:p>
          <a:p>
            <a:r>
              <a:rPr lang="en-GB" sz="1600" dirty="0" smtClean="0">
                <a:solidFill>
                  <a:srgbClr val="008000"/>
                </a:solidFill>
              </a:rPr>
              <a:t>i.e. specify the program - ‘field of study’?</a:t>
            </a:r>
            <a:endParaRPr lang="ar-SA" sz="1600" dirty="0" smtClean="0">
              <a:solidFill>
                <a:srgbClr val="008000"/>
              </a:solidFill>
            </a:endParaRPr>
          </a:p>
          <a:p>
            <a:r>
              <a:rPr lang="ar-SA" sz="1600" dirty="0" smtClean="0">
                <a:solidFill>
                  <a:srgbClr val="008000"/>
                </a:solidFill>
              </a:rPr>
              <a:t>كيف ترتب و تبني بشكل تكاملي هذه </a:t>
            </a:r>
            <a:r>
              <a:rPr lang="ar-SA" sz="1600" dirty="0" err="1" smtClean="0">
                <a:solidFill>
                  <a:srgbClr val="008000"/>
                </a:solidFill>
              </a:rPr>
              <a:t>الأشياء؟</a:t>
            </a:r>
            <a:endParaRPr lang="ar-SA" sz="1600" dirty="0" smtClean="0">
              <a:solidFill>
                <a:srgbClr val="008000"/>
              </a:solidFill>
            </a:endParaRPr>
          </a:p>
          <a:p>
            <a:r>
              <a:rPr lang="ar-SA" sz="1600" dirty="0" smtClean="0">
                <a:solidFill>
                  <a:srgbClr val="008000"/>
                </a:solidFill>
              </a:rPr>
              <a:t>مثلا: حدد البرنامج و مجال الدراسة</a:t>
            </a:r>
            <a:r>
              <a:rPr lang="en-GB" sz="1600" dirty="0" smtClean="0">
                <a:solidFill>
                  <a:srgbClr val="008000"/>
                </a:solidFill>
              </a:rPr>
              <a:t>  </a:t>
            </a:r>
            <a:endParaRPr lang="en-US" sz="1600" dirty="0"/>
          </a:p>
        </p:txBody>
      </p:sp>
      <p:cxnSp>
        <p:nvCxnSpPr>
          <p:cNvPr id="41" name="Straight Connector 40"/>
          <p:cNvCxnSpPr/>
          <p:nvPr/>
        </p:nvCxnSpPr>
        <p:spPr>
          <a:xfrm>
            <a:off x="6349683" y="6087627"/>
            <a:ext cx="2373259" cy="1588"/>
          </a:xfrm>
          <a:prstGeom prst="line">
            <a:avLst/>
          </a:prstGeom>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6351271" y="6087627"/>
            <a:ext cx="2581476" cy="369332"/>
          </a:xfrm>
          <a:prstGeom prst="rect">
            <a:avLst/>
          </a:prstGeom>
          <a:noFill/>
        </p:spPr>
        <p:txBody>
          <a:bodyPr wrap="none" rtlCol="0">
            <a:spAutoFit/>
          </a:bodyPr>
          <a:lstStyle/>
          <a:p>
            <a:r>
              <a:rPr lang="en-US" dirty="0" smtClean="0"/>
              <a:t>Undergraduate? </a:t>
            </a:r>
            <a:r>
              <a:rPr lang="ar-SA" dirty="0" smtClean="0"/>
              <a:t>قبل التخرج</a:t>
            </a:r>
            <a:endParaRPr lang="en-US" dirty="0"/>
          </a:p>
        </p:txBody>
      </p:sp>
      <p:sp>
        <p:nvSpPr>
          <p:cNvPr id="48" name="TextBox 47"/>
          <p:cNvSpPr txBox="1"/>
          <p:nvPr/>
        </p:nvSpPr>
        <p:spPr>
          <a:xfrm>
            <a:off x="6551065" y="5683350"/>
            <a:ext cx="2171877" cy="369332"/>
          </a:xfrm>
          <a:prstGeom prst="rect">
            <a:avLst/>
          </a:prstGeom>
          <a:noFill/>
        </p:spPr>
        <p:txBody>
          <a:bodyPr wrap="none" rtlCol="0">
            <a:spAutoFit/>
          </a:bodyPr>
          <a:lstStyle/>
          <a:p>
            <a:r>
              <a:rPr lang="en-US" dirty="0" smtClean="0"/>
              <a:t>Postgraduate? </a:t>
            </a:r>
            <a:r>
              <a:rPr lang="ar-SA" dirty="0" smtClean="0"/>
              <a:t>خريجين</a:t>
            </a:r>
            <a:endParaRPr lang="en-US" dirty="0"/>
          </a:p>
        </p:txBody>
      </p:sp>
      <p:sp>
        <p:nvSpPr>
          <p:cNvPr id="59" name="TextBox 58"/>
          <p:cNvSpPr txBox="1"/>
          <p:nvPr/>
        </p:nvSpPr>
        <p:spPr>
          <a:xfrm>
            <a:off x="6921618" y="3939783"/>
            <a:ext cx="184666" cy="646331"/>
          </a:xfrm>
          <a:prstGeom prst="rect">
            <a:avLst/>
          </a:prstGeom>
          <a:noFill/>
        </p:spPr>
        <p:txBody>
          <a:bodyPr wrap="none" rtlCol="0">
            <a:spAutoFit/>
          </a:bodyPr>
          <a:lstStyle/>
          <a:p>
            <a:endParaRPr lang="en-US" dirty="0" smtClean="0">
              <a:solidFill>
                <a:srgbClr val="0000FF"/>
              </a:solidFill>
            </a:endParaRPr>
          </a:p>
          <a:p>
            <a:endParaRPr lang="en-US" dirty="0"/>
          </a:p>
        </p:txBody>
      </p:sp>
      <p:grpSp>
        <p:nvGrpSpPr>
          <p:cNvPr id="65" name="Group 64"/>
          <p:cNvGrpSpPr/>
          <p:nvPr/>
        </p:nvGrpSpPr>
        <p:grpSpPr>
          <a:xfrm>
            <a:off x="2900591" y="4463638"/>
            <a:ext cx="2434276" cy="1404378"/>
            <a:chOff x="2900591" y="4463638"/>
            <a:chExt cx="2434276" cy="1404378"/>
          </a:xfrm>
        </p:grpSpPr>
        <p:sp>
          <p:nvSpPr>
            <p:cNvPr id="18" name="Freeform 17"/>
            <p:cNvSpPr/>
            <p:nvPr/>
          </p:nvSpPr>
          <p:spPr>
            <a:xfrm>
              <a:off x="2900591" y="4463638"/>
              <a:ext cx="2432081" cy="1404378"/>
            </a:xfrm>
            <a:custGeom>
              <a:avLst/>
              <a:gdLst>
                <a:gd name="connsiteX0" fmla="*/ 1037273 w 3123880"/>
                <a:gd name="connsiteY0" fmla="*/ 329630 h 2113509"/>
                <a:gd name="connsiteX1" fmla="*/ 1008191 w 3123880"/>
                <a:gd name="connsiteY1" fmla="*/ 339325 h 2113509"/>
                <a:gd name="connsiteX2" fmla="*/ 930638 w 3123880"/>
                <a:gd name="connsiteY2" fmla="*/ 407190 h 2113509"/>
                <a:gd name="connsiteX3" fmla="*/ 872473 w 3123880"/>
                <a:gd name="connsiteY3" fmla="*/ 445970 h 2113509"/>
                <a:gd name="connsiteX4" fmla="*/ 746449 w 3123880"/>
                <a:gd name="connsiteY4" fmla="*/ 552615 h 2113509"/>
                <a:gd name="connsiteX5" fmla="*/ 697978 w 3123880"/>
                <a:gd name="connsiteY5" fmla="*/ 581700 h 2113509"/>
                <a:gd name="connsiteX6" fmla="*/ 562260 w 3123880"/>
                <a:gd name="connsiteY6" fmla="*/ 688345 h 2113509"/>
                <a:gd name="connsiteX7" fmla="*/ 465319 w 3123880"/>
                <a:gd name="connsiteY7" fmla="*/ 736820 h 2113509"/>
                <a:gd name="connsiteX8" fmla="*/ 416848 w 3123880"/>
                <a:gd name="connsiteY8" fmla="*/ 765905 h 2113509"/>
                <a:gd name="connsiteX9" fmla="*/ 378072 w 3123880"/>
                <a:gd name="connsiteY9" fmla="*/ 785295 h 2113509"/>
                <a:gd name="connsiteX10" fmla="*/ 348989 w 3123880"/>
                <a:gd name="connsiteY10" fmla="*/ 814380 h 2113509"/>
                <a:gd name="connsiteX11" fmla="*/ 271436 w 3123880"/>
                <a:gd name="connsiteY11" fmla="*/ 833770 h 2113509"/>
                <a:gd name="connsiteX12" fmla="*/ 290824 w 3123880"/>
                <a:gd name="connsiteY12" fmla="*/ 882245 h 2113509"/>
                <a:gd name="connsiteX13" fmla="*/ 300518 w 3123880"/>
                <a:gd name="connsiteY13" fmla="*/ 911330 h 2113509"/>
                <a:gd name="connsiteX14" fmla="*/ 281130 w 3123880"/>
                <a:gd name="connsiteY14" fmla="*/ 1037365 h 2113509"/>
                <a:gd name="connsiteX15" fmla="*/ 242354 w 3123880"/>
                <a:gd name="connsiteY15" fmla="*/ 1095535 h 2113509"/>
                <a:gd name="connsiteX16" fmla="*/ 213271 w 3123880"/>
                <a:gd name="connsiteY16" fmla="*/ 1144010 h 2113509"/>
                <a:gd name="connsiteX17" fmla="*/ 164800 w 3123880"/>
                <a:gd name="connsiteY17" fmla="*/ 1202180 h 2113509"/>
                <a:gd name="connsiteX18" fmla="*/ 145412 w 3123880"/>
                <a:gd name="connsiteY18" fmla="*/ 1240960 h 2113509"/>
                <a:gd name="connsiteX19" fmla="*/ 48471 w 3123880"/>
                <a:gd name="connsiteY19" fmla="*/ 1318519 h 2113509"/>
                <a:gd name="connsiteX20" fmla="*/ 29082 w 3123880"/>
                <a:gd name="connsiteY20" fmla="*/ 1376689 h 2113509"/>
                <a:gd name="connsiteX21" fmla="*/ 9694 w 3123880"/>
                <a:gd name="connsiteY21" fmla="*/ 1425164 h 2113509"/>
                <a:gd name="connsiteX22" fmla="*/ 0 w 3123880"/>
                <a:gd name="connsiteY22" fmla="*/ 1493029 h 2113509"/>
                <a:gd name="connsiteX23" fmla="*/ 9694 w 3123880"/>
                <a:gd name="connsiteY23" fmla="*/ 1580284 h 2113509"/>
                <a:gd name="connsiteX24" fmla="*/ 19388 w 3123880"/>
                <a:gd name="connsiteY24" fmla="*/ 1619064 h 2113509"/>
                <a:gd name="connsiteX25" fmla="*/ 48471 w 3123880"/>
                <a:gd name="connsiteY25" fmla="*/ 1638454 h 2113509"/>
                <a:gd name="connsiteX26" fmla="*/ 87247 w 3123880"/>
                <a:gd name="connsiteY26" fmla="*/ 1706319 h 2113509"/>
                <a:gd name="connsiteX27" fmla="*/ 106636 w 3123880"/>
                <a:gd name="connsiteY27" fmla="*/ 1764489 h 2113509"/>
                <a:gd name="connsiteX28" fmla="*/ 145412 w 3123880"/>
                <a:gd name="connsiteY28" fmla="*/ 1803269 h 2113509"/>
                <a:gd name="connsiteX29" fmla="*/ 242354 w 3123880"/>
                <a:gd name="connsiteY29" fmla="*/ 1880829 h 2113509"/>
                <a:gd name="connsiteX30" fmla="*/ 416848 w 3123880"/>
                <a:gd name="connsiteY30" fmla="*/ 1968084 h 2113509"/>
                <a:gd name="connsiteX31" fmla="*/ 445931 w 3123880"/>
                <a:gd name="connsiteY31" fmla="*/ 1987474 h 2113509"/>
                <a:gd name="connsiteX32" fmla="*/ 455625 w 3123880"/>
                <a:gd name="connsiteY32" fmla="*/ 2065034 h 2113509"/>
                <a:gd name="connsiteX33" fmla="*/ 504095 w 3123880"/>
                <a:gd name="connsiteY33" fmla="*/ 2074729 h 2113509"/>
                <a:gd name="connsiteX34" fmla="*/ 1182685 w 3123880"/>
                <a:gd name="connsiteY34" fmla="*/ 2055339 h 2113509"/>
                <a:gd name="connsiteX35" fmla="*/ 1483204 w 3123880"/>
                <a:gd name="connsiteY35" fmla="*/ 1958389 h 2113509"/>
                <a:gd name="connsiteX36" fmla="*/ 2161794 w 3123880"/>
                <a:gd name="connsiteY36" fmla="*/ 1919609 h 2113509"/>
                <a:gd name="connsiteX37" fmla="*/ 2239347 w 3123880"/>
                <a:gd name="connsiteY37" fmla="*/ 1977779 h 2113509"/>
                <a:gd name="connsiteX38" fmla="*/ 2452618 w 3123880"/>
                <a:gd name="connsiteY38" fmla="*/ 2065034 h 2113509"/>
                <a:gd name="connsiteX39" fmla="*/ 2530171 w 3123880"/>
                <a:gd name="connsiteY39" fmla="*/ 2113509 h 2113509"/>
                <a:gd name="connsiteX40" fmla="*/ 2598030 w 3123880"/>
                <a:gd name="connsiteY40" fmla="*/ 2055339 h 2113509"/>
                <a:gd name="connsiteX41" fmla="*/ 2607724 w 3123880"/>
                <a:gd name="connsiteY41" fmla="*/ 1997169 h 2113509"/>
                <a:gd name="connsiteX42" fmla="*/ 2627113 w 3123880"/>
                <a:gd name="connsiteY42" fmla="*/ 1754794 h 2113509"/>
                <a:gd name="connsiteX43" fmla="*/ 2636807 w 3123880"/>
                <a:gd name="connsiteY43" fmla="*/ 1706319 h 2113509"/>
                <a:gd name="connsiteX44" fmla="*/ 2617418 w 3123880"/>
                <a:gd name="connsiteY44" fmla="*/ 1560894 h 2113509"/>
                <a:gd name="connsiteX45" fmla="*/ 2607724 w 3123880"/>
                <a:gd name="connsiteY45" fmla="*/ 1522114 h 2113509"/>
                <a:gd name="connsiteX46" fmla="*/ 2588336 w 3123880"/>
                <a:gd name="connsiteY46" fmla="*/ 1493029 h 2113509"/>
                <a:gd name="connsiteX47" fmla="*/ 2578642 w 3123880"/>
                <a:gd name="connsiteY47" fmla="*/ 1454249 h 2113509"/>
                <a:gd name="connsiteX48" fmla="*/ 2636807 w 3123880"/>
                <a:gd name="connsiteY48" fmla="*/ 1376689 h 2113509"/>
                <a:gd name="connsiteX49" fmla="*/ 2685277 w 3123880"/>
                <a:gd name="connsiteY49" fmla="*/ 1357299 h 2113509"/>
                <a:gd name="connsiteX50" fmla="*/ 2762831 w 3123880"/>
                <a:gd name="connsiteY50" fmla="*/ 1308824 h 2113509"/>
                <a:gd name="connsiteX51" fmla="*/ 2859772 w 3123880"/>
                <a:gd name="connsiteY51" fmla="*/ 1240960 h 2113509"/>
                <a:gd name="connsiteX52" fmla="*/ 3053655 w 3123880"/>
                <a:gd name="connsiteY52" fmla="*/ 1144010 h 2113509"/>
                <a:gd name="connsiteX53" fmla="*/ 3082737 w 3123880"/>
                <a:gd name="connsiteY53" fmla="*/ 1105230 h 2113509"/>
                <a:gd name="connsiteX54" fmla="*/ 3111820 w 3123880"/>
                <a:gd name="connsiteY54" fmla="*/ 1085840 h 2113509"/>
                <a:gd name="connsiteX55" fmla="*/ 3121514 w 3123880"/>
                <a:gd name="connsiteY55" fmla="*/ 785295 h 2113509"/>
                <a:gd name="connsiteX56" fmla="*/ 3092431 w 3123880"/>
                <a:gd name="connsiteY56" fmla="*/ 572005 h 2113509"/>
                <a:gd name="connsiteX57" fmla="*/ 3024572 w 3123880"/>
                <a:gd name="connsiteY57" fmla="*/ 387800 h 2113509"/>
                <a:gd name="connsiteX58" fmla="*/ 2995490 w 3123880"/>
                <a:gd name="connsiteY58" fmla="*/ 329630 h 2113509"/>
                <a:gd name="connsiteX59" fmla="*/ 2966408 w 3123880"/>
                <a:gd name="connsiteY59" fmla="*/ 310240 h 2113509"/>
                <a:gd name="connsiteX60" fmla="*/ 2898549 w 3123880"/>
                <a:gd name="connsiteY60" fmla="*/ 252070 h 2113509"/>
                <a:gd name="connsiteX61" fmla="*/ 2791913 w 3123880"/>
                <a:gd name="connsiteY61" fmla="*/ 222985 h 2113509"/>
                <a:gd name="connsiteX62" fmla="*/ 2675583 w 3123880"/>
                <a:gd name="connsiteY62" fmla="*/ 203595 h 2113509"/>
                <a:gd name="connsiteX63" fmla="*/ 2462312 w 3123880"/>
                <a:gd name="connsiteY63" fmla="*/ 145425 h 2113509"/>
                <a:gd name="connsiteX64" fmla="*/ 2307206 w 3123880"/>
                <a:gd name="connsiteY64" fmla="*/ 116340 h 2113509"/>
                <a:gd name="connsiteX65" fmla="*/ 1977605 w 3123880"/>
                <a:gd name="connsiteY65" fmla="*/ 106645 h 2113509"/>
                <a:gd name="connsiteX66" fmla="*/ 1919440 w 3123880"/>
                <a:gd name="connsiteY66" fmla="*/ 96950 h 2113509"/>
                <a:gd name="connsiteX67" fmla="*/ 1832193 w 3123880"/>
                <a:gd name="connsiteY67" fmla="*/ 87255 h 2113509"/>
                <a:gd name="connsiteX68" fmla="*/ 1793416 w 3123880"/>
                <a:gd name="connsiteY68" fmla="*/ 77560 h 2113509"/>
                <a:gd name="connsiteX69" fmla="*/ 1589839 w 3123880"/>
                <a:gd name="connsiteY69" fmla="*/ 58170 h 2113509"/>
                <a:gd name="connsiteX70" fmla="*/ 1541369 w 3123880"/>
                <a:gd name="connsiteY70" fmla="*/ 48475 h 2113509"/>
                <a:gd name="connsiteX71" fmla="*/ 1463815 w 3123880"/>
                <a:gd name="connsiteY71" fmla="*/ 38780 h 2113509"/>
                <a:gd name="connsiteX72" fmla="*/ 1337792 w 3123880"/>
                <a:gd name="connsiteY72" fmla="*/ 0 h 2113509"/>
                <a:gd name="connsiteX73" fmla="*/ 1211768 w 3123880"/>
                <a:gd name="connsiteY73" fmla="*/ 19390 h 2113509"/>
                <a:gd name="connsiteX74" fmla="*/ 1124520 w 3123880"/>
                <a:gd name="connsiteY74" fmla="*/ 67865 h 2113509"/>
                <a:gd name="connsiteX75" fmla="*/ 1095438 w 3123880"/>
                <a:gd name="connsiteY75" fmla="*/ 126035 h 2113509"/>
                <a:gd name="connsiteX76" fmla="*/ 1046967 w 3123880"/>
                <a:gd name="connsiteY76" fmla="*/ 252070 h 2113509"/>
                <a:gd name="connsiteX77" fmla="*/ 1037273 w 3123880"/>
                <a:gd name="connsiteY77" fmla="*/ 300545 h 2113509"/>
                <a:gd name="connsiteX78" fmla="*/ 1037273 w 3123880"/>
                <a:gd name="connsiteY78" fmla="*/ 329630 h 21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123880" h="2113509">
                  <a:moveTo>
                    <a:pt x="1037273" y="329630"/>
                  </a:moveTo>
                  <a:cubicBezTo>
                    <a:pt x="1032426" y="336093"/>
                    <a:pt x="1017063" y="334255"/>
                    <a:pt x="1008191" y="339325"/>
                  </a:cubicBezTo>
                  <a:cubicBezTo>
                    <a:pt x="957680" y="368191"/>
                    <a:pt x="977569" y="369642"/>
                    <a:pt x="930638" y="407190"/>
                  </a:cubicBezTo>
                  <a:cubicBezTo>
                    <a:pt x="912442" y="421748"/>
                    <a:pt x="890762" y="431530"/>
                    <a:pt x="872473" y="445970"/>
                  </a:cubicBezTo>
                  <a:cubicBezTo>
                    <a:pt x="829282" y="480071"/>
                    <a:pt x="793636" y="524300"/>
                    <a:pt x="746449" y="552615"/>
                  </a:cubicBezTo>
                  <a:cubicBezTo>
                    <a:pt x="730292" y="562310"/>
                    <a:pt x="712851" y="570131"/>
                    <a:pt x="697978" y="581700"/>
                  </a:cubicBezTo>
                  <a:cubicBezTo>
                    <a:pt x="577148" y="675688"/>
                    <a:pt x="791053" y="551057"/>
                    <a:pt x="562260" y="688345"/>
                  </a:cubicBezTo>
                  <a:cubicBezTo>
                    <a:pt x="531281" y="706934"/>
                    <a:pt x="496298" y="718231"/>
                    <a:pt x="465319" y="736820"/>
                  </a:cubicBezTo>
                  <a:cubicBezTo>
                    <a:pt x="449162" y="746515"/>
                    <a:pt x="433319" y="756754"/>
                    <a:pt x="416848" y="765905"/>
                  </a:cubicBezTo>
                  <a:cubicBezTo>
                    <a:pt x="404216" y="772924"/>
                    <a:pt x="389831" y="776895"/>
                    <a:pt x="378072" y="785295"/>
                  </a:cubicBezTo>
                  <a:cubicBezTo>
                    <a:pt x="366916" y="793264"/>
                    <a:pt x="360615" y="807113"/>
                    <a:pt x="348989" y="814380"/>
                  </a:cubicBezTo>
                  <a:cubicBezTo>
                    <a:pt x="312207" y="837371"/>
                    <a:pt x="306394" y="833770"/>
                    <a:pt x="271436" y="833770"/>
                  </a:cubicBezTo>
                  <a:cubicBezTo>
                    <a:pt x="277899" y="849928"/>
                    <a:pt x="284714" y="865950"/>
                    <a:pt x="290824" y="882245"/>
                  </a:cubicBezTo>
                  <a:cubicBezTo>
                    <a:pt x="294412" y="891814"/>
                    <a:pt x="301155" y="901131"/>
                    <a:pt x="300518" y="911330"/>
                  </a:cubicBezTo>
                  <a:cubicBezTo>
                    <a:pt x="297867" y="953753"/>
                    <a:pt x="293929" y="996832"/>
                    <a:pt x="281130" y="1037365"/>
                  </a:cubicBezTo>
                  <a:cubicBezTo>
                    <a:pt x="274113" y="1059587"/>
                    <a:pt x="254864" y="1075875"/>
                    <a:pt x="242354" y="1095535"/>
                  </a:cubicBezTo>
                  <a:cubicBezTo>
                    <a:pt x="232238" y="1111433"/>
                    <a:pt x="223723" y="1128331"/>
                    <a:pt x="213271" y="1144010"/>
                  </a:cubicBezTo>
                  <a:cubicBezTo>
                    <a:pt x="190225" y="1178582"/>
                    <a:pt x="189097" y="1177881"/>
                    <a:pt x="164800" y="1202180"/>
                  </a:cubicBezTo>
                  <a:cubicBezTo>
                    <a:pt x="158337" y="1215107"/>
                    <a:pt x="153812" y="1229199"/>
                    <a:pt x="145412" y="1240960"/>
                  </a:cubicBezTo>
                  <a:cubicBezTo>
                    <a:pt x="125104" y="1269394"/>
                    <a:pt x="69845" y="1303251"/>
                    <a:pt x="48471" y="1318519"/>
                  </a:cubicBezTo>
                  <a:cubicBezTo>
                    <a:pt x="42008" y="1337909"/>
                    <a:pt x="36066" y="1357481"/>
                    <a:pt x="29082" y="1376689"/>
                  </a:cubicBezTo>
                  <a:cubicBezTo>
                    <a:pt x="23135" y="1393044"/>
                    <a:pt x="13914" y="1408281"/>
                    <a:pt x="9694" y="1425164"/>
                  </a:cubicBezTo>
                  <a:cubicBezTo>
                    <a:pt x="4152" y="1447333"/>
                    <a:pt x="3231" y="1470407"/>
                    <a:pt x="0" y="1493029"/>
                  </a:cubicBezTo>
                  <a:cubicBezTo>
                    <a:pt x="3231" y="1522114"/>
                    <a:pt x="5245" y="1551360"/>
                    <a:pt x="9694" y="1580284"/>
                  </a:cubicBezTo>
                  <a:cubicBezTo>
                    <a:pt x="11720" y="1593454"/>
                    <a:pt x="11997" y="1607977"/>
                    <a:pt x="19388" y="1619064"/>
                  </a:cubicBezTo>
                  <a:cubicBezTo>
                    <a:pt x="25851" y="1628759"/>
                    <a:pt x="38777" y="1631991"/>
                    <a:pt x="48471" y="1638454"/>
                  </a:cubicBezTo>
                  <a:cubicBezTo>
                    <a:pt x="61396" y="1661076"/>
                    <a:pt x="76330" y="1682663"/>
                    <a:pt x="87247" y="1706319"/>
                  </a:cubicBezTo>
                  <a:cubicBezTo>
                    <a:pt x="95811" y="1724877"/>
                    <a:pt x="96121" y="1746963"/>
                    <a:pt x="106636" y="1764489"/>
                  </a:cubicBezTo>
                  <a:cubicBezTo>
                    <a:pt x="116040" y="1780164"/>
                    <a:pt x="131533" y="1791372"/>
                    <a:pt x="145412" y="1803269"/>
                  </a:cubicBezTo>
                  <a:cubicBezTo>
                    <a:pt x="176831" y="1830202"/>
                    <a:pt x="206981" y="1859351"/>
                    <a:pt x="242354" y="1880829"/>
                  </a:cubicBezTo>
                  <a:cubicBezTo>
                    <a:pt x="297941" y="1914581"/>
                    <a:pt x="362740" y="1932009"/>
                    <a:pt x="416848" y="1968084"/>
                  </a:cubicBezTo>
                  <a:lnTo>
                    <a:pt x="445931" y="1987474"/>
                  </a:lnTo>
                  <a:cubicBezTo>
                    <a:pt x="449162" y="2013327"/>
                    <a:pt x="441174" y="2043355"/>
                    <a:pt x="455625" y="2065034"/>
                  </a:cubicBezTo>
                  <a:cubicBezTo>
                    <a:pt x="464764" y="2078744"/>
                    <a:pt x="487620" y="2074949"/>
                    <a:pt x="504095" y="2074729"/>
                  </a:cubicBezTo>
                  <a:cubicBezTo>
                    <a:pt x="730364" y="2071712"/>
                    <a:pt x="956488" y="2061802"/>
                    <a:pt x="1182685" y="2055339"/>
                  </a:cubicBezTo>
                  <a:cubicBezTo>
                    <a:pt x="1288251" y="2011349"/>
                    <a:pt x="1363222" y="1973872"/>
                    <a:pt x="1483204" y="1958389"/>
                  </a:cubicBezTo>
                  <a:cubicBezTo>
                    <a:pt x="1662499" y="1935252"/>
                    <a:pt x="1964354" y="1926922"/>
                    <a:pt x="2161794" y="1919609"/>
                  </a:cubicBezTo>
                  <a:cubicBezTo>
                    <a:pt x="2187645" y="1938999"/>
                    <a:pt x="2210444" y="1963326"/>
                    <a:pt x="2239347" y="1977779"/>
                  </a:cubicBezTo>
                  <a:cubicBezTo>
                    <a:pt x="2308047" y="2012132"/>
                    <a:pt x="2392641" y="2017049"/>
                    <a:pt x="2452618" y="2065034"/>
                  </a:cubicBezTo>
                  <a:cubicBezTo>
                    <a:pt x="2509068" y="2110198"/>
                    <a:pt x="2481459" y="2097270"/>
                    <a:pt x="2530171" y="2113509"/>
                  </a:cubicBezTo>
                  <a:cubicBezTo>
                    <a:pt x="2540135" y="2106035"/>
                    <a:pt x="2591278" y="2070531"/>
                    <a:pt x="2598030" y="2055339"/>
                  </a:cubicBezTo>
                  <a:cubicBezTo>
                    <a:pt x="2606013" y="2037376"/>
                    <a:pt x="2604493" y="2016559"/>
                    <a:pt x="2607724" y="1997169"/>
                  </a:cubicBezTo>
                  <a:cubicBezTo>
                    <a:pt x="2611195" y="1948576"/>
                    <a:pt x="2620210" y="1810020"/>
                    <a:pt x="2627113" y="1754794"/>
                  </a:cubicBezTo>
                  <a:cubicBezTo>
                    <a:pt x="2629157" y="1738443"/>
                    <a:pt x="2633576" y="1722477"/>
                    <a:pt x="2636807" y="1706319"/>
                  </a:cubicBezTo>
                  <a:cubicBezTo>
                    <a:pt x="2630344" y="1657844"/>
                    <a:pt x="2625045" y="1609200"/>
                    <a:pt x="2617418" y="1560894"/>
                  </a:cubicBezTo>
                  <a:cubicBezTo>
                    <a:pt x="2615340" y="1547733"/>
                    <a:pt x="2612972" y="1534361"/>
                    <a:pt x="2607724" y="1522114"/>
                  </a:cubicBezTo>
                  <a:cubicBezTo>
                    <a:pt x="2603135" y="1511404"/>
                    <a:pt x="2594799" y="1502724"/>
                    <a:pt x="2588336" y="1493029"/>
                  </a:cubicBezTo>
                  <a:cubicBezTo>
                    <a:pt x="2585105" y="1480102"/>
                    <a:pt x="2574814" y="1467012"/>
                    <a:pt x="2578642" y="1454249"/>
                  </a:cubicBezTo>
                  <a:cubicBezTo>
                    <a:pt x="2579196" y="1452403"/>
                    <a:pt x="2617921" y="1387482"/>
                    <a:pt x="2636807" y="1376689"/>
                  </a:cubicBezTo>
                  <a:cubicBezTo>
                    <a:pt x="2651915" y="1368055"/>
                    <a:pt x="2669956" y="1365550"/>
                    <a:pt x="2685277" y="1357299"/>
                  </a:cubicBezTo>
                  <a:cubicBezTo>
                    <a:pt x="2712118" y="1342845"/>
                    <a:pt x="2737466" y="1325735"/>
                    <a:pt x="2762831" y="1308824"/>
                  </a:cubicBezTo>
                  <a:cubicBezTo>
                    <a:pt x="2795650" y="1286943"/>
                    <a:pt x="2825455" y="1260408"/>
                    <a:pt x="2859772" y="1240960"/>
                  </a:cubicBezTo>
                  <a:cubicBezTo>
                    <a:pt x="2922636" y="1205334"/>
                    <a:pt x="3053655" y="1144010"/>
                    <a:pt x="3053655" y="1144010"/>
                  </a:cubicBezTo>
                  <a:cubicBezTo>
                    <a:pt x="3063349" y="1131083"/>
                    <a:pt x="3071312" y="1116656"/>
                    <a:pt x="3082737" y="1105230"/>
                  </a:cubicBezTo>
                  <a:cubicBezTo>
                    <a:pt x="3090975" y="1096991"/>
                    <a:pt x="3110418" y="1097407"/>
                    <a:pt x="3111820" y="1085840"/>
                  </a:cubicBezTo>
                  <a:cubicBezTo>
                    <a:pt x="3123880" y="986334"/>
                    <a:pt x="3118283" y="885477"/>
                    <a:pt x="3121514" y="785295"/>
                  </a:cubicBezTo>
                  <a:cubicBezTo>
                    <a:pt x="3111820" y="714198"/>
                    <a:pt x="3109432" y="641716"/>
                    <a:pt x="3092431" y="572005"/>
                  </a:cubicBezTo>
                  <a:cubicBezTo>
                    <a:pt x="3076927" y="508433"/>
                    <a:pt x="3053833" y="446329"/>
                    <a:pt x="3024572" y="387800"/>
                  </a:cubicBezTo>
                  <a:cubicBezTo>
                    <a:pt x="3014878" y="368410"/>
                    <a:pt x="3008496" y="346973"/>
                    <a:pt x="2995490" y="329630"/>
                  </a:cubicBezTo>
                  <a:cubicBezTo>
                    <a:pt x="2988500" y="320309"/>
                    <a:pt x="2975506" y="317519"/>
                    <a:pt x="2966408" y="310240"/>
                  </a:cubicBezTo>
                  <a:cubicBezTo>
                    <a:pt x="2930228" y="281293"/>
                    <a:pt x="2959047" y="285072"/>
                    <a:pt x="2898549" y="252070"/>
                  </a:cubicBezTo>
                  <a:cubicBezTo>
                    <a:pt x="2867340" y="235045"/>
                    <a:pt x="2826090" y="230580"/>
                    <a:pt x="2791913" y="222985"/>
                  </a:cubicBezTo>
                  <a:cubicBezTo>
                    <a:pt x="2709562" y="204683"/>
                    <a:pt x="2802140" y="219416"/>
                    <a:pt x="2675583" y="203595"/>
                  </a:cubicBezTo>
                  <a:cubicBezTo>
                    <a:pt x="2494000" y="143062"/>
                    <a:pt x="2626739" y="181967"/>
                    <a:pt x="2462312" y="145425"/>
                  </a:cubicBezTo>
                  <a:cubicBezTo>
                    <a:pt x="2390266" y="129413"/>
                    <a:pt x="2381106" y="119859"/>
                    <a:pt x="2307206" y="116340"/>
                  </a:cubicBezTo>
                  <a:cubicBezTo>
                    <a:pt x="2197416" y="111111"/>
                    <a:pt x="2087472" y="109877"/>
                    <a:pt x="1977605" y="106645"/>
                  </a:cubicBezTo>
                  <a:cubicBezTo>
                    <a:pt x="1958217" y="103413"/>
                    <a:pt x="1938923" y="99548"/>
                    <a:pt x="1919440" y="96950"/>
                  </a:cubicBezTo>
                  <a:cubicBezTo>
                    <a:pt x="1890435" y="93082"/>
                    <a:pt x="1861114" y="91705"/>
                    <a:pt x="1832193" y="87255"/>
                  </a:cubicBezTo>
                  <a:cubicBezTo>
                    <a:pt x="1819024" y="85229"/>
                    <a:pt x="1806558" y="79751"/>
                    <a:pt x="1793416" y="77560"/>
                  </a:cubicBezTo>
                  <a:cubicBezTo>
                    <a:pt x="1729473" y="66902"/>
                    <a:pt x="1652218" y="62969"/>
                    <a:pt x="1589839" y="58170"/>
                  </a:cubicBezTo>
                  <a:cubicBezTo>
                    <a:pt x="1573682" y="54938"/>
                    <a:pt x="1557654" y="50981"/>
                    <a:pt x="1541369" y="48475"/>
                  </a:cubicBezTo>
                  <a:cubicBezTo>
                    <a:pt x="1515619" y="44513"/>
                    <a:pt x="1489247" y="44432"/>
                    <a:pt x="1463815" y="38780"/>
                  </a:cubicBezTo>
                  <a:cubicBezTo>
                    <a:pt x="1431795" y="31664"/>
                    <a:pt x="1376251" y="12821"/>
                    <a:pt x="1337792" y="0"/>
                  </a:cubicBezTo>
                  <a:cubicBezTo>
                    <a:pt x="1295784" y="6463"/>
                    <a:pt x="1252871" y="8573"/>
                    <a:pt x="1211768" y="19390"/>
                  </a:cubicBezTo>
                  <a:cubicBezTo>
                    <a:pt x="1183440" y="26845"/>
                    <a:pt x="1150001" y="50877"/>
                    <a:pt x="1124520" y="67865"/>
                  </a:cubicBezTo>
                  <a:cubicBezTo>
                    <a:pt x="1091837" y="116894"/>
                    <a:pt x="1115505" y="75862"/>
                    <a:pt x="1095438" y="126035"/>
                  </a:cubicBezTo>
                  <a:cubicBezTo>
                    <a:pt x="1071699" y="185388"/>
                    <a:pt x="1063015" y="193222"/>
                    <a:pt x="1046967" y="252070"/>
                  </a:cubicBezTo>
                  <a:cubicBezTo>
                    <a:pt x="1042632" y="267968"/>
                    <a:pt x="1041269" y="284559"/>
                    <a:pt x="1037273" y="300545"/>
                  </a:cubicBezTo>
                  <a:cubicBezTo>
                    <a:pt x="1034795" y="310459"/>
                    <a:pt x="1042120" y="323167"/>
                    <a:pt x="1037273" y="329630"/>
                  </a:cubicBezTo>
                  <a:close/>
                </a:path>
              </a:pathLst>
            </a:custGeom>
            <a:solidFill>
              <a:schemeClr val="accent5">
                <a:lumMod val="20000"/>
                <a:lumOff val="80000"/>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4079032" y="4842661"/>
              <a:ext cx="1048685"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t>A subject</a:t>
              </a:r>
              <a:endParaRPr lang="en-US" dirty="0"/>
            </a:p>
          </p:txBody>
        </p:sp>
        <p:sp>
          <p:nvSpPr>
            <p:cNvPr id="43" name="TextBox 42"/>
            <p:cNvSpPr txBox="1"/>
            <p:nvPr/>
          </p:nvSpPr>
          <p:spPr>
            <a:xfrm>
              <a:off x="3810219" y="5316792"/>
              <a:ext cx="1524648" cy="523220"/>
            </a:xfrm>
            <a:prstGeom prst="rect">
              <a:avLst/>
            </a:prstGeom>
            <a:noFill/>
          </p:spPr>
          <p:txBody>
            <a:bodyPr wrap="none" rtlCol="0">
              <a:spAutoFit/>
            </a:bodyPr>
            <a:lstStyle/>
            <a:p>
              <a:r>
                <a:rPr lang="en-US" sz="1400" b="1" dirty="0" smtClean="0">
                  <a:solidFill>
                    <a:schemeClr val="accent2">
                      <a:lumMod val="75000"/>
                    </a:schemeClr>
                  </a:solidFill>
                </a:rPr>
                <a:t>SUBJECT DOMAIN</a:t>
              </a:r>
            </a:p>
            <a:p>
              <a:r>
                <a:rPr lang="ar-SA" sz="1400" b="1" dirty="0" smtClean="0">
                  <a:solidFill>
                    <a:schemeClr val="accent2">
                      <a:lumMod val="75000"/>
                    </a:schemeClr>
                  </a:solidFill>
                </a:rPr>
                <a:t>نطاق الموضوع</a:t>
              </a:r>
              <a:endParaRPr lang="en-US" sz="1400" b="1" dirty="0">
                <a:solidFill>
                  <a:schemeClr val="accent2">
                    <a:lumMod val="75000"/>
                  </a:schemeClr>
                </a:solidFill>
              </a:endParaRPr>
            </a:p>
          </p:txBody>
        </p:sp>
        <p:pic>
          <p:nvPicPr>
            <p:cNvPr id="5" name="Picture 4"/>
            <p:cNvPicPr>
              <a:picLocks noChangeAspect="1"/>
            </p:cNvPicPr>
            <p:nvPr/>
          </p:nvPicPr>
          <p:blipFill>
            <a:blip r:embed="rId8"/>
            <a:stretch>
              <a:fillRect/>
            </a:stretch>
          </p:blipFill>
          <p:spPr>
            <a:xfrm>
              <a:off x="3062867" y="4463638"/>
              <a:ext cx="953831" cy="891079"/>
            </a:xfrm>
            <a:prstGeom prst="rect">
              <a:avLst/>
            </a:prstGeom>
          </p:spPr>
        </p:pic>
      </p:grpSp>
      <p:sp>
        <p:nvSpPr>
          <p:cNvPr id="67" name="TextBox 66"/>
          <p:cNvSpPr txBox="1"/>
          <p:nvPr/>
        </p:nvSpPr>
        <p:spPr>
          <a:xfrm>
            <a:off x="3206278" y="3073646"/>
            <a:ext cx="999004" cy="369332"/>
          </a:xfrm>
          <a:prstGeom prst="rect">
            <a:avLst/>
          </a:prstGeom>
          <a:noFill/>
        </p:spPr>
        <p:txBody>
          <a:bodyPr wrap="none" rtlCol="0">
            <a:spAutoFit/>
          </a:bodyPr>
          <a:lstStyle/>
          <a:p>
            <a:r>
              <a:rPr lang="en-US" b="1" dirty="0" smtClean="0">
                <a:solidFill>
                  <a:srgbClr val="FF0000"/>
                </a:solidFill>
              </a:rPr>
              <a:t>Program</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4" grpId="0" animBg="1"/>
      <p:bldP spid="15" grpId="0"/>
      <p:bldP spid="16" grpId="0"/>
      <p:bldP spid="20" grpId="0" animBg="1"/>
      <p:bldP spid="27" grpId="0"/>
      <p:bldP spid="34" grpId="0"/>
      <p:bldP spid="35" grpId="0"/>
      <p:bldP spid="36" grpId="0" animBg="1"/>
      <p:bldP spid="37" grpId="0" animBg="1"/>
      <p:bldP spid="38" grpId="0" animBg="1"/>
      <p:bldP spid="47" grpId="0"/>
      <p:bldP spid="44" grpId="0"/>
      <p:bldP spid="48" grpId="0"/>
      <p:bldP spid="6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704850"/>
            <a:ext cx="8229600" cy="1068388"/>
          </a:xfrm>
        </p:spPr>
        <p:txBody>
          <a:bodyPr>
            <a:normAutofit/>
          </a:bodyPr>
          <a:lstStyle/>
          <a:p>
            <a:pPr eaLnBrk="1" fontAlgn="auto" hangingPunct="1">
              <a:spcAft>
                <a:spcPts val="0"/>
              </a:spcAft>
              <a:defRPr/>
            </a:pPr>
            <a:r>
              <a:rPr lang="en-GB" sz="2800" b="1" dirty="0">
                <a:solidFill>
                  <a:schemeClr val="accent3"/>
                </a:solidFill>
              </a:rPr>
              <a:t>Criticisms of </a:t>
            </a:r>
            <a:r>
              <a:rPr lang="en-GB" sz="2800" b="1" dirty="0" smtClean="0">
                <a:solidFill>
                  <a:schemeClr val="accent3"/>
                </a:solidFill>
              </a:rPr>
              <a:t>OBE</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نقد طريقة التعليم المبني على المخرجات </a:t>
            </a:r>
            <a:endParaRPr lang="en-US" sz="2800" b="1" dirty="0">
              <a:solidFill>
                <a:schemeClr val="accent3"/>
              </a:solidFill>
            </a:endParaRPr>
          </a:p>
        </p:txBody>
      </p:sp>
      <p:sp>
        <p:nvSpPr>
          <p:cNvPr id="36867" name="Rectangle 3"/>
          <p:cNvSpPr>
            <a:spLocks noGrp="1" noChangeArrowheads="1"/>
          </p:cNvSpPr>
          <p:nvPr>
            <p:ph idx="1"/>
          </p:nvPr>
        </p:nvSpPr>
        <p:spPr>
          <a:xfrm>
            <a:off x="251520" y="1916833"/>
            <a:ext cx="8435280" cy="4407768"/>
          </a:xfrm>
        </p:spPr>
        <p:txBody>
          <a:bodyPr>
            <a:normAutofit/>
          </a:bodyPr>
          <a:lstStyle/>
          <a:p>
            <a:pPr marL="274320" indent="-274320" algn="just" eaLnBrk="1" fontAlgn="auto" hangingPunct="1">
              <a:spcAft>
                <a:spcPts val="0"/>
              </a:spcAft>
              <a:buClr>
                <a:schemeClr val="accent3"/>
              </a:buClr>
              <a:buFont typeface="Wingdings 2"/>
              <a:buChar char=""/>
              <a:defRPr/>
            </a:pPr>
            <a:r>
              <a:rPr lang="en-GB" sz="2400" dirty="0" smtClean="0">
                <a:latin typeface="+mj-lt"/>
              </a:rPr>
              <a:t>reduces </a:t>
            </a:r>
            <a:r>
              <a:rPr lang="en-GB" sz="2400" dirty="0">
                <a:latin typeface="+mj-lt"/>
              </a:rPr>
              <a:t>learning to the achievement of a long list of small </a:t>
            </a:r>
            <a:r>
              <a:rPr lang="en-GB" sz="2400" dirty="0" smtClean="0">
                <a:latin typeface="+mj-lt"/>
              </a:rPr>
              <a:t>outcomes</a:t>
            </a:r>
            <a:endParaRPr lang="ar-SA" sz="2400" dirty="0" smtClean="0">
              <a:latin typeface="+mj-lt"/>
            </a:endParaRPr>
          </a:p>
          <a:p>
            <a:pPr marL="274320" indent="-274320" algn="just" eaLnBrk="1" fontAlgn="auto" hangingPunct="1">
              <a:spcAft>
                <a:spcPts val="0"/>
              </a:spcAft>
              <a:buClr>
                <a:schemeClr val="accent3"/>
              </a:buClr>
              <a:buFont typeface="Wingdings 2"/>
              <a:buChar char=""/>
              <a:defRPr/>
            </a:pPr>
            <a:r>
              <a:rPr lang="ar-SA" sz="2400" dirty="0" smtClean="0">
                <a:latin typeface="+mj-lt"/>
              </a:rPr>
              <a:t>تقلل التعلم من أجل إنجاز قائمة طويلة من المخرجات الصغيرة </a:t>
            </a:r>
            <a:endParaRPr lang="en-GB" sz="2400" dirty="0">
              <a:latin typeface="+mj-lt"/>
            </a:endParaRPr>
          </a:p>
          <a:p>
            <a:pPr marL="274320" indent="-274320" algn="just" eaLnBrk="1" fontAlgn="auto" hangingPunct="1">
              <a:spcAft>
                <a:spcPts val="0"/>
              </a:spcAft>
              <a:buClr>
                <a:schemeClr val="accent3"/>
              </a:buClr>
              <a:buFont typeface="Wingdings 2"/>
              <a:buChar char=""/>
              <a:defRPr/>
            </a:pPr>
            <a:r>
              <a:rPr lang="en-GB" sz="2400" dirty="0" smtClean="0">
                <a:latin typeface="+mj-lt"/>
              </a:rPr>
              <a:t>fails </a:t>
            </a:r>
            <a:r>
              <a:rPr lang="en-GB" sz="2400" dirty="0">
                <a:latin typeface="+mj-lt"/>
              </a:rPr>
              <a:t>to recognise that ‘the whole may be greater than the sum of the parts</a:t>
            </a:r>
            <a:r>
              <a:rPr lang="en-GB" sz="2400" dirty="0" smtClean="0">
                <a:latin typeface="+mj-lt"/>
              </a:rPr>
              <a:t>’</a:t>
            </a:r>
            <a:endParaRPr lang="ar-SA" sz="2400" dirty="0" smtClean="0">
              <a:latin typeface="+mj-lt"/>
            </a:endParaRPr>
          </a:p>
          <a:p>
            <a:pPr marL="274320" indent="-274320" algn="just" eaLnBrk="1" fontAlgn="auto" hangingPunct="1">
              <a:spcAft>
                <a:spcPts val="0"/>
              </a:spcAft>
              <a:buClr>
                <a:schemeClr val="accent3"/>
              </a:buClr>
              <a:buFont typeface="Wingdings 2"/>
              <a:buChar char=""/>
              <a:defRPr/>
            </a:pPr>
            <a:r>
              <a:rPr lang="ar-SA" sz="2400" dirty="0" smtClean="0">
                <a:latin typeface="+mj-lt"/>
              </a:rPr>
              <a:t>تفشل هذه الطريقة لإدراك أن الكل أهم من الجزء </a:t>
            </a:r>
            <a:endParaRPr lang="en-GB" sz="2400" dirty="0">
              <a:latin typeface="+mj-lt"/>
            </a:endParaRPr>
          </a:p>
          <a:p>
            <a:pPr marL="274320" indent="-274320" algn="just" eaLnBrk="1" fontAlgn="auto" hangingPunct="1">
              <a:spcAft>
                <a:spcPts val="0"/>
              </a:spcAft>
              <a:buClr>
                <a:schemeClr val="accent3"/>
              </a:buClr>
              <a:buFont typeface="Wingdings 2"/>
              <a:buChar char=""/>
              <a:defRPr/>
            </a:pPr>
            <a:r>
              <a:rPr lang="en-GB" sz="2400" dirty="0" smtClean="0">
                <a:latin typeface="+mj-lt"/>
              </a:rPr>
              <a:t>assumes </a:t>
            </a:r>
            <a:r>
              <a:rPr lang="en-GB" sz="2400" dirty="0">
                <a:latin typeface="+mj-lt"/>
              </a:rPr>
              <a:t>that all desired learning can be assessed and </a:t>
            </a:r>
            <a:r>
              <a:rPr lang="en-GB" sz="2400" dirty="0" smtClean="0">
                <a:latin typeface="+mj-lt"/>
              </a:rPr>
              <a:t>measured</a:t>
            </a:r>
            <a:endParaRPr lang="ar-SA" sz="2400" dirty="0" smtClean="0">
              <a:latin typeface="+mj-lt"/>
            </a:endParaRPr>
          </a:p>
          <a:p>
            <a:pPr marL="274320" indent="-274320" algn="just" eaLnBrk="1" fontAlgn="auto" hangingPunct="1">
              <a:spcAft>
                <a:spcPts val="0"/>
              </a:spcAft>
              <a:buClr>
                <a:schemeClr val="accent3"/>
              </a:buClr>
              <a:buFont typeface="Wingdings 2"/>
              <a:buChar char=""/>
              <a:defRPr/>
            </a:pPr>
            <a:r>
              <a:rPr lang="ar-SA" sz="2400" dirty="0" smtClean="0">
                <a:latin typeface="+mj-lt"/>
              </a:rPr>
              <a:t>تفترض هذه الطريقة أن كل التعلم المرغوب يمكن تقييمه و قياسه</a:t>
            </a:r>
            <a:endParaRPr lang="en-US" sz="2400" dirty="0">
              <a:latin typeface="+mj-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476250"/>
            <a:ext cx="8291512" cy="865188"/>
          </a:xfrm>
        </p:spPr>
        <p:txBody>
          <a:bodyPr>
            <a:normAutofit fontScale="90000"/>
          </a:bodyPr>
          <a:lstStyle/>
          <a:p>
            <a:pPr>
              <a:defRPr/>
            </a:pPr>
            <a:r>
              <a:rPr lang="en-GB" sz="2800" b="1" u="sng" dirty="0" smtClean="0">
                <a:solidFill>
                  <a:schemeClr val="accent3"/>
                </a:solidFill>
              </a:rPr>
              <a:t>O</a:t>
            </a:r>
            <a:r>
              <a:rPr lang="en-GB" sz="2800" b="1" dirty="0" smtClean="0">
                <a:solidFill>
                  <a:schemeClr val="accent3"/>
                </a:solidFill>
              </a:rPr>
              <a:t>utcome </a:t>
            </a:r>
            <a:r>
              <a:rPr lang="en-GB" sz="2800" b="1" u="sng" dirty="0" smtClean="0">
                <a:solidFill>
                  <a:schemeClr val="accent3"/>
                </a:solidFill>
              </a:rPr>
              <a:t>B</a:t>
            </a:r>
            <a:r>
              <a:rPr lang="en-GB" sz="2800" b="1" dirty="0" smtClean="0">
                <a:solidFill>
                  <a:schemeClr val="accent3"/>
                </a:solidFill>
              </a:rPr>
              <a:t>ased </a:t>
            </a:r>
            <a:r>
              <a:rPr lang="en-GB" sz="2800" b="1" u="sng" dirty="0" smtClean="0">
                <a:solidFill>
                  <a:schemeClr val="accent3"/>
                </a:solidFill>
              </a:rPr>
              <a:t>L</a:t>
            </a:r>
            <a:r>
              <a:rPr lang="en-GB" sz="2800" b="1" dirty="0" smtClean="0">
                <a:solidFill>
                  <a:schemeClr val="accent3"/>
                </a:solidFill>
              </a:rPr>
              <a:t>earning</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التعلم المبني على المخرجات </a:t>
            </a:r>
            <a:endParaRPr lang="en-GB" sz="2800" b="1" dirty="0">
              <a:solidFill>
                <a:schemeClr val="accent3"/>
              </a:solidFill>
            </a:endParaRPr>
          </a:p>
        </p:txBody>
      </p:sp>
      <p:sp>
        <p:nvSpPr>
          <p:cNvPr id="3" name="Content Placeholder 2"/>
          <p:cNvSpPr>
            <a:spLocks noGrp="1"/>
          </p:cNvSpPr>
          <p:nvPr>
            <p:ph idx="1"/>
          </p:nvPr>
        </p:nvSpPr>
        <p:spPr>
          <a:xfrm>
            <a:off x="323850" y="1773238"/>
            <a:ext cx="8569325" cy="4895850"/>
          </a:xfrm>
        </p:spPr>
        <p:txBody>
          <a:bodyPr>
            <a:normAutofit/>
          </a:bodyPr>
          <a:lstStyle/>
          <a:p>
            <a:pPr algn="just">
              <a:defRPr/>
            </a:pPr>
            <a:r>
              <a:rPr lang="en-US" sz="2400" dirty="0" smtClean="0">
                <a:latin typeface="+mj-lt"/>
              </a:rPr>
              <a:t>It is a “design down” approach to curriculum development. It starts with </a:t>
            </a:r>
            <a:r>
              <a:rPr lang="en-US" sz="2400" u="sng" dirty="0" smtClean="0">
                <a:latin typeface="+mj-lt"/>
              </a:rPr>
              <a:t>what students are expected to learn</a:t>
            </a:r>
            <a:r>
              <a:rPr lang="en-US" sz="2400" dirty="0" smtClean="0">
                <a:latin typeface="+mj-lt"/>
              </a:rPr>
              <a:t>, then focuses on the creation of </a:t>
            </a:r>
            <a:r>
              <a:rPr lang="en-US" sz="2400" u="sng" dirty="0" smtClean="0">
                <a:latin typeface="+mj-lt"/>
              </a:rPr>
              <a:t>teaching and learning environments</a:t>
            </a:r>
            <a:r>
              <a:rPr lang="en-US" sz="2400" dirty="0" smtClean="0">
                <a:latin typeface="+mj-lt"/>
              </a:rPr>
              <a:t> that will assist students to reach the desired learning and finally involves the use of </a:t>
            </a:r>
            <a:r>
              <a:rPr lang="en-US" sz="2400" u="sng" dirty="0" smtClean="0">
                <a:latin typeface="+mj-lt"/>
              </a:rPr>
              <a:t>assessment</a:t>
            </a:r>
            <a:r>
              <a:rPr lang="en-US" sz="2400" dirty="0" smtClean="0">
                <a:latin typeface="+mj-lt"/>
              </a:rPr>
              <a:t> that can provide feedback about the level of learning that has been achieved.  </a:t>
            </a:r>
            <a:endParaRPr lang="en-GB" sz="2400" dirty="0" smtClean="0">
              <a:latin typeface="+mj-lt"/>
            </a:endParaRPr>
          </a:p>
          <a:p>
            <a:pPr algn="r" rtl="1">
              <a:buFont typeface="Wingdings 2" pitchFamily="18" charset="2"/>
              <a:buNone/>
              <a:defRPr/>
            </a:pPr>
            <a:r>
              <a:rPr lang="en-US" sz="2400" dirty="0" smtClean="0">
                <a:latin typeface="+mj-lt"/>
              </a:rPr>
              <a:t>		</a:t>
            </a:r>
            <a:r>
              <a:rPr lang="ar-SA" sz="2400" dirty="0" smtClean="0">
                <a:latin typeface="+mj-lt"/>
              </a:rPr>
              <a:t>* إنها </a:t>
            </a:r>
            <a:r>
              <a:rPr lang="ar-SA" sz="2400" dirty="0" err="1" smtClean="0">
                <a:latin typeface="+mj-lt"/>
              </a:rPr>
              <a:t>طريقة </a:t>
            </a:r>
            <a:r>
              <a:rPr lang="ar-SA" sz="2400" dirty="0" smtClean="0">
                <a:latin typeface="+mj-lt"/>
              </a:rPr>
              <a:t>”صممها“ لتطوير المنهج فتبدأ من </a:t>
            </a:r>
            <a:r>
              <a:rPr lang="ar-SA" sz="2400" u="sng" dirty="0" smtClean="0">
                <a:latin typeface="+mj-lt"/>
              </a:rPr>
              <a:t>ماذا يتوقع من الطلاب أن يتعلموه </a:t>
            </a:r>
            <a:r>
              <a:rPr lang="ar-SA" sz="2400" dirty="0" smtClean="0">
                <a:latin typeface="+mj-lt"/>
              </a:rPr>
              <a:t>ثم تركز على خلق </a:t>
            </a:r>
            <a:r>
              <a:rPr lang="ar-SA" sz="2400" u="sng" dirty="0" smtClean="0">
                <a:latin typeface="+mj-lt"/>
              </a:rPr>
              <a:t>بيئات تعليمية </a:t>
            </a:r>
            <a:r>
              <a:rPr lang="ar-SA" sz="2400" u="sng" dirty="0" err="1" smtClean="0">
                <a:latin typeface="+mj-lt"/>
              </a:rPr>
              <a:t>تعلمية</a:t>
            </a:r>
            <a:r>
              <a:rPr lang="ar-SA" sz="2400" u="sng" dirty="0" smtClean="0">
                <a:latin typeface="+mj-lt"/>
              </a:rPr>
              <a:t> </a:t>
            </a:r>
            <a:r>
              <a:rPr lang="ar-SA" sz="2400" dirty="0" smtClean="0">
                <a:latin typeface="+mj-lt"/>
              </a:rPr>
              <a:t>تعين الطلبة للوصول إلى التعلم المرغوب فيه و أخيراً تشركهم باستخدام </a:t>
            </a:r>
            <a:r>
              <a:rPr lang="ar-SA" sz="2400" u="sng" dirty="0" smtClean="0">
                <a:latin typeface="+mj-lt"/>
              </a:rPr>
              <a:t>التقييم</a:t>
            </a:r>
            <a:r>
              <a:rPr lang="ar-SA" sz="2400" dirty="0" smtClean="0">
                <a:latin typeface="+mj-lt"/>
              </a:rPr>
              <a:t> والذي بدوره يوفر تغذية راجعة عن مستوى التعلم المتحصل عليه للطلاب.</a:t>
            </a:r>
            <a:endParaRPr lang="en-GB" sz="2400" dirty="0">
              <a:latin typeface="+mj-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76250"/>
            <a:ext cx="8147050" cy="865188"/>
          </a:xfrm>
        </p:spPr>
        <p:txBody>
          <a:bodyPr>
            <a:normAutofit fontScale="90000"/>
          </a:bodyPr>
          <a:lstStyle/>
          <a:p>
            <a:pPr>
              <a:defRPr/>
            </a:pPr>
            <a:r>
              <a:rPr lang="en-GB" sz="2800" b="1" dirty="0" smtClean="0">
                <a:solidFill>
                  <a:schemeClr val="accent3"/>
                </a:solidFill>
              </a:rPr>
              <a:t>Outcome-based Education</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التعليم المبني على المخرجات </a:t>
            </a:r>
            <a:r>
              <a:rPr lang="en-GB" sz="2800" b="1" dirty="0" smtClean="0">
                <a:solidFill>
                  <a:schemeClr val="accent3"/>
                </a:solidFill>
              </a:rPr>
              <a:t> </a:t>
            </a:r>
            <a:endParaRPr lang="en-GB" sz="2800" b="1" dirty="0">
              <a:solidFill>
                <a:schemeClr val="accent3"/>
              </a:solidFill>
            </a:endParaRPr>
          </a:p>
        </p:txBody>
      </p:sp>
      <p:sp>
        <p:nvSpPr>
          <p:cNvPr id="53251" name="Content Placeholder 2"/>
          <p:cNvSpPr>
            <a:spLocks noGrp="1"/>
          </p:cNvSpPr>
          <p:nvPr>
            <p:ph idx="1"/>
          </p:nvPr>
        </p:nvSpPr>
        <p:spPr>
          <a:xfrm>
            <a:off x="179388" y="1412875"/>
            <a:ext cx="8785225" cy="4911725"/>
          </a:xfrm>
        </p:spPr>
        <p:txBody>
          <a:bodyPr>
            <a:normAutofit fontScale="92500" lnSpcReduction="20000"/>
          </a:bodyPr>
          <a:lstStyle/>
          <a:p>
            <a:pPr algn="just">
              <a:buFont typeface="Wingdings" pitchFamily="2" charset="2"/>
              <a:buChar char="§"/>
            </a:pPr>
            <a:r>
              <a:rPr lang="en-GB" sz="2200" dirty="0" smtClean="0">
                <a:latin typeface="Arial" charset="0"/>
                <a:cs typeface="Arial" charset="0"/>
              </a:rPr>
              <a:t>OBE is neither a new concept nor a passing phase in educational technology and is equally applicable throughout the educational continuum from primary school to postgraduate training.</a:t>
            </a:r>
            <a:endParaRPr lang="ar-SA" sz="2200" dirty="0" smtClean="0">
              <a:latin typeface="Arial" charset="0"/>
              <a:cs typeface="Arial" charset="0"/>
            </a:endParaRPr>
          </a:p>
          <a:p>
            <a:pPr algn="just">
              <a:buFont typeface="Wingdings" pitchFamily="2" charset="2"/>
              <a:buChar char="§"/>
            </a:pPr>
            <a:r>
              <a:rPr lang="ar-SA" sz="2200" dirty="0" smtClean="0">
                <a:latin typeface="Arial" charset="0"/>
                <a:cs typeface="Arial" charset="0"/>
              </a:rPr>
              <a:t>التعليم المبني على المخرجات ليس بمفهوم جديد ولا مرحلة عابرة في التقنية التربوية ويمكن تطبيقه بشكل عام من الابتدائية إلى تدريب ما بعد التخرج.</a:t>
            </a:r>
            <a:endParaRPr lang="en-GB" sz="2200" dirty="0" smtClean="0">
              <a:latin typeface="Arial" charset="0"/>
              <a:cs typeface="Arial" charset="0"/>
            </a:endParaRPr>
          </a:p>
          <a:p>
            <a:pPr algn="just">
              <a:buFont typeface="Wingdings" pitchFamily="2" charset="2"/>
              <a:buChar char="§"/>
            </a:pPr>
            <a:endParaRPr lang="en-GB" sz="2200" dirty="0" smtClean="0">
              <a:latin typeface="Arial" charset="0"/>
              <a:cs typeface="Arial" charset="0"/>
            </a:endParaRPr>
          </a:p>
          <a:p>
            <a:pPr algn="just">
              <a:buFont typeface="Wingdings" pitchFamily="2" charset="2"/>
              <a:buChar char="§"/>
            </a:pPr>
            <a:r>
              <a:rPr lang="en-GB" sz="2200" dirty="0" smtClean="0">
                <a:latin typeface="Arial" charset="0"/>
                <a:cs typeface="Arial" charset="0"/>
              </a:rPr>
              <a:t>OBE focuses on the end-product and defines what the learner is accountable for. It is not about telling teachers how to teach or students how to learn. </a:t>
            </a:r>
            <a:endParaRPr lang="ar-SA" sz="2200" dirty="0" smtClean="0">
              <a:latin typeface="Arial" charset="0"/>
              <a:cs typeface="Arial" charset="0"/>
            </a:endParaRPr>
          </a:p>
          <a:p>
            <a:pPr algn="just">
              <a:buFont typeface="Wingdings" pitchFamily="2" charset="2"/>
              <a:buChar char="§"/>
            </a:pPr>
            <a:r>
              <a:rPr lang="ar-SA" sz="2200" dirty="0" smtClean="0">
                <a:latin typeface="Arial" charset="0"/>
                <a:cs typeface="Arial" charset="0"/>
              </a:rPr>
              <a:t>التعليم المبني المخرجات يركز على المنتج النهائي ويخبرنا ما للطالب و ما عليه فهو ليس عن إملاء ما على المعلمين فعله لتدريس الطلاب وانتهينا!</a:t>
            </a:r>
            <a:endParaRPr lang="en-GB" sz="2200" dirty="0" smtClean="0">
              <a:latin typeface="Arial" charset="0"/>
              <a:cs typeface="Arial" charset="0"/>
            </a:endParaRPr>
          </a:p>
          <a:p>
            <a:pPr algn="just">
              <a:buFont typeface="Wingdings" pitchFamily="2" charset="2"/>
              <a:buChar char="§"/>
            </a:pPr>
            <a:endParaRPr lang="en-GB" sz="2200" dirty="0">
              <a:latin typeface="Arial" charset="0"/>
              <a:cs typeface="Arial" charset="0"/>
            </a:endParaRPr>
          </a:p>
          <a:p>
            <a:pPr algn="just">
              <a:buFont typeface="Wingdings" pitchFamily="2" charset="2"/>
              <a:buChar char="§"/>
            </a:pPr>
            <a:r>
              <a:rPr lang="en-GB" sz="2200" dirty="0" smtClean="0">
                <a:latin typeface="Arial" charset="0"/>
                <a:cs typeface="Arial" charset="0"/>
              </a:rPr>
              <a:t>LOs determine what is taught and assessed and can help to identify what is and is not essential. Having a clear idea of the desired outcomes does not necessarily have to be restricting as the methods of achieving the outcomes are still flexible.</a:t>
            </a:r>
            <a:endParaRPr lang="ar-SA" sz="2200" dirty="0" smtClean="0">
              <a:latin typeface="Arial" charset="0"/>
              <a:cs typeface="Arial" charset="0"/>
            </a:endParaRPr>
          </a:p>
          <a:p>
            <a:pPr algn="just">
              <a:buFont typeface="Wingdings" pitchFamily="2" charset="2"/>
              <a:buChar char="§"/>
            </a:pPr>
            <a:r>
              <a:rPr lang="ar-SA" sz="2200" dirty="0" smtClean="0">
                <a:latin typeface="Arial" charset="0"/>
                <a:cs typeface="Arial" charset="0"/>
              </a:rPr>
              <a:t>أهداف التعلم تقرر ما يجب أن يدرس و يقيم وتساعد على معرفة المهم و غيره فوجود فكرة واضحة من المخرجات المطلوبة ليس بعائق فطرق تحصيل المخرجات لا زالت مرنة </a:t>
            </a:r>
          </a:p>
          <a:p>
            <a:pPr algn="just">
              <a:buFont typeface="Wingdings" pitchFamily="2" charset="2"/>
              <a:buChar char="§"/>
            </a:pPr>
            <a:endParaRPr lang="en-GB" sz="22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704850"/>
            <a:ext cx="8229600" cy="995363"/>
          </a:xfrm>
        </p:spPr>
        <p:txBody>
          <a:bodyPr>
            <a:normAutofit/>
          </a:bodyPr>
          <a:lstStyle/>
          <a:p>
            <a:pPr eaLnBrk="1" fontAlgn="auto" hangingPunct="1">
              <a:spcAft>
                <a:spcPts val="0"/>
              </a:spcAft>
              <a:defRPr/>
            </a:pPr>
            <a:r>
              <a:rPr lang="en-GB" sz="2800" b="1" dirty="0">
                <a:solidFill>
                  <a:schemeClr val="accent3"/>
                </a:solidFill>
              </a:rPr>
              <a:t>OBE in </a:t>
            </a:r>
            <a:r>
              <a:rPr lang="en-GB" sz="2800" b="1" dirty="0" smtClean="0">
                <a:solidFill>
                  <a:schemeClr val="accent3"/>
                </a:solidFill>
              </a:rPr>
              <a:t>KSA</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التعليم المبني على المخرجات في السعودية </a:t>
            </a:r>
            <a:endParaRPr lang="en-US" sz="2800" b="1" dirty="0">
              <a:solidFill>
                <a:schemeClr val="accent3"/>
              </a:solidFill>
            </a:endParaRPr>
          </a:p>
        </p:txBody>
      </p:sp>
      <p:sp>
        <p:nvSpPr>
          <p:cNvPr id="22531" name="Rectangle 3"/>
          <p:cNvSpPr>
            <a:spLocks noGrp="1" noChangeArrowheads="1"/>
          </p:cNvSpPr>
          <p:nvPr>
            <p:ph idx="1"/>
          </p:nvPr>
        </p:nvSpPr>
        <p:spPr>
          <a:xfrm>
            <a:off x="179512" y="1916833"/>
            <a:ext cx="8507288" cy="4407768"/>
          </a:xfrm>
        </p:spPr>
        <p:txBody>
          <a:bodyPr/>
          <a:lstStyle/>
          <a:p>
            <a:pPr algn="just" eaLnBrk="1" hangingPunct="1"/>
            <a:r>
              <a:rPr lang="en-GB" sz="2400" dirty="0" smtClean="0">
                <a:latin typeface="Arial" charset="0"/>
              </a:rPr>
              <a:t>NCAAA Standard 4 - NQF: Learning and Teaching requires the adoption of an outcomes-based approach, with a range of associated requirements;</a:t>
            </a:r>
            <a:endParaRPr lang="ar-SA" sz="2400" dirty="0" smtClean="0">
              <a:latin typeface="Arial" charset="0"/>
            </a:endParaRPr>
          </a:p>
          <a:p>
            <a:pPr algn="just" eaLnBrk="1" hangingPunct="1"/>
            <a:r>
              <a:rPr lang="ar-SA" sz="2400" dirty="0" smtClean="0">
                <a:latin typeface="Arial" charset="0"/>
              </a:rPr>
              <a:t>إن </a:t>
            </a:r>
            <a:r>
              <a:rPr lang="ar-SA" sz="2400" dirty="0" err="1" smtClean="0">
                <a:latin typeface="Arial" charset="0"/>
              </a:rPr>
              <a:t>معيار4</a:t>
            </a:r>
            <a:r>
              <a:rPr lang="ar-SA" sz="2400" dirty="0" smtClean="0">
                <a:latin typeface="Arial" charset="0"/>
              </a:rPr>
              <a:t> </a:t>
            </a:r>
            <a:r>
              <a:rPr lang="ar-SA" sz="2400" dirty="0" err="1" smtClean="0">
                <a:latin typeface="Arial" charset="0"/>
              </a:rPr>
              <a:t>سي</a:t>
            </a:r>
            <a:r>
              <a:rPr lang="ar-SA" sz="2400" dirty="0" smtClean="0">
                <a:latin typeface="Arial" charset="0"/>
              </a:rPr>
              <a:t> آي آي آي في هيئة </a:t>
            </a:r>
            <a:r>
              <a:rPr lang="ar-SA" sz="2400" dirty="0" err="1" smtClean="0">
                <a:latin typeface="Arial" charset="0"/>
              </a:rPr>
              <a:t>الإعتماد</a:t>
            </a:r>
            <a:r>
              <a:rPr lang="ar-SA" sz="2400" dirty="0" smtClean="0">
                <a:latin typeface="Arial" charset="0"/>
              </a:rPr>
              <a:t> الأكاديمي يقول: إن التعلم و التعليم يتطلب تبني طريقة مبنية على المخرجات مع قائمة من متطلبات لها عندهم.</a:t>
            </a:r>
            <a:endParaRPr lang="en-GB" sz="2400" dirty="0" smtClean="0">
              <a:latin typeface="Arial" charset="0"/>
            </a:endParaRPr>
          </a:p>
          <a:p>
            <a:pPr marL="0" indent="0" algn="just" eaLnBrk="1" hangingPunct="1">
              <a:buNone/>
            </a:pPr>
            <a:endParaRPr lang="en-GB" sz="2400" dirty="0" smtClean="0">
              <a:latin typeface="Arial" charset="0"/>
            </a:endParaRPr>
          </a:p>
          <a:p>
            <a:pPr algn="just" eaLnBrk="1" hangingPunct="1"/>
            <a:r>
              <a:rPr lang="en-GB" sz="2400" dirty="0" smtClean="0">
                <a:latin typeface="Arial" charset="0"/>
              </a:rPr>
              <a:t>Standard documents are provided for course planning, students’ evaluations, etc.</a:t>
            </a:r>
            <a:endParaRPr lang="ar-SA" sz="2400" dirty="0" smtClean="0">
              <a:latin typeface="Arial" charset="0"/>
            </a:endParaRPr>
          </a:p>
          <a:p>
            <a:pPr algn="just" eaLnBrk="1" hangingPunct="1"/>
            <a:r>
              <a:rPr lang="ar-SA" sz="2400" dirty="0" smtClean="0">
                <a:latin typeface="Arial" charset="0"/>
              </a:rPr>
              <a:t>تقدم الوثائق لتخطيط المنهج وتقييم </a:t>
            </a:r>
            <a:r>
              <a:rPr lang="ar-SA" sz="2400" dirty="0" err="1" smtClean="0">
                <a:latin typeface="Arial" charset="0"/>
              </a:rPr>
              <a:t>الطلاب </a:t>
            </a:r>
            <a:r>
              <a:rPr lang="ar-SA" sz="2400" dirty="0" smtClean="0">
                <a:latin typeface="Arial" charset="0"/>
              </a:rPr>
              <a:t>..</a:t>
            </a:r>
            <a:r>
              <a:rPr lang="ar-SA" sz="2400" dirty="0" err="1" smtClean="0">
                <a:latin typeface="Arial" charset="0"/>
              </a:rPr>
              <a:t>إلخ</a:t>
            </a:r>
            <a:endParaRPr lang="en-US" sz="2400" dirty="0" smtClean="0">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9600" cy="1143000"/>
          </a:xfrm>
        </p:spPr>
        <p:txBody>
          <a:bodyPr>
            <a:normAutofit/>
          </a:bodyPr>
          <a:lstStyle/>
          <a:p>
            <a:pPr eaLnBrk="1" fontAlgn="auto" hangingPunct="1">
              <a:spcAft>
                <a:spcPts val="0"/>
              </a:spcAft>
              <a:defRPr/>
            </a:pPr>
            <a:r>
              <a:rPr lang="en-GB" sz="2800" b="1" dirty="0" smtClean="0">
                <a:solidFill>
                  <a:schemeClr val="accent3"/>
                </a:solidFill>
              </a:rPr>
              <a:t>Exercise 1: Group discussion</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تدريب 1: مناقشة مجموعة</a:t>
            </a:r>
            <a:r>
              <a:rPr lang="en-GB" sz="2800" b="1" dirty="0" smtClean="0">
                <a:solidFill>
                  <a:schemeClr val="accent3"/>
                </a:solidFill>
              </a:rPr>
              <a:t> </a:t>
            </a:r>
            <a:endParaRPr lang="en-US" sz="2800" b="1" dirty="0">
              <a:solidFill>
                <a:schemeClr val="accent3"/>
              </a:solidFill>
            </a:endParaRPr>
          </a:p>
        </p:txBody>
      </p:sp>
      <p:sp>
        <p:nvSpPr>
          <p:cNvPr id="29699" name="Rectangle 3"/>
          <p:cNvSpPr>
            <a:spLocks noGrp="1" noChangeArrowheads="1"/>
          </p:cNvSpPr>
          <p:nvPr>
            <p:ph idx="1"/>
          </p:nvPr>
        </p:nvSpPr>
        <p:spPr>
          <a:xfrm>
            <a:off x="254440" y="907727"/>
            <a:ext cx="8640960" cy="4389437"/>
          </a:xfrm>
        </p:spPr>
        <p:txBody>
          <a:bodyPr>
            <a:normAutofit fontScale="92500" lnSpcReduction="20000"/>
          </a:bodyPr>
          <a:lstStyle/>
          <a:p>
            <a:pPr marL="609600" indent="-609600" algn="just" eaLnBrk="1" fontAlgn="auto" hangingPunct="1">
              <a:spcAft>
                <a:spcPts val="0"/>
              </a:spcAft>
              <a:buClr>
                <a:schemeClr val="accent3"/>
              </a:buClr>
              <a:buFontTx/>
              <a:buNone/>
              <a:defRPr/>
            </a:pPr>
            <a:r>
              <a:rPr lang="en-GB" sz="2400" dirty="0" smtClean="0">
                <a:latin typeface="+mj-lt"/>
              </a:rPr>
              <a:t>	Consider </a:t>
            </a:r>
            <a:r>
              <a:rPr lang="en-GB" sz="2400" dirty="0">
                <a:latin typeface="+mj-lt"/>
              </a:rPr>
              <a:t>the NCAAA documents provided, particularly the Course Report, the National Qualifications Framework, and the Course Planning Matrix</a:t>
            </a:r>
            <a:r>
              <a:rPr lang="en-GB" sz="2400" dirty="0" smtClean="0">
                <a:latin typeface="+mj-lt"/>
              </a:rPr>
              <a:t>.</a:t>
            </a:r>
            <a:endParaRPr lang="ar-SA" sz="2400" dirty="0" smtClean="0">
              <a:latin typeface="+mj-lt"/>
            </a:endParaRPr>
          </a:p>
          <a:p>
            <a:pPr marL="609600" indent="-609600" algn="just" rtl="1" eaLnBrk="1" fontAlgn="auto" hangingPunct="1">
              <a:spcAft>
                <a:spcPts val="0"/>
              </a:spcAft>
              <a:buClr>
                <a:schemeClr val="accent3"/>
              </a:buClr>
              <a:buFontTx/>
              <a:buNone/>
              <a:defRPr/>
            </a:pPr>
            <a:r>
              <a:rPr lang="ar-SA" sz="2400" dirty="0" smtClean="0">
                <a:latin typeface="+mj-lt"/>
              </a:rPr>
              <a:t>خذ بعين الاعتبار وثائق معيار إن </a:t>
            </a:r>
            <a:r>
              <a:rPr lang="ar-SA" sz="2400" dirty="0" err="1" smtClean="0">
                <a:latin typeface="+mj-lt"/>
              </a:rPr>
              <a:t>سي</a:t>
            </a:r>
            <a:r>
              <a:rPr lang="ar-SA" sz="2400" dirty="0" smtClean="0">
                <a:latin typeface="+mj-lt"/>
              </a:rPr>
              <a:t> آي آي آي المقدمة وبشكل خاص تقرير الدورة ومتطلبات هيئة </a:t>
            </a:r>
            <a:r>
              <a:rPr lang="ar-SA" sz="2400" dirty="0" err="1" smtClean="0">
                <a:latin typeface="+mj-lt"/>
              </a:rPr>
              <a:t>الإعتماد</a:t>
            </a:r>
            <a:r>
              <a:rPr lang="ar-SA" sz="2400" dirty="0" smtClean="0">
                <a:latin typeface="+mj-lt"/>
              </a:rPr>
              <a:t> الأكاديمي و قوالب التخطيط المنهجي.</a:t>
            </a:r>
            <a:endParaRPr lang="en-GB" sz="2400" dirty="0">
              <a:latin typeface="+mj-lt"/>
            </a:endParaRPr>
          </a:p>
          <a:p>
            <a:pPr marL="609600" indent="-609600" algn="just" eaLnBrk="1" fontAlgn="auto" hangingPunct="1">
              <a:spcAft>
                <a:spcPts val="0"/>
              </a:spcAft>
              <a:buClr>
                <a:schemeClr val="accent3"/>
              </a:buClr>
              <a:buFontTx/>
              <a:buAutoNum type="arabicPeriod"/>
              <a:defRPr/>
            </a:pPr>
            <a:r>
              <a:rPr lang="en-GB" sz="2400" dirty="0">
                <a:latin typeface="+mj-lt"/>
              </a:rPr>
              <a:t>To what extent are these already being used in your institution</a:t>
            </a:r>
            <a:r>
              <a:rPr lang="en-GB" sz="2400" dirty="0" smtClean="0">
                <a:latin typeface="+mj-lt"/>
              </a:rPr>
              <a:t>?</a:t>
            </a:r>
            <a:endParaRPr lang="ar-SA" sz="2400" dirty="0" smtClean="0">
              <a:latin typeface="+mj-lt"/>
            </a:endParaRPr>
          </a:p>
          <a:p>
            <a:pPr marL="609600" indent="-609600" algn="just" rtl="1" eaLnBrk="1" fontAlgn="auto" hangingPunct="1">
              <a:spcAft>
                <a:spcPts val="0"/>
              </a:spcAft>
              <a:buClr>
                <a:schemeClr val="accent3"/>
              </a:buClr>
              <a:buNone/>
              <a:defRPr/>
            </a:pPr>
            <a:r>
              <a:rPr lang="ar-SA" sz="2400" dirty="0" err="1" smtClean="0">
                <a:latin typeface="+mj-lt"/>
              </a:rPr>
              <a:t>1.</a:t>
            </a:r>
            <a:r>
              <a:rPr lang="ar-SA" sz="2400" dirty="0" smtClean="0">
                <a:latin typeface="+mj-lt"/>
              </a:rPr>
              <a:t> إلى أي مدى تستخدم تلك الأمور في مؤسستك التعليمية؟</a:t>
            </a:r>
            <a:endParaRPr lang="en-GB" sz="2400" dirty="0" smtClean="0">
              <a:latin typeface="+mj-lt"/>
            </a:endParaRPr>
          </a:p>
          <a:p>
            <a:pPr marL="609600" indent="-609600" algn="just" eaLnBrk="1" fontAlgn="auto" hangingPunct="1">
              <a:spcAft>
                <a:spcPts val="0"/>
              </a:spcAft>
              <a:buClr>
                <a:schemeClr val="accent3"/>
              </a:buClr>
              <a:buFontTx/>
              <a:buAutoNum type="arabicPeriod"/>
              <a:defRPr/>
            </a:pPr>
            <a:r>
              <a:rPr lang="en-GB" sz="2400" dirty="0">
                <a:latin typeface="+mj-lt"/>
              </a:rPr>
              <a:t>How would you assess awareness of this material in your institution</a:t>
            </a:r>
            <a:r>
              <a:rPr lang="en-GB" sz="2400" dirty="0" smtClean="0">
                <a:latin typeface="+mj-lt"/>
              </a:rPr>
              <a:t>?</a:t>
            </a:r>
            <a:endParaRPr lang="ar-SA" sz="2400" dirty="0" smtClean="0">
              <a:latin typeface="+mj-lt"/>
            </a:endParaRPr>
          </a:p>
          <a:p>
            <a:pPr marL="609600" indent="-609600" algn="just" rtl="1" eaLnBrk="1" fontAlgn="auto" hangingPunct="1">
              <a:spcAft>
                <a:spcPts val="0"/>
              </a:spcAft>
              <a:buClr>
                <a:schemeClr val="accent3"/>
              </a:buClr>
              <a:buNone/>
              <a:defRPr/>
            </a:pPr>
            <a:r>
              <a:rPr lang="ar-SA" sz="2400" dirty="0" err="1" smtClean="0">
                <a:latin typeface="+mj-lt"/>
              </a:rPr>
              <a:t>2.</a:t>
            </a:r>
            <a:r>
              <a:rPr lang="ar-SA" sz="2400" dirty="0" smtClean="0">
                <a:latin typeface="+mj-lt"/>
              </a:rPr>
              <a:t> كيف يمكنك أن تقيم مستوى الوعي لهذه المادة في مؤسستك التعليمية؟</a:t>
            </a:r>
            <a:endParaRPr lang="en-GB" sz="2400" dirty="0" smtClean="0">
              <a:latin typeface="+mj-lt"/>
            </a:endParaRPr>
          </a:p>
          <a:p>
            <a:pPr marL="609600" indent="-609600" algn="just" eaLnBrk="1" fontAlgn="auto" hangingPunct="1">
              <a:spcAft>
                <a:spcPts val="0"/>
              </a:spcAft>
              <a:buClr>
                <a:schemeClr val="accent3"/>
              </a:buClr>
              <a:buFontTx/>
              <a:buAutoNum type="arabicPeriod"/>
              <a:defRPr/>
            </a:pPr>
            <a:r>
              <a:rPr lang="en-GB" sz="2400" dirty="0" smtClean="0">
                <a:latin typeface="+mj-lt"/>
              </a:rPr>
              <a:t>What </a:t>
            </a:r>
            <a:r>
              <a:rPr lang="en-GB" sz="2400" dirty="0">
                <a:latin typeface="+mj-lt"/>
              </a:rPr>
              <a:t>changes need to be made in order to fully implement the NCAAA model in your institution</a:t>
            </a:r>
            <a:r>
              <a:rPr lang="en-GB" sz="2400" dirty="0" smtClean="0">
                <a:latin typeface="+mj-lt"/>
              </a:rPr>
              <a:t>?</a:t>
            </a:r>
            <a:endParaRPr lang="ar-SA" sz="2400" dirty="0" smtClean="0">
              <a:latin typeface="+mj-lt"/>
            </a:endParaRPr>
          </a:p>
          <a:p>
            <a:pPr marL="609600" indent="-609600" algn="just" rtl="1" eaLnBrk="1" fontAlgn="auto" hangingPunct="1">
              <a:spcAft>
                <a:spcPts val="0"/>
              </a:spcAft>
              <a:buClr>
                <a:schemeClr val="accent3"/>
              </a:buClr>
              <a:buNone/>
              <a:defRPr/>
            </a:pPr>
            <a:r>
              <a:rPr lang="ar-SA" sz="2400" dirty="0" err="1" smtClean="0">
                <a:latin typeface="+mj-lt"/>
              </a:rPr>
              <a:t>3.</a:t>
            </a:r>
            <a:r>
              <a:rPr lang="ar-SA" sz="2400" dirty="0" smtClean="0">
                <a:latin typeface="+mj-lt"/>
              </a:rPr>
              <a:t> ما هي التغييرات التي يجب عملها لتطبيق نموذج معيار إن </a:t>
            </a:r>
            <a:r>
              <a:rPr lang="ar-SA" sz="2400" dirty="0" err="1" smtClean="0">
                <a:latin typeface="+mj-lt"/>
              </a:rPr>
              <a:t>سي</a:t>
            </a:r>
            <a:r>
              <a:rPr lang="ar-SA" sz="2400" dirty="0" smtClean="0">
                <a:latin typeface="+mj-lt"/>
              </a:rPr>
              <a:t> آي آي آي في مؤسستك التعليمية؟</a:t>
            </a:r>
            <a:endParaRPr lang="en-US" sz="2400" dirty="0">
              <a:latin typeface="+mj-lt"/>
            </a:endParaRPr>
          </a:p>
        </p:txBody>
      </p:sp>
      <p:sp>
        <p:nvSpPr>
          <p:cNvPr id="4" name="TextBox 3"/>
          <p:cNvSpPr txBox="1"/>
          <p:nvPr/>
        </p:nvSpPr>
        <p:spPr>
          <a:xfrm>
            <a:off x="7578054" y="5925491"/>
            <a:ext cx="979755" cy="830997"/>
          </a:xfrm>
          <a:prstGeom prst="rect">
            <a:avLst/>
          </a:prstGeom>
          <a:noFill/>
        </p:spPr>
        <p:txBody>
          <a:bodyPr wrap="none" rtlCol="0">
            <a:spAutoFit/>
          </a:bodyPr>
          <a:lstStyle/>
          <a:p>
            <a:r>
              <a:rPr lang="en-US" sz="2400" b="1" dirty="0" smtClean="0">
                <a:solidFill>
                  <a:srgbClr val="FF0000"/>
                </a:solidFill>
              </a:rPr>
              <a:t>10.30</a:t>
            </a:r>
          </a:p>
          <a:p>
            <a:r>
              <a:rPr lang="ar-SA" sz="2400" b="1" dirty="0" smtClean="0">
                <a:solidFill>
                  <a:srgbClr val="FF0000"/>
                </a:solidFill>
              </a:rPr>
              <a:t>10:30</a:t>
            </a:r>
            <a:endParaRPr lang="en-US" sz="2400" b="1" dirty="0">
              <a:solidFill>
                <a:srgbClr val="FF0000"/>
              </a:solidFill>
            </a:endParaRPr>
          </a:p>
        </p:txBody>
      </p:sp>
      <p:grpSp>
        <p:nvGrpSpPr>
          <p:cNvPr id="8" name="Group 7"/>
          <p:cNvGrpSpPr/>
          <p:nvPr/>
        </p:nvGrpSpPr>
        <p:grpSpPr>
          <a:xfrm>
            <a:off x="3082736" y="5297164"/>
            <a:ext cx="2301797" cy="628327"/>
            <a:chOff x="940332" y="5758829"/>
            <a:chExt cx="2508078" cy="628327"/>
          </a:xfrm>
        </p:grpSpPr>
        <p:sp>
          <p:nvSpPr>
            <p:cNvPr id="5" name="Oval 4"/>
            <p:cNvSpPr/>
            <p:nvPr/>
          </p:nvSpPr>
          <p:spPr>
            <a:xfrm>
              <a:off x="940332" y="5758829"/>
              <a:ext cx="736755" cy="62832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1829487" y="5758829"/>
              <a:ext cx="736755" cy="628327"/>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a:off x="2711655" y="5758829"/>
              <a:ext cx="736755" cy="628327"/>
            </a:xfrm>
            <a:prstGeom prst="ellipse">
              <a:avLst/>
            </a:prstGeom>
            <a:solidFill>
              <a:srgbClr val="2BCF2D"/>
            </a:solidFill>
            <a:ln>
              <a:solidFill>
                <a:srgbClr val="2BCF2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3" name="Group 12"/>
          <p:cNvGrpSpPr/>
          <p:nvPr/>
        </p:nvGrpSpPr>
        <p:grpSpPr>
          <a:xfrm>
            <a:off x="3082736" y="6072992"/>
            <a:ext cx="2301797" cy="628327"/>
            <a:chOff x="940332" y="5758829"/>
            <a:chExt cx="2508078" cy="628327"/>
          </a:xfrm>
        </p:grpSpPr>
        <p:sp>
          <p:nvSpPr>
            <p:cNvPr id="14" name="Oval 13"/>
            <p:cNvSpPr/>
            <p:nvPr/>
          </p:nvSpPr>
          <p:spPr>
            <a:xfrm>
              <a:off x="940332" y="5758829"/>
              <a:ext cx="736755" cy="62832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1829487" y="5758829"/>
              <a:ext cx="736755" cy="628327"/>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2711655" y="5758829"/>
              <a:ext cx="736755" cy="628327"/>
            </a:xfrm>
            <a:prstGeom prst="ellipse">
              <a:avLst/>
            </a:prstGeom>
            <a:solidFill>
              <a:srgbClr val="2BCF2D"/>
            </a:solidFill>
            <a:ln>
              <a:solidFill>
                <a:srgbClr val="2BCF2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smtClean="0"/>
              <a:t>Orange in Princess </a:t>
            </a:r>
            <a:r>
              <a:rPr lang="en-GB" dirty="0" err="1" smtClean="0"/>
              <a:t>Noora</a:t>
            </a:r>
            <a:endParaRPr lang="en-GB" dirty="0" smtClean="0"/>
          </a:p>
          <a:p>
            <a:r>
              <a:rPr lang="en-GB" dirty="0" smtClean="0"/>
              <a:t>Faculty Pharmacy – Have documents – work in progress</a:t>
            </a:r>
          </a:p>
          <a:p>
            <a:r>
              <a:rPr lang="en-GB" dirty="0" smtClean="0"/>
              <a:t>For 2 – RED Seen as burden. Need strengthen awareness and importance. Evaluations are picking up things/issues.</a:t>
            </a:r>
          </a:p>
          <a:p>
            <a:r>
              <a:rPr lang="en-GB" dirty="0" smtClean="0"/>
              <a:t>Need change perception in Faculty.</a:t>
            </a:r>
          </a:p>
          <a:p>
            <a:r>
              <a:rPr lang="en-GB" dirty="0" smtClean="0"/>
              <a:t>Need put theory of quality into – step by step - practice</a:t>
            </a: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3137" y="1153414"/>
            <a:ext cx="2241639" cy="1200329"/>
          </a:xfrm>
          <a:prstGeom prst="rect">
            <a:avLst/>
          </a:prstGeom>
          <a:noFill/>
        </p:spPr>
        <p:txBody>
          <a:bodyPr wrap="none" rtlCol="0">
            <a:spAutoFit/>
          </a:bodyPr>
          <a:lstStyle/>
          <a:p>
            <a:r>
              <a:rPr lang="en-US" sz="3600" b="1" dirty="0" smtClean="0">
                <a:solidFill>
                  <a:srgbClr val="0000FF"/>
                </a:solidFill>
              </a:rPr>
              <a:t>SESSION 2 </a:t>
            </a:r>
          </a:p>
          <a:p>
            <a:r>
              <a:rPr lang="ar-SA" sz="3600" b="1" dirty="0" err="1" smtClean="0">
                <a:solidFill>
                  <a:srgbClr val="0000FF"/>
                </a:solidFill>
              </a:rPr>
              <a:t>الجسة</a:t>
            </a:r>
            <a:r>
              <a:rPr lang="ar-SA" sz="3600" b="1" dirty="0" smtClean="0">
                <a:solidFill>
                  <a:srgbClr val="0000FF"/>
                </a:solidFill>
              </a:rPr>
              <a:t> 2 </a:t>
            </a:r>
            <a:endParaRPr lang="en-US" sz="3600" b="1" dirty="0">
              <a:solidFill>
                <a:srgbClr val="0000FF"/>
              </a:solidFill>
            </a:endParaRPr>
          </a:p>
        </p:txBody>
      </p:sp>
      <p:sp>
        <p:nvSpPr>
          <p:cNvPr id="5" name="TextBox 4"/>
          <p:cNvSpPr txBox="1"/>
          <p:nvPr/>
        </p:nvSpPr>
        <p:spPr>
          <a:xfrm>
            <a:off x="3773308" y="2199855"/>
            <a:ext cx="1758815" cy="707886"/>
          </a:xfrm>
          <a:prstGeom prst="rect">
            <a:avLst/>
          </a:prstGeom>
          <a:noFill/>
        </p:spPr>
        <p:txBody>
          <a:bodyPr wrap="none" rtlCol="0">
            <a:spAutoFit/>
          </a:bodyPr>
          <a:lstStyle/>
          <a:p>
            <a:r>
              <a:rPr lang="en-US" sz="2000" b="1" dirty="0" smtClean="0">
                <a:solidFill>
                  <a:schemeClr val="accent6">
                    <a:lumMod val="75000"/>
                  </a:schemeClr>
                </a:solidFill>
              </a:rPr>
              <a:t>10.45 – 12.00</a:t>
            </a:r>
          </a:p>
          <a:p>
            <a:r>
              <a:rPr lang="ar-SA" sz="2000" b="1" dirty="0" err="1" smtClean="0">
                <a:solidFill>
                  <a:schemeClr val="accent6">
                    <a:lumMod val="75000"/>
                  </a:schemeClr>
                </a:solidFill>
              </a:rPr>
              <a:t>10.45 </a:t>
            </a:r>
            <a:r>
              <a:rPr lang="ar-SA" sz="2000" b="1" dirty="0" smtClean="0">
                <a:solidFill>
                  <a:schemeClr val="accent6">
                    <a:lumMod val="75000"/>
                  </a:schemeClr>
                </a:solidFill>
              </a:rPr>
              <a:t>– 12.00</a:t>
            </a:r>
            <a:endParaRPr lang="en-US" sz="2000" b="1" dirty="0">
              <a:solidFill>
                <a:schemeClr val="accent6">
                  <a:lumMod val="75000"/>
                </a:schemeClr>
              </a:solidFill>
            </a:endParaRPr>
          </a:p>
        </p:txBody>
      </p:sp>
      <p:sp>
        <p:nvSpPr>
          <p:cNvPr id="7" name="TextBox 6"/>
          <p:cNvSpPr txBox="1"/>
          <p:nvPr/>
        </p:nvSpPr>
        <p:spPr>
          <a:xfrm>
            <a:off x="2403962" y="3005665"/>
            <a:ext cx="4604787" cy="2062103"/>
          </a:xfrm>
          <a:prstGeom prst="rect">
            <a:avLst/>
          </a:prstGeom>
          <a:noFill/>
        </p:spPr>
        <p:txBody>
          <a:bodyPr wrap="none" rtlCol="0">
            <a:spAutoFit/>
          </a:bodyPr>
          <a:lstStyle/>
          <a:p>
            <a:r>
              <a:rPr lang="en-GB" sz="3200" b="1" dirty="0" smtClean="0">
                <a:solidFill>
                  <a:srgbClr val="0000FF"/>
                </a:solidFill>
              </a:rPr>
              <a:t>Some concepts related to </a:t>
            </a:r>
          </a:p>
          <a:p>
            <a:r>
              <a:rPr lang="en-GB" sz="3200" b="1" dirty="0" smtClean="0">
                <a:solidFill>
                  <a:srgbClr val="0000FF"/>
                </a:solidFill>
              </a:rPr>
              <a:t>Outcomes-based Learning</a:t>
            </a:r>
            <a:endParaRPr lang="ar-SA" sz="3200" b="1" dirty="0" smtClean="0">
              <a:solidFill>
                <a:srgbClr val="0000FF"/>
              </a:solidFill>
            </a:endParaRPr>
          </a:p>
          <a:p>
            <a:r>
              <a:rPr lang="ar-SA" sz="3200" b="1" dirty="0" smtClean="0">
                <a:solidFill>
                  <a:srgbClr val="0000FF"/>
                </a:solidFill>
              </a:rPr>
              <a:t>بعض المفاهيم المتعلقة في التعلم </a:t>
            </a:r>
          </a:p>
          <a:p>
            <a:pPr algn="ctr"/>
            <a:r>
              <a:rPr lang="ar-SA" sz="3200" b="1" dirty="0" smtClean="0">
                <a:solidFill>
                  <a:srgbClr val="0000FF"/>
                </a:solidFill>
              </a:rPr>
              <a:t>المبني على المخرجات </a:t>
            </a:r>
            <a:endParaRPr lang="en-US" sz="3200" dirty="0">
              <a:solidFill>
                <a:srgbClr val="0000FF"/>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5145"/>
            <a:ext cx="8229600" cy="4525963"/>
          </a:xfrm>
        </p:spPr>
        <p:txBody>
          <a:bodyPr/>
          <a:lstStyle/>
          <a:p>
            <a:r>
              <a:rPr lang="en-US" dirty="0" smtClean="0"/>
              <a:t>How do you come to understand a subject – </a:t>
            </a:r>
            <a:r>
              <a:rPr lang="en-US" u="sng" dirty="0" smtClean="0"/>
              <a:t>your</a:t>
            </a:r>
            <a:r>
              <a:rPr lang="en-US" dirty="0" smtClean="0"/>
              <a:t> subject? </a:t>
            </a:r>
            <a:r>
              <a:rPr lang="ar-SA" dirty="0" smtClean="0"/>
              <a:t>كيف تستطيع أن تفهم موضوعاً في مادتك؟</a:t>
            </a:r>
            <a:endParaRPr lang="en-US" dirty="0" smtClean="0"/>
          </a:p>
          <a:p>
            <a:pPr>
              <a:buNone/>
            </a:pPr>
            <a:r>
              <a:rPr lang="en-US" dirty="0" smtClean="0"/>
              <a:t>    i.e. how does a student learn it and how do you teach it? </a:t>
            </a:r>
            <a:r>
              <a:rPr lang="ar-SA" dirty="0" smtClean="0"/>
              <a:t>بمعنى: كيف للطالب أن يتعلم ولك أن تدرس؟</a:t>
            </a:r>
            <a:endParaRPr lang="en-US" dirty="0" smtClean="0"/>
          </a:p>
          <a:p>
            <a:endParaRPr lang="en-US" dirty="0"/>
          </a:p>
        </p:txBody>
      </p:sp>
      <p:pic>
        <p:nvPicPr>
          <p:cNvPr id="5" name="Picture 4"/>
          <p:cNvPicPr>
            <a:picLocks noChangeAspect="1"/>
          </p:cNvPicPr>
          <p:nvPr/>
        </p:nvPicPr>
        <p:blipFill>
          <a:blip r:embed="rId2">
            <a:alphaModFix amt="24000"/>
          </a:blip>
          <a:stretch>
            <a:fillRect/>
          </a:stretch>
        </p:blipFill>
        <p:spPr>
          <a:xfrm>
            <a:off x="1794755" y="942584"/>
            <a:ext cx="5402734" cy="4133974"/>
          </a:xfrm>
          <a:prstGeom prst="rect">
            <a:avLst/>
          </a:prstGeom>
        </p:spPr>
      </p:pic>
      <p:sp>
        <p:nvSpPr>
          <p:cNvPr id="10" name="TextBox 9"/>
          <p:cNvSpPr txBox="1"/>
          <p:nvPr/>
        </p:nvSpPr>
        <p:spPr>
          <a:xfrm>
            <a:off x="1094047" y="5551613"/>
            <a:ext cx="6881820" cy="1323439"/>
          </a:xfrm>
          <a:prstGeom prst="rect">
            <a:avLst/>
          </a:prstGeom>
          <a:noFill/>
        </p:spPr>
        <p:txBody>
          <a:bodyPr wrap="none" rtlCol="0">
            <a:spAutoFit/>
          </a:bodyPr>
          <a:lstStyle/>
          <a:p>
            <a:pPr algn="ctr"/>
            <a:r>
              <a:rPr lang="en-US" sz="4000" dirty="0" smtClean="0"/>
              <a:t>We need look at learning theory</a:t>
            </a:r>
          </a:p>
          <a:p>
            <a:pPr algn="ctr"/>
            <a:r>
              <a:rPr lang="ar-SA" sz="4000" dirty="0" smtClean="0"/>
              <a:t>نحتاج أن نلقي نظرة على نظرية التعلم </a:t>
            </a:r>
          </a:p>
        </p:txBody>
      </p:sp>
      <p:pic>
        <p:nvPicPr>
          <p:cNvPr id="11" name="Picture 10"/>
          <p:cNvPicPr>
            <a:picLocks noChangeAspect="1"/>
          </p:cNvPicPr>
          <p:nvPr/>
        </p:nvPicPr>
        <p:blipFill>
          <a:blip r:embed="rId3"/>
          <a:stretch>
            <a:fillRect/>
          </a:stretch>
        </p:blipFill>
        <p:spPr>
          <a:xfrm>
            <a:off x="6927703" y="3962952"/>
            <a:ext cx="1056409" cy="1143000"/>
          </a:xfrm>
          <a:prstGeom prst="rect">
            <a:avLst/>
          </a:prstGeom>
        </p:spPr>
      </p:pic>
      <p:pic>
        <p:nvPicPr>
          <p:cNvPr id="12" name="Picture 11"/>
          <p:cNvPicPr>
            <a:picLocks noChangeAspect="1"/>
          </p:cNvPicPr>
          <p:nvPr/>
        </p:nvPicPr>
        <p:blipFill>
          <a:blip r:embed="rId4"/>
          <a:stretch>
            <a:fillRect/>
          </a:stretch>
        </p:blipFill>
        <p:spPr>
          <a:xfrm>
            <a:off x="1094047" y="4421313"/>
            <a:ext cx="1130300" cy="1130300"/>
          </a:xfrm>
          <a:prstGeom prst="rect">
            <a:avLst/>
          </a:prstGeom>
        </p:spPr>
      </p:pic>
      <p:pic>
        <p:nvPicPr>
          <p:cNvPr id="13" name="Picture 12"/>
          <p:cNvPicPr>
            <a:picLocks noChangeAspect="1"/>
          </p:cNvPicPr>
          <p:nvPr/>
        </p:nvPicPr>
        <p:blipFill>
          <a:blip r:embed="rId5"/>
          <a:stretch>
            <a:fillRect/>
          </a:stretch>
        </p:blipFill>
        <p:spPr>
          <a:xfrm>
            <a:off x="2497479" y="4429167"/>
            <a:ext cx="1056409" cy="1122446"/>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704850"/>
            <a:ext cx="8229600" cy="995363"/>
          </a:xfrm>
        </p:spPr>
        <p:txBody>
          <a:bodyPr>
            <a:normAutofit/>
          </a:bodyPr>
          <a:lstStyle/>
          <a:p>
            <a:pPr eaLnBrk="1" fontAlgn="auto" hangingPunct="1">
              <a:spcAft>
                <a:spcPts val="0"/>
              </a:spcAft>
              <a:defRPr/>
            </a:pPr>
            <a:r>
              <a:rPr lang="en-GB" sz="2800" b="1" dirty="0">
                <a:solidFill>
                  <a:schemeClr val="accent3"/>
                </a:solidFill>
              </a:rPr>
              <a:t>OBE in </a:t>
            </a:r>
            <a:r>
              <a:rPr lang="en-GB" sz="2800" b="1" dirty="0" smtClean="0">
                <a:solidFill>
                  <a:schemeClr val="accent3"/>
                </a:solidFill>
              </a:rPr>
              <a:t>context</a:t>
            </a:r>
            <a:br>
              <a:rPr lang="en-GB" sz="2800" b="1" dirty="0" smtClean="0">
                <a:solidFill>
                  <a:schemeClr val="accent3"/>
                </a:solidFill>
              </a:rPr>
            </a:br>
            <a:r>
              <a:rPr lang="ar-SA" sz="2800" b="1" dirty="0" smtClean="0">
                <a:solidFill>
                  <a:schemeClr val="accent3"/>
                </a:solidFill>
              </a:rPr>
              <a:t>التعليم المبني على المخرجات في بيئة ما</a:t>
            </a:r>
            <a:endParaRPr lang="en-US" sz="2800" b="1" dirty="0">
              <a:solidFill>
                <a:schemeClr val="accent3"/>
              </a:solidFill>
            </a:endParaRPr>
          </a:p>
        </p:txBody>
      </p:sp>
      <p:sp>
        <p:nvSpPr>
          <p:cNvPr id="33795" name="Rectangle 3"/>
          <p:cNvSpPr>
            <a:spLocks noGrp="1" noChangeArrowheads="1"/>
          </p:cNvSpPr>
          <p:nvPr>
            <p:ph idx="1"/>
          </p:nvPr>
        </p:nvSpPr>
        <p:spPr>
          <a:xfrm>
            <a:off x="251520" y="1935163"/>
            <a:ext cx="8435280" cy="4389437"/>
          </a:xfrm>
        </p:spPr>
        <p:txBody>
          <a:bodyPr>
            <a:normAutofit fontScale="92500" lnSpcReduction="10000"/>
          </a:bodyPr>
          <a:lstStyle/>
          <a:p>
            <a:r>
              <a:rPr lang="en-US" sz="2400" dirty="0" smtClean="0"/>
              <a:t>In planning a program / course we need to plan the sequence and structure of the knowledge but we also need to consider it in relation to the learner and cognitive learning processes</a:t>
            </a:r>
          </a:p>
          <a:p>
            <a:pPr marL="274320" indent="-274320">
              <a:lnSpc>
                <a:spcPct val="90000"/>
              </a:lnSpc>
              <a:buClr>
                <a:schemeClr val="accent3"/>
              </a:buClr>
              <a:buFont typeface="Wingdings 2"/>
              <a:buChar char=""/>
              <a:defRPr/>
            </a:pPr>
            <a:r>
              <a:rPr lang="ar-SA" sz="2400" dirty="0" smtClean="0"/>
              <a:t>عند التخطيط لمنهج أو برنامج فنحتاج أن نخطط لبنية المعرفة وترتيبها وأيضاً نأخذ بعين الاعتبار ارتباطها بالإجراءات </a:t>
            </a:r>
            <a:r>
              <a:rPr lang="ar-SA" sz="2400" dirty="0" err="1" smtClean="0"/>
              <a:t>التعلمية</a:t>
            </a:r>
            <a:r>
              <a:rPr lang="ar-SA" sz="2400" dirty="0" smtClean="0"/>
              <a:t> المعرفية للطالب</a:t>
            </a:r>
            <a:endParaRPr lang="en-US" sz="2400" dirty="0" smtClean="0"/>
          </a:p>
          <a:p>
            <a:pPr marL="274320" indent="-274320" eaLnBrk="1" fontAlgn="auto" hangingPunct="1">
              <a:lnSpc>
                <a:spcPct val="90000"/>
              </a:lnSpc>
              <a:spcAft>
                <a:spcPts val="0"/>
              </a:spcAft>
              <a:buClr>
                <a:schemeClr val="accent3"/>
              </a:buClr>
              <a:buFont typeface="Wingdings 2"/>
              <a:buChar char=""/>
              <a:defRPr/>
            </a:pPr>
            <a:r>
              <a:rPr lang="en-GB" sz="2400" dirty="0" smtClean="0">
                <a:cs typeface="Arial" pitchFamily="34" charset="0"/>
              </a:rPr>
              <a:t>For </a:t>
            </a:r>
            <a:r>
              <a:rPr lang="en-GB" sz="2400" dirty="0">
                <a:cs typeface="Arial" pitchFamily="34" charset="0"/>
              </a:rPr>
              <a:t>OBE to be fully effective, a change in the philosophy of learning and teaching is </a:t>
            </a:r>
            <a:r>
              <a:rPr lang="en-GB" sz="2400" dirty="0" smtClean="0">
                <a:cs typeface="Arial" pitchFamily="34" charset="0"/>
              </a:rPr>
              <a:t>required;</a:t>
            </a:r>
            <a:endParaRPr lang="ar-SA" sz="2400" dirty="0" smtClean="0">
              <a:cs typeface="Arial" pitchFamily="34" charset="0"/>
            </a:endParaRPr>
          </a:p>
          <a:p>
            <a:pPr marL="274320" indent="-274320" eaLnBrk="1" fontAlgn="auto" hangingPunct="1">
              <a:lnSpc>
                <a:spcPct val="90000"/>
              </a:lnSpc>
              <a:spcAft>
                <a:spcPts val="0"/>
              </a:spcAft>
              <a:buClr>
                <a:schemeClr val="accent3"/>
              </a:buClr>
              <a:buFont typeface="Wingdings 2"/>
              <a:buChar char=""/>
              <a:defRPr/>
            </a:pPr>
            <a:r>
              <a:rPr lang="ar-SA" sz="2400" dirty="0" smtClean="0">
                <a:cs typeface="Arial" pitchFamily="34" charset="0"/>
              </a:rPr>
              <a:t>ليكون التعليم المبني على المخرجات فعالاً لابد من تغيير فلسفة التعلم و التعليم </a:t>
            </a:r>
            <a:endParaRPr lang="en-GB" sz="2400" dirty="0" smtClean="0">
              <a:cs typeface="Arial" pitchFamily="34" charset="0"/>
            </a:endParaRPr>
          </a:p>
          <a:p>
            <a:pPr marL="274320" indent="-274320" eaLnBrk="1" fontAlgn="auto" hangingPunct="1">
              <a:lnSpc>
                <a:spcPct val="90000"/>
              </a:lnSpc>
              <a:spcAft>
                <a:spcPts val="0"/>
              </a:spcAft>
              <a:buClr>
                <a:schemeClr val="accent3"/>
              </a:buClr>
              <a:buFont typeface="Wingdings 2"/>
              <a:buChar char=""/>
              <a:defRPr/>
            </a:pPr>
            <a:r>
              <a:rPr lang="en-GB" sz="2400" dirty="0" smtClean="0">
                <a:cs typeface="Arial" pitchFamily="34" charset="0"/>
              </a:rPr>
              <a:t>In particular, there </a:t>
            </a:r>
            <a:r>
              <a:rPr lang="en-GB" sz="2400" dirty="0">
                <a:cs typeface="Arial" pitchFamily="34" charset="0"/>
              </a:rPr>
              <a:t>are significant implications for </a:t>
            </a:r>
            <a:r>
              <a:rPr lang="en-GB" sz="2400" dirty="0" smtClean="0">
                <a:cs typeface="Arial" pitchFamily="34" charset="0"/>
              </a:rPr>
              <a:t>assessment;</a:t>
            </a:r>
          </a:p>
          <a:p>
            <a:pPr marL="274320" indent="-274320" eaLnBrk="1" fontAlgn="auto" hangingPunct="1">
              <a:lnSpc>
                <a:spcPct val="90000"/>
              </a:lnSpc>
              <a:spcAft>
                <a:spcPts val="0"/>
              </a:spcAft>
              <a:buClr>
                <a:schemeClr val="accent3"/>
              </a:buClr>
              <a:buNone/>
              <a:defRPr/>
            </a:pPr>
            <a:r>
              <a:rPr lang="ar-SA" sz="2400" dirty="0" smtClean="0">
                <a:cs typeface="Arial" pitchFamily="34" charset="0"/>
              </a:rPr>
              <a:t>وبشكل خاص هناك متضمنات للتقويم مهمة جداً</a:t>
            </a:r>
            <a:r>
              <a:rPr lang="en-GB" sz="2400" dirty="0" smtClean="0">
                <a:cs typeface="Arial" pitchFamily="34" charset="0"/>
              </a:rPr>
              <a:t> </a:t>
            </a:r>
            <a:endParaRPr lang="ar-SA" sz="2400" dirty="0" smtClean="0">
              <a:cs typeface="Arial" pitchFamily="34" charset="0"/>
            </a:endParaRPr>
          </a:p>
          <a:p>
            <a:pPr marL="274320" indent="-274320" eaLnBrk="1" fontAlgn="auto" hangingPunct="1">
              <a:lnSpc>
                <a:spcPct val="90000"/>
              </a:lnSpc>
              <a:spcAft>
                <a:spcPts val="0"/>
              </a:spcAft>
              <a:buClr>
                <a:schemeClr val="accent3"/>
              </a:buClr>
              <a:buNone/>
              <a:defRPr/>
            </a:pPr>
            <a:r>
              <a:rPr lang="en-GB" sz="2400" dirty="0" smtClean="0">
                <a:cs typeface="Arial" pitchFamily="34" charset="0"/>
              </a:rPr>
              <a:t>It is important that the use of learning outcomes is not adopted in a mechanistic fashion.</a:t>
            </a:r>
            <a:endParaRPr lang="ar-SA" sz="2400" dirty="0" smtClean="0">
              <a:cs typeface="Arial" pitchFamily="34" charset="0"/>
            </a:endParaRPr>
          </a:p>
          <a:p>
            <a:pPr marL="274320" indent="-274320" eaLnBrk="1" fontAlgn="auto" hangingPunct="1">
              <a:lnSpc>
                <a:spcPct val="90000"/>
              </a:lnSpc>
              <a:spcAft>
                <a:spcPts val="0"/>
              </a:spcAft>
              <a:buClr>
                <a:schemeClr val="accent3"/>
              </a:buClr>
              <a:buNone/>
              <a:defRPr/>
            </a:pPr>
            <a:r>
              <a:rPr lang="ar-SA" sz="2400" dirty="0" smtClean="0">
                <a:cs typeface="Arial" pitchFamily="34" charset="0"/>
              </a:rPr>
              <a:t>إنه لمن المهم أن تستخدم مخرجات التعلم بأسلوب غير الطريقة الميكانيكية الروتينية</a:t>
            </a:r>
            <a:endParaRPr lang="en-GB" sz="2400" dirty="0" smtClean="0">
              <a:cs typeface="Arial" pitchFamily="34" charset="0"/>
            </a:endParaRPr>
          </a:p>
          <a:p>
            <a:pPr marL="274320" indent="-274320" eaLnBrk="1" fontAlgn="auto" hangingPunct="1">
              <a:lnSpc>
                <a:spcPct val="90000"/>
              </a:lnSpc>
              <a:spcAft>
                <a:spcPts val="0"/>
              </a:spcAft>
              <a:buClr>
                <a:schemeClr val="accent3"/>
              </a:buClr>
              <a:buFont typeface="Wingdings 2"/>
              <a:buChar char=""/>
              <a:defRPr/>
            </a:pPr>
            <a:endParaRPr lang="en-US" sz="2400" dirty="0">
              <a:latin typeface="Arial" pitchFamily="34" charset="0"/>
              <a:cs typeface="Arial" pitchFamily="34" charset="0"/>
            </a:endParaRPr>
          </a:p>
        </p:txBody>
      </p:sp>
      <p:pic>
        <p:nvPicPr>
          <p:cNvPr id="4" name="Picture 3"/>
          <p:cNvPicPr>
            <a:picLocks noChangeAspect="1"/>
          </p:cNvPicPr>
          <p:nvPr/>
        </p:nvPicPr>
        <p:blipFill>
          <a:blip r:embed="rId3"/>
          <a:stretch>
            <a:fillRect/>
          </a:stretch>
        </p:blipFill>
        <p:spPr>
          <a:xfrm>
            <a:off x="7535383" y="402846"/>
            <a:ext cx="1151417" cy="1161637"/>
          </a:xfrm>
          <a:prstGeom prst="rect">
            <a:avLst/>
          </a:prstGeom>
        </p:spPr>
      </p:pic>
      <p:sp>
        <p:nvSpPr>
          <p:cNvPr id="5" name="TextBox 4"/>
          <p:cNvSpPr txBox="1"/>
          <p:nvPr/>
        </p:nvSpPr>
        <p:spPr>
          <a:xfrm>
            <a:off x="2860439" y="6001434"/>
            <a:ext cx="3743332" cy="646331"/>
          </a:xfrm>
          <a:prstGeom prst="rect">
            <a:avLst/>
          </a:prstGeom>
          <a:noFill/>
        </p:spPr>
        <p:txBody>
          <a:bodyPr wrap="none" rtlCol="0">
            <a:spAutoFit/>
          </a:bodyPr>
          <a:lstStyle/>
          <a:p>
            <a:r>
              <a:rPr lang="en-US" dirty="0" smtClean="0"/>
              <a:t>Organizing and structuring knowledge</a:t>
            </a:r>
          </a:p>
          <a:p>
            <a:pPr algn="ctr"/>
            <a:r>
              <a:rPr lang="ar-SA" dirty="0" smtClean="0"/>
              <a:t>تنظيم و بناء المعرفة</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26"/>
          <p:cNvSpPr>
            <a:spLocks noGrp="1" noChangeArrowheads="1"/>
          </p:cNvSpPr>
          <p:nvPr>
            <p:ph type="title"/>
          </p:nvPr>
        </p:nvSpPr>
        <p:spPr/>
        <p:txBody>
          <a:bodyPr>
            <a:normAutofit/>
          </a:bodyPr>
          <a:lstStyle/>
          <a:p>
            <a:pPr eaLnBrk="1" fontAlgn="auto" hangingPunct="1">
              <a:spcAft>
                <a:spcPts val="0"/>
              </a:spcAft>
              <a:defRPr/>
            </a:pPr>
            <a:r>
              <a:rPr lang="en-GB" sz="2800" b="1" dirty="0">
                <a:solidFill>
                  <a:schemeClr val="accent3"/>
                </a:solidFill>
              </a:rPr>
              <a:t>Relevant </a:t>
            </a:r>
            <a:r>
              <a:rPr lang="en-GB" sz="2800" b="1" dirty="0" smtClean="0">
                <a:solidFill>
                  <a:schemeClr val="accent3"/>
                </a:solidFill>
              </a:rPr>
              <a:t>concepts</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مفاهيم ذات صلة</a:t>
            </a:r>
            <a:endParaRPr lang="en-US" sz="2800" b="1" dirty="0">
              <a:solidFill>
                <a:schemeClr val="accent3"/>
              </a:solidFill>
            </a:endParaRPr>
          </a:p>
        </p:txBody>
      </p:sp>
      <p:sp>
        <p:nvSpPr>
          <p:cNvPr id="80899" name="Rectangle 1027"/>
          <p:cNvSpPr>
            <a:spLocks noGrp="1" noChangeArrowheads="1"/>
          </p:cNvSpPr>
          <p:nvPr>
            <p:ph idx="1"/>
          </p:nvPr>
        </p:nvSpPr>
        <p:spPr>
          <a:xfrm>
            <a:off x="457200" y="2060848"/>
            <a:ext cx="8229600" cy="4263752"/>
          </a:xfrm>
        </p:spPr>
        <p:txBody>
          <a:bodyPr>
            <a:normAutofit/>
          </a:bodyPr>
          <a:lstStyle/>
          <a:p>
            <a:pPr marL="274320" indent="-274320" eaLnBrk="1" fontAlgn="auto" hangingPunct="1">
              <a:spcAft>
                <a:spcPts val="0"/>
              </a:spcAft>
              <a:buClr>
                <a:schemeClr val="accent3"/>
              </a:buClr>
              <a:buFont typeface="Wingdings 2"/>
              <a:buChar char=""/>
              <a:defRPr/>
            </a:pPr>
            <a:r>
              <a:rPr lang="en-GB" sz="2400" dirty="0">
                <a:latin typeface="+mj-lt"/>
                <a:cs typeface="Arial" pitchFamily="34" charset="0"/>
              </a:rPr>
              <a:t>Models for the implementation of </a:t>
            </a:r>
            <a:r>
              <a:rPr lang="en-GB" sz="2400" dirty="0" smtClean="0">
                <a:latin typeface="+mj-lt"/>
                <a:cs typeface="Arial" pitchFamily="34" charset="0"/>
              </a:rPr>
              <a:t>OBE</a:t>
            </a:r>
          </a:p>
          <a:p>
            <a:pPr marL="0" indent="0" eaLnBrk="1" fontAlgn="auto" hangingPunct="1">
              <a:spcAft>
                <a:spcPts val="0"/>
              </a:spcAft>
              <a:buClr>
                <a:schemeClr val="accent3"/>
              </a:buClr>
              <a:buNone/>
              <a:defRPr/>
            </a:pPr>
            <a:r>
              <a:rPr lang="ar-SA" sz="2400" dirty="0" smtClean="0">
                <a:latin typeface="+mj-lt"/>
                <a:cs typeface="Arial" pitchFamily="34" charset="0"/>
              </a:rPr>
              <a:t>نماذج لتطبيق التعليم المبني على المخرجات</a:t>
            </a:r>
            <a:endParaRPr lang="en-GB" sz="2400" dirty="0">
              <a:latin typeface="+mj-lt"/>
              <a:cs typeface="Arial" pitchFamily="34" charset="0"/>
            </a:endParaRPr>
          </a:p>
          <a:p>
            <a:pPr marL="274320" indent="-274320" eaLnBrk="1" fontAlgn="auto" hangingPunct="1">
              <a:spcAft>
                <a:spcPts val="0"/>
              </a:spcAft>
              <a:buClr>
                <a:schemeClr val="accent3"/>
              </a:buClr>
              <a:buFont typeface="Wingdings 2"/>
              <a:buChar char=""/>
              <a:defRPr/>
            </a:pPr>
            <a:r>
              <a:rPr lang="en-GB" sz="2400" dirty="0">
                <a:latin typeface="+mj-lt"/>
                <a:cs typeface="Arial" pitchFamily="34" charset="0"/>
              </a:rPr>
              <a:t>Constructive </a:t>
            </a:r>
            <a:r>
              <a:rPr lang="en-GB" sz="2400" dirty="0" smtClean="0">
                <a:latin typeface="+mj-lt"/>
                <a:cs typeface="Arial" pitchFamily="34" charset="0"/>
              </a:rPr>
              <a:t>alignment</a:t>
            </a:r>
          </a:p>
          <a:p>
            <a:pPr marL="0" indent="0" eaLnBrk="1" fontAlgn="auto" hangingPunct="1">
              <a:spcAft>
                <a:spcPts val="0"/>
              </a:spcAft>
              <a:buClr>
                <a:schemeClr val="accent3"/>
              </a:buClr>
              <a:buNone/>
              <a:defRPr/>
            </a:pPr>
            <a:r>
              <a:rPr lang="ar-SA" sz="2400" dirty="0" smtClean="0">
                <a:latin typeface="+mj-lt"/>
                <a:cs typeface="Arial" pitchFamily="34" charset="0"/>
              </a:rPr>
              <a:t>المعيار البنائي </a:t>
            </a:r>
            <a:endParaRPr lang="en-GB" sz="2400" dirty="0">
              <a:latin typeface="+mj-lt"/>
              <a:cs typeface="Arial" pitchFamily="34" charset="0"/>
            </a:endParaRPr>
          </a:p>
          <a:p>
            <a:pPr marL="274320" indent="-274320" eaLnBrk="1" fontAlgn="auto" hangingPunct="1">
              <a:spcAft>
                <a:spcPts val="0"/>
              </a:spcAft>
              <a:buClr>
                <a:schemeClr val="accent3"/>
              </a:buClr>
              <a:buFont typeface="Wingdings 2"/>
              <a:buChar char=""/>
              <a:defRPr/>
            </a:pPr>
            <a:r>
              <a:rPr lang="en-GB" sz="2400" dirty="0">
                <a:latin typeface="+mj-lt"/>
                <a:cs typeface="Arial" pitchFamily="34" charset="0"/>
              </a:rPr>
              <a:t>Deep and surface </a:t>
            </a:r>
            <a:r>
              <a:rPr lang="en-GB" sz="2400" dirty="0" smtClean="0">
                <a:latin typeface="+mj-lt"/>
                <a:cs typeface="Arial" pitchFamily="34" charset="0"/>
              </a:rPr>
              <a:t>learning</a:t>
            </a:r>
          </a:p>
          <a:p>
            <a:pPr marL="0" indent="0" eaLnBrk="1" fontAlgn="auto" hangingPunct="1">
              <a:spcAft>
                <a:spcPts val="0"/>
              </a:spcAft>
              <a:buClr>
                <a:schemeClr val="accent3"/>
              </a:buClr>
              <a:buNone/>
              <a:defRPr/>
            </a:pPr>
            <a:r>
              <a:rPr lang="ar-SA" sz="2400" dirty="0" smtClean="0">
                <a:latin typeface="+mj-lt"/>
                <a:cs typeface="Arial" pitchFamily="34" charset="0"/>
              </a:rPr>
              <a:t>التعلم السطحي و العميق</a:t>
            </a:r>
            <a:endParaRPr lang="en-GB" sz="2400" dirty="0">
              <a:latin typeface="+mj-lt"/>
              <a:cs typeface="Arial" pitchFamily="34" charset="0"/>
            </a:endParaRPr>
          </a:p>
          <a:p>
            <a:pPr marL="274320" indent="-274320" eaLnBrk="1" fontAlgn="auto" hangingPunct="1">
              <a:spcAft>
                <a:spcPts val="0"/>
              </a:spcAft>
              <a:buClr>
                <a:schemeClr val="accent3"/>
              </a:buClr>
              <a:buFont typeface="Wingdings 2"/>
              <a:buChar char=""/>
              <a:defRPr/>
            </a:pPr>
            <a:r>
              <a:rPr lang="en-GB" sz="2400" dirty="0">
                <a:latin typeface="+mj-lt"/>
                <a:cs typeface="Arial" pitchFamily="34" charset="0"/>
              </a:rPr>
              <a:t>Active learning and learning styles</a:t>
            </a:r>
          </a:p>
          <a:p>
            <a:pPr marL="274320" indent="-274320" eaLnBrk="1" fontAlgn="auto" hangingPunct="1">
              <a:spcAft>
                <a:spcPts val="0"/>
              </a:spcAft>
              <a:buClr>
                <a:schemeClr val="accent3"/>
              </a:buClr>
              <a:buFont typeface="Wingdings 2"/>
              <a:buChar char=""/>
              <a:defRPr/>
            </a:pPr>
            <a:r>
              <a:rPr lang="ar-SA" sz="2400" dirty="0" smtClean="0">
                <a:latin typeface="+mj-lt"/>
              </a:rPr>
              <a:t>التعلم النشط و أساليب التعلم </a:t>
            </a:r>
            <a:endParaRPr lang="en-GB" sz="2400" dirty="0">
              <a:latin typeface="+mj-lt"/>
            </a:endParaRP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noChangeArrowheads="1"/>
          </p:cNvPicPr>
          <p:nvPr/>
        </p:nvPicPr>
        <p:blipFill>
          <a:blip r:embed="rId2" cstate="print">
            <a:alphaModFix amt="43000"/>
          </a:blip>
          <a:srcRect/>
          <a:stretch>
            <a:fillRect/>
          </a:stretch>
        </p:blipFill>
        <p:spPr bwMode="auto">
          <a:xfrm>
            <a:off x="2235045" y="2025609"/>
            <a:ext cx="6653905" cy="4088293"/>
          </a:xfrm>
          <a:prstGeom prst="rect">
            <a:avLst/>
          </a:prstGeom>
          <a:noFill/>
          <a:ln w="9525">
            <a:noFill/>
            <a:miter lim="800000"/>
            <a:headEnd/>
            <a:tailEnd/>
          </a:ln>
        </p:spPr>
      </p:pic>
      <p:grpSp>
        <p:nvGrpSpPr>
          <p:cNvPr id="2" name="Group 24"/>
          <p:cNvGrpSpPr/>
          <p:nvPr/>
        </p:nvGrpSpPr>
        <p:grpSpPr>
          <a:xfrm>
            <a:off x="376870" y="1819430"/>
            <a:ext cx="8767129" cy="4541820"/>
            <a:chOff x="40121" y="20441"/>
            <a:chExt cx="8393783" cy="4208959"/>
          </a:xfrm>
        </p:grpSpPr>
        <p:sp>
          <p:nvSpPr>
            <p:cNvPr id="8" name="TextBox 7"/>
            <p:cNvSpPr txBox="1"/>
            <p:nvPr/>
          </p:nvSpPr>
          <p:spPr>
            <a:xfrm>
              <a:off x="749377" y="2966209"/>
              <a:ext cx="647571" cy="342264"/>
            </a:xfrm>
            <a:prstGeom prst="rect">
              <a:avLst/>
            </a:prstGeom>
            <a:noFill/>
          </p:spPr>
          <p:txBody>
            <a:bodyPr wrap="square" rtlCol="0">
              <a:spAutoFit/>
            </a:bodyPr>
            <a:lstStyle/>
            <a:p>
              <a:r>
                <a:rPr lang="en-US" b="1" dirty="0" smtClean="0">
                  <a:solidFill>
                    <a:schemeClr val="accent6">
                      <a:lumMod val="75000"/>
                    </a:schemeClr>
                  </a:solidFill>
                </a:rPr>
                <a:t>Start</a:t>
              </a:r>
              <a:endParaRPr lang="en-US" b="1" dirty="0">
                <a:solidFill>
                  <a:schemeClr val="accent6">
                    <a:lumMod val="75000"/>
                  </a:schemeClr>
                </a:solidFill>
              </a:endParaRPr>
            </a:p>
          </p:txBody>
        </p:sp>
        <p:cxnSp>
          <p:nvCxnSpPr>
            <p:cNvPr id="10" name="Straight Connector 9"/>
            <p:cNvCxnSpPr/>
            <p:nvPr/>
          </p:nvCxnSpPr>
          <p:spPr>
            <a:xfrm rot="5400000">
              <a:off x="783696" y="3595330"/>
              <a:ext cx="3326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2556955" y="3261876"/>
              <a:ext cx="3326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4436038" y="3257187"/>
              <a:ext cx="3326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6184147" y="3594536"/>
              <a:ext cx="33266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029776" y="2966209"/>
              <a:ext cx="743826" cy="342264"/>
            </a:xfrm>
            <a:prstGeom prst="rect">
              <a:avLst/>
            </a:prstGeom>
            <a:noFill/>
          </p:spPr>
          <p:txBody>
            <a:bodyPr wrap="square" rtlCol="0">
              <a:spAutoFit/>
            </a:bodyPr>
            <a:lstStyle/>
            <a:p>
              <a:r>
                <a:rPr lang="en-US" b="1" dirty="0" smtClean="0">
                  <a:solidFill>
                    <a:schemeClr val="accent6">
                      <a:lumMod val="75000"/>
                    </a:schemeClr>
                  </a:solidFill>
                </a:rPr>
                <a:t>Finish</a:t>
              </a:r>
              <a:endParaRPr lang="en-US" b="1" dirty="0">
                <a:solidFill>
                  <a:schemeClr val="accent6">
                    <a:lumMod val="75000"/>
                  </a:schemeClr>
                </a:solidFill>
              </a:endParaRPr>
            </a:p>
          </p:txBody>
        </p:sp>
        <p:sp>
          <p:nvSpPr>
            <p:cNvPr id="28" name="TextBox 27"/>
            <p:cNvSpPr txBox="1"/>
            <p:nvPr/>
          </p:nvSpPr>
          <p:spPr>
            <a:xfrm>
              <a:off x="40121" y="3612721"/>
              <a:ext cx="834446" cy="342264"/>
            </a:xfrm>
            <a:prstGeom prst="rect">
              <a:avLst/>
            </a:prstGeom>
            <a:noFill/>
          </p:spPr>
          <p:txBody>
            <a:bodyPr wrap="square" rtlCol="0">
              <a:spAutoFit/>
            </a:bodyPr>
            <a:lstStyle/>
            <a:p>
              <a:r>
                <a:rPr lang="en-US" dirty="0" smtClean="0"/>
                <a:t>Level 1</a:t>
              </a:r>
              <a:endParaRPr lang="en-US" dirty="0"/>
            </a:p>
          </p:txBody>
        </p:sp>
        <p:sp>
          <p:nvSpPr>
            <p:cNvPr id="24" name="Rectangle 23"/>
            <p:cNvSpPr/>
            <p:nvPr/>
          </p:nvSpPr>
          <p:spPr>
            <a:xfrm>
              <a:off x="2146664" y="20441"/>
              <a:ext cx="4843667" cy="4208959"/>
            </a:xfrm>
            <a:prstGeom prst="rect">
              <a:avLst/>
            </a:prstGeom>
            <a:solidFill>
              <a:schemeClr val="accent3">
                <a:lumMod val="60000"/>
                <a:lumOff val="40000"/>
                <a:alpha val="26000"/>
              </a:schemeClr>
            </a:solidFill>
            <a:ln>
              <a:solidFill>
                <a:schemeClr val="accent1">
                  <a:shade val="95000"/>
                  <a:satMod val="105000"/>
                  <a:alpha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flipV="1">
              <a:off x="749377" y="3596845"/>
              <a:ext cx="7684527" cy="9695"/>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5" name="Picture 4"/>
          <p:cNvPicPr>
            <a:picLocks noChangeAspect="1"/>
          </p:cNvPicPr>
          <p:nvPr/>
        </p:nvPicPr>
        <p:blipFill>
          <a:blip r:embed="rId3"/>
          <a:stretch>
            <a:fillRect/>
          </a:stretch>
        </p:blipFill>
        <p:spPr>
          <a:xfrm>
            <a:off x="7348160" y="566755"/>
            <a:ext cx="953831" cy="891079"/>
          </a:xfrm>
          <a:prstGeom prst="rect">
            <a:avLst/>
          </a:prstGeom>
        </p:spPr>
      </p:pic>
      <p:sp>
        <p:nvSpPr>
          <p:cNvPr id="17" name="TextBox 16"/>
          <p:cNvSpPr txBox="1"/>
          <p:nvPr/>
        </p:nvSpPr>
        <p:spPr>
          <a:xfrm>
            <a:off x="328401" y="1819429"/>
            <a:ext cx="1602572" cy="369332"/>
          </a:xfrm>
          <a:prstGeom prst="rect">
            <a:avLst/>
          </a:prstGeom>
          <a:noFill/>
        </p:spPr>
        <p:txBody>
          <a:bodyPr wrap="none" rtlCol="0">
            <a:spAutoFit/>
          </a:bodyPr>
          <a:lstStyle/>
          <a:p>
            <a:r>
              <a:rPr lang="en-US" dirty="0" smtClean="0">
                <a:solidFill>
                  <a:schemeClr val="accent6">
                    <a:lumMod val="75000"/>
                  </a:schemeClr>
                </a:solidFill>
              </a:rPr>
              <a:t>Any program …</a:t>
            </a:r>
            <a:endParaRPr lang="en-US" dirty="0">
              <a:solidFill>
                <a:schemeClr val="accent6">
                  <a:lumMod val="75000"/>
                </a:schemeClr>
              </a:solidFill>
            </a:endParaRPr>
          </a:p>
        </p:txBody>
      </p:sp>
      <p:sp>
        <p:nvSpPr>
          <p:cNvPr id="19" name="TextBox 18"/>
          <p:cNvSpPr txBox="1"/>
          <p:nvPr/>
        </p:nvSpPr>
        <p:spPr>
          <a:xfrm>
            <a:off x="4058983" y="3613666"/>
            <a:ext cx="1048259" cy="369332"/>
          </a:xfrm>
          <a:prstGeom prst="rect">
            <a:avLst/>
          </a:prstGeom>
          <a:noFill/>
        </p:spPr>
        <p:txBody>
          <a:bodyPr wrap="none" rtlCol="0">
            <a:spAutoFit/>
          </a:bodyPr>
          <a:lstStyle/>
          <a:p>
            <a:r>
              <a:rPr lang="en-US" dirty="0" smtClean="0"/>
              <a:t>A subject</a:t>
            </a:r>
            <a:endParaRPr lang="en-US" dirty="0"/>
          </a:p>
        </p:txBody>
      </p:sp>
      <p:sp>
        <p:nvSpPr>
          <p:cNvPr id="27" name="TextBox 26"/>
          <p:cNvSpPr txBox="1"/>
          <p:nvPr/>
        </p:nvSpPr>
        <p:spPr>
          <a:xfrm>
            <a:off x="2984677" y="1273168"/>
            <a:ext cx="4684167" cy="369332"/>
          </a:xfrm>
          <a:prstGeom prst="rect">
            <a:avLst/>
          </a:prstGeom>
          <a:noFill/>
        </p:spPr>
        <p:txBody>
          <a:bodyPr wrap="none" rtlCol="0">
            <a:spAutoFit/>
          </a:bodyPr>
          <a:lstStyle/>
          <a:p>
            <a:r>
              <a:rPr lang="en-US" dirty="0" smtClean="0"/>
              <a:t>Relationship?  How do you build? </a:t>
            </a:r>
            <a:r>
              <a:rPr lang="ar-SA" dirty="0" smtClean="0"/>
              <a:t>كيف تبني العلاقة؟</a:t>
            </a:r>
            <a:endParaRPr lang="en-US" dirty="0"/>
          </a:p>
        </p:txBody>
      </p:sp>
      <p:sp>
        <p:nvSpPr>
          <p:cNvPr id="33" name="TextBox 32"/>
          <p:cNvSpPr txBox="1"/>
          <p:nvPr/>
        </p:nvSpPr>
        <p:spPr>
          <a:xfrm>
            <a:off x="370753" y="5285513"/>
            <a:ext cx="834446" cy="369332"/>
          </a:xfrm>
          <a:prstGeom prst="rect">
            <a:avLst/>
          </a:prstGeom>
          <a:noFill/>
        </p:spPr>
        <p:txBody>
          <a:bodyPr wrap="none" rtlCol="0">
            <a:spAutoFit/>
          </a:bodyPr>
          <a:lstStyle/>
          <a:p>
            <a:r>
              <a:rPr lang="en-US" dirty="0" smtClean="0"/>
              <a:t>Level 2</a:t>
            </a:r>
            <a:endParaRPr lang="en-US" dirty="0"/>
          </a:p>
        </p:txBody>
      </p:sp>
      <p:sp>
        <p:nvSpPr>
          <p:cNvPr id="34" name="TextBox 33"/>
          <p:cNvSpPr txBox="1"/>
          <p:nvPr/>
        </p:nvSpPr>
        <p:spPr>
          <a:xfrm>
            <a:off x="370753" y="4604203"/>
            <a:ext cx="834446" cy="369332"/>
          </a:xfrm>
          <a:prstGeom prst="rect">
            <a:avLst/>
          </a:prstGeom>
          <a:noFill/>
        </p:spPr>
        <p:txBody>
          <a:bodyPr wrap="none" rtlCol="0">
            <a:spAutoFit/>
          </a:bodyPr>
          <a:lstStyle/>
          <a:p>
            <a:r>
              <a:rPr lang="en-US" dirty="0" smtClean="0"/>
              <a:t>Level 3</a:t>
            </a:r>
            <a:endParaRPr lang="en-US" dirty="0"/>
          </a:p>
        </p:txBody>
      </p:sp>
      <p:sp>
        <p:nvSpPr>
          <p:cNvPr id="35" name="TextBox 34"/>
          <p:cNvSpPr txBox="1"/>
          <p:nvPr/>
        </p:nvSpPr>
        <p:spPr>
          <a:xfrm>
            <a:off x="370753" y="4062205"/>
            <a:ext cx="838691" cy="369332"/>
          </a:xfrm>
          <a:prstGeom prst="rect">
            <a:avLst/>
          </a:prstGeom>
          <a:noFill/>
        </p:spPr>
        <p:txBody>
          <a:bodyPr wrap="none" rtlCol="0">
            <a:spAutoFit/>
          </a:bodyPr>
          <a:lstStyle/>
          <a:p>
            <a:r>
              <a:rPr lang="en-US" dirty="0" smtClean="0"/>
              <a:t>Level 4 </a:t>
            </a:r>
            <a:endParaRPr lang="en-US" dirty="0"/>
          </a:p>
        </p:txBody>
      </p:sp>
      <p:sp>
        <p:nvSpPr>
          <p:cNvPr id="36" name="TextBox 35"/>
          <p:cNvSpPr txBox="1"/>
          <p:nvPr/>
        </p:nvSpPr>
        <p:spPr>
          <a:xfrm>
            <a:off x="374998" y="3244334"/>
            <a:ext cx="834446" cy="369332"/>
          </a:xfrm>
          <a:prstGeom prst="rect">
            <a:avLst/>
          </a:prstGeom>
          <a:noFill/>
        </p:spPr>
        <p:txBody>
          <a:bodyPr wrap="none" rtlCol="0">
            <a:spAutoFit/>
          </a:bodyPr>
          <a:lstStyle/>
          <a:p>
            <a:r>
              <a:rPr lang="en-US" dirty="0" smtClean="0"/>
              <a:t>Level 5</a:t>
            </a:r>
            <a:endParaRPr lang="en-US" dirty="0"/>
          </a:p>
        </p:txBody>
      </p:sp>
      <p:sp>
        <p:nvSpPr>
          <p:cNvPr id="26" name="Freeform 25"/>
          <p:cNvSpPr/>
          <p:nvPr/>
        </p:nvSpPr>
        <p:spPr>
          <a:xfrm>
            <a:off x="2676750" y="2667942"/>
            <a:ext cx="4314986" cy="3445959"/>
          </a:xfrm>
          <a:custGeom>
            <a:avLst/>
            <a:gdLst>
              <a:gd name="connsiteX0" fmla="*/ 1037273 w 3123880"/>
              <a:gd name="connsiteY0" fmla="*/ 329630 h 2113509"/>
              <a:gd name="connsiteX1" fmla="*/ 1008191 w 3123880"/>
              <a:gd name="connsiteY1" fmla="*/ 339325 h 2113509"/>
              <a:gd name="connsiteX2" fmla="*/ 930638 w 3123880"/>
              <a:gd name="connsiteY2" fmla="*/ 407190 h 2113509"/>
              <a:gd name="connsiteX3" fmla="*/ 872473 w 3123880"/>
              <a:gd name="connsiteY3" fmla="*/ 445970 h 2113509"/>
              <a:gd name="connsiteX4" fmla="*/ 746449 w 3123880"/>
              <a:gd name="connsiteY4" fmla="*/ 552615 h 2113509"/>
              <a:gd name="connsiteX5" fmla="*/ 697978 w 3123880"/>
              <a:gd name="connsiteY5" fmla="*/ 581700 h 2113509"/>
              <a:gd name="connsiteX6" fmla="*/ 562260 w 3123880"/>
              <a:gd name="connsiteY6" fmla="*/ 688345 h 2113509"/>
              <a:gd name="connsiteX7" fmla="*/ 465319 w 3123880"/>
              <a:gd name="connsiteY7" fmla="*/ 736820 h 2113509"/>
              <a:gd name="connsiteX8" fmla="*/ 416848 w 3123880"/>
              <a:gd name="connsiteY8" fmla="*/ 765905 h 2113509"/>
              <a:gd name="connsiteX9" fmla="*/ 378072 w 3123880"/>
              <a:gd name="connsiteY9" fmla="*/ 785295 h 2113509"/>
              <a:gd name="connsiteX10" fmla="*/ 348989 w 3123880"/>
              <a:gd name="connsiteY10" fmla="*/ 814380 h 2113509"/>
              <a:gd name="connsiteX11" fmla="*/ 271436 w 3123880"/>
              <a:gd name="connsiteY11" fmla="*/ 833770 h 2113509"/>
              <a:gd name="connsiteX12" fmla="*/ 290824 w 3123880"/>
              <a:gd name="connsiteY12" fmla="*/ 882245 h 2113509"/>
              <a:gd name="connsiteX13" fmla="*/ 300518 w 3123880"/>
              <a:gd name="connsiteY13" fmla="*/ 911330 h 2113509"/>
              <a:gd name="connsiteX14" fmla="*/ 281130 w 3123880"/>
              <a:gd name="connsiteY14" fmla="*/ 1037365 h 2113509"/>
              <a:gd name="connsiteX15" fmla="*/ 242354 w 3123880"/>
              <a:gd name="connsiteY15" fmla="*/ 1095535 h 2113509"/>
              <a:gd name="connsiteX16" fmla="*/ 213271 w 3123880"/>
              <a:gd name="connsiteY16" fmla="*/ 1144010 h 2113509"/>
              <a:gd name="connsiteX17" fmla="*/ 164800 w 3123880"/>
              <a:gd name="connsiteY17" fmla="*/ 1202180 h 2113509"/>
              <a:gd name="connsiteX18" fmla="*/ 145412 w 3123880"/>
              <a:gd name="connsiteY18" fmla="*/ 1240960 h 2113509"/>
              <a:gd name="connsiteX19" fmla="*/ 48471 w 3123880"/>
              <a:gd name="connsiteY19" fmla="*/ 1318519 h 2113509"/>
              <a:gd name="connsiteX20" fmla="*/ 29082 w 3123880"/>
              <a:gd name="connsiteY20" fmla="*/ 1376689 h 2113509"/>
              <a:gd name="connsiteX21" fmla="*/ 9694 w 3123880"/>
              <a:gd name="connsiteY21" fmla="*/ 1425164 h 2113509"/>
              <a:gd name="connsiteX22" fmla="*/ 0 w 3123880"/>
              <a:gd name="connsiteY22" fmla="*/ 1493029 h 2113509"/>
              <a:gd name="connsiteX23" fmla="*/ 9694 w 3123880"/>
              <a:gd name="connsiteY23" fmla="*/ 1580284 h 2113509"/>
              <a:gd name="connsiteX24" fmla="*/ 19388 w 3123880"/>
              <a:gd name="connsiteY24" fmla="*/ 1619064 h 2113509"/>
              <a:gd name="connsiteX25" fmla="*/ 48471 w 3123880"/>
              <a:gd name="connsiteY25" fmla="*/ 1638454 h 2113509"/>
              <a:gd name="connsiteX26" fmla="*/ 87247 w 3123880"/>
              <a:gd name="connsiteY26" fmla="*/ 1706319 h 2113509"/>
              <a:gd name="connsiteX27" fmla="*/ 106636 w 3123880"/>
              <a:gd name="connsiteY27" fmla="*/ 1764489 h 2113509"/>
              <a:gd name="connsiteX28" fmla="*/ 145412 w 3123880"/>
              <a:gd name="connsiteY28" fmla="*/ 1803269 h 2113509"/>
              <a:gd name="connsiteX29" fmla="*/ 242354 w 3123880"/>
              <a:gd name="connsiteY29" fmla="*/ 1880829 h 2113509"/>
              <a:gd name="connsiteX30" fmla="*/ 416848 w 3123880"/>
              <a:gd name="connsiteY30" fmla="*/ 1968084 h 2113509"/>
              <a:gd name="connsiteX31" fmla="*/ 445931 w 3123880"/>
              <a:gd name="connsiteY31" fmla="*/ 1987474 h 2113509"/>
              <a:gd name="connsiteX32" fmla="*/ 455625 w 3123880"/>
              <a:gd name="connsiteY32" fmla="*/ 2065034 h 2113509"/>
              <a:gd name="connsiteX33" fmla="*/ 504095 w 3123880"/>
              <a:gd name="connsiteY33" fmla="*/ 2074729 h 2113509"/>
              <a:gd name="connsiteX34" fmla="*/ 1182685 w 3123880"/>
              <a:gd name="connsiteY34" fmla="*/ 2055339 h 2113509"/>
              <a:gd name="connsiteX35" fmla="*/ 1483204 w 3123880"/>
              <a:gd name="connsiteY35" fmla="*/ 1958389 h 2113509"/>
              <a:gd name="connsiteX36" fmla="*/ 2161794 w 3123880"/>
              <a:gd name="connsiteY36" fmla="*/ 1919609 h 2113509"/>
              <a:gd name="connsiteX37" fmla="*/ 2239347 w 3123880"/>
              <a:gd name="connsiteY37" fmla="*/ 1977779 h 2113509"/>
              <a:gd name="connsiteX38" fmla="*/ 2452618 w 3123880"/>
              <a:gd name="connsiteY38" fmla="*/ 2065034 h 2113509"/>
              <a:gd name="connsiteX39" fmla="*/ 2530171 w 3123880"/>
              <a:gd name="connsiteY39" fmla="*/ 2113509 h 2113509"/>
              <a:gd name="connsiteX40" fmla="*/ 2598030 w 3123880"/>
              <a:gd name="connsiteY40" fmla="*/ 2055339 h 2113509"/>
              <a:gd name="connsiteX41" fmla="*/ 2607724 w 3123880"/>
              <a:gd name="connsiteY41" fmla="*/ 1997169 h 2113509"/>
              <a:gd name="connsiteX42" fmla="*/ 2627113 w 3123880"/>
              <a:gd name="connsiteY42" fmla="*/ 1754794 h 2113509"/>
              <a:gd name="connsiteX43" fmla="*/ 2636807 w 3123880"/>
              <a:gd name="connsiteY43" fmla="*/ 1706319 h 2113509"/>
              <a:gd name="connsiteX44" fmla="*/ 2617418 w 3123880"/>
              <a:gd name="connsiteY44" fmla="*/ 1560894 h 2113509"/>
              <a:gd name="connsiteX45" fmla="*/ 2607724 w 3123880"/>
              <a:gd name="connsiteY45" fmla="*/ 1522114 h 2113509"/>
              <a:gd name="connsiteX46" fmla="*/ 2588336 w 3123880"/>
              <a:gd name="connsiteY46" fmla="*/ 1493029 h 2113509"/>
              <a:gd name="connsiteX47" fmla="*/ 2578642 w 3123880"/>
              <a:gd name="connsiteY47" fmla="*/ 1454249 h 2113509"/>
              <a:gd name="connsiteX48" fmla="*/ 2636807 w 3123880"/>
              <a:gd name="connsiteY48" fmla="*/ 1376689 h 2113509"/>
              <a:gd name="connsiteX49" fmla="*/ 2685277 w 3123880"/>
              <a:gd name="connsiteY49" fmla="*/ 1357299 h 2113509"/>
              <a:gd name="connsiteX50" fmla="*/ 2762831 w 3123880"/>
              <a:gd name="connsiteY50" fmla="*/ 1308824 h 2113509"/>
              <a:gd name="connsiteX51" fmla="*/ 2859772 w 3123880"/>
              <a:gd name="connsiteY51" fmla="*/ 1240960 h 2113509"/>
              <a:gd name="connsiteX52" fmla="*/ 3053655 w 3123880"/>
              <a:gd name="connsiteY52" fmla="*/ 1144010 h 2113509"/>
              <a:gd name="connsiteX53" fmla="*/ 3082737 w 3123880"/>
              <a:gd name="connsiteY53" fmla="*/ 1105230 h 2113509"/>
              <a:gd name="connsiteX54" fmla="*/ 3111820 w 3123880"/>
              <a:gd name="connsiteY54" fmla="*/ 1085840 h 2113509"/>
              <a:gd name="connsiteX55" fmla="*/ 3121514 w 3123880"/>
              <a:gd name="connsiteY55" fmla="*/ 785295 h 2113509"/>
              <a:gd name="connsiteX56" fmla="*/ 3092431 w 3123880"/>
              <a:gd name="connsiteY56" fmla="*/ 572005 h 2113509"/>
              <a:gd name="connsiteX57" fmla="*/ 3024572 w 3123880"/>
              <a:gd name="connsiteY57" fmla="*/ 387800 h 2113509"/>
              <a:gd name="connsiteX58" fmla="*/ 2995490 w 3123880"/>
              <a:gd name="connsiteY58" fmla="*/ 329630 h 2113509"/>
              <a:gd name="connsiteX59" fmla="*/ 2966408 w 3123880"/>
              <a:gd name="connsiteY59" fmla="*/ 310240 h 2113509"/>
              <a:gd name="connsiteX60" fmla="*/ 2898549 w 3123880"/>
              <a:gd name="connsiteY60" fmla="*/ 252070 h 2113509"/>
              <a:gd name="connsiteX61" fmla="*/ 2791913 w 3123880"/>
              <a:gd name="connsiteY61" fmla="*/ 222985 h 2113509"/>
              <a:gd name="connsiteX62" fmla="*/ 2675583 w 3123880"/>
              <a:gd name="connsiteY62" fmla="*/ 203595 h 2113509"/>
              <a:gd name="connsiteX63" fmla="*/ 2462312 w 3123880"/>
              <a:gd name="connsiteY63" fmla="*/ 145425 h 2113509"/>
              <a:gd name="connsiteX64" fmla="*/ 2307206 w 3123880"/>
              <a:gd name="connsiteY64" fmla="*/ 116340 h 2113509"/>
              <a:gd name="connsiteX65" fmla="*/ 1977605 w 3123880"/>
              <a:gd name="connsiteY65" fmla="*/ 106645 h 2113509"/>
              <a:gd name="connsiteX66" fmla="*/ 1919440 w 3123880"/>
              <a:gd name="connsiteY66" fmla="*/ 96950 h 2113509"/>
              <a:gd name="connsiteX67" fmla="*/ 1832193 w 3123880"/>
              <a:gd name="connsiteY67" fmla="*/ 87255 h 2113509"/>
              <a:gd name="connsiteX68" fmla="*/ 1793416 w 3123880"/>
              <a:gd name="connsiteY68" fmla="*/ 77560 h 2113509"/>
              <a:gd name="connsiteX69" fmla="*/ 1589839 w 3123880"/>
              <a:gd name="connsiteY69" fmla="*/ 58170 h 2113509"/>
              <a:gd name="connsiteX70" fmla="*/ 1541369 w 3123880"/>
              <a:gd name="connsiteY70" fmla="*/ 48475 h 2113509"/>
              <a:gd name="connsiteX71" fmla="*/ 1463815 w 3123880"/>
              <a:gd name="connsiteY71" fmla="*/ 38780 h 2113509"/>
              <a:gd name="connsiteX72" fmla="*/ 1337792 w 3123880"/>
              <a:gd name="connsiteY72" fmla="*/ 0 h 2113509"/>
              <a:gd name="connsiteX73" fmla="*/ 1211768 w 3123880"/>
              <a:gd name="connsiteY73" fmla="*/ 19390 h 2113509"/>
              <a:gd name="connsiteX74" fmla="*/ 1124520 w 3123880"/>
              <a:gd name="connsiteY74" fmla="*/ 67865 h 2113509"/>
              <a:gd name="connsiteX75" fmla="*/ 1095438 w 3123880"/>
              <a:gd name="connsiteY75" fmla="*/ 126035 h 2113509"/>
              <a:gd name="connsiteX76" fmla="*/ 1046967 w 3123880"/>
              <a:gd name="connsiteY76" fmla="*/ 252070 h 2113509"/>
              <a:gd name="connsiteX77" fmla="*/ 1037273 w 3123880"/>
              <a:gd name="connsiteY77" fmla="*/ 300545 h 2113509"/>
              <a:gd name="connsiteX78" fmla="*/ 1037273 w 3123880"/>
              <a:gd name="connsiteY78" fmla="*/ 329630 h 21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123880" h="2113509">
                <a:moveTo>
                  <a:pt x="1037273" y="329630"/>
                </a:moveTo>
                <a:cubicBezTo>
                  <a:pt x="1032426" y="336093"/>
                  <a:pt x="1017063" y="334255"/>
                  <a:pt x="1008191" y="339325"/>
                </a:cubicBezTo>
                <a:cubicBezTo>
                  <a:pt x="957680" y="368191"/>
                  <a:pt x="977569" y="369642"/>
                  <a:pt x="930638" y="407190"/>
                </a:cubicBezTo>
                <a:cubicBezTo>
                  <a:pt x="912442" y="421748"/>
                  <a:pt x="890762" y="431530"/>
                  <a:pt x="872473" y="445970"/>
                </a:cubicBezTo>
                <a:cubicBezTo>
                  <a:pt x="829282" y="480071"/>
                  <a:pt x="793636" y="524300"/>
                  <a:pt x="746449" y="552615"/>
                </a:cubicBezTo>
                <a:cubicBezTo>
                  <a:pt x="730292" y="562310"/>
                  <a:pt x="712851" y="570131"/>
                  <a:pt x="697978" y="581700"/>
                </a:cubicBezTo>
                <a:cubicBezTo>
                  <a:pt x="577148" y="675688"/>
                  <a:pt x="791053" y="551057"/>
                  <a:pt x="562260" y="688345"/>
                </a:cubicBezTo>
                <a:cubicBezTo>
                  <a:pt x="531281" y="706934"/>
                  <a:pt x="496298" y="718231"/>
                  <a:pt x="465319" y="736820"/>
                </a:cubicBezTo>
                <a:cubicBezTo>
                  <a:pt x="449162" y="746515"/>
                  <a:pt x="433319" y="756754"/>
                  <a:pt x="416848" y="765905"/>
                </a:cubicBezTo>
                <a:cubicBezTo>
                  <a:pt x="404216" y="772924"/>
                  <a:pt x="389831" y="776895"/>
                  <a:pt x="378072" y="785295"/>
                </a:cubicBezTo>
                <a:cubicBezTo>
                  <a:pt x="366916" y="793264"/>
                  <a:pt x="360615" y="807113"/>
                  <a:pt x="348989" y="814380"/>
                </a:cubicBezTo>
                <a:cubicBezTo>
                  <a:pt x="312207" y="837371"/>
                  <a:pt x="306394" y="833770"/>
                  <a:pt x="271436" y="833770"/>
                </a:cubicBezTo>
                <a:cubicBezTo>
                  <a:pt x="277899" y="849928"/>
                  <a:pt x="284714" y="865950"/>
                  <a:pt x="290824" y="882245"/>
                </a:cubicBezTo>
                <a:cubicBezTo>
                  <a:pt x="294412" y="891814"/>
                  <a:pt x="301155" y="901131"/>
                  <a:pt x="300518" y="911330"/>
                </a:cubicBezTo>
                <a:cubicBezTo>
                  <a:pt x="297867" y="953753"/>
                  <a:pt x="293929" y="996832"/>
                  <a:pt x="281130" y="1037365"/>
                </a:cubicBezTo>
                <a:cubicBezTo>
                  <a:pt x="274113" y="1059587"/>
                  <a:pt x="254864" y="1075875"/>
                  <a:pt x="242354" y="1095535"/>
                </a:cubicBezTo>
                <a:cubicBezTo>
                  <a:pt x="232238" y="1111433"/>
                  <a:pt x="223723" y="1128331"/>
                  <a:pt x="213271" y="1144010"/>
                </a:cubicBezTo>
                <a:cubicBezTo>
                  <a:pt x="190225" y="1178582"/>
                  <a:pt x="189097" y="1177881"/>
                  <a:pt x="164800" y="1202180"/>
                </a:cubicBezTo>
                <a:cubicBezTo>
                  <a:pt x="158337" y="1215107"/>
                  <a:pt x="153812" y="1229199"/>
                  <a:pt x="145412" y="1240960"/>
                </a:cubicBezTo>
                <a:cubicBezTo>
                  <a:pt x="125104" y="1269394"/>
                  <a:pt x="69845" y="1303251"/>
                  <a:pt x="48471" y="1318519"/>
                </a:cubicBezTo>
                <a:cubicBezTo>
                  <a:pt x="42008" y="1337909"/>
                  <a:pt x="36066" y="1357481"/>
                  <a:pt x="29082" y="1376689"/>
                </a:cubicBezTo>
                <a:cubicBezTo>
                  <a:pt x="23135" y="1393044"/>
                  <a:pt x="13914" y="1408281"/>
                  <a:pt x="9694" y="1425164"/>
                </a:cubicBezTo>
                <a:cubicBezTo>
                  <a:pt x="4152" y="1447333"/>
                  <a:pt x="3231" y="1470407"/>
                  <a:pt x="0" y="1493029"/>
                </a:cubicBezTo>
                <a:cubicBezTo>
                  <a:pt x="3231" y="1522114"/>
                  <a:pt x="5245" y="1551360"/>
                  <a:pt x="9694" y="1580284"/>
                </a:cubicBezTo>
                <a:cubicBezTo>
                  <a:pt x="11720" y="1593454"/>
                  <a:pt x="11997" y="1607977"/>
                  <a:pt x="19388" y="1619064"/>
                </a:cubicBezTo>
                <a:cubicBezTo>
                  <a:pt x="25851" y="1628759"/>
                  <a:pt x="38777" y="1631991"/>
                  <a:pt x="48471" y="1638454"/>
                </a:cubicBezTo>
                <a:cubicBezTo>
                  <a:pt x="61396" y="1661076"/>
                  <a:pt x="76330" y="1682663"/>
                  <a:pt x="87247" y="1706319"/>
                </a:cubicBezTo>
                <a:cubicBezTo>
                  <a:pt x="95811" y="1724877"/>
                  <a:pt x="96121" y="1746963"/>
                  <a:pt x="106636" y="1764489"/>
                </a:cubicBezTo>
                <a:cubicBezTo>
                  <a:pt x="116040" y="1780164"/>
                  <a:pt x="131533" y="1791372"/>
                  <a:pt x="145412" y="1803269"/>
                </a:cubicBezTo>
                <a:cubicBezTo>
                  <a:pt x="176831" y="1830202"/>
                  <a:pt x="206981" y="1859351"/>
                  <a:pt x="242354" y="1880829"/>
                </a:cubicBezTo>
                <a:cubicBezTo>
                  <a:pt x="297941" y="1914581"/>
                  <a:pt x="362740" y="1932009"/>
                  <a:pt x="416848" y="1968084"/>
                </a:cubicBezTo>
                <a:lnTo>
                  <a:pt x="445931" y="1987474"/>
                </a:lnTo>
                <a:cubicBezTo>
                  <a:pt x="449162" y="2013327"/>
                  <a:pt x="441174" y="2043355"/>
                  <a:pt x="455625" y="2065034"/>
                </a:cubicBezTo>
                <a:cubicBezTo>
                  <a:pt x="464764" y="2078744"/>
                  <a:pt x="487620" y="2074949"/>
                  <a:pt x="504095" y="2074729"/>
                </a:cubicBezTo>
                <a:cubicBezTo>
                  <a:pt x="730364" y="2071712"/>
                  <a:pt x="956488" y="2061802"/>
                  <a:pt x="1182685" y="2055339"/>
                </a:cubicBezTo>
                <a:cubicBezTo>
                  <a:pt x="1288251" y="2011349"/>
                  <a:pt x="1363222" y="1973872"/>
                  <a:pt x="1483204" y="1958389"/>
                </a:cubicBezTo>
                <a:cubicBezTo>
                  <a:pt x="1662499" y="1935252"/>
                  <a:pt x="1964354" y="1926922"/>
                  <a:pt x="2161794" y="1919609"/>
                </a:cubicBezTo>
                <a:cubicBezTo>
                  <a:pt x="2187645" y="1938999"/>
                  <a:pt x="2210444" y="1963326"/>
                  <a:pt x="2239347" y="1977779"/>
                </a:cubicBezTo>
                <a:cubicBezTo>
                  <a:pt x="2308047" y="2012132"/>
                  <a:pt x="2392641" y="2017049"/>
                  <a:pt x="2452618" y="2065034"/>
                </a:cubicBezTo>
                <a:cubicBezTo>
                  <a:pt x="2509068" y="2110198"/>
                  <a:pt x="2481459" y="2097270"/>
                  <a:pt x="2530171" y="2113509"/>
                </a:cubicBezTo>
                <a:cubicBezTo>
                  <a:pt x="2540135" y="2106035"/>
                  <a:pt x="2591278" y="2070531"/>
                  <a:pt x="2598030" y="2055339"/>
                </a:cubicBezTo>
                <a:cubicBezTo>
                  <a:pt x="2606013" y="2037376"/>
                  <a:pt x="2604493" y="2016559"/>
                  <a:pt x="2607724" y="1997169"/>
                </a:cubicBezTo>
                <a:cubicBezTo>
                  <a:pt x="2611195" y="1948576"/>
                  <a:pt x="2620210" y="1810020"/>
                  <a:pt x="2627113" y="1754794"/>
                </a:cubicBezTo>
                <a:cubicBezTo>
                  <a:pt x="2629157" y="1738443"/>
                  <a:pt x="2633576" y="1722477"/>
                  <a:pt x="2636807" y="1706319"/>
                </a:cubicBezTo>
                <a:cubicBezTo>
                  <a:pt x="2630344" y="1657844"/>
                  <a:pt x="2625045" y="1609200"/>
                  <a:pt x="2617418" y="1560894"/>
                </a:cubicBezTo>
                <a:cubicBezTo>
                  <a:pt x="2615340" y="1547733"/>
                  <a:pt x="2612972" y="1534361"/>
                  <a:pt x="2607724" y="1522114"/>
                </a:cubicBezTo>
                <a:cubicBezTo>
                  <a:pt x="2603135" y="1511404"/>
                  <a:pt x="2594799" y="1502724"/>
                  <a:pt x="2588336" y="1493029"/>
                </a:cubicBezTo>
                <a:cubicBezTo>
                  <a:pt x="2585105" y="1480102"/>
                  <a:pt x="2574814" y="1467012"/>
                  <a:pt x="2578642" y="1454249"/>
                </a:cubicBezTo>
                <a:cubicBezTo>
                  <a:pt x="2579196" y="1452403"/>
                  <a:pt x="2617921" y="1387482"/>
                  <a:pt x="2636807" y="1376689"/>
                </a:cubicBezTo>
                <a:cubicBezTo>
                  <a:pt x="2651915" y="1368055"/>
                  <a:pt x="2669956" y="1365550"/>
                  <a:pt x="2685277" y="1357299"/>
                </a:cubicBezTo>
                <a:cubicBezTo>
                  <a:pt x="2712118" y="1342845"/>
                  <a:pt x="2737466" y="1325735"/>
                  <a:pt x="2762831" y="1308824"/>
                </a:cubicBezTo>
                <a:cubicBezTo>
                  <a:pt x="2795650" y="1286943"/>
                  <a:pt x="2825455" y="1260408"/>
                  <a:pt x="2859772" y="1240960"/>
                </a:cubicBezTo>
                <a:cubicBezTo>
                  <a:pt x="2922636" y="1205334"/>
                  <a:pt x="3053655" y="1144010"/>
                  <a:pt x="3053655" y="1144010"/>
                </a:cubicBezTo>
                <a:cubicBezTo>
                  <a:pt x="3063349" y="1131083"/>
                  <a:pt x="3071312" y="1116656"/>
                  <a:pt x="3082737" y="1105230"/>
                </a:cubicBezTo>
                <a:cubicBezTo>
                  <a:pt x="3090975" y="1096991"/>
                  <a:pt x="3110418" y="1097407"/>
                  <a:pt x="3111820" y="1085840"/>
                </a:cubicBezTo>
                <a:cubicBezTo>
                  <a:pt x="3123880" y="986334"/>
                  <a:pt x="3118283" y="885477"/>
                  <a:pt x="3121514" y="785295"/>
                </a:cubicBezTo>
                <a:cubicBezTo>
                  <a:pt x="3111820" y="714198"/>
                  <a:pt x="3109432" y="641716"/>
                  <a:pt x="3092431" y="572005"/>
                </a:cubicBezTo>
                <a:cubicBezTo>
                  <a:pt x="3076927" y="508433"/>
                  <a:pt x="3053833" y="446329"/>
                  <a:pt x="3024572" y="387800"/>
                </a:cubicBezTo>
                <a:cubicBezTo>
                  <a:pt x="3014878" y="368410"/>
                  <a:pt x="3008496" y="346973"/>
                  <a:pt x="2995490" y="329630"/>
                </a:cubicBezTo>
                <a:cubicBezTo>
                  <a:pt x="2988500" y="320309"/>
                  <a:pt x="2975506" y="317519"/>
                  <a:pt x="2966408" y="310240"/>
                </a:cubicBezTo>
                <a:cubicBezTo>
                  <a:pt x="2930228" y="281293"/>
                  <a:pt x="2959047" y="285072"/>
                  <a:pt x="2898549" y="252070"/>
                </a:cubicBezTo>
                <a:cubicBezTo>
                  <a:pt x="2867340" y="235045"/>
                  <a:pt x="2826090" y="230580"/>
                  <a:pt x="2791913" y="222985"/>
                </a:cubicBezTo>
                <a:cubicBezTo>
                  <a:pt x="2709562" y="204683"/>
                  <a:pt x="2802140" y="219416"/>
                  <a:pt x="2675583" y="203595"/>
                </a:cubicBezTo>
                <a:cubicBezTo>
                  <a:pt x="2494000" y="143062"/>
                  <a:pt x="2626739" y="181967"/>
                  <a:pt x="2462312" y="145425"/>
                </a:cubicBezTo>
                <a:cubicBezTo>
                  <a:pt x="2390266" y="129413"/>
                  <a:pt x="2381106" y="119859"/>
                  <a:pt x="2307206" y="116340"/>
                </a:cubicBezTo>
                <a:cubicBezTo>
                  <a:pt x="2197416" y="111111"/>
                  <a:pt x="2087472" y="109877"/>
                  <a:pt x="1977605" y="106645"/>
                </a:cubicBezTo>
                <a:cubicBezTo>
                  <a:pt x="1958217" y="103413"/>
                  <a:pt x="1938923" y="99548"/>
                  <a:pt x="1919440" y="96950"/>
                </a:cubicBezTo>
                <a:cubicBezTo>
                  <a:pt x="1890435" y="93082"/>
                  <a:pt x="1861114" y="91705"/>
                  <a:pt x="1832193" y="87255"/>
                </a:cubicBezTo>
                <a:cubicBezTo>
                  <a:pt x="1819024" y="85229"/>
                  <a:pt x="1806558" y="79751"/>
                  <a:pt x="1793416" y="77560"/>
                </a:cubicBezTo>
                <a:cubicBezTo>
                  <a:pt x="1729473" y="66902"/>
                  <a:pt x="1652218" y="62969"/>
                  <a:pt x="1589839" y="58170"/>
                </a:cubicBezTo>
                <a:cubicBezTo>
                  <a:pt x="1573682" y="54938"/>
                  <a:pt x="1557654" y="50981"/>
                  <a:pt x="1541369" y="48475"/>
                </a:cubicBezTo>
                <a:cubicBezTo>
                  <a:pt x="1515619" y="44513"/>
                  <a:pt x="1489247" y="44432"/>
                  <a:pt x="1463815" y="38780"/>
                </a:cubicBezTo>
                <a:cubicBezTo>
                  <a:pt x="1431795" y="31664"/>
                  <a:pt x="1376251" y="12821"/>
                  <a:pt x="1337792" y="0"/>
                </a:cubicBezTo>
                <a:cubicBezTo>
                  <a:pt x="1295784" y="6463"/>
                  <a:pt x="1252871" y="8573"/>
                  <a:pt x="1211768" y="19390"/>
                </a:cubicBezTo>
                <a:cubicBezTo>
                  <a:pt x="1183440" y="26845"/>
                  <a:pt x="1150001" y="50877"/>
                  <a:pt x="1124520" y="67865"/>
                </a:cubicBezTo>
                <a:cubicBezTo>
                  <a:pt x="1091837" y="116894"/>
                  <a:pt x="1115505" y="75862"/>
                  <a:pt x="1095438" y="126035"/>
                </a:cubicBezTo>
                <a:cubicBezTo>
                  <a:pt x="1071699" y="185388"/>
                  <a:pt x="1063015" y="193222"/>
                  <a:pt x="1046967" y="252070"/>
                </a:cubicBezTo>
                <a:cubicBezTo>
                  <a:pt x="1042632" y="267968"/>
                  <a:pt x="1041269" y="284559"/>
                  <a:pt x="1037273" y="300545"/>
                </a:cubicBezTo>
                <a:cubicBezTo>
                  <a:pt x="1034795" y="310459"/>
                  <a:pt x="1042120" y="323167"/>
                  <a:pt x="1037273" y="329630"/>
                </a:cubicBezTo>
                <a:close/>
              </a:path>
            </a:pathLst>
          </a:custGeom>
          <a:solidFill>
            <a:schemeClr val="accent1">
              <a:lumMod val="60000"/>
              <a:lumOff val="40000"/>
              <a:alpha val="3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4"/>
          <a:stretch>
            <a:fillRect/>
          </a:stretch>
        </p:blipFill>
        <p:spPr>
          <a:xfrm>
            <a:off x="376870" y="687878"/>
            <a:ext cx="1131551" cy="1131551"/>
          </a:xfrm>
          <a:prstGeom prst="rect">
            <a:avLst/>
          </a:prstGeom>
        </p:spPr>
      </p:pic>
      <p:pic>
        <p:nvPicPr>
          <p:cNvPr id="25" name="Picture 24"/>
          <p:cNvPicPr>
            <a:picLocks noChangeAspect="1"/>
          </p:cNvPicPr>
          <p:nvPr/>
        </p:nvPicPr>
        <p:blipFill>
          <a:blip r:embed="rId5"/>
          <a:stretch>
            <a:fillRect/>
          </a:stretch>
        </p:blipFill>
        <p:spPr>
          <a:xfrm>
            <a:off x="1508421" y="672621"/>
            <a:ext cx="960118" cy="1146808"/>
          </a:xfrm>
          <a:prstGeom prst="rect">
            <a:avLst/>
          </a:prstGeom>
        </p:spPr>
      </p:pic>
      <p:sp>
        <p:nvSpPr>
          <p:cNvPr id="29" name="Rectangle 28"/>
          <p:cNvSpPr/>
          <p:nvPr/>
        </p:nvSpPr>
        <p:spPr>
          <a:xfrm>
            <a:off x="6514464" y="2404360"/>
            <a:ext cx="2152099" cy="2569175"/>
          </a:xfrm>
          <a:prstGeom prst="rect">
            <a:avLst/>
          </a:prstGeom>
          <a:noFill/>
          <a:ln w="3492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26"/>
          <p:cNvSpPr>
            <a:spLocks noGrp="1" noChangeArrowheads="1"/>
          </p:cNvSpPr>
          <p:nvPr>
            <p:ph type="title"/>
          </p:nvPr>
        </p:nvSpPr>
        <p:spPr>
          <a:xfrm>
            <a:off x="457200" y="765175"/>
            <a:ext cx="8229600" cy="1367681"/>
          </a:xfrm>
        </p:spPr>
        <p:txBody>
          <a:bodyPr>
            <a:normAutofit fontScale="90000"/>
          </a:bodyPr>
          <a:lstStyle/>
          <a:p>
            <a:pPr eaLnBrk="1" fontAlgn="auto" hangingPunct="1">
              <a:spcAft>
                <a:spcPts val="0"/>
              </a:spcAft>
              <a:defRPr/>
            </a:pPr>
            <a:r>
              <a:rPr lang="en-GB" sz="2800" b="1" dirty="0">
                <a:solidFill>
                  <a:schemeClr val="accent3"/>
                </a:solidFill>
              </a:rPr>
              <a:t>Models for OBE </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وحدات للتعليم المبني على المخرجات </a:t>
            </a:r>
            <a:r>
              <a:rPr lang="en-GB" dirty="0"/>
              <a:t/>
            </a:r>
            <a:br>
              <a:rPr lang="en-GB" dirty="0"/>
            </a:br>
            <a:r>
              <a:rPr lang="en-GB" sz="2400" dirty="0">
                <a:solidFill>
                  <a:schemeClr val="accent3"/>
                </a:solidFill>
              </a:rPr>
              <a:t>(Based on Hager (1993</a:t>
            </a:r>
            <a:r>
              <a:rPr lang="en-GB" sz="2400" dirty="0" smtClean="0">
                <a:solidFill>
                  <a:schemeClr val="accent3"/>
                </a:solidFill>
              </a:rPr>
              <a:t>)</a:t>
            </a:r>
            <a:r>
              <a:rPr lang="en-GB" sz="2400" dirty="0"/>
              <a:t/>
            </a:r>
            <a:br>
              <a:rPr lang="en-GB" sz="2400" dirty="0"/>
            </a:br>
            <a:r>
              <a:rPr lang="ar-SA" sz="2400" dirty="0" smtClean="0"/>
              <a:t>مبني على </a:t>
            </a:r>
            <a:r>
              <a:rPr lang="ar-SA" sz="2400" dirty="0" err="1" smtClean="0"/>
              <a:t>هاجر </a:t>
            </a:r>
            <a:r>
              <a:rPr lang="ar-SA" sz="2400" dirty="0" smtClean="0"/>
              <a:t>(1993</a:t>
            </a:r>
            <a:r>
              <a:rPr lang="ar-SA" sz="2400" dirty="0" err="1" smtClean="0"/>
              <a:t>)</a:t>
            </a:r>
            <a:endParaRPr lang="en-US" sz="2400" dirty="0"/>
          </a:p>
        </p:txBody>
      </p:sp>
      <p:sp>
        <p:nvSpPr>
          <p:cNvPr id="81923" name="Rectangle 1027"/>
          <p:cNvSpPr>
            <a:spLocks noGrp="1" noChangeArrowheads="1"/>
          </p:cNvSpPr>
          <p:nvPr>
            <p:ph idx="1"/>
          </p:nvPr>
        </p:nvSpPr>
        <p:spPr>
          <a:xfrm>
            <a:off x="457200" y="2276872"/>
            <a:ext cx="8229600" cy="4047728"/>
          </a:xfrm>
        </p:spPr>
        <p:txBody>
          <a:bodyPr>
            <a:normAutofit/>
          </a:bodyPr>
          <a:lstStyle/>
          <a:p>
            <a:pPr marL="609600" indent="-609600" eaLnBrk="1" fontAlgn="auto" hangingPunct="1">
              <a:spcAft>
                <a:spcPts val="0"/>
              </a:spcAft>
              <a:buClr>
                <a:schemeClr val="accent3"/>
              </a:buClr>
              <a:buFont typeface="+mj-lt"/>
              <a:buAutoNum type="arabicPeriod"/>
              <a:defRPr/>
            </a:pPr>
            <a:r>
              <a:rPr lang="en-GB" sz="2400" dirty="0">
                <a:latin typeface="Arial" pitchFamily="34" charset="0"/>
                <a:cs typeface="Arial" pitchFamily="34" charset="0"/>
              </a:rPr>
              <a:t>Behaviourist or ‘specific task’ </a:t>
            </a:r>
            <a:r>
              <a:rPr lang="en-GB" sz="2400" dirty="0" smtClean="0">
                <a:latin typeface="Arial" pitchFamily="34" charset="0"/>
                <a:cs typeface="Arial" pitchFamily="34" charset="0"/>
              </a:rPr>
              <a:t>approach</a:t>
            </a:r>
          </a:p>
          <a:p>
            <a:pPr marL="457200" indent="-457200" eaLnBrk="1" fontAlgn="auto" hangingPunct="1">
              <a:spcAft>
                <a:spcPts val="0"/>
              </a:spcAft>
              <a:buClr>
                <a:schemeClr val="accent3"/>
              </a:buClr>
              <a:buNone/>
              <a:defRPr/>
            </a:pPr>
            <a:r>
              <a:rPr lang="ar-SA" sz="2400" dirty="0" smtClean="0">
                <a:latin typeface="Arial" pitchFamily="34" charset="0"/>
                <a:cs typeface="Arial" pitchFamily="34" charset="0"/>
              </a:rPr>
              <a:t>الطريقة </a:t>
            </a:r>
            <a:r>
              <a:rPr lang="ar-SA" sz="2400" dirty="0" err="1" smtClean="0">
                <a:latin typeface="Arial" pitchFamily="34" charset="0"/>
                <a:cs typeface="Arial" pitchFamily="34" charset="0"/>
              </a:rPr>
              <a:t>السلوكية </a:t>
            </a:r>
            <a:r>
              <a:rPr lang="ar-SA" sz="2400" dirty="0" smtClean="0">
                <a:latin typeface="Arial" pitchFamily="34" charset="0"/>
                <a:cs typeface="Arial" pitchFamily="34" charset="0"/>
              </a:rPr>
              <a:t>”مهمة معينة“</a:t>
            </a:r>
            <a:endParaRPr lang="en-GB" sz="2400" dirty="0">
              <a:latin typeface="Arial" pitchFamily="34" charset="0"/>
              <a:cs typeface="Arial" pitchFamily="34" charset="0"/>
            </a:endParaRPr>
          </a:p>
          <a:p>
            <a:pPr marL="609600" indent="-609600" eaLnBrk="1" fontAlgn="auto" hangingPunct="1">
              <a:spcAft>
                <a:spcPts val="0"/>
              </a:spcAft>
              <a:buClr>
                <a:schemeClr val="accent3"/>
              </a:buClr>
              <a:buNone/>
              <a:defRPr/>
            </a:pPr>
            <a:r>
              <a:rPr lang="en-GB" sz="2400" dirty="0" smtClean="0">
                <a:latin typeface="Arial" pitchFamily="34" charset="0"/>
                <a:cs typeface="Arial" pitchFamily="34" charset="0"/>
              </a:rPr>
              <a:t>2 .    Attribute </a:t>
            </a:r>
            <a:r>
              <a:rPr lang="en-GB" sz="2400" dirty="0">
                <a:latin typeface="Arial" pitchFamily="34" charset="0"/>
                <a:cs typeface="Arial" pitchFamily="34" charset="0"/>
              </a:rPr>
              <a:t>or ‘generic skills’ </a:t>
            </a:r>
            <a:r>
              <a:rPr lang="en-GB" sz="2400" dirty="0" smtClean="0">
                <a:latin typeface="Arial" pitchFamily="34" charset="0"/>
                <a:cs typeface="Arial" pitchFamily="34" charset="0"/>
              </a:rPr>
              <a:t>approach</a:t>
            </a:r>
          </a:p>
          <a:p>
            <a:pPr marL="457200" indent="-457200" eaLnBrk="1" fontAlgn="auto" hangingPunct="1">
              <a:spcAft>
                <a:spcPts val="0"/>
              </a:spcAft>
              <a:buClr>
                <a:schemeClr val="accent3"/>
              </a:buClr>
              <a:buNone/>
              <a:defRPr/>
            </a:pPr>
            <a:r>
              <a:rPr lang="ar-SA" sz="2400" dirty="0" smtClean="0">
                <a:latin typeface="Arial" pitchFamily="34" charset="0"/>
                <a:cs typeface="Arial" pitchFamily="34" charset="0"/>
              </a:rPr>
              <a:t>الطريقة </a:t>
            </a:r>
            <a:r>
              <a:rPr lang="ar-SA" sz="2400" dirty="0" err="1" smtClean="0">
                <a:latin typeface="Arial" pitchFamily="34" charset="0"/>
                <a:cs typeface="Arial" pitchFamily="34" charset="0"/>
              </a:rPr>
              <a:t>الوصفية </a:t>
            </a:r>
            <a:r>
              <a:rPr lang="ar-SA" sz="2400" dirty="0" smtClean="0">
                <a:latin typeface="Arial" pitchFamily="34" charset="0"/>
                <a:cs typeface="Arial" pitchFamily="34" charset="0"/>
              </a:rPr>
              <a:t>”المهارات الشاملة </a:t>
            </a:r>
            <a:endParaRPr lang="en-GB" sz="2400" dirty="0">
              <a:latin typeface="Arial" pitchFamily="34" charset="0"/>
              <a:cs typeface="Arial" pitchFamily="34" charset="0"/>
            </a:endParaRPr>
          </a:p>
          <a:p>
            <a:pPr marL="609600" indent="-609600" eaLnBrk="1" fontAlgn="auto" hangingPunct="1">
              <a:spcAft>
                <a:spcPts val="0"/>
              </a:spcAft>
              <a:buClr>
                <a:schemeClr val="accent3"/>
              </a:buClr>
              <a:buNone/>
              <a:defRPr/>
            </a:pPr>
            <a:r>
              <a:rPr lang="en-GB" sz="2400" dirty="0" smtClean="0">
                <a:latin typeface="Arial" pitchFamily="34" charset="0"/>
                <a:cs typeface="Arial" pitchFamily="34" charset="0"/>
              </a:rPr>
              <a:t>3.     Integrated </a:t>
            </a:r>
            <a:r>
              <a:rPr lang="en-GB" sz="2400" dirty="0">
                <a:latin typeface="Arial" pitchFamily="34" charset="0"/>
                <a:cs typeface="Arial" pitchFamily="34" charset="0"/>
              </a:rPr>
              <a:t>or ‘task attribute’ approach</a:t>
            </a:r>
          </a:p>
          <a:p>
            <a:pPr marL="609600" indent="-609600" eaLnBrk="1" fontAlgn="auto" hangingPunct="1">
              <a:spcAft>
                <a:spcPts val="0"/>
              </a:spcAft>
              <a:buClr>
                <a:schemeClr val="accent3"/>
              </a:buClr>
              <a:buFont typeface="Wingdings 2"/>
              <a:buChar char=""/>
              <a:defRPr/>
            </a:pPr>
            <a:r>
              <a:rPr lang="ar-SA" sz="2400" dirty="0" smtClean="0">
                <a:latin typeface="+mj-lt"/>
              </a:rPr>
              <a:t>الطريقة </a:t>
            </a:r>
            <a:r>
              <a:rPr lang="ar-SA" sz="2400" dirty="0" err="1" smtClean="0">
                <a:latin typeface="+mj-lt"/>
              </a:rPr>
              <a:t>التكاملية </a:t>
            </a:r>
            <a:r>
              <a:rPr lang="ar-SA" sz="2400" dirty="0" smtClean="0">
                <a:latin typeface="+mj-lt"/>
              </a:rPr>
              <a:t>”صفة </a:t>
            </a:r>
            <a:r>
              <a:rPr lang="ar-SA" sz="2400" dirty="0" err="1" smtClean="0">
                <a:latin typeface="+mj-lt"/>
              </a:rPr>
              <a:t>المهمة“</a:t>
            </a:r>
            <a:r>
              <a:rPr lang="ar-SA" dirty="0" smtClean="0">
                <a:latin typeface="+mj-lt"/>
              </a:rPr>
              <a:t> </a:t>
            </a:r>
            <a:endParaRPr lang="en-US" dirty="0">
              <a:latin typeface="+mj-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024" name="Group 1104"/>
          <p:cNvGraphicFramePr>
            <a:graphicFrameLocks noGrp="1"/>
          </p:cNvGraphicFramePr>
          <p:nvPr/>
        </p:nvGraphicFramePr>
        <p:xfrm>
          <a:off x="323850" y="1196975"/>
          <a:ext cx="8496300" cy="5404170"/>
        </p:xfrm>
        <a:graphic>
          <a:graphicData uri="http://schemas.openxmlformats.org/drawingml/2006/table">
            <a:tbl>
              <a:tblPr/>
              <a:tblGrid>
                <a:gridCol w="2124075"/>
                <a:gridCol w="2124075"/>
                <a:gridCol w="2124075"/>
                <a:gridCol w="2124075"/>
              </a:tblGrid>
              <a:tr h="5761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1433" marR="91433"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1</a:t>
                      </a:r>
                      <a:endParaRPr kumimoji="0" lang="en-US" sz="1800" b="0" i="0" u="none" strike="noStrike" cap="none" normalizeH="0" baseline="0" dirty="0" smtClean="0">
                        <a:ln>
                          <a:noFill/>
                        </a:ln>
                        <a:solidFill>
                          <a:schemeClr val="tx1"/>
                        </a:solidFill>
                        <a:effectLst/>
                        <a:latin typeface="Arial" charset="0"/>
                      </a:endParaRPr>
                    </a:p>
                  </a:txBody>
                  <a:tcPr marL="91433" marR="91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2</a:t>
                      </a:r>
                      <a:endParaRPr kumimoji="0" lang="en-US" sz="1800" b="0" i="0" u="none" strike="noStrike" cap="none" normalizeH="0" baseline="0" dirty="0" smtClean="0">
                        <a:ln>
                          <a:noFill/>
                        </a:ln>
                        <a:solidFill>
                          <a:schemeClr val="tx1"/>
                        </a:solidFill>
                        <a:effectLst/>
                        <a:latin typeface="Arial" charset="0"/>
                      </a:endParaRPr>
                    </a:p>
                  </a:txBody>
                  <a:tcPr marL="91433" marR="91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3</a:t>
                      </a:r>
                      <a:endParaRPr kumimoji="0" lang="en-US" sz="1800" b="0" i="0" u="none" strike="noStrike" cap="none" normalizeH="0" baseline="0" dirty="0" smtClean="0">
                        <a:ln>
                          <a:noFill/>
                        </a:ln>
                        <a:solidFill>
                          <a:schemeClr val="tx1"/>
                        </a:solidFill>
                        <a:effectLst/>
                        <a:latin typeface="Arial" charset="0"/>
                      </a:endParaRPr>
                    </a:p>
                  </a:txBody>
                  <a:tcPr marL="91433" marR="91433"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35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Approach to outcomes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charset="0"/>
                        </a:rPr>
                        <a:t>الطريقة للمخرجات </a:t>
                      </a:r>
                      <a:endParaRPr kumimoji="0" lang="en-US" sz="1800" b="0" i="0" u="none" strike="noStrike" cap="none" normalizeH="0" baseline="0" dirty="0" smtClean="0">
                        <a:ln>
                          <a:noFill/>
                        </a:ln>
                        <a:solidFill>
                          <a:schemeClr val="tx1"/>
                        </a:solidFill>
                        <a:effectLst/>
                        <a:latin typeface="Arial" charset="0"/>
                      </a:endParaRPr>
                    </a:p>
                  </a:txBody>
                  <a:tcPr marL="91433" marR="91433"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Performance is defined as outcome</a:t>
                      </a:r>
                      <a:endParaRPr kumimoji="0" lang="ar-SA"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charset="0"/>
                        </a:rPr>
                        <a:t>الأداء يعرف بأنه مخرج </a:t>
                      </a:r>
                      <a:endParaRPr kumimoji="0" lang="en-US" sz="1800" b="0" i="0" u="none" strike="noStrike" cap="none" normalizeH="0" baseline="0" dirty="0" smtClean="0">
                        <a:ln>
                          <a:noFill/>
                        </a:ln>
                        <a:solidFill>
                          <a:schemeClr val="tx1"/>
                        </a:solidFill>
                        <a:effectLst/>
                        <a:latin typeface="Arial" charset="0"/>
                      </a:endParaRPr>
                    </a:p>
                  </a:txBody>
                  <a:tcPr marL="91433" marR="91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General attributes predict future performance</a:t>
                      </a:r>
                      <a:endParaRPr kumimoji="0" lang="ar-SA"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charset="0"/>
                        </a:rPr>
                        <a:t>الصفات العامة التنبؤ للمستقبل و الأداء</a:t>
                      </a:r>
                      <a:endParaRPr kumimoji="0" lang="en-US" sz="1800" b="0" i="0" u="none" strike="noStrike" cap="none" normalizeH="0" baseline="0" dirty="0" smtClean="0">
                        <a:ln>
                          <a:noFill/>
                        </a:ln>
                        <a:solidFill>
                          <a:schemeClr val="tx1"/>
                        </a:solidFill>
                        <a:effectLst/>
                        <a:latin typeface="Arial" charset="0"/>
                      </a:endParaRPr>
                    </a:p>
                  </a:txBody>
                  <a:tcPr marL="91433" marR="91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Achievement of outcomes inferred from performance</a:t>
                      </a:r>
                      <a:endParaRPr kumimoji="0" lang="ar-SA"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charset="0"/>
                        </a:rPr>
                        <a:t>تحصيل المخرجات يتأتى من الأداء</a:t>
                      </a:r>
                      <a:endParaRPr kumimoji="0" lang="en-US" sz="1800" b="0" i="0" u="none" strike="noStrike" cap="none" normalizeH="0" baseline="0" dirty="0" smtClean="0">
                        <a:ln>
                          <a:noFill/>
                        </a:ln>
                        <a:solidFill>
                          <a:schemeClr val="tx1"/>
                        </a:solidFill>
                        <a:effectLst/>
                        <a:latin typeface="Arial" charset="0"/>
                      </a:endParaRPr>
                    </a:p>
                  </a:txBody>
                  <a:tcPr marL="91433" marR="91433"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43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Nature of approach</a:t>
                      </a:r>
                      <a:endParaRPr kumimoji="0" lang="ar-SA"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charset="0"/>
                        </a:rPr>
                        <a:t>طبيعة الطريقة والأسلوب</a:t>
                      </a:r>
                      <a:endParaRPr kumimoji="0" lang="en-US" sz="1800" b="0" i="0" u="none" strike="noStrike" cap="none" normalizeH="0" baseline="0" dirty="0" smtClean="0">
                        <a:ln>
                          <a:noFill/>
                        </a:ln>
                        <a:solidFill>
                          <a:schemeClr val="tx1"/>
                        </a:solidFill>
                        <a:effectLst/>
                        <a:latin typeface="Arial" charset="0"/>
                      </a:endParaRPr>
                    </a:p>
                  </a:txBody>
                  <a:tcPr marL="91433" marR="91433"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Can be reductive, mechanistic, routine</a:t>
                      </a: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charset="0"/>
                        </a:rPr>
                        <a:t>يمكن تقليصها و جعلها روتينية ميكانيكية </a:t>
                      </a:r>
                      <a:endParaRPr kumimoji="0" lang="en-US" sz="1800" b="0" i="0" u="none" strike="noStrike" cap="none" normalizeH="0" baseline="0" dirty="0" smtClean="0">
                        <a:ln>
                          <a:noFill/>
                        </a:ln>
                        <a:solidFill>
                          <a:schemeClr val="tx1"/>
                        </a:solidFill>
                        <a:effectLst/>
                        <a:latin typeface="Arial" charset="0"/>
                      </a:endParaRPr>
                    </a:p>
                  </a:txBody>
                  <a:tcPr marL="91433" marR="91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Can be abstract, remote from practice</a:t>
                      </a:r>
                      <a:endParaRPr kumimoji="0" lang="ar-SA"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charset="0"/>
                        </a:rPr>
                        <a:t>يمكن أن تكون مجردة وبعيدة من التطبيق</a:t>
                      </a:r>
                      <a:endParaRPr kumimoji="0" lang="en-US" sz="1800" b="0" i="0" u="none" strike="noStrike" cap="none" normalizeH="0" baseline="0" dirty="0" smtClean="0">
                        <a:ln>
                          <a:noFill/>
                        </a:ln>
                        <a:solidFill>
                          <a:schemeClr val="tx1"/>
                        </a:solidFill>
                        <a:effectLst/>
                        <a:latin typeface="Arial" charset="0"/>
                      </a:endParaRPr>
                    </a:p>
                  </a:txBody>
                  <a:tcPr marL="91433" marR="91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Holistic, captures richness of practice</a:t>
                      </a:r>
                      <a:endParaRPr kumimoji="0" lang="ar-SA"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charset="0"/>
                        </a:rPr>
                        <a:t>شاملة غنية بالتطبيق </a:t>
                      </a:r>
                      <a:endParaRPr kumimoji="0" lang="en-US" sz="1800" b="0" i="0" u="none" strike="noStrike" cap="none" normalizeH="0" baseline="0" dirty="0" smtClean="0">
                        <a:ln>
                          <a:noFill/>
                        </a:ln>
                        <a:solidFill>
                          <a:schemeClr val="tx1"/>
                        </a:solidFill>
                        <a:effectLst/>
                        <a:latin typeface="Arial" charset="0"/>
                      </a:endParaRPr>
                    </a:p>
                  </a:txBody>
                  <a:tcPr marL="91433" marR="91433"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68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Effect on curriculum</a:t>
                      </a:r>
                      <a:endParaRPr kumimoji="0" lang="ar-SA"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charset="0"/>
                        </a:rPr>
                        <a:t>التأثير على المنهج</a:t>
                      </a:r>
                      <a:endParaRPr kumimoji="0" lang="en-US" sz="1800" b="0" i="0" u="none" strike="noStrike" cap="none" normalizeH="0" baseline="0" dirty="0" smtClean="0">
                        <a:ln>
                          <a:noFill/>
                        </a:ln>
                        <a:solidFill>
                          <a:schemeClr val="tx1"/>
                        </a:solidFill>
                        <a:effectLst/>
                        <a:latin typeface="Arial" charset="0"/>
                      </a:endParaRPr>
                    </a:p>
                  </a:txBody>
                  <a:tcPr marL="91433" marR="91433"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Leads to a ‘doing’ curriculum</a:t>
                      </a:r>
                      <a:endParaRPr kumimoji="0" lang="ar-SA"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charset="0"/>
                        </a:rPr>
                        <a:t>تقود </a:t>
                      </a:r>
                      <a:r>
                        <a:rPr kumimoji="0" lang="ar-SA" sz="1800" b="0" i="0" u="none" strike="noStrike" cap="none" normalizeH="0" baseline="0" dirty="0" err="1" smtClean="0">
                          <a:ln>
                            <a:noFill/>
                          </a:ln>
                          <a:solidFill>
                            <a:schemeClr val="tx1"/>
                          </a:solidFill>
                          <a:effectLst/>
                          <a:latin typeface="Arial" charset="0"/>
                        </a:rPr>
                        <a:t>إلى </a:t>
                      </a:r>
                      <a:r>
                        <a:rPr kumimoji="0" lang="ar-SA" sz="1800" b="0" i="0" u="none" strike="noStrike" cap="none" normalizeH="0" baseline="0" dirty="0" smtClean="0">
                          <a:ln>
                            <a:noFill/>
                          </a:ln>
                          <a:solidFill>
                            <a:schemeClr val="tx1"/>
                          </a:solidFill>
                          <a:effectLst/>
                          <a:latin typeface="Arial" charset="0"/>
                        </a:rPr>
                        <a:t>(القيام) بمنهج</a:t>
                      </a:r>
                      <a:endParaRPr kumimoji="0" lang="en-US" sz="1800" b="0" i="0" u="none" strike="noStrike" cap="none" normalizeH="0" baseline="0" dirty="0" smtClean="0">
                        <a:ln>
                          <a:noFill/>
                        </a:ln>
                        <a:solidFill>
                          <a:schemeClr val="tx1"/>
                        </a:solidFill>
                        <a:effectLst/>
                        <a:latin typeface="Arial" charset="0"/>
                      </a:endParaRPr>
                    </a:p>
                  </a:txBody>
                  <a:tcPr marL="91433" marR="91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Fragments curriculum into ‘subjects’</a:t>
                      </a:r>
                      <a:endParaRPr kumimoji="0" lang="ar-SA"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charset="0"/>
                        </a:rPr>
                        <a:t>تقسم المنهج إلى مواضيع </a:t>
                      </a:r>
                      <a:endParaRPr kumimoji="0" lang="en-US" sz="1800" b="0" i="0" u="none" strike="noStrike" cap="none" normalizeH="0" baseline="0" dirty="0" smtClean="0">
                        <a:ln>
                          <a:noFill/>
                        </a:ln>
                        <a:solidFill>
                          <a:schemeClr val="tx1"/>
                        </a:solidFill>
                        <a:effectLst/>
                        <a:latin typeface="Arial" charset="0"/>
                      </a:endParaRPr>
                    </a:p>
                  </a:txBody>
                  <a:tcPr marL="91433" marR="91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Powerful device for improving all aspects of curriculum</a:t>
                      </a:r>
                      <a:endParaRPr kumimoji="0" lang="ar-SA"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charset="0"/>
                        </a:rPr>
                        <a:t>أسلوب قوي جداً لتحسين كل أجزاء المنهج </a:t>
                      </a:r>
                      <a:endParaRPr kumimoji="0" lang="en-US" sz="1800" b="0" i="0" u="none" strike="noStrike" cap="none" normalizeH="0" baseline="0" dirty="0" smtClean="0">
                        <a:ln>
                          <a:noFill/>
                        </a:ln>
                        <a:solidFill>
                          <a:schemeClr val="tx1"/>
                        </a:solidFill>
                        <a:effectLst/>
                        <a:latin typeface="Arial" charset="0"/>
                      </a:endParaRPr>
                    </a:p>
                  </a:txBody>
                  <a:tcPr marL="91433" marR="91433"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009" name="Group 1065"/>
          <p:cNvGraphicFramePr>
            <a:graphicFrameLocks noGrp="1"/>
          </p:cNvGraphicFramePr>
          <p:nvPr/>
        </p:nvGraphicFramePr>
        <p:xfrm>
          <a:off x="539750" y="283244"/>
          <a:ext cx="8064499" cy="6400808"/>
        </p:xfrm>
        <a:graphic>
          <a:graphicData uri="http://schemas.openxmlformats.org/drawingml/2006/table">
            <a:tbl>
              <a:tblPr/>
              <a:tblGrid>
                <a:gridCol w="2016125"/>
                <a:gridCol w="1915318"/>
                <a:gridCol w="2217738"/>
                <a:gridCol w="1915318"/>
              </a:tblGrid>
              <a:tr h="10801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Number of outcomes</a:t>
                      </a:r>
                      <a:endParaRPr kumimoji="0" lang="ar-SA"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charset="0"/>
                        </a:rPr>
                        <a:t>عدد المخرجات </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Large number of very specific outcomes</a:t>
                      </a:r>
                      <a:endParaRPr kumimoji="0" lang="ar-SA"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charset="0"/>
                        </a:rPr>
                        <a:t>عدد كبير من مخرجات معينة</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Small number of generic outcomes</a:t>
                      </a:r>
                      <a:endParaRPr kumimoji="0" lang="ar-SA"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charset="0"/>
                        </a:rPr>
                        <a:t>عدد قليل من المخرجات الشاملة</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Manageable number of key outcomes</a:t>
                      </a:r>
                      <a:endParaRPr kumimoji="0" lang="ar-SA"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charset="0"/>
                        </a:rPr>
                        <a:t>عدد يمكن التحكم </a:t>
                      </a:r>
                      <a:r>
                        <a:rPr kumimoji="0" lang="ar-SA" sz="1800" b="0" i="0" u="none" strike="noStrike" cap="none" normalizeH="0" baseline="0" dirty="0" err="1" smtClean="0">
                          <a:ln>
                            <a:noFill/>
                          </a:ln>
                          <a:solidFill>
                            <a:schemeClr val="tx1"/>
                          </a:solidFill>
                          <a:effectLst/>
                          <a:latin typeface="Arial" charset="0"/>
                        </a:rPr>
                        <a:t>به</a:t>
                      </a:r>
                      <a:r>
                        <a:rPr kumimoji="0" lang="ar-SA" sz="1800" b="0" i="0" u="none" strike="noStrike" cap="none" normalizeH="0" baseline="0" dirty="0" smtClean="0">
                          <a:ln>
                            <a:noFill/>
                          </a:ln>
                          <a:solidFill>
                            <a:schemeClr val="tx1"/>
                          </a:solidFill>
                          <a:effectLst/>
                          <a:latin typeface="Arial" charset="0"/>
                        </a:rPr>
                        <a:t> للمخرجات الرئيسة</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01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Approach to assessment</a:t>
                      </a:r>
                      <a:endParaRPr kumimoji="0" lang="ar-SA"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charset="0"/>
                        </a:rPr>
                        <a:t>الطريقة للتقويم </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Uniformity, ‘one right way’</a:t>
                      </a:r>
                      <a:endParaRPr kumimoji="0" lang="ar-SA"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err="1" smtClean="0">
                          <a:ln>
                            <a:noFill/>
                          </a:ln>
                          <a:solidFill>
                            <a:schemeClr val="tx1"/>
                          </a:solidFill>
                          <a:effectLst/>
                          <a:latin typeface="Arial" charset="0"/>
                        </a:rPr>
                        <a:t>التماسك </a:t>
                      </a:r>
                      <a:r>
                        <a:rPr kumimoji="0" lang="ar-SA" sz="1800" b="0" i="0" u="none" strike="noStrike" cap="none" normalizeH="0" baseline="0" dirty="0" smtClean="0">
                          <a:ln>
                            <a:noFill/>
                          </a:ln>
                          <a:solidFill>
                            <a:schemeClr val="tx1"/>
                          </a:solidFill>
                          <a:effectLst/>
                          <a:latin typeface="Arial" charset="0"/>
                        </a:rPr>
                        <a:t>، طريق واحد صحيح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Diversity, may be many ‘right’ ways</a:t>
                      </a:r>
                      <a:endParaRPr kumimoji="0" lang="ar-SA"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charset="0"/>
                        </a:rPr>
                        <a:t>متنوع يمكن أن يكون عدة طرق صحيحة </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Diversity, may be many ‘right’ ways</a:t>
                      </a:r>
                      <a:endParaRPr kumimoji="0" lang="ar-SA"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charset="0"/>
                        </a:rPr>
                        <a:t>متنوع يمكن أن يكون عدة طرق صحيحة</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63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Control of curriculum</a:t>
                      </a:r>
                      <a:endParaRPr kumimoji="0" lang="ar-SA"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charset="0"/>
                        </a:rPr>
                        <a:t>ضبط المنهج </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Central</a:t>
                      </a:r>
                      <a:endParaRPr kumimoji="0" lang="ar-SA"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charset="0"/>
                        </a:rPr>
                        <a:t>مركزي </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Provider</a:t>
                      </a:r>
                      <a:endParaRPr kumimoji="0" lang="ar-SA"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charset="0"/>
                        </a:rPr>
                        <a:t>مزود </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Joint (including input from students)</a:t>
                      </a:r>
                      <a:endParaRPr kumimoji="0" lang="ar-SA"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err="1" smtClean="0">
                          <a:ln>
                            <a:noFill/>
                          </a:ln>
                          <a:solidFill>
                            <a:schemeClr val="tx1"/>
                          </a:solidFill>
                          <a:effectLst/>
                          <a:latin typeface="Arial" charset="0"/>
                        </a:rPr>
                        <a:t>مشترك </a:t>
                      </a:r>
                      <a:r>
                        <a:rPr kumimoji="0" lang="ar-SA" sz="1800" b="0" i="0" u="none" strike="noStrike" cap="none" normalizeH="0" baseline="0" dirty="0" smtClean="0">
                          <a:ln>
                            <a:noFill/>
                          </a:ln>
                          <a:solidFill>
                            <a:schemeClr val="tx1"/>
                          </a:solidFill>
                          <a:effectLst/>
                          <a:latin typeface="Arial" charset="0"/>
                        </a:rPr>
                        <a:t>(شامل معطيات الطلاب</a:t>
                      </a:r>
                      <a:r>
                        <a:rPr kumimoji="0" lang="ar-SA" sz="1800" b="0" i="0" u="none" strike="noStrike" cap="none" normalizeH="0" baseline="0" dirty="0" err="1" smtClean="0">
                          <a:ln>
                            <a:noFill/>
                          </a:ln>
                          <a:solidFill>
                            <a:schemeClr val="tx1"/>
                          </a:solidFill>
                          <a:effectLst/>
                          <a:latin typeface="Arial" charset="0"/>
                        </a:rPr>
                        <a:t>)</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41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Assessment</a:t>
                      </a:r>
                      <a:endParaRPr kumimoji="0" lang="ar-SA"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charset="0"/>
                        </a:rPr>
                        <a:t>التقويم </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‘Checklist’ approach</a:t>
                      </a:r>
                      <a:endParaRPr kumimoji="0" lang="ar-SA"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charset="0"/>
                        </a:rPr>
                        <a:t>طريقة التشيك لست </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Requirements may be vague, not clearly specified</a:t>
                      </a:r>
                      <a:endParaRPr kumimoji="0" lang="ar-SA"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charset="0"/>
                        </a:rPr>
                        <a:t>متطلبات قد تكون غامضة ولم توضح </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Needs careful planning, diversity of methods</a:t>
                      </a:r>
                      <a:endParaRPr kumimoji="0" lang="ar-SA"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charset="0"/>
                        </a:rPr>
                        <a:t>تحتاج تخطيط دقيق وطرق متنوعة</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pPr eaLnBrk="1" fontAlgn="auto" hangingPunct="1">
              <a:spcAft>
                <a:spcPts val="0"/>
              </a:spcAft>
              <a:defRPr/>
            </a:pPr>
            <a:r>
              <a:rPr lang="en-GB" sz="2800" b="1" dirty="0">
                <a:solidFill>
                  <a:schemeClr val="accent3"/>
                </a:solidFill>
              </a:rPr>
              <a:t>Constructive </a:t>
            </a:r>
            <a:r>
              <a:rPr lang="en-GB" sz="2800" b="1" dirty="0" smtClean="0">
                <a:solidFill>
                  <a:schemeClr val="accent3"/>
                </a:solidFill>
              </a:rPr>
              <a:t>alignment</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المعيار البنائي </a:t>
            </a:r>
            <a:endParaRPr lang="en-US" sz="2800" b="1" dirty="0">
              <a:solidFill>
                <a:schemeClr val="accent3"/>
              </a:solidFill>
            </a:endParaRPr>
          </a:p>
        </p:txBody>
      </p:sp>
      <p:sp>
        <p:nvSpPr>
          <p:cNvPr id="38915" name="Rectangle 3"/>
          <p:cNvSpPr>
            <a:spLocks noGrp="1" noChangeArrowheads="1"/>
          </p:cNvSpPr>
          <p:nvPr>
            <p:ph idx="1"/>
          </p:nvPr>
        </p:nvSpPr>
        <p:spPr>
          <a:xfrm>
            <a:off x="457200" y="2204864"/>
            <a:ext cx="8229600" cy="4119736"/>
          </a:xfrm>
        </p:spPr>
        <p:txBody>
          <a:bodyPr>
            <a:normAutofit fontScale="92500" lnSpcReduction="10000"/>
          </a:bodyPr>
          <a:lstStyle/>
          <a:p>
            <a:pPr marL="274320" indent="-274320" algn="just" eaLnBrk="1" fontAlgn="auto" hangingPunct="1">
              <a:lnSpc>
                <a:spcPct val="90000"/>
              </a:lnSpc>
              <a:spcAft>
                <a:spcPts val="0"/>
              </a:spcAft>
              <a:buClr>
                <a:schemeClr val="accent3"/>
              </a:buClr>
              <a:buFont typeface="Wingdings 2"/>
              <a:buChar char=""/>
              <a:defRPr/>
            </a:pPr>
            <a:r>
              <a:rPr lang="en-GB" sz="2400" dirty="0">
                <a:latin typeface="Arial" pitchFamily="34" charset="0"/>
                <a:cs typeface="Arial" pitchFamily="34" charset="0"/>
              </a:rPr>
              <a:t>Developed by Biggs (see Biggs 2007</a:t>
            </a:r>
            <a:r>
              <a:rPr lang="en-GB" sz="2400" dirty="0" smtClean="0">
                <a:latin typeface="Arial" pitchFamily="34" charset="0"/>
                <a:cs typeface="Arial" pitchFamily="34" charset="0"/>
              </a:rPr>
              <a:t>);</a:t>
            </a:r>
            <a:endParaRPr lang="ar-SA" sz="2400" dirty="0" smtClean="0">
              <a:latin typeface="Arial" pitchFamily="34" charset="0"/>
              <a:cs typeface="Arial" pitchFamily="34" charset="0"/>
            </a:endParaRPr>
          </a:p>
          <a:p>
            <a:pPr marL="274320" indent="-274320" algn="just" eaLnBrk="1" fontAlgn="auto" hangingPunct="1">
              <a:lnSpc>
                <a:spcPct val="90000"/>
              </a:lnSpc>
              <a:spcAft>
                <a:spcPts val="0"/>
              </a:spcAft>
              <a:buClr>
                <a:schemeClr val="accent3"/>
              </a:buClr>
              <a:buFont typeface="Wingdings 2"/>
              <a:buChar char=""/>
              <a:defRPr/>
            </a:pPr>
            <a:r>
              <a:rPr lang="en-US" sz="2400" dirty="0" smtClean="0">
                <a:latin typeface="Arial" pitchFamily="34" charset="0"/>
                <a:cs typeface="Arial" pitchFamily="34" charset="0"/>
              </a:rPr>
              <a:t>(2007</a:t>
            </a:r>
            <a:r>
              <a:rPr lang="ar-SA" sz="2400" dirty="0" smtClean="0">
                <a:latin typeface="Arial" pitchFamily="34" charset="0"/>
                <a:cs typeface="Arial" pitchFamily="34" charset="0"/>
              </a:rPr>
              <a:t>مطور من قبل </a:t>
            </a:r>
            <a:r>
              <a:rPr lang="ar-SA" sz="2400" dirty="0" err="1" smtClean="0">
                <a:latin typeface="Arial" pitchFamily="34" charset="0"/>
                <a:cs typeface="Arial" pitchFamily="34" charset="0"/>
              </a:rPr>
              <a:t>بقز (</a:t>
            </a:r>
            <a:endParaRPr lang="en-GB" sz="2400" dirty="0" smtClean="0">
              <a:latin typeface="Arial" pitchFamily="34" charset="0"/>
              <a:cs typeface="Arial" pitchFamily="34" charset="0"/>
            </a:endParaRPr>
          </a:p>
          <a:p>
            <a:pPr marL="0" indent="0" algn="just" eaLnBrk="1" fontAlgn="auto" hangingPunct="1">
              <a:lnSpc>
                <a:spcPct val="90000"/>
              </a:lnSpc>
              <a:spcAft>
                <a:spcPts val="0"/>
              </a:spcAft>
              <a:buClr>
                <a:schemeClr val="accent3"/>
              </a:buClr>
              <a:buNone/>
              <a:defRPr/>
            </a:pPr>
            <a:endParaRPr lang="en-GB" sz="2400" dirty="0">
              <a:latin typeface="Arial" pitchFamily="34" charset="0"/>
              <a:cs typeface="Arial" pitchFamily="34" charset="0"/>
            </a:endParaRPr>
          </a:p>
          <a:p>
            <a:pPr marL="274320" indent="-274320" algn="just" eaLnBrk="1" fontAlgn="auto" hangingPunct="1">
              <a:lnSpc>
                <a:spcPct val="90000"/>
              </a:lnSpc>
              <a:spcAft>
                <a:spcPts val="0"/>
              </a:spcAft>
              <a:buClr>
                <a:schemeClr val="accent3"/>
              </a:buClr>
              <a:buFont typeface="Wingdings 2"/>
              <a:buChar char=""/>
              <a:defRPr/>
            </a:pPr>
            <a:r>
              <a:rPr lang="en-GB" sz="2400" dirty="0">
                <a:latin typeface="Arial" pitchFamily="34" charset="0"/>
                <a:cs typeface="Arial" pitchFamily="34" charset="0"/>
              </a:rPr>
              <a:t>‘Constructive’ refers to the way the </a:t>
            </a:r>
            <a:r>
              <a:rPr lang="en-GB" sz="2400" i="1" dirty="0">
                <a:latin typeface="Arial" pitchFamily="34" charset="0"/>
                <a:cs typeface="Arial" pitchFamily="34" charset="0"/>
              </a:rPr>
              <a:t>learner</a:t>
            </a:r>
            <a:r>
              <a:rPr lang="en-GB" sz="2400" dirty="0">
                <a:latin typeface="Arial" pitchFamily="34" charset="0"/>
                <a:cs typeface="Arial" pitchFamily="34" charset="0"/>
              </a:rPr>
              <a:t> constructs meaning by engaging in relevant </a:t>
            </a:r>
            <a:r>
              <a:rPr lang="en-GB" sz="2400" dirty="0" smtClean="0">
                <a:latin typeface="Arial" pitchFamily="34" charset="0"/>
                <a:cs typeface="Arial" pitchFamily="34" charset="0"/>
              </a:rPr>
              <a:t>activities;</a:t>
            </a:r>
          </a:p>
          <a:p>
            <a:pPr marL="274320" indent="-274320" algn="just" eaLnBrk="1" fontAlgn="auto" hangingPunct="1">
              <a:lnSpc>
                <a:spcPct val="90000"/>
              </a:lnSpc>
              <a:spcAft>
                <a:spcPts val="0"/>
              </a:spcAft>
              <a:buClr>
                <a:schemeClr val="accent3"/>
              </a:buClr>
              <a:buFont typeface="Wingdings 2"/>
              <a:buChar char=""/>
              <a:defRPr/>
            </a:pPr>
            <a:r>
              <a:rPr lang="ar-SA" sz="2400" dirty="0" smtClean="0">
                <a:latin typeface="Arial" pitchFamily="34" charset="0"/>
                <a:cs typeface="Arial" pitchFamily="34" charset="0"/>
              </a:rPr>
              <a:t>”البنائي“ يقصد </a:t>
            </a:r>
            <a:r>
              <a:rPr lang="ar-SA" sz="2400" dirty="0" err="1" smtClean="0">
                <a:latin typeface="Arial" pitchFamily="34" charset="0"/>
                <a:cs typeface="Arial" pitchFamily="34" charset="0"/>
              </a:rPr>
              <a:t>بها</a:t>
            </a:r>
            <a:r>
              <a:rPr lang="ar-SA" sz="2400" dirty="0" smtClean="0">
                <a:latin typeface="Arial" pitchFamily="34" charset="0"/>
                <a:cs typeface="Arial" pitchFamily="34" charset="0"/>
              </a:rPr>
              <a:t> طريقة المتعلم عندما يبني المعنى عن طريق النشاطات المختلفة</a:t>
            </a:r>
            <a:endParaRPr lang="en-GB" sz="2400" dirty="0" smtClean="0">
              <a:latin typeface="Arial" pitchFamily="34" charset="0"/>
              <a:cs typeface="Arial" pitchFamily="34" charset="0"/>
            </a:endParaRPr>
          </a:p>
          <a:p>
            <a:pPr marL="0" indent="0" algn="just" eaLnBrk="1" fontAlgn="auto" hangingPunct="1">
              <a:lnSpc>
                <a:spcPct val="90000"/>
              </a:lnSpc>
              <a:spcAft>
                <a:spcPts val="0"/>
              </a:spcAft>
              <a:buClr>
                <a:schemeClr val="accent3"/>
              </a:buClr>
              <a:buNone/>
              <a:defRPr/>
            </a:pPr>
            <a:endParaRPr lang="en-GB" sz="2400" dirty="0">
              <a:latin typeface="Arial" pitchFamily="34" charset="0"/>
              <a:cs typeface="Arial" pitchFamily="34" charset="0"/>
            </a:endParaRPr>
          </a:p>
          <a:p>
            <a:pPr marL="274320" indent="-274320" algn="just" eaLnBrk="1" fontAlgn="auto" hangingPunct="1">
              <a:lnSpc>
                <a:spcPct val="90000"/>
              </a:lnSpc>
              <a:spcAft>
                <a:spcPts val="0"/>
              </a:spcAft>
              <a:buClr>
                <a:schemeClr val="accent3"/>
              </a:buClr>
              <a:buFont typeface="Wingdings 2"/>
              <a:buChar char=""/>
              <a:defRPr/>
            </a:pPr>
            <a:r>
              <a:rPr lang="en-GB" sz="2400" dirty="0">
                <a:latin typeface="Arial" pitchFamily="34" charset="0"/>
                <a:cs typeface="Arial" pitchFamily="34" charset="0"/>
              </a:rPr>
              <a:t>‘Alignment’ refers to the way the </a:t>
            </a:r>
            <a:r>
              <a:rPr lang="en-GB" sz="2400" i="1" dirty="0">
                <a:latin typeface="Arial" pitchFamily="34" charset="0"/>
                <a:cs typeface="Arial" pitchFamily="34" charset="0"/>
              </a:rPr>
              <a:t>teacher </a:t>
            </a:r>
            <a:r>
              <a:rPr lang="en-GB" sz="2400" dirty="0">
                <a:latin typeface="Arial" pitchFamily="34" charset="0"/>
                <a:cs typeface="Arial" pitchFamily="34" charset="0"/>
              </a:rPr>
              <a:t>ensures that teaching methods and assessment tasks are aligned with intended </a:t>
            </a:r>
            <a:r>
              <a:rPr lang="en-GB" sz="2400" dirty="0" smtClean="0">
                <a:latin typeface="Arial" pitchFamily="34" charset="0"/>
                <a:cs typeface="Arial" pitchFamily="34" charset="0"/>
              </a:rPr>
              <a:t>LOs. </a:t>
            </a:r>
            <a:endParaRPr lang="ar-SA" sz="2400" dirty="0" smtClean="0">
              <a:latin typeface="Arial" pitchFamily="34" charset="0"/>
              <a:cs typeface="Arial" pitchFamily="34" charset="0"/>
            </a:endParaRPr>
          </a:p>
          <a:p>
            <a:pPr marL="274320" indent="-274320" algn="just" eaLnBrk="1" fontAlgn="auto" hangingPunct="1">
              <a:lnSpc>
                <a:spcPct val="90000"/>
              </a:lnSpc>
              <a:spcAft>
                <a:spcPts val="0"/>
              </a:spcAft>
              <a:buClr>
                <a:schemeClr val="accent3"/>
              </a:buClr>
              <a:buFont typeface="Wingdings 2"/>
              <a:buChar char=""/>
              <a:defRPr/>
            </a:pPr>
            <a:r>
              <a:rPr lang="ar-SA" sz="2400" dirty="0" smtClean="0">
                <a:latin typeface="Arial" pitchFamily="34" charset="0"/>
                <a:cs typeface="Arial" pitchFamily="34" charset="0"/>
              </a:rPr>
              <a:t>”المعيار“ يقصد منه الطريقة التي يتأكد منها المعلم بأن طرق التدريس والتقويم منسجمة مع أهداف مخرجات التعلم</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ChangeArrowheads="1"/>
          </p:cNvSpPr>
          <p:nvPr>
            <p:ph type="title"/>
          </p:nvPr>
        </p:nvSpPr>
        <p:spPr/>
        <p:txBody>
          <a:bodyPr>
            <a:normAutofit/>
          </a:bodyPr>
          <a:lstStyle/>
          <a:p>
            <a:pPr eaLnBrk="1" fontAlgn="auto" hangingPunct="1">
              <a:spcAft>
                <a:spcPts val="0"/>
              </a:spcAft>
              <a:defRPr/>
            </a:pPr>
            <a:r>
              <a:rPr lang="en-GB" sz="2800" b="1" dirty="0">
                <a:solidFill>
                  <a:schemeClr val="accent3"/>
                </a:solidFill>
              </a:rPr>
              <a:t>Basic </a:t>
            </a:r>
            <a:r>
              <a:rPr lang="en-GB" sz="2800" b="1" dirty="0" smtClean="0">
                <a:solidFill>
                  <a:schemeClr val="accent3"/>
                </a:solidFill>
              </a:rPr>
              <a:t>idea</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الفكرة الأساسية</a:t>
            </a:r>
            <a:endParaRPr lang="en-US" sz="2800" b="1" dirty="0">
              <a:solidFill>
                <a:schemeClr val="accent3"/>
              </a:solidFill>
            </a:endParaRPr>
          </a:p>
        </p:txBody>
      </p:sp>
      <p:sp>
        <p:nvSpPr>
          <p:cNvPr id="90115" name="Rectangle 1027"/>
          <p:cNvSpPr>
            <a:spLocks noGrp="1" noChangeArrowheads="1"/>
          </p:cNvSpPr>
          <p:nvPr>
            <p:ph idx="1"/>
          </p:nvPr>
        </p:nvSpPr>
        <p:spPr>
          <a:xfrm>
            <a:off x="457200" y="2132856"/>
            <a:ext cx="8229600" cy="4191744"/>
          </a:xfrm>
        </p:spPr>
        <p:txBody>
          <a:bodyPr>
            <a:normAutofit/>
          </a:bodyPr>
          <a:lstStyle/>
          <a:p>
            <a:pPr eaLnBrk="1" fontAlgn="auto" hangingPunct="1">
              <a:spcAft>
                <a:spcPts val="0"/>
              </a:spcAft>
              <a:buClr>
                <a:schemeClr val="accent3"/>
              </a:buClr>
              <a:buFont typeface="Wingdings" pitchFamily="2" charset="2"/>
              <a:buChar char="§"/>
              <a:defRPr/>
            </a:pPr>
            <a:r>
              <a:rPr lang="en-GB" sz="2400" dirty="0">
                <a:latin typeface="+mj-lt"/>
              </a:rPr>
              <a:t>Set </a:t>
            </a:r>
            <a:r>
              <a:rPr lang="en-GB" sz="2400" dirty="0" smtClean="0">
                <a:latin typeface="+mj-lt"/>
              </a:rPr>
              <a:t>objectives</a:t>
            </a:r>
            <a:r>
              <a:rPr lang="ar-SA" sz="2400" dirty="0" smtClean="0">
                <a:latin typeface="+mj-lt"/>
              </a:rPr>
              <a:t> ضع أهدافك     </a:t>
            </a:r>
            <a:endParaRPr lang="en-GB" sz="2400" dirty="0" smtClean="0">
              <a:latin typeface="+mj-lt"/>
            </a:endParaRPr>
          </a:p>
          <a:p>
            <a:pPr eaLnBrk="1" fontAlgn="auto" hangingPunct="1">
              <a:spcAft>
                <a:spcPts val="0"/>
              </a:spcAft>
              <a:buClr>
                <a:schemeClr val="accent3"/>
              </a:buClr>
              <a:buFont typeface="Wingdings" pitchFamily="2" charset="2"/>
              <a:buChar char="§"/>
              <a:defRPr/>
            </a:pPr>
            <a:endParaRPr lang="en-GB" sz="2400" dirty="0" smtClean="0">
              <a:latin typeface="+mj-lt"/>
            </a:endParaRPr>
          </a:p>
          <a:p>
            <a:pPr eaLnBrk="1" fontAlgn="auto" hangingPunct="1">
              <a:spcAft>
                <a:spcPts val="0"/>
              </a:spcAft>
              <a:buClr>
                <a:schemeClr val="accent3"/>
              </a:buClr>
              <a:buFont typeface="Wingdings" pitchFamily="2" charset="2"/>
              <a:buChar char="§"/>
              <a:defRPr/>
            </a:pPr>
            <a:r>
              <a:rPr lang="en-GB" sz="2400" dirty="0" smtClean="0">
                <a:latin typeface="+mj-lt"/>
              </a:rPr>
              <a:t>Objectives and Learning Outcomes</a:t>
            </a:r>
            <a:r>
              <a:rPr lang="ar-SA" sz="2400" dirty="0" smtClean="0">
                <a:latin typeface="+mj-lt"/>
              </a:rPr>
              <a:t>  أهداف و مخرجات التعلم     </a:t>
            </a:r>
            <a:endParaRPr lang="en-GB" sz="2400" dirty="0">
              <a:latin typeface="+mj-lt"/>
            </a:endParaRPr>
          </a:p>
          <a:p>
            <a:pPr eaLnBrk="1" fontAlgn="auto" hangingPunct="1">
              <a:spcAft>
                <a:spcPts val="0"/>
              </a:spcAft>
              <a:buClr>
                <a:schemeClr val="accent3"/>
              </a:buClr>
              <a:buFont typeface="Wingdings" pitchFamily="2" charset="2"/>
              <a:buChar char="§"/>
              <a:defRPr/>
            </a:pPr>
            <a:endParaRPr lang="en-GB" sz="2400" dirty="0">
              <a:latin typeface="+mj-lt"/>
            </a:endParaRPr>
          </a:p>
          <a:p>
            <a:pPr eaLnBrk="1" fontAlgn="auto" hangingPunct="1">
              <a:spcAft>
                <a:spcPts val="0"/>
              </a:spcAft>
              <a:buClr>
                <a:schemeClr val="accent3"/>
              </a:buClr>
              <a:buFont typeface="Wingdings" pitchFamily="2" charset="2"/>
              <a:buChar char="§"/>
              <a:defRPr/>
            </a:pPr>
            <a:r>
              <a:rPr lang="en-GB" sz="2400" dirty="0">
                <a:latin typeface="+mj-lt"/>
              </a:rPr>
              <a:t>Design learning </a:t>
            </a:r>
            <a:r>
              <a:rPr lang="en-GB" sz="2400" dirty="0" smtClean="0">
                <a:latin typeface="+mj-lt"/>
              </a:rPr>
              <a:t>activities</a:t>
            </a:r>
            <a:r>
              <a:rPr lang="ar-SA" sz="2400" dirty="0" smtClean="0">
                <a:latin typeface="+mj-lt"/>
              </a:rPr>
              <a:t>  صمم نشاطات التعلم       </a:t>
            </a:r>
            <a:endParaRPr lang="en-GB" sz="2400" dirty="0">
              <a:latin typeface="+mj-lt"/>
            </a:endParaRPr>
          </a:p>
          <a:p>
            <a:pPr eaLnBrk="1" fontAlgn="auto" hangingPunct="1">
              <a:spcAft>
                <a:spcPts val="0"/>
              </a:spcAft>
              <a:buClr>
                <a:schemeClr val="accent3"/>
              </a:buClr>
              <a:buFont typeface="Wingdings" pitchFamily="2" charset="2"/>
              <a:buChar char="§"/>
              <a:defRPr/>
            </a:pPr>
            <a:endParaRPr lang="en-GB" sz="2400" dirty="0">
              <a:latin typeface="+mj-lt"/>
            </a:endParaRPr>
          </a:p>
          <a:p>
            <a:pPr eaLnBrk="1" fontAlgn="auto" hangingPunct="1">
              <a:spcAft>
                <a:spcPts val="0"/>
              </a:spcAft>
              <a:buClr>
                <a:schemeClr val="accent3"/>
              </a:buClr>
              <a:buFont typeface="Wingdings" pitchFamily="2" charset="2"/>
              <a:buChar char="§"/>
              <a:defRPr/>
            </a:pPr>
            <a:r>
              <a:rPr lang="en-GB" sz="2400" dirty="0">
                <a:latin typeface="+mj-lt"/>
              </a:rPr>
              <a:t>Evaluate </a:t>
            </a:r>
            <a:r>
              <a:rPr lang="en-GB" sz="2400" dirty="0" smtClean="0">
                <a:latin typeface="+mj-lt"/>
              </a:rPr>
              <a:t>results</a:t>
            </a:r>
            <a:r>
              <a:rPr lang="ar-SA" sz="2400" dirty="0" smtClean="0">
                <a:latin typeface="+mj-lt"/>
              </a:rPr>
              <a:t> قيم النتائج      </a:t>
            </a:r>
            <a:endParaRPr lang="en-GB" sz="2400" dirty="0">
              <a:latin typeface="+mj-lt"/>
            </a:endParaRPr>
          </a:p>
          <a:p>
            <a:pPr marL="274320" indent="-274320" eaLnBrk="1" fontAlgn="auto" hangingPunct="1">
              <a:spcAft>
                <a:spcPts val="0"/>
              </a:spcAft>
              <a:buClr>
                <a:schemeClr val="accent3"/>
              </a:buClr>
              <a:buFontTx/>
              <a:buNone/>
              <a:defRPr/>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227" name="Group 1067"/>
          <p:cNvGraphicFramePr>
            <a:graphicFrameLocks noGrp="1"/>
          </p:cNvGraphicFramePr>
          <p:nvPr/>
        </p:nvGraphicFramePr>
        <p:xfrm>
          <a:off x="395288" y="1176169"/>
          <a:ext cx="8424863" cy="5764238"/>
        </p:xfrm>
        <a:graphic>
          <a:graphicData uri="http://schemas.openxmlformats.org/drawingml/2006/table">
            <a:tbl>
              <a:tblPr/>
              <a:tblGrid>
                <a:gridCol w="2945907"/>
                <a:gridCol w="2844323"/>
                <a:gridCol w="2634633"/>
              </a:tblGrid>
              <a:tr h="8555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rPr>
                        <a:t>Teaching/learning activities</a:t>
                      </a:r>
                      <a:endParaRPr kumimoji="0" lang="ar-SA" sz="16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600" b="1" i="0" u="none" strike="noStrike" cap="none" normalizeH="0" baseline="0" dirty="0" smtClean="0">
                          <a:ln>
                            <a:noFill/>
                          </a:ln>
                          <a:solidFill>
                            <a:schemeClr val="tx1"/>
                          </a:solidFill>
                          <a:effectLst/>
                          <a:latin typeface="Arial" charset="0"/>
                        </a:rPr>
                        <a:t>نشاطات التعلم و التعليم </a:t>
                      </a:r>
                      <a:endParaRPr kumimoji="0" lang="en-US" sz="1600" b="1" i="0" u="none" strike="noStrike" cap="none" normalizeH="0" baseline="0" dirty="0" smtClean="0">
                        <a:ln>
                          <a:noFill/>
                        </a:ln>
                        <a:solidFill>
                          <a:schemeClr val="tx1"/>
                        </a:solidFill>
                        <a:effectLst/>
                        <a:latin typeface="Arial" charset="0"/>
                      </a:endParaRP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rPr>
                        <a:t>Curriculum objectives</a:t>
                      </a:r>
                      <a:endParaRPr kumimoji="0" lang="ar-SA" sz="16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600" b="1" i="0" u="none" strike="noStrike" cap="none" normalizeH="0" baseline="0" dirty="0" smtClean="0">
                          <a:ln>
                            <a:noFill/>
                          </a:ln>
                          <a:solidFill>
                            <a:schemeClr val="tx1"/>
                          </a:solidFill>
                          <a:effectLst/>
                          <a:latin typeface="Arial" charset="0"/>
                        </a:rPr>
                        <a:t>أهداف المنهج </a:t>
                      </a:r>
                      <a:endParaRPr kumimoji="0" lang="en-US" sz="1600" b="1" i="0" u="none" strike="noStrike" cap="none" normalizeH="0" baseline="0" dirty="0" smtClean="0">
                        <a:ln>
                          <a:noFill/>
                        </a:ln>
                        <a:solidFill>
                          <a:schemeClr val="tx1"/>
                        </a:solidFill>
                        <a:effectLst/>
                        <a:latin typeface="Arial"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rPr>
                        <a:t>Assessment tasks</a:t>
                      </a:r>
                      <a:endParaRPr kumimoji="0" lang="ar-SA" sz="16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600" b="1" i="0" u="none" strike="noStrike" cap="none" normalizeH="0" baseline="0" dirty="0" smtClean="0">
                          <a:ln>
                            <a:noFill/>
                          </a:ln>
                          <a:solidFill>
                            <a:schemeClr val="tx1"/>
                          </a:solidFill>
                          <a:effectLst/>
                          <a:latin typeface="Arial" charset="0"/>
                        </a:rPr>
                        <a:t>مهام التقويم </a:t>
                      </a:r>
                      <a:endParaRPr kumimoji="0" lang="en-US" sz="1600" b="1" i="0" u="none" strike="noStrike" cap="none" normalizeH="0" baseline="0" dirty="0" smtClean="0">
                        <a:ln>
                          <a:noFill/>
                        </a:ln>
                        <a:solidFill>
                          <a:schemeClr val="tx1"/>
                        </a:solidFill>
                        <a:effectLst/>
                        <a:latin typeface="Arial" charset="0"/>
                      </a:endParaRP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49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Designed to generate/develop desired ‘verbs’</a:t>
                      </a:r>
                      <a:endParaRPr kumimoji="0" lang="ar-SA"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charset="0"/>
                        </a:rPr>
                        <a:t>مصمم لتطوير و </a:t>
                      </a:r>
                      <a:r>
                        <a:rPr kumimoji="0" lang="ar-SA" sz="1800" b="0" i="0" u="none" strike="noStrike" cap="none" normalizeH="0" baseline="0" dirty="0" err="1" smtClean="0">
                          <a:ln>
                            <a:noFill/>
                          </a:ln>
                          <a:solidFill>
                            <a:schemeClr val="tx1"/>
                          </a:solidFill>
                          <a:effectLst/>
                          <a:latin typeface="Arial" charset="0"/>
                        </a:rPr>
                        <a:t>توليد </a:t>
                      </a:r>
                      <a:r>
                        <a:rPr kumimoji="0" lang="ar-SA" sz="1800" b="0" i="0" u="none" strike="noStrike" cap="none" normalizeH="0" baseline="0" dirty="0" smtClean="0">
                          <a:ln>
                            <a:noFill/>
                          </a:ln>
                          <a:solidFill>
                            <a:schemeClr val="tx1"/>
                          </a:solidFill>
                          <a:effectLst/>
                          <a:latin typeface="Arial" charset="0"/>
                        </a:rPr>
                        <a:t>”الأفعال“ المرغوبة</a:t>
                      </a:r>
                      <a:endParaRPr kumimoji="0" lang="en-US" sz="1800" b="0" i="0" u="none" strike="noStrike" cap="none" normalizeH="0" baseline="0" dirty="0" smtClean="0">
                        <a:ln>
                          <a:noFill/>
                        </a:ln>
                        <a:solidFill>
                          <a:schemeClr val="tx1"/>
                        </a:solidFill>
                        <a:effectLst/>
                        <a:latin typeface="Arial" charset="0"/>
                      </a:endParaRP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Highest level: hypothesise, apply to completely unfamiliar situations, etc</a:t>
                      </a:r>
                      <a:endParaRPr kumimoji="0" lang="ar-SA" sz="1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Arial" charset="0"/>
                        </a:rPr>
                        <a:t>أعلى مستوى: تقول الفرضية طبقها على مواقف غريبة وغير مألوفة..</a:t>
                      </a:r>
                      <a:r>
                        <a:rPr kumimoji="0" lang="ar-SA" sz="1600" b="0" i="0" u="none" strike="noStrike" cap="none" normalizeH="0" baseline="0" dirty="0" err="1" smtClean="0">
                          <a:ln>
                            <a:noFill/>
                          </a:ln>
                          <a:solidFill>
                            <a:schemeClr val="tx1"/>
                          </a:solidFill>
                          <a:effectLst/>
                          <a:latin typeface="Arial" charset="0"/>
                        </a:rPr>
                        <a:t>إلخ</a:t>
                      </a:r>
                      <a:endParaRPr kumimoji="0" lang="en-US" sz="1600" b="0" i="0" u="none" strike="noStrike" cap="none" normalizeH="0" baseline="0" dirty="0" smtClean="0">
                        <a:ln>
                          <a:noFill/>
                        </a:ln>
                        <a:solidFill>
                          <a:schemeClr val="tx1"/>
                        </a:solidFill>
                        <a:effectLst/>
                        <a:latin typeface="Arial"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How well are the desired ‘verbs’ displayed?</a:t>
                      </a:r>
                      <a:endParaRPr kumimoji="0" lang="ar-SA"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charset="0"/>
                        </a:rPr>
                        <a:t>ما مستوى </a:t>
                      </a:r>
                      <a:r>
                        <a:rPr kumimoji="0" lang="ar-SA" sz="1800" b="0" i="0" u="none" strike="noStrike" cap="none" normalizeH="0" baseline="0" dirty="0" err="1" smtClean="0">
                          <a:ln>
                            <a:noFill/>
                          </a:ln>
                          <a:solidFill>
                            <a:schemeClr val="tx1"/>
                          </a:solidFill>
                          <a:effectLst/>
                          <a:latin typeface="Arial" charset="0"/>
                        </a:rPr>
                        <a:t>عرض </a:t>
                      </a:r>
                      <a:r>
                        <a:rPr kumimoji="0" lang="ar-SA" sz="1800" b="0" i="0" u="none" strike="noStrike" cap="none" normalizeH="0" baseline="0" dirty="0" smtClean="0">
                          <a:ln>
                            <a:noFill/>
                          </a:ln>
                          <a:solidFill>
                            <a:schemeClr val="tx1"/>
                          </a:solidFill>
                          <a:effectLst/>
                          <a:latin typeface="Arial" charset="0"/>
                        </a:rPr>
                        <a:t>”الأفعال“ </a:t>
                      </a:r>
                      <a:r>
                        <a:rPr kumimoji="0" lang="ar-SA" sz="1800" b="0" i="0" u="none" strike="noStrike" cap="none" normalizeH="0" baseline="0" dirty="0" err="1" smtClean="0">
                          <a:ln>
                            <a:noFill/>
                          </a:ln>
                          <a:solidFill>
                            <a:schemeClr val="tx1"/>
                          </a:solidFill>
                          <a:effectLst/>
                          <a:latin typeface="Arial" charset="0"/>
                        </a:rPr>
                        <a:t>المطلوبة ؟</a:t>
                      </a:r>
                      <a:endParaRPr kumimoji="0" lang="en-US" sz="1800" b="0" i="0" u="none" strike="noStrike" cap="none" normalizeH="0" baseline="0" dirty="0" smtClean="0">
                        <a:ln>
                          <a:noFill/>
                        </a:ln>
                        <a:solidFill>
                          <a:schemeClr val="tx1"/>
                        </a:solidFill>
                        <a:effectLst/>
                        <a:latin typeface="Arial" charset="0"/>
                      </a:endParaRP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22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May be teacher-controlled, peer-controlled,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student-controlled</a:t>
                      </a:r>
                      <a:endParaRPr kumimoji="0" lang="ar-SA"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charset="0"/>
                        </a:rPr>
                        <a:t>سيطرة المعلم سيطرة المعلم و الطالب وسيطرة الطالب</a:t>
                      </a:r>
                      <a:endParaRPr kumimoji="0" lang="en-US" sz="1800" b="0" i="0" u="none" strike="noStrike" cap="none" normalizeH="0" baseline="0" dirty="0" smtClean="0">
                        <a:ln>
                          <a:noFill/>
                        </a:ln>
                        <a:solidFill>
                          <a:schemeClr val="tx1"/>
                        </a:solidFill>
                        <a:effectLst/>
                        <a:latin typeface="Arial" charset="0"/>
                      </a:endParaRP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Very good (explain, compare, solve, analyse)</a:t>
                      </a:r>
                      <a:endParaRPr kumimoji="0" lang="ar-SA" sz="1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err="1" smtClean="0">
                          <a:ln>
                            <a:noFill/>
                          </a:ln>
                          <a:solidFill>
                            <a:schemeClr val="tx1"/>
                          </a:solidFill>
                          <a:effectLst/>
                          <a:latin typeface="Arial" charset="0"/>
                        </a:rPr>
                        <a:t>الرائع </a:t>
                      </a:r>
                      <a:r>
                        <a:rPr kumimoji="0" lang="ar-SA" sz="1600" b="0" i="0" u="none" strike="noStrike" cap="none" normalizeH="0" baseline="0" dirty="0" smtClean="0">
                          <a:ln>
                            <a:noFill/>
                          </a:ln>
                          <a:solidFill>
                            <a:schemeClr val="tx1"/>
                          </a:solidFill>
                          <a:effectLst/>
                          <a:latin typeface="Arial" charset="0"/>
                        </a:rPr>
                        <a:t>(اشرح، قارن، حل، حلل</a:t>
                      </a:r>
                      <a:r>
                        <a:rPr kumimoji="0" lang="ar-SA" sz="1600" b="0" i="0" u="none" strike="noStrike" cap="none" normalizeH="0" baseline="0" dirty="0" err="1" smtClean="0">
                          <a:ln>
                            <a:noFill/>
                          </a:ln>
                          <a:solidFill>
                            <a:schemeClr val="tx1"/>
                          </a:solidFill>
                          <a:effectLst/>
                          <a:latin typeface="Arial" charset="0"/>
                        </a:rPr>
                        <a:t>)</a:t>
                      </a:r>
                      <a:endParaRPr kumimoji="0" lang="en-US" sz="1600" b="0" i="0" u="none" strike="noStrike" cap="none" normalizeH="0" baseline="0" dirty="0" smtClean="0">
                        <a:ln>
                          <a:noFill/>
                        </a:ln>
                        <a:solidFill>
                          <a:schemeClr val="tx1"/>
                        </a:solidFill>
                        <a:effectLst/>
                        <a:latin typeface="Arial"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24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As appropriate to context</a:t>
                      </a:r>
                      <a:endParaRPr kumimoji="0" lang="ar-SA"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charset="0"/>
                        </a:rPr>
                        <a:t>كمناسب للسياق</a:t>
                      </a:r>
                      <a:endParaRPr kumimoji="0" lang="en-US" sz="1800" b="0" i="0" u="none" strike="noStrike" cap="none" normalizeH="0" baseline="0" dirty="0" smtClean="0">
                        <a:ln>
                          <a:noFill/>
                        </a:ln>
                        <a:solidFill>
                          <a:schemeClr val="tx1"/>
                        </a:solidFill>
                        <a:effectLst/>
                        <a:latin typeface="Arial" charset="0"/>
                      </a:endParaRP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charset="0"/>
                        </a:rPr>
                        <a:t>Quite satisfactory (classify, cover topics x and y, etc)</a:t>
                      </a:r>
                      <a:r>
                        <a:rPr kumimoji="0" lang="ar-SA" sz="1400" b="1" i="0" u="none" strike="noStrike" cap="none" normalizeH="0" baseline="0" dirty="0" smtClean="0">
                          <a:ln>
                            <a:noFill/>
                          </a:ln>
                          <a:solidFill>
                            <a:schemeClr val="tx1"/>
                          </a:solidFill>
                          <a:effectLst/>
                          <a:latin typeface="Arial" charset="0"/>
                        </a:rPr>
                        <a:t> مرضي إلى حد </a:t>
                      </a:r>
                      <a:r>
                        <a:rPr kumimoji="0" lang="ar-SA" sz="1400" b="1" i="0" u="none" strike="noStrike" cap="none" normalizeH="0" baseline="0" dirty="0" err="1" smtClean="0">
                          <a:ln>
                            <a:noFill/>
                          </a:ln>
                          <a:solidFill>
                            <a:schemeClr val="tx1"/>
                          </a:solidFill>
                          <a:effectLst/>
                          <a:latin typeface="Arial" charset="0"/>
                        </a:rPr>
                        <a:t>ما </a:t>
                      </a:r>
                      <a:r>
                        <a:rPr kumimoji="0" lang="ar-SA" sz="1400" b="1" i="0" u="none" strike="noStrike" cap="none" normalizeH="0" baseline="0" dirty="0" smtClean="0">
                          <a:ln>
                            <a:noFill/>
                          </a:ln>
                          <a:solidFill>
                            <a:schemeClr val="tx1"/>
                          </a:solidFill>
                          <a:effectLst/>
                          <a:latin typeface="Arial" charset="0"/>
                        </a:rPr>
                        <a:t>(صنف، وغط المواضيع هذا وذاك..</a:t>
                      </a:r>
                      <a:r>
                        <a:rPr kumimoji="0" lang="ar-SA" sz="1400" b="1" i="0" u="none" strike="noStrike" cap="none" normalizeH="0" baseline="0" dirty="0" err="1" smtClean="0">
                          <a:ln>
                            <a:noFill/>
                          </a:ln>
                          <a:solidFill>
                            <a:schemeClr val="tx1"/>
                          </a:solidFill>
                          <a:effectLst/>
                          <a:latin typeface="Arial" charset="0"/>
                        </a:rPr>
                        <a:t>إلخ)</a:t>
                      </a:r>
                      <a:endParaRPr kumimoji="0" lang="en-US" sz="1400" b="1" i="0" u="none" strike="noStrike" cap="none" normalizeH="0" baseline="0" dirty="0" smtClean="0">
                        <a:ln>
                          <a:noFill/>
                        </a:ln>
                        <a:solidFill>
                          <a:schemeClr val="tx1"/>
                        </a:solidFill>
                        <a:effectLst/>
                        <a:latin typeface="Arial"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55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charset="0"/>
                        </a:rPr>
                        <a:t>Just satisfactory (list, describe)</a:t>
                      </a:r>
                      <a:r>
                        <a:rPr kumimoji="0" lang="ar-SA" sz="1400" b="1" i="0" u="none" strike="noStrike" cap="none" normalizeH="0" baseline="0" dirty="0" smtClean="0">
                          <a:ln>
                            <a:noFill/>
                          </a:ln>
                          <a:solidFill>
                            <a:schemeClr val="tx1"/>
                          </a:solidFill>
                          <a:effectLst/>
                          <a:latin typeface="Arial" charset="0"/>
                        </a:rPr>
                        <a:t> مرضي </a:t>
                      </a:r>
                      <a:r>
                        <a:rPr kumimoji="0" lang="ar-SA" sz="1400" b="1" i="0" u="none" strike="noStrike" cap="none" normalizeH="0" baseline="0" dirty="0" err="1" smtClean="0">
                          <a:ln>
                            <a:noFill/>
                          </a:ln>
                          <a:solidFill>
                            <a:schemeClr val="tx1"/>
                          </a:solidFill>
                          <a:effectLst/>
                          <a:latin typeface="Arial" charset="0"/>
                        </a:rPr>
                        <a:t>فقط </a:t>
                      </a:r>
                      <a:r>
                        <a:rPr kumimoji="0" lang="ar-SA" sz="1400" b="1" i="0" u="none" strike="noStrike" cap="none" normalizeH="0" baseline="0" dirty="0" smtClean="0">
                          <a:ln>
                            <a:noFill/>
                          </a:ln>
                          <a:solidFill>
                            <a:schemeClr val="tx1"/>
                          </a:solidFill>
                          <a:effectLst/>
                          <a:latin typeface="Arial" charset="0"/>
                        </a:rPr>
                        <a:t>(ضع في قائمة، وصف</a:t>
                      </a:r>
                      <a:r>
                        <a:rPr kumimoji="0" lang="ar-SA" sz="1400" b="1" i="0" u="none" strike="noStrike" cap="none" normalizeH="0" baseline="0" dirty="0" err="1" smtClean="0">
                          <a:ln>
                            <a:noFill/>
                          </a:ln>
                          <a:solidFill>
                            <a:schemeClr val="tx1"/>
                          </a:solidFill>
                          <a:effectLst/>
                          <a:latin typeface="Arial" charset="0"/>
                        </a:rPr>
                        <a:t>)</a:t>
                      </a:r>
                      <a:r>
                        <a:rPr kumimoji="0" lang="ar-SA" sz="1400" b="1" i="0" u="none" strike="noStrike" cap="none" normalizeH="0" baseline="0" dirty="0" smtClean="0">
                          <a:ln>
                            <a:noFill/>
                          </a:ln>
                          <a:solidFill>
                            <a:schemeClr val="tx1"/>
                          </a:solidFill>
                          <a:effectLst/>
                          <a:latin typeface="Arial" charset="0"/>
                        </a:rPr>
                        <a:t> </a:t>
                      </a:r>
                      <a:endParaRPr kumimoji="0" lang="en-US" sz="1400" b="1" i="0" u="none" strike="noStrike" cap="none" normalizeH="0" baseline="0" dirty="0" smtClean="0">
                        <a:ln>
                          <a:noFill/>
                        </a:ln>
                        <a:solidFill>
                          <a:schemeClr val="tx1"/>
                        </a:solidFill>
                        <a:effectLst/>
                        <a:latin typeface="Arial"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Rectangle 2"/>
          <p:cNvSpPr/>
          <p:nvPr/>
        </p:nvSpPr>
        <p:spPr>
          <a:xfrm>
            <a:off x="395288" y="222062"/>
            <a:ext cx="6448777" cy="954107"/>
          </a:xfrm>
          <a:prstGeom prst="rect">
            <a:avLst/>
          </a:prstGeom>
        </p:spPr>
        <p:txBody>
          <a:bodyPr wrap="square">
            <a:spAutoFit/>
          </a:bodyPr>
          <a:lstStyle/>
          <a:p>
            <a:r>
              <a:rPr lang="en-GB" sz="2800" b="1" dirty="0" smtClean="0">
                <a:solidFill>
                  <a:schemeClr val="accent3"/>
                </a:solidFill>
              </a:rPr>
              <a:t>More detailed model (after Biggs, 2003)</a:t>
            </a:r>
            <a:endParaRPr lang="ar-SA" sz="2800" b="1" dirty="0" smtClean="0">
              <a:solidFill>
                <a:schemeClr val="accent3"/>
              </a:solidFill>
            </a:endParaRPr>
          </a:p>
          <a:p>
            <a:r>
              <a:rPr lang="ar-SA" sz="2800" b="1" dirty="0" smtClean="0">
                <a:solidFill>
                  <a:schemeClr val="accent3"/>
                </a:solidFill>
              </a:rPr>
              <a:t>وحدة مفصلة بشكل </a:t>
            </a:r>
            <a:r>
              <a:rPr lang="ar-SA" sz="2800" b="1" dirty="0" err="1" smtClean="0">
                <a:solidFill>
                  <a:schemeClr val="accent3"/>
                </a:solidFill>
              </a:rPr>
              <a:t>أكثر </a:t>
            </a:r>
            <a:r>
              <a:rPr lang="ar-SA" sz="2800" b="1" dirty="0" smtClean="0">
                <a:solidFill>
                  <a:schemeClr val="accent3"/>
                </a:solidFill>
              </a:rPr>
              <a:t>(بعد بقز </a:t>
            </a:r>
            <a:r>
              <a:rPr lang="ar-SA" sz="2800" b="1" dirty="0" err="1" smtClean="0">
                <a:solidFill>
                  <a:schemeClr val="accent3"/>
                </a:solidFill>
              </a:rPr>
              <a:t>2003 )</a:t>
            </a:r>
            <a:endParaRPr lang="en-US" sz="2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82180"/>
            <a:ext cx="1760610" cy="461665"/>
          </a:xfrm>
          <a:prstGeom prst="rect">
            <a:avLst/>
          </a:prstGeom>
          <a:noFill/>
        </p:spPr>
        <p:txBody>
          <a:bodyPr wrap="none" rtlCol="0">
            <a:spAutoFit/>
          </a:bodyPr>
          <a:lstStyle/>
          <a:p>
            <a:r>
              <a:rPr lang="en-US" sz="2400" b="1" dirty="0" smtClean="0">
                <a:solidFill>
                  <a:schemeClr val="bg2">
                    <a:lumMod val="75000"/>
                  </a:schemeClr>
                </a:solidFill>
              </a:rPr>
              <a:t>STEP 1</a:t>
            </a:r>
            <a:r>
              <a:rPr lang="ar-SA" sz="2400" b="1" dirty="0" err="1" smtClean="0">
                <a:solidFill>
                  <a:schemeClr val="bg2">
                    <a:lumMod val="75000"/>
                  </a:schemeClr>
                </a:solidFill>
              </a:rPr>
              <a:t>خطوة1</a:t>
            </a:r>
            <a:endParaRPr lang="en-US" sz="2400" b="1" dirty="0">
              <a:solidFill>
                <a:schemeClr val="bg2">
                  <a:lumMod val="75000"/>
                </a:schemeClr>
              </a:solidFill>
            </a:endParaRPr>
          </a:p>
        </p:txBody>
      </p:sp>
      <p:cxnSp>
        <p:nvCxnSpPr>
          <p:cNvPr id="5" name="Straight Connector 4"/>
          <p:cNvCxnSpPr/>
          <p:nvPr/>
        </p:nvCxnSpPr>
        <p:spPr>
          <a:xfrm rot="5400000">
            <a:off x="-702072" y="4023916"/>
            <a:ext cx="521255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28600" y="5106988"/>
            <a:ext cx="1524000" cy="1588"/>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28600" y="5181600"/>
            <a:ext cx="1773242" cy="923330"/>
          </a:xfrm>
          <a:prstGeom prst="rect">
            <a:avLst/>
          </a:prstGeom>
          <a:noFill/>
        </p:spPr>
        <p:txBody>
          <a:bodyPr wrap="none" rtlCol="0">
            <a:spAutoFit/>
          </a:bodyPr>
          <a:lstStyle/>
          <a:p>
            <a:r>
              <a:rPr lang="en-US" dirty="0" smtClean="0"/>
              <a:t>in designing</a:t>
            </a:r>
          </a:p>
          <a:p>
            <a:r>
              <a:rPr lang="en-US" dirty="0" smtClean="0"/>
              <a:t>Instruction </a:t>
            </a:r>
          </a:p>
          <a:p>
            <a:r>
              <a:rPr lang="ar-SA" dirty="0" smtClean="0"/>
              <a:t>في الإرشاد التصميمي</a:t>
            </a:r>
            <a:endParaRPr lang="en-US" dirty="0"/>
          </a:p>
        </p:txBody>
      </p:sp>
      <p:sp>
        <p:nvSpPr>
          <p:cNvPr id="6" name="TextBox 5"/>
          <p:cNvSpPr txBox="1"/>
          <p:nvPr/>
        </p:nvSpPr>
        <p:spPr>
          <a:xfrm>
            <a:off x="2840616" y="6211669"/>
            <a:ext cx="5008872" cy="646331"/>
          </a:xfrm>
          <a:prstGeom prst="rect">
            <a:avLst/>
          </a:prstGeom>
          <a:noFill/>
        </p:spPr>
        <p:txBody>
          <a:bodyPr wrap="none" rtlCol="0">
            <a:spAutoFit/>
          </a:bodyPr>
          <a:lstStyle/>
          <a:p>
            <a:r>
              <a:rPr lang="en-US" dirty="0" smtClean="0">
                <a:solidFill>
                  <a:schemeClr val="bg2">
                    <a:lumMod val="75000"/>
                  </a:schemeClr>
                </a:solidFill>
              </a:rPr>
              <a:t>Identification of expected type of learning outcome</a:t>
            </a:r>
          </a:p>
          <a:p>
            <a:r>
              <a:rPr lang="ar-SA" dirty="0" smtClean="0">
                <a:solidFill>
                  <a:schemeClr val="bg2">
                    <a:lumMod val="75000"/>
                  </a:schemeClr>
                </a:solidFill>
              </a:rPr>
              <a:t>تعريف النمط المتوقع من مخرجات التعلم </a:t>
            </a:r>
            <a:endParaRPr lang="en-US" dirty="0">
              <a:solidFill>
                <a:schemeClr val="bg2">
                  <a:lumMod val="75000"/>
                </a:schemeClr>
              </a:solidFill>
            </a:endParaRPr>
          </a:p>
        </p:txBody>
      </p:sp>
      <p:sp>
        <p:nvSpPr>
          <p:cNvPr id="9" name="TextBox 8"/>
          <p:cNvSpPr txBox="1"/>
          <p:nvPr/>
        </p:nvSpPr>
        <p:spPr>
          <a:xfrm>
            <a:off x="2571736" y="1417638"/>
            <a:ext cx="5105623" cy="4955203"/>
          </a:xfrm>
          <a:prstGeom prst="rect">
            <a:avLst/>
          </a:prstGeom>
          <a:noFill/>
        </p:spPr>
        <p:txBody>
          <a:bodyPr wrap="square" rtlCol="0">
            <a:spAutoFit/>
          </a:bodyPr>
          <a:lstStyle/>
          <a:p>
            <a:r>
              <a:rPr lang="en-US" sz="2400" dirty="0" smtClean="0"/>
              <a:t>“</a:t>
            </a:r>
            <a:r>
              <a:rPr lang="en-US" sz="2400" i="1" dirty="0" smtClean="0"/>
              <a:t>… an intellectually disciplined step</a:t>
            </a:r>
          </a:p>
          <a:p>
            <a:r>
              <a:rPr lang="en-US" sz="2400" i="1" dirty="0" smtClean="0"/>
              <a:t>must be taken by the (instructional) designer to infer the nature of the performance that is expected to be attained as a result of learning</a:t>
            </a:r>
          </a:p>
          <a:p>
            <a:r>
              <a:rPr lang="en-US" sz="2400" i="1" dirty="0" smtClean="0"/>
              <a:t>i.e. determining </a:t>
            </a:r>
            <a:r>
              <a:rPr lang="en-US" sz="2400" i="1" u="sng" dirty="0" smtClean="0"/>
              <a:t>what</a:t>
            </a:r>
            <a:r>
              <a:rPr lang="en-US" sz="2400" i="1" dirty="0" smtClean="0"/>
              <a:t> is to be learned is  the first step in instructional design   </a:t>
            </a:r>
            <a:r>
              <a:rPr lang="en-US" sz="2400" dirty="0" smtClean="0"/>
              <a:t>”</a:t>
            </a:r>
          </a:p>
          <a:p>
            <a:pPr algn="r"/>
            <a:r>
              <a:rPr lang="en-US" sz="1400" dirty="0" smtClean="0"/>
              <a:t>Wager and Gagne</a:t>
            </a:r>
          </a:p>
          <a:p>
            <a:pPr algn="r"/>
            <a:r>
              <a:rPr lang="ar-SA" sz="1400" dirty="0" smtClean="0"/>
              <a:t>”...</a:t>
            </a:r>
            <a:r>
              <a:rPr lang="ar-SA" sz="2000" dirty="0" smtClean="0"/>
              <a:t>يجب أن تؤخذ خطوة فكرية منضبطة من قبل </a:t>
            </a:r>
            <a:r>
              <a:rPr lang="ar-SA" sz="2000" dirty="0" err="1" smtClean="0"/>
              <a:t>المصمم </a:t>
            </a:r>
            <a:r>
              <a:rPr lang="ar-SA" sz="2000" dirty="0" smtClean="0"/>
              <a:t>(الإرشادي) ليبين طبيعة الأداء التي يتوقع أن يقتنيها الطالب نتيجة التعلم </a:t>
            </a:r>
          </a:p>
          <a:p>
            <a:pPr algn="r"/>
            <a:endParaRPr lang="ar-SA" sz="2000" dirty="0" smtClean="0"/>
          </a:p>
          <a:p>
            <a:pPr algn="r"/>
            <a:r>
              <a:rPr lang="ar-SA" sz="2000" dirty="0" err="1" smtClean="0"/>
              <a:t>بمعنى </a:t>
            </a:r>
            <a:r>
              <a:rPr lang="ar-SA" sz="2000" dirty="0" smtClean="0"/>
              <a:t>: العزم على ما يجب تعلمه فهذه هي الخطوة الأولى بالتصميم </a:t>
            </a:r>
            <a:r>
              <a:rPr lang="ar-SA" sz="2000" dirty="0" err="1" smtClean="0"/>
              <a:t>الإرشادي</a:t>
            </a:r>
            <a:r>
              <a:rPr lang="ar-SA" sz="1400" dirty="0" err="1" smtClean="0"/>
              <a:t>“</a:t>
            </a:r>
            <a:endParaRPr lang="ar-SA" sz="1400" dirty="0" smtClean="0"/>
          </a:p>
          <a:p>
            <a:pPr algn="r"/>
            <a:r>
              <a:rPr lang="ar-SA" sz="1400" dirty="0" smtClean="0"/>
              <a:t>				                                              واجر و </a:t>
            </a:r>
            <a:r>
              <a:rPr lang="ar-SA" sz="1400" dirty="0" err="1" smtClean="0"/>
              <a:t>قاقني</a:t>
            </a:r>
            <a:endParaRPr lang="en-US" sz="1400" dirty="0"/>
          </a:p>
        </p:txBody>
      </p:sp>
      <p:sp>
        <p:nvSpPr>
          <p:cNvPr id="10" name="Title 9"/>
          <p:cNvSpPr>
            <a:spLocks noGrp="1"/>
          </p:cNvSpPr>
          <p:nvPr>
            <p:ph type="title"/>
          </p:nvPr>
        </p:nvSpPr>
        <p:spPr/>
        <p:txBody>
          <a:bodyPr>
            <a:normAutofit fontScale="90000"/>
          </a:bodyPr>
          <a:lstStyle/>
          <a:p>
            <a:r>
              <a:rPr lang="en-US" dirty="0" smtClean="0"/>
              <a:t>An Instructional Design perspective</a:t>
            </a:r>
            <a:br>
              <a:rPr lang="en-US" dirty="0" smtClean="0"/>
            </a:br>
            <a:r>
              <a:rPr lang="ar-SA" dirty="0" smtClean="0"/>
              <a:t>وجهة نظر تصميم إرشادية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648200"/>
            <a:ext cx="1760610" cy="461665"/>
          </a:xfrm>
          <a:prstGeom prst="rect">
            <a:avLst/>
          </a:prstGeom>
          <a:noFill/>
        </p:spPr>
        <p:txBody>
          <a:bodyPr wrap="none" rtlCol="0">
            <a:spAutoFit/>
          </a:bodyPr>
          <a:lstStyle/>
          <a:p>
            <a:r>
              <a:rPr lang="en-US" sz="2400" b="1" dirty="0" smtClean="0">
                <a:solidFill>
                  <a:schemeClr val="bg2">
                    <a:lumMod val="75000"/>
                  </a:schemeClr>
                </a:solidFill>
              </a:rPr>
              <a:t>STEP 2</a:t>
            </a:r>
            <a:r>
              <a:rPr lang="ar-SA" sz="2400" b="1" dirty="0" err="1" smtClean="0">
                <a:solidFill>
                  <a:schemeClr val="bg2">
                    <a:lumMod val="75000"/>
                  </a:schemeClr>
                </a:solidFill>
              </a:rPr>
              <a:t>خطوة2</a:t>
            </a:r>
            <a:endParaRPr lang="en-US" sz="2400" b="1" dirty="0">
              <a:solidFill>
                <a:schemeClr val="bg2">
                  <a:lumMod val="75000"/>
                </a:schemeClr>
              </a:solidFill>
            </a:endParaRPr>
          </a:p>
        </p:txBody>
      </p:sp>
      <p:cxnSp>
        <p:nvCxnSpPr>
          <p:cNvPr id="5" name="Straight Connector 4"/>
          <p:cNvCxnSpPr/>
          <p:nvPr/>
        </p:nvCxnSpPr>
        <p:spPr>
          <a:xfrm rot="16200000" flipH="1">
            <a:off x="-608766" y="2972553"/>
            <a:ext cx="5029121"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533400" y="5105400"/>
            <a:ext cx="1524000" cy="1588"/>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49276" y="5181600"/>
            <a:ext cx="1303324" cy="646331"/>
          </a:xfrm>
          <a:prstGeom prst="rect">
            <a:avLst/>
          </a:prstGeom>
          <a:noFill/>
        </p:spPr>
        <p:txBody>
          <a:bodyPr wrap="none" rtlCol="0">
            <a:spAutoFit/>
          </a:bodyPr>
          <a:lstStyle/>
          <a:p>
            <a:r>
              <a:rPr lang="en-US" dirty="0" smtClean="0"/>
              <a:t>in designing</a:t>
            </a:r>
          </a:p>
          <a:p>
            <a:r>
              <a:rPr lang="en-US" dirty="0" smtClean="0"/>
              <a:t>instruction</a:t>
            </a:r>
            <a:endParaRPr lang="en-US" dirty="0"/>
          </a:p>
        </p:txBody>
      </p:sp>
      <p:sp>
        <p:nvSpPr>
          <p:cNvPr id="9" name="TextBox 8"/>
          <p:cNvSpPr txBox="1"/>
          <p:nvPr/>
        </p:nvSpPr>
        <p:spPr>
          <a:xfrm>
            <a:off x="2482639" y="6260068"/>
            <a:ext cx="6174457" cy="646331"/>
          </a:xfrm>
          <a:prstGeom prst="rect">
            <a:avLst/>
          </a:prstGeom>
          <a:noFill/>
        </p:spPr>
        <p:txBody>
          <a:bodyPr wrap="square" rtlCol="0">
            <a:spAutoFit/>
          </a:bodyPr>
          <a:lstStyle/>
          <a:p>
            <a:pPr algn="ctr"/>
            <a:r>
              <a:rPr lang="en-US" dirty="0" smtClean="0">
                <a:solidFill>
                  <a:schemeClr val="bg2">
                    <a:lumMod val="75000"/>
                  </a:schemeClr>
                </a:solidFill>
              </a:rPr>
              <a:t>How to arrange the events that will make learning readily occur</a:t>
            </a:r>
          </a:p>
          <a:p>
            <a:pPr algn="ctr"/>
            <a:r>
              <a:rPr lang="ar-SA" dirty="0" smtClean="0">
                <a:solidFill>
                  <a:schemeClr val="bg2">
                    <a:lumMod val="75000"/>
                  </a:schemeClr>
                </a:solidFill>
              </a:rPr>
              <a:t>كيف ترتب الأحداث لتفعل العملية </a:t>
            </a:r>
            <a:r>
              <a:rPr lang="ar-SA" dirty="0" err="1" smtClean="0">
                <a:solidFill>
                  <a:schemeClr val="bg2">
                    <a:lumMod val="75000"/>
                  </a:schemeClr>
                </a:solidFill>
              </a:rPr>
              <a:t>التعلمية</a:t>
            </a:r>
            <a:r>
              <a:rPr lang="ar-SA" dirty="0" smtClean="0">
                <a:solidFill>
                  <a:schemeClr val="bg2">
                    <a:lumMod val="75000"/>
                  </a:schemeClr>
                </a:solidFill>
              </a:rPr>
              <a:t> </a:t>
            </a:r>
            <a:r>
              <a:rPr lang="ar-SA" dirty="0" err="1" smtClean="0">
                <a:solidFill>
                  <a:schemeClr val="bg2">
                    <a:lumMod val="75000"/>
                  </a:schemeClr>
                </a:solidFill>
              </a:rPr>
              <a:t>؟</a:t>
            </a:r>
            <a:endParaRPr lang="en-US" dirty="0">
              <a:solidFill>
                <a:schemeClr val="bg2">
                  <a:lumMod val="75000"/>
                </a:schemeClr>
              </a:solidFill>
            </a:endParaRPr>
          </a:p>
        </p:txBody>
      </p:sp>
      <p:sp>
        <p:nvSpPr>
          <p:cNvPr id="11" name="TextBox 10"/>
          <p:cNvSpPr txBox="1"/>
          <p:nvPr/>
        </p:nvSpPr>
        <p:spPr>
          <a:xfrm>
            <a:off x="3473819" y="5827931"/>
            <a:ext cx="5183278" cy="369332"/>
          </a:xfrm>
          <a:prstGeom prst="rect">
            <a:avLst/>
          </a:prstGeom>
          <a:noFill/>
        </p:spPr>
        <p:txBody>
          <a:bodyPr wrap="none" rtlCol="0">
            <a:spAutoFit/>
          </a:bodyPr>
          <a:lstStyle/>
          <a:p>
            <a:r>
              <a:rPr lang="en-US" dirty="0" smtClean="0"/>
              <a:t>9 events of instruction</a:t>
            </a:r>
            <a:r>
              <a:rPr lang="ar-SA" dirty="0" smtClean="0"/>
              <a:t>9 أحداث إرشادية</a:t>
            </a:r>
            <a:r>
              <a:rPr lang="en-US" dirty="0" smtClean="0"/>
              <a:t> (Gagne &amp; Briggs)</a:t>
            </a:r>
            <a:endParaRPr lang="en-US" dirty="0"/>
          </a:p>
        </p:txBody>
      </p:sp>
      <p:cxnSp>
        <p:nvCxnSpPr>
          <p:cNvPr id="12" name="Straight Connector 11"/>
          <p:cNvCxnSpPr/>
          <p:nvPr/>
        </p:nvCxnSpPr>
        <p:spPr>
          <a:xfrm rot="16200000" flipH="1">
            <a:off x="77431" y="2972156"/>
            <a:ext cx="5029915" cy="1"/>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133600" y="685800"/>
            <a:ext cx="301660" cy="4801315"/>
          </a:xfrm>
          <a:prstGeom prst="rect">
            <a:avLst/>
          </a:prstGeom>
          <a:noFill/>
        </p:spPr>
        <p:txBody>
          <a:bodyPr wrap="none" rtlCol="0">
            <a:spAutoFit/>
          </a:bodyPr>
          <a:lstStyle/>
          <a:p>
            <a:r>
              <a:rPr lang="en-US" dirty="0" smtClean="0"/>
              <a:t>1</a:t>
            </a:r>
          </a:p>
          <a:p>
            <a:endParaRPr lang="en-US" dirty="0" smtClean="0"/>
          </a:p>
          <a:p>
            <a:r>
              <a:rPr lang="en-US" dirty="0" smtClean="0"/>
              <a:t>2</a:t>
            </a:r>
          </a:p>
          <a:p>
            <a:endParaRPr lang="en-US" dirty="0" smtClean="0"/>
          </a:p>
          <a:p>
            <a:r>
              <a:rPr lang="en-US" dirty="0" smtClean="0"/>
              <a:t>3</a:t>
            </a:r>
          </a:p>
          <a:p>
            <a:endParaRPr lang="en-US" dirty="0" smtClean="0"/>
          </a:p>
          <a:p>
            <a:r>
              <a:rPr lang="en-US" dirty="0" smtClean="0"/>
              <a:t>4</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cxnSp>
        <p:nvCxnSpPr>
          <p:cNvPr id="15" name="Straight Connector 14"/>
          <p:cNvCxnSpPr/>
          <p:nvPr/>
        </p:nvCxnSpPr>
        <p:spPr>
          <a:xfrm>
            <a:off x="2057400" y="1143000"/>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057400" y="1676400"/>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057400" y="2208212"/>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057400" y="2817812"/>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743200" y="523220"/>
            <a:ext cx="4161909" cy="646331"/>
          </a:xfrm>
          <a:prstGeom prst="rect">
            <a:avLst/>
          </a:prstGeom>
          <a:noFill/>
        </p:spPr>
        <p:txBody>
          <a:bodyPr wrap="none" rtlCol="0">
            <a:spAutoFit/>
          </a:bodyPr>
          <a:lstStyle/>
          <a:p>
            <a:r>
              <a:rPr lang="en-US" u="sng" dirty="0" smtClean="0"/>
              <a:t>Alerting</a:t>
            </a:r>
            <a:r>
              <a:rPr lang="en-US" dirty="0" smtClean="0"/>
              <a:t> the learner to receive information</a:t>
            </a:r>
          </a:p>
          <a:p>
            <a:r>
              <a:rPr lang="ar-SA" u="sng" dirty="0" smtClean="0"/>
              <a:t>تنبيه</a:t>
            </a:r>
            <a:r>
              <a:rPr lang="ar-SA" dirty="0" smtClean="0"/>
              <a:t> الطالب ليستقبل معلومات </a:t>
            </a:r>
            <a:endParaRPr lang="en-US" dirty="0"/>
          </a:p>
        </p:txBody>
      </p:sp>
      <p:sp>
        <p:nvSpPr>
          <p:cNvPr id="25" name="TextBox 24"/>
          <p:cNvSpPr txBox="1"/>
          <p:nvPr/>
        </p:nvSpPr>
        <p:spPr>
          <a:xfrm>
            <a:off x="2743200" y="1154668"/>
            <a:ext cx="4820872" cy="646331"/>
          </a:xfrm>
          <a:prstGeom prst="rect">
            <a:avLst/>
          </a:prstGeom>
          <a:noFill/>
        </p:spPr>
        <p:txBody>
          <a:bodyPr wrap="none" rtlCol="0">
            <a:spAutoFit/>
          </a:bodyPr>
          <a:lstStyle/>
          <a:p>
            <a:r>
              <a:rPr lang="en-US" dirty="0" smtClean="0"/>
              <a:t>Acquiring an </a:t>
            </a:r>
            <a:r>
              <a:rPr lang="en-US" u="sng" dirty="0" smtClean="0"/>
              <a:t>expectancy</a:t>
            </a:r>
            <a:r>
              <a:rPr lang="en-US" dirty="0" smtClean="0"/>
              <a:t> of the results of learning</a:t>
            </a:r>
          </a:p>
          <a:p>
            <a:pPr algn="ctr"/>
            <a:r>
              <a:rPr lang="ar-SA" dirty="0" smtClean="0"/>
              <a:t>استجلاب </a:t>
            </a:r>
            <a:r>
              <a:rPr lang="ar-SA" u="sng" dirty="0" smtClean="0"/>
              <a:t>توقع</a:t>
            </a:r>
            <a:r>
              <a:rPr lang="ar-SA" dirty="0" smtClean="0"/>
              <a:t> بنتائج التعلم </a:t>
            </a:r>
            <a:endParaRPr lang="en-US" dirty="0"/>
          </a:p>
        </p:txBody>
      </p:sp>
      <p:sp>
        <p:nvSpPr>
          <p:cNvPr id="26" name="TextBox 25"/>
          <p:cNvSpPr txBox="1"/>
          <p:nvPr/>
        </p:nvSpPr>
        <p:spPr>
          <a:xfrm>
            <a:off x="2743200" y="1752600"/>
            <a:ext cx="6127768" cy="646331"/>
          </a:xfrm>
          <a:prstGeom prst="rect">
            <a:avLst/>
          </a:prstGeom>
          <a:noFill/>
        </p:spPr>
        <p:txBody>
          <a:bodyPr wrap="none" rtlCol="0">
            <a:spAutoFit/>
          </a:bodyPr>
          <a:lstStyle/>
          <a:p>
            <a:pPr algn="ctr"/>
            <a:r>
              <a:rPr lang="en-US" u="sng" dirty="0" smtClean="0"/>
              <a:t>Retrieval</a:t>
            </a:r>
            <a:r>
              <a:rPr lang="en-US" dirty="0" smtClean="0"/>
              <a:t> of items in long term memory to the working memory</a:t>
            </a:r>
          </a:p>
          <a:p>
            <a:pPr algn="ctr"/>
            <a:r>
              <a:rPr lang="ar-SA" u="sng" dirty="0" smtClean="0"/>
              <a:t>استرجاع</a:t>
            </a:r>
            <a:r>
              <a:rPr lang="ar-SA" dirty="0" smtClean="0"/>
              <a:t> نقاط من الذاكرة طويلة المدى للذاكرة العاملة الآن </a:t>
            </a:r>
            <a:endParaRPr lang="en-US" dirty="0"/>
          </a:p>
        </p:txBody>
      </p:sp>
      <p:sp>
        <p:nvSpPr>
          <p:cNvPr id="27" name="TextBox 26"/>
          <p:cNvSpPr txBox="1"/>
          <p:nvPr/>
        </p:nvSpPr>
        <p:spPr>
          <a:xfrm>
            <a:off x="3473819" y="0"/>
            <a:ext cx="2805961" cy="707886"/>
          </a:xfrm>
          <a:prstGeom prst="rect">
            <a:avLst/>
          </a:prstGeom>
          <a:noFill/>
        </p:spPr>
        <p:txBody>
          <a:bodyPr wrap="none" rtlCol="0">
            <a:spAutoFit/>
          </a:bodyPr>
          <a:lstStyle/>
          <a:p>
            <a:r>
              <a:rPr lang="en-US" sz="2000" dirty="0" smtClean="0">
                <a:solidFill>
                  <a:schemeClr val="accent4">
                    <a:lumMod val="60000"/>
                    <a:lumOff val="40000"/>
                  </a:schemeClr>
                </a:solidFill>
              </a:rPr>
              <a:t>Internal Learning Process</a:t>
            </a:r>
          </a:p>
          <a:p>
            <a:r>
              <a:rPr lang="ar-SA" sz="2000" dirty="0" smtClean="0">
                <a:solidFill>
                  <a:schemeClr val="accent4">
                    <a:lumMod val="60000"/>
                    <a:lumOff val="40000"/>
                  </a:schemeClr>
                </a:solidFill>
              </a:rPr>
              <a:t>إجراء التعلم الداخلي </a:t>
            </a:r>
            <a:endParaRPr lang="en-US" sz="2000" dirty="0">
              <a:solidFill>
                <a:schemeClr val="accent4">
                  <a:lumMod val="60000"/>
                  <a:lumOff val="40000"/>
                </a:schemeClr>
              </a:solidFill>
            </a:endParaRPr>
          </a:p>
        </p:txBody>
      </p:sp>
      <p:sp>
        <p:nvSpPr>
          <p:cNvPr id="28" name="TextBox 27"/>
          <p:cNvSpPr txBox="1"/>
          <p:nvPr/>
        </p:nvSpPr>
        <p:spPr>
          <a:xfrm>
            <a:off x="2758887" y="2328346"/>
            <a:ext cx="5779146" cy="646331"/>
          </a:xfrm>
          <a:prstGeom prst="rect">
            <a:avLst/>
          </a:prstGeom>
          <a:noFill/>
        </p:spPr>
        <p:txBody>
          <a:bodyPr wrap="none" rtlCol="0">
            <a:spAutoFit/>
          </a:bodyPr>
          <a:lstStyle/>
          <a:p>
            <a:r>
              <a:rPr lang="en-US" u="sng" dirty="0" smtClean="0"/>
              <a:t>Selective perception </a:t>
            </a:r>
            <a:r>
              <a:rPr lang="en-US" dirty="0" smtClean="0"/>
              <a:t>of the patterns that enter into learning</a:t>
            </a:r>
          </a:p>
          <a:p>
            <a:pPr algn="ctr"/>
            <a:r>
              <a:rPr lang="ar-SA" dirty="0" smtClean="0"/>
              <a:t>تصور يتم اختياره للأنماط التي تدخل إلى العملية </a:t>
            </a:r>
            <a:r>
              <a:rPr lang="ar-SA" dirty="0" err="1" smtClean="0"/>
              <a:t>التعلمية</a:t>
            </a:r>
            <a:endParaRPr lang="en-US" dirty="0"/>
          </a:p>
        </p:txBody>
      </p:sp>
      <p:sp>
        <p:nvSpPr>
          <p:cNvPr id="30" name="Rectangle 29"/>
          <p:cNvSpPr/>
          <p:nvPr/>
        </p:nvSpPr>
        <p:spPr>
          <a:xfrm>
            <a:off x="1369537" y="1143000"/>
            <a:ext cx="7408917" cy="609600"/>
          </a:xfrm>
          <a:prstGeom prst="rect">
            <a:avLst/>
          </a:prstGeom>
          <a:solidFill>
            <a:srgbClr val="FFFF00">
              <a:alpha val="2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2" name="Picture 31"/>
          <p:cNvPicPr>
            <a:picLocks noChangeAspect="1"/>
          </p:cNvPicPr>
          <p:nvPr/>
        </p:nvPicPr>
        <p:blipFill>
          <a:blip r:embed="rId2"/>
          <a:stretch>
            <a:fillRect/>
          </a:stretch>
        </p:blipFill>
        <p:spPr>
          <a:xfrm>
            <a:off x="1615289" y="2974677"/>
            <a:ext cx="7232650" cy="2617692"/>
          </a:xfrm>
          <a:prstGeom prst="rect">
            <a:avLst/>
          </a:prstGeom>
        </p:spPr>
      </p:pic>
      <p:sp>
        <p:nvSpPr>
          <p:cNvPr id="35" name="Rectangle 34"/>
          <p:cNvSpPr/>
          <p:nvPr/>
        </p:nvSpPr>
        <p:spPr>
          <a:xfrm>
            <a:off x="1506483" y="4114800"/>
            <a:ext cx="7408917" cy="533400"/>
          </a:xfrm>
          <a:prstGeom prst="rect">
            <a:avLst/>
          </a:prstGeom>
          <a:solidFill>
            <a:srgbClr val="FFFF00">
              <a:alpha val="2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مربع نص 21"/>
          <p:cNvSpPr txBox="1"/>
          <p:nvPr/>
        </p:nvSpPr>
        <p:spPr>
          <a:xfrm>
            <a:off x="6393547" y="2974677"/>
            <a:ext cx="2144486" cy="369332"/>
          </a:xfrm>
          <a:prstGeom prst="rect">
            <a:avLst/>
          </a:prstGeom>
          <a:noFill/>
        </p:spPr>
        <p:txBody>
          <a:bodyPr wrap="square" rtlCol="1">
            <a:spAutoFit/>
          </a:bodyPr>
          <a:lstStyle/>
          <a:p>
            <a:r>
              <a:rPr lang="ar-SA" dirty="0" smtClean="0"/>
              <a:t>حدث إرشادي خارجي </a:t>
            </a:r>
            <a:endParaRPr lang="ar-SA" dirty="0"/>
          </a:p>
        </p:txBody>
      </p:sp>
      <p:sp>
        <p:nvSpPr>
          <p:cNvPr id="23" name="مربع نص 22"/>
          <p:cNvSpPr txBox="1"/>
          <p:nvPr/>
        </p:nvSpPr>
        <p:spPr>
          <a:xfrm>
            <a:off x="4430486" y="3528675"/>
            <a:ext cx="1849294" cy="369332"/>
          </a:xfrm>
          <a:prstGeom prst="rect">
            <a:avLst/>
          </a:prstGeom>
          <a:noFill/>
        </p:spPr>
        <p:txBody>
          <a:bodyPr wrap="square" rtlCol="1">
            <a:spAutoFit/>
          </a:bodyPr>
          <a:lstStyle/>
          <a:p>
            <a:r>
              <a:rPr lang="ar-SA" dirty="0" smtClean="0"/>
              <a:t>الحصول على الانتباه </a:t>
            </a:r>
            <a:endParaRPr lang="ar-SA" dirty="0"/>
          </a:p>
        </p:txBody>
      </p:sp>
      <p:sp>
        <p:nvSpPr>
          <p:cNvPr id="29" name="مربع نص 28"/>
          <p:cNvSpPr txBox="1"/>
          <p:nvPr/>
        </p:nvSpPr>
        <p:spPr>
          <a:xfrm>
            <a:off x="6279780" y="4114800"/>
            <a:ext cx="2498674" cy="369332"/>
          </a:xfrm>
          <a:prstGeom prst="rect">
            <a:avLst/>
          </a:prstGeom>
          <a:noFill/>
        </p:spPr>
        <p:txBody>
          <a:bodyPr wrap="square" rtlCol="1">
            <a:spAutoFit/>
          </a:bodyPr>
          <a:lstStyle/>
          <a:p>
            <a:r>
              <a:rPr lang="ar-SA" dirty="0" smtClean="0"/>
              <a:t>إخبار الطالب بأهداف الدرس</a:t>
            </a:r>
            <a:endParaRPr lang="ar-SA" dirty="0"/>
          </a:p>
        </p:txBody>
      </p:sp>
      <p:sp>
        <p:nvSpPr>
          <p:cNvPr id="31" name="مربع نص 30"/>
          <p:cNvSpPr txBox="1"/>
          <p:nvPr/>
        </p:nvSpPr>
        <p:spPr>
          <a:xfrm>
            <a:off x="5987143" y="4648200"/>
            <a:ext cx="2550890" cy="369332"/>
          </a:xfrm>
          <a:prstGeom prst="rect">
            <a:avLst/>
          </a:prstGeom>
          <a:noFill/>
        </p:spPr>
        <p:txBody>
          <a:bodyPr wrap="square" rtlCol="1">
            <a:spAutoFit/>
          </a:bodyPr>
          <a:lstStyle/>
          <a:p>
            <a:r>
              <a:rPr lang="ar-SA" dirty="0" smtClean="0"/>
              <a:t>حث التذكر لمعلومات سابقة </a:t>
            </a:r>
            <a:endParaRPr lang="ar-SA"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648200"/>
            <a:ext cx="1158089" cy="523220"/>
          </a:xfrm>
          <a:prstGeom prst="rect">
            <a:avLst/>
          </a:prstGeom>
          <a:noFill/>
        </p:spPr>
        <p:txBody>
          <a:bodyPr wrap="none" rtlCol="0">
            <a:spAutoFit/>
          </a:bodyPr>
          <a:lstStyle/>
          <a:p>
            <a:r>
              <a:rPr lang="en-US" sz="2800" b="1" dirty="0" smtClean="0">
                <a:solidFill>
                  <a:schemeClr val="bg2">
                    <a:lumMod val="75000"/>
                  </a:schemeClr>
                </a:solidFill>
              </a:rPr>
              <a:t>STEP 2</a:t>
            </a:r>
            <a:endParaRPr lang="en-US" sz="2800" b="1" dirty="0">
              <a:solidFill>
                <a:schemeClr val="bg2">
                  <a:lumMod val="75000"/>
                </a:schemeClr>
              </a:solidFill>
            </a:endParaRPr>
          </a:p>
        </p:txBody>
      </p:sp>
      <p:cxnSp>
        <p:nvCxnSpPr>
          <p:cNvPr id="5" name="Straight Connector 4"/>
          <p:cNvCxnSpPr/>
          <p:nvPr/>
        </p:nvCxnSpPr>
        <p:spPr>
          <a:xfrm rot="5400000">
            <a:off x="-1181100" y="3543300"/>
            <a:ext cx="6172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533400" y="5105400"/>
            <a:ext cx="1524000" cy="1588"/>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49276" y="5181600"/>
            <a:ext cx="1303324" cy="646331"/>
          </a:xfrm>
          <a:prstGeom prst="rect">
            <a:avLst/>
          </a:prstGeom>
          <a:noFill/>
        </p:spPr>
        <p:txBody>
          <a:bodyPr wrap="none" rtlCol="0">
            <a:spAutoFit/>
          </a:bodyPr>
          <a:lstStyle/>
          <a:p>
            <a:r>
              <a:rPr lang="en-US" dirty="0" smtClean="0"/>
              <a:t>in designing</a:t>
            </a:r>
          </a:p>
          <a:p>
            <a:r>
              <a:rPr lang="en-US" dirty="0" smtClean="0"/>
              <a:t>instruction</a:t>
            </a:r>
            <a:endParaRPr lang="en-US" dirty="0"/>
          </a:p>
        </p:txBody>
      </p:sp>
      <p:sp>
        <p:nvSpPr>
          <p:cNvPr id="9" name="TextBox 8"/>
          <p:cNvSpPr txBox="1"/>
          <p:nvPr/>
        </p:nvSpPr>
        <p:spPr>
          <a:xfrm>
            <a:off x="2799535" y="6260068"/>
            <a:ext cx="6127960" cy="646331"/>
          </a:xfrm>
          <a:prstGeom prst="rect">
            <a:avLst/>
          </a:prstGeom>
          <a:noFill/>
        </p:spPr>
        <p:txBody>
          <a:bodyPr wrap="none" rtlCol="0">
            <a:spAutoFit/>
          </a:bodyPr>
          <a:lstStyle/>
          <a:p>
            <a:r>
              <a:rPr lang="en-US" dirty="0" smtClean="0">
                <a:solidFill>
                  <a:schemeClr val="bg2">
                    <a:lumMod val="75000"/>
                  </a:schemeClr>
                </a:solidFill>
              </a:rPr>
              <a:t>How to arrange the events that will make learning readily occur</a:t>
            </a:r>
          </a:p>
          <a:p>
            <a:pPr algn="ctr"/>
            <a:r>
              <a:rPr lang="ar-SA" dirty="0" smtClean="0">
                <a:solidFill>
                  <a:schemeClr val="bg2">
                    <a:lumMod val="75000"/>
                  </a:schemeClr>
                </a:solidFill>
              </a:rPr>
              <a:t>كيف ترتب الأحداث لتجعل التعلم جاهزاً للحدوث؟</a:t>
            </a:r>
            <a:endParaRPr lang="en-US" dirty="0">
              <a:solidFill>
                <a:schemeClr val="bg2">
                  <a:lumMod val="75000"/>
                </a:schemeClr>
              </a:solidFill>
            </a:endParaRPr>
          </a:p>
        </p:txBody>
      </p:sp>
      <p:sp>
        <p:nvSpPr>
          <p:cNvPr id="11" name="TextBox 10"/>
          <p:cNvSpPr txBox="1"/>
          <p:nvPr/>
        </p:nvSpPr>
        <p:spPr>
          <a:xfrm>
            <a:off x="440670" y="5867400"/>
            <a:ext cx="1352529" cy="738664"/>
          </a:xfrm>
          <a:prstGeom prst="rect">
            <a:avLst/>
          </a:prstGeom>
          <a:noFill/>
        </p:spPr>
        <p:txBody>
          <a:bodyPr wrap="none" rtlCol="0">
            <a:spAutoFit/>
          </a:bodyPr>
          <a:lstStyle/>
          <a:p>
            <a:r>
              <a:rPr lang="en-US" sz="1400" dirty="0" smtClean="0"/>
              <a:t>9 events </a:t>
            </a:r>
          </a:p>
          <a:p>
            <a:r>
              <a:rPr lang="en-US" sz="1400" dirty="0" smtClean="0"/>
              <a:t>of instruction</a:t>
            </a:r>
          </a:p>
          <a:p>
            <a:r>
              <a:rPr lang="en-US" sz="1400" dirty="0" smtClean="0"/>
              <a:t>(Gagne &amp; Briggs</a:t>
            </a:r>
            <a:endParaRPr lang="en-US" sz="1400" dirty="0"/>
          </a:p>
        </p:txBody>
      </p:sp>
      <p:cxnSp>
        <p:nvCxnSpPr>
          <p:cNvPr id="12" name="Straight Connector 11"/>
          <p:cNvCxnSpPr/>
          <p:nvPr/>
        </p:nvCxnSpPr>
        <p:spPr>
          <a:xfrm rot="5400000">
            <a:off x="-491328" y="3519170"/>
            <a:ext cx="6172200" cy="1588"/>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133600" y="685800"/>
            <a:ext cx="301660" cy="5632312"/>
          </a:xfrm>
          <a:prstGeom prst="rect">
            <a:avLst/>
          </a:prstGeom>
          <a:noFill/>
        </p:spPr>
        <p:txBody>
          <a:bodyPr wrap="none" rtlCol="0">
            <a:spAutoFit/>
          </a:bodyPr>
          <a:lstStyle/>
          <a:p>
            <a:r>
              <a:rPr lang="en-US" dirty="0" smtClean="0"/>
              <a:t>1</a:t>
            </a:r>
          </a:p>
          <a:p>
            <a:endParaRPr lang="en-US" dirty="0" smtClean="0"/>
          </a:p>
          <a:p>
            <a:r>
              <a:rPr lang="en-US" dirty="0" smtClean="0"/>
              <a:t>2</a:t>
            </a:r>
          </a:p>
          <a:p>
            <a:endParaRPr lang="en-US" dirty="0" smtClean="0"/>
          </a:p>
          <a:p>
            <a:r>
              <a:rPr lang="en-US" dirty="0" smtClean="0"/>
              <a:t>3</a:t>
            </a:r>
          </a:p>
          <a:p>
            <a:endParaRPr lang="en-US" dirty="0" smtClean="0"/>
          </a:p>
          <a:p>
            <a:r>
              <a:rPr lang="en-US" dirty="0" smtClean="0"/>
              <a:t>4</a:t>
            </a:r>
          </a:p>
          <a:p>
            <a:endParaRPr lang="en-US" dirty="0" smtClean="0"/>
          </a:p>
          <a:p>
            <a:r>
              <a:rPr lang="en-US" dirty="0" smtClean="0"/>
              <a:t>5</a:t>
            </a:r>
          </a:p>
          <a:p>
            <a:endParaRPr lang="en-US" dirty="0" smtClean="0"/>
          </a:p>
          <a:p>
            <a:endParaRPr lang="en-US" dirty="0" smtClean="0"/>
          </a:p>
          <a:p>
            <a:r>
              <a:rPr lang="en-US" dirty="0" smtClean="0"/>
              <a:t>6</a:t>
            </a:r>
          </a:p>
          <a:p>
            <a:endParaRPr lang="en-US" dirty="0" smtClean="0"/>
          </a:p>
          <a:p>
            <a:endParaRPr lang="en-US" dirty="0" smtClean="0"/>
          </a:p>
          <a:p>
            <a:r>
              <a:rPr lang="en-US" dirty="0" smtClean="0"/>
              <a:t>7</a:t>
            </a:r>
          </a:p>
          <a:p>
            <a:endParaRPr lang="en-US" dirty="0" smtClean="0"/>
          </a:p>
          <a:p>
            <a:endParaRPr lang="en-US" dirty="0" smtClean="0"/>
          </a:p>
          <a:p>
            <a:r>
              <a:rPr lang="en-US" dirty="0" smtClean="0"/>
              <a:t>8</a:t>
            </a:r>
          </a:p>
          <a:p>
            <a:endParaRPr lang="en-US" dirty="0" smtClean="0"/>
          </a:p>
          <a:p>
            <a:r>
              <a:rPr lang="en-US" dirty="0" smtClean="0"/>
              <a:t>9</a:t>
            </a:r>
            <a:endParaRPr lang="en-US" dirty="0"/>
          </a:p>
        </p:txBody>
      </p:sp>
      <p:cxnSp>
        <p:nvCxnSpPr>
          <p:cNvPr id="15" name="Straight Connector 14"/>
          <p:cNvCxnSpPr/>
          <p:nvPr/>
        </p:nvCxnSpPr>
        <p:spPr>
          <a:xfrm>
            <a:off x="2057400" y="1143000"/>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057400" y="1676400"/>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057400" y="2208212"/>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057400" y="2817812"/>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057400" y="3672039"/>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057400" y="4329407"/>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057400" y="5216255"/>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057400" y="5766785"/>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743200" y="685800"/>
            <a:ext cx="6151236" cy="369332"/>
          </a:xfrm>
          <a:prstGeom prst="rect">
            <a:avLst/>
          </a:prstGeom>
          <a:noFill/>
        </p:spPr>
        <p:txBody>
          <a:bodyPr wrap="none" rtlCol="0">
            <a:spAutoFit/>
          </a:bodyPr>
          <a:lstStyle/>
          <a:p>
            <a:r>
              <a:rPr lang="en-US" u="sng" dirty="0" smtClean="0"/>
              <a:t>Alerting</a:t>
            </a:r>
            <a:r>
              <a:rPr lang="en-US" dirty="0" smtClean="0"/>
              <a:t> the learner to receive information</a:t>
            </a:r>
            <a:r>
              <a:rPr lang="ar-SA" dirty="0" smtClean="0"/>
              <a:t>تنبيه الطالب لتلقي معلومات</a:t>
            </a:r>
            <a:endParaRPr lang="en-US" dirty="0"/>
          </a:p>
        </p:txBody>
      </p:sp>
      <p:sp>
        <p:nvSpPr>
          <p:cNvPr id="25" name="TextBox 24"/>
          <p:cNvSpPr txBox="1"/>
          <p:nvPr/>
        </p:nvSpPr>
        <p:spPr>
          <a:xfrm>
            <a:off x="2592389" y="1154668"/>
            <a:ext cx="4820872" cy="646331"/>
          </a:xfrm>
          <a:prstGeom prst="rect">
            <a:avLst/>
          </a:prstGeom>
          <a:noFill/>
        </p:spPr>
        <p:txBody>
          <a:bodyPr wrap="none" rtlCol="0">
            <a:spAutoFit/>
          </a:bodyPr>
          <a:lstStyle/>
          <a:p>
            <a:r>
              <a:rPr lang="en-US" dirty="0" smtClean="0"/>
              <a:t>Acquiring an </a:t>
            </a:r>
            <a:r>
              <a:rPr lang="en-US" u="sng" dirty="0" smtClean="0"/>
              <a:t>expectancy</a:t>
            </a:r>
            <a:r>
              <a:rPr lang="en-US" dirty="0" smtClean="0"/>
              <a:t> of the results of learning</a:t>
            </a:r>
          </a:p>
          <a:p>
            <a:pPr algn="ctr"/>
            <a:r>
              <a:rPr lang="ar-SA" dirty="0" smtClean="0"/>
              <a:t> استجلاب توقع بنتائج التعلم </a:t>
            </a:r>
            <a:endParaRPr lang="en-US" dirty="0"/>
          </a:p>
        </p:txBody>
      </p:sp>
      <p:sp>
        <p:nvSpPr>
          <p:cNvPr id="26" name="TextBox 25"/>
          <p:cNvSpPr txBox="1"/>
          <p:nvPr/>
        </p:nvSpPr>
        <p:spPr>
          <a:xfrm>
            <a:off x="2743200" y="1752600"/>
            <a:ext cx="6127768" cy="646331"/>
          </a:xfrm>
          <a:prstGeom prst="rect">
            <a:avLst/>
          </a:prstGeom>
          <a:noFill/>
        </p:spPr>
        <p:txBody>
          <a:bodyPr wrap="none" rtlCol="0">
            <a:spAutoFit/>
          </a:bodyPr>
          <a:lstStyle/>
          <a:p>
            <a:r>
              <a:rPr lang="en-US" u="sng" dirty="0" smtClean="0"/>
              <a:t>Retrieval</a:t>
            </a:r>
            <a:r>
              <a:rPr lang="en-US" dirty="0" smtClean="0"/>
              <a:t> of items in long term memory to the working memory</a:t>
            </a:r>
          </a:p>
          <a:p>
            <a:r>
              <a:rPr lang="ar-SA" dirty="0" smtClean="0"/>
              <a:t>استرجاع نقاط ما من الذاكرة طويلة المدى للذاكرة العاملة الآن</a:t>
            </a:r>
            <a:endParaRPr lang="en-US" dirty="0"/>
          </a:p>
        </p:txBody>
      </p:sp>
      <p:sp>
        <p:nvSpPr>
          <p:cNvPr id="27" name="TextBox 26"/>
          <p:cNvSpPr txBox="1"/>
          <p:nvPr/>
        </p:nvSpPr>
        <p:spPr>
          <a:xfrm>
            <a:off x="3523783" y="152400"/>
            <a:ext cx="2805961" cy="707886"/>
          </a:xfrm>
          <a:prstGeom prst="rect">
            <a:avLst/>
          </a:prstGeom>
          <a:noFill/>
        </p:spPr>
        <p:txBody>
          <a:bodyPr wrap="none" rtlCol="0">
            <a:spAutoFit/>
          </a:bodyPr>
          <a:lstStyle/>
          <a:p>
            <a:r>
              <a:rPr lang="en-US" sz="2000" dirty="0" smtClean="0">
                <a:solidFill>
                  <a:schemeClr val="accent4">
                    <a:lumMod val="60000"/>
                    <a:lumOff val="40000"/>
                  </a:schemeClr>
                </a:solidFill>
              </a:rPr>
              <a:t>Internal Learning Process</a:t>
            </a:r>
          </a:p>
          <a:p>
            <a:r>
              <a:rPr lang="ar-SA" sz="2000" dirty="0" smtClean="0">
                <a:solidFill>
                  <a:schemeClr val="accent4">
                    <a:lumMod val="60000"/>
                    <a:lumOff val="40000"/>
                  </a:schemeClr>
                </a:solidFill>
              </a:rPr>
              <a:t>إجراء التعلم الداخلي</a:t>
            </a:r>
            <a:endParaRPr lang="en-US" sz="2000" dirty="0">
              <a:solidFill>
                <a:schemeClr val="accent4">
                  <a:lumMod val="60000"/>
                  <a:lumOff val="40000"/>
                </a:schemeClr>
              </a:solidFill>
            </a:endParaRPr>
          </a:p>
        </p:txBody>
      </p:sp>
      <p:sp>
        <p:nvSpPr>
          <p:cNvPr id="28" name="TextBox 27"/>
          <p:cNvSpPr txBox="1"/>
          <p:nvPr/>
        </p:nvSpPr>
        <p:spPr>
          <a:xfrm>
            <a:off x="2743200" y="2274332"/>
            <a:ext cx="5779146" cy="646331"/>
          </a:xfrm>
          <a:prstGeom prst="rect">
            <a:avLst/>
          </a:prstGeom>
          <a:noFill/>
        </p:spPr>
        <p:txBody>
          <a:bodyPr wrap="none" rtlCol="0">
            <a:spAutoFit/>
          </a:bodyPr>
          <a:lstStyle/>
          <a:p>
            <a:r>
              <a:rPr lang="en-US" u="sng" dirty="0" smtClean="0"/>
              <a:t>Selective perception </a:t>
            </a:r>
            <a:r>
              <a:rPr lang="en-US" dirty="0" smtClean="0"/>
              <a:t>of the patterns that enter into learning</a:t>
            </a:r>
          </a:p>
          <a:p>
            <a:r>
              <a:rPr lang="ar-SA" dirty="0" smtClean="0"/>
              <a:t>تصور مختار لأنماط معينة تدخل إلى العملية </a:t>
            </a:r>
            <a:r>
              <a:rPr lang="ar-SA" dirty="0" err="1" smtClean="0"/>
              <a:t>التعلمية</a:t>
            </a:r>
            <a:r>
              <a:rPr lang="ar-SA" dirty="0" smtClean="0"/>
              <a:t> </a:t>
            </a:r>
            <a:endParaRPr lang="en-US" dirty="0"/>
          </a:p>
        </p:txBody>
      </p:sp>
      <p:sp>
        <p:nvSpPr>
          <p:cNvPr id="29" name="TextBox 28"/>
          <p:cNvSpPr txBox="1"/>
          <p:nvPr/>
        </p:nvSpPr>
        <p:spPr>
          <a:xfrm>
            <a:off x="2592389" y="2819400"/>
            <a:ext cx="6633547" cy="923330"/>
          </a:xfrm>
          <a:prstGeom prst="rect">
            <a:avLst/>
          </a:prstGeom>
          <a:noFill/>
        </p:spPr>
        <p:txBody>
          <a:bodyPr wrap="none" rtlCol="0">
            <a:spAutoFit/>
          </a:bodyPr>
          <a:lstStyle/>
          <a:p>
            <a:r>
              <a:rPr lang="en-US" u="sng" dirty="0" smtClean="0"/>
              <a:t>Semantic encoding </a:t>
            </a:r>
            <a:r>
              <a:rPr lang="en-US" dirty="0" smtClean="0"/>
              <a:t>of presented material, to attain a form </a:t>
            </a:r>
          </a:p>
          <a:p>
            <a:r>
              <a:rPr lang="en-US" dirty="0" smtClean="0"/>
              <a:t>for long-term storage and ready retrieval</a:t>
            </a:r>
          </a:p>
          <a:p>
            <a:r>
              <a:rPr lang="en-US" dirty="0" smtClean="0"/>
              <a:t> </a:t>
            </a:r>
            <a:r>
              <a:rPr lang="ar-SA" dirty="0" smtClean="0"/>
              <a:t> برمجة لغوية للمادة المقدمة للحصول على شكل تخزين طويل المدى وجاهزة للاسترجاع</a:t>
            </a:r>
            <a:endParaRPr lang="en-US" dirty="0"/>
          </a:p>
        </p:txBody>
      </p:sp>
      <p:sp>
        <p:nvSpPr>
          <p:cNvPr id="30" name="TextBox 29"/>
          <p:cNvSpPr txBox="1"/>
          <p:nvPr/>
        </p:nvSpPr>
        <p:spPr>
          <a:xfrm>
            <a:off x="2763676" y="3824471"/>
            <a:ext cx="5169557" cy="646331"/>
          </a:xfrm>
          <a:prstGeom prst="rect">
            <a:avLst/>
          </a:prstGeom>
          <a:noFill/>
        </p:spPr>
        <p:txBody>
          <a:bodyPr wrap="none" rtlCol="0">
            <a:spAutoFit/>
          </a:bodyPr>
          <a:lstStyle/>
          <a:p>
            <a:r>
              <a:rPr lang="en-US" u="sng" dirty="0" smtClean="0"/>
              <a:t>Responding</a:t>
            </a:r>
            <a:r>
              <a:rPr lang="en-US" dirty="0" smtClean="0"/>
              <a:t> with a performance that verifies learning</a:t>
            </a:r>
            <a:endParaRPr lang="ar-SA" dirty="0" smtClean="0"/>
          </a:p>
          <a:p>
            <a:r>
              <a:rPr lang="ar-SA" dirty="0" smtClean="0"/>
              <a:t>تجاوب مع ألأداء الذي يرسخ التعلم </a:t>
            </a:r>
            <a:endParaRPr lang="en-US" dirty="0"/>
          </a:p>
        </p:txBody>
      </p:sp>
      <p:sp>
        <p:nvSpPr>
          <p:cNvPr id="31" name="TextBox 30"/>
          <p:cNvSpPr txBox="1"/>
          <p:nvPr/>
        </p:nvSpPr>
        <p:spPr>
          <a:xfrm>
            <a:off x="2777930" y="4463534"/>
            <a:ext cx="5595699" cy="646331"/>
          </a:xfrm>
          <a:prstGeom prst="rect">
            <a:avLst/>
          </a:prstGeom>
          <a:noFill/>
        </p:spPr>
        <p:txBody>
          <a:bodyPr wrap="none" rtlCol="0">
            <a:spAutoFit/>
          </a:bodyPr>
          <a:lstStyle/>
          <a:p>
            <a:r>
              <a:rPr lang="en-US" u="sng" dirty="0" smtClean="0"/>
              <a:t>Reinforcement,</a:t>
            </a:r>
            <a:r>
              <a:rPr lang="en-US" dirty="0" smtClean="0"/>
              <a:t> by means of which the results of learning </a:t>
            </a:r>
          </a:p>
          <a:p>
            <a:r>
              <a:rPr lang="en-US" dirty="0" smtClean="0"/>
              <a:t>are established</a:t>
            </a:r>
            <a:r>
              <a:rPr lang="ar-SA" dirty="0" smtClean="0"/>
              <a:t>التعزيز عن طريق تأسيس نتائج التعلم </a:t>
            </a:r>
            <a:endParaRPr lang="en-US" dirty="0"/>
          </a:p>
        </p:txBody>
      </p:sp>
      <p:sp>
        <p:nvSpPr>
          <p:cNvPr id="32" name="TextBox 31"/>
          <p:cNvSpPr txBox="1"/>
          <p:nvPr/>
        </p:nvSpPr>
        <p:spPr>
          <a:xfrm>
            <a:off x="2763676" y="5217843"/>
            <a:ext cx="5855706" cy="646331"/>
          </a:xfrm>
          <a:prstGeom prst="rect">
            <a:avLst/>
          </a:prstGeom>
          <a:noFill/>
        </p:spPr>
        <p:txBody>
          <a:bodyPr wrap="none" rtlCol="0">
            <a:spAutoFit/>
          </a:bodyPr>
          <a:lstStyle/>
          <a:p>
            <a:r>
              <a:rPr lang="en-US" dirty="0" smtClean="0"/>
              <a:t>Providing </a:t>
            </a:r>
            <a:r>
              <a:rPr lang="en-US" u="sng" dirty="0" smtClean="0"/>
              <a:t>cues</a:t>
            </a:r>
            <a:r>
              <a:rPr lang="en-US" dirty="0" smtClean="0"/>
              <a:t> that are used in recall</a:t>
            </a:r>
            <a:r>
              <a:rPr lang="ar-SA" dirty="0" smtClean="0"/>
              <a:t>توفير </a:t>
            </a:r>
            <a:r>
              <a:rPr lang="ar-SA" dirty="0" err="1" smtClean="0"/>
              <a:t>إلماحات</a:t>
            </a:r>
            <a:r>
              <a:rPr lang="ar-SA" dirty="0" smtClean="0"/>
              <a:t> تستخدم للتذكر  </a:t>
            </a:r>
            <a:endParaRPr lang="en-US" dirty="0" smtClean="0"/>
          </a:p>
          <a:p>
            <a:endParaRPr lang="en-US" dirty="0"/>
          </a:p>
        </p:txBody>
      </p:sp>
      <p:sp>
        <p:nvSpPr>
          <p:cNvPr id="33" name="TextBox 32"/>
          <p:cNvSpPr txBox="1"/>
          <p:nvPr/>
        </p:nvSpPr>
        <p:spPr>
          <a:xfrm>
            <a:off x="2770000" y="5890736"/>
            <a:ext cx="6244915" cy="369332"/>
          </a:xfrm>
          <a:prstGeom prst="rect">
            <a:avLst/>
          </a:prstGeom>
          <a:noFill/>
        </p:spPr>
        <p:txBody>
          <a:bodyPr wrap="none" rtlCol="0">
            <a:spAutoFit/>
          </a:bodyPr>
          <a:lstStyle/>
          <a:p>
            <a:r>
              <a:rPr lang="en-US" u="sng" dirty="0" smtClean="0"/>
              <a:t>Generalizing </a:t>
            </a:r>
            <a:r>
              <a:rPr lang="en-US" dirty="0" smtClean="0"/>
              <a:t>performance to new situations</a:t>
            </a:r>
            <a:r>
              <a:rPr lang="ar-SA" dirty="0" smtClean="0"/>
              <a:t>تعميم الأداء لمواقف جديدة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648200"/>
            <a:ext cx="1158089" cy="523220"/>
          </a:xfrm>
          <a:prstGeom prst="rect">
            <a:avLst/>
          </a:prstGeom>
          <a:noFill/>
        </p:spPr>
        <p:txBody>
          <a:bodyPr wrap="none" rtlCol="0">
            <a:spAutoFit/>
          </a:bodyPr>
          <a:lstStyle/>
          <a:p>
            <a:r>
              <a:rPr lang="en-US" sz="2800" b="1" dirty="0" smtClean="0">
                <a:solidFill>
                  <a:schemeClr val="bg2">
                    <a:lumMod val="75000"/>
                  </a:schemeClr>
                </a:solidFill>
              </a:rPr>
              <a:t>STEP 2</a:t>
            </a:r>
            <a:endParaRPr lang="en-US" sz="2800" b="1" dirty="0">
              <a:solidFill>
                <a:schemeClr val="bg2">
                  <a:lumMod val="75000"/>
                </a:schemeClr>
              </a:solidFill>
            </a:endParaRPr>
          </a:p>
        </p:txBody>
      </p:sp>
      <p:cxnSp>
        <p:nvCxnSpPr>
          <p:cNvPr id="5" name="Straight Connector 4"/>
          <p:cNvCxnSpPr/>
          <p:nvPr/>
        </p:nvCxnSpPr>
        <p:spPr>
          <a:xfrm rot="5400000">
            <a:off x="-1181100" y="3543300"/>
            <a:ext cx="6172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533400" y="5105400"/>
            <a:ext cx="1524000" cy="1588"/>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49276" y="5181600"/>
            <a:ext cx="1303324" cy="646331"/>
          </a:xfrm>
          <a:prstGeom prst="rect">
            <a:avLst/>
          </a:prstGeom>
          <a:noFill/>
        </p:spPr>
        <p:txBody>
          <a:bodyPr wrap="none" rtlCol="0">
            <a:spAutoFit/>
          </a:bodyPr>
          <a:lstStyle/>
          <a:p>
            <a:r>
              <a:rPr lang="en-US" dirty="0" smtClean="0"/>
              <a:t>in designing</a:t>
            </a:r>
          </a:p>
          <a:p>
            <a:r>
              <a:rPr lang="en-US" dirty="0" smtClean="0"/>
              <a:t>instruction</a:t>
            </a:r>
            <a:endParaRPr lang="en-US" dirty="0"/>
          </a:p>
        </p:txBody>
      </p:sp>
      <p:sp>
        <p:nvSpPr>
          <p:cNvPr id="9" name="TextBox 8"/>
          <p:cNvSpPr txBox="1"/>
          <p:nvPr/>
        </p:nvSpPr>
        <p:spPr>
          <a:xfrm>
            <a:off x="2799535" y="6260068"/>
            <a:ext cx="6127960" cy="646331"/>
          </a:xfrm>
          <a:prstGeom prst="rect">
            <a:avLst/>
          </a:prstGeom>
          <a:noFill/>
        </p:spPr>
        <p:txBody>
          <a:bodyPr wrap="none" rtlCol="0">
            <a:spAutoFit/>
          </a:bodyPr>
          <a:lstStyle/>
          <a:p>
            <a:r>
              <a:rPr lang="en-US" dirty="0" smtClean="0">
                <a:solidFill>
                  <a:schemeClr val="bg2">
                    <a:lumMod val="75000"/>
                  </a:schemeClr>
                </a:solidFill>
              </a:rPr>
              <a:t>How to arrange the events that will make learning readily occur</a:t>
            </a:r>
            <a:endParaRPr lang="ar-SA" dirty="0" smtClean="0">
              <a:solidFill>
                <a:schemeClr val="bg2">
                  <a:lumMod val="75000"/>
                </a:schemeClr>
              </a:solidFill>
            </a:endParaRPr>
          </a:p>
          <a:p>
            <a:r>
              <a:rPr lang="ar-SA" dirty="0" smtClean="0">
                <a:solidFill>
                  <a:schemeClr val="bg2">
                    <a:lumMod val="75000"/>
                  </a:schemeClr>
                </a:solidFill>
              </a:rPr>
              <a:t>كيف ترتب الأحداث لتجعل العملية </a:t>
            </a:r>
            <a:r>
              <a:rPr lang="ar-SA" dirty="0" err="1" smtClean="0">
                <a:solidFill>
                  <a:schemeClr val="bg2">
                    <a:lumMod val="75000"/>
                  </a:schemeClr>
                </a:solidFill>
              </a:rPr>
              <a:t>التعلمية</a:t>
            </a:r>
            <a:r>
              <a:rPr lang="ar-SA" dirty="0" smtClean="0">
                <a:solidFill>
                  <a:schemeClr val="bg2">
                    <a:lumMod val="75000"/>
                  </a:schemeClr>
                </a:solidFill>
              </a:rPr>
              <a:t> جاهزة للحدوث </a:t>
            </a:r>
            <a:endParaRPr lang="en-US" dirty="0">
              <a:solidFill>
                <a:schemeClr val="bg2">
                  <a:lumMod val="75000"/>
                </a:schemeClr>
              </a:solidFill>
            </a:endParaRPr>
          </a:p>
        </p:txBody>
      </p:sp>
      <p:sp>
        <p:nvSpPr>
          <p:cNvPr id="11" name="TextBox 10"/>
          <p:cNvSpPr txBox="1"/>
          <p:nvPr/>
        </p:nvSpPr>
        <p:spPr>
          <a:xfrm>
            <a:off x="440670" y="5867400"/>
            <a:ext cx="1352529" cy="738664"/>
          </a:xfrm>
          <a:prstGeom prst="rect">
            <a:avLst/>
          </a:prstGeom>
          <a:noFill/>
        </p:spPr>
        <p:txBody>
          <a:bodyPr wrap="none" rtlCol="0">
            <a:spAutoFit/>
          </a:bodyPr>
          <a:lstStyle/>
          <a:p>
            <a:r>
              <a:rPr lang="en-US" sz="1400" dirty="0" smtClean="0"/>
              <a:t>9 events </a:t>
            </a:r>
          </a:p>
          <a:p>
            <a:r>
              <a:rPr lang="en-US" sz="1400" dirty="0" smtClean="0"/>
              <a:t>of instruction</a:t>
            </a:r>
          </a:p>
          <a:p>
            <a:r>
              <a:rPr lang="en-US" sz="1400" dirty="0" smtClean="0"/>
              <a:t>(Gagne &amp; Briggs</a:t>
            </a:r>
            <a:endParaRPr lang="en-US" sz="1400" dirty="0"/>
          </a:p>
        </p:txBody>
      </p:sp>
      <p:cxnSp>
        <p:nvCxnSpPr>
          <p:cNvPr id="12" name="Straight Connector 11"/>
          <p:cNvCxnSpPr/>
          <p:nvPr/>
        </p:nvCxnSpPr>
        <p:spPr>
          <a:xfrm rot="5400000">
            <a:off x="-494506" y="3542506"/>
            <a:ext cx="6172200" cy="1588"/>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133600" y="685800"/>
            <a:ext cx="301660" cy="4801315"/>
          </a:xfrm>
          <a:prstGeom prst="rect">
            <a:avLst/>
          </a:prstGeom>
          <a:noFill/>
        </p:spPr>
        <p:txBody>
          <a:bodyPr wrap="none" rtlCol="0">
            <a:spAutoFit/>
          </a:bodyPr>
          <a:lstStyle/>
          <a:p>
            <a:r>
              <a:rPr lang="en-US" dirty="0" smtClean="0"/>
              <a:t>1</a:t>
            </a:r>
          </a:p>
          <a:p>
            <a:endParaRPr lang="en-US" dirty="0" smtClean="0"/>
          </a:p>
          <a:p>
            <a:r>
              <a:rPr lang="en-US" dirty="0" smtClean="0"/>
              <a:t>2</a:t>
            </a:r>
          </a:p>
          <a:p>
            <a:endParaRPr lang="en-US" dirty="0" smtClean="0"/>
          </a:p>
          <a:p>
            <a:r>
              <a:rPr lang="en-US" dirty="0" smtClean="0"/>
              <a:t>3</a:t>
            </a:r>
          </a:p>
          <a:p>
            <a:endParaRPr lang="en-US" dirty="0" smtClean="0"/>
          </a:p>
          <a:p>
            <a:r>
              <a:rPr lang="en-US" dirty="0" smtClean="0"/>
              <a:t>4</a:t>
            </a:r>
          </a:p>
          <a:p>
            <a:endParaRPr lang="en-US" dirty="0" smtClean="0"/>
          </a:p>
          <a:p>
            <a:r>
              <a:rPr lang="en-US" dirty="0" smtClean="0"/>
              <a:t>5</a:t>
            </a:r>
          </a:p>
          <a:p>
            <a:endParaRPr lang="en-US" dirty="0" smtClean="0"/>
          </a:p>
          <a:p>
            <a:r>
              <a:rPr lang="en-US" dirty="0" smtClean="0"/>
              <a:t>6</a:t>
            </a:r>
          </a:p>
          <a:p>
            <a:endParaRPr lang="en-US" dirty="0" smtClean="0"/>
          </a:p>
          <a:p>
            <a:r>
              <a:rPr lang="en-US" dirty="0" smtClean="0"/>
              <a:t>7</a:t>
            </a:r>
          </a:p>
          <a:p>
            <a:endParaRPr lang="en-US" dirty="0" smtClean="0"/>
          </a:p>
          <a:p>
            <a:r>
              <a:rPr lang="en-US" dirty="0" smtClean="0"/>
              <a:t>8</a:t>
            </a:r>
          </a:p>
          <a:p>
            <a:endParaRPr lang="en-US" dirty="0" smtClean="0"/>
          </a:p>
          <a:p>
            <a:r>
              <a:rPr lang="en-US" dirty="0" smtClean="0"/>
              <a:t>9</a:t>
            </a:r>
            <a:endParaRPr lang="en-US" dirty="0"/>
          </a:p>
        </p:txBody>
      </p:sp>
      <p:cxnSp>
        <p:nvCxnSpPr>
          <p:cNvPr id="15" name="Straight Connector 14"/>
          <p:cNvCxnSpPr/>
          <p:nvPr/>
        </p:nvCxnSpPr>
        <p:spPr>
          <a:xfrm>
            <a:off x="2057400" y="1143000"/>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057400" y="1676400"/>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057400" y="2208212"/>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057400" y="2817812"/>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057400" y="3429664"/>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057400" y="3970692"/>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057400" y="4508520"/>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057400" y="5000880"/>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743200" y="685800"/>
            <a:ext cx="3459217" cy="369332"/>
          </a:xfrm>
          <a:prstGeom prst="rect">
            <a:avLst/>
          </a:prstGeom>
          <a:noFill/>
        </p:spPr>
        <p:txBody>
          <a:bodyPr wrap="none" rtlCol="0">
            <a:spAutoFit/>
          </a:bodyPr>
          <a:lstStyle/>
          <a:p>
            <a:r>
              <a:rPr lang="en-US" dirty="0" smtClean="0"/>
              <a:t>Gaining attention </a:t>
            </a:r>
            <a:r>
              <a:rPr lang="ar-SA" dirty="0" smtClean="0"/>
              <a:t>الحصول على الانتباه </a:t>
            </a:r>
            <a:endParaRPr lang="en-US" dirty="0"/>
          </a:p>
        </p:txBody>
      </p:sp>
      <p:sp>
        <p:nvSpPr>
          <p:cNvPr id="25" name="TextBox 24"/>
          <p:cNvSpPr txBox="1"/>
          <p:nvPr/>
        </p:nvSpPr>
        <p:spPr>
          <a:xfrm>
            <a:off x="2743200" y="1154668"/>
            <a:ext cx="5890908" cy="369332"/>
          </a:xfrm>
          <a:prstGeom prst="rect">
            <a:avLst/>
          </a:prstGeom>
          <a:noFill/>
        </p:spPr>
        <p:txBody>
          <a:bodyPr wrap="none" rtlCol="0">
            <a:spAutoFit/>
          </a:bodyPr>
          <a:lstStyle/>
          <a:p>
            <a:r>
              <a:rPr lang="en-US" dirty="0" smtClean="0"/>
              <a:t>Informing learner of lesson objectives</a:t>
            </a:r>
            <a:r>
              <a:rPr lang="ar-SA" dirty="0" smtClean="0"/>
              <a:t> إخبار المتعلم بأهداف الدرس </a:t>
            </a:r>
            <a:endParaRPr lang="en-US" dirty="0"/>
          </a:p>
        </p:txBody>
      </p:sp>
      <p:sp>
        <p:nvSpPr>
          <p:cNvPr id="26" name="TextBox 25"/>
          <p:cNvSpPr txBox="1"/>
          <p:nvPr/>
        </p:nvSpPr>
        <p:spPr>
          <a:xfrm>
            <a:off x="2743200" y="1752600"/>
            <a:ext cx="5614999" cy="369332"/>
          </a:xfrm>
          <a:prstGeom prst="rect">
            <a:avLst/>
          </a:prstGeom>
          <a:noFill/>
        </p:spPr>
        <p:txBody>
          <a:bodyPr wrap="none" rtlCol="0">
            <a:spAutoFit/>
          </a:bodyPr>
          <a:lstStyle/>
          <a:p>
            <a:r>
              <a:rPr lang="en-US" dirty="0" smtClean="0"/>
              <a:t>Stimulating recall of prior learning</a:t>
            </a:r>
            <a:r>
              <a:rPr lang="ar-SA" dirty="0" smtClean="0"/>
              <a:t> حث التذكر لمعلومات سابقة   </a:t>
            </a:r>
            <a:endParaRPr lang="en-US" dirty="0"/>
          </a:p>
        </p:txBody>
      </p:sp>
      <p:sp>
        <p:nvSpPr>
          <p:cNvPr id="27" name="TextBox 26"/>
          <p:cNvSpPr txBox="1"/>
          <p:nvPr/>
        </p:nvSpPr>
        <p:spPr>
          <a:xfrm>
            <a:off x="3523783" y="152400"/>
            <a:ext cx="3150478" cy="707886"/>
          </a:xfrm>
          <a:prstGeom prst="rect">
            <a:avLst/>
          </a:prstGeom>
          <a:noFill/>
        </p:spPr>
        <p:txBody>
          <a:bodyPr wrap="none" rtlCol="0">
            <a:spAutoFit/>
          </a:bodyPr>
          <a:lstStyle/>
          <a:p>
            <a:r>
              <a:rPr lang="en-US" sz="2000" dirty="0" smtClean="0">
                <a:solidFill>
                  <a:schemeClr val="accent4">
                    <a:lumMod val="60000"/>
                    <a:lumOff val="40000"/>
                  </a:schemeClr>
                </a:solidFill>
              </a:rPr>
              <a:t>External Instructional Events</a:t>
            </a:r>
          </a:p>
          <a:p>
            <a:pPr algn="ctr"/>
            <a:r>
              <a:rPr lang="ar-SA" sz="2000" dirty="0" smtClean="0">
                <a:solidFill>
                  <a:schemeClr val="accent4">
                    <a:lumMod val="60000"/>
                    <a:lumOff val="40000"/>
                  </a:schemeClr>
                </a:solidFill>
              </a:rPr>
              <a:t>الأحداث الإرشادية الخارجية </a:t>
            </a:r>
            <a:endParaRPr lang="en-US" sz="2000" dirty="0">
              <a:solidFill>
                <a:schemeClr val="accent4">
                  <a:lumMod val="60000"/>
                  <a:lumOff val="40000"/>
                </a:schemeClr>
              </a:solidFill>
            </a:endParaRPr>
          </a:p>
        </p:txBody>
      </p:sp>
      <p:sp>
        <p:nvSpPr>
          <p:cNvPr id="28" name="TextBox 27"/>
          <p:cNvSpPr txBox="1"/>
          <p:nvPr/>
        </p:nvSpPr>
        <p:spPr>
          <a:xfrm>
            <a:off x="2743200" y="2274332"/>
            <a:ext cx="6076343" cy="369332"/>
          </a:xfrm>
          <a:prstGeom prst="rect">
            <a:avLst/>
          </a:prstGeom>
          <a:noFill/>
        </p:spPr>
        <p:txBody>
          <a:bodyPr wrap="none" rtlCol="0">
            <a:spAutoFit/>
          </a:bodyPr>
          <a:lstStyle/>
          <a:p>
            <a:r>
              <a:rPr lang="en-US" dirty="0" smtClean="0"/>
              <a:t>Presenting stimuli with distinctive features</a:t>
            </a:r>
            <a:r>
              <a:rPr lang="ar-SA" dirty="0" smtClean="0"/>
              <a:t> تقديم حافز ميزات محددة </a:t>
            </a:r>
            <a:endParaRPr lang="en-US" dirty="0"/>
          </a:p>
        </p:txBody>
      </p:sp>
      <p:sp>
        <p:nvSpPr>
          <p:cNvPr id="29" name="TextBox 28"/>
          <p:cNvSpPr txBox="1"/>
          <p:nvPr/>
        </p:nvSpPr>
        <p:spPr>
          <a:xfrm>
            <a:off x="2763676" y="2819400"/>
            <a:ext cx="4471160" cy="369332"/>
          </a:xfrm>
          <a:prstGeom prst="rect">
            <a:avLst/>
          </a:prstGeom>
          <a:noFill/>
        </p:spPr>
        <p:txBody>
          <a:bodyPr wrap="none" rtlCol="0">
            <a:spAutoFit/>
          </a:bodyPr>
          <a:lstStyle/>
          <a:p>
            <a:r>
              <a:rPr lang="en-US" dirty="0" smtClean="0"/>
              <a:t>Providing learner guidance</a:t>
            </a:r>
            <a:r>
              <a:rPr lang="ar-SA" dirty="0" smtClean="0"/>
              <a:t> توفير إرشاد للمتعلم     </a:t>
            </a:r>
            <a:endParaRPr lang="en-US" dirty="0"/>
          </a:p>
        </p:txBody>
      </p:sp>
      <p:sp>
        <p:nvSpPr>
          <p:cNvPr id="30" name="TextBox 29"/>
          <p:cNvSpPr txBox="1"/>
          <p:nvPr/>
        </p:nvSpPr>
        <p:spPr>
          <a:xfrm>
            <a:off x="2763676" y="3417281"/>
            <a:ext cx="3643883" cy="369332"/>
          </a:xfrm>
          <a:prstGeom prst="rect">
            <a:avLst/>
          </a:prstGeom>
          <a:noFill/>
        </p:spPr>
        <p:txBody>
          <a:bodyPr wrap="none" rtlCol="0">
            <a:spAutoFit/>
          </a:bodyPr>
          <a:lstStyle/>
          <a:p>
            <a:r>
              <a:rPr lang="en-US" dirty="0" smtClean="0"/>
              <a:t>Eliciting performance</a:t>
            </a:r>
            <a:r>
              <a:rPr lang="ar-SA" dirty="0" smtClean="0"/>
              <a:t> اختيار أداء معين   </a:t>
            </a:r>
            <a:endParaRPr lang="en-US" dirty="0"/>
          </a:p>
        </p:txBody>
      </p:sp>
      <p:sp>
        <p:nvSpPr>
          <p:cNvPr id="31" name="TextBox 30"/>
          <p:cNvSpPr txBox="1"/>
          <p:nvPr/>
        </p:nvSpPr>
        <p:spPr>
          <a:xfrm>
            <a:off x="2777930" y="3959394"/>
            <a:ext cx="3631828" cy="369332"/>
          </a:xfrm>
          <a:prstGeom prst="rect">
            <a:avLst/>
          </a:prstGeom>
          <a:noFill/>
        </p:spPr>
        <p:txBody>
          <a:bodyPr wrap="none" rtlCol="0">
            <a:spAutoFit/>
          </a:bodyPr>
          <a:lstStyle/>
          <a:p>
            <a:r>
              <a:rPr lang="en-US" dirty="0" smtClean="0"/>
              <a:t>Providing feedback</a:t>
            </a:r>
            <a:r>
              <a:rPr lang="ar-SA" dirty="0" smtClean="0"/>
              <a:t> توفير تغذية راجعة    </a:t>
            </a:r>
            <a:endParaRPr lang="en-US" dirty="0"/>
          </a:p>
        </p:txBody>
      </p:sp>
      <p:sp>
        <p:nvSpPr>
          <p:cNvPr id="32" name="TextBox 31"/>
          <p:cNvSpPr txBox="1"/>
          <p:nvPr/>
        </p:nvSpPr>
        <p:spPr>
          <a:xfrm>
            <a:off x="2772282" y="4534598"/>
            <a:ext cx="3473964" cy="369332"/>
          </a:xfrm>
          <a:prstGeom prst="rect">
            <a:avLst/>
          </a:prstGeom>
          <a:noFill/>
        </p:spPr>
        <p:txBody>
          <a:bodyPr wrap="none" rtlCol="0">
            <a:spAutoFit/>
          </a:bodyPr>
          <a:lstStyle/>
          <a:p>
            <a:r>
              <a:rPr lang="en-US" dirty="0" smtClean="0"/>
              <a:t>Assessing performance</a:t>
            </a:r>
            <a:r>
              <a:rPr lang="ar-SA" dirty="0" smtClean="0"/>
              <a:t> تقويم الأداء    </a:t>
            </a:r>
            <a:endParaRPr lang="en-US" dirty="0"/>
          </a:p>
        </p:txBody>
      </p:sp>
      <p:sp>
        <p:nvSpPr>
          <p:cNvPr id="33" name="TextBox 32"/>
          <p:cNvSpPr txBox="1"/>
          <p:nvPr/>
        </p:nvSpPr>
        <p:spPr>
          <a:xfrm>
            <a:off x="2743200" y="5006605"/>
            <a:ext cx="6336350" cy="369332"/>
          </a:xfrm>
          <a:prstGeom prst="rect">
            <a:avLst/>
          </a:prstGeom>
          <a:noFill/>
        </p:spPr>
        <p:txBody>
          <a:bodyPr wrap="none" rtlCol="0">
            <a:spAutoFit/>
          </a:bodyPr>
          <a:lstStyle/>
          <a:p>
            <a:r>
              <a:rPr lang="en-US" dirty="0" smtClean="0"/>
              <a:t>Enhancing retention and learning transfer</a:t>
            </a:r>
            <a:r>
              <a:rPr lang="ar-SA" dirty="0" smtClean="0"/>
              <a:t>تشجيع الرعاية ونقل المعلومة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How do they make informed decisions about ..</a:t>
            </a:r>
            <a:br>
              <a:rPr lang="en-US" sz="3200" dirty="0" smtClean="0"/>
            </a:br>
            <a:r>
              <a:rPr lang="ar-SA" sz="3200" dirty="0" smtClean="0"/>
              <a:t>كيف يعملوا قرارات عن </a:t>
            </a:r>
            <a:r>
              <a:rPr lang="ar-SA" sz="3200" dirty="0" err="1" smtClean="0"/>
              <a:t>التالي...</a:t>
            </a:r>
            <a:endParaRPr lang="en-US" sz="3200" dirty="0"/>
          </a:p>
        </p:txBody>
      </p:sp>
      <p:sp>
        <p:nvSpPr>
          <p:cNvPr id="3" name="Content Placeholder 2"/>
          <p:cNvSpPr>
            <a:spLocks noGrp="1"/>
          </p:cNvSpPr>
          <p:nvPr>
            <p:ph idx="1"/>
          </p:nvPr>
        </p:nvSpPr>
        <p:spPr/>
        <p:txBody>
          <a:bodyPr/>
          <a:lstStyle/>
          <a:p>
            <a:pPr>
              <a:buNone/>
            </a:pPr>
            <a:r>
              <a:rPr lang="en-GB" dirty="0" smtClean="0">
                <a:solidFill>
                  <a:srgbClr val="008000"/>
                </a:solidFill>
              </a:rPr>
              <a:t>    </a:t>
            </a:r>
            <a:endParaRPr lang="en-US" dirty="0"/>
          </a:p>
        </p:txBody>
      </p:sp>
      <p:pic>
        <p:nvPicPr>
          <p:cNvPr id="5" name="Picture 4"/>
          <p:cNvPicPr>
            <a:picLocks noChangeAspect="1"/>
          </p:cNvPicPr>
          <p:nvPr/>
        </p:nvPicPr>
        <p:blipFill>
          <a:blip r:embed="rId2"/>
          <a:stretch>
            <a:fillRect/>
          </a:stretch>
        </p:blipFill>
        <p:spPr>
          <a:xfrm>
            <a:off x="655592" y="2165866"/>
            <a:ext cx="1056409" cy="1143000"/>
          </a:xfrm>
          <a:prstGeom prst="rect">
            <a:avLst/>
          </a:prstGeom>
        </p:spPr>
      </p:pic>
      <p:pic>
        <p:nvPicPr>
          <p:cNvPr id="6" name="Picture 5"/>
          <p:cNvPicPr>
            <a:picLocks noChangeAspect="1"/>
          </p:cNvPicPr>
          <p:nvPr/>
        </p:nvPicPr>
        <p:blipFill>
          <a:blip r:embed="rId3"/>
          <a:stretch>
            <a:fillRect/>
          </a:stretch>
        </p:blipFill>
        <p:spPr>
          <a:xfrm>
            <a:off x="655592" y="4756666"/>
            <a:ext cx="1130300" cy="1130300"/>
          </a:xfrm>
          <a:prstGeom prst="rect">
            <a:avLst/>
          </a:prstGeom>
        </p:spPr>
      </p:pic>
      <p:sp>
        <p:nvSpPr>
          <p:cNvPr id="7" name="TextBox 6"/>
          <p:cNvSpPr txBox="1"/>
          <p:nvPr/>
        </p:nvSpPr>
        <p:spPr>
          <a:xfrm>
            <a:off x="1950992" y="2546865"/>
            <a:ext cx="1918501" cy="646331"/>
          </a:xfrm>
          <a:prstGeom prst="rect">
            <a:avLst/>
          </a:prstGeom>
          <a:noFill/>
        </p:spPr>
        <p:txBody>
          <a:bodyPr wrap="square" rtlCol="0">
            <a:spAutoFit/>
          </a:bodyPr>
          <a:lstStyle/>
          <a:p>
            <a:r>
              <a:rPr lang="en-US" dirty="0" err="1" smtClean="0"/>
              <a:t>BSc</a:t>
            </a:r>
            <a:r>
              <a:rPr lang="en-US" dirty="0" smtClean="0"/>
              <a:t> Bioinformatics </a:t>
            </a:r>
            <a:r>
              <a:rPr lang="ar-SA" dirty="0" err="1" smtClean="0"/>
              <a:t>باكلوريوس</a:t>
            </a:r>
            <a:r>
              <a:rPr lang="ar-SA" dirty="0" smtClean="0"/>
              <a:t> أحياء </a:t>
            </a:r>
            <a:endParaRPr lang="en-US" dirty="0"/>
          </a:p>
        </p:txBody>
      </p:sp>
      <p:sp>
        <p:nvSpPr>
          <p:cNvPr id="8" name="TextBox 7"/>
          <p:cNvSpPr txBox="1"/>
          <p:nvPr/>
        </p:nvSpPr>
        <p:spPr>
          <a:xfrm>
            <a:off x="2027192" y="3994666"/>
            <a:ext cx="2031325" cy="923330"/>
          </a:xfrm>
          <a:prstGeom prst="rect">
            <a:avLst/>
          </a:prstGeom>
          <a:noFill/>
        </p:spPr>
        <p:txBody>
          <a:bodyPr wrap="none" rtlCol="0">
            <a:spAutoFit/>
          </a:bodyPr>
          <a:lstStyle/>
          <a:p>
            <a:r>
              <a:rPr lang="en-US" dirty="0" err="1" smtClean="0"/>
              <a:t>MSc</a:t>
            </a:r>
            <a:r>
              <a:rPr lang="en-US" dirty="0" smtClean="0"/>
              <a:t> </a:t>
            </a:r>
            <a:r>
              <a:rPr lang="en-US" dirty="0" err="1" smtClean="0"/>
              <a:t>Opthalmology</a:t>
            </a:r>
            <a:endParaRPr lang="en-US" dirty="0" smtClean="0"/>
          </a:p>
          <a:p>
            <a:r>
              <a:rPr lang="ar-SA" dirty="0" smtClean="0"/>
              <a:t>بكالوريوس طب عيون </a:t>
            </a:r>
            <a:r>
              <a:rPr lang="en-US" dirty="0" smtClean="0"/>
              <a:t> 	</a:t>
            </a:r>
            <a:endParaRPr lang="en-US" b="1" dirty="0" smtClean="0"/>
          </a:p>
          <a:p>
            <a:r>
              <a:rPr lang="en-US" dirty="0" smtClean="0"/>
              <a:t> </a:t>
            </a:r>
            <a:endParaRPr lang="en-US" dirty="0"/>
          </a:p>
        </p:txBody>
      </p:sp>
      <p:sp>
        <p:nvSpPr>
          <p:cNvPr id="9" name="TextBox 8"/>
          <p:cNvSpPr txBox="1"/>
          <p:nvPr/>
        </p:nvSpPr>
        <p:spPr>
          <a:xfrm>
            <a:off x="1950992" y="5442466"/>
            <a:ext cx="2574872" cy="923330"/>
          </a:xfrm>
          <a:prstGeom prst="rect">
            <a:avLst/>
          </a:prstGeom>
          <a:noFill/>
        </p:spPr>
        <p:txBody>
          <a:bodyPr wrap="none" rtlCol="0">
            <a:spAutoFit/>
          </a:bodyPr>
          <a:lstStyle/>
          <a:p>
            <a:r>
              <a:rPr lang="en-US" dirty="0" smtClean="0"/>
              <a:t>BA Mass Communication </a:t>
            </a:r>
          </a:p>
          <a:p>
            <a:r>
              <a:rPr lang="ar-SA" dirty="0" smtClean="0"/>
              <a:t>بكالوريوس إعلام اتصالاتي</a:t>
            </a:r>
            <a:endParaRPr lang="en-US" dirty="0" smtClean="0"/>
          </a:p>
          <a:p>
            <a:endParaRPr lang="en-US" dirty="0"/>
          </a:p>
        </p:txBody>
      </p:sp>
      <p:sp>
        <p:nvSpPr>
          <p:cNvPr id="10" name="TextBox 9"/>
          <p:cNvSpPr txBox="1"/>
          <p:nvPr/>
        </p:nvSpPr>
        <p:spPr>
          <a:xfrm>
            <a:off x="655592" y="6020950"/>
            <a:ext cx="2352182" cy="646331"/>
          </a:xfrm>
          <a:prstGeom prst="rect">
            <a:avLst/>
          </a:prstGeom>
          <a:noFill/>
        </p:spPr>
        <p:txBody>
          <a:bodyPr wrap="none" rtlCol="0">
            <a:spAutoFit/>
          </a:bodyPr>
          <a:lstStyle/>
          <a:p>
            <a:r>
              <a:rPr lang="en-US" dirty="0" smtClean="0"/>
              <a:t>Their understanding ..?</a:t>
            </a:r>
          </a:p>
          <a:p>
            <a:r>
              <a:rPr lang="ar-SA" dirty="0" smtClean="0"/>
              <a:t>مستوى </a:t>
            </a:r>
            <a:r>
              <a:rPr lang="ar-SA" dirty="0" err="1" smtClean="0"/>
              <a:t>فهمهم ..؟</a:t>
            </a:r>
            <a:endParaRPr lang="en-US" dirty="0"/>
          </a:p>
        </p:txBody>
      </p:sp>
      <p:pic>
        <p:nvPicPr>
          <p:cNvPr id="11" name="Picture 10"/>
          <p:cNvPicPr>
            <a:picLocks noChangeAspect="1"/>
          </p:cNvPicPr>
          <p:nvPr/>
        </p:nvPicPr>
        <p:blipFill>
          <a:blip r:embed="rId4"/>
          <a:stretch>
            <a:fillRect/>
          </a:stretch>
        </p:blipFill>
        <p:spPr>
          <a:xfrm>
            <a:off x="6934043" y="3429000"/>
            <a:ext cx="1929417" cy="1289050"/>
          </a:xfrm>
          <a:prstGeom prst="rect">
            <a:avLst/>
          </a:prstGeom>
        </p:spPr>
      </p:pic>
      <p:pic>
        <p:nvPicPr>
          <p:cNvPr id="12" name="Picture 11"/>
          <p:cNvPicPr>
            <a:picLocks noChangeAspect="1"/>
          </p:cNvPicPr>
          <p:nvPr/>
        </p:nvPicPr>
        <p:blipFill>
          <a:blip r:embed="rId5"/>
          <a:stretch>
            <a:fillRect/>
          </a:stretch>
        </p:blipFill>
        <p:spPr>
          <a:xfrm>
            <a:off x="4200372" y="2246531"/>
            <a:ext cx="1699720" cy="1080890"/>
          </a:xfrm>
          <a:prstGeom prst="rect">
            <a:avLst/>
          </a:prstGeom>
        </p:spPr>
      </p:pic>
      <p:pic>
        <p:nvPicPr>
          <p:cNvPr id="13" name="Picture 12"/>
          <p:cNvPicPr>
            <a:picLocks noChangeAspect="1"/>
          </p:cNvPicPr>
          <p:nvPr/>
        </p:nvPicPr>
        <p:blipFill>
          <a:blip r:embed="rId6"/>
          <a:stretch>
            <a:fillRect/>
          </a:stretch>
        </p:blipFill>
        <p:spPr>
          <a:xfrm>
            <a:off x="7132677" y="2165866"/>
            <a:ext cx="1257935" cy="1175176"/>
          </a:xfrm>
          <a:prstGeom prst="rect">
            <a:avLst/>
          </a:prstGeom>
        </p:spPr>
      </p:pic>
      <p:sp>
        <p:nvSpPr>
          <p:cNvPr id="14" name="TextBox 13"/>
          <p:cNvSpPr txBox="1"/>
          <p:nvPr/>
        </p:nvSpPr>
        <p:spPr>
          <a:xfrm>
            <a:off x="1772736" y="1438870"/>
            <a:ext cx="7208705" cy="1107996"/>
          </a:xfrm>
          <a:prstGeom prst="rect">
            <a:avLst/>
          </a:prstGeom>
          <a:noFill/>
        </p:spPr>
        <p:txBody>
          <a:bodyPr wrap="none" rtlCol="0">
            <a:spAutoFit/>
          </a:bodyPr>
          <a:lstStyle/>
          <a:p>
            <a:r>
              <a:rPr lang="en-GB" sz="2400" dirty="0" smtClean="0">
                <a:solidFill>
                  <a:srgbClr val="008000"/>
                </a:solidFill>
              </a:rPr>
              <a:t>(i) what to study at university?</a:t>
            </a:r>
            <a:r>
              <a:rPr lang="ar-SA" sz="2400" dirty="0" smtClean="0">
                <a:solidFill>
                  <a:srgbClr val="008000"/>
                </a:solidFill>
              </a:rPr>
              <a:t> ماذا يجب أن يدرس في الجامعة</a:t>
            </a:r>
            <a:r>
              <a:rPr lang="en-GB" sz="2400" dirty="0" smtClean="0">
                <a:solidFill>
                  <a:srgbClr val="008000"/>
                </a:solidFill>
              </a:rPr>
              <a:t/>
            </a:r>
            <a:br>
              <a:rPr lang="en-GB" sz="2400" dirty="0" smtClean="0">
                <a:solidFill>
                  <a:srgbClr val="008000"/>
                </a:solidFill>
              </a:rPr>
            </a:br>
            <a:r>
              <a:rPr lang="en-GB" sz="2400" dirty="0" smtClean="0">
                <a:solidFill>
                  <a:srgbClr val="008000"/>
                </a:solidFill>
              </a:rPr>
              <a:t>(ii) the level they are aiming to achieve?</a:t>
            </a:r>
            <a:r>
              <a:rPr lang="ar-SA" sz="2400" dirty="0" smtClean="0">
                <a:solidFill>
                  <a:srgbClr val="008000"/>
                </a:solidFill>
              </a:rPr>
              <a:t>المستوى </a:t>
            </a:r>
            <a:r>
              <a:rPr lang="ar-SA" sz="2400" dirty="0" err="1" smtClean="0">
                <a:solidFill>
                  <a:srgbClr val="008000"/>
                </a:solidFill>
              </a:rPr>
              <a:t>المستهدف؟</a:t>
            </a:r>
            <a:r>
              <a:rPr lang="ar-SA" sz="2400" dirty="0" smtClean="0">
                <a:solidFill>
                  <a:srgbClr val="008000"/>
                </a:solidFill>
              </a:rPr>
              <a:t> </a:t>
            </a:r>
            <a:endParaRPr lang="en-US" sz="2400" dirty="0" smtClean="0"/>
          </a:p>
          <a:p>
            <a:endParaRPr lang="en-US" dirty="0"/>
          </a:p>
        </p:txBody>
      </p:sp>
      <p:pic>
        <p:nvPicPr>
          <p:cNvPr id="15" name="Picture 14"/>
          <p:cNvPicPr>
            <a:picLocks noChangeAspect="1"/>
          </p:cNvPicPr>
          <p:nvPr/>
        </p:nvPicPr>
        <p:blipFill>
          <a:blip r:embed="rId7"/>
          <a:stretch>
            <a:fillRect/>
          </a:stretch>
        </p:blipFill>
        <p:spPr>
          <a:xfrm>
            <a:off x="655592" y="3492106"/>
            <a:ext cx="1056409" cy="1122446"/>
          </a:xfrm>
          <a:prstGeom prst="rect">
            <a:avLst/>
          </a:prstGeom>
        </p:spPr>
      </p:pic>
      <p:pic>
        <p:nvPicPr>
          <p:cNvPr id="16" name="Picture 15"/>
          <p:cNvPicPr>
            <a:picLocks noChangeAspect="1"/>
          </p:cNvPicPr>
          <p:nvPr/>
        </p:nvPicPr>
        <p:blipFill>
          <a:blip r:embed="rId8"/>
          <a:stretch>
            <a:fillRect/>
          </a:stretch>
        </p:blipFill>
        <p:spPr>
          <a:xfrm>
            <a:off x="4200372" y="3818839"/>
            <a:ext cx="2527292" cy="1009562"/>
          </a:xfrm>
          <a:prstGeom prst="rect">
            <a:avLst/>
          </a:prstGeom>
        </p:spPr>
      </p:pic>
      <p:pic>
        <p:nvPicPr>
          <p:cNvPr id="17" name="Picture 16"/>
          <p:cNvPicPr>
            <a:picLocks noChangeAspect="1"/>
          </p:cNvPicPr>
          <p:nvPr/>
        </p:nvPicPr>
        <p:blipFill>
          <a:blip r:embed="rId9"/>
          <a:stretch>
            <a:fillRect/>
          </a:stretch>
        </p:blipFill>
        <p:spPr>
          <a:xfrm>
            <a:off x="5815808" y="5363447"/>
            <a:ext cx="2228165" cy="1026835"/>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a:bodyPr>
          <a:lstStyle/>
          <a:p>
            <a:pPr eaLnBrk="1" fontAlgn="auto" hangingPunct="1">
              <a:spcAft>
                <a:spcPts val="0"/>
              </a:spcAft>
              <a:defRPr/>
            </a:pPr>
            <a:r>
              <a:rPr lang="en-GB" sz="2800" b="1" dirty="0">
                <a:solidFill>
                  <a:schemeClr val="accent3"/>
                </a:solidFill>
              </a:rPr>
              <a:t>The ‘hidden curriculum</a:t>
            </a:r>
            <a:r>
              <a:rPr lang="en-GB" sz="2800" b="1" dirty="0" smtClean="0">
                <a:solidFill>
                  <a:schemeClr val="accent3"/>
                </a:solidFill>
              </a:rPr>
              <a:t>’</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المنهج الخفي </a:t>
            </a:r>
            <a:endParaRPr lang="en-US" sz="2800" b="1" dirty="0">
              <a:solidFill>
                <a:schemeClr val="accent3"/>
              </a:solidFill>
            </a:endParaRPr>
          </a:p>
        </p:txBody>
      </p:sp>
      <p:sp>
        <p:nvSpPr>
          <p:cNvPr id="98307" name="Rectangle 3"/>
          <p:cNvSpPr>
            <a:spLocks noGrp="1" noChangeArrowheads="1"/>
          </p:cNvSpPr>
          <p:nvPr>
            <p:ph idx="1"/>
          </p:nvPr>
        </p:nvSpPr>
        <p:spPr>
          <a:xfrm>
            <a:off x="457200" y="2060848"/>
            <a:ext cx="8229600" cy="4263752"/>
          </a:xfrm>
        </p:spPr>
        <p:txBody>
          <a:bodyPr>
            <a:normAutofit/>
          </a:bodyPr>
          <a:lstStyle/>
          <a:p>
            <a:pPr marL="274320" indent="-274320" algn="just" eaLnBrk="1" fontAlgn="auto" hangingPunct="1">
              <a:spcAft>
                <a:spcPts val="0"/>
              </a:spcAft>
              <a:buClr>
                <a:schemeClr val="accent3"/>
              </a:buClr>
              <a:buFont typeface="Wingdings 2"/>
              <a:buChar char=""/>
              <a:defRPr/>
            </a:pPr>
            <a:r>
              <a:rPr lang="en-GB" sz="2400" dirty="0">
                <a:latin typeface="+mj-lt"/>
              </a:rPr>
              <a:t>Rowntree, </a:t>
            </a:r>
            <a:r>
              <a:rPr lang="en-GB" sz="2400" dirty="0" smtClean="0">
                <a:latin typeface="+mj-lt"/>
              </a:rPr>
              <a:t>1987;</a:t>
            </a:r>
            <a:r>
              <a:rPr lang="ar-SA" sz="2400" dirty="0" smtClean="0">
                <a:latin typeface="+mj-lt"/>
              </a:rPr>
              <a:t> </a:t>
            </a:r>
            <a:r>
              <a:rPr lang="ar-SA" sz="2400" dirty="0" err="1" smtClean="0">
                <a:latin typeface="+mj-lt"/>
              </a:rPr>
              <a:t>راونتري</a:t>
            </a:r>
            <a:r>
              <a:rPr lang="ar-SA" sz="2400" dirty="0" smtClean="0">
                <a:latin typeface="+mj-lt"/>
              </a:rPr>
              <a:t> 1987</a:t>
            </a:r>
            <a:endParaRPr lang="en-GB" sz="2400" dirty="0" smtClean="0">
              <a:latin typeface="+mj-lt"/>
            </a:endParaRPr>
          </a:p>
          <a:p>
            <a:pPr marL="0" indent="0" algn="just" eaLnBrk="1" fontAlgn="auto" hangingPunct="1">
              <a:spcAft>
                <a:spcPts val="0"/>
              </a:spcAft>
              <a:buClr>
                <a:schemeClr val="accent3"/>
              </a:buClr>
              <a:buNone/>
              <a:defRPr/>
            </a:pPr>
            <a:endParaRPr lang="en-GB" sz="2400" dirty="0">
              <a:latin typeface="+mj-lt"/>
            </a:endParaRPr>
          </a:p>
          <a:p>
            <a:pPr marL="274320" indent="-274320" algn="just" eaLnBrk="1" fontAlgn="auto" hangingPunct="1">
              <a:spcAft>
                <a:spcPts val="0"/>
              </a:spcAft>
              <a:buClr>
                <a:schemeClr val="accent3"/>
              </a:buClr>
              <a:buFont typeface="Wingdings 2"/>
              <a:buChar char=""/>
              <a:defRPr/>
            </a:pPr>
            <a:r>
              <a:rPr lang="en-GB" sz="2400" dirty="0">
                <a:latin typeface="+mj-lt"/>
              </a:rPr>
              <a:t>Students may adopt ‘instrumental’ </a:t>
            </a:r>
            <a:r>
              <a:rPr lang="en-GB" sz="2400" dirty="0" smtClean="0">
                <a:latin typeface="+mj-lt"/>
              </a:rPr>
              <a:t>approaches;</a:t>
            </a:r>
            <a:endParaRPr lang="ar-SA" sz="2400" dirty="0" smtClean="0">
              <a:latin typeface="+mj-lt"/>
            </a:endParaRPr>
          </a:p>
          <a:p>
            <a:pPr marL="274320" indent="-274320" algn="just" eaLnBrk="1" fontAlgn="auto" hangingPunct="1">
              <a:spcAft>
                <a:spcPts val="0"/>
              </a:spcAft>
              <a:buClr>
                <a:schemeClr val="accent3"/>
              </a:buClr>
              <a:buFont typeface="Wingdings 2"/>
              <a:buChar char=""/>
              <a:defRPr/>
            </a:pPr>
            <a:r>
              <a:rPr lang="ar-SA" sz="2400" dirty="0" smtClean="0">
                <a:latin typeface="+mj-lt"/>
              </a:rPr>
              <a:t> يمكن للطلاب أن يتبنوا طرقاً </a:t>
            </a:r>
            <a:r>
              <a:rPr lang="ar-SA" sz="2400" dirty="0" err="1" smtClean="0">
                <a:latin typeface="+mj-lt"/>
              </a:rPr>
              <a:t>تعلمية</a:t>
            </a:r>
            <a:r>
              <a:rPr lang="ar-SA" sz="2400" dirty="0" smtClean="0">
                <a:latin typeface="+mj-lt"/>
              </a:rPr>
              <a:t> ”</a:t>
            </a:r>
            <a:r>
              <a:rPr lang="ar-SA" sz="2400" dirty="0" err="1" smtClean="0">
                <a:latin typeface="+mj-lt"/>
              </a:rPr>
              <a:t>أدواتية“</a:t>
            </a:r>
            <a:endParaRPr lang="en-GB" sz="2400" dirty="0" smtClean="0">
              <a:latin typeface="+mj-lt"/>
            </a:endParaRPr>
          </a:p>
          <a:p>
            <a:pPr marL="0" indent="0" algn="just" eaLnBrk="1" fontAlgn="auto" hangingPunct="1">
              <a:spcAft>
                <a:spcPts val="0"/>
              </a:spcAft>
              <a:buClr>
                <a:schemeClr val="accent3"/>
              </a:buClr>
              <a:buNone/>
              <a:defRPr/>
            </a:pPr>
            <a:endParaRPr lang="en-GB" sz="2400" dirty="0">
              <a:latin typeface="+mj-lt"/>
            </a:endParaRPr>
          </a:p>
          <a:p>
            <a:pPr marL="274320" indent="-274320" algn="just" eaLnBrk="1" fontAlgn="auto" hangingPunct="1">
              <a:spcAft>
                <a:spcPts val="0"/>
              </a:spcAft>
              <a:buClr>
                <a:schemeClr val="accent3"/>
              </a:buClr>
              <a:buFont typeface="Wingdings 2"/>
              <a:buChar char=""/>
              <a:defRPr/>
            </a:pPr>
            <a:r>
              <a:rPr lang="en-GB" sz="2400" dirty="0">
                <a:latin typeface="+mj-lt"/>
              </a:rPr>
              <a:t>If ‘overt’ curriculum and nature of assessment are not aligned, students will ‘construct’ their own version of the curriculum to meet assessment </a:t>
            </a:r>
            <a:r>
              <a:rPr lang="en-GB" sz="2400" dirty="0" smtClean="0">
                <a:latin typeface="+mj-lt"/>
              </a:rPr>
              <a:t>needs.</a:t>
            </a:r>
            <a:endParaRPr lang="ar-SA" sz="2400" dirty="0" smtClean="0">
              <a:latin typeface="+mj-lt"/>
            </a:endParaRPr>
          </a:p>
          <a:p>
            <a:pPr marL="274320" indent="-274320" algn="just" eaLnBrk="1" fontAlgn="auto" hangingPunct="1">
              <a:spcAft>
                <a:spcPts val="0"/>
              </a:spcAft>
              <a:buClr>
                <a:schemeClr val="accent3"/>
              </a:buClr>
              <a:buFont typeface="Wingdings 2"/>
              <a:buChar char=""/>
              <a:defRPr/>
            </a:pPr>
            <a:r>
              <a:rPr lang="ar-SA" sz="2400" dirty="0" smtClean="0">
                <a:latin typeface="+mj-lt"/>
              </a:rPr>
              <a:t>إذا كان </a:t>
            </a:r>
            <a:r>
              <a:rPr lang="ar-SA" sz="2400" dirty="0" err="1" smtClean="0">
                <a:latin typeface="+mj-lt"/>
              </a:rPr>
              <a:t>المنهج </a:t>
            </a:r>
            <a:r>
              <a:rPr lang="ar-SA" sz="2400" dirty="0" smtClean="0">
                <a:latin typeface="+mj-lt"/>
              </a:rPr>
              <a:t>”واضحاً“ وطبيعة التقويم ليست متوازنة فإن </a:t>
            </a:r>
            <a:r>
              <a:rPr lang="ar-SA" sz="2400" dirty="0" err="1" smtClean="0">
                <a:latin typeface="+mj-lt"/>
              </a:rPr>
              <a:t>الطلاب </a:t>
            </a:r>
            <a:r>
              <a:rPr lang="ar-SA" sz="2400" dirty="0" smtClean="0">
                <a:latin typeface="+mj-lt"/>
              </a:rPr>
              <a:t>”سيبنون“ نسختهم الخاصة بهم من المنهج لتتوافق مع الاحتياجات التقويمية </a:t>
            </a:r>
            <a:endParaRPr lang="en-US" sz="2400" dirty="0">
              <a:latin typeface="+mj-l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p:txBody>
          <a:bodyPr/>
          <a:lstStyle/>
          <a:p>
            <a:pPr>
              <a:defRPr/>
            </a:pPr>
            <a:fld id="{A4C9D8CF-624D-42B4-A863-38B05B51D9FF}" type="slidenum">
              <a:rPr lang="en-US" smtClean="0"/>
              <a:pPr>
                <a:defRPr/>
              </a:pPr>
              <a:t>51</a:t>
            </a:fld>
            <a:endParaRPr lang="en-US" dirty="0" smtClean="0"/>
          </a:p>
        </p:txBody>
      </p:sp>
      <p:sp>
        <p:nvSpPr>
          <p:cNvPr id="5123" name="Rectangle 2"/>
          <p:cNvSpPr>
            <a:spLocks noGrp="1" noChangeArrowheads="1"/>
          </p:cNvSpPr>
          <p:nvPr>
            <p:ph type="title"/>
          </p:nvPr>
        </p:nvSpPr>
        <p:spPr>
          <a:xfrm>
            <a:off x="684213" y="302079"/>
            <a:ext cx="7775575" cy="1047750"/>
          </a:xfrm>
        </p:spPr>
        <p:txBody>
          <a:bodyPr>
            <a:normAutofit fontScale="90000"/>
          </a:bodyPr>
          <a:lstStyle/>
          <a:p>
            <a:pPr algn="ctr">
              <a:defRPr/>
            </a:pPr>
            <a:r>
              <a:rPr lang="en-US" sz="2800" b="1" dirty="0" smtClean="0">
                <a:solidFill>
                  <a:schemeClr val="accent3"/>
                </a:solidFill>
              </a:rPr>
              <a:t>What is Curriculum Alignment?</a:t>
            </a:r>
            <a:br>
              <a:rPr lang="en-US" sz="2800" b="1" dirty="0" smtClean="0">
                <a:solidFill>
                  <a:schemeClr val="accent3"/>
                </a:solidFill>
              </a:rPr>
            </a:br>
            <a:r>
              <a:rPr lang="en-US" sz="2800" b="1" dirty="0" smtClean="0">
                <a:solidFill>
                  <a:schemeClr val="accent3"/>
                </a:solidFill>
              </a:rPr>
              <a:t>Consistency and Intentionality</a:t>
            </a:r>
            <a:br>
              <a:rPr lang="en-US" sz="2800" b="1" dirty="0" smtClean="0">
                <a:solidFill>
                  <a:schemeClr val="accent3"/>
                </a:solidFill>
              </a:rPr>
            </a:br>
            <a:r>
              <a:rPr lang="ar-SA" sz="2800" b="1" dirty="0" smtClean="0">
                <a:solidFill>
                  <a:schemeClr val="accent3"/>
                </a:solidFill>
              </a:rPr>
              <a:t>ما هو معيار </a:t>
            </a:r>
            <a:r>
              <a:rPr lang="ar-SA" sz="2800" b="1" dirty="0" err="1" smtClean="0">
                <a:solidFill>
                  <a:schemeClr val="accent3"/>
                </a:solidFill>
              </a:rPr>
              <a:t>المنهج؟</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بشكل متناغم و عالمي</a:t>
            </a:r>
            <a:endParaRPr lang="en-US" sz="2800" b="1" dirty="0" smtClean="0">
              <a:solidFill>
                <a:schemeClr val="accent3"/>
              </a:solidFill>
            </a:endParaRPr>
          </a:p>
        </p:txBody>
      </p:sp>
      <p:sp>
        <p:nvSpPr>
          <p:cNvPr id="36869" name="Text Box 4"/>
          <p:cNvSpPr txBox="1">
            <a:spLocks noChangeArrowheads="1"/>
          </p:cNvSpPr>
          <p:nvPr/>
        </p:nvSpPr>
        <p:spPr bwMode="auto">
          <a:xfrm>
            <a:off x="304800" y="4705350"/>
            <a:ext cx="2743200" cy="13144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t>Harden, R.M. (2001). AMEE Guide </a:t>
            </a:r>
          </a:p>
          <a:p>
            <a:pPr eaLnBrk="1" hangingPunct="1"/>
            <a:r>
              <a:rPr lang="en-US" sz="800" dirty="0"/>
              <a:t>No. 21. Curriculum mapping: </a:t>
            </a:r>
          </a:p>
          <a:p>
            <a:pPr eaLnBrk="1" hangingPunct="1"/>
            <a:r>
              <a:rPr lang="en-US" sz="800" dirty="0"/>
              <a:t>a tool for transparent and authentic</a:t>
            </a:r>
          </a:p>
          <a:p>
            <a:pPr eaLnBrk="1" hangingPunct="1"/>
            <a:r>
              <a:rPr lang="en-US" sz="800" dirty="0"/>
              <a:t>teaching and learning. </a:t>
            </a:r>
          </a:p>
          <a:p>
            <a:pPr eaLnBrk="1" hangingPunct="1"/>
            <a:r>
              <a:rPr lang="en-US" sz="800" dirty="0"/>
              <a:t>Medical Teacher, 23 (2), 123-137. </a:t>
            </a:r>
          </a:p>
          <a:p>
            <a:pPr eaLnBrk="1" hangingPunct="1"/>
            <a:endParaRPr lang="en-US" sz="800" dirty="0"/>
          </a:p>
          <a:p>
            <a:pPr eaLnBrk="1" hangingPunct="1"/>
            <a:r>
              <a:rPr lang="en-US" sz="800" dirty="0"/>
              <a:t>Hobson, E.H. (2005). Changing pedagogy. </a:t>
            </a:r>
          </a:p>
          <a:p>
            <a:pPr eaLnBrk="1" hangingPunct="1"/>
            <a:r>
              <a:rPr lang="en-US" sz="800" dirty="0"/>
              <a:t>Presentation at SACS-COC Institute on Quality </a:t>
            </a:r>
          </a:p>
          <a:p>
            <a:pPr eaLnBrk="1" hangingPunct="1"/>
            <a:r>
              <a:rPr lang="en-US" sz="800" dirty="0"/>
              <a:t>Enhancement and Accreditation, </a:t>
            </a:r>
          </a:p>
          <a:p>
            <a:pPr eaLnBrk="1" hangingPunct="1"/>
            <a:r>
              <a:rPr lang="en-US" sz="800" dirty="0"/>
              <a:t>Orlando, FL, July 24-27, 2005.</a:t>
            </a:r>
          </a:p>
        </p:txBody>
      </p:sp>
      <p:pic>
        <p:nvPicPr>
          <p:cNvPr id="36868" name="Picture 3" descr="chart20001"/>
          <p:cNvPicPr>
            <a:picLocks noChangeAspect="1" noChangeArrowheads="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250825" y="1157288"/>
            <a:ext cx="8607425" cy="560228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6" name="مربع نص 5"/>
          <p:cNvSpPr txBox="1"/>
          <p:nvPr/>
        </p:nvSpPr>
        <p:spPr>
          <a:xfrm>
            <a:off x="6337073" y="1730829"/>
            <a:ext cx="2122715" cy="381000"/>
          </a:xfrm>
          <a:prstGeom prst="rect">
            <a:avLst/>
          </a:prstGeom>
          <a:noFill/>
        </p:spPr>
        <p:txBody>
          <a:bodyPr wrap="square" rtlCol="1">
            <a:spAutoFit/>
          </a:bodyPr>
          <a:lstStyle/>
          <a:p>
            <a:r>
              <a:rPr lang="ar-SA" dirty="0" smtClean="0"/>
              <a:t>ما يقدم حقيقة</a:t>
            </a:r>
            <a:endParaRPr lang="ar-SA" dirty="0"/>
          </a:p>
        </p:txBody>
      </p:sp>
      <p:sp>
        <p:nvSpPr>
          <p:cNvPr id="7" name="مربع نص 6"/>
          <p:cNvSpPr txBox="1"/>
          <p:nvPr/>
        </p:nvSpPr>
        <p:spPr>
          <a:xfrm>
            <a:off x="6553200" y="2884714"/>
            <a:ext cx="2122715" cy="381000"/>
          </a:xfrm>
          <a:prstGeom prst="rect">
            <a:avLst/>
          </a:prstGeom>
          <a:noFill/>
        </p:spPr>
        <p:txBody>
          <a:bodyPr wrap="square" rtlCol="1">
            <a:spAutoFit/>
          </a:bodyPr>
          <a:lstStyle/>
          <a:p>
            <a:r>
              <a:rPr lang="ar-SA" dirty="0" smtClean="0"/>
              <a:t>منهج تم تدريسه </a:t>
            </a:r>
            <a:endParaRPr lang="ar-SA" dirty="0"/>
          </a:p>
        </p:txBody>
      </p:sp>
      <p:sp>
        <p:nvSpPr>
          <p:cNvPr id="9" name="مربع نص 8"/>
          <p:cNvSpPr txBox="1"/>
          <p:nvPr/>
        </p:nvSpPr>
        <p:spPr>
          <a:xfrm>
            <a:off x="489857" y="2884714"/>
            <a:ext cx="2122715" cy="381000"/>
          </a:xfrm>
          <a:prstGeom prst="rect">
            <a:avLst/>
          </a:prstGeom>
          <a:noFill/>
        </p:spPr>
        <p:txBody>
          <a:bodyPr wrap="square" rtlCol="1">
            <a:spAutoFit/>
          </a:bodyPr>
          <a:lstStyle/>
          <a:p>
            <a:r>
              <a:rPr lang="ar-SA" dirty="0" smtClean="0"/>
              <a:t>منهج تم الإعلان عنه </a:t>
            </a:r>
            <a:endParaRPr lang="ar-SA" dirty="0"/>
          </a:p>
        </p:txBody>
      </p:sp>
      <p:sp>
        <p:nvSpPr>
          <p:cNvPr id="10" name="مربع نص 9"/>
          <p:cNvSpPr txBox="1"/>
          <p:nvPr/>
        </p:nvSpPr>
        <p:spPr>
          <a:xfrm>
            <a:off x="1023257" y="4222875"/>
            <a:ext cx="3178629" cy="369332"/>
          </a:xfrm>
          <a:prstGeom prst="rect">
            <a:avLst/>
          </a:prstGeom>
          <a:noFill/>
        </p:spPr>
        <p:txBody>
          <a:bodyPr wrap="square" rtlCol="1">
            <a:spAutoFit/>
          </a:bodyPr>
          <a:lstStyle/>
          <a:p>
            <a:r>
              <a:rPr lang="ar-SA" dirty="0" smtClean="0"/>
              <a:t>ماذا نفترض/ نزعم أن الطلاب يتعلموه</a:t>
            </a:r>
            <a:endParaRPr lang="ar-SA" dirty="0"/>
          </a:p>
        </p:txBody>
      </p:sp>
      <p:sp>
        <p:nvSpPr>
          <p:cNvPr id="11" name="مربع نص 10"/>
          <p:cNvSpPr txBox="1"/>
          <p:nvPr/>
        </p:nvSpPr>
        <p:spPr>
          <a:xfrm>
            <a:off x="5312228" y="4865914"/>
            <a:ext cx="2122715" cy="381000"/>
          </a:xfrm>
          <a:prstGeom prst="rect">
            <a:avLst/>
          </a:prstGeom>
          <a:noFill/>
        </p:spPr>
        <p:txBody>
          <a:bodyPr wrap="square" rtlCol="1">
            <a:spAutoFit/>
          </a:bodyPr>
          <a:lstStyle/>
          <a:p>
            <a:r>
              <a:rPr lang="ar-SA" dirty="0" smtClean="0"/>
              <a:t>منهج تم تعلمه </a:t>
            </a:r>
            <a:endParaRPr lang="ar-SA" dirty="0"/>
          </a:p>
        </p:txBody>
      </p:sp>
      <p:sp>
        <p:nvSpPr>
          <p:cNvPr id="12" name="مربع نص 11"/>
          <p:cNvSpPr txBox="1"/>
          <p:nvPr/>
        </p:nvSpPr>
        <p:spPr>
          <a:xfrm>
            <a:off x="5089070" y="6165850"/>
            <a:ext cx="2770416" cy="369332"/>
          </a:xfrm>
          <a:prstGeom prst="rect">
            <a:avLst/>
          </a:prstGeom>
          <a:noFill/>
        </p:spPr>
        <p:txBody>
          <a:bodyPr wrap="square" rtlCol="1">
            <a:spAutoFit/>
          </a:bodyPr>
          <a:lstStyle/>
          <a:p>
            <a:r>
              <a:rPr lang="ar-SA" dirty="0" smtClean="0"/>
              <a:t>ما يتعلمه الطلاب بشكل فعلي</a:t>
            </a:r>
            <a:endParaRPr lang="ar-SA"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a:bodyPr>
          <a:lstStyle/>
          <a:p>
            <a:pPr eaLnBrk="1" fontAlgn="auto" hangingPunct="1">
              <a:spcAft>
                <a:spcPts val="0"/>
              </a:spcAft>
              <a:defRPr/>
            </a:pPr>
            <a:r>
              <a:rPr lang="en-GB" sz="2800" b="1" dirty="0">
                <a:solidFill>
                  <a:schemeClr val="accent3"/>
                </a:solidFill>
              </a:rPr>
              <a:t>Deep vs surface </a:t>
            </a:r>
            <a:r>
              <a:rPr lang="en-GB" sz="2800" b="1" dirty="0" smtClean="0">
                <a:solidFill>
                  <a:schemeClr val="accent3"/>
                </a:solidFill>
              </a:rPr>
              <a:t>learning</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التعلم السطحي يقابل التعلم العميق</a:t>
            </a:r>
            <a:endParaRPr lang="en-US" sz="2800" b="1" dirty="0">
              <a:solidFill>
                <a:schemeClr val="accent3"/>
              </a:solidFill>
            </a:endParaRPr>
          </a:p>
        </p:txBody>
      </p:sp>
      <p:sp>
        <p:nvSpPr>
          <p:cNvPr id="100355" name="Rectangle 3"/>
          <p:cNvSpPr>
            <a:spLocks noGrp="1" noChangeArrowheads="1"/>
          </p:cNvSpPr>
          <p:nvPr>
            <p:ph idx="1"/>
          </p:nvPr>
        </p:nvSpPr>
        <p:spPr>
          <a:xfrm>
            <a:off x="457200" y="2204864"/>
            <a:ext cx="8229600" cy="4119736"/>
          </a:xfrm>
        </p:spPr>
        <p:txBody>
          <a:bodyPr>
            <a:normAutofit/>
          </a:bodyPr>
          <a:lstStyle/>
          <a:p>
            <a:pPr marL="274320" indent="-274320" eaLnBrk="1" fontAlgn="auto" hangingPunct="1">
              <a:spcAft>
                <a:spcPts val="0"/>
              </a:spcAft>
              <a:buClr>
                <a:schemeClr val="accent3"/>
              </a:buClr>
              <a:buFont typeface="Wingdings 2"/>
              <a:buChar char=""/>
              <a:defRPr/>
            </a:pPr>
            <a:r>
              <a:rPr lang="en-GB" sz="2400" dirty="0">
                <a:latin typeface="+mj-lt"/>
              </a:rPr>
              <a:t>Ramsden, 1988 and </a:t>
            </a:r>
            <a:r>
              <a:rPr lang="en-GB" sz="2400" dirty="0" smtClean="0">
                <a:latin typeface="+mj-lt"/>
              </a:rPr>
              <a:t>others;</a:t>
            </a:r>
            <a:r>
              <a:rPr lang="ar-SA" sz="2400" dirty="0" smtClean="0">
                <a:latin typeface="+mj-lt"/>
              </a:rPr>
              <a:t> </a:t>
            </a:r>
            <a:r>
              <a:rPr lang="ar-SA" sz="2400" dirty="0" err="1" smtClean="0">
                <a:latin typeface="+mj-lt"/>
              </a:rPr>
              <a:t>رامسدن</a:t>
            </a:r>
            <a:r>
              <a:rPr lang="ar-SA" sz="2400" dirty="0" smtClean="0">
                <a:latin typeface="+mj-lt"/>
              </a:rPr>
              <a:t> 1988 و آخرين  </a:t>
            </a:r>
            <a:endParaRPr lang="en-GB" sz="2400" dirty="0" smtClean="0">
              <a:latin typeface="+mj-lt"/>
            </a:endParaRPr>
          </a:p>
          <a:p>
            <a:pPr marL="0" indent="0" eaLnBrk="1" fontAlgn="auto" hangingPunct="1">
              <a:spcAft>
                <a:spcPts val="0"/>
              </a:spcAft>
              <a:buClr>
                <a:schemeClr val="accent3"/>
              </a:buClr>
              <a:buNone/>
              <a:defRPr/>
            </a:pPr>
            <a:endParaRPr lang="en-GB" sz="2400" dirty="0">
              <a:latin typeface="+mj-lt"/>
            </a:endParaRPr>
          </a:p>
          <a:p>
            <a:pPr marL="274320" indent="-274320" eaLnBrk="1" fontAlgn="auto" hangingPunct="1">
              <a:spcAft>
                <a:spcPts val="0"/>
              </a:spcAft>
              <a:buClr>
                <a:schemeClr val="accent3"/>
              </a:buClr>
              <a:buFont typeface="Wingdings 2"/>
              <a:buChar char=""/>
              <a:defRPr/>
            </a:pPr>
            <a:r>
              <a:rPr lang="en-GB" sz="2400" dirty="0">
                <a:latin typeface="+mj-lt"/>
              </a:rPr>
              <a:t>Some authorities also include ‘strategic’ </a:t>
            </a:r>
            <a:r>
              <a:rPr lang="en-GB" sz="2400" dirty="0" smtClean="0">
                <a:latin typeface="+mj-lt"/>
              </a:rPr>
              <a:t>learning;</a:t>
            </a:r>
            <a:endParaRPr lang="ar-SA" sz="2400" dirty="0" smtClean="0">
              <a:latin typeface="+mj-lt"/>
            </a:endParaRPr>
          </a:p>
          <a:p>
            <a:pPr marL="274320" indent="-274320" eaLnBrk="1" fontAlgn="auto" hangingPunct="1">
              <a:spcAft>
                <a:spcPts val="0"/>
              </a:spcAft>
              <a:buClr>
                <a:schemeClr val="accent3"/>
              </a:buClr>
              <a:buFont typeface="Wingdings 2"/>
              <a:buChar char=""/>
              <a:defRPr/>
            </a:pPr>
            <a:r>
              <a:rPr lang="ar-SA" sz="2400" dirty="0" smtClean="0">
                <a:latin typeface="+mj-lt"/>
              </a:rPr>
              <a:t>بعض السلطات  تضمن </a:t>
            </a:r>
            <a:r>
              <a:rPr lang="ar-SA" sz="2400" dirty="0" err="1" smtClean="0">
                <a:latin typeface="+mj-lt"/>
              </a:rPr>
              <a:t>تعلماً ”استراتيجياً“</a:t>
            </a:r>
            <a:r>
              <a:rPr lang="ar-SA" sz="2400" dirty="0" smtClean="0">
                <a:latin typeface="+mj-lt"/>
              </a:rPr>
              <a:t> </a:t>
            </a:r>
            <a:endParaRPr lang="en-GB" sz="2400" dirty="0" smtClean="0">
              <a:latin typeface="+mj-lt"/>
            </a:endParaRPr>
          </a:p>
          <a:p>
            <a:pPr marL="0" indent="0" eaLnBrk="1" fontAlgn="auto" hangingPunct="1">
              <a:spcAft>
                <a:spcPts val="0"/>
              </a:spcAft>
              <a:buClr>
                <a:schemeClr val="accent3"/>
              </a:buClr>
              <a:buNone/>
              <a:defRPr/>
            </a:pPr>
            <a:endParaRPr lang="en-GB" sz="2400" dirty="0">
              <a:latin typeface="+mj-lt"/>
            </a:endParaRPr>
          </a:p>
          <a:p>
            <a:pPr marL="274320" indent="-274320" eaLnBrk="1" fontAlgn="auto" hangingPunct="1">
              <a:spcAft>
                <a:spcPts val="0"/>
              </a:spcAft>
              <a:buClr>
                <a:schemeClr val="accent3"/>
              </a:buClr>
              <a:buFont typeface="Wingdings 2"/>
              <a:buChar char=""/>
              <a:defRPr/>
            </a:pPr>
            <a:r>
              <a:rPr lang="en-GB" sz="2400" i="1" dirty="0">
                <a:latin typeface="+mj-lt"/>
              </a:rPr>
              <a:t>Not</a:t>
            </a:r>
            <a:r>
              <a:rPr lang="en-GB" sz="2400" dirty="0">
                <a:latin typeface="+mj-lt"/>
              </a:rPr>
              <a:t> attributes of students – the same student may adopt different approaches at different </a:t>
            </a:r>
            <a:r>
              <a:rPr lang="en-GB" sz="2400" dirty="0" smtClean="0">
                <a:latin typeface="+mj-lt"/>
              </a:rPr>
              <a:t>times.</a:t>
            </a:r>
            <a:endParaRPr lang="ar-SA" sz="2400" dirty="0" smtClean="0">
              <a:latin typeface="+mj-lt"/>
            </a:endParaRPr>
          </a:p>
          <a:p>
            <a:pPr marL="274320" indent="-274320" eaLnBrk="1" fontAlgn="auto" hangingPunct="1">
              <a:spcAft>
                <a:spcPts val="0"/>
              </a:spcAft>
              <a:buClr>
                <a:schemeClr val="accent3"/>
              </a:buClr>
              <a:buFont typeface="Wingdings 2"/>
              <a:buChar char=""/>
              <a:defRPr/>
            </a:pPr>
            <a:r>
              <a:rPr lang="ar-SA" sz="2400" dirty="0" smtClean="0">
                <a:latin typeface="+mj-lt"/>
              </a:rPr>
              <a:t>ليس من صفات </a:t>
            </a:r>
            <a:r>
              <a:rPr lang="ar-SA" sz="2400" dirty="0" err="1" smtClean="0">
                <a:latin typeface="+mj-lt"/>
              </a:rPr>
              <a:t>الطلاب </a:t>
            </a:r>
            <a:r>
              <a:rPr lang="ar-SA" sz="2400" dirty="0" smtClean="0">
                <a:latin typeface="+mj-lt"/>
              </a:rPr>
              <a:t>– أن الطالب قد يتبنى طرقاً </a:t>
            </a:r>
            <a:r>
              <a:rPr lang="ar-SA" sz="2400" dirty="0" err="1" smtClean="0">
                <a:latin typeface="+mj-lt"/>
              </a:rPr>
              <a:t>تعلمية</a:t>
            </a:r>
            <a:r>
              <a:rPr lang="ar-SA" sz="2400" dirty="0" smtClean="0">
                <a:latin typeface="+mj-lt"/>
              </a:rPr>
              <a:t> مختلفة في مختلف الأوقات </a:t>
            </a:r>
            <a:endParaRPr lang="en-US" sz="2400" dirty="0">
              <a:latin typeface="+mj-l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422" name="Group 1070"/>
          <p:cNvGraphicFramePr>
            <a:graphicFrameLocks noGrp="1"/>
          </p:cNvGraphicFramePr>
          <p:nvPr>
            <p:extLst>
              <p:ext uri="{D42A27DB-BD31-4B8C-83A1-F6EECF244321}">
                <p14:modId xmlns="" xmlns:p14="http://schemas.microsoft.com/office/powerpoint/2010/main" xmlns:mv="urn:schemas-microsoft-com:mac:vml" xmlns:mc="http://schemas.openxmlformats.org/markup-compatibility/2006" val="2935214315"/>
              </p:ext>
            </p:extLst>
          </p:nvPr>
        </p:nvGraphicFramePr>
        <p:xfrm>
          <a:off x="395288" y="1412875"/>
          <a:ext cx="8280400" cy="4505635"/>
        </p:xfrm>
        <a:graphic>
          <a:graphicData uri="http://schemas.openxmlformats.org/drawingml/2006/table">
            <a:tbl>
              <a:tblPr/>
              <a:tblGrid>
                <a:gridCol w="4464216"/>
                <a:gridCol w="3816184"/>
              </a:tblGrid>
              <a:tr h="7200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smtClean="0">
                          <a:ln>
                            <a:noFill/>
                          </a:ln>
                          <a:solidFill>
                            <a:schemeClr val="tx1"/>
                          </a:solidFill>
                          <a:effectLst/>
                          <a:latin typeface="Arial" charset="0"/>
                        </a:rPr>
                        <a:t>Deep</a:t>
                      </a:r>
                      <a:r>
                        <a:rPr kumimoji="0" lang="ar-SA" sz="2800" b="1" i="0" u="none" strike="noStrike" cap="none" normalizeH="0" baseline="0" dirty="0" smtClean="0">
                          <a:ln>
                            <a:noFill/>
                          </a:ln>
                          <a:solidFill>
                            <a:schemeClr val="tx1"/>
                          </a:solidFill>
                          <a:effectLst/>
                          <a:latin typeface="Arial" charset="0"/>
                        </a:rPr>
                        <a:t>   العميق    </a:t>
                      </a:r>
                      <a:endParaRPr kumimoji="0" lang="en-US" sz="2800" b="1" i="0" u="none" strike="noStrike" cap="none" normalizeH="0" baseline="0" dirty="0" smtClean="0">
                        <a:ln>
                          <a:noFill/>
                        </a:ln>
                        <a:solidFill>
                          <a:schemeClr val="tx1"/>
                        </a:solidFill>
                        <a:effectLst/>
                        <a:latin typeface="Arial" charset="0"/>
                      </a:endParaRPr>
                    </a:p>
                  </a:txBody>
                  <a:tcPr marL="91434" marR="91434"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smtClean="0">
                          <a:ln>
                            <a:noFill/>
                          </a:ln>
                          <a:solidFill>
                            <a:schemeClr val="tx1"/>
                          </a:solidFill>
                          <a:effectLst/>
                          <a:latin typeface="Arial" charset="0"/>
                        </a:rPr>
                        <a:t>Surface</a:t>
                      </a:r>
                      <a:r>
                        <a:rPr kumimoji="0" lang="ar-SA" sz="2800" b="1" i="0" u="none" strike="noStrike" cap="none" normalizeH="0" baseline="0" dirty="0" smtClean="0">
                          <a:ln>
                            <a:noFill/>
                          </a:ln>
                          <a:solidFill>
                            <a:schemeClr val="tx1"/>
                          </a:solidFill>
                          <a:effectLst/>
                          <a:latin typeface="Arial" charset="0"/>
                        </a:rPr>
                        <a:t>  السطحي   </a:t>
                      </a:r>
                      <a:endParaRPr kumimoji="0" lang="en-US" sz="2800" b="1" i="0" u="none" strike="noStrike" cap="none" normalizeH="0" baseline="0" dirty="0" smtClean="0">
                        <a:ln>
                          <a:noFill/>
                        </a:ln>
                        <a:solidFill>
                          <a:schemeClr val="tx1"/>
                        </a:solidFill>
                        <a:effectLst/>
                        <a:latin typeface="Arial" charset="0"/>
                      </a:endParaRPr>
                    </a:p>
                  </a:txBody>
                  <a:tcPr marL="91434" marR="91434"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19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Focus on ‘what does this mean?’</a:t>
                      </a:r>
                      <a:endParaRPr kumimoji="0" lang="ar-SA"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charset="0"/>
                        </a:rPr>
                        <a:t>يرتكز على </a:t>
                      </a:r>
                      <a:r>
                        <a:rPr kumimoji="0" lang="ar-SA" sz="2400" b="0" i="0" u="none" strike="noStrike" cap="none" normalizeH="0" baseline="0" dirty="0" err="1" smtClean="0">
                          <a:ln>
                            <a:noFill/>
                          </a:ln>
                          <a:solidFill>
                            <a:schemeClr val="tx1"/>
                          </a:solidFill>
                          <a:effectLst/>
                          <a:latin typeface="Arial" charset="0"/>
                        </a:rPr>
                        <a:t>قاعدة: </a:t>
                      </a:r>
                      <a:r>
                        <a:rPr kumimoji="0" lang="ar-SA" sz="2400" b="0" i="0" u="none" strike="noStrike" cap="none" normalizeH="0" baseline="0" dirty="0" smtClean="0">
                          <a:ln>
                            <a:noFill/>
                          </a:ln>
                          <a:solidFill>
                            <a:schemeClr val="tx1"/>
                          </a:solidFill>
                          <a:effectLst/>
                          <a:latin typeface="Arial" charset="0"/>
                        </a:rPr>
                        <a:t>”ما معنى </a:t>
                      </a:r>
                      <a:r>
                        <a:rPr kumimoji="0" lang="ar-SA" sz="2400" b="0" i="0" u="none" strike="noStrike" cap="none" normalizeH="0" baseline="0" dirty="0" err="1" smtClean="0">
                          <a:ln>
                            <a:noFill/>
                          </a:ln>
                          <a:solidFill>
                            <a:schemeClr val="tx1"/>
                          </a:solidFill>
                          <a:effectLst/>
                          <a:latin typeface="Arial" charset="0"/>
                        </a:rPr>
                        <a:t>هذا؟“</a:t>
                      </a:r>
                      <a:r>
                        <a:rPr kumimoji="0" lang="ar-SA" sz="2400" b="0" i="0" u="none" strike="noStrike" cap="none" normalizeH="0" baseline="0" dirty="0" smtClean="0">
                          <a:ln>
                            <a:noFill/>
                          </a:ln>
                          <a:solidFill>
                            <a:schemeClr val="tx1"/>
                          </a:solidFill>
                          <a:effectLst/>
                          <a:latin typeface="Arial" charset="0"/>
                        </a:rPr>
                        <a:t> </a:t>
                      </a:r>
                      <a:endParaRPr kumimoji="0" lang="en-US" sz="2400" b="0" i="0" u="none" strike="noStrike" cap="none" normalizeH="0" baseline="0" dirty="0" smtClean="0">
                        <a:ln>
                          <a:noFill/>
                        </a:ln>
                        <a:solidFill>
                          <a:schemeClr val="tx1"/>
                        </a:solidFill>
                        <a:effectLst/>
                        <a:latin typeface="Arial" charset="0"/>
                      </a:endParaRPr>
                    </a:p>
                  </a:txBody>
                  <a:tcPr marL="91434" marR="91434"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Focus on the surface signs</a:t>
                      </a:r>
                      <a:endParaRPr kumimoji="0" lang="ar-SA"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charset="0"/>
                        </a:rPr>
                        <a:t>يرتكز على الاشارات السطحية </a:t>
                      </a:r>
                      <a:endParaRPr kumimoji="0" lang="en-US" sz="2400" b="0" i="0" u="none" strike="noStrike" cap="none" normalizeH="0" baseline="0" dirty="0" smtClean="0">
                        <a:ln>
                          <a:noFill/>
                        </a:ln>
                        <a:solidFill>
                          <a:schemeClr val="tx1"/>
                        </a:solidFill>
                        <a:effectLst/>
                        <a:latin typeface="Arial" charset="0"/>
                      </a:endParaRPr>
                    </a:p>
                  </a:txBody>
                  <a:tcPr marL="91434" marR="91434"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19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Relates new knowledge to previous learning</a:t>
                      </a:r>
                      <a:endParaRPr kumimoji="0" lang="ar-SA"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charset="0"/>
                        </a:rPr>
                        <a:t>يربط المعرفة الجديدة مع القديمة </a:t>
                      </a:r>
                      <a:endParaRPr kumimoji="0" lang="en-US" sz="2400" b="0" i="0" u="none" strike="noStrike" cap="none" normalizeH="0" baseline="0" dirty="0" smtClean="0">
                        <a:ln>
                          <a:noFill/>
                        </a:ln>
                        <a:solidFill>
                          <a:schemeClr val="tx1"/>
                        </a:solidFill>
                        <a:effectLst/>
                        <a:latin typeface="Arial" charset="0"/>
                      </a:endParaRPr>
                    </a:p>
                  </a:txBody>
                  <a:tcPr marL="91434" marR="91434"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Learning consists of unrelated parts</a:t>
                      </a:r>
                      <a:endParaRPr kumimoji="0" lang="ar-SA"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charset="0"/>
                        </a:rPr>
                        <a:t>ليس في التعلم أجزاء مترابطة </a:t>
                      </a:r>
                      <a:endParaRPr kumimoji="0" lang="en-US" sz="2400" b="0" i="0" u="none" strike="noStrike" cap="none" normalizeH="0" baseline="0" dirty="0" smtClean="0">
                        <a:ln>
                          <a:noFill/>
                        </a:ln>
                        <a:solidFill>
                          <a:schemeClr val="tx1"/>
                        </a:solidFill>
                        <a:effectLst/>
                        <a:latin typeface="Arial" charset="0"/>
                      </a:endParaRPr>
                    </a:p>
                  </a:txBody>
                  <a:tcPr marL="91434" marR="91434"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19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Relates theoretical ideas to everyday experience</a:t>
                      </a:r>
                      <a:endParaRPr kumimoji="0" lang="ar-SA"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charset="0"/>
                        </a:rPr>
                        <a:t>يربط الأفكار النظرية بالخبرة اليومية </a:t>
                      </a:r>
                      <a:endParaRPr kumimoji="0" lang="en-US" sz="2400" b="0" i="0" u="none" strike="noStrike" cap="none" normalizeH="0" baseline="0" dirty="0" smtClean="0">
                        <a:ln>
                          <a:noFill/>
                        </a:ln>
                        <a:solidFill>
                          <a:schemeClr val="tx1"/>
                        </a:solidFill>
                        <a:effectLst/>
                        <a:latin typeface="Arial" charset="0"/>
                      </a:endParaRPr>
                    </a:p>
                  </a:txBody>
                  <a:tcPr marL="91434" marR="91434"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No reflective relationships</a:t>
                      </a:r>
                      <a:endParaRPr kumimoji="0" lang="ar-SA"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charset="0"/>
                        </a:rPr>
                        <a:t>ليس هناك علاقة بعضها ببعض </a:t>
                      </a:r>
                      <a:endParaRPr kumimoji="0" lang="en-US" sz="2400" b="0" i="0" u="none" strike="noStrike" cap="none" normalizeH="0" baseline="0" dirty="0" smtClean="0">
                        <a:ln>
                          <a:noFill/>
                        </a:ln>
                        <a:solidFill>
                          <a:schemeClr val="tx1"/>
                        </a:solidFill>
                        <a:effectLst/>
                        <a:latin typeface="Arial" charset="0"/>
                      </a:endParaRPr>
                    </a:p>
                  </a:txBody>
                  <a:tcPr marL="91434" marR="91434"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37" name="Group 37"/>
          <p:cNvGraphicFramePr>
            <a:graphicFrameLocks noGrp="1"/>
          </p:cNvGraphicFramePr>
          <p:nvPr/>
        </p:nvGraphicFramePr>
        <p:xfrm>
          <a:off x="539750" y="1052513"/>
          <a:ext cx="8208964" cy="4505675"/>
        </p:xfrm>
        <a:graphic>
          <a:graphicData uri="http://schemas.openxmlformats.org/drawingml/2006/table">
            <a:tbl>
              <a:tblPr/>
              <a:tblGrid>
                <a:gridCol w="4104482"/>
                <a:gridCol w="4104482"/>
              </a:tblGrid>
              <a:tr h="7200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smtClean="0">
                          <a:ln>
                            <a:noFill/>
                          </a:ln>
                          <a:solidFill>
                            <a:schemeClr val="tx1"/>
                          </a:solidFill>
                          <a:effectLst/>
                          <a:latin typeface="Arial" charset="0"/>
                        </a:rPr>
                        <a:t>Deep</a:t>
                      </a:r>
                      <a:r>
                        <a:rPr kumimoji="0" lang="ar-SA" sz="2800" b="1" i="0" u="none" strike="noStrike" cap="none" normalizeH="0" baseline="0" dirty="0" smtClean="0">
                          <a:ln>
                            <a:noFill/>
                          </a:ln>
                          <a:solidFill>
                            <a:schemeClr val="tx1"/>
                          </a:solidFill>
                          <a:effectLst/>
                          <a:latin typeface="Arial" charset="0"/>
                        </a:rPr>
                        <a:t> العميق    </a:t>
                      </a:r>
                      <a:endParaRPr kumimoji="0" lang="en-US" sz="2800" b="1" i="0" u="none" strike="noStrike" cap="none" normalizeH="0" baseline="0" dirty="0" smtClean="0">
                        <a:ln>
                          <a:noFill/>
                        </a:ln>
                        <a:solidFill>
                          <a:schemeClr val="tx1"/>
                        </a:solidFill>
                        <a:effectLst/>
                        <a:latin typeface="Arial" charset="0"/>
                      </a:endParaRPr>
                    </a:p>
                  </a:txBody>
                  <a:tcPr marL="91441" marR="91441"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smtClean="0">
                          <a:ln>
                            <a:noFill/>
                          </a:ln>
                          <a:solidFill>
                            <a:schemeClr val="tx1"/>
                          </a:solidFill>
                          <a:effectLst/>
                          <a:latin typeface="Arial" charset="0"/>
                        </a:rPr>
                        <a:t>Surface</a:t>
                      </a:r>
                      <a:r>
                        <a:rPr kumimoji="0" lang="ar-SA" sz="2800" b="1" i="0" u="none" strike="noStrike" cap="none" normalizeH="0" baseline="0" dirty="0" smtClean="0">
                          <a:ln>
                            <a:noFill/>
                          </a:ln>
                          <a:solidFill>
                            <a:schemeClr val="tx1"/>
                          </a:solidFill>
                          <a:effectLst/>
                          <a:latin typeface="Arial" charset="0"/>
                        </a:rPr>
                        <a:t>السطحي    </a:t>
                      </a:r>
                      <a:endParaRPr kumimoji="0" lang="en-US" sz="2800" b="1" i="0" u="none" strike="noStrike" cap="none" normalizeH="0" baseline="0" dirty="0" smtClean="0">
                        <a:ln>
                          <a:noFill/>
                        </a:ln>
                        <a:solidFill>
                          <a:schemeClr val="tx1"/>
                        </a:solidFill>
                        <a:effectLst/>
                        <a:latin typeface="Arial" charset="0"/>
                      </a:endParaRPr>
                    </a:p>
                  </a:txBody>
                  <a:tcPr marL="91441" marR="91441"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00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Can distinguish evidence from argument</a:t>
                      </a:r>
                      <a:endParaRPr kumimoji="0" lang="ar-SA"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charset="0"/>
                        </a:rPr>
                        <a:t>يميز الدليل من المناقشة </a:t>
                      </a:r>
                      <a:endParaRPr kumimoji="0" lang="en-US" sz="2400" b="0" i="0" u="none" strike="noStrike" cap="none" normalizeH="0" baseline="0" dirty="0" smtClean="0">
                        <a:ln>
                          <a:noFill/>
                        </a:ln>
                        <a:solidFill>
                          <a:schemeClr val="tx1"/>
                        </a:solidFill>
                        <a:effectLst/>
                        <a:latin typeface="Arial" charset="0"/>
                      </a:endParaRPr>
                    </a:p>
                  </a:txBody>
                  <a:tcPr marL="91441" marR="91441"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Basic concepts not differentiated from examples</a:t>
                      </a:r>
                      <a:endParaRPr kumimoji="0" lang="ar-SA"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charset="0"/>
                        </a:rPr>
                        <a:t>مفاهيم أساسية بدون أمثلة </a:t>
                      </a:r>
                      <a:endParaRPr kumimoji="0" lang="en-US" sz="2400" b="0" i="0" u="none" strike="noStrike" cap="none" normalizeH="0" baseline="0" dirty="0" smtClean="0">
                        <a:ln>
                          <a:noFill/>
                        </a:ln>
                        <a:solidFill>
                          <a:schemeClr val="tx1"/>
                        </a:solidFill>
                        <a:effectLst/>
                        <a:latin typeface="Arial" charset="0"/>
                      </a:endParaRPr>
                    </a:p>
                  </a:txBody>
                  <a:tcPr marL="91441" marR="91441"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80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Structures content into a coherent whole</a:t>
                      </a:r>
                      <a:endParaRPr kumimoji="0" lang="ar-SA"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charset="0"/>
                        </a:rPr>
                        <a:t>البنى الكلية متضمنة داخل الكل المتناغم</a:t>
                      </a:r>
                      <a:endParaRPr kumimoji="0" lang="en-US" sz="2400" b="0" i="0" u="none" strike="noStrike" cap="none" normalizeH="0" baseline="0" dirty="0" smtClean="0">
                        <a:ln>
                          <a:noFill/>
                        </a:ln>
                        <a:solidFill>
                          <a:schemeClr val="tx1"/>
                        </a:solidFill>
                        <a:effectLst/>
                        <a:latin typeface="Arial" charset="0"/>
                      </a:endParaRPr>
                    </a:p>
                  </a:txBody>
                  <a:tcPr marL="91441" marR="91441"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Matches content to imposed ‘tasks’</a:t>
                      </a:r>
                      <a:endParaRPr kumimoji="0" lang="ar-SA"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charset="0"/>
                        </a:rPr>
                        <a:t>يربط </a:t>
                      </a:r>
                      <a:r>
                        <a:rPr kumimoji="0" lang="ar-SA" sz="2400" b="0" i="0" u="none" strike="noStrike" cap="none" normalizeH="0" baseline="0" dirty="0" err="1" smtClean="0">
                          <a:ln>
                            <a:noFill/>
                          </a:ln>
                          <a:solidFill>
                            <a:schemeClr val="tx1"/>
                          </a:solidFill>
                          <a:effectLst/>
                          <a:latin typeface="Arial" charset="0"/>
                        </a:rPr>
                        <a:t>المحتوى </a:t>
                      </a:r>
                      <a:r>
                        <a:rPr kumimoji="0" lang="ar-SA" sz="2400" b="0" i="0" u="none" strike="noStrike" cap="none" normalizeH="0" baseline="0" dirty="0" smtClean="0">
                          <a:ln>
                            <a:noFill/>
                          </a:ln>
                          <a:solidFill>
                            <a:schemeClr val="tx1"/>
                          </a:solidFill>
                          <a:effectLst/>
                          <a:latin typeface="Arial" charset="0"/>
                        </a:rPr>
                        <a:t>”لمهام“ مفروضة فرض </a:t>
                      </a:r>
                      <a:endParaRPr kumimoji="0" lang="en-US" sz="2400" b="0" i="0" u="none" strike="noStrike" cap="none" normalizeH="0" baseline="0" dirty="0" smtClean="0">
                        <a:ln>
                          <a:noFill/>
                        </a:ln>
                        <a:solidFill>
                          <a:schemeClr val="tx1"/>
                        </a:solidFill>
                        <a:effectLst/>
                        <a:latin typeface="Arial" charset="0"/>
                      </a:endParaRPr>
                    </a:p>
                  </a:txBody>
                  <a:tcPr marL="91441" marR="91441"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80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Driven internally by student’s wish to learn</a:t>
                      </a:r>
                      <a:endParaRPr kumimoji="0" lang="ar-SA"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charset="0"/>
                        </a:rPr>
                        <a:t>دافع داخلي برغبة الطالب للتعلم </a:t>
                      </a:r>
                      <a:endParaRPr kumimoji="0" lang="en-US" sz="2400" b="0" i="0" u="none" strike="noStrike" cap="none" normalizeH="0" baseline="0" dirty="0" smtClean="0">
                        <a:ln>
                          <a:noFill/>
                        </a:ln>
                        <a:solidFill>
                          <a:schemeClr val="tx1"/>
                        </a:solidFill>
                        <a:effectLst/>
                        <a:latin typeface="Arial" charset="0"/>
                      </a:endParaRPr>
                    </a:p>
                  </a:txBody>
                  <a:tcPr marL="91441" marR="91441"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Driven externally, by assessment</a:t>
                      </a:r>
                      <a:endParaRPr kumimoji="0" lang="ar-SA"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charset="0"/>
                        </a:rPr>
                        <a:t>دافع خارجي خوفاً من التقويم </a:t>
                      </a:r>
                      <a:endParaRPr kumimoji="0" lang="en-US" sz="2400" b="0" i="0" u="none" strike="noStrike" cap="none" normalizeH="0" baseline="0" dirty="0" smtClean="0">
                        <a:ln>
                          <a:noFill/>
                        </a:ln>
                        <a:solidFill>
                          <a:schemeClr val="tx1"/>
                        </a:solidFill>
                        <a:effectLst/>
                        <a:latin typeface="Arial" charset="0"/>
                      </a:endParaRPr>
                    </a:p>
                  </a:txBody>
                  <a:tcPr marL="91441" marR="91441"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a:bodyPr>
          <a:lstStyle/>
          <a:p>
            <a:pPr eaLnBrk="1" fontAlgn="auto" hangingPunct="1">
              <a:spcAft>
                <a:spcPts val="0"/>
              </a:spcAft>
              <a:defRPr/>
            </a:pPr>
            <a:r>
              <a:rPr lang="en-GB" sz="2800" b="1" dirty="0">
                <a:solidFill>
                  <a:schemeClr val="accent3"/>
                </a:solidFill>
              </a:rPr>
              <a:t>Implications for </a:t>
            </a:r>
            <a:r>
              <a:rPr lang="en-GB" sz="2800" b="1" dirty="0" smtClean="0">
                <a:solidFill>
                  <a:schemeClr val="accent3"/>
                </a:solidFill>
              </a:rPr>
              <a:t>Los</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متضمنات أهداف التعلم </a:t>
            </a:r>
            <a:endParaRPr lang="en-US" sz="2800" b="1" dirty="0">
              <a:solidFill>
                <a:schemeClr val="accent3"/>
              </a:solidFill>
            </a:endParaRPr>
          </a:p>
        </p:txBody>
      </p:sp>
      <p:sp>
        <p:nvSpPr>
          <p:cNvPr id="106499" name="Rectangle 3"/>
          <p:cNvSpPr>
            <a:spLocks noGrp="1" noChangeArrowheads="1"/>
          </p:cNvSpPr>
          <p:nvPr>
            <p:ph idx="1"/>
          </p:nvPr>
        </p:nvSpPr>
        <p:spPr>
          <a:xfrm>
            <a:off x="251520" y="2276872"/>
            <a:ext cx="8640960" cy="4047728"/>
          </a:xfrm>
        </p:spPr>
        <p:txBody>
          <a:bodyPr>
            <a:normAutofit/>
          </a:bodyPr>
          <a:lstStyle/>
          <a:p>
            <a:pPr marL="274320" indent="-274320" eaLnBrk="1" fontAlgn="auto" hangingPunct="1">
              <a:spcAft>
                <a:spcPts val="0"/>
              </a:spcAft>
              <a:buClr>
                <a:schemeClr val="accent3"/>
              </a:buClr>
              <a:buFont typeface="Wingdings 2"/>
              <a:buChar char=""/>
              <a:defRPr/>
            </a:pPr>
            <a:r>
              <a:rPr lang="en-GB" dirty="0">
                <a:latin typeface="+mj-lt"/>
              </a:rPr>
              <a:t>LOs should be set in order to encourage deep </a:t>
            </a:r>
            <a:r>
              <a:rPr lang="en-GB" dirty="0" smtClean="0">
                <a:latin typeface="+mj-lt"/>
              </a:rPr>
              <a:t>learning;</a:t>
            </a:r>
            <a:endParaRPr lang="ar-SA" dirty="0" smtClean="0">
              <a:latin typeface="+mj-lt"/>
            </a:endParaRPr>
          </a:p>
          <a:p>
            <a:pPr marL="274320" indent="-274320" eaLnBrk="1" fontAlgn="auto" hangingPunct="1">
              <a:spcAft>
                <a:spcPts val="0"/>
              </a:spcAft>
              <a:buClr>
                <a:schemeClr val="accent3"/>
              </a:buClr>
              <a:buFont typeface="Wingdings 2"/>
              <a:buChar char=""/>
              <a:defRPr/>
            </a:pPr>
            <a:r>
              <a:rPr lang="ar-SA" dirty="0" smtClean="0">
                <a:latin typeface="+mj-lt"/>
              </a:rPr>
              <a:t>أهداف التعلم يجب أن تصاغ وتوضع لتشجع التعلم العميق </a:t>
            </a:r>
            <a:endParaRPr lang="en-GB" dirty="0" smtClean="0">
              <a:latin typeface="+mj-lt"/>
            </a:endParaRPr>
          </a:p>
          <a:p>
            <a:pPr marL="0" indent="0" eaLnBrk="1" fontAlgn="auto" hangingPunct="1">
              <a:spcAft>
                <a:spcPts val="0"/>
              </a:spcAft>
              <a:buClr>
                <a:schemeClr val="accent3"/>
              </a:buClr>
              <a:buNone/>
              <a:defRPr/>
            </a:pPr>
            <a:endParaRPr lang="en-GB" dirty="0">
              <a:latin typeface="+mj-lt"/>
            </a:endParaRPr>
          </a:p>
          <a:p>
            <a:pPr marL="274320" indent="-274320" eaLnBrk="1" fontAlgn="auto" hangingPunct="1">
              <a:spcAft>
                <a:spcPts val="0"/>
              </a:spcAft>
              <a:buClr>
                <a:schemeClr val="accent3"/>
              </a:buClr>
              <a:buFont typeface="Wingdings 2"/>
              <a:buChar char=""/>
              <a:defRPr/>
            </a:pPr>
            <a:r>
              <a:rPr lang="en-GB" dirty="0">
                <a:latin typeface="+mj-lt"/>
              </a:rPr>
              <a:t>Assessment methods should require ‘deep’ approaches to be </a:t>
            </a:r>
            <a:r>
              <a:rPr lang="en-GB" dirty="0" smtClean="0">
                <a:latin typeface="+mj-lt"/>
              </a:rPr>
              <a:t>deploy</a:t>
            </a:r>
            <a:r>
              <a:rPr lang="en-US" dirty="0" err="1" smtClean="0">
                <a:latin typeface="+mj-lt"/>
              </a:rPr>
              <a:t>ed</a:t>
            </a:r>
            <a:r>
              <a:rPr lang="en-GB" dirty="0" smtClean="0">
                <a:latin typeface="+mj-lt"/>
              </a:rPr>
              <a:t>.</a:t>
            </a:r>
            <a:endParaRPr lang="ar-SA" dirty="0" smtClean="0">
              <a:latin typeface="+mj-lt"/>
            </a:endParaRPr>
          </a:p>
          <a:p>
            <a:pPr marL="274320" indent="-274320" eaLnBrk="1" fontAlgn="auto" hangingPunct="1">
              <a:spcAft>
                <a:spcPts val="0"/>
              </a:spcAft>
              <a:buClr>
                <a:schemeClr val="accent3"/>
              </a:buClr>
              <a:buFont typeface="Wingdings 2"/>
              <a:buChar char=""/>
              <a:defRPr/>
            </a:pPr>
            <a:r>
              <a:rPr lang="ar-SA" dirty="0" smtClean="0">
                <a:latin typeface="+mj-lt"/>
              </a:rPr>
              <a:t>طرق التقويم يجب أن تحتوي على </a:t>
            </a:r>
            <a:r>
              <a:rPr lang="ar-SA" dirty="0" err="1" smtClean="0">
                <a:latin typeface="+mj-lt"/>
              </a:rPr>
              <a:t>أساليب </a:t>
            </a:r>
            <a:r>
              <a:rPr lang="ar-SA" dirty="0" smtClean="0">
                <a:latin typeface="+mj-lt"/>
              </a:rPr>
              <a:t>”عميقة“ لتنتشر </a:t>
            </a:r>
            <a:endParaRPr lang="en-GB" dirty="0">
              <a:latin typeface="+mj-lt"/>
            </a:endParaRP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457200" y="162197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231830" y="5875169"/>
            <a:ext cx="1116562" cy="369332"/>
          </a:xfrm>
          <a:prstGeom prst="rect">
            <a:avLst/>
          </a:prstGeom>
          <a:noFill/>
        </p:spPr>
        <p:txBody>
          <a:bodyPr wrap="none" rtlCol="0">
            <a:spAutoFit/>
          </a:bodyPr>
          <a:lstStyle/>
          <a:p>
            <a:r>
              <a:rPr lang="en-US" dirty="0" smtClean="0"/>
              <a:t>Kolb 1976</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704850"/>
            <a:ext cx="8229600" cy="1068388"/>
          </a:xfrm>
        </p:spPr>
        <p:txBody>
          <a:bodyPr>
            <a:normAutofit/>
          </a:bodyPr>
          <a:lstStyle/>
          <a:p>
            <a:pPr eaLnBrk="1" fontAlgn="auto" hangingPunct="1">
              <a:spcAft>
                <a:spcPts val="0"/>
              </a:spcAft>
              <a:defRPr/>
            </a:pPr>
            <a:r>
              <a:rPr lang="en-GB" sz="2800" b="1" dirty="0">
                <a:solidFill>
                  <a:schemeClr val="accent3"/>
                </a:solidFill>
              </a:rPr>
              <a:t>Kolb’s learning </a:t>
            </a:r>
            <a:r>
              <a:rPr lang="en-GB" sz="2800" b="1" dirty="0" smtClean="0">
                <a:solidFill>
                  <a:schemeClr val="accent3"/>
                </a:solidFill>
              </a:rPr>
              <a:t>styles</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أساليب </a:t>
            </a:r>
            <a:r>
              <a:rPr lang="ar-SA" sz="2800" b="1" dirty="0" err="1" smtClean="0">
                <a:solidFill>
                  <a:schemeClr val="accent3"/>
                </a:solidFill>
              </a:rPr>
              <a:t>كولب</a:t>
            </a:r>
            <a:r>
              <a:rPr lang="ar-SA" sz="2800" b="1" dirty="0" smtClean="0">
                <a:solidFill>
                  <a:schemeClr val="accent3"/>
                </a:solidFill>
              </a:rPr>
              <a:t> </a:t>
            </a:r>
            <a:r>
              <a:rPr lang="ar-SA" sz="2800" b="1" dirty="0" err="1" smtClean="0">
                <a:solidFill>
                  <a:schemeClr val="accent3"/>
                </a:solidFill>
              </a:rPr>
              <a:t>التعلمية</a:t>
            </a:r>
            <a:r>
              <a:rPr lang="ar-SA" sz="2800" b="1" dirty="0" smtClean="0">
                <a:solidFill>
                  <a:schemeClr val="accent3"/>
                </a:solidFill>
              </a:rPr>
              <a:t> </a:t>
            </a:r>
            <a:endParaRPr lang="en-US" sz="2800" b="1" dirty="0">
              <a:solidFill>
                <a:schemeClr val="accent3"/>
              </a:solidFill>
            </a:endParaRPr>
          </a:p>
        </p:txBody>
      </p:sp>
      <p:sp>
        <p:nvSpPr>
          <p:cNvPr id="110595" name="Rectangle 3"/>
          <p:cNvSpPr>
            <a:spLocks noGrp="1" noChangeArrowheads="1"/>
          </p:cNvSpPr>
          <p:nvPr>
            <p:ph idx="1"/>
          </p:nvPr>
        </p:nvSpPr>
        <p:spPr>
          <a:xfrm>
            <a:off x="251520" y="1935163"/>
            <a:ext cx="8640960" cy="4389437"/>
          </a:xfrm>
        </p:spPr>
        <p:txBody>
          <a:bodyPr>
            <a:normAutofit fontScale="92500" lnSpcReduction="20000"/>
          </a:bodyPr>
          <a:lstStyle/>
          <a:p>
            <a:pPr marL="274320" indent="-274320" algn="just" eaLnBrk="1" fontAlgn="auto" hangingPunct="1">
              <a:lnSpc>
                <a:spcPct val="90000"/>
              </a:lnSpc>
              <a:spcAft>
                <a:spcPts val="0"/>
              </a:spcAft>
              <a:buClr>
                <a:schemeClr val="accent3"/>
              </a:buClr>
              <a:buFont typeface="Wingdings 2"/>
              <a:buChar char=""/>
              <a:defRPr/>
            </a:pPr>
            <a:r>
              <a:rPr lang="en-GB" sz="2400" dirty="0">
                <a:latin typeface="+mj-lt"/>
              </a:rPr>
              <a:t>Observers – focus on facts, like practical examples, not so good with </a:t>
            </a:r>
            <a:r>
              <a:rPr lang="en-GB" sz="2400" dirty="0" smtClean="0">
                <a:latin typeface="+mj-lt"/>
              </a:rPr>
              <a:t>theory;</a:t>
            </a:r>
            <a:endParaRPr lang="ar-SA" sz="2400" dirty="0" smtClean="0">
              <a:latin typeface="+mj-lt"/>
            </a:endParaRPr>
          </a:p>
          <a:p>
            <a:pPr marL="274320" indent="-274320" algn="just" eaLnBrk="1" fontAlgn="auto" hangingPunct="1">
              <a:lnSpc>
                <a:spcPct val="90000"/>
              </a:lnSpc>
              <a:spcAft>
                <a:spcPts val="0"/>
              </a:spcAft>
              <a:buClr>
                <a:schemeClr val="accent3"/>
              </a:buClr>
              <a:buFont typeface="Wingdings 2"/>
              <a:buChar char=""/>
              <a:defRPr/>
            </a:pPr>
            <a:r>
              <a:rPr lang="ar-SA" sz="2400" dirty="0" err="1" smtClean="0">
                <a:latin typeface="+mj-lt"/>
              </a:rPr>
              <a:t>الملاحظون </a:t>
            </a:r>
            <a:r>
              <a:rPr lang="ar-SA" sz="2400" dirty="0" smtClean="0">
                <a:latin typeface="+mj-lt"/>
              </a:rPr>
              <a:t>–يركزون على الحقائق كالأمثلة العملية وليسو جيدون مع النظرية </a:t>
            </a:r>
            <a:endParaRPr lang="en-GB" sz="2400" dirty="0" smtClean="0">
              <a:latin typeface="+mj-lt"/>
            </a:endParaRPr>
          </a:p>
          <a:p>
            <a:pPr marL="0" indent="0" algn="just" eaLnBrk="1" fontAlgn="auto" hangingPunct="1">
              <a:lnSpc>
                <a:spcPct val="90000"/>
              </a:lnSpc>
              <a:spcAft>
                <a:spcPts val="0"/>
              </a:spcAft>
              <a:buClr>
                <a:schemeClr val="accent3"/>
              </a:buClr>
              <a:buNone/>
              <a:defRPr/>
            </a:pPr>
            <a:endParaRPr lang="en-GB" sz="2400" dirty="0">
              <a:latin typeface="+mj-lt"/>
            </a:endParaRPr>
          </a:p>
          <a:p>
            <a:pPr marL="274320" indent="-274320" algn="just" eaLnBrk="1" fontAlgn="auto" hangingPunct="1">
              <a:lnSpc>
                <a:spcPct val="90000"/>
              </a:lnSpc>
              <a:spcAft>
                <a:spcPts val="0"/>
              </a:spcAft>
              <a:buClr>
                <a:schemeClr val="accent3"/>
              </a:buClr>
              <a:buFont typeface="Wingdings 2"/>
              <a:buChar char=""/>
              <a:defRPr/>
            </a:pPr>
            <a:r>
              <a:rPr lang="en-GB" sz="2400" dirty="0">
                <a:latin typeface="+mj-lt"/>
              </a:rPr>
              <a:t>Thinkers – like theory, concepts, influenced by expert opinion, may lack ‘common sense</a:t>
            </a:r>
            <a:r>
              <a:rPr lang="en-GB" sz="2400" dirty="0" smtClean="0">
                <a:latin typeface="+mj-lt"/>
              </a:rPr>
              <a:t>’;</a:t>
            </a:r>
            <a:endParaRPr lang="ar-SA" sz="2400" dirty="0" smtClean="0">
              <a:latin typeface="+mj-lt"/>
            </a:endParaRPr>
          </a:p>
          <a:p>
            <a:pPr marL="274320" indent="-274320" algn="just" eaLnBrk="1" fontAlgn="auto" hangingPunct="1">
              <a:lnSpc>
                <a:spcPct val="90000"/>
              </a:lnSpc>
              <a:spcAft>
                <a:spcPts val="0"/>
              </a:spcAft>
              <a:buClr>
                <a:schemeClr val="accent3"/>
              </a:buClr>
              <a:buFont typeface="Wingdings 2"/>
              <a:buChar char=""/>
              <a:defRPr/>
            </a:pPr>
            <a:r>
              <a:rPr lang="ar-SA" sz="2400" dirty="0" smtClean="0">
                <a:latin typeface="+mj-lt"/>
              </a:rPr>
              <a:t>المفكرون يحبون النظرية و المفاهيم المتأثرة برأي خبير وقد ينقصهم الحس العام </a:t>
            </a:r>
            <a:endParaRPr lang="en-GB" sz="2400" dirty="0" smtClean="0">
              <a:latin typeface="+mj-lt"/>
            </a:endParaRPr>
          </a:p>
          <a:p>
            <a:pPr marL="0" indent="0" algn="just" eaLnBrk="1" fontAlgn="auto" hangingPunct="1">
              <a:lnSpc>
                <a:spcPct val="90000"/>
              </a:lnSpc>
              <a:spcAft>
                <a:spcPts val="0"/>
              </a:spcAft>
              <a:buClr>
                <a:schemeClr val="accent3"/>
              </a:buClr>
              <a:buNone/>
              <a:defRPr/>
            </a:pPr>
            <a:endParaRPr lang="en-GB" sz="2400" dirty="0">
              <a:latin typeface="+mj-lt"/>
            </a:endParaRPr>
          </a:p>
          <a:p>
            <a:pPr marL="274320" indent="-274320" algn="just" eaLnBrk="1" fontAlgn="auto" hangingPunct="1">
              <a:lnSpc>
                <a:spcPct val="90000"/>
              </a:lnSpc>
              <a:spcAft>
                <a:spcPts val="0"/>
              </a:spcAft>
              <a:buClr>
                <a:schemeClr val="accent3"/>
              </a:buClr>
              <a:buFont typeface="Wingdings 2"/>
              <a:buChar char=""/>
              <a:defRPr/>
            </a:pPr>
            <a:r>
              <a:rPr lang="en-GB" sz="2400" dirty="0">
                <a:latin typeface="+mj-lt"/>
              </a:rPr>
              <a:t>Deciders – like clear structures and ‘rules’, not so good with ‘messy’ </a:t>
            </a:r>
            <a:r>
              <a:rPr lang="en-GB" sz="2400" dirty="0" smtClean="0">
                <a:latin typeface="+mj-lt"/>
              </a:rPr>
              <a:t>situations;</a:t>
            </a:r>
          </a:p>
          <a:p>
            <a:pPr marL="0" indent="0" algn="just" eaLnBrk="1" fontAlgn="auto" hangingPunct="1">
              <a:lnSpc>
                <a:spcPct val="90000"/>
              </a:lnSpc>
              <a:spcAft>
                <a:spcPts val="0"/>
              </a:spcAft>
              <a:buClr>
                <a:schemeClr val="accent3"/>
              </a:buClr>
              <a:buNone/>
              <a:defRPr/>
            </a:pPr>
            <a:r>
              <a:rPr lang="ar-SA" sz="2400" dirty="0" err="1" smtClean="0">
                <a:latin typeface="+mj-lt"/>
              </a:rPr>
              <a:t>المقررون </a:t>
            </a:r>
            <a:r>
              <a:rPr lang="ar-SA" sz="2400" dirty="0" smtClean="0">
                <a:latin typeface="+mj-lt"/>
              </a:rPr>
              <a:t>– </a:t>
            </a:r>
            <a:r>
              <a:rPr lang="ar-SA" sz="2400" dirty="0" err="1" smtClean="0">
                <a:latin typeface="+mj-lt"/>
              </a:rPr>
              <a:t>يحبون </a:t>
            </a:r>
            <a:r>
              <a:rPr lang="ar-SA" sz="2400" dirty="0" smtClean="0">
                <a:latin typeface="+mj-lt"/>
              </a:rPr>
              <a:t>”الأنظمة“ و البنى الواضحة فهم ليسو جيدون في </a:t>
            </a:r>
            <a:r>
              <a:rPr lang="ar-SA" sz="2400" dirty="0" err="1" smtClean="0">
                <a:latin typeface="+mj-lt"/>
              </a:rPr>
              <a:t>مواقف </a:t>
            </a:r>
            <a:r>
              <a:rPr lang="ar-SA" sz="2400" dirty="0" smtClean="0">
                <a:latin typeface="+mj-lt"/>
              </a:rPr>
              <a:t>”فوضوية“</a:t>
            </a:r>
            <a:endParaRPr lang="en-GB" sz="2400" dirty="0">
              <a:latin typeface="+mj-lt"/>
            </a:endParaRPr>
          </a:p>
          <a:p>
            <a:pPr marL="274320" indent="-274320" algn="just" eaLnBrk="1" fontAlgn="auto" hangingPunct="1">
              <a:lnSpc>
                <a:spcPct val="90000"/>
              </a:lnSpc>
              <a:spcAft>
                <a:spcPts val="0"/>
              </a:spcAft>
              <a:buClr>
                <a:schemeClr val="accent3"/>
              </a:buClr>
              <a:buFont typeface="Wingdings 2"/>
              <a:buChar char=""/>
              <a:defRPr/>
            </a:pPr>
            <a:r>
              <a:rPr lang="en-GB" sz="2400" dirty="0">
                <a:latin typeface="+mj-lt"/>
              </a:rPr>
              <a:t>Doers – learn by trying things for themselves, by making mistakes, inclined to be uncritical of received </a:t>
            </a:r>
            <a:r>
              <a:rPr lang="en-GB" sz="2400" dirty="0" smtClean="0">
                <a:latin typeface="+mj-lt"/>
              </a:rPr>
              <a:t>wisdom</a:t>
            </a:r>
            <a:endParaRPr lang="ar-SA" sz="2400" dirty="0" smtClean="0">
              <a:latin typeface="+mj-lt"/>
            </a:endParaRPr>
          </a:p>
          <a:p>
            <a:pPr marL="274320" indent="-274320" algn="just" eaLnBrk="1" fontAlgn="auto" hangingPunct="1">
              <a:lnSpc>
                <a:spcPct val="90000"/>
              </a:lnSpc>
              <a:spcAft>
                <a:spcPts val="0"/>
              </a:spcAft>
              <a:buClr>
                <a:schemeClr val="accent3"/>
              </a:buClr>
              <a:buFont typeface="Wingdings 2"/>
              <a:buChar char=""/>
              <a:defRPr/>
            </a:pPr>
            <a:r>
              <a:rPr lang="ar-SA" sz="2400" dirty="0" err="1" smtClean="0">
                <a:latin typeface="+mj-lt"/>
              </a:rPr>
              <a:t>المنفذون </a:t>
            </a:r>
            <a:r>
              <a:rPr lang="ar-SA" sz="2400" dirty="0" smtClean="0">
                <a:latin typeface="+mj-lt"/>
              </a:rPr>
              <a:t>– يتعلمون بتجربة الأشياء بأنفسهم والقيام بأخطاء فهي مائلة للنقد  </a:t>
            </a:r>
            <a:endParaRPr lang="en-US" sz="2400" dirty="0">
              <a:latin typeface="+mj-l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ormAutofit/>
          </a:bodyPr>
          <a:lstStyle/>
          <a:p>
            <a:pPr eaLnBrk="1" fontAlgn="auto" hangingPunct="1">
              <a:spcAft>
                <a:spcPts val="0"/>
              </a:spcAft>
              <a:defRPr/>
            </a:pPr>
            <a:r>
              <a:rPr lang="en-GB" sz="2800" b="1" dirty="0">
                <a:solidFill>
                  <a:schemeClr val="accent3"/>
                </a:solidFill>
              </a:rPr>
              <a:t>Implications for </a:t>
            </a:r>
            <a:r>
              <a:rPr lang="en-GB" sz="2800" b="1" dirty="0" smtClean="0">
                <a:solidFill>
                  <a:schemeClr val="accent3"/>
                </a:solidFill>
              </a:rPr>
              <a:t>Los</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مضامين لأهداف مخرجات التعلم </a:t>
            </a:r>
            <a:endParaRPr lang="en-US" sz="2800" b="1" dirty="0">
              <a:solidFill>
                <a:schemeClr val="accent3"/>
              </a:solidFill>
            </a:endParaRPr>
          </a:p>
        </p:txBody>
      </p:sp>
      <p:sp>
        <p:nvSpPr>
          <p:cNvPr id="112643" name="Rectangle 3"/>
          <p:cNvSpPr>
            <a:spLocks noGrp="1" noChangeArrowheads="1"/>
          </p:cNvSpPr>
          <p:nvPr>
            <p:ph idx="1"/>
          </p:nvPr>
        </p:nvSpPr>
        <p:spPr>
          <a:xfrm>
            <a:off x="251520" y="2060848"/>
            <a:ext cx="8568952" cy="4263752"/>
          </a:xfrm>
        </p:spPr>
        <p:txBody>
          <a:bodyPr>
            <a:normAutofit/>
          </a:bodyPr>
          <a:lstStyle/>
          <a:p>
            <a:pPr marL="274320" indent="-274320" eaLnBrk="1" fontAlgn="auto" hangingPunct="1">
              <a:lnSpc>
                <a:spcPct val="90000"/>
              </a:lnSpc>
              <a:spcAft>
                <a:spcPts val="0"/>
              </a:spcAft>
              <a:buClr>
                <a:schemeClr val="accent3"/>
              </a:buClr>
              <a:buFont typeface="Wingdings 2"/>
              <a:buChar char=""/>
              <a:defRPr/>
            </a:pPr>
            <a:r>
              <a:rPr lang="en-GB" sz="2400" dirty="0">
                <a:latin typeface="+mj-lt"/>
              </a:rPr>
              <a:t>Different LOs will suit/require different learning </a:t>
            </a:r>
            <a:r>
              <a:rPr lang="en-GB" sz="2400" dirty="0" smtClean="0">
                <a:latin typeface="+mj-lt"/>
              </a:rPr>
              <a:t>styles;</a:t>
            </a:r>
            <a:endParaRPr lang="ar-SA" sz="2400" dirty="0" smtClean="0">
              <a:latin typeface="+mj-lt"/>
            </a:endParaRPr>
          </a:p>
          <a:p>
            <a:pPr marL="274320" indent="-274320" eaLnBrk="1" fontAlgn="auto" hangingPunct="1">
              <a:lnSpc>
                <a:spcPct val="90000"/>
              </a:lnSpc>
              <a:spcAft>
                <a:spcPts val="0"/>
              </a:spcAft>
              <a:buClr>
                <a:schemeClr val="accent3"/>
              </a:buClr>
              <a:buFont typeface="Wingdings 2"/>
              <a:buChar char=""/>
              <a:defRPr/>
            </a:pPr>
            <a:r>
              <a:rPr lang="ar-SA" sz="2400" dirty="0" smtClean="0">
                <a:latin typeface="+mj-lt"/>
              </a:rPr>
              <a:t>مختلف الأهداف ستناسب و تطلب مختلف أساليب التعلم </a:t>
            </a:r>
            <a:endParaRPr lang="en-GB" sz="2400" dirty="0" smtClean="0">
              <a:latin typeface="+mj-lt"/>
            </a:endParaRPr>
          </a:p>
          <a:p>
            <a:pPr marL="274320" indent="-274320" eaLnBrk="1" fontAlgn="auto" hangingPunct="1">
              <a:lnSpc>
                <a:spcPct val="90000"/>
              </a:lnSpc>
              <a:spcAft>
                <a:spcPts val="0"/>
              </a:spcAft>
              <a:buClr>
                <a:schemeClr val="accent3"/>
              </a:buClr>
              <a:buFont typeface="Wingdings 2"/>
              <a:buChar char=""/>
              <a:defRPr/>
            </a:pPr>
            <a:r>
              <a:rPr lang="en-GB" sz="2400" dirty="0" smtClean="0">
                <a:latin typeface="+mj-lt"/>
              </a:rPr>
              <a:t>LOs </a:t>
            </a:r>
            <a:r>
              <a:rPr lang="en-GB" sz="2400" dirty="0">
                <a:latin typeface="+mj-lt"/>
              </a:rPr>
              <a:t>should be selected to suit a range of learning </a:t>
            </a:r>
            <a:r>
              <a:rPr lang="en-GB" sz="2400" dirty="0" smtClean="0">
                <a:latin typeface="+mj-lt"/>
              </a:rPr>
              <a:t>styles;</a:t>
            </a:r>
            <a:endParaRPr lang="ar-SA" sz="2400" dirty="0" smtClean="0">
              <a:latin typeface="+mj-lt"/>
            </a:endParaRPr>
          </a:p>
          <a:p>
            <a:pPr marL="274320" indent="-274320" eaLnBrk="1" fontAlgn="auto" hangingPunct="1">
              <a:lnSpc>
                <a:spcPct val="90000"/>
              </a:lnSpc>
              <a:spcAft>
                <a:spcPts val="0"/>
              </a:spcAft>
              <a:buClr>
                <a:schemeClr val="accent3"/>
              </a:buClr>
              <a:buFont typeface="Wingdings 2"/>
              <a:buChar char=""/>
              <a:defRPr/>
            </a:pPr>
            <a:r>
              <a:rPr lang="ar-SA" sz="2400" dirty="0" smtClean="0">
                <a:latin typeface="+mj-lt"/>
              </a:rPr>
              <a:t>يجب أن يتم اختيار الأهداف لتناسب عدداً من أساليب التعلم </a:t>
            </a:r>
            <a:endParaRPr lang="en-GB" sz="2400" dirty="0">
              <a:latin typeface="+mj-lt"/>
            </a:endParaRPr>
          </a:p>
          <a:p>
            <a:pPr marL="274320" indent="-274320" eaLnBrk="1" fontAlgn="auto" hangingPunct="1">
              <a:lnSpc>
                <a:spcPct val="90000"/>
              </a:lnSpc>
              <a:spcAft>
                <a:spcPts val="0"/>
              </a:spcAft>
              <a:buClr>
                <a:schemeClr val="accent3"/>
              </a:buClr>
              <a:buFont typeface="Wingdings 2"/>
              <a:buChar char=""/>
              <a:defRPr/>
            </a:pPr>
            <a:r>
              <a:rPr lang="en-GB" sz="2400" dirty="0">
                <a:latin typeface="+mj-lt"/>
              </a:rPr>
              <a:t>Teaching should encourage students to explore their own learning styles and address their </a:t>
            </a:r>
            <a:r>
              <a:rPr lang="en-GB" sz="2400" dirty="0" smtClean="0">
                <a:latin typeface="+mj-lt"/>
              </a:rPr>
              <a:t>weaknesses;</a:t>
            </a:r>
            <a:endParaRPr lang="ar-SA" sz="2400" dirty="0" smtClean="0">
              <a:latin typeface="+mj-lt"/>
            </a:endParaRPr>
          </a:p>
          <a:p>
            <a:pPr marL="274320" indent="-274320" eaLnBrk="1" fontAlgn="auto" hangingPunct="1">
              <a:lnSpc>
                <a:spcPct val="90000"/>
              </a:lnSpc>
              <a:spcAft>
                <a:spcPts val="0"/>
              </a:spcAft>
              <a:buClr>
                <a:schemeClr val="accent3"/>
              </a:buClr>
              <a:buFont typeface="Wingdings 2"/>
              <a:buChar char=""/>
              <a:defRPr/>
            </a:pPr>
            <a:r>
              <a:rPr lang="ar-SA" sz="2400" dirty="0" smtClean="0">
                <a:latin typeface="+mj-lt"/>
              </a:rPr>
              <a:t>يجب أن يشجع التدريس الطلاب لاستكشاف أساليبهم </a:t>
            </a:r>
            <a:r>
              <a:rPr lang="ar-SA" sz="2400" dirty="0" err="1" smtClean="0">
                <a:latin typeface="+mj-lt"/>
              </a:rPr>
              <a:t>التعلمية</a:t>
            </a:r>
            <a:r>
              <a:rPr lang="ar-SA" sz="2400" dirty="0" smtClean="0">
                <a:latin typeface="+mj-lt"/>
              </a:rPr>
              <a:t> و للتعرف على نقاط ضعفهم</a:t>
            </a:r>
          </a:p>
          <a:p>
            <a:pPr marL="274320" indent="-274320" eaLnBrk="1" fontAlgn="auto" hangingPunct="1">
              <a:lnSpc>
                <a:spcPct val="90000"/>
              </a:lnSpc>
              <a:spcAft>
                <a:spcPts val="0"/>
              </a:spcAft>
              <a:buClr>
                <a:schemeClr val="accent3"/>
              </a:buClr>
              <a:buFont typeface="Wingdings 2"/>
              <a:buChar char=""/>
              <a:defRPr/>
            </a:pPr>
            <a:r>
              <a:rPr lang="en-GB" sz="2400" dirty="0" smtClean="0">
                <a:latin typeface="+mj-lt"/>
              </a:rPr>
              <a:t>Assessment </a:t>
            </a:r>
            <a:r>
              <a:rPr lang="en-GB" sz="2400" dirty="0">
                <a:latin typeface="+mj-lt"/>
              </a:rPr>
              <a:t>methods should cover a range to suit all types of learner</a:t>
            </a:r>
            <a:r>
              <a:rPr lang="en-GB" sz="2400" dirty="0" smtClean="0">
                <a:latin typeface="+mj-lt"/>
              </a:rPr>
              <a:t>.</a:t>
            </a:r>
            <a:endParaRPr lang="ar-SA" sz="2400" dirty="0" smtClean="0">
              <a:latin typeface="+mj-lt"/>
            </a:endParaRPr>
          </a:p>
          <a:p>
            <a:pPr marL="274320" indent="-274320" eaLnBrk="1" fontAlgn="auto" hangingPunct="1">
              <a:lnSpc>
                <a:spcPct val="90000"/>
              </a:lnSpc>
              <a:spcAft>
                <a:spcPts val="0"/>
              </a:spcAft>
              <a:buClr>
                <a:schemeClr val="accent3"/>
              </a:buClr>
              <a:buFont typeface="Wingdings 2"/>
              <a:buChar char=""/>
              <a:defRPr/>
            </a:pPr>
            <a:r>
              <a:rPr lang="ar-SA" sz="2400" dirty="0" smtClean="0">
                <a:latin typeface="+mj-lt"/>
              </a:rPr>
              <a:t>طرق التقويم يجب أن تغطي لائحة لتناسب كل أنواع المتعلمين </a:t>
            </a:r>
            <a:endParaRPr lang="en-US" sz="2400" dirty="0">
              <a:latin typeface="+mj-l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ormAutofit/>
          </a:bodyPr>
          <a:lstStyle/>
          <a:p>
            <a:pPr eaLnBrk="1" fontAlgn="auto" hangingPunct="1">
              <a:spcAft>
                <a:spcPts val="0"/>
              </a:spcAft>
              <a:defRPr/>
            </a:pPr>
            <a:r>
              <a:rPr lang="en-GB" sz="2800" b="1" dirty="0">
                <a:solidFill>
                  <a:schemeClr val="accent3"/>
                </a:solidFill>
              </a:rPr>
              <a:t>Summing </a:t>
            </a:r>
            <a:r>
              <a:rPr lang="en-GB" sz="2800" b="1" dirty="0" smtClean="0">
                <a:solidFill>
                  <a:schemeClr val="accent3"/>
                </a:solidFill>
              </a:rPr>
              <a:t>up</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الخلاصة </a:t>
            </a:r>
            <a:endParaRPr lang="en-US" sz="2800" b="1" dirty="0">
              <a:solidFill>
                <a:schemeClr val="accent3"/>
              </a:solidFill>
            </a:endParaRPr>
          </a:p>
        </p:txBody>
      </p:sp>
      <p:sp>
        <p:nvSpPr>
          <p:cNvPr id="114691" name="Rectangle 3"/>
          <p:cNvSpPr>
            <a:spLocks noGrp="1" noChangeArrowheads="1"/>
          </p:cNvSpPr>
          <p:nvPr>
            <p:ph idx="1"/>
          </p:nvPr>
        </p:nvSpPr>
        <p:spPr>
          <a:xfrm>
            <a:off x="251520" y="2204864"/>
            <a:ext cx="8435280" cy="4119736"/>
          </a:xfrm>
        </p:spPr>
        <p:txBody>
          <a:bodyPr>
            <a:normAutofit/>
          </a:bodyPr>
          <a:lstStyle/>
          <a:p>
            <a:pPr marL="274320" indent="-274320" eaLnBrk="1" fontAlgn="auto" hangingPunct="1">
              <a:spcAft>
                <a:spcPts val="0"/>
              </a:spcAft>
              <a:buClr>
                <a:schemeClr val="accent3"/>
              </a:buClr>
              <a:buFont typeface="Wingdings 2"/>
              <a:buChar char=""/>
              <a:defRPr/>
            </a:pPr>
            <a:r>
              <a:rPr lang="en-GB" sz="2400" dirty="0">
                <a:latin typeface="+mj-lt"/>
              </a:rPr>
              <a:t>This has been a very rapid overview of the inputs of some key thinkers into learning </a:t>
            </a:r>
            <a:r>
              <a:rPr lang="en-GB" sz="2400" dirty="0" smtClean="0">
                <a:latin typeface="+mj-lt"/>
              </a:rPr>
              <a:t>theory;</a:t>
            </a:r>
            <a:endParaRPr lang="ar-SA" sz="2400" dirty="0" smtClean="0">
              <a:latin typeface="+mj-lt"/>
            </a:endParaRPr>
          </a:p>
          <a:p>
            <a:pPr marL="274320" indent="-274320" eaLnBrk="1" fontAlgn="auto" hangingPunct="1">
              <a:spcAft>
                <a:spcPts val="0"/>
              </a:spcAft>
              <a:buClr>
                <a:schemeClr val="accent3"/>
              </a:buClr>
              <a:buFont typeface="Wingdings 2"/>
              <a:buChar char=""/>
              <a:defRPr/>
            </a:pPr>
            <a:r>
              <a:rPr lang="ar-SA" sz="2400" dirty="0" smtClean="0">
                <a:latin typeface="+mj-lt"/>
              </a:rPr>
              <a:t>هذه نظرة سريعة للمعطيات لبعض المفكرين للنظرية </a:t>
            </a:r>
            <a:r>
              <a:rPr lang="ar-SA" sz="2400" dirty="0" err="1" smtClean="0">
                <a:latin typeface="+mj-lt"/>
              </a:rPr>
              <a:t>التعلمية</a:t>
            </a:r>
            <a:r>
              <a:rPr lang="ar-SA" sz="2400" dirty="0" smtClean="0">
                <a:latin typeface="+mj-lt"/>
              </a:rPr>
              <a:t> </a:t>
            </a:r>
          </a:p>
          <a:p>
            <a:pPr marL="274320" indent="-274320" eaLnBrk="1" fontAlgn="auto" hangingPunct="1">
              <a:spcAft>
                <a:spcPts val="0"/>
              </a:spcAft>
              <a:buClr>
                <a:schemeClr val="accent3"/>
              </a:buClr>
              <a:buFont typeface="Wingdings 2"/>
              <a:buChar char=""/>
              <a:defRPr/>
            </a:pPr>
            <a:r>
              <a:rPr lang="en-GB" sz="2400" dirty="0" smtClean="0">
                <a:latin typeface="+mj-lt"/>
              </a:rPr>
              <a:t>These </a:t>
            </a:r>
            <a:r>
              <a:rPr lang="en-GB" sz="2400" dirty="0">
                <a:latin typeface="+mj-lt"/>
              </a:rPr>
              <a:t>views are contested by others – this is a developing </a:t>
            </a:r>
            <a:r>
              <a:rPr lang="en-GB" sz="2400" dirty="0" smtClean="0">
                <a:latin typeface="+mj-lt"/>
              </a:rPr>
              <a:t>field;</a:t>
            </a:r>
            <a:endParaRPr lang="ar-SA" sz="2400" dirty="0" smtClean="0">
              <a:latin typeface="+mj-lt"/>
            </a:endParaRPr>
          </a:p>
          <a:p>
            <a:pPr marL="274320" indent="-274320" eaLnBrk="1" fontAlgn="auto" hangingPunct="1">
              <a:spcAft>
                <a:spcPts val="0"/>
              </a:spcAft>
              <a:buClr>
                <a:schemeClr val="accent3"/>
              </a:buClr>
              <a:buFont typeface="Wingdings 2"/>
              <a:buChar char=""/>
              <a:defRPr/>
            </a:pPr>
            <a:r>
              <a:rPr lang="ar-SA" sz="2400" dirty="0" smtClean="0">
                <a:latin typeface="+mj-lt"/>
              </a:rPr>
              <a:t>وهذه الآراء تعارض من قبل </a:t>
            </a:r>
            <a:r>
              <a:rPr lang="ar-SA" sz="2400" dirty="0" err="1" smtClean="0">
                <a:latin typeface="+mj-lt"/>
              </a:rPr>
              <a:t>آخرين </a:t>
            </a:r>
            <a:r>
              <a:rPr lang="ar-SA" sz="2400" dirty="0" smtClean="0">
                <a:latin typeface="+mj-lt"/>
              </a:rPr>
              <a:t>– فهذا مجال يتطور يوماً بعد يوم</a:t>
            </a:r>
            <a:endParaRPr lang="en-GB" sz="2400" dirty="0">
              <a:latin typeface="+mj-lt"/>
            </a:endParaRPr>
          </a:p>
          <a:p>
            <a:pPr marL="274320" indent="-274320" eaLnBrk="1" fontAlgn="auto" hangingPunct="1">
              <a:spcAft>
                <a:spcPts val="0"/>
              </a:spcAft>
              <a:buClr>
                <a:schemeClr val="accent3"/>
              </a:buClr>
              <a:buFont typeface="Wingdings 2"/>
              <a:buChar char=""/>
              <a:defRPr/>
            </a:pPr>
            <a:r>
              <a:rPr lang="en-GB" sz="2400" dirty="0">
                <a:latin typeface="+mj-lt"/>
              </a:rPr>
              <a:t>Do not neglect the importance of the subject </a:t>
            </a:r>
            <a:r>
              <a:rPr lang="en-GB" sz="2400" dirty="0" smtClean="0">
                <a:latin typeface="+mj-lt"/>
              </a:rPr>
              <a:t>element.</a:t>
            </a:r>
            <a:endParaRPr lang="ar-SA" sz="2400" dirty="0" smtClean="0">
              <a:latin typeface="+mj-lt"/>
            </a:endParaRPr>
          </a:p>
          <a:p>
            <a:pPr marL="274320" indent="-274320" eaLnBrk="1" fontAlgn="auto" hangingPunct="1">
              <a:spcAft>
                <a:spcPts val="0"/>
              </a:spcAft>
              <a:buClr>
                <a:schemeClr val="accent3"/>
              </a:buClr>
              <a:buFont typeface="Wingdings 2"/>
              <a:buChar char=""/>
              <a:defRPr/>
            </a:pPr>
            <a:r>
              <a:rPr lang="ar-SA" sz="2400" dirty="0" smtClean="0">
                <a:latin typeface="+mj-lt"/>
              </a:rPr>
              <a:t>لا تهمل أهمية عنصر الموضوع </a:t>
            </a:r>
            <a:r>
              <a:rPr lang="en-GB" sz="2400" dirty="0" smtClean="0">
                <a:latin typeface="+mj-lt"/>
              </a:rPr>
              <a:t> </a:t>
            </a:r>
            <a:endParaRPr lang="en-GB" sz="2400" dirty="0">
              <a:latin typeface="+mj-lt"/>
            </a:endParaRPr>
          </a:p>
          <a:p>
            <a:pPr marL="274320" indent="-274320" eaLnBrk="1" fontAlgn="auto" hangingPunct="1">
              <a:spcAft>
                <a:spcPts val="0"/>
              </a:spcAft>
              <a:buClr>
                <a:schemeClr val="accent3"/>
              </a:buClr>
              <a:buFontTx/>
              <a:buNone/>
              <a:defRPr/>
            </a:pP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47000"/>
          </a:blip>
          <a:stretch>
            <a:fillRect/>
          </a:stretch>
        </p:blipFill>
        <p:spPr>
          <a:xfrm>
            <a:off x="1183364" y="681969"/>
            <a:ext cx="7490340" cy="5679053"/>
          </a:xfrm>
          <a:prstGeom prst="rect">
            <a:avLst/>
          </a:prstGeom>
          <a:solidFill>
            <a:schemeClr val="bg2">
              <a:lumMod val="50000"/>
            </a:schemeClr>
          </a:solidFill>
        </p:spPr>
      </p:pic>
      <p:sp>
        <p:nvSpPr>
          <p:cNvPr id="8" name="Rectangle 7"/>
          <p:cNvSpPr/>
          <p:nvPr/>
        </p:nvSpPr>
        <p:spPr>
          <a:xfrm>
            <a:off x="2116781" y="681969"/>
            <a:ext cx="3991315" cy="67658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719814" y="681969"/>
            <a:ext cx="927100" cy="1162050"/>
          </a:xfrm>
          <a:prstGeom prst="rect">
            <a:avLst/>
          </a:prstGeom>
        </p:spPr>
      </p:pic>
      <p:pic>
        <p:nvPicPr>
          <p:cNvPr id="6" name="Picture 5"/>
          <p:cNvPicPr>
            <a:picLocks noChangeAspect="1"/>
          </p:cNvPicPr>
          <p:nvPr/>
        </p:nvPicPr>
        <p:blipFill>
          <a:blip r:embed="rId4"/>
          <a:stretch>
            <a:fillRect/>
          </a:stretch>
        </p:blipFill>
        <p:spPr>
          <a:xfrm>
            <a:off x="2279592" y="4961598"/>
            <a:ext cx="1006997" cy="1270039"/>
          </a:xfrm>
          <a:prstGeom prst="rect">
            <a:avLst/>
          </a:prstGeom>
        </p:spPr>
      </p:pic>
      <p:sp>
        <p:nvSpPr>
          <p:cNvPr id="7" name="TextBox 6"/>
          <p:cNvSpPr txBox="1"/>
          <p:nvPr/>
        </p:nvSpPr>
        <p:spPr>
          <a:xfrm>
            <a:off x="2279592" y="817102"/>
            <a:ext cx="3884653" cy="646331"/>
          </a:xfrm>
          <a:prstGeom prst="rect">
            <a:avLst/>
          </a:prstGeom>
          <a:noFill/>
        </p:spPr>
        <p:txBody>
          <a:bodyPr wrap="none" rtlCol="0">
            <a:spAutoFit/>
          </a:bodyPr>
          <a:lstStyle/>
          <a:p>
            <a:r>
              <a:rPr lang="en-US" dirty="0" smtClean="0"/>
              <a:t>The National Qualifications Framework </a:t>
            </a:r>
          </a:p>
          <a:p>
            <a:pPr algn="ctr"/>
            <a:r>
              <a:rPr lang="ar-SA" dirty="0" smtClean="0"/>
              <a:t>هيئة الاعتماد الأكاديمي</a:t>
            </a:r>
            <a:endParaRPr lang="en-US" dirty="0"/>
          </a:p>
        </p:txBody>
      </p:sp>
      <p:sp>
        <p:nvSpPr>
          <p:cNvPr id="10" name="Rectangle 9"/>
          <p:cNvSpPr/>
          <p:nvPr/>
        </p:nvSpPr>
        <p:spPr>
          <a:xfrm>
            <a:off x="2279592" y="1720779"/>
            <a:ext cx="5333423" cy="20990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2279592" y="1720779"/>
            <a:ext cx="6042039" cy="2031325"/>
          </a:xfrm>
          <a:prstGeom prst="rect">
            <a:avLst/>
          </a:prstGeom>
          <a:noFill/>
        </p:spPr>
        <p:txBody>
          <a:bodyPr wrap="square" rtlCol="0">
            <a:spAutoFit/>
          </a:bodyPr>
          <a:lstStyle/>
          <a:p>
            <a:endParaRPr lang="en-US" dirty="0" smtClean="0"/>
          </a:p>
          <a:p>
            <a:r>
              <a:rPr lang="en-US" dirty="0" smtClean="0"/>
              <a:t>How can you ensure consistency within the Kingdom in </a:t>
            </a:r>
          </a:p>
          <a:p>
            <a:pPr lvl="1"/>
            <a:r>
              <a:rPr lang="en-US" dirty="0" smtClean="0"/>
              <a:t>the standards of student </a:t>
            </a:r>
            <a:r>
              <a:rPr lang="en-US" u="sng" dirty="0" smtClean="0"/>
              <a:t>learning outcomes </a:t>
            </a:r>
          </a:p>
          <a:p>
            <a:pPr lvl="1"/>
            <a:r>
              <a:rPr lang="en-US" dirty="0" smtClean="0"/>
              <a:t>regardless of institution attended?</a:t>
            </a:r>
          </a:p>
          <a:p>
            <a:pPr lvl="1"/>
            <a:endParaRPr lang="en-US" dirty="0" smtClean="0"/>
          </a:p>
          <a:p>
            <a:pPr lvl="1"/>
            <a:r>
              <a:rPr lang="en-US" b="1" dirty="0" smtClean="0"/>
              <a:t>    </a:t>
            </a:r>
            <a:r>
              <a:rPr lang="ar-SA" b="1" dirty="0" smtClean="0"/>
              <a:t>            كيف نضمن التناغم في المملكة بين معايير </a:t>
            </a:r>
            <a:r>
              <a:rPr lang="ar-SA" b="1" u="sng" dirty="0" smtClean="0"/>
              <a:t>مخرجات التعلم </a:t>
            </a:r>
            <a:r>
              <a:rPr lang="ar-SA" b="1" dirty="0" smtClean="0"/>
              <a:t>عند الطالب بغض النظر عن المؤسسة التعليمية التي يدرس </a:t>
            </a:r>
            <a:r>
              <a:rPr lang="ar-SA" b="1" dirty="0" err="1" smtClean="0"/>
              <a:t>بها؟</a:t>
            </a:r>
            <a:r>
              <a:rPr lang="ar-SA" b="1" dirty="0" smtClean="0"/>
              <a:t>  </a:t>
            </a:r>
            <a:endParaRPr lang="en-US" b="1" dirty="0"/>
          </a:p>
        </p:txBody>
      </p:sp>
      <p:cxnSp>
        <p:nvCxnSpPr>
          <p:cNvPr id="12" name="Straight Connector 11"/>
          <p:cNvCxnSpPr/>
          <p:nvPr/>
        </p:nvCxnSpPr>
        <p:spPr>
          <a:xfrm rot="16200000" flipH="1">
            <a:off x="499865" y="2990212"/>
            <a:ext cx="2666125" cy="893330"/>
          </a:xfrm>
          <a:prstGeom prst="line">
            <a:avLst/>
          </a:prstGeom>
          <a:ln>
            <a:solidFill>
              <a:srgbClr val="0000FF"/>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116781" y="3819830"/>
            <a:ext cx="1352579" cy="369332"/>
          </a:xfrm>
          <a:prstGeom prst="rect">
            <a:avLst/>
          </a:prstGeom>
          <a:noFill/>
        </p:spPr>
        <p:txBody>
          <a:bodyPr wrap="none" rtlCol="0">
            <a:spAutoFit/>
          </a:bodyPr>
          <a:lstStyle/>
          <a:p>
            <a:r>
              <a:rPr lang="en-US" dirty="0" smtClean="0">
                <a:solidFill>
                  <a:srgbClr val="0000FF"/>
                </a:solidFill>
              </a:rPr>
              <a:t>Benchmark?</a:t>
            </a:r>
            <a:endParaRPr lang="en-US" dirty="0">
              <a:solidFill>
                <a:srgbClr val="0000FF"/>
              </a:solidFill>
            </a:endParaRPr>
          </a:p>
        </p:txBody>
      </p:sp>
      <p:sp>
        <p:nvSpPr>
          <p:cNvPr id="11" name="TextBox 10"/>
          <p:cNvSpPr txBox="1"/>
          <p:nvPr/>
        </p:nvSpPr>
        <p:spPr>
          <a:xfrm>
            <a:off x="943897" y="35638"/>
            <a:ext cx="7543860" cy="646331"/>
          </a:xfrm>
          <a:prstGeom prst="rect">
            <a:avLst/>
          </a:prstGeom>
          <a:noFill/>
        </p:spPr>
        <p:txBody>
          <a:bodyPr wrap="none" rtlCol="0">
            <a:spAutoFit/>
          </a:bodyPr>
          <a:lstStyle/>
          <a:p>
            <a:r>
              <a:rPr lang="en-US" dirty="0" smtClean="0">
                <a:solidFill>
                  <a:schemeClr val="accent6">
                    <a:lumMod val="75000"/>
                  </a:schemeClr>
                </a:solidFill>
              </a:rPr>
              <a:t>How do you Manage the Quality of an Outcomes-based approach to Learning?</a:t>
            </a:r>
          </a:p>
          <a:p>
            <a:pPr algn="ctr"/>
            <a:r>
              <a:rPr lang="ar-SA" dirty="0" smtClean="0"/>
              <a:t>كيف تدير جودة طريقة التعلم المبني على المخرجات في التعليم؟</a:t>
            </a:r>
            <a:r>
              <a:rPr lang="en-US" dirty="0" smtClean="0">
                <a:solidFill>
                  <a:schemeClr val="accent6">
                    <a:lumMod val="75000"/>
                  </a:schemeClr>
                </a:solidFill>
              </a:rPr>
              <a:t> </a:t>
            </a:r>
            <a:endParaRPr lang="en-U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704850"/>
            <a:ext cx="8229600" cy="1143000"/>
          </a:xfrm>
        </p:spPr>
        <p:txBody>
          <a:bodyPr/>
          <a:lstStyle/>
          <a:p>
            <a:pPr>
              <a:defRPr/>
            </a:pPr>
            <a:r>
              <a:rPr lang="en-GB" sz="2800" b="1" dirty="0" smtClean="0">
                <a:solidFill>
                  <a:schemeClr val="accent3"/>
                </a:solidFill>
              </a:rPr>
              <a:t>Exercise 2:</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تدريب </a:t>
            </a:r>
            <a:r>
              <a:rPr lang="ar-SA" sz="2800" b="1" dirty="0" err="1" smtClean="0">
                <a:solidFill>
                  <a:schemeClr val="accent3"/>
                </a:solidFill>
              </a:rPr>
              <a:t>2:</a:t>
            </a:r>
            <a:r>
              <a:rPr lang="ar-SA" sz="2800" b="1" dirty="0" smtClean="0">
                <a:solidFill>
                  <a:schemeClr val="accent3"/>
                </a:solidFill>
              </a:rPr>
              <a:t> </a:t>
            </a:r>
            <a:r>
              <a:rPr lang="en-GB" sz="2800" b="1" dirty="0" smtClean="0">
                <a:solidFill>
                  <a:schemeClr val="accent3"/>
                </a:solidFill>
              </a:rPr>
              <a:t> </a:t>
            </a:r>
            <a:endParaRPr lang="en-GB" sz="2800" b="1" dirty="0">
              <a:solidFill>
                <a:schemeClr val="accent3"/>
              </a:solidFill>
            </a:endParaRPr>
          </a:p>
        </p:txBody>
      </p:sp>
      <p:sp>
        <p:nvSpPr>
          <p:cNvPr id="46083" name="Content Placeholder 2"/>
          <p:cNvSpPr>
            <a:spLocks noGrp="1"/>
          </p:cNvSpPr>
          <p:nvPr>
            <p:ph idx="1"/>
          </p:nvPr>
        </p:nvSpPr>
        <p:spPr>
          <a:xfrm>
            <a:off x="250825" y="2276872"/>
            <a:ext cx="8641655" cy="4047728"/>
          </a:xfrm>
        </p:spPr>
        <p:txBody>
          <a:bodyPr/>
          <a:lstStyle/>
          <a:p>
            <a:r>
              <a:rPr lang="en-GB" sz="2400" dirty="0" smtClean="0">
                <a:latin typeface="Arial" charset="0"/>
                <a:cs typeface="Arial" charset="0"/>
              </a:rPr>
              <a:t>In your subject or specialization group, write four student learning outcomes; list the SLOs in order of progression.</a:t>
            </a:r>
            <a:endParaRPr lang="ar-SA" sz="2400" dirty="0" smtClean="0">
              <a:latin typeface="Arial" charset="0"/>
              <a:cs typeface="Arial" charset="0"/>
            </a:endParaRPr>
          </a:p>
          <a:p>
            <a:r>
              <a:rPr lang="ar-SA" sz="2400" dirty="0" smtClean="0">
                <a:latin typeface="Arial" charset="0"/>
                <a:cs typeface="Arial" charset="0"/>
              </a:rPr>
              <a:t>بمادتك أو تخصص مجموعتك اكتب أربع مخرجات تعلم طلابية، وضع قائمة أهداف الدرس لأجل أن يتطور</a:t>
            </a:r>
            <a:endParaRPr lang="en-GB" sz="2400" dirty="0" smtClean="0">
              <a:latin typeface="Arial" charset="0"/>
              <a:cs typeface="Arial" charset="0"/>
            </a:endParaRPr>
          </a:p>
        </p:txBody>
      </p:sp>
      <p:sp>
        <p:nvSpPr>
          <p:cNvPr id="4" name="TextBox 3"/>
          <p:cNvSpPr txBox="1"/>
          <p:nvPr/>
        </p:nvSpPr>
        <p:spPr>
          <a:xfrm>
            <a:off x="7657831" y="5862935"/>
            <a:ext cx="736099" cy="461665"/>
          </a:xfrm>
          <a:prstGeom prst="rect">
            <a:avLst/>
          </a:prstGeom>
          <a:noFill/>
        </p:spPr>
        <p:txBody>
          <a:bodyPr wrap="none" rtlCol="0">
            <a:spAutoFit/>
          </a:bodyPr>
          <a:lstStyle/>
          <a:p>
            <a:r>
              <a:rPr lang="en-US" sz="2400" b="1" dirty="0" smtClean="0">
                <a:solidFill>
                  <a:srgbClr val="FF0000"/>
                </a:solidFill>
              </a:rPr>
              <a:t>12.0  </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GB" dirty="0" smtClean="0"/>
              <a:t>Example LOs (PN)</a:t>
            </a:r>
          </a:p>
          <a:p>
            <a:r>
              <a:rPr lang="en-GB" dirty="0" smtClean="0"/>
              <a:t>To be able to handle medication and dosage</a:t>
            </a:r>
          </a:p>
          <a:p>
            <a:r>
              <a:rPr lang="en-GB" dirty="0" smtClean="0"/>
              <a:t>Be able to gather, summarise,  research information</a:t>
            </a:r>
          </a:p>
          <a:p>
            <a:r>
              <a:rPr lang="en-GB" dirty="0" smtClean="0"/>
              <a:t>How to handle case related problems with patients</a:t>
            </a:r>
          </a:p>
          <a:p>
            <a:r>
              <a:rPr lang="en-GB" dirty="0" smtClean="0"/>
              <a:t>Improve communication between patients and other health care workers</a:t>
            </a:r>
          </a:p>
          <a:p>
            <a:r>
              <a:rPr lang="en-GB" dirty="0" smtClean="0"/>
              <a:t>Re design</a:t>
            </a:r>
          </a:p>
          <a:p>
            <a:r>
              <a:rPr lang="en-GB" dirty="0" smtClean="0"/>
              <a:t>Student be able to imagine and create </a:t>
            </a:r>
          </a:p>
          <a:p>
            <a:r>
              <a:rPr lang="en-GB" dirty="0" smtClean="0"/>
              <a:t>Create and implement in real life</a:t>
            </a:r>
          </a:p>
          <a:p>
            <a:r>
              <a:rPr lang="en-GB" dirty="0" smtClean="0"/>
              <a:t>Be able to convert 2D into 3D</a:t>
            </a:r>
          </a:p>
          <a:p>
            <a:r>
              <a:rPr lang="en-GB" dirty="0" smtClean="0"/>
              <a:t> Be able to communicate visually</a:t>
            </a:r>
            <a:endParaRPr lang="en-GB"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3137" y="1153414"/>
            <a:ext cx="2137445" cy="1200329"/>
          </a:xfrm>
          <a:prstGeom prst="rect">
            <a:avLst/>
          </a:prstGeom>
          <a:noFill/>
        </p:spPr>
        <p:txBody>
          <a:bodyPr wrap="none" rtlCol="0">
            <a:spAutoFit/>
          </a:bodyPr>
          <a:lstStyle/>
          <a:p>
            <a:r>
              <a:rPr lang="en-US" sz="3600" b="1" dirty="0" smtClean="0">
                <a:solidFill>
                  <a:srgbClr val="0000FF"/>
                </a:solidFill>
              </a:rPr>
              <a:t>SESSION 3</a:t>
            </a:r>
          </a:p>
          <a:p>
            <a:r>
              <a:rPr lang="ar-SA" sz="3600" b="1" dirty="0" smtClean="0">
                <a:solidFill>
                  <a:srgbClr val="0000FF"/>
                </a:solidFill>
              </a:rPr>
              <a:t>الدرس 3</a:t>
            </a:r>
            <a:endParaRPr lang="en-US" sz="3600" b="1" dirty="0">
              <a:solidFill>
                <a:srgbClr val="0000FF"/>
              </a:solidFill>
            </a:endParaRPr>
          </a:p>
        </p:txBody>
      </p:sp>
      <p:sp>
        <p:nvSpPr>
          <p:cNvPr id="5" name="TextBox 4"/>
          <p:cNvSpPr txBox="1"/>
          <p:nvPr/>
        </p:nvSpPr>
        <p:spPr>
          <a:xfrm>
            <a:off x="3773308" y="2353743"/>
            <a:ext cx="1867274" cy="707886"/>
          </a:xfrm>
          <a:prstGeom prst="rect">
            <a:avLst/>
          </a:prstGeom>
          <a:noFill/>
        </p:spPr>
        <p:txBody>
          <a:bodyPr wrap="square" rtlCol="0">
            <a:spAutoFit/>
          </a:bodyPr>
          <a:lstStyle/>
          <a:p>
            <a:r>
              <a:rPr lang="en-US" sz="2000" b="1" dirty="0" smtClean="0">
                <a:solidFill>
                  <a:schemeClr val="accent6">
                    <a:lumMod val="75000"/>
                  </a:schemeClr>
                </a:solidFill>
              </a:rPr>
              <a:t>12.30 – 14.00</a:t>
            </a:r>
          </a:p>
          <a:p>
            <a:r>
              <a:rPr lang="ar-SA" sz="2000" b="1" dirty="0" err="1" smtClean="0">
                <a:solidFill>
                  <a:schemeClr val="accent6">
                    <a:lumMod val="75000"/>
                  </a:schemeClr>
                </a:solidFill>
              </a:rPr>
              <a:t>12:30 </a:t>
            </a:r>
            <a:r>
              <a:rPr lang="ar-SA" sz="2000" b="1" dirty="0" smtClean="0">
                <a:solidFill>
                  <a:schemeClr val="accent6">
                    <a:lumMod val="75000"/>
                  </a:schemeClr>
                </a:solidFill>
              </a:rPr>
              <a:t>– 14:00</a:t>
            </a:r>
            <a:endParaRPr lang="en-US" sz="2000" b="1" dirty="0">
              <a:solidFill>
                <a:schemeClr val="accent6">
                  <a:lumMod val="75000"/>
                </a:schemeClr>
              </a:solidFill>
            </a:endParaRPr>
          </a:p>
        </p:txBody>
      </p:sp>
      <p:sp>
        <p:nvSpPr>
          <p:cNvPr id="7" name="TextBox 6"/>
          <p:cNvSpPr txBox="1"/>
          <p:nvPr/>
        </p:nvSpPr>
        <p:spPr>
          <a:xfrm>
            <a:off x="2500902" y="3005665"/>
            <a:ext cx="4524828" cy="2062103"/>
          </a:xfrm>
          <a:prstGeom prst="rect">
            <a:avLst/>
          </a:prstGeom>
          <a:noFill/>
        </p:spPr>
        <p:txBody>
          <a:bodyPr wrap="none" rtlCol="0">
            <a:spAutoFit/>
          </a:bodyPr>
          <a:lstStyle/>
          <a:p>
            <a:r>
              <a:rPr lang="en-GB" sz="3200" b="1" dirty="0" smtClean="0">
                <a:solidFill>
                  <a:srgbClr val="0000FF"/>
                </a:solidFill>
              </a:rPr>
              <a:t>Setting Outcomes at </a:t>
            </a:r>
          </a:p>
          <a:p>
            <a:r>
              <a:rPr lang="en-GB" sz="3200" b="1" dirty="0" smtClean="0">
                <a:solidFill>
                  <a:srgbClr val="0000FF"/>
                </a:solidFill>
              </a:rPr>
              <a:t>Program and Course level</a:t>
            </a:r>
            <a:endParaRPr lang="ar-SA" sz="3200" b="1" dirty="0" smtClean="0">
              <a:solidFill>
                <a:srgbClr val="0000FF"/>
              </a:solidFill>
            </a:endParaRPr>
          </a:p>
          <a:p>
            <a:r>
              <a:rPr lang="ar-SA" sz="3200" b="1" dirty="0" smtClean="0">
                <a:solidFill>
                  <a:srgbClr val="0000FF"/>
                </a:solidFill>
              </a:rPr>
              <a:t>وضع المخرجات عند مستوى </a:t>
            </a:r>
          </a:p>
          <a:p>
            <a:r>
              <a:rPr lang="ar-SA" sz="3200" b="1" dirty="0" smtClean="0">
                <a:solidFill>
                  <a:srgbClr val="0000FF"/>
                </a:solidFill>
              </a:rPr>
              <a:t>المنهج والبرنامج </a:t>
            </a:r>
            <a:endParaRPr lang="en-US" sz="3200" dirty="0">
              <a:solidFill>
                <a:srgbClr val="0000FF"/>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74320" indent="-274320">
              <a:buClr>
                <a:schemeClr val="accent3"/>
              </a:buClr>
              <a:buFont typeface="Wingdings 2"/>
              <a:buChar char=""/>
              <a:defRPr/>
            </a:pPr>
            <a:r>
              <a:rPr lang="en-GB" dirty="0">
                <a:latin typeface="Arial" pitchFamily="34" charset="0"/>
                <a:cs typeface="Arial" pitchFamily="34" charset="0"/>
              </a:rPr>
              <a:t>How to write LOs? </a:t>
            </a:r>
            <a:r>
              <a:rPr lang="ar-SA" dirty="0" smtClean="0">
                <a:latin typeface="Arial" pitchFamily="34" charset="0"/>
                <a:cs typeface="Arial" pitchFamily="34" charset="0"/>
              </a:rPr>
              <a:t> كيف تكتب أهداف </a:t>
            </a:r>
            <a:r>
              <a:rPr lang="ar-SA" dirty="0" err="1" smtClean="0">
                <a:latin typeface="Arial" pitchFamily="34" charset="0"/>
                <a:cs typeface="Arial" pitchFamily="34" charset="0"/>
              </a:rPr>
              <a:t>الدرس؟</a:t>
            </a:r>
            <a:r>
              <a:rPr lang="ar-SA" dirty="0" smtClean="0">
                <a:latin typeface="Arial" pitchFamily="34" charset="0"/>
                <a:cs typeface="Arial" pitchFamily="34" charset="0"/>
              </a:rPr>
              <a:t>    </a:t>
            </a:r>
            <a:endParaRPr lang="en-GB" dirty="0">
              <a:latin typeface="Arial" pitchFamily="34" charset="0"/>
              <a:cs typeface="Arial" pitchFamily="34" charset="0"/>
            </a:endParaRPr>
          </a:p>
          <a:p>
            <a:pPr marL="274320" indent="-274320">
              <a:buClr>
                <a:schemeClr val="accent3"/>
              </a:buClr>
              <a:buFont typeface="Wingdings 2"/>
              <a:buChar char=""/>
              <a:defRPr/>
            </a:pPr>
            <a:r>
              <a:rPr lang="en-GB" dirty="0">
                <a:latin typeface="Arial" pitchFamily="34" charset="0"/>
                <a:cs typeface="Arial" pitchFamily="34" charset="0"/>
              </a:rPr>
              <a:t>Questions of level and standard (with reference to the NCAAA Qualifications Framework</a:t>
            </a:r>
            <a:r>
              <a:rPr lang="en-GB" dirty="0" smtClean="0">
                <a:latin typeface="Arial" pitchFamily="34" charset="0"/>
                <a:cs typeface="Arial" pitchFamily="34" charset="0"/>
              </a:rPr>
              <a:t>).</a:t>
            </a:r>
            <a:endParaRPr lang="ar-SA" dirty="0" smtClean="0">
              <a:latin typeface="Arial" pitchFamily="34" charset="0"/>
              <a:cs typeface="Arial" pitchFamily="34" charset="0"/>
            </a:endParaRPr>
          </a:p>
          <a:p>
            <a:pPr marL="274320" indent="-274320">
              <a:buClr>
                <a:schemeClr val="accent3"/>
              </a:buClr>
              <a:buFont typeface="Wingdings 2"/>
              <a:buChar char=""/>
              <a:defRPr/>
            </a:pPr>
            <a:r>
              <a:rPr lang="ar-SA" dirty="0" smtClean="0">
                <a:latin typeface="Arial" pitchFamily="34" charset="0"/>
                <a:cs typeface="Arial" pitchFamily="34" charset="0"/>
              </a:rPr>
              <a:t>مسائل مستوى معين و </a:t>
            </a:r>
            <a:r>
              <a:rPr lang="ar-SA" dirty="0" err="1" smtClean="0">
                <a:latin typeface="Arial" pitchFamily="34" charset="0"/>
                <a:cs typeface="Arial" pitchFamily="34" charset="0"/>
              </a:rPr>
              <a:t>معياره </a:t>
            </a:r>
            <a:r>
              <a:rPr lang="ar-SA" dirty="0" smtClean="0">
                <a:latin typeface="Arial" pitchFamily="34" charset="0"/>
                <a:cs typeface="Arial" pitchFamily="34" charset="0"/>
              </a:rPr>
              <a:t>(للرجوع إلى معيار إن </a:t>
            </a:r>
            <a:r>
              <a:rPr lang="ar-SA" dirty="0" err="1" smtClean="0">
                <a:latin typeface="Arial" pitchFamily="34" charset="0"/>
                <a:cs typeface="Arial" pitchFamily="34" charset="0"/>
              </a:rPr>
              <a:t>سي</a:t>
            </a:r>
            <a:r>
              <a:rPr lang="ar-SA" dirty="0" smtClean="0">
                <a:latin typeface="Arial" pitchFamily="34" charset="0"/>
                <a:cs typeface="Arial" pitchFamily="34" charset="0"/>
              </a:rPr>
              <a:t> آي آي آي وهيئة الاعتماد الأكاديمي</a:t>
            </a:r>
            <a:r>
              <a:rPr lang="ar-SA" dirty="0" err="1" smtClean="0">
                <a:latin typeface="Arial" pitchFamily="34" charset="0"/>
                <a:cs typeface="Arial" pitchFamily="34" charset="0"/>
              </a:rPr>
              <a:t>)</a:t>
            </a:r>
            <a:endParaRPr lang="en-GB" dirty="0">
              <a:latin typeface="Arial" pitchFamily="34" charset="0"/>
              <a:cs typeface="Arial" pitchFamily="34" charset="0"/>
            </a:endParaRPr>
          </a:p>
          <a:p>
            <a:pPr marL="274320" indent="-274320">
              <a:buClr>
                <a:schemeClr val="accent3"/>
              </a:buClr>
              <a:buFont typeface="Wingdings 2"/>
              <a:buChar char=""/>
              <a:defRPr/>
            </a:pPr>
            <a:r>
              <a:rPr lang="en-GB" dirty="0">
                <a:latin typeface="Arial" pitchFamily="34" charset="0"/>
                <a:cs typeface="Arial" pitchFamily="34" charset="0"/>
              </a:rPr>
              <a:t>The language of Outcomes</a:t>
            </a:r>
            <a:r>
              <a:rPr lang="en-GB" dirty="0" smtClean="0">
                <a:latin typeface="Arial" pitchFamily="34" charset="0"/>
                <a:cs typeface="Arial" pitchFamily="34" charset="0"/>
              </a:rPr>
              <a:t>.</a:t>
            </a:r>
            <a:r>
              <a:rPr lang="ar-SA" dirty="0" smtClean="0">
                <a:latin typeface="Arial" pitchFamily="34" charset="0"/>
                <a:cs typeface="Arial" pitchFamily="34" charset="0"/>
              </a:rPr>
              <a:t> </a:t>
            </a:r>
          </a:p>
          <a:p>
            <a:pPr marL="274320" indent="-274320">
              <a:buClr>
                <a:schemeClr val="accent3"/>
              </a:buClr>
              <a:buFont typeface="Wingdings 2"/>
              <a:buChar char=""/>
              <a:defRPr/>
            </a:pPr>
            <a:r>
              <a:rPr lang="ar-SA" dirty="0" smtClean="0">
                <a:latin typeface="Arial" pitchFamily="34" charset="0"/>
                <a:cs typeface="Arial" pitchFamily="34" charset="0"/>
              </a:rPr>
              <a:t>لغة المخرجات </a:t>
            </a:r>
            <a:endParaRPr lang="en-GB" dirty="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36588"/>
          </a:xfrm>
        </p:spPr>
        <p:txBody>
          <a:bodyPr>
            <a:normAutofit fontScale="90000"/>
          </a:bodyPr>
          <a:lstStyle/>
          <a:p>
            <a:pPr eaLnBrk="1" fontAlgn="auto" hangingPunct="1">
              <a:spcAft>
                <a:spcPts val="0"/>
              </a:spcAft>
              <a:defRPr/>
            </a:pPr>
            <a:r>
              <a:rPr lang="en-GB" sz="2800" b="1" dirty="0" smtClean="0">
                <a:solidFill>
                  <a:schemeClr val="accent3"/>
                </a:solidFill>
                <a:cs typeface="Arial" pitchFamily="34" charset="0"/>
              </a:rPr>
              <a:t>What are learning outcomes?</a:t>
            </a:r>
            <a:r>
              <a:rPr lang="ar-SA" sz="2800" b="1" dirty="0" smtClean="0">
                <a:solidFill>
                  <a:schemeClr val="accent3"/>
                </a:solidFill>
                <a:cs typeface="Arial" pitchFamily="34" charset="0"/>
              </a:rPr>
              <a:t/>
            </a:r>
            <a:br>
              <a:rPr lang="ar-SA" sz="2800" b="1" dirty="0" smtClean="0">
                <a:solidFill>
                  <a:schemeClr val="accent3"/>
                </a:solidFill>
                <a:cs typeface="Arial" pitchFamily="34" charset="0"/>
              </a:rPr>
            </a:br>
            <a:r>
              <a:rPr lang="ar-SA" sz="2800" b="1" dirty="0" smtClean="0">
                <a:solidFill>
                  <a:schemeClr val="accent3"/>
                </a:solidFill>
                <a:cs typeface="Arial" pitchFamily="34" charset="0"/>
              </a:rPr>
              <a:t>ما هي مخرجات </a:t>
            </a:r>
            <a:r>
              <a:rPr lang="ar-SA" sz="2800" b="1" dirty="0" err="1" smtClean="0">
                <a:solidFill>
                  <a:schemeClr val="accent3"/>
                </a:solidFill>
                <a:cs typeface="Arial" pitchFamily="34" charset="0"/>
              </a:rPr>
              <a:t>التعلم ؟</a:t>
            </a:r>
            <a:endParaRPr lang="en-GB" sz="2800" dirty="0">
              <a:solidFill>
                <a:schemeClr val="accent3"/>
              </a:solidFill>
              <a:cs typeface="Arial" pitchFamily="34" charset="0"/>
            </a:endParaRPr>
          </a:p>
        </p:txBody>
      </p:sp>
      <p:sp>
        <p:nvSpPr>
          <p:cNvPr id="3" name="Content Placeholder 2"/>
          <p:cNvSpPr>
            <a:spLocks noGrp="1"/>
          </p:cNvSpPr>
          <p:nvPr>
            <p:ph idx="1"/>
          </p:nvPr>
        </p:nvSpPr>
        <p:spPr>
          <a:xfrm>
            <a:off x="250825" y="1700213"/>
            <a:ext cx="8435975" cy="4624387"/>
          </a:xfrm>
        </p:spPr>
        <p:txBody>
          <a:bodyPr>
            <a:normAutofit lnSpcReduction="10000"/>
          </a:bodyPr>
          <a:lstStyle/>
          <a:p>
            <a:pPr marL="274320" indent="-274320" algn="just" eaLnBrk="1" fontAlgn="auto" hangingPunct="1">
              <a:spcAft>
                <a:spcPts val="0"/>
              </a:spcAft>
              <a:buClr>
                <a:schemeClr val="accent3"/>
              </a:buClr>
              <a:buFont typeface="Wingdings" pitchFamily="2" charset="2"/>
              <a:buChar char="§"/>
              <a:defRPr/>
            </a:pPr>
            <a:r>
              <a:rPr lang="en-GB" sz="2400" dirty="0" smtClean="0">
                <a:latin typeface="+mj-lt"/>
              </a:rPr>
              <a:t>Learning outcomes are the specific intentions of a program or course, </a:t>
            </a:r>
            <a:r>
              <a:rPr lang="en-GB" sz="2400" u="sng" dirty="0" smtClean="0">
                <a:latin typeface="+mj-lt"/>
              </a:rPr>
              <a:t>written in specific terms</a:t>
            </a:r>
            <a:r>
              <a:rPr lang="en-GB" sz="2400" dirty="0" smtClean="0">
                <a:latin typeface="+mj-lt"/>
              </a:rPr>
              <a:t>. They describe </a:t>
            </a:r>
            <a:r>
              <a:rPr lang="en-GB" sz="2400" u="sng" dirty="0" smtClean="0">
                <a:latin typeface="+mj-lt"/>
              </a:rPr>
              <a:t>what </a:t>
            </a:r>
            <a:r>
              <a:rPr lang="en-GB" sz="2400" dirty="0" smtClean="0">
                <a:latin typeface="+mj-lt"/>
              </a:rPr>
              <a:t>a student should know, understand, or be able to do at the end of that program or course. </a:t>
            </a:r>
            <a:endParaRPr lang="ar-SA" sz="24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ar-SA" sz="2400" dirty="0" smtClean="0">
                <a:latin typeface="+mj-lt"/>
              </a:rPr>
              <a:t>مخرجات التعلم هي مقاصد معينة للبرنامج أو المنهج </a:t>
            </a:r>
            <a:r>
              <a:rPr lang="ar-SA" sz="2400" u="sng" dirty="0" smtClean="0">
                <a:latin typeface="+mj-lt"/>
              </a:rPr>
              <a:t>مكتوبة </a:t>
            </a:r>
            <a:r>
              <a:rPr lang="ar-SA" sz="2400" u="sng" dirty="0" err="1" smtClean="0">
                <a:latin typeface="+mj-lt"/>
              </a:rPr>
              <a:t>بمصلطحات</a:t>
            </a:r>
            <a:r>
              <a:rPr lang="ar-SA" sz="2400" u="sng" dirty="0" smtClean="0">
                <a:latin typeface="+mj-lt"/>
              </a:rPr>
              <a:t> معينة </a:t>
            </a:r>
            <a:r>
              <a:rPr lang="ar-SA" sz="2400" dirty="0" smtClean="0">
                <a:latin typeface="+mj-lt"/>
              </a:rPr>
              <a:t>واصفة ما يجب أن يعرفه الطالب وما يجب أن يفهمه أو ما يمكن أن يقوم </a:t>
            </a:r>
            <a:r>
              <a:rPr lang="ar-SA" sz="2400" dirty="0" err="1" smtClean="0">
                <a:latin typeface="+mj-lt"/>
              </a:rPr>
              <a:t>به</a:t>
            </a:r>
            <a:r>
              <a:rPr lang="ar-SA" sz="2400" dirty="0" smtClean="0">
                <a:latin typeface="+mj-lt"/>
              </a:rPr>
              <a:t> في نهاية ذلك البرنامج أو </a:t>
            </a:r>
            <a:r>
              <a:rPr lang="ar-SA" sz="2400" dirty="0" err="1" smtClean="0">
                <a:latin typeface="+mj-lt"/>
              </a:rPr>
              <a:t>المنهج.</a:t>
            </a:r>
            <a:r>
              <a:rPr lang="ar-SA" sz="2400" dirty="0" smtClean="0">
                <a:latin typeface="+mj-lt"/>
              </a:rPr>
              <a:t> </a:t>
            </a:r>
            <a:endParaRPr lang="en-GB" sz="24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GB" sz="2400" dirty="0" smtClean="0">
                <a:latin typeface="+mj-lt"/>
              </a:rPr>
              <a:t>A statement of learning outcome is a tool used to describe the learning to be achieved by a student in higher education. Learning outcomes are linked by definition to </a:t>
            </a:r>
            <a:r>
              <a:rPr lang="en-GB" sz="2400" u="sng" dirty="0" smtClean="0">
                <a:solidFill>
                  <a:schemeClr val="accent6">
                    <a:lumMod val="75000"/>
                  </a:schemeClr>
                </a:solidFill>
                <a:latin typeface="+mj-lt"/>
              </a:rPr>
              <a:t>the credit </a:t>
            </a:r>
            <a:r>
              <a:rPr lang="en-GB" sz="2400" dirty="0" smtClean="0">
                <a:latin typeface="+mj-lt"/>
              </a:rPr>
              <a:t>that is attributed to courses. </a:t>
            </a:r>
            <a:endParaRPr lang="ar-SA" sz="24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ar-SA" sz="2400" dirty="0" smtClean="0">
                <a:latin typeface="+mj-lt"/>
              </a:rPr>
              <a:t>عبارة عن مخرج تعلمي فهي أداة تستخدم لوصف التعلم الذي سيحصل عليه الطالب في التعليم العالي و مخرجات التعلم يربطها بالتعريف</a:t>
            </a:r>
            <a:r>
              <a:rPr lang="ar-SA" sz="2400" u="sng" dirty="0" smtClean="0">
                <a:solidFill>
                  <a:srgbClr val="C00000"/>
                </a:solidFill>
                <a:latin typeface="+mj-lt"/>
              </a:rPr>
              <a:t> للرصيد </a:t>
            </a:r>
            <a:r>
              <a:rPr lang="ar-SA" sz="2400" dirty="0" smtClean="0">
                <a:latin typeface="+mj-lt"/>
              </a:rPr>
              <a:t>المتصل بالمناهج </a:t>
            </a:r>
            <a:endParaRPr lang="en-GB" sz="2400" dirty="0" smtClean="0">
              <a:latin typeface="+mj-lt"/>
            </a:endParaRPr>
          </a:p>
          <a:p>
            <a:pPr marL="274320" indent="-274320" algn="just" eaLnBrk="1" fontAlgn="auto" hangingPunct="1">
              <a:spcAft>
                <a:spcPts val="0"/>
              </a:spcAft>
              <a:buClr>
                <a:schemeClr val="accent3"/>
              </a:buClr>
              <a:buFont typeface="Wingdings 2"/>
              <a:buNone/>
              <a:defRPr/>
            </a:pPr>
            <a:endParaRPr lang="en-GB" sz="2400" dirty="0">
              <a:latin typeface="+mj-l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a:xfrm>
            <a:off x="3062867" y="4508636"/>
            <a:ext cx="3455905" cy="1907818"/>
          </a:xfrm>
          <a:custGeom>
            <a:avLst/>
            <a:gdLst>
              <a:gd name="connsiteX0" fmla="*/ 1037273 w 3123880"/>
              <a:gd name="connsiteY0" fmla="*/ 329630 h 2113509"/>
              <a:gd name="connsiteX1" fmla="*/ 1008191 w 3123880"/>
              <a:gd name="connsiteY1" fmla="*/ 339325 h 2113509"/>
              <a:gd name="connsiteX2" fmla="*/ 930638 w 3123880"/>
              <a:gd name="connsiteY2" fmla="*/ 407190 h 2113509"/>
              <a:gd name="connsiteX3" fmla="*/ 872473 w 3123880"/>
              <a:gd name="connsiteY3" fmla="*/ 445970 h 2113509"/>
              <a:gd name="connsiteX4" fmla="*/ 746449 w 3123880"/>
              <a:gd name="connsiteY4" fmla="*/ 552615 h 2113509"/>
              <a:gd name="connsiteX5" fmla="*/ 697978 w 3123880"/>
              <a:gd name="connsiteY5" fmla="*/ 581700 h 2113509"/>
              <a:gd name="connsiteX6" fmla="*/ 562260 w 3123880"/>
              <a:gd name="connsiteY6" fmla="*/ 688345 h 2113509"/>
              <a:gd name="connsiteX7" fmla="*/ 465319 w 3123880"/>
              <a:gd name="connsiteY7" fmla="*/ 736820 h 2113509"/>
              <a:gd name="connsiteX8" fmla="*/ 416848 w 3123880"/>
              <a:gd name="connsiteY8" fmla="*/ 765905 h 2113509"/>
              <a:gd name="connsiteX9" fmla="*/ 378072 w 3123880"/>
              <a:gd name="connsiteY9" fmla="*/ 785295 h 2113509"/>
              <a:gd name="connsiteX10" fmla="*/ 348989 w 3123880"/>
              <a:gd name="connsiteY10" fmla="*/ 814380 h 2113509"/>
              <a:gd name="connsiteX11" fmla="*/ 271436 w 3123880"/>
              <a:gd name="connsiteY11" fmla="*/ 833770 h 2113509"/>
              <a:gd name="connsiteX12" fmla="*/ 290824 w 3123880"/>
              <a:gd name="connsiteY12" fmla="*/ 882245 h 2113509"/>
              <a:gd name="connsiteX13" fmla="*/ 300518 w 3123880"/>
              <a:gd name="connsiteY13" fmla="*/ 911330 h 2113509"/>
              <a:gd name="connsiteX14" fmla="*/ 281130 w 3123880"/>
              <a:gd name="connsiteY14" fmla="*/ 1037365 h 2113509"/>
              <a:gd name="connsiteX15" fmla="*/ 242354 w 3123880"/>
              <a:gd name="connsiteY15" fmla="*/ 1095535 h 2113509"/>
              <a:gd name="connsiteX16" fmla="*/ 213271 w 3123880"/>
              <a:gd name="connsiteY16" fmla="*/ 1144010 h 2113509"/>
              <a:gd name="connsiteX17" fmla="*/ 164800 w 3123880"/>
              <a:gd name="connsiteY17" fmla="*/ 1202180 h 2113509"/>
              <a:gd name="connsiteX18" fmla="*/ 145412 w 3123880"/>
              <a:gd name="connsiteY18" fmla="*/ 1240960 h 2113509"/>
              <a:gd name="connsiteX19" fmla="*/ 48471 w 3123880"/>
              <a:gd name="connsiteY19" fmla="*/ 1318519 h 2113509"/>
              <a:gd name="connsiteX20" fmla="*/ 29082 w 3123880"/>
              <a:gd name="connsiteY20" fmla="*/ 1376689 h 2113509"/>
              <a:gd name="connsiteX21" fmla="*/ 9694 w 3123880"/>
              <a:gd name="connsiteY21" fmla="*/ 1425164 h 2113509"/>
              <a:gd name="connsiteX22" fmla="*/ 0 w 3123880"/>
              <a:gd name="connsiteY22" fmla="*/ 1493029 h 2113509"/>
              <a:gd name="connsiteX23" fmla="*/ 9694 w 3123880"/>
              <a:gd name="connsiteY23" fmla="*/ 1580284 h 2113509"/>
              <a:gd name="connsiteX24" fmla="*/ 19388 w 3123880"/>
              <a:gd name="connsiteY24" fmla="*/ 1619064 h 2113509"/>
              <a:gd name="connsiteX25" fmla="*/ 48471 w 3123880"/>
              <a:gd name="connsiteY25" fmla="*/ 1638454 h 2113509"/>
              <a:gd name="connsiteX26" fmla="*/ 87247 w 3123880"/>
              <a:gd name="connsiteY26" fmla="*/ 1706319 h 2113509"/>
              <a:gd name="connsiteX27" fmla="*/ 106636 w 3123880"/>
              <a:gd name="connsiteY27" fmla="*/ 1764489 h 2113509"/>
              <a:gd name="connsiteX28" fmla="*/ 145412 w 3123880"/>
              <a:gd name="connsiteY28" fmla="*/ 1803269 h 2113509"/>
              <a:gd name="connsiteX29" fmla="*/ 242354 w 3123880"/>
              <a:gd name="connsiteY29" fmla="*/ 1880829 h 2113509"/>
              <a:gd name="connsiteX30" fmla="*/ 416848 w 3123880"/>
              <a:gd name="connsiteY30" fmla="*/ 1968084 h 2113509"/>
              <a:gd name="connsiteX31" fmla="*/ 445931 w 3123880"/>
              <a:gd name="connsiteY31" fmla="*/ 1987474 h 2113509"/>
              <a:gd name="connsiteX32" fmla="*/ 455625 w 3123880"/>
              <a:gd name="connsiteY32" fmla="*/ 2065034 h 2113509"/>
              <a:gd name="connsiteX33" fmla="*/ 504095 w 3123880"/>
              <a:gd name="connsiteY33" fmla="*/ 2074729 h 2113509"/>
              <a:gd name="connsiteX34" fmla="*/ 1182685 w 3123880"/>
              <a:gd name="connsiteY34" fmla="*/ 2055339 h 2113509"/>
              <a:gd name="connsiteX35" fmla="*/ 1483204 w 3123880"/>
              <a:gd name="connsiteY35" fmla="*/ 1958389 h 2113509"/>
              <a:gd name="connsiteX36" fmla="*/ 2161794 w 3123880"/>
              <a:gd name="connsiteY36" fmla="*/ 1919609 h 2113509"/>
              <a:gd name="connsiteX37" fmla="*/ 2239347 w 3123880"/>
              <a:gd name="connsiteY37" fmla="*/ 1977779 h 2113509"/>
              <a:gd name="connsiteX38" fmla="*/ 2452618 w 3123880"/>
              <a:gd name="connsiteY38" fmla="*/ 2065034 h 2113509"/>
              <a:gd name="connsiteX39" fmla="*/ 2530171 w 3123880"/>
              <a:gd name="connsiteY39" fmla="*/ 2113509 h 2113509"/>
              <a:gd name="connsiteX40" fmla="*/ 2598030 w 3123880"/>
              <a:gd name="connsiteY40" fmla="*/ 2055339 h 2113509"/>
              <a:gd name="connsiteX41" fmla="*/ 2607724 w 3123880"/>
              <a:gd name="connsiteY41" fmla="*/ 1997169 h 2113509"/>
              <a:gd name="connsiteX42" fmla="*/ 2627113 w 3123880"/>
              <a:gd name="connsiteY42" fmla="*/ 1754794 h 2113509"/>
              <a:gd name="connsiteX43" fmla="*/ 2636807 w 3123880"/>
              <a:gd name="connsiteY43" fmla="*/ 1706319 h 2113509"/>
              <a:gd name="connsiteX44" fmla="*/ 2617418 w 3123880"/>
              <a:gd name="connsiteY44" fmla="*/ 1560894 h 2113509"/>
              <a:gd name="connsiteX45" fmla="*/ 2607724 w 3123880"/>
              <a:gd name="connsiteY45" fmla="*/ 1522114 h 2113509"/>
              <a:gd name="connsiteX46" fmla="*/ 2588336 w 3123880"/>
              <a:gd name="connsiteY46" fmla="*/ 1493029 h 2113509"/>
              <a:gd name="connsiteX47" fmla="*/ 2578642 w 3123880"/>
              <a:gd name="connsiteY47" fmla="*/ 1454249 h 2113509"/>
              <a:gd name="connsiteX48" fmla="*/ 2636807 w 3123880"/>
              <a:gd name="connsiteY48" fmla="*/ 1376689 h 2113509"/>
              <a:gd name="connsiteX49" fmla="*/ 2685277 w 3123880"/>
              <a:gd name="connsiteY49" fmla="*/ 1357299 h 2113509"/>
              <a:gd name="connsiteX50" fmla="*/ 2762831 w 3123880"/>
              <a:gd name="connsiteY50" fmla="*/ 1308824 h 2113509"/>
              <a:gd name="connsiteX51" fmla="*/ 2859772 w 3123880"/>
              <a:gd name="connsiteY51" fmla="*/ 1240960 h 2113509"/>
              <a:gd name="connsiteX52" fmla="*/ 3053655 w 3123880"/>
              <a:gd name="connsiteY52" fmla="*/ 1144010 h 2113509"/>
              <a:gd name="connsiteX53" fmla="*/ 3082737 w 3123880"/>
              <a:gd name="connsiteY53" fmla="*/ 1105230 h 2113509"/>
              <a:gd name="connsiteX54" fmla="*/ 3111820 w 3123880"/>
              <a:gd name="connsiteY54" fmla="*/ 1085840 h 2113509"/>
              <a:gd name="connsiteX55" fmla="*/ 3121514 w 3123880"/>
              <a:gd name="connsiteY55" fmla="*/ 785295 h 2113509"/>
              <a:gd name="connsiteX56" fmla="*/ 3092431 w 3123880"/>
              <a:gd name="connsiteY56" fmla="*/ 572005 h 2113509"/>
              <a:gd name="connsiteX57" fmla="*/ 3024572 w 3123880"/>
              <a:gd name="connsiteY57" fmla="*/ 387800 h 2113509"/>
              <a:gd name="connsiteX58" fmla="*/ 2995490 w 3123880"/>
              <a:gd name="connsiteY58" fmla="*/ 329630 h 2113509"/>
              <a:gd name="connsiteX59" fmla="*/ 2966408 w 3123880"/>
              <a:gd name="connsiteY59" fmla="*/ 310240 h 2113509"/>
              <a:gd name="connsiteX60" fmla="*/ 2898549 w 3123880"/>
              <a:gd name="connsiteY60" fmla="*/ 252070 h 2113509"/>
              <a:gd name="connsiteX61" fmla="*/ 2791913 w 3123880"/>
              <a:gd name="connsiteY61" fmla="*/ 222985 h 2113509"/>
              <a:gd name="connsiteX62" fmla="*/ 2675583 w 3123880"/>
              <a:gd name="connsiteY62" fmla="*/ 203595 h 2113509"/>
              <a:gd name="connsiteX63" fmla="*/ 2462312 w 3123880"/>
              <a:gd name="connsiteY63" fmla="*/ 145425 h 2113509"/>
              <a:gd name="connsiteX64" fmla="*/ 2307206 w 3123880"/>
              <a:gd name="connsiteY64" fmla="*/ 116340 h 2113509"/>
              <a:gd name="connsiteX65" fmla="*/ 1977605 w 3123880"/>
              <a:gd name="connsiteY65" fmla="*/ 106645 h 2113509"/>
              <a:gd name="connsiteX66" fmla="*/ 1919440 w 3123880"/>
              <a:gd name="connsiteY66" fmla="*/ 96950 h 2113509"/>
              <a:gd name="connsiteX67" fmla="*/ 1832193 w 3123880"/>
              <a:gd name="connsiteY67" fmla="*/ 87255 h 2113509"/>
              <a:gd name="connsiteX68" fmla="*/ 1793416 w 3123880"/>
              <a:gd name="connsiteY68" fmla="*/ 77560 h 2113509"/>
              <a:gd name="connsiteX69" fmla="*/ 1589839 w 3123880"/>
              <a:gd name="connsiteY69" fmla="*/ 58170 h 2113509"/>
              <a:gd name="connsiteX70" fmla="*/ 1541369 w 3123880"/>
              <a:gd name="connsiteY70" fmla="*/ 48475 h 2113509"/>
              <a:gd name="connsiteX71" fmla="*/ 1463815 w 3123880"/>
              <a:gd name="connsiteY71" fmla="*/ 38780 h 2113509"/>
              <a:gd name="connsiteX72" fmla="*/ 1337792 w 3123880"/>
              <a:gd name="connsiteY72" fmla="*/ 0 h 2113509"/>
              <a:gd name="connsiteX73" fmla="*/ 1211768 w 3123880"/>
              <a:gd name="connsiteY73" fmla="*/ 19390 h 2113509"/>
              <a:gd name="connsiteX74" fmla="*/ 1124520 w 3123880"/>
              <a:gd name="connsiteY74" fmla="*/ 67865 h 2113509"/>
              <a:gd name="connsiteX75" fmla="*/ 1095438 w 3123880"/>
              <a:gd name="connsiteY75" fmla="*/ 126035 h 2113509"/>
              <a:gd name="connsiteX76" fmla="*/ 1046967 w 3123880"/>
              <a:gd name="connsiteY76" fmla="*/ 252070 h 2113509"/>
              <a:gd name="connsiteX77" fmla="*/ 1037273 w 3123880"/>
              <a:gd name="connsiteY77" fmla="*/ 300545 h 2113509"/>
              <a:gd name="connsiteX78" fmla="*/ 1037273 w 3123880"/>
              <a:gd name="connsiteY78" fmla="*/ 329630 h 21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123880" h="2113509">
                <a:moveTo>
                  <a:pt x="1037273" y="329630"/>
                </a:moveTo>
                <a:cubicBezTo>
                  <a:pt x="1032426" y="336093"/>
                  <a:pt x="1017063" y="334255"/>
                  <a:pt x="1008191" y="339325"/>
                </a:cubicBezTo>
                <a:cubicBezTo>
                  <a:pt x="957680" y="368191"/>
                  <a:pt x="977569" y="369642"/>
                  <a:pt x="930638" y="407190"/>
                </a:cubicBezTo>
                <a:cubicBezTo>
                  <a:pt x="912442" y="421748"/>
                  <a:pt x="890762" y="431530"/>
                  <a:pt x="872473" y="445970"/>
                </a:cubicBezTo>
                <a:cubicBezTo>
                  <a:pt x="829282" y="480071"/>
                  <a:pt x="793636" y="524300"/>
                  <a:pt x="746449" y="552615"/>
                </a:cubicBezTo>
                <a:cubicBezTo>
                  <a:pt x="730292" y="562310"/>
                  <a:pt x="712851" y="570131"/>
                  <a:pt x="697978" y="581700"/>
                </a:cubicBezTo>
                <a:cubicBezTo>
                  <a:pt x="577148" y="675688"/>
                  <a:pt x="791053" y="551057"/>
                  <a:pt x="562260" y="688345"/>
                </a:cubicBezTo>
                <a:cubicBezTo>
                  <a:pt x="531281" y="706934"/>
                  <a:pt x="496298" y="718231"/>
                  <a:pt x="465319" y="736820"/>
                </a:cubicBezTo>
                <a:cubicBezTo>
                  <a:pt x="449162" y="746515"/>
                  <a:pt x="433319" y="756754"/>
                  <a:pt x="416848" y="765905"/>
                </a:cubicBezTo>
                <a:cubicBezTo>
                  <a:pt x="404216" y="772924"/>
                  <a:pt x="389831" y="776895"/>
                  <a:pt x="378072" y="785295"/>
                </a:cubicBezTo>
                <a:cubicBezTo>
                  <a:pt x="366916" y="793264"/>
                  <a:pt x="360615" y="807113"/>
                  <a:pt x="348989" y="814380"/>
                </a:cubicBezTo>
                <a:cubicBezTo>
                  <a:pt x="312207" y="837371"/>
                  <a:pt x="306394" y="833770"/>
                  <a:pt x="271436" y="833770"/>
                </a:cubicBezTo>
                <a:cubicBezTo>
                  <a:pt x="277899" y="849928"/>
                  <a:pt x="284714" y="865950"/>
                  <a:pt x="290824" y="882245"/>
                </a:cubicBezTo>
                <a:cubicBezTo>
                  <a:pt x="294412" y="891814"/>
                  <a:pt x="301155" y="901131"/>
                  <a:pt x="300518" y="911330"/>
                </a:cubicBezTo>
                <a:cubicBezTo>
                  <a:pt x="297867" y="953753"/>
                  <a:pt x="293929" y="996832"/>
                  <a:pt x="281130" y="1037365"/>
                </a:cubicBezTo>
                <a:cubicBezTo>
                  <a:pt x="274113" y="1059587"/>
                  <a:pt x="254864" y="1075875"/>
                  <a:pt x="242354" y="1095535"/>
                </a:cubicBezTo>
                <a:cubicBezTo>
                  <a:pt x="232238" y="1111433"/>
                  <a:pt x="223723" y="1128331"/>
                  <a:pt x="213271" y="1144010"/>
                </a:cubicBezTo>
                <a:cubicBezTo>
                  <a:pt x="190225" y="1178582"/>
                  <a:pt x="189097" y="1177881"/>
                  <a:pt x="164800" y="1202180"/>
                </a:cubicBezTo>
                <a:cubicBezTo>
                  <a:pt x="158337" y="1215107"/>
                  <a:pt x="153812" y="1229199"/>
                  <a:pt x="145412" y="1240960"/>
                </a:cubicBezTo>
                <a:cubicBezTo>
                  <a:pt x="125104" y="1269394"/>
                  <a:pt x="69845" y="1303251"/>
                  <a:pt x="48471" y="1318519"/>
                </a:cubicBezTo>
                <a:cubicBezTo>
                  <a:pt x="42008" y="1337909"/>
                  <a:pt x="36066" y="1357481"/>
                  <a:pt x="29082" y="1376689"/>
                </a:cubicBezTo>
                <a:cubicBezTo>
                  <a:pt x="23135" y="1393044"/>
                  <a:pt x="13914" y="1408281"/>
                  <a:pt x="9694" y="1425164"/>
                </a:cubicBezTo>
                <a:cubicBezTo>
                  <a:pt x="4152" y="1447333"/>
                  <a:pt x="3231" y="1470407"/>
                  <a:pt x="0" y="1493029"/>
                </a:cubicBezTo>
                <a:cubicBezTo>
                  <a:pt x="3231" y="1522114"/>
                  <a:pt x="5245" y="1551360"/>
                  <a:pt x="9694" y="1580284"/>
                </a:cubicBezTo>
                <a:cubicBezTo>
                  <a:pt x="11720" y="1593454"/>
                  <a:pt x="11997" y="1607977"/>
                  <a:pt x="19388" y="1619064"/>
                </a:cubicBezTo>
                <a:cubicBezTo>
                  <a:pt x="25851" y="1628759"/>
                  <a:pt x="38777" y="1631991"/>
                  <a:pt x="48471" y="1638454"/>
                </a:cubicBezTo>
                <a:cubicBezTo>
                  <a:pt x="61396" y="1661076"/>
                  <a:pt x="76330" y="1682663"/>
                  <a:pt x="87247" y="1706319"/>
                </a:cubicBezTo>
                <a:cubicBezTo>
                  <a:pt x="95811" y="1724877"/>
                  <a:pt x="96121" y="1746963"/>
                  <a:pt x="106636" y="1764489"/>
                </a:cubicBezTo>
                <a:cubicBezTo>
                  <a:pt x="116040" y="1780164"/>
                  <a:pt x="131533" y="1791372"/>
                  <a:pt x="145412" y="1803269"/>
                </a:cubicBezTo>
                <a:cubicBezTo>
                  <a:pt x="176831" y="1830202"/>
                  <a:pt x="206981" y="1859351"/>
                  <a:pt x="242354" y="1880829"/>
                </a:cubicBezTo>
                <a:cubicBezTo>
                  <a:pt x="297941" y="1914581"/>
                  <a:pt x="362740" y="1932009"/>
                  <a:pt x="416848" y="1968084"/>
                </a:cubicBezTo>
                <a:lnTo>
                  <a:pt x="445931" y="1987474"/>
                </a:lnTo>
                <a:cubicBezTo>
                  <a:pt x="449162" y="2013327"/>
                  <a:pt x="441174" y="2043355"/>
                  <a:pt x="455625" y="2065034"/>
                </a:cubicBezTo>
                <a:cubicBezTo>
                  <a:pt x="464764" y="2078744"/>
                  <a:pt x="487620" y="2074949"/>
                  <a:pt x="504095" y="2074729"/>
                </a:cubicBezTo>
                <a:cubicBezTo>
                  <a:pt x="730364" y="2071712"/>
                  <a:pt x="956488" y="2061802"/>
                  <a:pt x="1182685" y="2055339"/>
                </a:cubicBezTo>
                <a:cubicBezTo>
                  <a:pt x="1288251" y="2011349"/>
                  <a:pt x="1363222" y="1973872"/>
                  <a:pt x="1483204" y="1958389"/>
                </a:cubicBezTo>
                <a:cubicBezTo>
                  <a:pt x="1662499" y="1935252"/>
                  <a:pt x="1964354" y="1926922"/>
                  <a:pt x="2161794" y="1919609"/>
                </a:cubicBezTo>
                <a:cubicBezTo>
                  <a:pt x="2187645" y="1938999"/>
                  <a:pt x="2210444" y="1963326"/>
                  <a:pt x="2239347" y="1977779"/>
                </a:cubicBezTo>
                <a:cubicBezTo>
                  <a:pt x="2308047" y="2012132"/>
                  <a:pt x="2392641" y="2017049"/>
                  <a:pt x="2452618" y="2065034"/>
                </a:cubicBezTo>
                <a:cubicBezTo>
                  <a:pt x="2509068" y="2110198"/>
                  <a:pt x="2481459" y="2097270"/>
                  <a:pt x="2530171" y="2113509"/>
                </a:cubicBezTo>
                <a:cubicBezTo>
                  <a:pt x="2540135" y="2106035"/>
                  <a:pt x="2591278" y="2070531"/>
                  <a:pt x="2598030" y="2055339"/>
                </a:cubicBezTo>
                <a:cubicBezTo>
                  <a:pt x="2606013" y="2037376"/>
                  <a:pt x="2604493" y="2016559"/>
                  <a:pt x="2607724" y="1997169"/>
                </a:cubicBezTo>
                <a:cubicBezTo>
                  <a:pt x="2611195" y="1948576"/>
                  <a:pt x="2620210" y="1810020"/>
                  <a:pt x="2627113" y="1754794"/>
                </a:cubicBezTo>
                <a:cubicBezTo>
                  <a:pt x="2629157" y="1738443"/>
                  <a:pt x="2633576" y="1722477"/>
                  <a:pt x="2636807" y="1706319"/>
                </a:cubicBezTo>
                <a:cubicBezTo>
                  <a:pt x="2630344" y="1657844"/>
                  <a:pt x="2625045" y="1609200"/>
                  <a:pt x="2617418" y="1560894"/>
                </a:cubicBezTo>
                <a:cubicBezTo>
                  <a:pt x="2615340" y="1547733"/>
                  <a:pt x="2612972" y="1534361"/>
                  <a:pt x="2607724" y="1522114"/>
                </a:cubicBezTo>
                <a:cubicBezTo>
                  <a:pt x="2603135" y="1511404"/>
                  <a:pt x="2594799" y="1502724"/>
                  <a:pt x="2588336" y="1493029"/>
                </a:cubicBezTo>
                <a:cubicBezTo>
                  <a:pt x="2585105" y="1480102"/>
                  <a:pt x="2574814" y="1467012"/>
                  <a:pt x="2578642" y="1454249"/>
                </a:cubicBezTo>
                <a:cubicBezTo>
                  <a:pt x="2579196" y="1452403"/>
                  <a:pt x="2617921" y="1387482"/>
                  <a:pt x="2636807" y="1376689"/>
                </a:cubicBezTo>
                <a:cubicBezTo>
                  <a:pt x="2651915" y="1368055"/>
                  <a:pt x="2669956" y="1365550"/>
                  <a:pt x="2685277" y="1357299"/>
                </a:cubicBezTo>
                <a:cubicBezTo>
                  <a:pt x="2712118" y="1342845"/>
                  <a:pt x="2737466" y="1325735"/>
                  <a:pt x="2762831" y="1308824"/>
                </a:cubicBezTo>
                <a:cubicBezTo>
                  <a:pt x="2795650" y="1286943"/>
                  <a:pt x="2825455" y="1260408"/>
                  <a:pt x="2859772" y="1240960"/>
                </a:cubicBezTo>
                <a:cubicBezTo>
                  <a:pt x="2922636" y="1205334"/>
                  <a:pt x="3053655" y="1144010"/>
                  <a:pt x="3053655" y="1144010"/>
                </a:cubicBezTo>
                <a:cubicBezTo>
                  <a:pt x="3063349" y="1131083"/>
                  <a:pt x="3071312" y="1116656"/>
                  <a:pt x="3082737" y="1105230"/>
                </a:cubicBezTo>
                <a:cubicBezTo>
                  <a:pt x="3090975" y="1096991"/>
                  <a:pt x="3110418" y="1097407"/>
                  <a:pt x="3111820" y="1085840"/>
                </a:cubicBezTo>
                <a:cubicBezTo>
                  <a:pt x="3123880" y="986334"/>
                  <a:pt x="3118283" y="885477"/>
                  <a:pt x="3121514" y="785295"/>
                </a:cubicBezTo>
                <a:cubicBezTo>
                  <a:pt x="3111820" y="714198"/>
                  <a:pt x="3109432" y="641716"/>
                  <a:pt x="3092431" y="572005"/>
                </a:cubicBezTo>
                <a:cubicBezTo>
                  <a:pt x="3076927" y="508433"/>
                  <a:pt x="3053833" y="446329"/>
                  <a:pt x="3024572" y="387800"/>
                </a:cubicBezTo>
                <a:cubicBezTo>
                  <a:pt x="3014878" y="368410"/>
                  <a:pt x="3008496" y="346973"/>
                  <a:pt x="2995490" y="329630"/>
                </a:cubicBezTo>
                <a:cubicBezTo>
                  <a:pt x="2988500" y="320309"/>
                  <a:pt x="2975506" y="317519"/>
                  <a:pt x="2966408" y="310240"/>
                </a:cubicBezTo>
                <a:cubicBezTo>
                  <a:pt x="2930228" y="281293"/>
                  <a:pt x="2959047" y="285072"/>
                  <a:pt x="2898549" y="252070"/>
                </a:cubicBezTo>
                <a:cubicBezTo>
                  <a:pt x="2867340" y="235045"/>
                  <a:pt x="2826090" y="230580"/>
                  <a:pt x="2791913" y="222985"/>
                </a:cubicBezTo>
                <a:cubicBezTo>
                  <a:pt x="2709562" y="204683"/>
                  <a:pt x="2802140" y="219416"/>
                  <a:pt x="2675583" y="203595"/>
                </a:cubicBezTo>
                <a:cubicBezTo>
                  <a:pt x="2494000" y="143062"/>
                  <a:pt x="2626739" y="181967"/>
                  <a:pt x="2462312" y="145425"/>
                </a:cubicBezTo>
                <a:cubicBezTo>
                  <a:pt x="2390266" y="129413"/>
                  <a:pt x="2381106" y="119859"/>
                  <a:pt x="2307206" y="116340"/>
                </a:cubicBezTo>
                <a:cubicBezTo>
                  <a:pt x="2197416" y="111111"/>
                  <a:pt x="2087472" y="109877"/>
                  <a:pt x="1977605" y="106645"/>
                </a:cubicBezTo>
                <a:cubicBezTo>
                  <a:pt x="1958217" y="103413"/>
                  <a:pt x="1938923" y="99548"/>
                  <a:pt x="1919440" y="96950"/>
                </a:cubicBezTo>
                <a:cubicBezTo>
                  <a:pt x="1890435" y="93082"/>
                  <a:pt x="1861114" y="91705"/>
                  <a:pt x="1832193" y="87255"/>
                </a:cubicBezTo>
                <a:cubicBezTo>
                  <a:pt x="1819024" y="85229"/>
                  <a:pt x="1806558" y="79751"/>
                  <a:pt x="1793416" y="77560"/>
                </a:cubicBezTo>
                <a:cubicBezTo>
                  <a:pt x="1729473" y="66902"/>
                  <a:pt x="1652218" y="62969"/>
                  <a:pt x="1589839" y="58170"/>
                </a:cubicBezTo>
                <a:cubicBezTo>
                  <a:pt x="1573682" y="54938"/>
                  <a:pt x="1557654" y="50981"/>
                  <a:pt x="1541369" y="48475"/>
                </a:cubicBezTo>
                <a:cubicBezTo>
                  <a:pt x="1515619" y="44513"/>
                  <a:pt x="1489247" y="44432"/>
                  <a:pt x="1463815" y="38780"/>
                </a:cubicBezTo>
                <a:cubicBezTo>
                  <a:pt x="1431795" y="31664"/>
                  <a:pt x="1376251" y="12821"/>
                  <a:pt x="1337792" y="0"/>
                </a:cubicBezTo>
                <a:cubicBezTo>
                  <a:pt x="1295784" y="6463"/>
                  <a:pt x="1252871" y="8573"/>
                  <a:pt x="1211768" y="19390"/>
                </a:cubicBezTo>
                <a:cubicBezTo>
                  <a:pt x="1183440" y="26845"/>
                  <a:pt x="1150001" y="50877"/>
                  <a:pt x="1124520" y="67865"/>
                </a:cubicBezTo>
                <a:cubicBezTo>
                  <a:pt x="1091837" y="116894"/>
                  <a:pt x="1115505" y="75862"/>
                  <a:pt x="1095438" y="126035"/>
                </a:cubicBezTo>
                <a:cubicBezTo>
                  <a:pt x="1071699" y="185388"/>
                  <a:pt x="1063015" y="193222"/>
                  <a:pt x="1046967" y="252070"/>
                </a:cubicBezTo>
                <a:cubicBezTo>
                  <a:pt x="1042632" y="267968"/>
                  <a:pt x="1041269" y="284559"/>
                  <a:pt x="1037273" y="300545"/>
                </a:cubicBezTo>
                <a:cubicBezTo>
                  <a:pt x="1034795" y="310459"/>
                  <a:pt x="1042120" y="323167"/>
                  <a:pt x="1037273" y="329630"/>
                </a:cubicBezTo>
                <a:close/>
              </a:path>
            </a:pathLst>
          </a:custGeom>
          <a:solidFill>
            <a:schemeClr val="accent5">
              <a:lumMod val="20000"/>
              <a:lumOff val="80000"/>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530288" y="1704792"/>
            <a:ext cx="1130300" cy="1130300"/>
          </a:xfrm>
          <a:prstGeom prst="rect">
            <a:avLst/>
          </a:prstGeom>
        </p:spPr>
      </p:pic>
      <p:pic>
        <p:nvPicPr>
          <p:cNvPr id="5" name="Picture 4"/>
          <p:cNvPicPr>
            <a:picLocks noChangeAspect="1"/>
          </p:cNvPicPr>
          <p:nvPr/>
        </p:nvPicPr>
        <p:blipFill>
          <a:blip r:embed="rId3"/>
          <a:stretch>
            <a:fillRect/>
          </a:stretch>
        </p:blipFill>
        <p:spPr>
          <a:xfrm>
            <a:off x="3062867" y="5184227"/>
            <a:ext cx="953831" cy="891079"/>
          </a:xfrm>
          <a:prstGeom prst="rect">
            <a:avLst/>
          </a:prstGeom>
        </p:spPr>
      </p:pic>
      <p:cxnSp>
        <p:nvCxnSpPr>
          <p:cNvPr id="7" name="Straight Connector 6"/>
          <p:cNvCxnSpPr/>
          <p:nvPr/>
        </p:nvCxnSpPr>
        <p:spPr>
          <a:xfrm flipV="1">
            <a:off x="749377" y="3596845"/>
            <a:ext cx="7684527" cy="9695"/>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57201" y="2966209"/>
            <a:ext cx="939748" cy="369332"/>
          </a:xfrm>
          <a:prstGeom prst="rect">
            <a:avLst/>
          </a:prstGeom>
          <a:noFill/>
        </p:spPr>
        <p:txBody>
          <a:bodyPr wrap="square" rtlCol="0">
            <a:spAutoFit/>
          </a:bodyPr>
          <a:lstStyle/>
          <a:p>
            <a:r>
              <a:rPr lang="en-US" b="1" dirty="0" smtClean="0">
                <a:solidFill>
                  <a:schemeClr val="accent6">
                    <a:lumMod val="75000"/>
                  </a:schemeClr>
                </a:solidFill>
              </a:rPr>
              <a:t>Start </a:t>
            </a:r>
            <a:r>
              <a:rPr lang="ar-SA" b="1" dirty="0" smtClean="0">
                <a:solidFill>
                  <a:schemeClr val="accent6">
                    <a:lumMod val="75000"/>
                  </a:schemeClr>
                </a:solidFill>
              </a:rPr>
              <a:t>ابدأ </a:t>
            </a:r>
            <a:endParaRPr lang="en-US" b="1" dirty="0">
              <a:solidFill>
                <a:schemeClr val="accent6">
                  <a:lumMod val="75000"/>
                </a:schemeClr>
              </a:solidFill>
            </a:endParaRPr>
          </a:p>
        </p:txBody>
      </p:sp>
      <p:cxnSp>
        <p:nvCxnSpPr>
          <p:cNvPr id="10" name="Straight Connector 9"/>
          <p:cNvCxnSpPr/>
          <p:nvPr/>
        </p:nvCxnSpPr>
        <p:spPr>
          <a:xfrm rot="5400000">
            <a:off x="783696" y="3595330"/>
            <a:ext cx="3326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2556955" y="3261876"/>
            <a:ext cx="3326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4436038" y="3257187"/>
            <a:ext cx="3326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6184147" y="3594536"/>
            <a:ext cx="33266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029776" y="2966209"/>
            <a:ext cx="545003" cy="369332"/>
          </a:xfrm>
          <a:prstGeom prst="rect">
            <a:avLst/>
          </a:prstGeom>
          <a:noFill/>
        </p:spPr>
        <p:txBody>
          <a:bodyPr wrap="none" rtlCol="0">
            <a:spAutoFit/>
          </a:bodyPr>
          <a:lstStyle/>
          <a:p>
            <a:r>
              <a:rPr lang="en-US" b="1" dirty="0" smtClean="0">
                <a:solidFill>
                  <a:schemeClr val="accent6">
                    <a:lumMod val="75000"/>
                  </a:schemeClr>
                </a:solidFill>
              </a:rPr>
              <a:t>End </a:t>
            </a:r>
            <a:endParaRPr lang="en-US" b="1" dirty="0">
              <a:solidFill>
                <a:schemeClr val="accent6">
                  <a:lumMod val="75000"/>
                </a:schemeClr>
              </a:solidFill>
            </a:endParaRPr>
          </a:p>
        </p:txBody>
      </p:sp>
      <p:sp>
        <p:nvSpPr>
          <p:cNvPr id="15" name="TextBox 14"/>
          <p:cNvSpPr txBox="1"/>
          <p:nvPr/>
        </p:nvSpPr>
        <p:spPr>
          <a:xfrm>
            <a:off x="6137572" y="2188761"/>
            <a:ext cx="1960858" cy="369332"/>
          </a:xfrm>
          <a:prstGeom prst="rect">
            <a:avLst/>
          </a:prstGeom>
          <a:noFill/>
        </p:spPr>
        <p:txBody>
          <a:bodyPr wrap="none" rtlCol="0">
            <a:spAutoFit/>
          </a:bodyPr>
          <a:lstStyle/>
          <a:p>
            <a:r>
              <a:rPr lang="en-US" dirty="0" smtClean="0">
                <a:solidFill>
                  <a:srgbClr val="0000FF"/>
                </a:solidFill>
              </a:rPr>
              <a:t>Outcome ? </a:t>
            </a:r>
            <a:r>
              <a:rPr lang="ar-SA" dirty="0" err="1" smtClean="0">
                <a:solidFill>
                  <a:srgbClr val="0000FF"/>
                </a:solidFill>
              </a:rPr>
              <a:t>المخرج ؟</a:t>
            </a:r>
            <a:endParaRPr lang="en-US" dirty="0">
              <a:solidFill>
                <a:srgbClr val="0000FF"/>
              </a:solidFill>
            </a:endParaRPr>
          </a:p>
        </p:txBody>
      </p:sp>
      <p:sp>
        <p:nvSpPr>
          <p:cNvPr id="16" name="TextBox 15"/>
          <p:cNvSpPr txBox="1"/>
          <p:nvPr/>
        </p:nvSpPr>
        <p:spPr>
          <a:xfrm>
            <a:off x="6785436" y="2558093"/>
            <a:ext cx="2358563" cy="923330"/>
          </a:xfrm>
          <a:prstGeom prst="rect">
            <a:avLst/>
          </a:prstGeom>
          <a:noFill/>
        </p:spPr>
        <p:txBody>
          <a:bodyPr wrap="square" rtlCol="0">
            <a:spAutoFit/>
          </a:bodyPr>
          <a:lstStyle/>
          <a:p>
            <a:r>
              <a:rPr lang="en-US" dirty="0" smtClean="0">
                <a:solidFill>
                  <a:srgbClr val="0000FF"/>
                </a:solidFill>
              </a:rPr>
              <a:t>How do you describe</a:t>
            </a:r>
          </a:p>
          <a:p>
            <a:r>
              <a:rPr lang="en-US" dirty="0" smtClean="0">
                <a:solidFill>
                  <a:srgbClr val="0000FF"/>
                </a:solidFill>
              </a:rPr>
              <a:t>what happens here?</a:t>
            </a:r>
          </a:p>
          <a:p>
            <a:r>
              <a:rPr lang="ar-SA" dirty="0" smtClean="0">
                <a:solidFill>
                  <a:srgbClr val="0000FF"/>
                </a:solidFill>
              </a:rPr>
              <a:t>كيف تصف </a:t>
            </a:r>
            <a:r>
              <a:rPr lang="ar-SA" dirty="0" err="1" smtClean="0">
                <a:solidFill>
                  <a:srgbClr val="0000FF"/>
                </a:solidFill>
              </a:rPr>
              <a:t>مالذي</a:t>
            </a:r>
            <a:r>
              <a:rPr lang="ar-SA" dirty="0" smtClean="0">
                <a:solidFill>
                  <a:srgbClr val="0000FF"/>
                </a:solidFill>
              </a:rPr>
              <a:t> يحدث هنا؟</a:t>
            </a:r>
            <a:endParaRPr lang="en-US" dirty="0" smtClean="0">
              <a:solidFill>
                <a:srgbClr val="0000FF"/>
              </a:solidFill>
            </a:endParaRPr>
          </a:p>
        </p:txBody>
      </p:sp>
      <p:sp>
        <p:nvSpPr>
          <p:cNvPr id="19" name="TextBox 18"/>
          <p:cNvSpPr txBox="1"/>
          <p:nvPr/>
        </p:nvSpPr>
        <p:spPr>
          <a:xfrm>
            <a:off x="4436813" y="5354260"/>
            <a:ext cx="1851789"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t>A subject</a:t>
            </a:r>
            <a:r>
              <a:rPr lang="ar-SA" dirty="0" smtClean="0"/>
              <a:t> موضوع  </a:t>
            </a:r>
            <a:endParaRPr lang="en-US" dirty="0"/>
          </a:p>
        </p:txBody>
      </p:sp>
      <p:sp>
        <p:nvSpPr>
          <p:cNvPr id="20" name="Rectangle 19"/>
          <p:cNvSpPr/>
          <p:nvPr/>
        </p:nvSpPr>
        <p:spPr>
          <a:xfrm>
            <a:off x="1095438" y="3429794"/>
            <a:ext cx="1500353" cy="332660"/>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p:nvPr/>
        </p:nvSpPr>
        <p:spPr>
          <a:xfrm>
            <a:off x="5399637" y="3335541"/>
            <a:ext cx="494402" cy="42691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1928016" y="1520126"/>
            <a:ext cx="3311997" cy="646331"/>
          </a:xfrm>
          <a:prstGeom prst="rect">
            <a:avLst/>
          </a:prstGeom>
          <a:noFill/>
        </p:spPr>
        <p:txBody>
          <a:bodyPr wrap="none" rtlCol="0">
            <a:spAutoFit/>
          </a:bodyPr>
          <a:lstStyle/>
          <a:p>
            <a:r>
              <a:rPr lang="en-US" dirty="0" smtClean="0"/>
              <a:t>Relationship?  How do you build?</a:t>
            </a:r>
          </a:p>
          <a:p>
            <a:r>
              <a:rPr lang="ar-SA" dirty="0" smtClean="0"/>
              <a:t>كيف تبني </a:t>
            </a:r>
            <a:r>
              <a:rPr lang="ar-SA" dirty="0" err="1" smtClean="0"/>
              <a:t>العلاقات ؟</a:t>
            </a:r>
            <a:endParaRPr lang="en-US" dirty="0"/>
          </a:p>
        </p:txBody>
      </p:sp>
      <p:sp>
        <p:nvSpPr>
          <p:cNvPr id="28" name="TextBox 27"/>
          <p:cNvSpPr txBox="1"/>
          <p:nvPr/>
        </p:nvSpPr>
        <p:spPr>
          <a:xfrm>
            <a:off x="2307206" y="2773174"/>
            <a:ext cx="755661" cy="369332"/>
          </a:xfrm>
          <a:prstGeom prst="rect">
            <a:avLst/>
          </a:prstGeom>
          <a:noFill/>
        </p:spPr>
        <p:txBody>
          <a:bodyPr wrap="none" rtlCol="0">
            <a:spAutoFit/>
          </a:bodyPr>
          <a:lstStyle/>
          <a:p>
            <a:r>
              <a:rPr lang="en-US" dirty="0" smtClean="0"/>
              <a:t>Year 1</a:t>
            </a:r>
            <a:endParaRPr lang="en-US" dirty="0"/>
          </a:p>
        </p:txBody>
      </p:sp>
      <p:sp>
        <p:nvSpPr>
          <p:cNvPr id="29" name="TextBox 28"/>
          <p:cNvSpPr txBox="1"/>
          <p:nvPr/>
        </p:nvSpPr>
        <p:spPr>
          <a:xfrm>
            <a:off x="4205282" y="2722319"/>
            <a:ext cx="755661" cy="369332"/>
          </a:xfrm>
          <a:prstGeom prst="rect">
            <a:avLst/>
          </a:prstGeom>
          <a:noFill/>
        </p:spPr>
        <p:txBody>
          <a:bodyPr wrap="none" rtlCol="0">
            <a:spAutoFit/>
          </a:bodyPr>
          <a:lstStyle/>
          <a:p>
            <a:r>
              <a:rPr lang="en-US" dirty="0" smtClean="0"/>
              <a:t>Year 2</a:t>
            </a:r>
            <a:endParaRPr lang="en-US" dirty="0"/>
          </a:p>
        </p:txBody>
      </p:sp>
      <p:sp>
        <p:nvSpPr>
          <p:cNvPr id="30" name="TextBox 29"/>
          <p:cNvSpPr txBox="1"/>
          <p:nvPr/>
        </p:nvSpPr>
        <p:spPr>
          <a:xfrm>
            <a:off x="6029776" y="2722319"/>
            <a:ext cx="755661" cy="369332"/>
          </a:xfrm>
          <a:prstGeom prst="rect">
            <a:avLst/>
          </a:prstGeom>
          <a:noFill/>
        </p:spPr>
        <p:txBody>
          <a:bodyPr wrap="none" rtlCol="0">
            <a:spAutoFit/>
          </a:bodyPr>
          <a:lstStyle/>
          <a:p>
            <a:r>
              <a:rPr lang="en-US" dirty="0" smtClean="0"/>
              <a:t>Year 3</a:t>
            </a:r>
            <a:endParaRPr lang="en-US" dirty="0"/>
          </a:p>
        </p:txBody>
      </p:sp>
      <p:sp>
        <p:nvSpPr>
          <p:cNvPr id="23" name="Freeform 22"/>
          <p:cNvSpPr/>
          <p:nvPr/>
        </p:nvSpPr>
        <p:spPr>
          <a:xfrm>
            <a:off x="1405651" y="2032718"/>
            <a:ext cx="4405988" cy="1418702"/>
          </a:xfrm>
          <a:custGeom>
            <a:avLst/>
            <a:gdLst>
              <a:gd name="connsiteX0" fmla="*/ 0 w 4405988"/>
              <a:gd name="connsiteY0" fmla="*/ 1418702 h 1418702"/>
              <a:gd name="connsiteX1" fmla="*/ 2200570 w 4405988"/>
              <a:gd name="connsiteY1" fmla="*/ 61402 h 1418702"/>
              <a:gd name="connsiteX2" fmla="*/ 4090928 w 4405988"/>
              <a:gd name="connsiteY2" fmla="*/ 1050292 h 1418702"/>
              <a:gd name="connsiteX3" fmla="*/ 4090928 w 4405988"/>
              <a:gd name="connsiteY3" fmla="*/ 1059987 h 1418702"/>
            </a:gdLst>
            <a:ahLst/>
            <a:cxnLst>
              <a:cxn ang="0">
                <a:pos x="connsiteX0" y="connsiteY0"/>
              </a:cxn>
              <a:cxn ang="0">
                <a:pos x="connsiteX1" y="connsiteY1"/>
              </a:cxn>
              <a:cxn ang="0">
                <a:pos x="connsiteX2" y="connsiteY2"/>
              </a:cxn>
              <a:cxn ang="0">
                <a:pos x="connsiteX3" y="connsiteY3"/>
              </a:cxn>
            </a:cxnLst>
            <a:rect l="l" t="t" r="r" b="b"/>
            <a:pathLst>
              <a:path w="4405988" h="1418702">
                <a:moveTo>
                  <a:pt x="0" y="1418702"/>
                </a:moveTo>
                <a:cubicBezTo>
                  <a:pt x="759374" y="770753"/>
                  <a:pt x="1518749" y="122804"/>
                  <a:pt x="2200570" y="61402"/>
                </a:cubicBezTo>
                <a:cubicBezTo>
                  <a:pt x="2882391" y="0"/>
                  <a:pt x="3775868" y="883861"/>
                  <a:pt x="4090928" y="1050292"/>
                </a:cubicBezTo>
                <a:cubicBezTo>
                  <a:pt x="4405988" y="1216723"/>
                  <a:pt x="4090928" y="1059987"/>
                  <a:pt x="4090928" y="105998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4" name="Rectangle 23"/>
          <p:cNvSpPr/>
          <p:nvPr/>
        </p:nvSpPr>
        <p:spPr>
          <a:xfrm>
            <a:off x="1405651" y="3142506"/>
            <a:ext cx="4624125" cy="1036039"/>
          </a:xfrm>
          <a:prstGeom prst="rect">
            <a:avLst/>
          </a:prstGeom>
          <a:solidFill>
            <a:schemeClr val="accent3">
              <a:lumMod val="60000"/>
              <a:lumOff val="40000"/>
              <a:alpha val="26000"/>
            </a:schemeClr>
          </a:solidFill>
          <a:ln>
            <a:solidFill>
              <a:schemeClr val="accent1">
                <a:shade val="95000"/>
                <a:satMod val="105000"/>
                <a:alpha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530288" y="4370991"/>
            <a:ext cx="2727093" cy="369332"/>
          </a:xfrm>
          <a:prstGeom prst="rect">
            <a:avLst/>
          </a:prstGeom>
          <a:noFill/>
        </p:spPr>
        <p:txBody>
          <a:bodyPr wrap="none" rtlCol="0">
            <a:spAutoFit/>
          </a:bodyPr>
          <a:lstStyle/>
          <a:p>
            <a:r>
              <a:rPr lang="en-US" dirty="0" smtClean="0">
                <a:solidFill>
                  <a:schemeClr val="accent6">
                    <a:lumMod val="75000"/>
                  </a:schemeClr>
                </a:solidFill>
              </a:rPr>
              <a:t>Any program … </a:t>
            </a:r>
            <a:r>
              <a:rPr lang="ar-SA" dirty="0" smtClean="0">
                <a:solidFill>
                  <a:schemeClr val="accent6">
                    <a:lumMod val="75000"/>
                  </a:schemeClr>
                </a:solidFill>
              </a:rPr>
              <a:t>أي </a:t>
            </a:r>
            <a:r>
              <a:rPr lang="ar-SA" dirty="0" err="1" smtClean="0">
                <a:solidFill>
                  <a:schemeClr val="accent6">
                    <a:lumMod val="75000"/>
                  </a:schemeClr>
                </a:solidFill>
              </a:rPr>
              <a:t>برنامج ....</a:t>
            </a:r>
            <a:endParaRPr lang="en-US" dirty="0">
              <a:solidFill>
                <a:schemeClr val="accent6">
                  <a:lumMod val="75000"/>
                </a:schemeClr>
              </a:solidFill>
            </a:endParaRPr>
          </a:p>
        </p:txBody>
      </p:sp>
      <p:pic>
        <p:nvPicPr>
          <p:cNvPr id="25" name="Picture 24"/>
          <p:cNvPicPr>
            <a:picLocks noChangeAspect="1"/>
          </p:cNvPicPr>
          <p:nvPr/>
        </p:nvPicPr>
        <p:blipFill>
          <a:blip r:embed="rId4"/>
          <a:stretch>
            <a:fillRect/>
          </a:stretch>
        </p:blipFill>
        <p:spPr>
          <a:xfrm>
            <a:off x="957013" y="4876032"/>
            <a:ext cx="625174" cy="675591"/>
          </a:xfrm>
          <a:prstGeom prst="rect">
            <a:avLst/>
          </a:prstGeom>
        </p:spPr>
      </p:pic>
      <p:pic>
        <p:nvPicPr>
          <p:cNvPr id="33" name="Picture 32"/>
          <p:cNvPicPr>
            <a:picLocks noChangeAspect="1"/>
          </p:cNvPicPr>
          <p:nvPr/>
        </p:nvPicPr>
        <p:blipFill>
          <a:blip r:embed="rId5"/>
          <a:stretch>
            <a:fillRect/>
          </a:stretch>
        </p:blipFill>
        <p:spPr>
          <a:xfrm>
            <a:off x="1582187" y="4876032"/>
            <a:ext cx="1013604" cy="857250"/>
          </a:xfrm>
          <a:prstGeom prst="rect">
            <a:avLst/>
          </a:prstGeom>
        </p:spPr>
      </p:pic>
      <p:sp>
        <p:nvSpPr>
          <p:cNvPr id="34" name="TextBox 33"/>
          <p:cNvSpPr txBox="1"/>
          <p:nvPr/>
        </p:nvSpPr>
        <p:spPr>
          <a:xfrm>
            <a:off x="6823109" y="3761660"/>
            <a:ext cx="2054986" cy="646331"/>
          </a:xfrm>
          <a:prstGeom prst="rect">
            <a:avLst/>
          </a:prstGeom>
          <a:noFill/>
        </p:spPr>
        <p:txBody>
          <a:bodyPr wrap="none" rtlCol="0">
            <a:spAutoFit/>
          </a:bodyPr>
          <a:lstStyle/>
          <a:p>
            <a:r>
              <a:rPr lang="en-US" dirty="0" smtClean="0">
                <a:solidFill>
                  <a:srgbClr val="0000FF"/>
                </a:solidFill>
              </a:rPr>
              <a:t>How do you assess?</a:t>
            </a:r>
          </a:p>
          <a:p>
            <a:r>
              <a:rPr lang="ar-SA" dirty="0" smtClean="0">
                <a:solidFill>
                  <a:srgbClr val="0000FF"/>
                </a:solidFill>
              </a:rPr>
              <a:t>كيف تقيم؟</a:t>
            </a:r>
            <a:endParaRPr lang="en-US" dirty="0" smtClean="0">
              <a:solidFill>
                <a:srgbClr val="0000FF"/>
              </a:solidFill>
            </a:endParaRPr>
          </a:p>
        </p:txBody>
      </p:sp>
      <p:sp>
        <p:nvSpPr>
          <p:cNvPr id="35" name="TextBox 34"/>
          <p:cNvSpPr txBox="1"/>
          <p:nvPr/>
        </p:nvSpPr>
        <p:spPr>
          <a:xfrm>
            <a:off x="6804930" y="4370991"/>
            <a:ext cx="1983235" cy="923330"/>
          </a:xfrm>
          <a:prstGeom prst="rect">
            <a:avLst/>
          </a:prstGeom>
          <a:noFill/>
        </p:spPr>
        <p:txBody>
          <a:bodyPr wrap="none" rtlCol="0">
            <a:spAutoFit/>
          </a:bodyPr>
          <a:lstStyle/>
          <a:p>
            <a:r>
              <a:rPr lang="en-US" dirty="0" smtClean="0">
                <a:solidFill>
                  <a:srgbClr val="0000FF"/>
                </a:solidFill>
              </a:rPr>
              <a:t>How do you map?</a:t>
            </a:r>
          </a:p>
          <a:p>
            <a:r>
              <a:rPr lang="ar-SA" dirty="0" smtClean="0">
                <a:solidFill>
                  <a:srgbClr val="0000FF"/>
                </a:solidFill>
              </a:rPr>
              <a:t>كيف ترسم خريطة لذلك؟</a:t>
            </a:r>
            <a:endParaRPr lang="en-US" dirty="0" smtClean="0">
              <a:solidFill>
                <a:srgbClr val="0000FF"/>
              </a:solidFill>
            </a:endParaRPr>
          </a:p>
          <a:p>
            <a:endParaRPr lang="en-US" dirty="0"/>
          </a:p>
        </p:txBody>
      </p:sp>
      <p:sp>
        <p:nvSpPr>
          <p:cNvPr id="36" name="Rectangle 35"/>
          <p:cNvSpPr/>
          <p:nvPr/>
        </p:nvSpPr>
        <p:spPr>
          <a:xfrm>
            <a:off x="1247838" y="3582194"/>
            <a:ext cx="1500353" cy="332660"/>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p:nvPr/>
        </p:nvSpPr>
        <p:spPr>
          <a:xfrm>
            <a:off x="1400238" y="3734594"/>
            <a:ext cx="1500353" cy="332660"/>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p:nvPr/>
        </p:nvSpPr>
        <p:spPr>
          <a:xfrm>
            <a:off x="1552638" y="3886994"/>
            <a:ext cx="1500353" cy="332660"/>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4">
                    <a:lumMod val="75000"/>
                  </a:schemeClr>
                </a:solidFill>
              </a:rPr>
              <a:t>Course</a:t>
            </a:r>
            <a:r>
              <a:rPr lang="en-US" dirty="0" smtClean="0"/>
              <a:t> </a:t>
            </a:r>
            <a:endParaRPr lang="en-US" dirty="0"/>
          </a:p>
        </p:txBody>
      </p:sp>
      <p:sp>
        <p:nvSpPr>
          <p:cNvPr id="31" name="Title 30"/>
          <p:cNvSpPr>
            <a:spLocks noGrp="1"/>
          </p:cNvSpPr>
          <p:nvPr>
            <p:ph type="title"/>
          </p:nvPr>
        </p:nvSpPr>
        <p:spPr/>
        <p:txBody>
          <a:bodyPr>
            <a:normAutofit fontScale="90000"/>
          </a:bodyPr>
          <a:lstStyle/>
          <a:p>
            <a:r>
              <a:rPr lang="en-US" sz="3600" dirty="0" smtClean="0">
                <a:solidFill>
                  <a:schemeClr val="accent6">
                    <a:lumMod val="75000"/>
                  </a:schemeClr>
                </a:solidFill>
              </a:rPr>
              <a:t>Credits, Levels and Domains of learning..</a:t>
            </a:r>
            <a:br>
              <a:rPr lang="en-US" sz="3600" dirty="0" smtClean="0">
                <a:solidFill>
                  <a:schemeClr val="accent6">
                    <a:lumMod val="75000"/>
                  </a:schemeClr>
                </a:solidFill>
              </a:rPr>
            </a:br>
            <a:r>
              <a:rPr lang="ar-SA" sz="3600" dirty="0" smtClean="0">
                <a:solidFill>
                  <a:schemeClr val="accent6">
                    <a:lumMod val="75000"/>
                  </a:schemeClr>
                </a:solidFill>
              </a:rPr>
              <a:t>أرصدة ومستويات و نطاقات التعلم </a:t>
            </a:r>
            <a:endParaRPr lang="en-US" sz="3600" dirty="0">
              <a:solidFill>
                <a:schemeClr val="accent6">
                  <a:lumMod val="75000"/>
                </a:schemeClr>
              </a:solidFill>
            </a:endParaRPr>
          </a:p>
        </p:txBody>
      </p:sp>
      <p:sp>
        <p:nvSpPr>
          <p:cNvPr id="32" name="Oval 31"/>
          <p:cNvSpPr/>
          <p:nvPr/>
        </p:nvSpPr>
        <p:spPr>
          <a:xfrm>
            <a:off x="5862784" y="2877439"/>
            <a:ext cx="973798" cy="729101"/>
          </a:xfrm>
          <a:prstGeom prst="ellipse">
            <a:avLst/>
          </a:prstGeom>
          <a:solidFill>
            <a:srgbClr val="FFFF00">
              <a:alpha val="3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576263"/>
          </a:xfrm>
        </p:spPr>
        <p:txBody>
          <a:bodyPr>
            <a:normAutofit fontScale="90000"/>
          </a:bodyPr>
          <a:lstStyle/>
          <a:p>
            <a:pPr eaLnBrk="1" fontAlgn="auto" hangingPunct="1">
              <a:spcAft>
                <a:spcPts val="0"/>
              </a:spcAft>
              <a:defRPr/>
            </a:pPr>
            <a:r>
              <a:rPr lang="en-AU" sz="2800" b="1" dirty="0" smtClean="0">
                <a:solidFill>
                  <a:schemeClr val="accent3"/>
                </a:solidFill>
              </a:rPr>
              <a:t>Standard 4: Learning and Teaching</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معيار 4: التعلم و التعليم </a:t>
            </a:r>
            <a:endParaRPr lang="en-GB" sz="2800" dirty="0">
              <a:solidFill>
                <a:schemeClr val="accent3"/>
              </a:solidFill>
            </a:endParaRPr>
          </a:p>
        </p:txBody>
      </p:sp>
      <p:sp>
        <p:nvSpPr>
          <p:cNvPr id="3" name="Content Placeholder 2"/>
          <p:cNvSpPr>
            <a:spLocks noGrp="1"/>
          </p:cNvSpPr>
          <p:nvPr>
            <p:ph idx="1"/>
          </p:nvPr>
        </p:nvSpPr>
        <p:spPr>
          <a:xfrm>
            <a:off x="179388" y="1196975"/>
            <a:ext cx="8678862" cy="5375275"/>
          </a:xfrm>
        </p:spPr>
        <p:txBody>
          <a:bodyPr>
            <a:normAutofit fontScale="77500" lnSpcReduction="20000"/>
          </a:bodyPr>
          <a:lstStyle/>
          <a:p>
            <a:pPr marL="274320" indent="-274320" algn="just" eaLnBrk="1" fontAlgn="auto" hangingPunct="1">
              <a:spcAft>
                <a:spcPts val="0"/>
              </a:spcAft>
              <a:buClr>
                <a:schemeClr val="accent3"/>
              </a:buClr>
              <a:buFont typeface="Wingdings" pitchFamily="2" charset="2"/>
              <a:buChar char="§"/>
              <a:defRPr/>
            </a:pPr>
            <a:r>
              <a:rPr lang="en-AU" sz="2200" dirty="0" smtClean="0">
                <a:latin typeface="Arial" pitchFamily="34" charset="0"/>
                <a:cs typeface="Arial" pitchFamily="34" charset="0"/>
              </a:rPr>
              <a:t>4.2  Student learning outcomes must be clearly specified, consistent with the </a:t>
            </a:r>
            <a:r>
              <a:rPr lang="en-AU" sz="2200" i="1" dirty="0" smtClean="0">
                <a:latin typeface="Arial" pitchFamily="34" charset="0"/>
                <a:cs typeface="Arial" pitchFamily="34" charset="0"/>
              </a:rPr>
              <a:t>National Qualifications Framework</a:t>
            </a:r>
            <a:r>
              <a:rPr lang="en-AU" sz="2200" dirty="0" smtClean="0">
                <a:latin typeface="Arial" pitchFamily="34" charset="0"/>
                <a:cs typeface="Arial" pitchFamily="34" charset="0"/>
              </a:rPr>
              <a:t> and requirements for employment or professional practice. </a:t>
            </a:r>
            <a:endParaRPr lang="ar-SA" sz="22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pitchFamily="2" charset="2"/>
              <a:buChar char="§"/>
              <a:defRPr/>
            </a:pPr>
            <a:r>
              <a:rPr lang="ar-SA" sz="2200" dirty="0" smtClean="0">
                <a:latin typeface="Arial" pitchFamily="34" charset="0"/>
                <a:cs typeface="Arial" pitchFamily="34" charset="0"/>
              </a:rPr>
              <a:t>4.2 يجب أن تعين مخرجات تعلم الطلاب بشكل واضح متناغمة مع هيئة </a:t>
            </a:r>
            <a:r>
              <a:rPr lang="ar-SA" sz="2200" dirty="0" err="1" smtClean="0">
                <a:latin typeface="Arial" pitchFamily="34" charset="0"/>
                <a:cs typeface="Arial" pitchFamily="34" charset="0"/>
              </a:rPr>
              <a:t>الإعتماد</a:t>
            </a:r>
            <a:r>
              <a:rPr lang="ar-SA" sz="2200" dirty="0" smtClean="0">
                <a:latin typeface="Arial" pitchFamily="34" charset="0"/>
                <a:cs typeface="Arial" pitchFamily="34" charset="0"/>
              </a:rPr>
              <a:t> الأكاديمي و متطلبات التوظيف و الممارسة الاحترافية </a:t>
            </a:r>
            <a:endParaRPr lang="en-AU" sz="22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pitchFamily="2" charset="2"/>
              <a:buChar char="§"/>
              <a:defRPr/>
            </a:pPr>
            <a:r>
              <a:rPr lang="en-AU" sz="2200" dirty="0" smtClean="0">
                <a:latin typeface="Arial" pitchFamily="34" charset="0"/>
                <a:cs typeface="Arial" pitchFamily="34" charset="0"/>
              </a:rPr>
              <a:t>Standards of learning must be assessed and verified through appropriate processes and benchmarked against demanding and relevant external reference points. (e.g. NCAAA)  </a:t>
            </a:r>
            <a:endParaRPr lang="ar-SA" sz="22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pitchFamily="2" charset="2"/>
              <a:buChar char="§"/>
              <a:defRPr/>
            </a:pPr>
            <a:r>
              <a:rPr lang="ar-SA" sz="2200" dirty="0" smtClean="0">
                <a:latin typeface="Arial" pitchFamily="34" charset="0"/>
                <a:cs typeface="Arial" pitchFamily="34" charset="0"/>
              </a:rPr>
              <a:t>معايير التعلم يجب أن تقوم بأشكال مختلفة من خلال إجراءات مناسبة ويتم </a:t>
            </a:r>
            <a:r>
              <a:rPr lang="ar-SA" sz="2200" dirty="0" err="1" smtClean="0">
                <a:latin typeface="Arial" pitchFamily="34" charset="0"/>
                <a:cs typeface="Arial" pitchFamily="34" charset="0"/>
              </a:rPr>
              <a:t>نمذجتها</a:t>
            </a:r>
            <a:r>
              <a:rPr lang="ar-SA" sz="2200" dirty="0" smtClean="0">
                <a:latin typeface="Arial" pitchFamily="34" charset="0"/>
                <a:cs typeface="Arial" pitchFamily="34" charset="0"/>
              </a:rPr>
              <a:t> ضد الطلب لجهات </a:t>
            </a:r>
            <a:r>
              <a:rPr lang="ar-SA" sz="2200" dirty="0" err="1" smtClean="0">
                <a:latin typeface="Arial" pitchFamily="34" charset="0"/>
                <a:cs typeface="Arial" pitchFamily="34" charset="0"/>
              </a:rPr>
              <a:t>خارجية </a:t>
            </a:r>
            <a:r>
              <a:rPr lang="ar-SA" sz="2200" dirty="0" smtClean="0">
                <a:latin typeface="Arial" pitchFamily="34" charset="0"/>
                <a:cs typeface="Arial" pitchFamily="34" charset="0"/>
              </a:rPr>
              <a:t>(مثل: معيار إن </a:t>
            </a:r>
            <a:r>
              <a:rPr lang="ar-SA" sz="2200" dirty="0" err="1" smtClean="0">
                <a:latin typeface="Arial" pitchFamily="34" charset="0"/>
                <a:cs typeface="Arial" pitchFamily="34" charset="0"/>
              </a:rPr>
              <a:t>سي</a:t>
            </a:r>
            <a:r>
              <a:rPr lang="ar-SA" sz="2200" dirty="0" smtClean="0">
                <a:latin typeface="Arial" pitchFamily="34" charset="0"/>
                <a:cs typeface="Arial" pitchFamily="34" charset="0"/>
              </a:rPr>
              <a:t> آي آي آي</a:t>
            </a:r>
            <a:r>
              <a:rPr lang="ar-SA" sz="2200" dirty="0" err="1" smtClean="0">
                <a:latin typeface="Arial" pitchFamily="34" charset="0"/>
                <a:cs typeface="Arial" pitchFamily="34" charset="0"/>
              </a:rPr>
              <a:t>).</a:t>
            </a:r>
            <a:r>
              <a:rPr lang="ar-SA" sz="2200" dirty="0" smtClean="0">
                <a:latin typeface="Arial" pitchFamily="34" charset="0"/>
                <a:cs typeface="Arial" pitchFamily="34" charset="0"/>
              </a:rPr>
              <a:t>  </a:t>
            </a:r>
            <a:endParaRPr lang="en-AU" sz="22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pitchFamily="2" charset="2"/>
              <a:buChar char="§"/>
              <a:defRPr/>
            </a:pPr>
            <a:endParaRPr lang="en-AU" sz="22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pitchFamily="2" charset="2"/>
              <a:buChar char="§"/>
              <a:defRPr/>
            </a:pPr>
            <a:r>
              <a:rPr lang="en-AU" sz="2200" dirty="0" smtClean="0">
                <a:latin typeface="Arial" pitchFamily="34" charset="0"/>
                <a:cs typeface="Arial" pitchFamily="34" charset="0"/>
              </a:rPr>
              <a:t>Teaching staff must be appropriately qualified and experienced for their particular teaching responsibilities, use teaching strategies suitable for different kinds of learning outcomes and participate in activities to improve their teaching effectiveness. </a:t>
            </a:r>
            <a:endParaRPr lang="ar-SA" sz="22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pitchFamily="2" charset="2"/>
              <a:buChar char="§"/>
              <a:defRPr/>
            </a:pPr>
            <a:r>
              <a:rPr lang="ar-SA" sz="2200" dirty="0" smtClean="0">
                <a:latin typeface="Arial" pitchFamily="34" charset="0"/>
                <a:cs typeface="Arial" pitchFamily="34" charset="0"/>
              </a:rPr>
              <a:t>يجب أن يكون المعلمون مؤهلون وذوي خبرة ويستخدمون استراتيجيات التعليم المناسبة لمختلف مخرجات التعلم ويجب أن يشاركون بنشاطات مختلفة لتحسين أثرهم و فاعليتهم.</a:t>
            </a:r>
            <a:r>
              <a:rPr lang="en-AU" sz="2200" dirty="0" smtClean="0">
                <a:latin typeface="Arial" pitchFamily="34" charset="0"/>
                <a:cs typeface="Arial" pitchFamily="34" charset="0"/>
              </a:rPr>
              <a:t> </a:t>
            </a:r>
          </a:p>
          <a:p>
            <a:pPr marL="274320" indent="-274320" algn="just" eaLnBrk="1" fontAlgn="auto" hangingPunct="1">
              <a:spcAft>
                <a:spcPts val="0"/>
              </a:spcAft>
              <a:buClr>
                <a:schemeClr val="accent3"/>
              </a:buClr>
              <a:buFont typeface="Wingdings" pitchFamily="2" charset="2"/>
              <a:buChar char="§"/>
              <a:defRPr/>
            </a:pPr>
            <a:endParaRPr lang="en-AU" sz="22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pitchFamily="2" charset="2"/>
              <a:buChar char="§"/>
              <a:defRPr/>
            </a:pPr>
            <a:r>
              <a:rPr lang="en-AU" sz="2200" dirty="0" smtClean="0">
                <a:latin typeface="Arial" pitchFamily="34" charset="0"/>
                <a:cs typeface="Arial" pitchFamily="34" charset="0"/>
              </a:rPr>
              <a:t>Teaching quality and the effectiveness of programs must be evaluated through student assessments and graduate and employer surveys with evidence from these sources used as a basis for plans for improvement. </a:t>
            </a:r>
            <a:endParaRPr lang="en-GB" sz="22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ar-SA" sz="2600" dirty="0" smtClean="0"/>
              <a:t>يجب أن تقيم جودة التعليم و تأثير البرامج من خلال تقييم الطلاب والخريجين ومن خلال المسح كأساس للتخطيط و التطوير</a:t>
            </a:r>
            <a:endParaRPr lang="en-GB" sz="26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260684"/>
            <a:ext cx="8435975" cy="720055"/>
          </a:xfrm>
        </p:spPr>
        <p:txBody>
          <a:bodyPr>
            <a:normAutofit fontScale="90000"/>
          </a:bodyPr>
          <a:lstStyle/>
          <a:p>
            <a:pPr eaLnBrk="1" fontAlgn="auto" hangingPunct="1">
              <a:spcAft>
                <a:spcPts val="0"/>
              </a:spcAft>
              <a:defRPr/>
            </a:pPr>
            <a:r>
              <a:rPr lang="en-GB" sz="2800" b="1" dirty="0" smtClean="0">
                <a:solidFill>
                  <a:schemeClr val="accent3"/>
                </a:solidFill>
              </a:rPr>
              <a:t>How do we use learning outcomes?</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كيف نستخدم مخرجات </a:t>
            </a:r>
            <a:r>
              <a:rPr lang="ar-SA" sz="2800" b="1" dirty="0" err="1" smtClean="0">
                <a:solidFill>
                  <a:schemeClr val="accent3"/>
                </a:solidFill>
              </a:rPr>
              <a:t>التعلم ؟</a:t>
            </a:r>
            <a:endParaRPr lang="en-GB" sz="2800" b="1" dirty="0">
              <a:solidFill>
                <a:schemeClr val="accent3"/>
              </a:solidFill>
            </a:endParaRPr>
          </a:p>
        </p:txBody>
      </p:sp>
      <p:sp>
        <p:nvSpPr>
          <p:cNvPr id="3" name="Content Placeholder 2"/>
          <p:cNvSpPr>
            <a:spLocks noGrp="1"/>
          </p:cNvSpPr>
          <p:nvPr>
            <p:ph idx="1"/>
          </p:nvPr>
        </p:nvSpPr>
        <p:spPr>
          <a:xfrm>
            <a:off x="179387" y="1132114"/>
            <a:ext cx="8785225" cy="5112296"/>
          </a:xfrm>
        </p:spPr>
        <p:txBody>
          <a:bodyPr>
            <a:normAutofit fontScale="77500" lnSpcReduction="20000"/>
          </a:bodyPr>
          <a:lstStyle/>
          <a:p>
            <a:pPr marL="274320" indent="-274320" algn="just" eaLnBrk="1" fontAlgn="auto" hangingPunct="1">
              <a:spcAft>
                <a:spcPts val="0"/>
              </a:spcAft>
              <a:buClr>
                <a:schemeClr val="accent3"/>
              </a:buClr>
              <a:buFont typeface="Wingdings 2"/>
              <a:buNone/>
              <a:defRPr/>
            </a:pPr>
            <a:r>
              <a:rPr lang="en-GB" b="1" dirty="0" smtClean="0">
                <a:latin typeface="+mj-lt"/>
              </a:rPr>
              <a:t>A learning outcome statement is defined as:</a:t>
            </a:r>
            <a:endParaRPr lang="ar-SA" b="1" dirty="0" smtClean="0">
              <a:latin typeface="+mj-lt"/>
            </a:endParaRPr>
          </a:p>
          <a:p>
            <a:pPr marL="274320" indent="-274320" algn="just" eaLnBrk="1" fontAlgn="auto" hangingPunct="1">
              <a:spcAft>
                <a:spcPts val="0"/>
              </a:spcAft>
              <a:buClr>
                <a:schemeClr val="accent3"/>
              </a:buClr>
              <a:buFont typeface="Wingdings 2"/>
              <a:buNone/>
              <a:defRPr/>
            </a:pPr>
            <a:r>
              <a:rPr lang="ar-SA" b="1" dirty="0" smtClean="0">
                <a:latin typeface="+mj-lt"/>
              </a:rPr>
              <a:t>نستطيع أن نعرف عبارة مخرج التعلم </a:t>
            </a:r>
            <a:r>
              <a:rPr lang="ar-SA" b="1" dirty="0" err="1" smtClean="0">
                <a:latin typeface="+mj-lt"/>
              </a:rPr>
              <a:t>كالتالي:</a:t>
            </a:r>
            <a:r>
              <a:rPr lang="ar-SA" b="1" dirty="0" smtClean="0">
                <a:latin typeface="+mj-lt"/>
              </a:rPr>
              <a:t> </a:t>
            </a:r>
            <a:r>
              <a:rPr lang="en-GB" dirty="0" smtClean="0">
                <a:latin typeface="+mj-lt"/>
              </a:rPr>
              <a:t> </a:t>
            </a:r>
          </a:p>
          <a:p>
            <a:pPr marL="274320" indent="-274320" algn="just" eaLnBrk="1" fontAlgn="auto" hangingPunct="1">
              <a:spcAft>
                <a:spcPts val="0"/>
              </a:spcAft>
              <a:buClr>
                <a:schemeClr val="accent3"/>
              </a:buClr>
              <a:buFont typeface="Wingdings 2"/>
              <a:buNone/>
              <a:defRPr/>
            </a:pPr>
            <a:r>
              <a:rPr lang="en-GB" sz="2200" dirty="0" smtClean="0">
                <a:latin typeface="+mj-lt"/>
              </a:rPr>
              <a:t>	</a:t>
            </a:r>
            <a:r>
              <a:rPr lang="en-GB" sz="2200" i="1" dirty="0" smtClean="0">
                <a:latin typeface="+mj-lt"/>
                <a:cs typeface="Arial" pitchFamily="34" charset="0"/>
              </a:rPr>
              <a:t>‘an expression of what a student will demonstrate on the successful completion of a course. LOs are related to the </a:t>
            </a:r>
            <a:r>
              <a:rPr lang="en-GB" sz="2200" i="1" u="sng" dirty="0" smtClean="0">
                <a:latin typeface="+mj-lt"/>
                <a:cs typeface="Arial" pitchFamily="34" charset="0"/>
              </a:rPr>
              <a:t>leve</a:t>
            </a:r>
            <a:r>
              <a:rPr lang="en-GB" sz="2200" i="1" dirty="0" smtClean="0">
                <a:latin typeface="+mj-lt"/>
                <a:cs typeface="Arial" pitchFamily="34" charset="0"/>
              </a:rPr>
              <a:t>l of learning; indicate the intended </a:t>
            </a:r>
            <a:r>
              <a:rPr lang="en-GB" sz="2200" i="1" u="sng" dirty="0" smtClean="0">
                <a:latin typeface="+mj-lt"/>
                <a:cs typeface="Arial" pitchFamily="34" charset="0"/>
              </a:rPr>
              <a:t>gain</a:t>
            </a:r>
            <a:r>
              <a:rPr lang="en-GB" sz="2200" i="1" dirty="0" smtClean="0">
                <a:latin typeface="+mj-lt"/>
                <a:cs typeface="Arial" pitchFamily="34" charset="0"/>
              </a:rPr>
              <a:t> in knowledge and skills that a typical student will achieve and should be capable of being assessed.’</a:t>
            </a:r>
            <a:endParaRPr lang="ar-SA" sz="2200" i="1" dirty="0" smtClean="0">
              <a:latin typeface="+mj-lt"/>
              <a:cs typeface="Arial" pitchFamily="34" charset="0"/>
            </a:endParaRPr>
          </a:p>
          <a:p>
            <a:pPr marL="274320" indent="-274320" algn="just">
              <a:buClr>
                <a:schemeClr val="accent3"/>
              </a:buClr>
              <a:buNone/>
              <a:defRPr/>
            </a:pPr>
            <a:r>
              <a:rPr lang="en-GB" sz="2200" i="1" dirty="0" smtClean="0">
                <a:latin typeface="+mj-lt"/>
                <a:cs typeface="Arial" pitchFamily="34" charset="0"/>
              </a:rPr>
              <a:t> </a:t>
            </a:r>
            <a:r>
              <a:rPr lang="ar-SA" sz="2200" i="1" dirty="0" smtClean="0">
                <a:cs typeface="Arial" pitchFamily="34" charset="0"/>
              </a:rPr>
              <a:t>”هو عبارة عن تعبير لما سوف يعرضه الطالب بعد نجاحه من الدورة فأهداف الدرس مرتبطة بمستوى التعلم فتعطينا </a:t>
            </a:r>
            <a:r>
              <a:rPr lang="ar-SA" sz="2200" i="1" dirty="0" err="1" smtClean="0">
                <a:cs typeface="Arial" pitchFamily="34" charset="0"/>
              </a:rPr>
              <a:t>إلماحة</a:t>
            </a:r>
            <a:r>
              <a:rPr lang="ar-SA" sz="2200" i="1" dirty="0" smtClean="0">
                <a:cs typeface="Arial" pitchFamily="34" charset="0"/>
              </a:rPr>
              <a:t> عما حصله الطالب العادي من المعرفة و المهارات يمكن اختباره </a:t>
            </a:r>
            <a:r>
              <a:rPr lang="ar-SA" sz="2200" i="1" dirty="0" err="1" smtClean="0">
                <a:cs typeface="Arial" pitchFamily="34" charset="0"/>
              </a:rPr>
              <a:t>بها“</a:t>
            </a:r>
            <a:r>
              <a:rPr lang="ar-SA" sz="2200" i="1" dirty="0" smtClean="0">
                <a:cs typeface="Arial" pitchFamily="34" charset="0"/>
              </a:rPr>
              <a:t> </a:t>
            </a:r>
            <a:endParaRPr lang="en-GB" sz="2200" i="1" dirty="0" smtClean="0">
              <a:cs typeface="Arial" pitchFamily="34" charset="0"/>
            </a:endParaRPr>
          </a:p>
          <a:p>
            <a:pPr marL="274320" indent="-274320" algn="just" eaLnBrk="1" fontAlgn="auto" hangingPunct="1">
              <a:spcAft>
                <a:spcPts val="0"/>
              </a:spcAft>
              <a:buClr>
                <a:schemeClr val="accent3"/>
              </a:buClr>
              <a:buFont typeface="Wingdings 2"/>
              <a:buChar char=""/>
              <a:defRPr/>
            </a:pPr>
            <a:endParaRPr lang="en-GB" sz="9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Char char=""/>
              <a:defRPr/>
            </a:pPr>
            <a:r>
              <a:rPr lang="en-GB" sz="2200" dirty="0" smtClean="0">
                <a:latin typeface="Arial" pitchFamily="34" charset="0"/>
                <a:cs typeface="Arial" pitchFamily="34" charset="0"/>
              </a:rPr>
              <a:t>LOs should be written in a manner whereby the learning can be assessed through use of an assessment method. This link with assessment is crucial for quality assurance. </a:t>
            </a:r>
          </a:p>
          <a:p>
            <a:pPr marL="274320" indent="-274320" algn="just" eaLnBrk="1" fontAlgn="auto" hangingPunct="1">
              <a:spcAft>
                <a:spcPts val="0"/>
              </a:spcAft>
              <a:buClr>
                <a:schemeClr val="accent3"/>
              </a:buClr>
              <a:buFont typeface="Wingdings 2"/>
              <a:buChar char=""/>
              <a:defRPr/>
            </a:pPr>
            <a:r>
              <a:rPr lang="ar-SA" sz="2200" dirty="0" smtClean="0">
                <a:latin typeface="Arial" pitchFamily="34" charset="0"/>
                <a:cs typeface="Arial" pitchFamily="34" charset="0"/>
              </a:rPr>
              <a:t>يجب أن تكون أهداف الدرس مكتوبة حيث يمكن قياس التعلم بطريقة ما فهذا الربط بالتقويم مهم جداً للتأكد من الجودة.</a:t>
            </a:r>
            <a:endParaRPr lang="en-GB" sz="22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Char char=""/>
              <a:defRPr/>
            </a:pPr>
            <a:endParaRPr lang="en-GB" sz="9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Char char=""/>
              <a:defRPr/>
            </a:pPr>
            <a:r>
              <a:rPr lang="en-GB" sz="2200" dirty="0" smtClean="0">
                <a:latin typeface="Arial" pitchFamily="34" charset="0"/>
                <a:cs typeface="Arial" pitchFamily="34" charset="0"/>
              </a:rPr>
              <a:t>It is also important to note that learning outcomes are linked to </a:t>
            </a:r>
            <a:r>
              <a:rPr lang="en-GB" sz="2200" u="sng" dirty="0" smtClean="0">
                <a:latin typeface="Arial" pitchFamily="34" charset="0"/>
                <a:cs typeface="Arial" pitchFamily="34" charset="0"/>
              </a:rPr>
              <a:t>level descriptors</a:t>
            </a:r>
            <a:r>
              <a:rPr lang="en-GB" sz="2200" dirty="0" smtClean="0">
                <a:latin typeface="Arial" pitchFamily="34" charset="0"/>
                <a:cs typeface="Arial" pitchFamily="34" charset="0"/>
              </a:rPr>
              <a:t>. The words used imply that the learning is at a particular standard. </a:t>
            </a:r>
            <a:r>
              <a:rPr lang="en-GB" sz="2200" i="1" u="sng" dirty="0" smtClean="0">
                <a:solidFill>
                  <a:srgbClr val="FF0000"/>
                </a:solidFill>
                <a:latin typeface="Arial" pitchFamily="34" charset="0"/>
                <a:cs typeface="Arial" pitchFamily="34" charset="0"/>
              </a:rPr>
              <a:t>Linking LOs to level descriptors ensures that we build progression into programs</a:t>
            </a:r>
            <a:r>
              <a:rPr lang="en-GB" sz="2200" u="sng" dirty="0" smtClean="0">
                <a:solidFill>
                  <a:srgbClr val="FF0000"/>
                </a:solidFill>
                <a:latin typeface="Arial" pitchFamily="34" charset="0"/>
                <a:cs typeface="Arial" pitchFamily="34" charset="0"/>
              </a:rPr>
              <a:t>.</a:t>
            </a:r>
          </a:p>
          <a:p>
            <a:pPr marL="274320" indent="-274320" algn="just" eaLnBrk="1" fontAlgn="auto" hangingPunct="1">
              <a:spcAft>
                <a:spcPts val="0"/>
              </a:spcAft>
              <a:buClr>
                <a:schemeClr val="accent3"/>
              </a:buClr>
              <a:buFont typeface="Wingdings 2"/>
              <a:buChar char=""/>
              <a:defRPr/>
            </a:pPr>
            <a:r>
              <a:rPr lang="ar-SA" sz="2200" dirty="0" smtClean="0">
                <a:latin typeface="Arial" pitchFamily="34" charset="0"/>
                <a:cs typeface="Arial" pitchFamily="34" charset="0"/>
              </a:rPr>
              <a:t>ومن المهم ملاحظة أن مخرجات التعلم مربوطة بمستوى التعريفات </a:t>
            </a:r>
            <a:r>
              <a:rPr lang="ar-SA" sz="2200" u="sng" dirty="0" smtClean="0">
                <a:solidFill>
                  <a:srgbClr val="FF0000"/>
                </a:solidFill>
                <a:latin typeface="Arial" pitchFamily="34" charset="0"/>
                <a:cs typeface="Arial" pitchFamily="34" charset="0"/>
              </a:rPr>
              <a:t>فالكلمات المستخدمة تضمن في طياتها أن التعلم بمستوى معين كربط أهداف الدرس بمستوى التعريفات يضمن أننا نبني تطوراً في البرامج.</a:t>
            </a:r>
            <a:endParaRPr lang="en-GB" sz="2200" u="sng" dirty="0">
              <a:solidFill>
                <a:srgbClr val="FF0000"/>
              </a:solidFill>
              <a:latin typeface="Arial" pitchFamily="34" charset="0"/>
              <a:cs typeface="Arial" pitchFamily="34" charset="0"/>
            </a:endParaRPr>
          </a:p>
        </p:txBody>
      </p:sp>
      <p:sp>
        <p:nvSpPr>
          <p:cNvPr id="4" name="Oval 3"/>
          <p:cNvSpPr/>
          <p:nvPr/>
        </p:nvSpPr>
        <p:spPr>
          <a:xfrm>
            <a:off x="2172318" y="3309257"/>
            <a:ext cx="1006312" cy="340179"/>
          </a:xfrm>
          <a:prstGeom prst="ellipse">
            <a:avLst/>
          </a:prstGeom>
          <a:solidFill>
            <a:srgbClr val="FFFF00">
              <a:alpha val="4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5856515" y="3804556"/>
            <a:ext cx="696686" cy="468085"/>
          </a:xfrm>
          <a:prstGeom prst="ellipse">
            <a:avLst/>
          </a:prstGeom>
          <a:solidFill>
            <a:srgbClr val="FFFF00">
              <a:alpha val="4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81075"/>
            <a:ext cx="8641655" cy="5543550"/>
          </a:xfrm>
        </p:spPr>
        <p:txBody>
          <a:bodyPr>
            <a:normAutofit lnSpcReduction="10000"/>
          </a:bodyPr>
          <a:lstStyle/>
          <a:p>
            <a:pPr algn="just">
              <a:buFont typeface="Wingdings" pitchFamily="2" charset="2"/>
              <a:buChar char="§"/>
              <a:defRPr/>
            </a:pPr>
            <a:r>
              <a:rPr lang="en-US" sz="2400" dirty="0" smtClean="0">
                <a:latin typeface="+mj-lt"/>
              </a:rPr>
              <a:t>The </a:t>
            </a:r>
            <a:r>
              <a:rPr lang="en-US" sz="2400" b="1" dirty="0" smtClean="0">
                <a:latin typeface="+mj-lt"/>
              </a:rPr>
              <a:t>Bologna</a:t>
            </a:r>
            <a:r>
              <a:rPr lang="en-US" sz="2400" dirty="0" smtClean="0">
                <a:latin typeface="+mj-lt"/>
              </a:rPr>
              <a:t> Process – designed to create a barrier free European Higher Education Area. The use of OBL in the context of the EU is regarded as a move towards a more integrated higher education system.</a:t>
            </a:r>
          </a:p>
          <a:p>
            <a:pPr algn="just">
              <a:buFont typeface="Wingdings" pitchFamily="2" charset="2"/>
              <a:buChar char="§"/>
              <a:defRPr/>
            </a:pPr>
            <a:r>
              <a:rPr lang="ar-SA" sz="2400" dirty="0" smtClean="0">
                <a:latin typeface="+mj-lt"/>
              </a:rPr>
              <a:t>اجراء بلوجنا تم تصميمه ليخلق منطقة التعليم العالي الأوروبي بدون حواجز فاستخدام التعلم المبني على المخرجات في البيئة الأوروبية يعتبر أنه قفزة لنظام تعليمي متكامل للأعلى</a:t>
            </a:r>
            <a:endParaRPr lang="en-US" sz="2400" dirty="0" smtClean="0">
              <a:latin typeface="+mj-lt"/>
            </a:endParaRPr>
          </a:p>
          <a:p>
            <a:pPr algn="just">
              <a:buFont typeface="Wingdings" pitchFamily="2" charset="2"/>
              <a:buChar char="§"/>
              <a:defRPr/>
            </a:pPr>
            <a:r>
              <a:rPr lang="en-US" sz="2400" dirty="0" smtClean="0">
                <a:latin typeface="+mj-lt"/>
              </a:rPr>
              <a:t>“The change in emphasis from the traditional teacher-centered to a student-centered learning produces a focus on the teaching – learning – assessment relationship and the fundamental links between the design, delivery and measurement of learning.”</a:t>
            </a:r>
          </a:p>
          <a:p>
            <a:pPr>
              <a:buFont typeface="Wingdings 2" pitchFamily="18" charset="2"/>
              <a:buNone/>
              <a:defRPr/>
            </a:pPr>
            <a:r>
              <a:rPr lang="en-US" sz="2000" i="1" dirty="0" smtClean="0">
                <a:latin typeface="+mj-lt"/>
              </a:rPr>
              <a:t>							       Adam (2004) </a:t>
            </a:r>
          </a:p>
          <a:p>
            <a:pPr>
              <a:buFont typeface="Wingdings 2" pitchFamily="18" charset="2"/>
              <a:buNone/>
              <a:defRPr/>
            </a:pPr>
            <a:r>
              <a:rPr lang="ar-SA" sz="2000" i="1" dirty="0" smtClean="0">
                <a:latin typeface="+mj-lt"/>
              </a:rPr>
              <a:t>التأكيد على التغيير من التعليم </a:t>
            </a:r>
            <a:r>
              <a:rPr lang="ar-SA" sz="2000" i="1" dirty="0" err="1" smtClean="0">
                <a:latin typeface="+mj-lt"/>
              </a:rPr>
              <a:t>المتمحور</a:t>
            </a:r>
            <a:r>
              <a:rPr lang="ar-SA" sz="2000" i="1" dirty="0" smtClean="0">
                <a:latin typeface="+mj-lt"/>
              </a:rPr>
              <a:t> على المعلم إلى التعليم </a:t>
            </a:r>
            <a:r>
              <a:rPr lang="ar-SA" sz="2000" i="1" dirty="0" err="1" smtClean="0">
                <a:latin typeface="+mj-lt"/>
              </a:rPr>
              <a:t>المتمحور</a:t>
            </a:r>
            <a:r>
              <a:rPr lang="ar-SA" sz="2000" i="1" dirty="0" smtClean="0">
                <a:latin typeface="+mj-lt"/>
              </a:rPr>
              <a:t> على الطالب و إجراءاته يركز على علاقة تقويم تعليمية </a:t>
            </a:r>
            <a:r>
              <a:rPr lang="ar-SA" sz="2000" i="1" dirty="0" err="1" smtClean="0">
                <a:latin typeface="+mj-lt"/>
              </a:rPr>
              <a:t>تعلمية</a:t>
            </a:r>
            <a:r>
              <a:rPr lang="ar-SA" sz="2000" i="1" dirty="0" smtClean="0">
                <a:latin typeface="+mj-lt"/>
              </a:rPr>
              <a:t> و روابط أساسية بين التصميم و التقديم و من ثم التقويم لعملية </a:t>
            </a:r>
            <a:r>
              <a:rPr lang="ar-SA" sz="2000" i="1" dirty="0" err="1" smtClean="0">
                <a:latin typeface="+mj-lt"/>
              </a:rPr>
              <a:t>التعلم ”</a:t>
            </a:r>
            <a:endParaRPr lang="ar-SA" sz="2000" i="1" dirty="0" smtClean="0">
              <a:latin typeface="+mj-lt"/>
            </a:endParaRPr>
          </a:p>
          <a:p>
            <a:pPr>
              <a:buFont typeface="Wingdings 2" pitchFamily="18" charset="2"/>
              <a:buNone/>
              <a:defRPr/>
            </a:pPr>
            <a:r>
              <a:rPr lang="ar-SA" sz="2000" i="1" dirty="0" err="1" smtClean="0">
                <a:latin typeface="+mj-lt"/>
              </a:rPr>
              <a:t>آدم </a:t>
            </a:r>
            <a:r>
              <a:rPr lang="ar-SA" sz="2000" i="1" dirty="0" smtClean="0">
                <a:latin typeface="+mj-lt"/>
              </a:rPr>
              <a:t>(2004</a:t>
            </a:r>
            <a:r>
              <a:rPr lang="ar-SA" sz="2000" i="1" dirty="0" err="1" smtClean="0">
                <a:latin typeface="+mj-lt"/>
              </a:rPr>
              <a:t>)</a:t>
            </a:r>
            <a:r>
              <a:rPr lang="ar-SA" sz="2000" i="1" dirty="0" smtClean="0">
                <a:latin typeface="+mj-lt"/>
              </a:rPr>
              <a:t> </a:t>
            </a:r>
            <a:endParaRPr lang="en-US" sz="2000" i="1" dirty="0" smtClean="0">
              <a:latin typeface="+mj-lt"/>
            </a:endParaRPr>
          </a:p>
          <a:p>
            <a:pPr>
              <a:buFont typeface="Wingdings 2" pitchFamily="18" charset="2"/>
              <a:buNone/>
              <a:defRPr/>
            </a:pPr>
            <a:endParaRPr lang="en-US" sz="2000" i="1" u="sng" dirty="0" smtClean="0">
              <a:latin typeface="+mj-lt"/>
            </a:endParaRPr>
          </a:p>
          <a:p>
            <a:pPr>
              <a:buFont typeface="Wingdings 2" pitchFamily="18" charset="2"/>
              <a:buNone/>
              <a:defRPr/>
            </a:pPr>
            <a:endParaRPr lang="en-GB" sz="2000" dirty="0" smtClean="0">
              <a:latin typeface="+mj-lt"/>
            </a:endParaRPr>
          </a:p>
          <a:p>
            <a:pPr>
              <a:buFont typeface="Wingdings 2" pitchFamily="18" charset="2"/>
              <a:buNone/>
              <a:defRPr/>
            </a:pPr>
            <a:endParaRPr lang="en-GB" dirty="0" smtClean="0">
              <a:latin typeface="+mj-l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514"/>
            <a:ext cx="8229600" cy="1143000"/>
          </a:xfrm>
        </p:spPr>
        <p:txBody>
          <a:bodyPr>
            <a:normAutofit/>
          </a:bodyPr>
          <a:lstStyle/>
          <a:p>
            <a:r>
              <a:rPr lang="en-GB" sz="2800" dirty="0" smtClean="0">
                <a:solidFill>
                  <a:schemeClr val="accent6">
                    <a:lumMod val="75000"/>
                  </a:schemeClr>
                </a:solidFill>
              </a:rPr>
              <a:t>Harmonising Learning Outcomes across Europe:</a:t>
            </a:r>
            <a:r>
              <a:rPr lang="ar-SA" sz="2800" dirty="0" smtClean="0">
                <a:solidFill>
                  <a:schemeClr val="accent6">
                    <a:lumMod val="75000"/>
                  </a:schemeClr>
                </a:solidFill>
              </a:rPr>
              <a:t/>
            </a:r>
            <a:br>
              <a:rPr lang="ar-SA" sz="2800" dirty="0" smtClean="0">
                <a:solidFill>
                  <a:schemeClr val="accent6">
                    <a:lumMod val="75000"/>
                  </a:schemeClr>
                </a:solidFill>
              </a:rPr>
            </a:br>
            <a:r>
              <a:rPr lang="ar-SA" sz="2800" dirty="0" smtClean="0">
                <a:solidFill>
                  <a:schemeClr val="accent6">
                    <a:lumMod val="75000"/>
                  </a:schemeClr>
                </a:solidFill>
              </a:rPr>
              <a:t>تجانس مخرجات التعليم عبر أوروبا </a:t>
            </a:r>
            <a:endParaRPr lang="en-GB" sz="2800" dirty="0">
              <a:solidFill>
                <a:schemeClr val="accent6">
                  <a:lumMod val="75000"/>
                </a:schemeClr>
              </a:solidFill>
            </a:endParaRPr>
          </a:p>
        </p:txBody>
      </p:sp>
      <p:sp>
        <p:nvSpPr>
          <p:cNvPr id="4" name="TextBox 3"/>
          <p:cNvSpPr txBox="1"/>
          <p:nvPr/>
        </p:nvSpPr>
        <p:spPr>
          <a:xfrm>
            <a:off x="611560" y="1556792"/>
            <a:ext cx="1802353" cy="646331"/>
          </a:xfrm>
          <a:prstGeom prst="rect">
            <a:avLst/>
          </a:prstGeom>
          <a:noFill/>
        </p:spPr>
        <p:txBody>
          <a:bodyPr wrap="none" rtlCol="0">
            <a:spAutoFit/>
          </a:bodyPr>
          <a:lstStyle/>
          <a:p>
            <a:r>
              <a:rPr lang="en-GB" b="1" dirty="0" smtClean="0">
                <a:solidFill>
                  <a:schemeClr val="accent6">
                    <a:lumMod val="75000"/>
                  </a:schemeClr>
                </a:solidFill>
              </a:rPr>
              <a:t>Medical Sciences</a:t>
            </a:r>
            <a:endParaRPr lang="ar-SA" b="1" dirty="0" smtClean="0">
              <a:solidFill>
                <a:schemeClr val="accent6">
                  <a:lumMod val="75000"/>
                </a:schemeClr>
              </a:solidFill>
            </a:endParaRPr>
          </a:p>
          <a:p>
            <a:pPr algn="ctr"/>
            <a:r>
              <a:rPr lang="ar-SA" b="1" dirty="0" smtClean="0">
                <a:solidFill>
                  <a:schemeClr val="accent6">
                    <a:lumMod val="75000"/>
                  </a:schemeClr>
                </a:solidFill>
              </a:rPr>
              <a:t>العلوم الطبية </a:t>
            </a:r>
            <a:endParaRPr lang="en-GB" b="1" dirty="0">
              <a:solidFill>
                <a:schemeClr val="accent6">
                  <a:lumMod val="75000"/>
                </a:schemeClr>
              </a:solidFill>
            </a:endParaRPr>
          </a:p>
        </p:txBody>
      </p:sp>
      <p:pic>
        <p:nvPicPr>
          <p:cNvPr id="1027" name="Picture 3"/>
          <p:cNvPicPr>
            <a:picLocks noChangeAspect="1" noChangeArrowheads="1"/>
          </p:cNvPicPr>
          <p:nvPr/>
        </p:nvPicPr>
        <p:blipFill>
          <a:blip r:embed="rId2" cstate="print"/>
          <a:srcRect/>
          <a:stretch>
            <a:fillRect/>
          </a:stretch>
        </p:blipFill>
        <p:spPr bwMode="auto">
          <a:xfrm>
            <a:off x="2483768" y="3213976"/>
            <a:ext cx="2834630" cy="287932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971600" y="2204864"/>
            <a:ext cx="1412581" cy="1688207"/>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5508104" y="3287985"/>
            <a:ext cx="2914650" cy="3381375"/>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2987824" y="1125623"/>
            <a:ext cx="4392488" cy="1606314"/>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2483768" y="2731937"/>
            <a:ext cx="4896544" cy="4810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08" y="13027"/>
            <a:ext cx="8229600" cy="1143000"/>
          </a:xfrm>
        </p:spPr>
        <p:txBody>
          <a:bodyPr>
            <a:normAutofit fontScale="90000"/>
          </a:bodyPr>
          <a:lstStyle/>
          <a:p>
            <a:r>
              <a:rPr lang="en-GB" sz="3600" dirty="0" smtClean="0"/>
              <a:t>LEARNING OUTCOMES: </a:t>
            </a:r>
            <a:r>
              <a:rPr lang="en-GB" sz="3600" b="1" dirty="0" smtClean="0">
                <a:solidFill>
                  <a:schemeClr val="accent6">
                    <a:lumMod val="75000"/>
                  </a:schemeClr>
                </a:solidFill>
              </a:rPr>
              <a:t>The ‘Big Picture’</a:t>
            </a:r>
            <a:r>
              <a:rPr lang="ar-SA" sz="3600" b="1" dirty="0" smtClean="0">
                <a:solidFill>
                  <a:schemeClr val="accent6">
                    <a:lumMod val="75000"/>
                  </a:schemeClr>
                </a:solidFill>
              </a:rPr>
              <a:t/>
            </a:r>
            <a:br>
              <a:rPr lang="ar-SA" sz="3600" b="1" dirty="0" smtClean="0">
                <a:solidFill>
                  <a:schemeClr val="accent6">
                    <a:lumMod val="75000"/>
                  </a:schemeClr>
                </a:solidFill>
              </a:rPr>
            </a:br>
            <a:r>
              <a:rPr lang="ar-SA" sz="3600" b="1" dirty="0" smtClean="0">
                <a:solidFill>
                  <a:schemeClr val="accent6">
                    <a:lumMod val="75000"/>
                  </a:schemeClr>
                </a:solidFill>
              </a:rPr>
              <a:t>مخرجات </a:t>
            </a:r>
            <a:r>
              <a:rPr lang="ar-SA" sz="3600" b="1" dirty="0" err="1" smtClean="0">
                <a:solidFill>
                  <a:schemeClr val="accent6">
                    <a:lumMod val="75000"/>
                  </a:schemeClr>
                </a:solidFill>
              </a:rPr>
              <a:t>التعلم </a:t>
            </a:r>
            <a:r>
              <a:rPr lang="ar-SA" sz="3600" b="1" dirty="0" smtClean="0">
                <a:solidFill>
                  <a:schemeClr val="accent6">
                    <a:lumMod val="75000"/>
                  </a:schemeClr>
                </a:solidFill>
              </a:rPr>
              <a:t>”النظرة </a:t>
            </a:r>
            <a:r>
              <a:rPr lang="ar-SA" sz="3600" b="1" dirty="0" err="1" smtClean="0">
                <a:solidFill>
                  <a:schemeClr val="accent6">
                    <a:lumMod val="75000"/>
                  </a:schemeClr>
                </a:solidFill>
              </a:rPr>
              <a:t>الأشمل“.</a:t>
            </a:r>
            <a:endParaRPr lang="en-GB" sz="3600" b="1" dirty="0">
              <a:solidFill>
                <a:schemeClr val="accent6">
                  <a:lumMod val="75000"/>
                </a:schemeClr>
              </a:solidFill>
            </a:endParaRPr>
          </a:p>
        </p:txBody>
      </p:sp>
      <p:sp>
        <p:nvSpPr>
          <p:cNvPr id="7" name="TextBox 6"/>
          <p:cNvSpPr txBox="1"/>
          <p:nvPr/>
        </p:nvSpPr>
        <p:spPr>
          <a:xfrm>
            <a:off x="912648" y="2484259"/>
            <a:ext cx="2579232" cy="707886"/>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GB" sz="2000" b="1" dirty="0" smtClean="0">
                <a:solidFill>
                  <a:schemeClr val="bg2">
                    <a:lumMod val="50000"/>
                  </a:schemeClr>
                </a:solidFill>
              </a:rPr>
              <a:t>LEARNING OUTCOMES</a:t>
            </a:r>
            <a:endParaRPr lang="ar-SA" sz="2000" b="1" dirty="0" smtClean="0">
              <a:solidFill>
                <a:schemeClr val="bg2">
                  <a:lumMod val="50000"/>
                </a:schemeClr>
              </a:solidFill>
            </a:endParaRPr>
          </a:p>
          <a:p>
            <a:r>
              <a:rPr lang="ar-SA" sz="2000" b="1" dirty="0" smtClean="0">
                <a:solidFill>
                  <a:schemeClr val="bg2">
                    <a:lumMod val="50000"/>
                  </a:schemeClr>
                </a:solidFill>
              </a:rPr>
              <a:t>مخرجات التعلم </a:t>
            </a:r>
            <a:endParaRPr lang="en-GB" sz="2000" b="1" dirty="0">
              <a:solidFill>
                <a:schemeClr val="bg2">
                  <a:lumMod val="50000"/>
                </a:schemeClr>
              </a:solidFill>
            </a:endParaRPr>
          </a:p>
        </p:txBody>
      </p:sp>
      <p:sp>
        <p:nvSpPr>
          <p:cNvPr id="10" name="TextBox 9"/>
          <p:cNvSpPr txBox="1"/>
          <p:nvPr/>
        </p:nvSpPr>
        <p:spPr>
          <a:xfrm>
            <a:off x="2593540" y="4459178"/>
            <a:ext cx="4663969" cy="369332"/>
          </a:xfrm>
          <a:prstGeom prst="rect">
            <a:avLst/>
          </a:prstGeom>
          <a:noFill/>
        </p:spPr>
        <p:txBody>
          <a:bodyPr wrap="none" rtlCol="0">
            <a:spAutoFit/>
          </a:bodyPr>
          <a:lstStyle/>
          <a:p>
            <a:r>
              <a:rPr lang="en-GB" b="1" dirty="0" smtClean="0">
                <a:latin typeface="Arial" pitchFamily="34" charset="0"/>
                <a:cs typeface="Arial" pitchFamily="34" charset="0"/>
              </a:rPr>
              <a:t>PROGRAM SPECIFICATION</a:t>
            </a:r>
            <a:r>
              <a:rPr lang="en-US" b="1" dirty="0" smtClean="0">
                <a:latin typeface="Arial" pitchFamily="34" charset="0"/>
                <a:cs typeface="Arial" pitchFamily="34" charset="0"/>
              </a:rPr>
              <a:t> </a:t>
            </a:r>
            <a:r>
              <a:rPr lang="ar-SA" b="1" dirty="0" smtClean="0">
                <a:latin typeface="Arial" pitchFamily="34" charset="0"/>
                <a:cs typeface="Arial" pitchFamily="34" charset="0"/>
              </a:rPr>
              <a:t>مواصفات البرنامج</a:t>
            </a:r>
            <a:endParaRPr lang="en-GB" b="1" dirty="0">
              <a:latin typeface="Arial" pitchFamily="34" charset="0"/>
              <a:cs typeface="Arial" pitchFamily="34" charset="0"/>
            </a:endParaRPr>
          </a:p>
        </p:txBody>
      </p:sp>
      <p:sp>
        <p:nvSpPr>
          <p:cNvPr id="13" name="TextBox 12"/>
          <p:cNvSpPr txBox="1"/>
          <p:nvPr/>
        </p:nvSpPr>
        <p:spPr>
          <a:xfrm>
            <a:off x="769111" y="1156027"/>
            <a:ext cx="3771097" cy="646331"/>
          </a:xfrm>
          <a:prstGeom prst="rect">
            <a:avLst/>
          </a:prstGeom>
          <a:noFill/>
        </p:spPr>
        <p:txBody>
          <a:bodyPr wrap="none" rtlCol="0">
            <a:spAutoFit/>
          </a:bodyPr>
          <a:lstStyle/>
          <a:p>
            <a:r>
              <a:rPr lang="en-GB" b="1" dirty="0" smtClean="0">
                <a:latin typeface="Arial" pitchFamily="34" charset="0"/>
                <a:cs typeface="Arial" pitchFamily="34" charset="0"/>
              </a:rPr>
              <a:t>Teaching and learning strategies</a:t>
            </a:r>
            <a:endParaRPr lang="ar-SA" b="1" dirty="0" smtClean="0">
              <a:latin typeface="Arial" pitchFamily="34" charset="0"/>
              <a:cs typeface="Arial" pitchFamily="34" charset="0"/>
            </a:endParaRPr>
          </a:p>
          <a:p>
            <a:r>
              <a:rPr lang="ar-SA" b="1" dirty="0" smtClean="0">
                <a:latin typeface="Arial" pitchFamily="34" charset="0"/>
                <a:cs typeface="Arial" pitchFamily="34" charset="0"/>
              </a:rPr>
              <a:t>استراتيجيات التعلم و التعليم </a:t>
            </a:r>
            <a:endParaRPr lang="en-GB" b="1" dirty="0">
              <a:latin typeface="Arial" pitchFamily="34" charset="0"/>
              <a:cs typeface="Arial" pitchFamily="34" charset="0"/>
            </a:endParaRPr>
          </a:p>
        </p:txBody>
      </p:sp>
      <p:grpSp>
        <p:nvGrpSpPr>
          <p:cNvPr id="39" name="Group 38"/>
          <p:cNvGrpSpPr/>
          <p:nvPr/>
        </p:nvGrpSpPr>
        <p:grpSpPr>
          <a:xfrm>
            <a:off x="2803206" y="3172328"/>
            <a:ext cx="4321094" cy="1139932"/>
            <a:chOff x="2803206" y="3172328"/>
            <a:chExt cx="4321094" cy="1139932"/>
          </a:xfrm>
        </p:grpSpPr>
        <p:sp>
          <p:nvSpPr>
            <p:cNvPr id="6" name="TextBox 5"/>
            <p:cNvSpPr txBox="1"/>
            <p:nvPr/>
          </p:nvSpPr>
          <p:spPr>
            <a:xfrm>
              <a:off x="2803206" y="3172328"/>
              <a:ext cx="1439818" cy="369332"/>
            </a:xfrm>
            <a:prstGeom prst="rect">
              <a:avLst/>
            </a:prstGeom>
            <a:noFill/>
          </p:spPr>
          <p:txBody>
            <a:bodyPr wrap="none" rtlCol="0">
              <a:spAutoFit/>
            </a:bodyPr>
            <a:lstStyle/>
            <a:p>
              <a:r>
                <a:rPr lang="en-GB" b="1" dirty="0" smtClean="0"/>
                <a:t>AIMS</a:t>
              </a:r>
              <a:r>
                <a:rPr lang="en-US" b="1" dirty="0" smtClean="0"/>
                <a:t>  </a:t>
              </a:r>
              <a:r>
                <a:rPr lang="ar-SA" b="1" dirty="0" smtClean="0"/>
                <a:t> الأهداف</a:t>
              </a:r>
              <a:endParaRPr lang="en-GB" b="1" dirty="0"/>
            </a:p>
          </p:txBody>
        </p:sp>
        <p:sp>
          <p:nvSpPr>
            <p:cNvPr id="22" name="TextBox 21"/>
            <p:cNvSpPr txBox="1"/>
            <p:nvPr/>
          </p:nvSpPr>
          <p:spPr>
            <a:xfrm>
              <a:off x="3228490" y="3942928"/>
              <a:ext cx="3895810" cy="369332"/>
            </a:xfrm>
            <a:prstGeom prst="rect">
              <a:avLst/>
            </a:prstGeom>
            <a:noFill/>
          </p:spPr>
          <p:txBody>
            <a:bodyPr wrap="none" rtlCol="0">
              <a:spAutoFit/>
            </a:bodyPr>
            <a:lstStyle/>
            <a:p>
              <a:r>
                <a:rPr lang="en-GB" dirty="0" smtClean="0"/>
                <a:t>Course Aims and Objectives</a:t>
              </a:r>
              <a:r>
                <a:rPr lang="ar-SA" dirty="0" smtClean="0"/>
                <a:t> أهداف المنهج </a:t>
              </a:r>
              <a:endParaRPr lang="en-GB" dirty="0"/>
            </a:p>
          </p:txBody>
        </p:sp>
      </p:grpSp>
      <p:sp>
        <p:nvSpPr>
          <p:cNvPr id="27" name="TextBox 26"/>
          <p:cNvSpPr txBox="1"/>
          <p:nvPr/>
        </p:nvSpPr>
        <p:spPr>
          <a:xfrm>
            <a:off x="1555825" y="2057838"/>
            <a:ext cx="1588897" cy="369332"/>
          </a:xfrm>
          <a:prstGeom prst="rect">
            <a:avLst/>
          </a:prstGeom>
          <a:noFill/>
        </p:spPr>
        <p:txBody>
          <a:bodyPr wrap="none" rtlCol="0">
            <a:spAutoFit/>
          </a:bodyPr>
          <a:lstStyle/>
          <a:p>
            <a:r>
              <a:rPr lang="en-US" dirty="0" smtClean="0">
                <a:solidFill>
                  <a:schemeClr val="accent6">
                    <a:lumMod val="75000"/>
                  </a:schemeClr>
                </a:solidFill>
              </a:rPr>
              <a:t>Learning ?</a:t>
            </a:r>
            <a:r>
              <a:rPr lang="ar-SA" dirty="0" smtClean="0">
                <a:solidFill>
                  <a:schemeClr val="accent6">
                    <a:lumMod val="75000"/>
                  </a:schemeClr>
                </a:solidFill>
              </a:rPr>
              <a:t>التعلم </a:t>
            </a:r>
            <a:endParaRPr lang="en-US" dirty="0">
              <a:solidFill>
                <a:schemeClr val="accent6">
                  <a:lumMod val="75000"/>
                </a:schemeClr>
              </a:solidFill>
            </a:endParaRPr>
          </a:p>
        </p:txBody>
      </p:sp>
      <p:grpSp>
        <p:nvGrpSpPr>
          <p:cNvPr id="43" name="Group 42"/>
          <p:cNvGrpSpPr/>
          <p:nvPr/>
        </p:nvGrpSpPr>
        <p:grpSpPr>
          <a:xfrm>
            <a:off x="2881862" y="3460357"/>
            <a:ext cx="6014022" cy="2178825"/>
            <a:chOff x="2881862" y="3460357"/>
            <a:chExt cx="6014022" cy="2178825"/>
          </a:xfrm>
        </p:grpSpPr>
        <p:sp>
          <p:nvSpPr>
            <p:cNvPr id="9" name="TextBox 8"/>
            <p:cNvSpPr txBox="1"/>
            <p:nvPr/>
          </p:nvSpPr>
          <p:spPr>
            <a:xfrm>
              <a:off x="2881862" y="5269850"/>
              <a:ext cx="3200235" cy="369332"/>
            </a:xfrm>
            <a:prstGeom prst="rect">
              <a:avLst/>
            </a:prstGeom>
            <a:noFill/>
          </p:spPr>
          <p:txBody>
            <a:bodyPr wrap="none" rtlCol="0">
              <a:spAutoFit/>
            </a:bodyPr>
            <a:lstStyle/>
            <a:p>
              <a:r>
                <a:rPr lang="en-GB" dirty="0" smtClean="0">
                  <a:solidFill>
                    <a:srgbClr val="0000FF"/>
                  </a:solidFill>
                </a:rPr>
                <a:t>PROGRAM DESIGN</a:t>
              </a:r>
              <a:r>
                <a:rPr lang="ar-SA" dirty="0" smtClean="0">
                  <a:solidFill>
                    <a:srgbClr val="0000FF"/>
                  </a:solidFill>
                </a:rPr>
                <a:t> تصميم البرنامج </a:t>
              </a:r>
              <a:endParaRPr lang="en-GB" dirty="0">
                <a:solidFill>
                  <a:srgbClr val="0000FF"/>
                </a:solidFill>
              </a:endParaRPr>
            </a:p>
          </p:txBody>
        </p:sp>
        <p:sp>
          <p:nvSpPr>
            <p:cNvPr id="25" name="TextBox 24"/>
            <p:cNvSpPr txBox="1"/>
            <p:nvPr/>
          </p:nvSpPr>
          <p:spPr>
            <a:xfrm>
              <a:off x="6976255" y="3460357"/>
              <a:ext cx="1919629" cy="369332"/>
            </a:xfrm>
            <a:prstGeom prst="rect">
              <a:avLst/>
            </a:prstGeom>
            <a:noFill/>
          </p:spPr>
          <p:txBody>
            <a:bodyPr wrap="none" rtlCol="0">
              <a:spAutoFit/>
            </a:bodyPr>
            <a:lstStyle/>
            <a:p>
              <a:r>
                <a:rPr lang="en-US" dirty="0" smtClean="0">
                  <a:solidFill>
                    <a:srgbClr val="0000FF"/>
                  </a:solidFill>
                </a:rPr>
                <a:t>THE SCHOOL OF …</a:t>
              </a:r>
              <a:endParaRPr lang="en-US" dirty="0">
                <a:solidFill>
                  <a:srgbClr val="0000FF"/>
                </a:solidFill>
              </a:endParaRPr>
            </a:p>
          </p:txBody>
        </p:sp>
      </p:grpSp>
      <p:grpSp>
        <p:nvGrpSpPr>
          <p:cNvPr id="53" name="Group 52"/>
          <p:cNvGrpSpPr/>
          <p:nvPr/>
        </p:nvGrpSpPr>
        <p:grpSpPr>
          <a:xfrm>
            <a:off x="425408" y="3559081"/>
            <a:ext cx="5985403" cy="2520980"/>
            <a:chOff x="425408" y="3559081"/>
            <a:chExt cx="5985403" cy="2520980"/>
          </a:xfrm>
        </p:grpSpPr>
        <p:sp>
          <p:nvSpPr>
            <p:cNvPr id="12" name="TextBox 11"/>
            <p:cNvSpPr txBox="1"/>
            <p:nvPr/>
          </p:nvSpPr>
          <p:spPr>
            <a:xfrm>
              <a:off x="3896981" y="3559081"/>
              <a:ext cx="2513830" cy="369332"/>
            </a:xfrm>
            <a:prstGeom prst="rect">
              <a:avLst/>
            </a:prstGeom>
            <a:noFill/>
          </p:spPr>
          <p:txBody>
            <a:bodyPr wrap="none" rtlCol="0">
              <a:spAutoFit/>
            </a:bodyPr>
            <a:lstStyle/>
            <a:p>
              <a:r>
                <a:rPr lang="en-GB" dirty="0" smtClean="0">
                  <a:latin typeface="Arial" pitchFamily="34" charset="0"/>
                  <a:cs typeface="Arial" pitchFamily="34" charset="0"/>
                </a:rPr>
                <a:t>(</a:t>
              </a:r>
              <a:r>
                <a:rPr lang="en-GB" dirty="0" smtClean="0">
                  <a:solidFill>
                    <a:srgbClr val="008000"/>
                  </a:solidFill>
                  <a:latin typeface="Arial" pitchFamily="34" charset="0"/>
                  <a:cs typeface="Arial" pitchFamily="34" charset="0"/>
                </a:rPr>
                <a:t>The curriculum</a:t>
              </a:r>
              <a:r>
                <a:rPr lang="en-GB" dirty="0" smtClean="0">
                  <a:latin typeface="Arial" pitchFamily="34" charset="0"/>
                  <a:cs typeface="Arial" pitchFamily="34" charset="0"/>
                </a:rPr>
                <a:t>)</a:t>
              </a:r>
              <a:r>
                <a:rPr lang="ar-SA" dirty="0" smtClean="0">
                  <a:latin typeface="Arial" pitchFamily="34" charset="0"/>
                  <a:cs typeface="Arial" pitchFamily="34" charset="0"/>
                </a:rPr>
                <a:t> المنهج  </a:t>
              </a:r>
              <a:endParaRPr lang="en-GB" dirty="0">
                <a:latin typeface="Arial" pitchFamily="34" charset="0"/>
                <a:cs typeface="Arial" pitchFamily="34" charset="0"/>
              </a:endParaRPr>
            </a:p>
          </p:txBody>
        </p:sp>
        <p:grpSp>
          <p:nvGrpSpPr>
            <p:cNvPr id="52" name="Group 51"/>
            <p:cNvGrpSpPr/>
            <p:nvPr/>
          </p:nvGrpSpPr>
          <p:grpSpPr>
            <a:xfrm>
              <a:off x="425408" y="5379145"/>
              <a:ext cx="2910641" cy="700916"/>
              <a:chOff x="425408" y="5379145"/>
              <a:chExt cx="2910641" cy="700916"/>
            </a:xfrm>
          </p:grpSpPr>
          <p:sp>
            <p:nvSpPr>
              <p:cNvPr id="8" name="TextBox 7"/>
              <p:cNvSpPr txBox="1"/>
              <p:nvPr/>
            </p:nvSpPr>
            <p:spPr>
              <a:xfrm>
                <a:off x="714626" y="5379145"/>
                <a:ext cx="2621423" cy="461665"/>
              </a:xfrm>
              <a:prstGeom prst="rect">
                <a:avLst/>
              </a:prstGeom>
              <a:noFill/>
            </p:spPr>
            <p:txBody>
              <a:bodyPr wrap="none" rtlCol="0">
                <a:spAutoFit/>
              </a:bodyPr>
              <a:lstStyle/>
              <a:p>
                <a:r>
                  <a:rPr lang="en-GB" sz="2400" b="1" dirty="0" smtClean="0">
                    <a:solidFill>
                      <a:srgbClr val="008000"/>
                    </a:solidFill>
                  </a:rPr>
                  <a:t>ASSESSMENT</a:t>
                </a:r>
                <a:r>
                  <a:rPr lang="ar-SA" sz="2400" b="1" dirty="0" smtClean="0">
                    <a:solidFill>
                      <a:srgbClr val="008000"/>
                    </a:solidFill>
                  </a:rPr>
                  <a:t> التقويم</a:t>
                </a:r>
                <a:endParaRPr lang="en-GB" sz="2400" b="1" dirty="0">
                  <a:solidFill>
                    <a:srgbClr val="008000"/>
                  </a:solidFill>
                </a:endParaRPr>
              </a:p>
            </p:txBody>
          </p:sp>
          <p:sp>
            <p:nvSpPr>
              <p:cNvPr id="24" name="TextBox 23"/>
              <p:cNvSpPr txBox="1"/>
              <p:nvPr/>
            </p:nvSpPr>
            <p:spPr>
              <a:xfrm>
                <a:off x="425408" y="5710729"/>
                <a:ext cx="1821396" cy="369332"/>
              </a:xfrm>
              <a:prstGeom prst="rect">
                <a:avLst/>
              </a:prstGeom>
              <a:noFill/>
            </p:spPr>
            <p:txBody>
              <a:bodyPr wrap="none" rtlCol="0">
                <a:spAutoFit/>
              </a:bodyPr>
              <a:lstStyle/>
              <a:p>
                <a:r>
                  <a:rPr lang="en-GB" dirty="0" smtClean="0">
                    <a:solidFill>
                      <a:schemeClr val="accent4">
                        <a:lumMod val="60000"/>
                        <a:lumOff val="40000"/>
                      </a:schemeClr>
                    </a:solidFill>
                  </a:rPr>
                  <a:t>Practices</a:t>
                </a:r>
                <a:r>
                  <a:rPr lang="ar-SA" dirty="0" smtClean="0">
                    <a:solidFill>
                      <a:schemeClr val="accent4">
                        <a:lumMod val="60000"/>
                        <a:lumOff val="40000"/>
                      </a:schemeClr>
                    </a:solidFill>
                  </a:rPr>
                  <a:t> التدريبات </a:t>
                </a:r>
                <a:endParaRPr lang="en-GB" dirty="0">
                  <a:solidFill>
                    <a:schemeClr val="accent4">
                      <a:lumMod val="60000"/>
                      <a:lumOff val="40000"/>
                    </a:schemeClr>
                  </a:solidFill>
                </a:endParaRPr>
              </a:p>
            </p:txBody>
          </p:sp>
        </p:grpSp>
      </p:grpSp>
      <p:sp>
        <p:nvSpPr>
          <p:cNvPr id="28" name="TextBox 27"/>
          <p:cNvSpPr txBox="1"/>
          <p:nvPr/>
        </p:nvSpPr>
        <p:spPr>
          <a:xfrm>
            <a:off x="5027281" y="5639182"/>
            <a:ext cx="2359428" cy="646331"/>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dirty="0" smtClean="0"/>
              <a:t>Constructive alignment</a:t>
            </a:r>
          </a:p>
          <a:p>
            <a:r>
              <a:rPr lang="ar-SA" dirty="0" smtClean="0"/>
              <a:t>المعايرة البنائية </a:t>
            </a:r>
            <a:endParaRPr lang="en-US" dirty="0"/>
          </a:p>
        </p:txBody>
      </p:sp>
      <p:grpSp>
        <p:nvGrpSpPr>
          <p:cNvPr id="36" name="Group 35"/>
          <p:cNvGrpSpPr/>
          <p:nvPr/>
        </p:nvGrpSpPr>
        <p:grpSpPr>
          <a:xfrm>
            <a:off x="7173851" y="3956098"/>
            <a:ext cx="1662936" cy="1176161"/>
            <a:chOff x="7173851" y="3956098"/>
            <a:chExt cx="1662936" cy="1176161"/>
          </a:xfrm>
        </p:grpSpPr>
        <p:sp>
          <p:nvSpPr>
            <p:cNvPr id="20" name="TextBox 19"/>
            <p:cNvSpPr txBox="1"/>
            <p:nvPr/>
          </p:nvSpPr>
          <p:spPr>
            <a:xfrm>
              <a:off x="7257509" y="4762927"/>
              <a:ext cx="1579278" cy="369332"/>
            </a:xfrm>
            <a:prstGeom prst="rect">
              <a:avLst/>
            </a:prstGeom>
            <a:noFill/>
          </p:spPr>
          <p:txBody>
            <a:bodyPr wrap="none" rtlCol="0">
              <a:spAutoFit/>
            </a:bodyPr>
            <a:lstStyle/>
            <a:p>
              <a:r>
                <a:rPr lang="en-US" dirty="0" smtClean="0">
                  <a:solidFill>
                    <a:schemeClr val="accent2">
                      <a:lumMod val="60000"/>
                      <a:lumOff val="40000"/>
                    </a:schemeClr>
                  </a:solidFill>
                </a:rPr>
                <a:t>   Mission </a:t>
              </a:r>
              <a:r>
                <a:rPr lang="ar-SA" dirty="0" smtClean="0">
                  <a:solidFill>
                    <a:schemeClr val="accent2">
                      <a:lumMod val="60000"/>
                      <a:lumOff val="40000"/>
                    </a:schemeClr>
                  </a:solidFill>
                </a:rPr>
                <a:t>المهمة</a:t>
              </a:r>
              <a:endParaRPr lang="en-US" dirty="0">
                <a:solidFill>
                  <a:schemeClr val="accent2">
                    <a:lumMod val="60000"/>
                    <a:lumOff val="40000"/>
                  </a:schemeClr>
                </a:solidFill>
              </a:endParaRPr>
            </a:p>
          </p:txBody>
        </p:sp>
        <p:pic>
          <p:nvPicPr>
            <p:cNvPr id="31" name="Picture 30"/>
            <p:cNvPicPr>
              <a:picLocks noChangeAspect="1"/>
            </p:cNvPicPr>
            <p:nvPr/>
          </p:nvPicPr>
          <p:blipFill>
            <a:blip r:embed="rId3"/>
            <a:stretch>
              <a:fillRect/>
            </a:stretch>
          </p:blipFill>
          <p:spPr>
            <a:xfrm>
              <a:off x="7173851" y="3956098"/>
              <a:ext cx="1209339" cy="769046"/>
            </a:xfrm>
            <a:prstGeom prst="rect">
              <a:avLst/>
            </a:prstGeom>
          </p:spPr>
        </p:pic>
      </p:grpSp>
      <p:sp>
        <p:nvSpPr>
          <p:cNvPr id="32" name="TextBox 31"/>
          <p:cNvSpPr txBox="1"/>
          <p:nvPr/>
        </p:nvSpPr>
        <p:spPr>
          <a:xfrm>
            <a:off x="4033358" y="3079995"/>
            <a:ext cx="2701573" cy="461665"/>
          </a:xfrm>
          <a:prstGeom prst="rect">
            <a:avLst/>
          </a:prstGeom>
          <a:noFill/>
        </p:spPr>
        <p:txBody>
          <a:bodyPr wrap="none" rtlCol="0">
            <a:spAutoFit/>
          </a:bodyPr>
          <a:lstStyle/>
          <a:p>
            <a:r>
              <a:rPr lang="en-US" sz="2400" b="1" dirty="0" smtClean="0"/>
              <a:t>PROGRAM</a:t>
            </a:r>
            <a:r>
              <a:rPr lang="ar-SA" sz="2400" b="1" dirty="0" smtClean="0"/>
              <a:t>  البرنامج  </a:t>
            </a:r>
            <a:endParaRPr lang="en-US" sz="2400" b="1" dirty="0"/>
          </a:p>
        </p:txBody>
      </p:sp>
      <p:grpSp>
        <p:nvGrpSpPr>
          <p:cNvPr id="44" name="Group 43"/>
          <p:cNvGrpSpPr/>
          <p:nvPr/>
        </p:nvGrpSpPr>
        <p:grpSpPr>
          <a:xfrm>
            <a:off x="5117009" y="1156027"/>
            <a:ext cx="2376565" cy="2016301"/>
            <a:chOff x="5117009" y="1156027"/>
            <a:chExt cx="2376565" cy="2016301"/>
          </a:xfrm>
        </p:grpSpPr>
        <p:cxnSp>
          <p:nvCxnSpPr>
            <p:cNvPr id="38" name="Straight Connector 37"/>
            <p:cNvCxnSpPr/>
            <p:nvPr/>
          </p:nvCxnSpPr>
          <p:spPr>
            <a:xfrm rot="5400000">
              <a:off x="6616228" y="2294982"/>
              <a:ext cx="1754691" cy="1"/>
            </a:xfrm>
            <a:prstGeom prst="line">
              <a:avLst/>
            </a:prstGeom>
            <a:ln w="34925">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6353245" y="1340768"/>
              <a:ext cx="1140327" cy="1588"/>
            </a:xfrm>
            <a:prstGeom prst="line">
              <a:avLst/>
            </a:prstGeom>
            <a:ln>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5117009" y="1156027"/>
              <a:ext cx="2031325" cy="523220"/>
            </a:xfrm>
            <a:prstGeom prst="rect">
              <a:avLst/>
            </a:prstGeom>
            <a:noFill/>
          </p:spPr>
          <p:txBody>
            <a:bodyPr wrap="none" rtlCol="0">
              <a:spAutoFit/>
            </a:bodyPr>
            <a:lstStyle/>
            <a:p>
              <a:r>
                <a:rPr lang="en-US" sz="2800" dirty="0" smtClean="0">
                  <a:solidFill>
                    <a:srgbClr val="0000FF"/>
                  </a:solidFill>
                </a:rPr>
                <a:t>Quality </a:t>
              </a:r>
              <a:r>
                <a:rPr lang="ar-SA" sz="2800" dirty="0" smtClean="0">
                  <a:solidFill>
                    <a:srgbClr val="0000FF"/>
                  </a:solidFill>
                </a:rPr>
                <a:t>الجودة</a:t>
              </a:r>
              <a:endParaRPr lang="en-US" sz="2800" dirty="0">
                <a:solidFill>
                  <a:srgbClr val="0000FF"/>
                </a:solidFill>
              </a:endParaRPr>
            </a:p>
          </p:txBody>
        </p:sp>
      </p:grpSp>
      <p:grpSp>
        <p:nvGrpSpPr>
          <p:cNvPr id="35" name="Group 34"/>
          <p:cNvGrpSpPr/>
          <p:nvPr/>
        </p:nvGrpSpPr>
        <p:grpSpPr>
          <a:xfrm>
            <a:off x="3523115" y="1735214"/>
            <a:ext cx="2238717" cy="1322449"/>
            <a:chOff x="3523115" y="1735214"/>
            <a:chExt cx="2238717" cy="1322449"/>
          </a:xfrm>
        </p:grpSpPr>
        <p:pic>
          <p:nvPicPr>
            <p:cNvPr id="29" name="Picture 28"/>
            <p:cNvPicPr>
              <a:picLocks noChangeAspect="1"/>
            </p:cNvPicPr>
            <p:nvPr/>
          </p:nvPicPr>
          <p:blipFill>
            <a:blip r:embed="rId4"/>
            <a:stretch>
              <a:fillRect/>
            </a:stretch>
          </p:blipFill>
          <p:spPr>
            <a:xfrm>
              <a:off x="3523115" y="1752808"/>
              <a:ext cx="1304855" cy="1304855"/>
            </a:xfrm>
            <a:prstGeom prst="rect">
              <a:avLst/>
            </a:prstGeom>
          </p:spPr>
        </p:pic>
        <p:pic>
          <p:nvPicPr>
            <p:cNvPr id="34" name="Picture 33"/>
            <p:cNvPicPr>
              <a:picLocks noChangeAspect="1"/>
            </p:cNvPicPr>
            <p:nvPr/>
          </p:nvPicPr>
          <p:blipFill>
            <a:blip r:embed="rId5"/>
            <a:stretch>
              <a:fillRect/>
            </a:stretch>
          </p:blipFill>
          <p:spPr>
            <a:xfrm>
              <a:off x="4654666" y="1735214"/>
              <a:ext cx="1107166" cy="1322449"/>
            </a:xfrm>
            <a:prstGeom prst="rect">
              <a:avLst/>
            </a:prstGeom>
          </p:spPr>
        </p:pic>
      </p:grpSp>
      <p:pic>
        <p:nvPicPr>
          <p:cNvPr id="37" name="Picture 36"/>
          <p:cNvPicPr>
            <a:picLocks noChangeAspect="1"/>
          </p:cNvPicPr>
          <p:nvPr/>
        </p:nvPicPr>
        <p:blipFill>
          <a:blip r:embed="rId6"/>
          <a:stretch>
            <a:fillRect/>
          </a:stretch>
        </p:blipFill>
        <p:spPr>
          <a:xfrm>
            <a:off x="1324679" y="3172328"/>
            <a:ext cx="1382085" cy="1775265"/>
          </a:xfrm>
          <a:prstGeom prst="rect">
            <a:avLst/>
          </a:prstGeom>
        </p:spPr>
      </p:pic>
      <p:cxnSp>
        <p:nvCxnSpPr>
          <p:cNvPr id="46" name="Straight Connector 45"/>
          <p:cNvCxnSpPr/>
          <p:nvPr/>
        </p:nvCxnSpPr>
        <p:spPr>
          <a:xfrm rot="5400000">
            <a:off x="-155990" y="4126301"/>
            <a:ext cx="2137277" cy="1588"/>
          </a:xfrm>
          <a:prstGeom prst="line">
            <a:avLst/>
          </a:prstGeom>
          <a:ln>
            <a:solidFill>
              <a:schemeClr val="accent6">
                <a:lumMod val="75000"/>
              </a:schemeClr>
            </a:solidFill>
            <a:prstDash val="dash"/>
            <a:headEnd type="stealth"/>
            <a:tailEnd type="arrow"/>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2093935" y="5840810"/>
            <a:ext cx="2733141" cy="1588"/>
          </a:xfrm>
          <a:prstGeom prst="line">
            <a:avLst/>
          </a:prstGeom>
          <a:ln>
            <a:solidFill>
              <a:schemeClr val="accent6">
                <a:lumMod val="75000"/>
              </a:schemeClr>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0" grpId="0"/>
      <p:bldP spid="13" grpId="0"/>
      <p:bldP spid="27" grpId="0"/>
      <p:bldP spid="28" grpId="0" animBg="1"/>
      <p:bldP spid="3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Grp="1" noChangeArrowheads="1"/>
          </p:cNvSpPr>
          <p:nvPr>
            <p:ph type="title"/>
          </p:nvPr>
        </p:nvSpPr>
        <p:spPr>
          <a:xfrm>
            <a:off x="755650" y="1268413"/>
            <a:ext cx="7315200" cy="2232025"/>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i="1" dirty="0" smtClean="0">
                <a:solidFill>
                  <a:srgbClr val="000000"/>
                </a:solidFill>
              </a:rPr>
              <a:t>Aims, objectives and outcomes (what’s the difference?)</a:t>
            </a:r>
            <a:r>
              <a:rPr lang="ar-SA" sz="3200" b="1" i="1" dirty="0" smtClean="0">
                <a:solidFill>
                  <a:srgbClr val="000000"/>
                </a:solidFill>
              </a:rPr>
              <a:t/>
            </a:r>
            <a:br>
              <a:rPr lang="ar-SA" sz="3200" b="1" i="1" dirty="0" smtClean="0">
                <a:solidFill>
                  <a:srgbClr val="000000"/>
                </a:solidFill>
              </a:rPr>
            </a:br>
            <a:r>
              <a:rPr lang="ar-SA" sz="3200" b="1" i="1" dirty="0" smtClean="0">
                <a:solidFill>
                  <a:srgbClr val="000000"/>
                </a:solidFill>
              </a:rPr>
              <a:t>الأهداف و </a:t>
            </a:r>
            <a:r>
              <a:rPr lang="ar-SA" sz="3200" b="1" i="1" dirty="0" err="1" smtClean="0">
                <a:solidFill>
                  <a:srgbClr val="000000"/>
                </a:solidFill>
              </a:rPr>
              <a:t>المخرجات </a:t>
            </a:r>
            <a:r>
              <a:rPr lang="ar-SA" sz="3200" b="1" i="1" dirty="0" smtClean="0">
                <a:solidFill>
                  <a:srgbClr val="000000"/>
                </a:solidFill>
              </a:rPr>
              <a:t>(ما </a:t>
            </a:r>
            <a:r>
              <a:rPr lang="ar-SA" sz="3200" b="1" i="1" dirty="0" err="1" smtClean="0">
                <a:solidFill>
                  <a:srgbClr val="000000"/>
                </a:solidFill>
              </a:rPr>
              <a:t>الفرق؟)</a:t>
            </a:r>
            <a:r>
              <a:rPr lang="ar-SA" sz="3200" b="1" i="1" dirty="0" smtClean="0">
                <a:solidFill>
                  <a:srgbClr val="000000"/>
                </a:solidFill>
              </a:rPr>
              <a:t> </a:t>
            </a:r>
            <a:r>
              <a:rPr lang="en-GB" sz="3200" b="1" i="1" dirty="0" smtClean="0">
                <a:solidFill>
                  <a:srgbClr val="000000"/>
                </a:solidFill>
              </a:rPr>
              <a:t/>
            </a:r>
            <a:br>
              <a:rPr lang="en-GB" sz="3200" b="1" i="1" dirty="0" smtClean="0">
                <a:solidFill>
                  <a:srgbClr val="000000"/>
                </a:solidFill>
              </a:rPr>
            </a:br>
            <a:endParaRPr lang="en-GB" sz="3200" b="1" i="1" dirty="0" smtClean="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549275"/>
            <a:ext cx="8362950" cy="791493"/>
          </a:xfrm>
        </p:spPr>
        <p:txBody>
          <a:bodyPr>
            <a:normAutofit fontScale="90000"/>
          </a:bodyPr>
          <a:lstStyle/>
          <a:p>
            <a:pPr>
              <a:defRPr/>
            </a:pPr>
            <a:r>
              <a:rPr lang="en-GB" sz="2800" b="1" dirty="0" smtClean="0">
                <a:solidFill>
                  <a:schemeClr val="accent3"/>
                </a:solidFill>
                <a:cs typeface="Arial" pitchFamily="34" charset="0"/>
              </a:rPr>
              <a:t>What are Learning Outcomes?</a:t>
            </a:r>
            <a:r>
              <a:rPr lang="ar-SA" sz="2800" b="1" dirty="0" smtClean="0">
                <a:solidFill>
                  <a:schemeClr val="accent3"/>
                </a:solidFill>
                <a:cs typeface="Arial" pitchFamily="34" charset="0"/>
              </a:rPr>
              <a:t/>
            </a:r>
            <a:br>
              <a:rPr lang="ar-SA" sz="2800" b="1" dirty="0" smtClean="0">
                <a:solidFill>
                  <a:schemeClr val="accent3"/>
                </a:solidFill>
                <a:cs typeface="Arial" pitchFamily="34" charset="0"/>
              </a:rPr>
            </a:br>
            <a:r>
              <a:rPr lang="ar-SA" sz="2800" b="1" dirty="0" smtClean="0">
                <a:solidFill>
                  <a:schemeClr val="accent3"/>
                </a:solidFill>
                <a:cs typeface="Arial" pitchFamily="34" charset="0"/>
              </a:rPr>
              <a:t>ما هي </a:t>
            </a:r>
            <a:r>
              <a:rPr lang="ar-SA" sz="2800" b="1" dirty="0" err="1" smtClean="0">
                <a:solidFill>
                  <a:schemeClr val="accent3"/>
                </a:solidFill>
                <a:cs typeface="Arial" pitchFamily="34" charset="0"/>
              </a:rPr>
              <a:t>المخرجات ؟</a:t>
            </a:r>
            <a:endParaRPr lang="en-GB" sz="2800" b="1" dirty="0">
              <a:solidFill>
                <a:schemeClr val="accent3"/>
              </a:solidFill>
            </a:endParaRPr>
          </a:p>
        </p:txBody>
      </p:sp>
      <p:sp>
        <p:nvSpPr>
          <p:cNvPr id="57347" name="Content Placeholder 2"/>
          <p:cNvSpPr>
            <a:spLocks noGrp="1"/>
          </p:cNvSpPr>
          <p:nvPr>
            <p:ph idx="1"/>
          </p:nvPr>
        </p:nvSpPr>
        <p:spPr>
          <a:xfrm>
            <a:off x="179388" y="1484784"/>
            <a:ext cx="8857108" cy="5184576"/>
          </a:xfrm>
        </p:spPr>
        <p:txBody>
          <a:bodyPr>
            <a:normAutofit fontScale="77500" lnSpcReduction="20000"/>
          </a:bodyPr>
          <a:lstStyle/>
          <a:p>
            <a:pPr algn="just"/>
            <a:r>
              <a:rPr lang="en-GB" sz="2200" dirty="0" smtClean="0">
                <a:latin typeface="Arial" charset="0"/>
                <a:cs typeface="Arial" charset="0"/>
              </a:rPr>
              <a:t>LOs are statements that describe” </a:t>
            </a:r>
            <a:r>
              <a:rPr lang="ar-SA" sz="2200" dirty="0" smtClean="0">
                <a:latin typeface="Arial" charset="0"/>
                <a:cs typeface="Arial" charset="0"/>
              </a:rPr>
              <a:t> أهداف الدرس هي عبارات </a:t>
            </a:r>
            <a:r>
              <a:rPr lang="ar-SA" sz="2200" dirty="0" err="1" smtClean="0">
                <a:latin typeface="Arial" charset="0"/>
                <a:cs typeface="Arial" charset="0"/>
              </a:rPr>
              <a:t>تصف:</a:t>
            </a:r>
            <a:r>
              <a:rPr lang="ar-SA" sz="2200" dirty="0" smtClean="0">
                <a:latin typeface="Arial" charset="0"/>
                <a:cs typeface="Arial" charset="0"/>
              </a:rPr>
              <a:t> </a:t>
            </a:r>
            <a:endParaRPr lang="en-GB" sz="2200" dirty="0" smtClean="0">
              <a:latin typeface="Arial" charset="0"/>
              <a:cs typeface="Arial" charset="0"/>
            </a:endParaRPr>
          </a:p>
          <a:p>
            <a:pPr algn="just">
              <a:buNone/>
            </a:pPr>
            <a:r>
              <a:rPr lang="en-GB" sz="1946" i="1" dirty="0" smtClean="0">
                <a:solidFill>
                  <a:schemeClr val="accent6">
                    <a:lumMod val="75000"/>
                  </a:schemeClr>
                </a:solidFill>
                <a:cs typeface="Arial" charset="0"/>
              </a:rPr>
              <a:t>        (i) what a learner will be able to do as a result of learning. </a:t>
            </a:r>
            <a:endParaRPr lang="ar-SA" sz="1946" i="1" dirty="0" smtClean="0">
              <a:solidFill>
                <a:schemeClr val="accent6">
                  <a:lumMod val="75000"/>
                </a:schemeClr>
              </a:solidFill>
              <a:cs typeface="Arial" charset="0"/>
            </a:endParaRPr>
          </a:p>
          <a:p>
            <a:pPr algn="just">
              <a:buNone/>
            </a:pPr>
            <a:r>
              <a:rPr lang="ar-SA" sz="1946" i="1" dirty="0" smtClean="0">
                <a:solidFill>
                  <a:schemeClr val="accent6">
                    <a:lumMod val="75000"/>
                  </a:schemeClr>
                </a:solidFill>
                <a:cs typeface="Arial" charset="0"/>
              </a:rPr>
              <a:t>ماذا يمكن للمتعلم أن يعمله كنتيجة لتعلمه</a:t>
            </a:r>
            <a:endParaRPr lang="en-GB" sz="1946" i="1" dirty="0" smtClean="0">
              <a:solidFill>
                <a:schemeClr val="accent6">
                  <a:lumMod val="75000"/>
                </a:schemeClr>
              </a:solidFill>
              <a:cs typeface="Arial" charset="0"/>
            </a:endParaRPr>
          </a:p>
          <a:p>
            <a:pPr algn="just">
              <a:buNone/>
            </a:pPr>
            <a:r>
              <a:rPr lang="en-GB" sz="1946" i="1" dirty="0" smtClean="0">
                <a:solidFill>
                  <a:schemeClr val="accent6">
                    <a:lumMod val="75000"/>
                  </a:schemeClr>
                </a:solidFill>
                <a:cs typeface="Arial" charset="0"/>
              </a:rPr>
              <a:t>        (ii) </a:t>
            </a:r>
            <a:r>
              <a:rPr lang="en-US" sz="1946" i="1" dirty="0" smtClean="0">
                <a:solidFill>
                  <a:schemeClr val="accent6">
                    <a:lumMod val="75000"/>
                  </a:schemeClr>
                </a:solidFill>
              </a:rPr>
              <a:t>the nature of the performance that is expected to be attained as a result of learning</a:t>
            </a:r>
          </a:p>
          <a:p>
            <a:pPr algn="just">
              <a:buNone/>
            </a:pPr>
            <a:r>
              <a:rPr lang="ar-SA" sz="1946" i="1" dirty="0" smtClean="0">
                <a:solidFill>
                  <a:schemeClr val="accent6">
                    <a:lumMod val="75000"/>
                  </a:schemeClr>
                </a:solidFill>
                <a:cs typeface="Arial" charset="0"/>
              </a:rPr>
              <a:t>طبيعة الأداء المتوقع أن يقوم </a:t>
            </a:r>
            <a:r>
              <a:rPr lang="ar-SA" sz="1946" i="1" dirty="0" err="1" smtClean="0">
                <a:solidFill>
                  <a:schemeClr val="accent6">
                    <a:lumMod val="75000"/>
                  </a:schemeClr>
                </a:solidFill>
                <a:cs typeface="Arial" charset="0"/>
              </a:rPr>
              <a:t>به</a:t>
            </a:r>
            <a:r>
              <a:rPr lang="ar-SA" sz="1946" i="1" dirty="0" smtClean="0">
                <a:solidFill>
                  <a:schemeClr val="accent6">
                    <a:lumMod val="75000"/>
                  </a:schemeClr>
                </a:solidFill>
                <a:cs typeface="Arial" charset="0"/>
              </a:rPr>
              <a:t> الطالب كنتيجة للتعلم </a:t>
            </a:r>
            <a:endParaRPr lang="en-GB" sz="1946" i="1" dirty="0" smtClean="0">
              <a:solidFill>
                <a:schemeClr val="accent6">
                  <a:lumMod val="75000"/>
                </a:schemeClr>
              </a:solidFill>
              <a:cs typeface="Arial" charset="0"/>
            </a:endParaRPr>
          </a:p>
          <a:p>
            <a:pPr algn="just"/>
            <a:r>
              <a:rPr lang="en-GB" sz="2200" dirty="0" smtClean="0">
                <a:latin typeface="Arial" charset="0"/>
                <a:cs typeface="Arial" charset="0"/>
              </a:rPr>
              <a:t>LOs are also statements that describe what a learner will be able to do as a result of teaching. </a:t>
            </a:r>
            <a:endParaRPr lang="ar-SA" sz="2200" dirty="0" smtClean="0">
              <a:latin typeface="Arial" charset="0"/>
              <a:cs typeface="Arial" charset="0"/>
            </a:endParaRPr>
          </a:p>
          <a:p>
            <a:pPr algn="just"/>
            <a:r>
              <a:rPr lang="ar-SA" sz="2200" dirty="0" smtClean="0">
                <a:latin typeface="Arial" charset="0"/>
                <a:cs typeface="Arial" charset="0"/>
              </a:rPr>
              <a:t>أهداف الدرس هي عبارات تصف ماذا يمكن للطالب أن يقوم </a:t>
            </a:r>
            <a:r>
              <a:rPr lang="ar-SA" sz="2200" dirty="0" err="1" smtClean="0">
                <a:latin typeface="Arial" charset="0"/>
                <a:cs typeface="Arial" charset="0"/>
              </a:rPr>
              <a:t>به</a:t>
            </a:r>
            <a:r>
              <a:rPr lang="ar-SA" sz="2200" dirty="0" smtClean="0">
                <a:latin typeface="Arial" charset="0"/>
                <a:cs typeface="Arial" charset="0"/>
              </a:rPr>
              <a:t> كنتيجة للتعلم </a:t>
            </a:r>
            <a:endParaRPr lang="en-GB" sz="2200" dirty="0" smtClean="0">
              <a:latin typeface="Arial" charset="0"/>
              <a:cs typeface="Arial" charset="0"/>
            </a:endParaRPr>
          </a:p>
          <a:p>
            <a:pPr algn="just"/>
            <a:r>
              <a:rPr lang="en-GB" sz="2200" dirty="0" smtClean="0">
                <a:latin typeface="Arial" charset="0"/>
                <a:cs typeface="Arial" charset="0"/>
              </a:rPr>
              <a:t>Some definitions stress that LOs is a sort of contract that teachers make with learners that describes what they will be able to do after learning that they could not do before, the 'added value' of teaching.</a:t>
            </a:r>
            <a:endParaRPr lang="ar-SA" sz="2200" dirty="0" smtClean="0">
              <a:latin typeface="Arial" charset="0"/>
              <a:cs typeface="Arial" charset="0"/>
            </a:endParaRPr>
          </a:p>
          <a:p>
            <a:pPr algn="just"/>
            <a:r>
              <a:rPr lang="ar-SA" sz="2200" dirty="0" smtClean="0">
                <a:latin typeface="Arial" charset="0"/>
                <a:cs typeface="Arial" charset="0"/>
              </a:rPr>
              <a:t>بعض التعريفات تركز على أن أهداف الدرس هي كمثل العقد يعقده المعلمون مع المتعلمين يصف ما يمكن أن يقوم </a:t>
            </a:r>
            <a:r>
              <a:rPr lang="ar-SA" sz="2200" dirty="0" err="1" smtClean="0">
                <a:latin typeface="Arial" charset="0"/>
                <a:cs typeface="Arial" charset="0"/>
              </a:rPr>
              <a:t>به</a:t>
            </a:r>
            <a:r>
              <a:rPr lang="ar-SA" sz="2200" dirty="0" smtClean="0">
                <a:latin typeface="Arial" charset="0"/>
                <a:cs typeface="Arial" charset="0"/>
              </a:rPr>
              <a:t> الطلاب بعد التعلم ما لم يقدروا على القيام </a:t>
            </a:r>
            <a:r>
              <a:rPr lang="ar-SA" sz="2200" dirty="0" err="1" smtClean="0">
                <a:latin typeface="Arial" charset="0"/>
                <a:cs typeface="Arial" charset="0"/>
              </a:rPr>
              <a:t>به</a:t>
            </a:r>
            <a:r>
              <a:rPr lang="ar-SA" sz="2200" dirty="0" smtClean="0">
                <a:latin typeface="Arial" charset="0"/>
                <a:cs typeface="Arial" charset="0"/>
              </a:rPr>
              <a:t> قبل التعلم </a:t>
            </a:r>
            <a:r>
              <a:rPr lang="ar-SA" sz="2200" dirty="0" err="1" smtClean="0">
                <a:latin typeface="Arial" charset="0"/>
                <a:cs typeface="Arial" charset="0"/>
              </a:rPr>
              <a:t>فهنا </a:t>
            </a:r>
            <a:r>
              <a:rPr lang="ar-SA" sz="2200" dirty="0" smtClean="0">
                <a:latin typeface="Arial" charset="0"/>
                <a:cs typeface="Arial" charset="0"/>
              </a:rPr>
              <a:t>”الإضافة“ في التدريس</a:t>
            </a:r>
            <a:endParaRPr lang="en-GB" sz="2200" dirty="0" smtClean="0">
              <a:latin typeface="Arial" charset="0"/>
              <a:cs typeface="Arial" charset="0"/>
            </a:endParaRPr>
          </a:p>
          <a:p>
            <a:pPr marL="0" indent="0" algn="just">
              <a:buNone/>
            </a:pPr>
            <a:r>
              <a:rPr lang="en-GB" sz="2400" dirty="0" smtClean="0">
                <a:latin typeface="Arial" charset="0"/>
                <a:cs typeface="Arial" charset="0"/>
              </a:rPr>
              <a:t>-------------------------------------------------------------------------------------</a:t>
            </a:r>
          </a:p>
          <a:p>
            <a:pPr marL="0" lvl="0" indent="0" algn="just">
              <a:buNone/>
            </a:pPr>
            <a:r>
              <a:rPr lang="en-GB" sz="2000" i="1" dirty="0">
                <a:solidFill>
                  <a:prstClr val="black"/>
                </a:solidFill>
                <a:latin typeface="Arial" charset="0"/>
                <a:cs typeface="Arial" charset="0"/>
              </a:rPr>
              <a:t>However the connection between teaching and learning is not a simple one. Just because knowledge or skills are taught does not mean that particular knowledge or skills are learned. Many factors can interfere with the achievement of outcomes: the existing </a:t>
            </a:r>
            <a:r>
              <a:rPr lang="en-GB" sz="2000" b="1" i="1" dirty="0">
                <a:solidFill>
                  <a:prstClr val="black"/>
                </a:solidFill>
                <a:latin typeface="Arial" charset="0"/>
                <a:cs typeface="Arial" charset="0"/>
              </a:rPr>
              <a:t>knowledge of the learner, the relevance or usefulness of the material presented, the skills of the teacher</a:t>
            </a:r>
            <a:r>
              <a:rPr lang="en-GB" sz="2000" i="1" dirty="0">
                <a:solidFill>
                  <a:prstClr val="black"/>
                </a:solidFill>
                <a:latin typeface="Arial" charset="0"/>
                <a:cs typeface="Arial" charset="0"/>
              </a:rPr>
              <a:t>. </a:t>
            </a:r>
            <a:endParaRPr lang="ar-SA" sz="2000" i="1" dirty="0" smtClean="0">
              <a:solidFill>
                <a:prstClr val="black"/>
              </a:solidFill>
              <a:latin typeface="Arial" charset="0"/>
              <a:cs typeface="Arial" charset="0"/>
            </a:endParaRPr>
          </a:p>
          <a:p>
            <a:pPr marL="0" lvl="0" indent="0" algn="just">
              <a:buNone/>
            </a:pPr>
            <a:r>
              <a:rPr lang="ar-SA" sz="2000" i="1" dirty="0" smtClean="0">
                <a:solidFill>
                  <a:prstClr val="black"/>
                </a:solidFill>
                <a:latin typeface="Arial" charset="0"/>
                <a:cs typeface="Arial" charset="0"/>
              </a:rPr>
              <a:t>على أية حال فإن الرابط بين التعليم و التعلم ليس مسألة </a:t>
            </a:r>
            <a:r>
              <a:rPr lang="ar-SA" sz="2000" i="1" dirty="0" err="1" smtClean="0">
                <a:solidFill>
                  <a:prstClr val="black"/>
                </a:solidFill>
                <a:latin typeface="Arial" charset="0"/>
                <a:cs typeface="Arial" charset="0"/>
              </a:rPr>
              <a:t>سهلة.</a:t>
            </a:r>
            <a:r>
              <a:rPr lang="ar-SA" sz="2000" i="1" dirty="0" smtClean="0">
                <a:solidFill>
                  <a:prstClr val="black"/>
                </a:solidFill>
                <a:latin typeface="Arial" charset="0"/>
                <a:cs typeface="Arial" charset="0"/>
              </a:rPr>
              <a:t> فلا يعني أن تدريس المعرفة و المهارات فإنها قد تم تعلمها و الاستفادة </a:t>
            </a:r>
            <a:r>
              <a:rPr lang="ar-SA" sz="2000" i="1" dirty="0" err="1" smtClean="0">
                <a:solidFill>
                  <a:prstClr val="black"/>
                </a:solidFill>
                <a:latin typeface="Arial" charset="0"/>
                <a:cs typeface="Arial" charset="0"/>
              </a:rPr>
              <a:t>منها!</a:t>
            </a:r>
            <a:r>
              <a:rPr lang="ar-SA" sz="2000" i="1" dirty="0" smtClean="0">
                <a:solidFill>
                  <a:prstClr val="black"/>
                </a:solidFill>
                <a:latin typeface="Arial" charset="0"/>
                <a:cs typeface="Arial" charset="0"/>
              </a:rPr>
              <a:t> فالكثير من العوامل يمكن أن تتداخل مع مخرجات التحصيل: كالمعرفة القائمة عند المتعلم الآن و نسبة الفائدة من المادة المطروحة بالنسبة للطالب و مهارات </a:t>
            </a:r>
            <a:r>
              <a:rPr lang="ar-SA" sz="2000" i="1" dirty="0" err="1" smtClean="0">
                <a:solidFill>
                  <a:prstClr val="black"/>
                </a:solidFill>
                <a:latin typeface="Arial" charset="0"/>
                <a:cs typeface="Arial" charset="0"/>
              </a:rPr>
              <a:t>المعلم.</a:t>
            </a:r>
            <a:r>
              <a:rPr lang="ar-SA" sz="2000" i="1" dirty="0" smtClean="0">
                <a:solidFill>
                  <a:prstClr val="black"/>
                </a:solidFill>
                <a:latin typeface="Arial" charset="0"/>
                <a:cs typeface="Arial" charset="0"/>
              </a:rPr>
              <a:t> </a:t>
            </a:r>
            <a:endParaRPr lang="en-GB" sz="2000" i="1" dirty="0">
              <a:solidFill>
                <a:prstClr val="black"/>
              </a:solidFill>
              <a:latin typeface="Arial" charset="0"/>
              <a:cs typeface="Arial" charset="0"/>
            </a:endParaRPr>
          </a:p>
          <a:p>
            <a:pPr algn="just"/>
            <a:endParaRPr lang="en-GB"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704850"/>
            <a:ext cx="8964612" cy="923925"/>
          </a:xfrm>
        </p:spPr>
        <p:txBody>
          <a:bodyPr>
            <a:normAutofit fontScale="90000"/>
          </a:bodyPr>
          <a:lstStyle/>
          <a:p>
            <a:pPr>
              <a:defRPr/>
            </a:pPr>
            <a:r>
              <a:rPr lang="en-GB" sz="2800" b="1" dirty="0" smtClean="0">
                <a:solidFill>
                  <a:schemeClr val="accent3"/>
                </a:solidFill>
                <a:cs typeface="Arial" pitchFamily="34" charset="0"/>
              </a:rPr>
              <a:t>Difference between Aims and Outcomes?</a:t>
            </a:r>
            <a:r>
              <a:rPr lang="ar-SA" sz="2800" b="1" dirty="0" smtClean="0">
                <a:solidFill>
                  <a:schemeClr val="accent3"/>
                </a:solidFill>
                <a:cs typeface="Arial" pitchFamily="34" charset="0"/>
              </a:rPr>
              <a:t/>
            </a:r>
            <a:br>
              <a:rPr lang="ar-SA" sz="2800" b="1" dirty="0" smtClean="0">
                <a:solidFill>
                  <a:schemeClr val="accent3"/>
                </a:solidFill>
                <a:cs typeface="Arial" pitchFamily="34" charset="0"/>
              </a:rPr>
            </a:br>
            <a:r>
              <a:rPr lang="ar-SA" sz="2800" b="1" dirty="0" smtClean="0">
                <a:solidFill>
                  <a:schemeClr val="accent3"/>
                </a:solidFill>
                <a:cs typeface="Arial" pitchFamily="34" charset="0"/>
              </a:rPr>
              <a:t>الاختلاف بين الأهداف و المخرجات </a:t>
            </a:r>
            <a:endParaRPr lang="en-GB" sz="2800" b="1" dirty="0">
              <a:solidFill>
                <a:schemeClr val="accent3"/>
              </a:solidFill>
            </a:endParaRPr>
          </a:p>
        </p:txBody>
      </p:sp>
      <p:sp>
        <p:nvSpPr>
          <p:cNvPr id="58371" name="Content Placeholder 2"/>
          <p:cNvSpPr>
            <a:spLocks noGrp="1"/>
          </p:cNvSpPr>
          <p:nvPr>
            <p:ph idx="1"/>
          </p:nvPr>
        </p:nvSpPr>
        <p:spPr>
          <a:xfrm>
            <a:off x="179388" y="1773238"/>
            <a:ext cx="8785100" cy="4551362"/>
          </a:xfrm>
        </p:spPr>
        <p:txBody>
          <a:bodyPr>
            <a:normAutofit fontScale="92500" lnSpcReduction="10000"/>
          </a:bodyPr>
          <a:lstStyle/>
          <a:p>
            <a:r>
              <a:rPr lang="en-GB" sz="2400" dirty="0" smtClean="0">
                <a:solidFill>
                  <a:schemeClr val="accent6">
                    <a:lumMod val="75000"/>
                  </a:schemeClr>
                </a:solidFill>
                <a:latin typeface="Arial" charset="0"/>
                <a:cs typeface="Arial" charset="0"/>
              </a:rPr>
              <a:t>Aims</a:t>
            </a:r>
            <a:r>
              <a:rPr lang="en-GB" sz="2400" dirty="0" smtClean="0">
                <a:latin typeface="Arial" charset="0"/>
                <a:cs typeface="Arial" charset="0"/>
              </a:rPr>
              <a:t> are general statements concerning the overall goals, ends or intentions of teaching. </a:t>
            </a:r>
            <a:endParaRPr lang="ar-SA" sz="2400" dirty="0" smtClean="0">
              <a:latin typeface="Arial" charset="0"/>
              <a:cs typeface="Arial" charset="0"/>
            </a:endParaRPr>
          </a:p>
          <a:p>
            <a:r>
              <a:rPr lang="ar-SA" sz="2400" dirty="0" smtClean="0">
                <a:solidFill>
                  <a:srgbClr val="FF0000"/>
                </a:solidFill>
                <a:latin typeface="Arial" charset="0"/>
                <a:cs typeface="Arial" charset="0"/>
              </a:rPr>
              <a:t>الأهداف</a:t>
            </a:r>
            <a:r>
              <a:rPr lang="ar-SA" sz="2400" dirty="0" smtClean="0">
                <a:latin typeface="Arial" charset="0"/>
                <a:cs typeface="Arial" charset="0"/>
              </a:rPr>
              <a:t> هي عبارات عامة تشتمل على المحتوى العلمي التدريسي</a:t>
            </a:r>
            <a:endParaRPr lang="en-GB" sz="2400" dirty="0" smtClean="0">
              <a:latin typeface="Arial" charset="0"/>
              <a:cs typeface="Arial" charset="0"/>
            </a:endParaRPr>
          </a:p>
          <a:p>
            <a:r>
              <a:rPr lang="en-GB" sz="2400" dirty="0" smtClean="0">
                <a:solidFill>
                  <a:schemeClr val="accent6">
                    <a:lumMod val="75000"/>
                  </a:schemeClr>
                </a:solidFill>
                <a:latin typeface="Arial" charset="0"/>
                <a:cs typeface="Arial" charset="0"/>
              </a:rPr>
              <a:t>Outcomes </a:t>
            </a:r>
            <a:r>
              <a:rPr lang="en-GB" sz="2400" dirty="0" smtClean="0">
                <a:latin typeface="Arial" charset="0"/>
                <a:cs typeface="Arial" charset="0"/>
              </a:rPr>
              <a:t>are the individual stages that learners must achieve on the way in order to reach these goals. </a:t>
            </a:r>
            <a:endParaRPr lang="ar-SA" sz="2400" dirty="0" smtClean="0">
              <a:latin typeface="Arial" charset="0"/>
              <a:cs typeface="Arial" charset="0"/>
            </a:endParaRPr>
          </a:p>
          <a:p>
            <a:r>
              <a:rPr lang="ar-SA" sz="2400" dirty="0" smtClean="0">
                <a:solidFill>
                  <a:srgbClr val="FF0000"/>
                </a:solidFill>
                <a:latin typeface="Arial" charset="0"/>
                <a:cs typeface="Arial" charset="0"/>
              </a:rPr>
              <a:t>المخرجات</a:t>
            </a:r>
            <a:r>
              <a:rPr lang="ar-SA" sz="2400" dirty="0" smtClean="0">
                <a:latin typeface="Arial" charset="0"/>
                <a:cs typeface="Arial" charset="0"/>
              </a:rPr>
              <a:t> هي المراحل المنفردة التي يجب أن يحققها الطالب للوصول لتلك الأهداف</a:t>
            </a:r>
            <a:endParaRPr lang="en-GB" sz="2400" dirty="0" smtClean="0">
              <a:latin typeface="Arial" charset="0"/>
              <a:cs typeface="Arial" charset="0"/>
            </a:endParaRPr>
          </a:p>
          <a:p>
            <a:r>
              <a:rPr lang="en-GB" sz="2400" dirty="0" smtClean="0">
                <a:latin typeface="Arial" charset="0"/>
                <a:cs typeface="Arial" charset="0"/>
              </a:rPr>
              <a:t>For example, to be able to take blood pressure using a sphygmomanometer, the student has to achieve a series of outcomes, e.g., to explain procedure to patient, to position cuff correctly, to inflate to correct pressure etc, etc. </a:t>
            </a:r>
            <a:endParaRPr lang="ar-SA" sz="2400" dirty="0" smtClean="0">
              <a:latin typeface="Arial" charset="0"/>
              <a:cs typeface="Arial" charset="0"/>
            </a:endParaRPr>
          </a:p>
          <a:p>
            <a:r>
              <a:rPr lang="ar-SA" sz="2400" dirty="0" smtClean="0">
                <a:latin typeface="Arial" charset="0"/>
                <a:cs typeface="Arial" charset="0"/>
              </a:rPr>
              <a:t>على سبيل المثال: ليكون الطالب قادراً على أخذ ضغط الدم بجهاز الضغط الإلكتروني يجب عليه أن يكون قد حصل على سلسلة من المخرجات بمعنى أنه يشرح الإجراء للمريض و أن يضع حزام الجهاز حول اليد بشكل صحيح و يضغط كرة الهواء للوصول لضغط </a:t>
            </a:r>
            <a:r>
              <a:rPr lang="ar-SA" sz="2400" dirty="0" err="1" smtClean="0">
                <a:latin typeface="Arial" charset="0"/>
                <a:cs typeface="Arial" charset="0"/>
              </a:rPr>
              <a:t>الدم </a:t>
            </a:r>
            <a:r>
              <a:rPr lang="ar-SA" sz="2400" dirty="0" smtClean="0">
                <a:latin typeface="Arial" charset="0"/>
                <a:cs typeface="Arial" charset="0"/>
              </a:rPr>
              <a:t>..</a:t>
            </a:r>
            <a:r>
              <a:rPr lang="ar-SA" sz="2400" dirty="0" err="1" smtClean="0">
                <a:latin typeface="Arial" charset="0"/>
                <a:cs typeface="Arial" charset="0"/>
              </a:rPr>
              <a:t>إلخ</a:t>
            </a:r>
            <a:endParaRPr lang="en-GB" sz="2400" dirty="0" smtClean="0">
              <a:latin typeface="Arial" charset="0"/>
              <a:cs typeface="Arial" charset="0"/>
            </a:endParaRPr>
          </a:p>
          <a:p>
            <a:pPr>
              <a:buFont typeface="Wingdings 2" pitchFamily="18" charset="2"/>
              <a:buNone/>
            </a:pPr>
            <a:endParaRPr lang="en-GB" sz="800" dirty="0" smtClean="0">
              <a:latin typeface="Arial" charset="0"/>
              <a:cs typeface="Arial" charset="0"/>
            </a:endParaRPr>
          </a:p>
          <a:p>
            <a:endParaRPr lang="en-GB"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04813"/>
            <a:ext cx="8435975" cy="1151979"/>
          </a:xfrm>
        </p:spPr>
        <p:txBody>
          <a:bodyPr>
            <a:noAutofit/>
          </a:bodyPr>
          <a:lstStyle/>
          <a:p>
            <a:pPr eaLnBrk="1" fontAlgn="auto" hangingPunct="1">
              <a:spcAft>
                <a:spcPts val="0"/>
              </a:spcAft>
              <a:defRPr/>
            </a:pPr>
            <a:r>
              <a:rPr lang="en-GB" sz="2800" b="1" dirty="0" smtClean="0">
                <a:solidFill>
                  <a:schemeClr val="accent3"/>
                </a:solidFill>
              </a:rPr>
              <a:t>Aims, objectives and outcomes</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الأهداف و المخرجات </a:t>
            </a:r>
            <a:endParaRPr lang="en-GB" sz="2800" b="1" dirty="0">
              <a:solidFill>
                <a:schemeClr val="accent3"/>
              </a:solidFill>
            </a:endParaRPr>
          </a:p>
        </p:txBody>
      </p:sp>
      <p:sp>
        <p:nvSpPr>
          <p:cNvPr id="3" name="Content Placeholder 2"/>
          <p:cNvSpPr>
            <a:spLocks noGrp="1"/>
          </p:cNvSpPr>
          <p:nvPr>
            <p:ph idx="1"/>
          </p:nvPr>
        </p:nvSpPr>
        <p:spPr>
          <a:xfrm>
            <a:off x="250825" y="1700213"/>
            <a:ext cx="8569325" cy="4897437"/>
          </a:xfrm>
        </p:spPr>
        <p:txBody>
          <a:bodyPr>
            <a:normAutofit lnSpcReduction="10000"/>
          </a:bodyPr>
          <a:lstStyle/>
          <a:p>
            <a:pPr marL="274320" indent="-274320" algn="just" eaLnBrk="1" fontAlgn="auto" hangingPunct="1">
              <a:spcAft>
                <a:spcPts val="0"/>
              </a:spcAft>
              <a:buClr>
                <a:schemeClr val="accent3"/>
              </a:buClr>
              <a:buFont typeface="Wingdings 2"/>
              <a:buChar char=""/>
              <a:defRPr/>
            </a:pPr>
            <a:r>
              <a:rPr lang="en-GB" sz="2200" dirty="0" smtClean="0">
                <a:latin typeface="+mj-lt"/>
              </a:rPr>
              <a:t>The difference </a:t>
            </a:r>
            <a:r>
              <a:rPr lang="ar-SA" sz="2200" dirty="0" smtClean="0">
                <a:latin typeface="+mj-lt"/>
              </a:rPr>
              <a:t>الفرق       </a:t>
            </a:r>
            <a:endParaRPr lang="en-GB" sz="2200" dirty="0" smtClean="0">
              <a:latin typeface="+mj-lt"/>
            </a:endParaRPr>
          </a:p>
          <a:p>
            <a:pPr marL="274320" indent="-274320" algn="just" eaLnBrk="1" fontAlgn="auto" hangingPunct="1">
              <a:spcAft>
                <a:spcPts val="0"/>
              </a:spcAft>
              <a:buClr>
                <a:schemeClr val="accent3"/>
              </a:buClr>
              <a:buNone/>
              <a:defRPr/>
            </a:pPr>
            <a:r>
              <a:rPr lang="en-GB" sz="2200" dirty="0" smtClean="0">
                <a:latin typeface="+mj-lt"/>
              </a:rPr>
              <a:t>    </a:t>
            </a:r>
            <a:r>
              <a:rPr lang="en-GB" sz="2200" dirty="0" smtClean="0">
                <a:solidFill>
                  <a:schemeClr val="accent6">
                    <a:lumMod val="75000"/>
                  </a:schemeClr>
                </a:solidFill>
                <a:latin typeface="+mj-lt"/>
              </a:rPr>
              <a:t>aims</a:t>
            </a:r>
            <a:r>
              <a:rPr lang="en-GB" sz="2200" dirty="0" smtClean="0">
                <a:latin typeface="+mj-lt"/>
              </a:rPr>
              <a:t> are written in terms of teaching intention and indicate what it is that the teacher intends to cover in the block of learning (curriculum coverage). </a:t>
            </a:r>
            <a:endParaRPr lang="ar-SA" sz="2200" dirty="0" smtClean="0">
              <a:latin typeface="+mj-lt"/>
            </a:endParaRPr>
          </a:p>
          <a:p>
            <a:pPr marL="274320" indent="-274320" algn="just" eaLnBrk="1" fontAlgn="auto" hangingPunct="1">
              <a:spcAft>
                <a:spcPts val="0"/>
              </a:spcAft>
              <a:buClr>
                <a:schemeClr val="accent3"/>
              </a:buClr>
              <a:buNone/>
              <a:defRPr/>
            </a:pPr>
            <a:r>
              <a:rPr lang="ar-SA" sz="2200" dirty="0" smtClean="0">
                <a:solidFill>
                  <a:srgbClr val="FF0000"/>
                </a:solidFill>
                <a:latin typeface="+mj-lt"/>
              </a:rPr>
              <a:t>الأهداف</a:t>
            </a:r>
            <a:r>
              <a:rPr lang="ar-SA" sz="2200" dirty="0" smtClean="0">
                <a:latin typeface="+mj-lt"/>
              </a:rPr>
              <a:t> تكون مكتوبة </a:t>
            </a:r>
            <a:r>
              <a:rPr lang="ar-SA" sz="2200" dirty="0" err="1" smtClean="0">
                <a:latin typeface="+mj-lt"/>
              </a:rPr>
              <a:t>بمصلطحات</a:t>
            </a:r>
            <a:r>
              <a:rPr lang="ar-SA" sz="2200" dirty="0" smtClean="0">
                <a:latin typeface="+mj-lt"/>
              </a:rPr>
              <a:t> تدريسية و تعطي معلومات عما ينوي المعلم تغطيته من </a:t>
            </a:r>
            <a:r>
              <a:rPr lang="ar-SA" sz="2200" dirty="0" err="1" smtClean="0">
                <a:latin typeface="+mj-lt"/>
              </a:rPr>
              <a:t>التعليم </a:t>
            </a:r>
            <a:r>
              <a:rPr lang="ar-SA" sz="2200" dirty="0" smtClean="0">
                <a:latin typeface="+mj-lt"/>
              </a:rPr>
              <a:t>(تغطية المنهج</a:t>
            </a:r>
            <a:r>
              <a:rPr lang="ar-SA" sz="2200" dirty="0" err="1" smtClean="0">
                <a:latin typeface="+mj-lt"/>
              </a:rPr>
              <a:t>).</a:t>
            </a:r>
            <a:endParaRPr lang="en-GB" sz="2200" dirty="0" smtClean="0">
              <a:latin typeface="+mj-lt"/>
            </a:endParaRPr>
          </a:p>
          <a:p>
            <a:pPr marL="274320" indent="-274320" algn="just" eaLnBrk="1" fontAlgn="auto" hangingPunct="1">
              <a:spcAft>
                <a:spcPts val="0"/>
              </a:spcAft>
              <a:buClr>
                <a:schemeClr val="accent3"/>
              </a:buClr>
              <a:buNone/>
              <a:defRPr/>
            </a:pPr>
            <a:r>
              <a:rPr lang="en-GB" sz="2200" dirty="0" smtClean="0">
                <a:latin typeface="+mj-lt"/>
              </a:rPr>
              <a:t>   </a:t>
            </a:r>
            <a:r>
              <a:rPr lang="en-GB" sz="2200" dirty="0" smtClean="0">
                <a:solidFill>
                  <a:schemeClr val="accent6">
                    <a:lumMod val="75000"/>
                  </a:schemeClr>
                </a:solidFill>
                <a:latin typeface="+mj-lt"/>
              </a:rPr>
              <a:t>Learning outcomes </a:t>
            </a:r>
            <a:r>
              <a:rPr lang="en-GB" sz="2200" dirty="0" smtClean="0">
                <a:latin typeface="+mj-lt"/>
              </a:rPr>
              <a:t>are descriptions of what the learner is expected to learn in the period of learning defined. </a:t>
            </a:r>
          </a:p>
          <a:p>
            <a:pPr marL="274320" indent="-274320" algn="just" eaLnBrk="1" fontAlgn="auto" hangingPunct="1">
              <a:spcAft>
                <a:spcPts val="0"/>
              </a:spcAft>
              <a:buClr>
                <a:schemeClr val="accent3"/>
              </a:buClr>
              <a:buFont typeface="Wingdings 2"/>
              <a:buChar char=""/>
              <a:defRPr/>
            </a:pPr>
            <a:r>
              <a:rPr lang="ar-SA" sz="2200" dirty="0" smtClean="0">
                <a:solidFill>
                  <a:srgbClr val="FF0000"/>
                </a:solidFill>
                <a:latin typeface="+mj-lt"/>
              </a:rPr>
              <a:t>مخرجات</a:t>
            </a:r>
            <a:r>
              <a:rPr lang="ar-SA" sz="2200" dirty="0" smtClean="0">
                <a:latin typeface="+mj-lt"/>
              </a:rPr>
              <a:t> </a:t>
            </a:r>
            <a:r>
              <a:rPr lang="ar-SA" sz="2200" dirty="0" smtClean="0">
                <a:solidFill>
                  <a:srgbClr val="FF0000"/>
                </a:solidFill>
                <a:latin typeface="+mj-lt"/>
              </a:rPr>
              <a:t>التعلم</a:t>
            </a:r>
            <a:r>
              <a:rPr lang="ar-SA" sz="2200" dirty="0" smtClean="0">
                <a:latin typeface="+mj-lt"/>
              </a:rPr>
              <a:t>: هي الأوصاف التي يتوقع من الطالب أن يتعلمها بفترة تعليمية معينة </a:t>
            </a:r>
            <a:endParaRPr lang="en-GB" sz="2200" dirty="0" smtClean="0">
              <a:latin typeface="+mj-lt"/>
            </a:endParaRPr>
          </a:p>
          <a:p>
            <a:pPr marL="274320" indent="-274320" algn="just" eaLnBrk="1" fontAlgn="auto" hangingPunct="1">
              <a:spcAft>
                <a:spcPts val="0"/>
              </a:spcAft>
              <a:buClr>
                <a:schemeClr val="accent3"/>
              </a:buClr>
              <a:buFont typeface="Wingdings 2"/>
              <a:buChar char=""/>
              <a:defRPr/>
            </a:pPr>
            <a:r>
              <a:rPr lang="en-GB" sz="2200" dirty="0" smtClean="0">
                <a:latin typeface="+mj-lt"/>
              </a:rPr>
              <a:t>Aims are therefore more about teaching and the management of learning, and learning outcomes are more about the learning that is actually to be achieved by the learner. </a:t>
            </a:r>
            <a:endParaRPr lang="ar-SA" sz="2200" dirty="0" smtClean="0">
              <a:latin typeface="+mj-lt"/>
            </a:endParaRPr>
          </a:p>
          <a:p>
            <a:pPr marL="274320" indent="-274320" algn="just" eaLnBrk="1" fontAlgn="auto" hangingPunct="1">
              <a:spcAft>
                <a:spcPts val="0"/>
              </a:spcAft>
              <a:buClr>
                <a:schemeClr val="accent3"/>
              </a:buClr>
              <a:buFont typeface="Wingdings 2"/>
              <a:buChar char=""/>
              <a:defRPr/>
            </a:pPr>
            <a:r>
              <a:rPr lang="ar-SA" sz="2200" dirty="0" smtClean="0">
                <a:latin typeface="+mj-lt"/>
              </a:rPr>
              <a:t>فهكذا الأهداف تكون للتعليم و إدارة التعلم بينما المخرجات تكون للتعلم الذي يراد تحقيقه من قبل المتعلم </a:t>
            </a:r>
            <a:endParaRPr lang="en-GB" sz="2200" dirty="0">
              <a:latin typeface="+mj-l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13" y="305523"/>
            <a:ext cx="8507412" cy="792162"/>
          </a:xfrm>
        </p:spPr>
        <p:txBody>
          <a:bodyPr>
            <a:normAutofit fontScale="90000"/>
          </a:bodyPr>
          <a:lstStyle/>
          <a:p>
            <a:pPr>
              <a:defRPr/>
            </a:pPr>
            <a:r>
              <a:rPr lang="en-GB" sz="2800" b="1" dirty="0" smtClean="0"/>
              <a:t> </a:t>
            </a:r>
            <a:r>
              <a:rPr lang="en-GB" sz="2800" b="1" dirty="0" smtClean="0">
                <a:solidFill>
                  <a:schemeClr val="accent3"/>
                </a:solidFill>
              </a:rPr>
              <a:t>Aims, objectives and outcomes (Example)</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الأهداف و </a:t>
            </a:r>
            <a:r>
              <a:rPr lang="ar-SA" sz="2800" b="1" dirty="0" err="1" smtClean="0">
                <a:solidFill>
                  <a:schemeClr val="accent3"/>
                </a:solidFill>
              </a:rPr>
              <a:t>المخرجات </a:t>
            </a:r>
            <a:r>
              <a:rPr lang="ar-SA" sz="2800" b="1" dirty="0" smtClean="0">
                <a:solidFill>
                  <a:schemeClr val="accent3"/>
                </a:solidFill>
              </a:rPr>
              <a:t>(مثال</a:t>
            </a:r>
            <a:r>
              <a:rPr lang="ar-SA" sz="2800" b="1" dirty="0" err="1" smtClean="0">
                <a:solidFill>
                  <a:schemeClr val="accent3"/>
                </a:solidFill>
              </a:rPr>
              <a:t>)</a:t>
            </a:r>
            <a:r>
              <a:rPr lang="ar-SA" sz="2800" b="1" dirty="0" smtClean="0">
                <a:solidFill>
                  <a:schemeClr val="accent3"/>
                </a:solidFill>
              </a:rPr>
              <a:t> </a:t>
            </a:r>
            <a:endParaRPr lang="en-GB" sz="2800" dirty="0"/>
          </a:p>
        </p:txBody>
      </p:sp>
      <p:pic>
        <p:nvPicPr>
          <p:cNvPr id="5" name="Picture 4"/>
          <p:cNvPicPr>
            <a:picLocks noChangeAspect="1"/>
          </p:cNvPicPr>
          <p:nvPr/>
        </p:nvPicPr>
        <p:blipFill>
          <a:blip r:embed="rId2"/>
          <a:stretch>
            <a:fillRect/>
          </a:stretch>
        </p:blipFill>
        <p:spPr>
          <a:xfrm>
            <a:off x="0" y="1580285"/>
            <a:ext cx="8890000" cy="5080000"/>
          </a:xfrm>
          <a:prstGeom prst="rect">
            <a:avLst/>
          </a:prstGeom>
        </p:spPr>
      </p:pic>
      <p:pic>
        <p:nvPicPr>
          <p:cNvPr id="6" name="Picture 5"/>
          <p:cNvPicPr>
            <a:picLocks noChangeAspect="1"/>
          </p:cNvPicPr>
          <p:nvPr/>
        </p:nvPicPr>
        <p:blipFill>
          <a:blip r:embed="rId3"/>
          <a:stretch>
            <a:fillRect/>
          </a:stretch>
        </p:blipFill>
        <p:spPr>
          <a:xfrm>
            <a:off x="811213" y="1097685"/>
            <a:ext cx="3771900" cy="482600"/>
          </a:xfrm>
          <a:prstGeom prst="rect">
            <a:avLst/>
          </a:prstGeom>
        </p:spPr>
      </p:pic>
      <p:sp>
        <p:nvSpPr>
          <p:cNvPr id="7" name="Oval 6"/>
          <p:cNvSpPr/>
          <p:nvPr/>
        </p:nvSpPr>
        <p:spPr>
          <a:xfrm>
            <a:off x="1851583" y="1580285"/>
            <a:ext cx="533178" cy="426580"/>
          </a:xfrm>
          <a:prstGeom prst="ellipse">
            <a:avLst/>
          </a:prstGeom>
          <a:solidFill>
            <a:srgbClr val="FFFF00">
              <a:alpha val="4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1800" dirty="0" smtClean="0"/>
              <a:t>(هذه ترجمة الشريحة السابقة) </a:t>
            </a:r>
            <a:r>
              <a:rPr lang="ar-SA" sz="4000" dirty="0" smtClean="0">
                <a:solidFill>
                  <a:srgbClr val="2BCF2D"/>
                </a:solidFill>
              </a:rPr>
              <a:t>الأهداف و </a:t>
            </a:r>
            <a:r>
              <a:rPr lang="ar-SA" sz="4000" dirty="0" err="1" smtClean="0">
                <a:solidFill>
                  <a:srgbClr val="2BCF2D"/>
                </a:solidFill>
              </a:rPr>
              <a:t>المخرجات </a:t>
            </a:r>
            <a:r>
              <a:rPr lang="ar-SA" sz="4000" dirty="0" smtClean="0">
                <a:solidFill>
                  <a:srgbClr val="2BCF2D"/>
                </a:solidFill>
              </a:rPr>
              <a:t>(مثال</a:t>
            </a:r>
            <a:r>
              <a:rPr lang="ar-SA" sz="4000" dirty="0" err="1" smtClean="0">
                <a:solidFill>
                  <a:srgbClr val="2BCF2D"/>
                </a:solidFill>
              </a:rPr>
              <a:t>)</a:t>
            </a:r>
            <a:r>
              <a:rPr lang="ar-SA" sz="4000" dirty="0" smtClean="0">
                <a:solidFill>
                  <a:srgbClr val="2BCF2D"/>
                </a:solidFill>
              </a:rPr>
              <a:t> </a:t>
            </a:r>
            <a:endParaRPr lang="ar-SA" sz="1800" dirty="0">
              <a:solidFill>
                <a:srgbClr val="2BCF2D"/>
              </a:solidFill>
            </a:endParaRPr>
          </a:p>
        </p:txBody>
      </p:sp>
      <p:sp>
        <p:nvSpPr>
          <p:cNvPr id="4" name="عنصر نائب للمحتوى 3"/>
          <p:cNvSpPr txBox="1">
            <a:spLocks noGrp="1"/>
          </p:cNvSpPr>
          <p:nvPr>
            <p:ph idx="1"/>
          </p:nvPr>
        </p:nvSpPr>
        <p:spPr>
          <a:xfrm>
            <a:off x="457200" y="1223158"/>
            <a:ext cx="8229600" cy="5447645"/>
          </a:xfrm>
          <a:prstGeom prst="rect">
            <a:avLst/>
          </a:prstGeom>
          <a:noFill/>
        </p:spPr>
        <p:txBody>
          <a:bodyPr wrap="square" rtlCol="1">
            <a:spAutoFit/>
          </a:bodyPr>
          <a:lstStyle/>
          <a:p>
            <a:pPr algn="r" rtl="1"/>
            <a:r>
              <a:rPr lang="ar-SA" sz="1800" dirty="0" err="1" smtClean="0"/>
              <a:t>إمفيل</a:t>
            </a:r>
            <a:r>
              <a:rPr lang="ar-SA" sz="1800" dirty="0" smtClean="0"/>
              <a:t> في العلوم </a:t>
            </a:r>
            <a:r>
              <a:rPr lang="ar-SA" sz="1800" dirty="0" err="1" smtClean="0"/>
              <a:t>الطبية </a:t>
            </a:r>
            <a:r>
              <a:rPr lang="ar-SA" sz="1800" dirty="0" smtClean="0"/>
              <a:t>(اختيار أ</a:t>
            </a:r>
            <a:r>
              <a:rPr lang="ar-SA" sz="1800" dirty="0" err="1" smtClean="0"/>
              <a:t>)</a:t>
            </a:r>
            <a:endParaRPr lang="ar-SA" sz="1800" dirty="0" smtClean="0"/>
          </a:p>
          <a:p>
            <a:pPr algn="r" rtl="1">
              <a:buNone/>
            </a:pPr>
            <a:endParaRPr lang="ar-SA" dirty="0" smtClean="0"/>
          </a:p>
          <a:p>
            <a:pPr algn="r" rtl="1">
              <a:buNone/>
            </a:pPr>
            <a:r>
              <a:rPr lang="ar-SA" sz="1800" dirty="0" smtClean="0"/>
              <a:t>إن </a:t>
            </a:r>
            <a:r>
              <a:rPr lang="ar-SA" sz="1800" dirty="0" err="1" smtClean="0"/>
              <a:t>إمفيل</a:t>
            </a:r>
            <a:r>
              <a:rPr lang="ar-SA" sz="1800" dirty="0" smtClean="0"/>
              <a:t> هي دورة مقدمة من قبل بعض المعاهد الإكلينيكية للبحث و تعليم الطلبة على المهارات و المعرفة المتصلة </a:t>
            </a:r>
            <a:r>
              <a:rPr lang="ar-SA" sz="1800" dirty="0" err="1" smtClean="0"/>
              <a:t>به</a:t>
            </a:r>
            <a:r>
              <a:rPr lang="ar-SA" sz="1800" dirty="0" smtClean="0"/>
              <a:t>، و أهم </a:t>
            </a:r>
            <a:r>
              <a:rPr lang="ar-SA" sz="1800" dirty="0" err="1" smtClean="0"/>
              <a:t>أهدافه :</a:t>
            </a:r>
            <a:endParaRPr lang="ar-SA" sz="1800" dirty="0" smtClean="0"/>
          </a:p>
          <a:p>
            <a:pPr algn="r" rtl="1">
              <a:buFont typeface="Arial" pitchFamily="34" charset="0"/>
              <a:buChar char="•"/>
            </a:pPr>
            <a:r>
              <a:rPr lang="ar-SA" sz="1800" dirty="0" smtClean="0"/>
              <a:t>تزويج الطلاب بخبرة أولية لعمل بحوث مركزة  في مادة ما تحت إشراف معين و </a:t>
            </a:r>
          </a:p>
          <a:p>
            <a:pPr algn="r" rtl="1">
              <a:buFont typeface="Arial" pitchFamily="34" charset="0"/>
              <a:buChar char="•"/>
            </a:pPr>
            <a:r>
              <a:rPr lang="ar-SA" sz="1800" dirty="0" smtClean="0"/>
              <a:t> تعطي الفرصة للطلاب ليطوروا مهاراتهم و خبراتهم في مجال البحث العلمي</a:t>
            </a:r>
          </a:p>
          <a:p>
            <a:pPr algn="r" rtl="1">
              <a:buNone/>
            </a:pPr>
            <a:r>
              <a:rPr lang="ar-SA" sz="1800" dirty="0" smtClean="0"/>
              <a:t>       </a:t>
            </a:r>
            <a:r>
              <a:rPr lang="ar-SA" sz="1800" dirty="0" smtClean="0">
                <a:solidFill>
                  <a:srgbClr val="FF0000"/>
                </a:solidFill>
              </a:rPr>
              <a:t>مخرجات </a:t>
            </a:r>
            <a:r>
              <a:rPr lang="ar-SA" sz="1800" dirty="0" err="1" smtClean="0">
                <a:solidFill>
                  <a:srgbClr val="FF0000"/>
                </a:solidFill>
              </a:rPr>
              <a:t>التعلم :</a:t>
            </a:r>
            <a:r>
              <a:rPr lang="ar-SA" sz="1800" dirty="0" smtClean="0">
                <a:solidFill>
                  <a:srgbClr val="FF0000"/>
                </a:solidFill>
              </a:rPr>
              <a:t> </a:t>
            </a:r>
          </a:p>
          <a:p>
            <a:pPr algn="r" rtl="1">
              <a:buNone/>
            </a:pPr>
            <a:r>
              <a:rPr lang="ar-SA" sz="1800" dirty="0" smtClean="0"/>
              <a:t>في نهاية البرنامج سيكون </a:t>
            </a:r>
            <a:r>
              <a:rPr lang="ar-SA" sz="1800" dirty="0" err="1" smtClean="0"/>
              <a:t>الطلاب:</a:t>
            </a:r>
            <a:r>
              <a:rPr lang="ar-SA" sz="1800" dirty="0" smtClean="0"/>
              <a:t> </a:t>
            </a:r>
          </a:p>
          <a:p>
            <a:pPr algn="r" rtl="1">
              <a:buNone/>
            </a:pPr>
            <a:r>
              <a:rPr lang="ar-SA" sz="1800" dirty="0" smtClean="0"/>
              <a:t>* لديهم فهم شامل للطرق و الأدوات و معرفة شاملة للمادة العلمية المطبقة في </a:t>
            </a:r>
            <a:r>
              <a:rPr lang="ar-SA" sz="1800" dirty="0" err="1" smtClean="0"/>
              <a:t>بحوثهم.</a:t>
            </a:r>
            <a:r>
              <a:rPr lang="ar-SA" sz="1800" dirty="0" smtClean="0"/>
              <a:t> </a:t>
            </a:r>
          </a:p>
          <a:p>
            <a:pPr algn="r" rtl="1">
              <a:buFont typeface="Arial" pitchFamily="34" charset="0"/>
              <a:buChar char="•"/>
            </a:pPr>
            <a:r>
              <a:rPr lang="ar-SA" sz="1800" dirty="0" smtClean="0"/>
              <a:t>قد عرضوا ما حصلوا عليه من معرفة بشكل تطبيقي مع فهم عملي لاستخدام الأسئلة و البحث بشكل فعال لترجمة المعرفة لديهم لواقع </a:t>
            </a:r>
            <a:r>
              <a:rPr lang="ar-SA" sz="1800" dirty="0" err="1" smtClean="0"/>
              <a:t>عملي.</a:t>
            </a:r>
            <a:r>
              <a:rPr lang="ar-SA" sz="1800" dirty="0" smtClean="0"/>
              <a:t> </a:t>
            </a:r>
          </a:p>
          <a:p>
            <a:pPr algn="r" rtl="1">
              <a:buFont typeface="Arial" pitchFamily="34" charset="0"/>
              <a:buChar char="•"/>
            </a:pPr>
            <a:r>
              <a:rPr lang="ar-SA" sz="1800" dirty="0" smtClean="0"/>
              <a:t>عرضوا قدراتهم للتقييم النقدي للبحوث الآنية و عرفوا طرق البحث وآلياته.</a:t>
            </a:r>
          </a:p>
          <a:p>
            <a:pPr algn="r" rtl="1">
              <a:buFont typeface="Arial" pitchFamily="34" charset="0"/>
              <a:buChar char="•"/>
            </a:pPr>
            <a:r>
              <a:rPr lang="ar-SA" sz="1800" dirty="0" smtClean="0"/>
              <a:t>أظهروا الثقة بالنفس لحل المشكلات بأنفسهم و معالجة المسائل و عملوا بشكل تلقائي على تخطيط و تطبيق </a:t>
            </a:r>
            <a:r>
              <a:rPr lang="ar-SA" sz="1800" dirty="0" err="1" smtClean="0"/>
              <a:t>البحث.</a:t>
            </a:r>
            <a:r>
              <a:rPr lang="ar-SA" sz="1800" dirty="0" smtClean="0"/>
              <a:t>   </a:t>
            </a:r>
          </a:p>
          <a:p>
            <a:pPr algn="r" rtl="1">
              <a:buFont typeface="Arial" pitchFamily="34" charset="0"/>
              <a:buChar char="•"/>
            </a:pPr>
            <a:endParaRPr lang="ar-SA" sz="1800" dirty="0" smtClean="0"/>
          </a:p>
          <a:p>
            <a:pPr algn="r" rtl="1">
              <a:buFont typeface="Arial" pitchFamily="34" charset="0"/>
              <a:buChar char="•"/>
            </a:pPr>
            <a:endParaRPr lang="ar-SA" sz="1800" dirty="0" smtClean="0"/>
          </a:p>
        </p:txBody>
      </p:sp>
      <p:sp>
        <p:nvSpPr>
          <p:cNvPr id="5" name="مربع نص 4"/>
          <p:cNvSpPr txBox="1"/>
          <p:nvPr/>
        </p:nvSpPr>
        <p:spPr>
          <a:xfrm>
            <a:off x="5922056" y="2057791"/>
            <a:ext cx="3004230" cy="369332"/>
          </a:xfrm>
          <a:prstGeom prst="rect">
            <a:avLst/>
          </a:prstGeom>
          <a:noFill/>
        </p:spPr>
        <p:txBody>
          <a:bodyPr wrap="square" rtlCol="1">
            <a:spAutoFit/>
          </a:bodyPr>
          <a:lstStyle/>
          <a:p>
            <a:r>
              <a:rPr lang="ar-SA" dirty="0" smtClean="0">
                <a:solidFill>
                  <a:srgbClr val="FF0000"/>
                </a:solidFill>
              </a:rPr>
              <a:t>الأهداف</a:t>
            </a:r>
            <a:r>
              <a:rPr lang="ar-SA" dirty="0" smtClean="0"/>
              <a:t> التعليمية من البرنامج </a:t>
            </a:r>
            <a:endParaRPr lang="ar-SA"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04850"/>
            <a:ext cx="8641085" cy="852488"/>
          </a:xfrm>
        </p:spPr>
        <p:txBody>
          <a:bodyPr>
            <a:normAutofit fontScale="90000"/>
          </a:bodyPr>
          <a:lstStyle/>
          <a:p>
            <a:pPr>
              <a:defRPr/>
            </a:pPr>
            <a:r>
              <a:rPr lang="en-GB" sz="2800" b="1" dirty="0" smtClean="0">
                <a:solidFill>
                  <a:schemeClr val="accent3"/>
                </a:solidFill>
              </a:rPr>
              <a:t/>
            </a:r>
            <a:br>
              <a:rPr lang="en-GB" sz="2800" b="1" dirty="0" smtClean="0">
                <a:solidFill>
                  <a:schemeClr val="accent3"/>
                </a:solidFill>
              </a:rPr>
            </a:br>
            <a:r>
              <a:rPr lang="en-GB" sz="2800" b="1" dirty="0" smtClean="0">
                <a:solidFill>
                  <a:schemeClr val="accent3"/>
                </a:solidFill>
              </a:rPr>
              <a:t/>
            </a:r>
            <a:br>
              <a:rPr lang="en-GB" sz="2800" b="1" dirty="0" smtClean="0">
                <a:solidFill>
                  <a:schemeClr val="accent3"/>
                </a:solidFill>
              </a:rPr>
            </a:br>
            <a:r>
              <a:rPr lang="en-GB" sz="2800" b="1" dirty="0" smtClean="0">
                <a:solidFill>
                  <a:schemeClr val="accent3"/>
                </a:solidFill>
              </a:rPr>
              <a:t>We have course objectives, why do we need outcomes for individual teaching sessions?</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لدينا أهداف منهج </a:t>
            </a:r>
            <a:r>
              <a:rPr lang="ar-SA" sz="2800" b="1" dirty="0" err="1" smtClean="0">
                <a:solidFill>
                  <a:schemeClr val="accent3"/>
                </a:solidFill>
              </a:rPr>
              <a:t>ما ...</a:t>
            </a:r>
            <a:r>
              <a:rPr lang="ar-SA" sz="2800" b="1" dirty="0" smtClean="0">
                <a:solidFill>
                  <a:schemeClr val="accent3"/>
                </a:solidFill>
              </a:rPr>
              <a:t> فلماذا نحتاج لمخرجات لجلسات تدريسية مفردة؟</a:t>
            </a:r>
            <a:r>
              <a:rPr lang="en-GB" sz="2800" b="1" dirty="0" smtClean="0">
                <a:solidFill>
                  <a:schemeClr val="accent3"/>
                </a:solidFill>
              </a:rPr>
              <a:t/>
            </a:r>
            <a:br>
              <a:rPr lang="en-GB" sz="2800" b="1" dirty="0" smtClean="0">
                <a:solidFill>
                  <a:schemeClr val="accent3"/>
                </a:solidFill>
              </a:rPr>
            </a:br>
            <a:r>
              <a:rPr lang="en-GB" sz="2800" b="1" dirty="0" smtClean="0">
                <a:solidFill>
                  <a:schemeClr val="accent3"/>
                </a:solidFill>
              </a:rPr>
              <a:t/>
            </a:r>
            <a:br>
              <a:rPr lang="en-GB" sz="2800" b="1" dirty="0" smtClean="0">
                <a:solidFill>
                  <a:schemeClr val="accent3"/>
                </a:solidFill>
              </a:rPr>
            </a:br>
            <a:endParaRPr lang="en-GB" sz="2800" b="1" dirty="0">
              <a:solidFill>
                <a:schemeClr val="accent3"/>
              </a:solidFill>
            </a:endParaRPr>
          </a:p>
        </p:txBody>
      </p:sp>
      <p:sp>
        <p:nvSpPr>
          <p:cNvPr id="60419" name="Content Placeholder 2"/>
          <p:cNvSpPr>
            <a:spLocks noGrp="1"/>
          </p:cNvSpPr>
          <p:nvPr>
            <p:ph idx="1"/>
          </p:nvPr>
        </p:nvSpPr>
        <p:spPr>
          <a:xfrm>
            <a:off x="323528" y="1832355"/>
            <a:ext cx="8785225" cy="4551362"/>
          </a:xfrm>
        </p:spPr>
        <p:txBody>
          <a:bodyPr>
            <a:normAutofit fontScale="92500"/>
          </a:bodyPr>
          <a:lstStyle/>
          <a:p>
            <a:pPr algn="just">
              <a:buFont typeface="Wingdings 2" pitchFamily="18" charset="2"/>
              <a:buNone/>
            </a:pPr>
            <a:r>
              <a:rPr lang="en-GB" dirty="0" smtClean="0"/>
              <a:t>	</a:t>
            </a:r>
            <a:r>
              <a:rPr lang="en-GB" sz="2400" dirty="0" smtClean="0">
                <a:latin typeface="Arial" charset="0"/>
                <a:cs typeface="Arial" charset="0"/>
              </a:rPr>
              <a:t>From a curriculum perspective the learning objectives from each taught session should fit together coherently, building towards the overall aims of each module and the whole curriculum. If learning objectives are not known for each session then it is impossible to see how the whole curriculum fits together. It becomes impossible for teachers in different phases of the curriculum to see what students have learned in other areas making managing and auditing the curriculum more difficult.  </a:t>
            </a:r>
            <a:endParaRPr lang="ar-SA" sz="2400" dirty="0" smtClean="0">
              <a:latin typeface="Arial" charset="0"/>
              <a:cs typeface="Arial" charset="0"/>
            </a:endParaRPr>
          </a:p>
          <a:p>
            <a:pPr algn="just" rtl="1">
              <a:buFont typeface="Wingdings 2" pitchFamily="18" charset="2"/>
              <a:buNone/>
            </a:pPr>
            <a:r>
              <a:rPr lang="ar-SA" sz="2400" dirty="0" smtClean="0">
                <a:latin typeface="Arial" charset="0"/>
                <a:cs typeface="Arial" charset="0"/>
              </a:rPr>
              <a:t>من وجهة نظر المنهج فإن أهداف التعلم لكل جلسة يجب أن تناسب الكل بشكل متناغم وتبني باتجاه الأهداف العامة لكل وحدة و من ثم كل </a:t>
            </a:r>
            <a:r>
              <a:rPr lang="ar-SA" sz="2400" dirty="0" err="1" smtClean="0">
                <a:latin typeface="Arial" charset="0"/>
                <a:cs typeface="Arial" charset="0"/>
              </a:rPr>
              <a:t>المنهج.</a:t>
            </a:r>
            <a:r>
              <a:rPr lang="ar-SA" sz="2400" dirty="0" smtClean="0">
                <a:latin typeface="Arial" charset="0"/>
                <a:cs typeface="Arial" charset="0"/>
              </a:rPr>
              <a:t> فلو أن الأهداف غير معلومة لكل جلسة فمن المستحيل أن نعرف كيف أن المنهج ككل مناسب لبعضه البعض فيصبح من المستحيل للمعلمين بكل مراحل المنهج أن يعلموا الطلاب على ضبط المنهج و يصبح الأمر صعباً جداً.</a:t>
            </a:r>
            <a:endParaRPr lang="en-GB" sz="2400" dirty="0" smtClean="0">
              <a:latin typeface="Arial" charset="0"/>
              <a:cs typeface="Arial" charset="0"/>
            </a:endParaRPr>
          </a:p>
          <a:p>
            <a:pPr>
              <a:buFont typeface="Wingdings 2" pitchFamily="18" charset="2"/>
              <a:buNone/>
            </a:pPr>
            <a:endParaRPr lang="en-GB"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1"/>
            <a:ext cx="8229600" cy="635918"/>
          </a:xfrm>
        </p:spPr>
        <p:txBody>
          <a:bodyPr>
            <a:normAutofit fontScale="90000"/>
          </a:bodyPr>
          <a:lstStyle/>
          <a:p>
            <a:pPr>
              <a:defRPr/>
            </a:pPr>
            <a:r>
              <a:rPr lang="en-GB" sz="2800" b="1" dirty="0" smtClean="0">
                <a:solidFill>
                  <a:schemeClr val="accent3"/>
                </a:solidFill>
              </a:rPr>
              <a:t>Constructing Learning Outcomes (LO)</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بناء مخرجات التعلم </a:t>
            </a:r>
            <a:endParaRPr lang="en-GB" sz="2800" dirty="0">
              <a:solidFill>
                <a:schemeClr val="accent3"/>
              </a:solidFill>
            </a:endParaRPr>
          </a:p>
        </p:txBody>
      </p:sp>
      <p:sp>
        <p:nvSpPr>
          <p:cNvPr id="61443" name="Content Placeholder 2"/>
          <p:cNvSpPr>
            <a:spLocks noGrp="1"/>
          </p:cNvSpPr>
          <p:nvPr>
            <p:ph idx="1"/>
          </p:nvPr>
        </p:nvSpPr>
        <p:spPr>
          <a:xfrm>
            <a:off x="179388" y="1340768"/>
            <a:ext cx="8785225" cy="4983832"/>
          </a:xfrm>
        </p:spPr>
        <p:txBody>
          <a:bodyPr>
            <a:normAutofit fontScale="85000" lnSpcReduction="10000"/>
          </a:bodyPr>
          <a:lstStyle/>
          <a:p>
            <a:pPr>
              <a:buFont typeface="Wingdings 2" pitchFamily="18" charset="2"/>
              <a:buNone/>
            </a:pPr>
            <a:r>
              <a:rPr lang="en-GB" dirty="0" smtClean="0"/>
              <a:t>	</a:t>
            </a:r>
            <a:r>
              <a:rPr lang="en-GB" sz="2400" dirty="0" smtClean="0">
                <a:latin typeface="Arial" charset="0"/>
                <a:cs typeface="Arial" charset="0"/>
              </a:rPr>
              <a:t>An LO should ideally contain three parts that deal respectively with:</a:t>
            </a:r>
            <a:endParaRPr lang="ar-SA" sz="2400" dirty="0" smtClean="0">
              <a:latin typeface="Arial" charset="0"/>
              <a:cs typeface="Arial" charset="0"/>
            </a:endParaRPr>
          </a:p>
          <a:p>
            <a:pPr>
              <a:buFont typeface="Wingdings 2" pitchFamily="18" charset="2"/>
              <a:buNone/>
            </a:pPr>
            <a:r>
              <a:rPr lang="ar-SA" sz="2400" dirty="0" smtClean="0">
                <a:latin typeface="Arial" charset="0"/>
                <a:cs typeface="Arial" charset="0"/>
              </a:rPr>
              <a:t>يجب أن تحتوي مخرجات التعلم على ثلاثة أجزاء </a:t>
            </a:r>
            <a:r>
              <a:rPr lang="ar-SA" sz="2400" dirty="0" err="1" smtClean="0">
                <a:latin typeface="Arial" charset="0"/>
                <a:cs typeface="Arial" charset="0"/>
              </a:rPr>
              <a:t>هي:</a:t>
            </a:r>
            <a:r>
              <a:rPr lang="ar-SA" sz="2400" dirty="0" smtClean="0">
                <a:latin typeface="Arial" charset="0"/>
                <a:cs typeface="Arial" charset="0"/>
              </a:rPr>
              <a:t> </a:t>
            </a:r>
            <a:endParaRPr lang="en-GB" sz="2400" dirty="0" smtClean="0">
              <a:latin typeface="Arial" charset="0"/>
              <a:cs typeface="Arial" charset="0"/>
            </a:endParaRPr>
          </a:p>
          <a:p>
            <a:pPr algn="just">
              <a:buFont typeface="Wingdings 2" pitchFamily="18" charset="2"/>
              <a:buNone/>
            </a:pPr>
            <a:r>
              <a:rPr lang="en-GB" sz="2400" b="1" dirty="0" smtClean="0">
                <a:latin typeface="Arial" charset="0"/>
                <a:cs typeface="Arial" charset="0"/>
              </a:rPr>
              <a:t>	1. BEHAVIOUR: </a:t>
            </a:r>
            <a:r>
              <a:rPr lang="en-GB" sz="2400" dirty="0" smtClean="0">
                <a:latin typeface="Arial" charset="0"/>
                <a:cs typeface="Arial" charset="0"/>
              </a:rPr>
              <a:t>an action verb to describe what participants will be able to do as a consequence of a learning activity</a:t>
            </a:r>
            <a:endParaRPr lang="ar-SA" sz="2400" dirty="0" smtClean="0">
              <a:latin typeface="Arial" charset="0"/>
              <a:cs typeface="Arial" charset="0"/>
            </a:endParaRPr>
          </a:p>
          <a:p>
            <a:pPr algn="just" rtl="1">
              <a:buFont typeface="Wingdings 2" pitchFamily="18" charset="2"/>
              <a:buNone/>
            </a:pPr>
            <a:r>
              <a:rPr lang="ar-SA" sz="2400" dirty="0" err="1" smtClean="0">
                <a:latin typeface="Arial" charset="0"/>
                <a:cs typeface="Arial" charset="0"/>
              </a:rPr>
              <a:t>1.</a:t>
            </a:r>
            <a:r>
              <a:rPr lang="ar-SA" sz="2400" dirty="0" smtClean="0">
                <a:latin typeface="Arial" charset="0"/>
                <a:cs typeface="Arial" charset="0"/>
              </a:rPr>
              <a:t> السلوك: فعل عملي لوصف لما سيمكن للطلاب من القيام </a:t>
            </a:r>
            <a:r>
              <a:rPr lang="ar-SA" sz="2400" dirty="0" err="1" smtClean="0">
                <a:latin typeface="Arial" charset="0"/>
                <a:cs typeface="Arial" charset="0"/>
              </a:rPr>
              <a:t>به</a:t>
            </a:r>
            <a:r>
              <a:rPr lang="ar-SA" sz="2400" dirty="0" smtClean="0">
                <a:latin typeface="Arial" charset="0"/>
                <a:cs typeface="Arial" charset="0"/>
              </a:rPr>
              <a:t> كنتيجة للنشاط التعلمي.</a:t>
            </a:r>
            <a:endParaRPr lang="en-GB" sz="2400" dirty="0" smtClean="0">
              <a:latin typeface="Arial" charset="0"/>
              <a:cs typeface="Arial" charset="0"/>
            </a:endParaRPr>
          </a:p>
          <a:p>
            <a:pPr algn="just">
              <a:buFont typeface="Wingdings 2" pitchFamily="18" charset="2"/>
              <a:buNone/>
            </a:pPr>
            <a:r>
              <a:rPr lang="en-GB" sz="2400" b="1" dirty="0" smtClean="0">
                <a:latin typeface="Arial" charset="0"/>
                <a:cs typeface="Arial" charset="0"/>
              </a:rPr>
              <a:t>	2. CONDITION: </a:t>
            </a:r>
            <a:r>
              <a:rPr lang="en-GB" sz="2400" dirty="0" smtClean="0">
                <a:latin typeface="Arial" charset="0"/>
                <a:cs typeface="Arial" charset="0"/>
              </a:rPr>
              <a:t>an environment or situation in which the student will perform the behaviour or the tools/information they will be given when they demonstrate their learning</a:t>
            </a:r>
            <a:endParaRPr lang="ar-SA" sz="2400" dirty="0" smtClean="0">
              <a:latin typeface="Arial" charset="0"/>
              <a:cs typeface="Arial" charset="0"/>
            </a:endParaRPr>
          </a:p>
          <a:p>
            <a:pPr algn="just" rtl="1">
              <a:buFont typeface="Wingdings 2" pitchFamily="18" charset="2"/>
              <a:buNone/>
            </a:pPr>
            <a:r>
              <a:rPr lang="ar-SA" sz="2400" dirty="0" err="1" smtClean="0">
                <a:latin typeface="Arial" charset="0"/>
                <a:cs typeface="Arial" charset="0"/>
              </a:rPr>
              <a:t>2.</a:t>
            </a:r>
            <a:r>
              <a:rPr lang="ar-SA" sz="2400" dirty="0" smtClean="0">
                <a:latin typeface="Arial" charset="0"/>
                <a:cs typeface="Arial" charset="0"/>
              </a:rPr>
              <a:t> الحالة: هي البيئة أو الموقف الذي يؤدي فيه الطالب ذلك السلوك/أو تلك الأدوات و المعلومات التي سيحصلون عليها عندما يعرضون ما تعلموه.</a:t>
            </a:r>
            <a:endParaRPr lang="en-GB" sz="2400" dirty="0" smtClean="0">
              <a:latin typeface="Arial" charset="0"/>
              <a:cs typeface="Arial" charset="0"/>
            </a:endParaRPr>
          </a:p>
          <a:p>
            <a:pPr algn="just">
              <a:buFont typeface="Wingdings 2" pitchFamily="18" charset="2"/>
              <a:buNone/>
            </a:pPr>
            <a:r>
              <a:rPr lang="en-GB" sz="2400" b="1" dirty="0" smtClean="0">
                <a:latin typeface="Arial" charset="0"/>
                <a:cs typeface="Arial" charset="0"/>
              </a:rPr>
              <a:t>	3. CRITERIA: </a:t>
            </a:r>
            <a:r>
              <a:rPr lang="en-GB" sz="2400" dirty="0" smtClean="0">
                <a:latin typeface="Arial" charset="0"/>
                <a:cs typeface="Arial" charset="0"/>
              </a:rPr>
              <a:t>describing the limits or range of an acceptable response, </a:t>
            </a:r>
            <a:r>
              <a:rPr lang="en-GB" sz="2400" i="1" dirty="0" smtClean="0">
                <a:latin typeface="Arial" charset="0"/>
                <a:cs typeface="Arial" charset="0"/>
              </a:rPr>
              <a:t>i.e. </a:t>
            </a:r>
            <a:r>
              <a:rPr lang="en-GB" sz="2400" dirty="0" smtClean="0">
                <a:latin typeface="Arial" charset="0"/>
                <a:cs typeface="Arial" charset="0"/>
              </a:rPr>
              <a:t>addressing the question of how well the learner has to perform for one to be able to say that the LO has been achieved?</a:t>
            </a:r>
            <a:endParaRPr lang="ar-SA" sz="2400" dirty="0" smtClean="0">
              <a:latin typeface="Arial" charset="0"/>
              <a:cs typeface="Arial" charset="0"/>
            </a:endParaRPr>
          </a:p>
          <a:p>
            <a:pPr algn="just" rtl="1">
              <a:buFont typeface="Wingdings 2" pitchFamily="18" charset="2"/>
              <a:buNone/>
            </a:pPr>
            <a:r>
              <a:rPr lang="ar-SA" sz="2400" dirty="0" err="1" smtClean="0">
                <a:latin typeface="Arial" charset="0"/>
                <a:cs typeface="Arial" charset="0"/>
              </a:rPr>
              <a:t>3.</a:t>
            </a:r>
            <a:r>
              <a:rPr lang="ar-SA" sz="2400" dirty="0" smtClean="0">
                <a:latin typeface="Arial" charset="0"/>
                <a:cs typeface="Arial" charset="0"/>
              </a:rPr>
              <a:t> المعيار: وصف الحدود و النطاق لردة فعل مقبولة بمعنى آخر، إطلاق أسئلة في كيفية ما يقدمه الطالب بشكل جيد لنحكم أن مخرجات التعلم قد وقعت.</a:t>
            </a:r>
            <a:endParaRPr lang="en-GB" sz="24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923925"/>
          </a:xfrm>
        </p:spPr>
        <p:txBody>
          <a:bodyPr>
            <a:normAutofit fontScale="90000"/>
          </a:bodyPr>
          <a:lstStyle/>
          <a:p>
            <a:pPr>
              <a:defRPr/>
            </a:pPr>
            <a:r>
              <a:rPr lang="en-GB" sz="2800" b="1" dirty="0" smtClean="0">
                <a:solidFill>
                  <a:schemeClr val="accent3"/>
                </a:solidFill>
              </a:rPr>
              <a:t>Learning Outcome: Example 1</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مخرج تعلمي: مثال 1 </a:t>
            </a:r>
            <a:endParaRPr lang="en-GB" sz="2800" dirty="0">
              <a:solidFill>
                <a:schemeClr val="accent3"/>
              </a:solidFill>
            </a:endParaRPr>
          </a:p>
        </p:txBody>
      </p:sp>
      <p:sp>
        <p:nvSpPr>
          <p:cNvPr id="62467" name="Content Placeholder 2"/>
          <p:cNvSpPr>
            <a:spLocks noGrp="1"/>
          </p:cNvSpPr>
          <p:nvPr>
            <p:ph idx="1"/>
          </p:nvPr>
        </p:nvSpPr>
        <p:spPr>
          <a:xfrm>
            <a:off x="179388" y="1935163"/>
            <a:ext cx="8785225" cy="4389437"/>
          </a:xfrm>
        </p:spPr>
        <p:txBody>
          <a:bodyPr/>
          <a:lstStyle/>
          <a:p>
            <a:pPr>
              <a:buFont typeface="Wingdings 2" pitchFamily="18" charset="2"/>
              <a:buNone/>
            </a:pPr>
            <a:r>
              <a:rPr lang="en-GB" sz="2400" dirty="0" smtClean="0">
                <a:latin typeface="Arial" charset="0"/>
                <a:cs typeface="Arial" charset="0"/>
              </a:rPr>
              <a:t>	“Given a set of data the student will be able to compute the standard deviation.”</a:t>
            </a:r>
            <a:endParaRPr lang="ar-SA" sz="2400" dirty="0" smtClean="0">
              <a:latin typeface="Arial" charset="0"/>
              <a:cs typeface="Arial" charset="0"/>
            </a:endParaRPr>
          </a:p>
          <a:p>
            <a:pPr algn="r" rtl="1">
              <a:buFont typeface="Wingdings 2" pitchFamily="18" charset="2"/>
              <a:buNone/>
            </a:pPr>
            <a:r>
              <a:rPr lang="ar-SA" sz="2400" dirty="0" smtClean="0">
                <a:latin typeface="Arial" charset="0"/>
                <a:cs typeface="Arial" charset="0"/>
              </a:rPr>
              <a:t>”بعد إعطاء الطالب مجموعة بيانات سيكون قادراً على حساب الانحراف </a:t>
            </a:r>
            <a:r>
              <a:rPr lang="ar-SA" sz="2400" dirty="0" err="1" smtClean="0">
                <a:latin typeface="Arial" charset="0"/>
                <a:cs typeface="Arial" charset="0"/>
              </a:rPr>
              <a:t>المعياري“.</a:t>
            </a:r>
            <a:endParaRPr lang="en-GB" sz="2400" dirty="0" smtClean="0">
              <a:latin typeface="Arial" charset="0"/>
              <a:cs typeface="Arial" charset="0"/>
            </a:endParaRPr>
          </a:p>
          <a:p>
            <a:pPr>
              <a:buFont typeface="Wingdings 2" pitchFamily="18" charset="2"/>
              <a:buNone/>
            </a:pPr>
            <a:endParaRPr lang="en-GB" sz="2400" b="1" dirty="0" smtClean="0">
              <a:latin typeface="Arial" charset="0"/>
              <a:cs typeface="Arial" charset="0"/>
            </a:endParaRPr>
          </a:p>
          <a:p>
            <a:r>
              <a:rPr lang="en-GB" sz="2400" b="1" dirty="0" smtClean="0">
                <a:latin typeface="Arial" charset="0"/>
                <a:cs typeface="Arial" charset="0"/>
              </a:rPr>
              <a:t>Condition</a:t>
            </a:r>
            <a:r>
              <a:rPr lang="en-GB" sz="2400" dirty="0" smtClean="0">
                <a:latin typeface="Arial" charset="0"/>
                <a:cs typeface="Arial" charset="0"/>
              </a:rPr>
              <a:t> - Given a set of data</a:t>
            </a:r>
            <a:r>
              <a:rPr lang="ar-SA" sz="2400" dirty="0" smtClean="0">
                <a:latin typeface="Arial" charset="0"/>
                <a:cs typeface="Arial" charset="0"/>
              </a:rPr>
              <a:t>  </a:t>
            </a:r>
            <a:r>
              <a:rPr lang="ar-SA" sz="2400" dirty="0" err="1" smtClean="0">
                <a:latin typeface="Arial" charset="0"/>
                <a:cs typeface="Arial" charset="0"/>
              </a:rPr>
              <a:t>الحالة </a:t>
            </a:r>
            <a:r>
              <a:rPr lang="ar-SA" sz="2400" dirty="0" smtClean="0">
                <a:latin typeface="Arial" charset="0"/>
                <a:cs typeface="Arial" charset="0"/>
              </a:rPr>
              <a:t>– يعطى الطالب مجموعة بيانات    </a:t>
            </a:r>
            <a:endParaRPr lang="en-GB" sz="2400" dirty="0" smtClean="0">
              <a:latin typeface="Arial" charset="0"/>
              <a:cs typeface="Arial" charset="0"/>
            </a:endParaRPr>
          </a:p>
          <a:p>
            <a:r>
              <a:rPr lang="en-GB" sz="2400" b="1" dirty="0" smtClean="0">
                <a:latin typeface="Arial" charset="0"/>
                <a:cs typeface="Arial" charset="0"/>
              </a:rPr>
              <a:t>Behaviour</a:t>
            </a:r>
            <a:r>
              <a:rPr lang="en-GB" sz="2400" dirty="0" smtClean="0">
                <a:latin typeface="Arial" charset="0"/>
                <a:cs typeface="Arial" charset="0"/>
              </a:rPr>
              <a:t> - the student will be able to compute the standard deviation</a:t>
            </a:r>
            <a:r>
              <a:rPr lang="ar-SA" sz="2400" dirty="0" smtClean="0">
                <a:latin typeface="Arial" charset="0"/>
                <a:cs typeface="Arial" charset="0"/>
              </a:rPr>
              <a:t> </a:t>
            </a:r>
            <a:r>
              <a:rPr lang="ar-SA" sz="2400" dirty="0" err="1" smtClean="0">
                <a:latin typeface="Arial" charset="0"/>
                <a:cs typeface="Arial" charset="0"/>
              </a:rPr>
              <a:t>السلوك </a:t>
            </a:r>
            <a:r>
              <a:rPr lang="ar-SA" sz="2400" dirty="0" smtClean="0">
                <a:latin typeface="Arial" charset="0"/>
                <a:cs typeface="Arial" charset="0"/>
              </a:rPr>
              <a:t>– سيكون الطالب قادراً على حساب الانحراف المعياري     </a:t>
            </a:r>
            <a:endParaRPr lang="en-GB" sz="2400" dirty="0" smtClean="0">
              <a:latin typeface="Arial" charset="0"/>
              <a:cs typeface="Arial" charset="0"/>
            </a:endParaRPr>
          </a:p>
          <a:p>
            <a:r>
              <a:rPr lang="en-GB" sz="2400" b="1" dirty="0" smtClean="0">
                <a:latin typeface="Arial" charset="0"/>
                <a:cs typeface="Arial" charset="0"/>
              </a:rPr>
              <a:t>Criterion</a:t>
            </a:r>
            <a:r>
              <a:rPr lang="en-GB" sz="2400" dirty="0" smtClean="0">
                <a:latin typeface="Arial" charset="0"/>
                <a:cs typeface="Arial" charset="0"/>
              </a:rPr>
              <a:t> (implied) - the number computed will be correct.</a:t>
            </a:r>
            <a:endParaRPr lang="ar-SA" sz="2400" dirty="0" smtClean="0">
              <a:latin typeface="Arial" charset="0"/>
              <a:cs typeface="Arial" charset="0"/>
            </a:endParaRPr>
          </a:p>
          <a:p>
            <a:r>
              <a:rPr lang="ar-SA" sz="2400" dirty="0" err="1" smtClean="0">
                <a:latin typeface="Arial" charset="0"/>
                <a:cs typeface="Arial" charset="0"/>
              </a:rPr>
              <a:t>المعيار </a:t>
            </a:r>
            <a:r>
              <a:rPr lang="ar-SA" sz="2400" dirty="0" smtClean="0">
                <a:latin typeface="Arial" charset="0"/>
                <a:cs typeface="Arial" charset="0"/>
              </a:rPr>
              <a:t>(ضمني) أن العدد الذي حسب سيكون صحيحاً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63910"/>
          </a:xfrm>
        </p:spPr>
        <p:txBody>
          <a:bodyPr>
            <a:normAutofit fontScale="90000"/>
          </a:bodyPr>
          <a:lstStyle/>
          <a:p>
            <a:pPr>
              <a:defRPr/>
            </a:pPr>
            <a:r>
              <a:rPr lang="en-GB" sz="2800" b="1" dirty="0" smtClean="0">
                <a:solidFill>
                  <a:schemeClr val="accent3"/>
                </a:solidFill>
                <a:cs typeface="Arial" pitchFamily="34" charset="0"/>
              </a:rPr>
              <a:t>Learning Outcome: Example 2</a:t>
            </a:r>
            <a:r>
              <a:rPr lang="ar-SA" sz="2800" b="1" dirty="0" smtClean="0">
                <a:solidFill>
                  <a:schemeClr val="accent3"/>
                </a:solidFill>
                <a:cs typeface="Arial" pitchFamily="34" charset="0"/>
              </a:rPr>
              <a:t/>
            </a:r>
            <a:br>
              <a:rPr lang="ar-SA" sz="2800" b="1" dirty="0" smtClean="0">
                <a:solidFill>
                  <a:schemeClr val="accent3"/>
                </a:solidFill>
                <a:cs typeface="Arial" pitchFamily="34" charset="0"/>
              </a:rPr>
            </a:br>
            <a:r>
              <a:rPr lang="ar-SA" sz="2800" b="1" dirty="0" smtClean="0">
                <a:solidFill>
                  <a:schemeClr val="accent3"/>
                </a:solidFill>
                <a:cs typeface="Arial" pitchFamily="34" charset="0"/>
              </a:rPr>
              <a:t>مخرج تعليمي: مثال 2 </a:t>
            </a:r>
            <a:endParaRPr lang="en-GB" sz="2800" dirty="0"/>
          </a:p>
        </p:txBody>
      </p:sp>
      <p:sp>
        <p:nvSpPr>
          <p:cNvPr id="63491" name="Content Placeholder 2"/>
          <p:cNvSpPr>
            <a:spLocks noGrp="1"/>
          </p:cNvSpPr>
          <p:nvPr>
            <p:ph idx="1"/>
          </p:nvPr>
        </p:nvSpPr>
        <p:spPr>
          <a:xfrm>
            <a:off x="179388" y="1484313"/>
            <a:ext cx="8785225" cy="4840287"/>
          </a:xfrm>
        </p:spPr>
        <p:txBody>
          <a:bodyPr>
            <a:normAutofit fontScale="92500" lnSpcReduction="10000"/>
          </a:bodyPr>
          <a:lstStyle/>
          <a:p>
            <a:pPr algn="just">
              <a:buFont typeface="Wingdings 2" pitchFamily="18" charset="2"/>
              <a:buNone/>
            </a:pPr>
            <a:r>
              <a:rPr lang="en-GB" sz="2400" dirty="0" smtClean="0">
                <a:latin typeface="Arial" charset="0"/>
                <a:cs typeface="Arial" charset="0"/>
              </a:rPr>
              <a:t>	“At the end of this study-unit, students will be expected to be able to analyse and interpret a text in detail, using different approaches from literary, rhetorical and/or linguistic theories.”</a:t>
            </a:r>
            <a:endParaRPr lang="ar-SA" sz="2400" dirty="0" smtClean="0">
              <a:latin typeface="Arial" charset="0"/>
              <a:cs typeface="Arial" charset="0"/>
            </a:endParaRPr>
          </a:p>
          <a:p>
            <a:pPr algn="just" rtl="1">
              <a:buFont typeface="Wingdings 2" pitchFamily="18" charset="2"/>
              <a:buNone/>
            </a:pPr>
            <a:r>
              <a:rPr lang="ar-SA" sz="2400" dirty="0" smtClean="0">
                <a:latin typeface="Arial" charset="0"/>
                <a:cs typeface="Arial" charset="0"/>
              </a:rPr>
              <a:t>”في نهاية هذه الوحدة الدراسية فإنه يتوقع من الطلبة أن يكونوا قادرين على تفسير الكلام بالتفصيل مستخدمين مختلف الطرق البلاغية و الأدبية و النظريات </a:t>
            </a:r>
            <a:r>
              <a:rPr lang="ar-SA" sz="2400" dirty="0" err="1" smtClean="0">
                <a:latin typeface="Arial" charset="0"/>
                <a:cs typeface="Arial" charset="0"/>
              </a:rPr>
              <a:t>اللغوية.</a:t>
            </a:r>
            <a:r>
              <a:rPr lang="ar-SA" sz="2400" dirty="0" smtClean="0">
                <a:latin typeface="Arial" charset="0"/>
                <a:cs typeface="Arial" charset="0"/>
              </a:rPr>
              <a:t> </a:t>
            </a:r>
            <a:endParaRPr lang="en-GB" sz="2400" dirty="0" smtClean="0">
              <a:latin typeface="Arial" charset="0"/>
              <a:cs typeface="Arial" charset="0"/>
            </a:endParaRPr>
          </a:p>
          <a:p>
            <a:pPr algn="just">
              <a:buFont typeface="Wingdings 2" pitchFamily="18" charset="2"/>
              <a:buNone/>
            </a:pPr>
            <a:endParaRPr lang="en-GB" sz="2400" b="1" dirty="0" smtClean="0">
              <a:latin typeface="Arial" charset="0"/>
              <a:cs typeface="Arial" charset="0"/>
            </a:endParaRPr>
          </a:p>
          <a:p>
            <a:pPr algn="just"/>
            <a:r>
              <a:rPr lang="en-GB" sz="2400" b="1" dirty="0" smtClean="0">
                <a:latin typeface="Arial" charset="0"/>
                <a:cs typeface="Arial" charset="0"/>
              </a:rPr>
              <a:t>Condition</a:t>
            </a:r>
            <a:r>
              <a:rPr lang="en-GB" sz="2400" i="1" dirty="0" smtClean="0">
                <a:latin typeface="Arial" charset="0"/>
                <a:cs typeface="Arial" charset="0"/>
              </a:rPr>
              <a:t>- a text is provided for analysis and interpretation</a:t>
            </a:r>
            <a:endParaRPr lang="ar-SA" sz="2400" i="1" dirty="0" smtClean="0">
              <a:latin typeface="Arial" charset="0"/>
              <a:cs typeface="Arial" charset="0"/>
            </a:endParaRPr>
          </a:p>
          <a:p>
            <a:pPr algn="just"/>
            <a:r>
              <a:rPr lang="ar-SA" sz="2400" i="1" dirty="0" err="1" smtClean="0">
                <a:latin typeface="Arial" charset="0"/>
                <a:cs typeface="Arial" charset="0"/>
              </a:rPr>
              <a:t>الحالة </a:t>
            </a:r>
            <a:r>
              <a:rPr lang="ar-SA" sz="2400" i="1" dirty="0" smtClean="0">
                <a:latin typeface="Arial" charset="0"/>
                <a:cs typeface="Arial" charset="0"/>
              </a:rPr>
              <a:t>– هناك مقالة موزعة للتحليل و الشرح </a:t>
            </a:r>
            <a:endParaRPr lang="en-GB" sz="2400" i="1" dirty="0" smtClean="0">
              <a:latin typeface="Arial" charset="0"/>
              <a:cs typeface="Arial" charset="0"/>
            </a:endParaRPr>
          </a:p>
          <a:p>
            <a:pPr algn="just"/>
            <a:r>
              <a:rPr lang="en-GB" sz="2400" b="1" dirty="0" smtClean="0">
                <a:latin typeface="Arial" charset="0"/>
                <a:cs typeface="Arial" charset="0"/>
              </a:rPr>
              <a:t>Behaviour</a:t>
            </a:r>
            <a:r>
              <a:rPr lang="en-GB" sz="2400" i="1" dirty="0" smtClean="0">
                <a:latin typeface="Arial" charset="0"/>
                <a:cs typeface="Arial" charset="0"/>
              </a:rPr>
              <a:t>- analyse and interpret</a:t>
            </a:r>
            <a:endParaRPr lang="ar-SA" sz="2400" i="1" dirty="0" smtClean="0">
              <a:latin typeface="Arial" charset="0"/>
              <a:cs typeface="Arial" charset="0"/>
            </a:endParaRPr>
          </a:p>
          <a:p>
            <a:pPr algn="just"/>
            <a:r>
              <a:rPr lang="ar-SA" sz="2400" i="1" dirty="0" err="1" smtClean="0">
                <a:latin typeface="Arial" charset="0"/>
                <a:cs typeface="Arial" charset="0"/>
              </a:rPr>
              <a:t>السلوك </a:t>
            </a:r>
            <a:r>
              <a:rPr lang="ar-SA" sz="2400" i="1" dirty="0" smtClean="0">
                <a:latin typeface="Arial" charset="0"/>
                <a:cs typeface="Arial" charset="0"/>
              </a:rPr>
              <a:t>– أن يحلل و أن يشرح و يفسر</a:t>
            </a:r>
            <a:endParaRPr lang="en-GB" sz="2400" i="1" dirty="0" smtClean="0">
              <a:latin typeface="Arial" charset="0"/>
              <a:cs typeface="Arial" charset="0"/>
            </a:endParaRPr>
          </a:p>
          <a:p>
            <a:pPr algn="just"/>
            <a:r>
              <a:rPr lang="en-GB" sz="2400" b="1" dirty="0" smtClean="0">
                <a:latin typeface="Arial" charset="0"/>
                <a:cs typeface="Arial" charset="0"/>
              </a:rPr>
              <a:t>Criterion</a:t>
            </a:r>
            <a:r>
              <a:rPr lang="en-GB" sz="2400" i="1" dirty="0" smtClean="0">
                <a:latin typeface="Arial" charset="0"/>
                <a:cs typeface="Arial" charset="0"/>
              </a:rPr>
              <a:t>- detailed analysis/interpretation using different </a:t>
            </a:r>
            <a:r>
              <a:rPr lang="en-GB" sz="2400" dirty="0" smtClean="0">
                <a:latin typeface="Arial" charset="0"/>
                <a:cs typeface="Arial" charset="0"/>
              </a:rPr>
              <a:t>approaches</a:t>
            </a:r>
            <a:endParaRPr lang="ar-SA" sz="2400" dirty="0" smtClean="0">
              <a:latin typeface="Arial" charset="0"/>
              <a:cs typeface="Arial" charset="0"/>
            </a:endParaRPr>
          </a:p>
          <a:p>
            <a:pPr algn="just"/>
            <a:r>
              <a:rPr lang="ar-SA" sz="2400" dirty="0" err="1" smtClean="0">
                <a:latin typeface="Arial" charset="0"/>
                <a:cs typeface="Arial" charset="0"/>
              </a:rPr>
              <a:t>المعيار </a:t>
            </a:r>
            <a:r>
              <a:rPr lang="ar-SA" sz="2400" dirty="0" smtClean="0">
                <a:latin typeface="Arial" charset="0"/>
                <a:cs typeface="Arial" charset="0"/>
              </a:rPr>
              <a:t>– تحليل تفصيلي/و </a:t>
            </a:r>
            <a:r>
              <a:rPr lang="ar-SA" sz="2400" dirty="0" err="1" smtClean="0">
                <a:latin typeface="Arial" charset="0"/>
                <a:cs typeface="Arial" charset="0"/>
              </a:rPr>
              <a:t>تفسيرباستخدام</a:t>
            </a:r>
            <a:r>
              <a:rPr lang="ar-SA" sz="2400" dirty="0" smtClean="0">
                <a:latin typeface="Arial" charset="0"/>
                <a:cs typeface="Arial" charset="0"/>
              </a:rPr>
              <a:t> مختلف الأساليب</a:t>
            </a:r>
            <a:endParaRPr lang="en-GB" sz="24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620713"/>
            <a:ext cx="8229600" cy="1079500"/>
          </a:xfrm>
        </p:spPr>
        <p:txBody>
          <a:bodyPr>
            <a:normAutofit fontScale="90000"/>
          </a:bodyPr>
          <a:lstStyle/>
          <a:p>
            <a:pPr eaLnBrk="1" fontAlgn="auto" hangingPunct="1">
              <a:spcAft>
                <a:spcPts val="0"/>
              </a:spcAft>
              <a:defRPr/>
            </a:pPr>
            <a:r>
              <a:rPr lang="en-GB" sz="3200" b="1" dirty="0">
                <a:solidFill>
                  <a:schemeClr val="accent3"/>
                </a:solidFill>
              </a:rPr>
              <a:t>What are we trying to achieve from this workshop? (1</a:t>
            </a:r>
            <a:r>
              <a:rPr lang="en-GB" sz="3200" b="1" dirty="0" smtClean="0">
                <a:solidFill>
                  <a:schemeClr val="accent3"/>
                </a:solidFill>
              </a:rPr>
              <a:t>)</a:t>
            </a:r>
            <a:r>
              <a:rPr lang="ar-SA" sz="3200" b="1" dirty="0" smtClean="0">
                <a:solidFill>
                  <a:schemeClr val="accent3"/>
                </a:solidFill>
              </a:rPr>
              <a:t/>
            </a:r>
            <a:br>
              <a:rPr lang="ar-SA" sz="3200" b="1" dirty="0" smtClean="0">
                <a:solidFill>
                  <a:schemeClr val="accent3"/>
                </a:solidFill>
              </a:rPr>
            </a:br>
            <a:r>
              <a:rPr lang="ar-SA" sz="3200" b="1" dirty="0" err="1" smtClean="0">
                <a:solidFill>
                  <a:schemeClr val="accent3"/>
                </a:solidFill>
              </a:rPr>
              <a:t>مالذي</a:t>
            </a:r>
            <a:r>
              <a:rPr lang="ar-SA" sz="3200" b="1" dirty="0" smtClean="0">
                <a:solidFill>
                  <a:schemeClr val="accent3"/>
                </a:solidFill>
              </a:rPr>
              <a:t> سنحققه من هذه </a:t>
            </a:r>
            <a:r>
              <a:rPr lang="ar-SA" sz="3200" b="1" dirty="0" err="1" smtClean="0">
                <a:solidFill>
                  <a:schemeClr val="accent3"/>
                </a:solidFill>
              </a:rPr>
              <a:t>الورشة؟</a:t>
            </a:r>
            <a:r>
              <a:rPr lang="ar-SA" sz="3200" b="1" dirty="0" smtClean="0">
                <a:solidFill>
                  <a:schemeClr val="accent3"/>
                </a:solidFill>
              </a:rPr>
              <a:t> (1</a:t>
            </a:r>
            <a:r>
              <a:rPr lang="ar-SA" sz="3200" b="1" dirty="0" err="1" smtClean="0">
                <a:solidFill>
                  <a:schemeClr val="accent3"/>
                </a:solidFill>
              </a:rPr>
              <a:t>)</a:t>
            </a:r>
            <a:endParaRPr lang="en-US" sz="3200" b="1" dirty="0">
              <a:solidFill>
                <a:schemeClr val="accent3"/>
              </a:solidFill>
            </a:endParaRPr>
          </a:p>
        </p:txBody>
      </p:sp>
      <p:sp>
        <p:nvSpPr>
          <p:cNvPr id="6147" name="Rectangle 3"/>
          <p:cNvSpPr>
            <a:spLocks noGrp="1" noChangeArrowheads="1"/>
          </p:cNvSpPr>
          <p:nvPr>
            <p:ph idx="1"/>
          </p:nvPr>
        </p:nvSpPr>
        <p:spPr>
          <a:xfrm>
            <a:off x="457200" y="2133600"/>
            <a:ext cx="8229600" cy="4191000"/>
          </a:xfrm>
        </p:spPr>
        <p:txBody>
          <a:bodyPr>
            <a:normAutofit fontScale="92500" lnSpcReduction="20000"/>
          </a:bodyPr>
          <a:lstStyle/>
          <a:p>
            <a:pPr marL="609600" indent="-609600" algn="just" eaLnBrk="1" hangingPunct="1">
              <a:buFontTx/>
              <a:buNone/>
            </a:pPr>
            <a:r>
              <a:rPr lang="en-GB" sz="2800" dirty="0" smtClean="0">
                <a:latin typeface="Arial" charset="0"/>
              </a:rPr>
              <a:t>Participants will:</a:t>
            </a:r>
            <a:r>
              <a:rPr lang="ar-SA" sz="2800" dirty="0" smtClean="0">
                <a:latin typeface="Arial" charset="0"/>
              </a:rPr>
              <a:t> سيتحصل المشاركون </a:t>
            </a:r>
            <a:r>
              <a:rPr lang="ar-SA" sz="2800" dirty="0" err="1" smtClean="0">
                <a:latin typeface="Arial" charset="0"/>
              </a:rPr>
              <a:t>على :</a:t>
            </a:r>
            <a:r>
              <a:rPr lang="ar-SA" sz="2800" dirty="0" smtClean="0">
                <a:latin typeface="Arial" charset="0"/>
              </a:rPr>
              <a:t>        </a:t>
            </a:r>
            <a:endParaRPr lang="en-GB" sz="2800" dirty="0" smtClean="0">
              <a:latin typeface="Arial" charset="0"/>
            </a:endParaRPr>
          </a:p>
          <a:p>
            <a:pPr marL="609600" indent="-609600" algn="just" eaLnBrk="1" hangingPunct="1"/>
            <a:r>
              <a:rPr lang="en-GB" sz="2800" dirty="0" smtClean="0">
                <a:latin typeface="Arial" charset="0"/>
              </a:rPr>
              <a:t>obtain a better understanding of the concept of learning outcomes</a:t>
            </a:r>
            <a:endParaRPr lang="ar-SA" sz="2800" dirty="0" smtClean="0">
              <a:latin typeface="Arial" charset="0"/>
            </a:endParaRPr>
          </a:p>
          <a:p>
            <a:pPr marL="609600" indent="-609600" algn="just" eaLnBrk="1" hangingPunct="1"/>
            <a:r>
              <a:rPr lang="ar-SA" sz="2800" dirty="0" smtClean="0">
                <a:latin typeface="Arial" charset="0"/>
              </a:rPr>
              <a:t>سيحصلون على فهم أفضل لمفهوم مخرجات التعلم </a:t>
            </a:r>
            <a:endParaRPr lang="en-GB" sz="2800" dirty="0" smtClean="0">
              <a:latin typeface="Arial" charset="0"/>
            </a:endParaRPr>
          </a:p>
          <a:p>
            <a:pPr marL="609600" indent="-609600" algn="just" eaLnBrk="1" hangingPunct="1"/>
            <a:r>
              <a:rPr lang="en-GB" sz="2800" dirty="0" smtClean="0">
                <a:latin typeface="Arial" charset="0"/>
              </a:rPr>
              <a:t>learn how the use of learning outcomes relates to broader questions about student learning</a:t>
            </a:r>
            <a:endParaRPr lang="ar-SA" sz="2800" dirty="0" smtClean="0">
              <a:latin typeface="Arial" charset="0"/>
            </a:endParaRPr>
          </a:p>
          <a:p>
            <a:pPr marL="609600" indent="-609600" algn="just" eaLnBrk="1" hangingPunct="1"/>
            <a:r>
              <a:rPr lang="ar-SA" sz="2800" dirty="0" smtClean="0">
                <a:latin typeface="Arial" charset="0"/>
              </a:rPr>
              <a:t>سيتعلمون كيفية استخدام مخرجات التعلم بربطها مع مسائل أوسع عما يتعلمه الطالب</a:t>
            </a:r>
            <a:endParaRPr lang="en-GB" sz="2800" dirty="0" smtClean="0">
              <a:latin typeface="Arial" charset="0"/>
            </a:endParaRPr>
          </a:p>
          <a:p>
            <a:pPr marL="609600" indent="-609600" algn="just" eaLnBrk="1" hangingPunct="1"/>
            <a:r>
              <a:rPr lang="en-GB" sz="2800" dirty="0" smtClean="0">
                <a:latin typeface="Arial" charset="0"/>
              </a:rPr>
              <a:t>have the opportunity to develop learning outcomes within their own institutional context</a:t>
            </a:r>
            <a:r>
              <a:rPr lang="ar-SA" sz="2800" dirty="0" smtClean="0">
                <a:latin typeface="Arial" charset="0"/>
              </a:rPr>
              <a:t> </a:t>
            </a:r>
          </a:p>
          <a:p>
            <a:pPr marL="609600" indent="-609600" algn="just" eaLnBrk="1" hangingPunct="1"/>
            <a:r>
              <a:rPr lang="ar-SA" sz="2800" dirty="0" smtClean="0">
                <a:latin typeface="Arial" charset="0"/>
              </a:rPr>
              <a:t>سيحصلون على فرصة تطوير مخرجات التعلم ببيئتهم التعليمية</a:t>
            </a:r>
            <a:endParaRPr lang="en-GB" sz="2800" dirty="0" smtClean="0">
              <a:latin typeface="Arial" charset="0"/>
            </a:endParaRPr>
          </a:p>
          <a:p>
            <a:pPr marL="609600" indent="-609600" eaLnBrk="1" hangingPunct="1"/>
            <a:endParaRPr lang="en-GB" sz="2800" dirty="0" smtClean="0"/>
          </a:p>
          <a:p>
            <a:pPr marL="609600" indent="-609600" eaLnBrk="1" hangingPunct="1"/>
            <a:endParaRPr lang="en-US" sz="2800" dirty="0" smtClean="0"/>
          </a:p>
        </p:txBody>
      </p:sp>
      <p:sp>
        <p:nvSpPr>
          <p:cNvPr id="4" name="TextBox 3"/>
          <p:cNvSpPr txBox="1"/>
          <p:nvPr/>
        </p:nvSpPr>
        <p:spPr>
          <a:xfrm>
            <a:off x="457199" y="159048"/>
            <a:ext cx="1763487" cy="461665"/>
          </a:xfrm>
          <a:prstGeom prst="rect">
            <a:avLst/>
          </a:prstGeom>
          <a:noFill/>
        </p:spPr>
        <p:txBody>
          <a:bodyPr wrap="square" rtlCol="0">
            <a:spAutoFit/>
          </a:bodyPr>
          <a:lstStyle/>
          <a:p>
            <a:r>
              <a:rPr lang="en-US" sz="2400" dirty="0" smtClean="0"/>
              <a:t>So ..</a:t>
            </a:r>
            <a:r>
              <a:rPr lang="ar-SA" sz="2400" dirty="0" err="1" smtClean="0"/>
              <a:t>إذاً..</a:t>
            </a:r>
            <a:r>
              <a:rPr lang="ar-SA" sz="2400" dirty="0" smtClean="0"/>
              <a:t>  </a:t>
            </a:r>
            <a:endParaRPr lang="en-US" sz="24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704851"/>
            <a:ext cx="8928992" cy="635918"/>
          </a:xfrm>
        </p:spPr>
        <p:txBody>
          <a:bodyPr>
            <a:normAutofit fontScale="90000"/>
          </a:bodyPr>
          <a:lstStyle/>
          <a:p>
            <a:pPr>
              <a:defRPr/>
            </a:pPr>
            <a:r>
              <a:rPr lang="en-GB" sz="2800" b="1" dirty="0">
                <a:solidFill>
                  <a:schemeClr val="accent3"/>
                </a:solidFill>
                <a:cs typeface="Arial" pitchFamily="34" charset="0"/>
              </a:rPr>
              <a:t>C</a:t>
            </a:r>
            <a:r>
              <a:rPr lang="en-GB" sz="2800" b="1" dirty="0" smtClean="0">
                <a:solidFill>
                  <a:schemeClr val="accent3"/>
                </a:solidFill>
                <a:cs typeface="Arial" pitchFamily="34" charset="0"/>
              </a:rPr>
              <a:t>an I modify LOs to make them more demanding?</a:t>
            </a:r>
            <a:r>
              <a:rPr lang="ar-SA" sz="2800" b="1" dirty="0" smtClean="0">
                <a:solidFill>
                  <a:schemeClr val="accent3"/>
                </a:solidFill>
                <a:cs typeface="Arial" pitchFamily="34" charset="0"/>
              </a:rPr>
              <a:t/>
            </a:r>
            <a:br>
              <a:rPr lang="ar-SA" sz="2800" b="1" dirty="0" smtClean="0">
                <a:solidFill>
                  <a:schemeClr val="accent3"/>
                </a:solidFill>
                <a:cs typeface="Arial" pitchFamily="34" charset="0"/>
              </a:rPr>
            </a:br>
            <a:r>
              <a:rPr lang="ar-SA" sz="2800" b="1" dirty="0" smtClean="0">
                <a:solidFill>
                  <a:schemeClr val="accent3"/>
                </a:solidFill>
                <a:cs typeface="Arial" pitchFamily="34" charset="0"/>
              </a:rPr>
              <a:t>هي يمكنني تغيير مخرجات التعلم لتكون متطلبة أكثر </a:t>
            </a:r>
            <a:endParaRPr lang="en-GB" sz="2800" b="1" dirty="0">
              <a:solidFill>
                <a:schemeClr val="accent3"/>
              </a:solidFill>
            </a:endParaRPr>
          </a:p>
        </p:txBody>
      </p:sp>
      <p:sp>
        <p:nvSpPr>
          <p:cNvPr id="64515" name="Content Placeholder 2"/>
          <p:cNvSpPr>
            <a:spLocks noGrp="1"/>
          </p:cNvSpPr>
          <p:nvPr>
            <p:ph idx="1"/>
          </p:nvPr>
        </p:nvSpPr>
        <p:spPr>
          <a:xfrm>
            <a:off x="179512" y="1484784"/>
            <a:ext cx="8785101" cy="5184304"/>
          </a:xfrm>
        </p:spPr>
        <p:txBody>
          <a:bodyPr>
            <a:normAutofit fontScale="92500" lnSpcReduction="20000"/>
          </a:bodyPr>
          <a:lstStyle/>
          <a:p>
            <a:pPr algn="just"/>
            <a:r>
              <a:rPr lang="en-GB" sz="2000" dirty="0" smtClean="0">
                <a:latin typeface="Arial" charset="0"/>
                <a:cs typeface="Arial" charset="0"/>
              </a:rPr>
              <a:t>LOs can be made more difficult or demanding depending on the degree of understanding or levels of experience of learners. You can change the </a:t>
            </a:r>
            <a:r>
              <a:rPr lang="en-GB" sz="2000" u="sng" dirty="0" smtClean="0">
                <a:latin typeface="Arial" charset="0"/>
                <a:cs typeface="Arial" charset="0"/>
              </a:rPr>
              <a:t>active verb </a:t>
            </a:r>
            <a:r>
              <a:rPr lang="en-GB" sz="2000" dirty="0" smtClean="0">
                <a:latin typeface="Arial" charset="0"/>
                <a:cs typeface="Arial" charset="0"/>
              </a:rPr>
              <a:t>to a more complex one or you can add specific conditions or limits. </a:t>
            </a:r>
            <a:endParaRPr lang="ar-SA" sz="2000" dirty="0" smtClean="0">
              <a:latin typeface="Arial" charset="0"/>
              <a:cs typeface="Arial" charset="0"/>
            </a:endParaRPr>
          </a:p>
          <a:p>
            <a:pPr algn="just" rtl="1"/>
            <a:r>
              <a:rPr lang="ar-SA" sz="2000" dirty="0" smtClean="0">
                <a:latin typeface="Arial" charset="0"/>
                <a:cs typeface="Arial" charset="0"/>
              </a:rPr>
              <a:t>إن مخرجات التعلم يمكن أن تكون أكثر صعوبة أو تطلباً حسب درجة الفهم أو مستوى الخبرة لدى المتعلمين فيمكنك أن تغير </a:t>
            </a:r>
            <a:r>
              <a:rPr lang="ar-SA" sz="2000" u="sng" dirty="0" smtClean="0">
                <a:latin typeface="Arial" charset="0"/>
                <a:cs typeface="Arial" charset="0"/>
              </a:rPr>
              <a:t>الفعل العامل </a:t>
            </a:r>
            <a:r>
              <a:rPr lang="ar-SA" sz="2000" dirty="0" smtClean="0">
                <a:latin typeface="Arial" charset="0"/>
                <a:cs typeface="Arial" charset="0"/>
              </a:rPr>
              <a:t>لفعل أصعب و أكثر تعقيداً أو تضيف حالات معينة أو تحديدات </a:t>
            </a:r>
            <a:r>
              <a:rPr lang="ar-SA" sz="2000" dirty="0" err="1" smtClean="0">
                <a:latin typeface="Arial" charset="0"/>
                <a:cs typeface="Arial" charset="0"/>
              </a:rPr>
              <a:t>معينة.</a:t>
            </a:r>
            <a:r>
              <a:rPr lang="ar-SA" sz="2000" dirty="0" smtClean="0">
                <a:latin typeface="Arial" charset="0"/>
                <a:cs typeface="Arial" charset="0"/>
              </a:rPr>
              <a:t> </a:t>
            </a:r>
            <a:endParaRPr lang="en-GB" sz="2000" dirty="0" smtClean="0">
              <a:latin typeface="Arial" charset="0"/>
              <a:cs typeface="Arial" charset="0"/>
            </a:endParaRPr>
          </a:p>
          <a:p>
            <a:pPr algn="just">
              <a:buFont typeface="Wingdings 2" pitchFamily="18" charset="2"/>
              <a:buNone/>
            </a:pPr>
            <a:endParaRPr lang="en-GB" sz="800" dirty="0" smtClean="0">
              <a:latin typeface="Arial" charset="0"/>
              <a:cs typeface="Arial" charset="0"/>
            </a:endParaRPr>
          </a:p>
          <a:p>
            <a:pPr algn="just"/>
            <a:r>
              <a:rPr lang="en-GB" sz="2000" dirty="0" smtClean="0">
                <a:latin typeface="Arial" charset="0"/>
                <a:cs typeface="Arial" charset="0"/>
              </a:rPr>
              <a:t>For example, simple LOs might be to list or state facts, formulae or definitions. More complex LOs might ask learners to apply or use knowledge in a particular context that might not have been met before. This is more cognitively demanding and really tests whether learners have deeply understood concepts. Finally the highest levels of LOs ask learners to solve complex problems by, for example evaluating or analyzing evidence or synthesizing information. To critically evaluate the causes of something involves not only a deep understanding of detailed factual information but also an ability to make complex judgments about the validity of evidence. </a:t>
            </a:r>
            <a:endParaRPr lang="ar-SA" sz="2000" dirty="0" smtClean="0">
              <a:latin typeface="Arial" charset="0"/>
              <a:cs typeface="Arial" charset="0"/>
            </a:endParaRPr>
          </a:p>
          <a:p>
            <a:pPr algn="just" rtl="1"/>
            <a:r>
              <a:rPr lang="ar-SA" sz="2000" dirty="0" smtClean="0">
                <a:latin typeface="Arial" charset="0"/>
                <a:cs typeface="Arial" charset="0"/>
              </a:rPr>
              <a:t>على سبيل المثال: فإن المخرجات </a:t>
            </a:r>
            <a:r>
              <a:rPr lang="ar-SA" sz="2000" dirty="0" err="1" smtClean="0">
                <a:latin typeface="Arial" charset="0"/>
                <a:cs typeface="Arial" charset="0"/>
              </a:rPr>
              <a:t>التعلمية</a:t>
            </a:r>
            <a:r>
              <a:rPr lang="ar-SA" sz="2000" dirty="0" smtClean="0">
                <a:latin typeface="Arial" charset="0"/>
                <a:cs typeface="Arial" charset="0"/>
              </a:rPr>
              <a:t> السهلة تعطي قائمة من حقائق أو تبينها أو أنماط و تعريفات بينما المخرجات الأصعب يمكن أن تطلب من المتعلمين أن يطبقوا أو يستخدموا المعرفة بسياق معين لم يسبق أن شاهدوه من قبل وهذه تتطلب معرفة أكبر و تختبر بشكل </a:t>
            </a:r>
            <a:r>
              <a:rPr lang="ar-SA" sz="2000" dirty="0" err="1" smtClean="0">
                <a:latin typeface="Arial" charset="0"/>
                <a:cs typeface="Arial" charset="0"/>
              </a:rPr>
              <a:t>حقيقي</a:t>
            </a:r>
            <a:r>
              <a:rPr lang="ar-SA" sz="2000" dirty="0" smtClean="0">
                <a:latin typeface="Arial" charset="0"/>
                <a:cs typeface="Arial" charset="0"/>
              </a:rPr>
              <a:t> ما إذا المتعلمون سيمكنهم حل المشكلات المعقدة أم لا عن طريق التقويم أو تحليل الدليل أو تطبيق </a:t>
            </a:r>
            <a:r>
              <a:rPr lang="ar-SA" sz="2000" dirty="0" err="1" smtClean="0">
                <a:latin typeface="Arial" charset="0"/>
                <a:cs typeface="Arial" charset="0"/>
              </a:rPr>
              <a:t>المعلومات.</a:t>
            </a:r>
            <a:r>
              <a:rPr lang="ar-SA" sz="2000" dirty="0" smtClean="0">
                <a:latin typeface="Arial" charset="0"/>
                <a:cs typeface="Arial" charset="0"/>
              </a:rPr>
              <a:t> ولتقييم المسببات بشكل نقدي لشيء ما فهذا لا يتطلب فهماً عميقاً لمعلومات </a:t>
            </a:r>
            <a:r>
              <a:rPr lang="ar-SA" sz="2000" dirty="0" err="1" smtClean="0">
                <a:latin typeface="Arial" charset="0"/>
                <a:cs typeface="Arial" charset="0"/>
              </a:rPr>
              <a:t>حقيقية</a:t>
            </a:r>
            <a:r>
              <a:rPr lang="ar-SA" sz="2000" dirty="0" smtClean="0">
                <a:latin typeface="Arial" charset="0"/>
                <a:cs typeface="Arial" charset="0"/>
              </a:rPr>
              <a:t> بل يتطلب المقدرة على إطلاق الأحكام عن سريان و مناسبة الدليل من عدمه.</a:t>
            </a:r>
            <a:endParaRPr lang="en-GB" sz="2000" dirty="0" smtClean="0">
              <a:latin typeface="Arial" charset="0"/>
              <a:cs typeface="Arial" charset="0"/>
            </a:endParaRPr>
          </a:p>
          <a:p>
            <a:endParaRPr lang="en-GB"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859" y="428163"/>
            <a:ext cx="8305800" cy="1143000"/>
          </a:xfrm>
        </p:spPr>
        <p:txBody>
          <a:bodyPr/>
          <a:lstStyle/>
          <a:p>
            <a:r>
              <a:rPr lang="en-GB" dirty="0" smtClean="0"/>
              <a:t>VERBS ..</a:t>
            </a:r>
            <a:r>
              <a:rPr lang="ar-SA" dirty="0" err="1" smtClean="0"/>
              <a:t>الأفعال..</a:t>
            </a:r>
            <a:r>
              <a:rPr lang="ar-SA" dirty="0" smtClean="0"/>
              <a:t>  </a:t>
            </a:r>
            <a:endParaRPr lang="en-GB" dirty="0"/>
          </a:p>
        </p:txBody>
      </p:sp>
      <p:pic>
        <p:nvPicPr>
          <p:cNvPr id="6146" name="Picture 2"/>
          <p:cNvPicPr>
            <a:picLocks noChangeAspect="1" noChangeArrowheads="1"/>
          </p:cNvPicPr>
          <p:nvPr/>
        </p:nvPicPr>
        <p:blipFill>
          <a:blip r:embed="rId2" cstate="print"/>
          <a:srcRect/>
          <a:stretch>
            <a:fillRect/>
          </a:stretch>
        </p:blipFill>
        <p:spPr bwMode="auto">
          <a:xfrm>
            <a:off x="973822" y="1735404"/>
            <a:ext cx="7661557" cy="4882365"/>
          </a:xfrm>
          <a:prstGeom prst="rect">
            <a:avLst/>
          </a:prstGeom>
          <a:noFill/>
          <a:ln w="9525">
            <a:noFill/>
            <a:miter lim="800000"/>
            <a:headEnd/>
            <a:tailEnd/>
          </a:ln>
        </p:spPr>
      </p:pic>
      <p:pic>
        <p:nvPicPr>
          <p:cNvPr id="4" name="Picture 3"/>
          <p:cNvPicPr>
            <a:picLocks noChangeAspect="1"/>
          </p:cNvPicPr>
          <p:nvPr/>
        </p:nvPicPr>
        <p:blipFill>
          <a:blip r:embed="rId3"/>
          <a:stretch>
            <a:fillRect/>
          </a:stretch>
        </p:blipFill>
        <p:spPr>
          <a:xfrm>
            <a:off x="484192" y="543001"/>
            <a:ext cx="3116727" cy="2384805"/>
          </a:xfrm>
          <a:prstGeom prst="rect">
            <a:avLst/>
          </a:prstGeom>
        </p:spPr>
      </p:pic>
      <p:sp>
        <p:nvSpPr>
          <p:cNvPr id="5" name="مربع نص 4"/>
          <p:cNvSpPr txBox="1"/>
          <p:nvPr/>
        </p:nvSpPr>
        <p:spPr>
          <a:xfrm>
            <a:off x="2042556" y="4120737"/>
            <a:ext cx="914400" cy="276999"/>
          </a:xfrm>
          <a:prstGeom prst="rect">
            <a:avLst/>
          </a:prstGeom>
          <a:noFill/>
        </p:spPr>
        <p:txBody>
          <a:bodyPr wrap="square" rtlCol="1">
            <a:spAutoFit/>
          </a:bodyPr>
          <a:lstStyle/>
          <a:p>
            <a:r>
              <a:rPr lang="ar-SA" sz="1200" dirty="0" smtClean="0"/>
              <a:t>المعرفة </a:t>
            </a:r>
            <a:endParaRPr lang="ar-SA" sz="1200" dirty="0"/>
          </a:p>
        </p:txBody>
      </p:sp>
      <p:sp>
        <p:nvSpPr>
          <p:cNvPr id="7" name="مربع نص 6"/>
          <p:cNvSpPr txBox="1"/>
          <p:nvPr/>
        </p:nvSpPr>
        <p:spPr>
          <a:xfrm>
            <a:off x="3109356" y="3843738"/>
            <a:ext cx="914400" cy="276999"/>
          </a:xfrm>
          <a:prstGeom prst="rect">
            <a:avLst/>
          </a:prstGeom>
          <a:noFill/>
        </p:spPr>
        <p:txBody>
          <a:bodyPr wrap="square" rtlCol="1">
            <a:spAutoFit/>
          </a:bodyPr>
          <a:lstStyle/>
          <a:p>
            <a:r>
              <a:rPr lang="ar-SA" sz="1200" dirty="0" smtClean="0"/>
              <a:t>الاستيعاب  </a:t>
            </a:r>
            <a:endParaRPr lang="ar-SA" sz="1200" dirty="0"/>
          </a:p>
        </p:txBody>
      </p:sp>
      <p:sp>
        <p:nvSpPr>
          <p:cNvPr id="8" name="مربع نص 7"/>
          <p:cNvSpPr txBox="1"/>
          <p:nvPr/>
        </p:nvSpPr>
        <p:spPr>
          <a:xfrm>
            <a:off x="4201886" y="3544876"/>
            <a:ext cx="914400" cy="276999"/>
          </a:xfrm>
          <a:prstGeom prst="rect">
            <a:avLst/>
          </a:prstGeom>
          <a:noFill/>
        </p:spPr>
        <p:txBody>
          <a:bodyPr wrap="square" rtlCol="1">
            <a:spAutoFit/>
          </a:bodyPr>
          <a:lstStyle/>
          <a:p>
            <a:r>
              <a:rPr lang="ar-SA" sz="1200" dirty="0" smtClean="0"/>
              <a:t>التطبيق </a:t>
            </a:r>
            <a:endParaRPr lang="ar-SA" sz="1200" dirty="0"/>
          </a:p>
        </p:txBody>
      </p:sp>
      <p:sp>
        <p:nvSpPr>
          <p:cNvPr id="9" name="مربع نص 8"/>
          <p:cNvSpPr txBox="1"/>
          <p:nvPr/>
        </p:nvSpPr>
        <p:spPr>
          <a:xfrm>
            <a:off x="5508171" y="3107469"/>
            <a:ext cx="914400" cy="276999"/>
          </a:xfrm>
          <a:prstGeom prst="rect">
            <a:avLst/>
          </a:prstGeom>
          <a:noFill/>
        </p:spPr>
        <p:txBody>
          <a:bodyPr wrap="square" rtlCol="1">
            <a:spAutoFit/>
          </a:bodyPr>
          <a:lstStyle/>
          <a:p>
            <a:r>
              <a:rPr lang="ar-SA" sz="1200" dirty="0" smtClean="0"/>
              <a:t>التحليل  </a:t>
            </a:r>
            <a:endParaRPr lang="ar-SA" sz="1200" dirty="0"/>
          </a:p>
        </p:txBody>
      </p:sp>
      <p:sp>
        <p:nvSpPr>
          <p:cNvPr id="10" name="مربع نص 9"/>
          <p:cNvSpPr txBox="1"/>
          <p:nvPr/>
        </p:nvSpPr>
        <p:spPr>
          <a:xfrm>
            <a:off x="8178179" y="2591343"/>
            <a:ext cx="914400" cy="276999"/>
          </a:xfrm>
          <a:prstGeom prst="rect">
            <a:avLst/>
          </a:prstGeom>
          <a:noFill/>
        </p:spPr>
        <p:txBody>
          <a:bodyPr wrap="square" rtlCol="1">
            <a:spAutoFit/>
          </a:bodyPr>
          <a:lstStyle/>
          <a:p>
            <a:r>
              <a:rPr lang="ar-SA" sz="1200" dirty="0" smtClean="0"/>
              <a:t>التقويم </a:t>
            </a:r>
            <a:endParaRPr lang="ar-SA" sz="1200" dirty="0"/>
          </a:p>
        </p:txBody>
      </p:sp>
      <p:sp>
        <p:nvSpPr>
          <p:cNvPr id="11" name="مربع نص 10"/>
          <p:cNvSpPr txBox="1"/>
          <p:nvPr/>
        </p:nvSpPr>
        <p:spPr>
          <a:xfrm>
            <a:off x="6788727" y="2830470"/>
            <a:ext cx="914400" cy="276999"/>
          </a:xfrm>
          <a:prstGeom prst="rect">
            <a:avLst/>
          </a:prstGeom>
          <a:noFill/>
        </p:spPr>
        <p:txBody>
          <a:bodyPr wrap="square" rtlCol="1">
            <a:spAutoFit/>
          </a:bodyPr>
          <a:lstStyle/>
          <a:p>
            <a:r>
              <a:rPr lang="ar-SA" sz="1200" dirty="0" smtClean="0"/>
              <a:t>التركيب</a:t>
            </a:r>
            <a:endParaRPr lang="ar-SA" sz="12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404813"/>
            <a:ext cx="8507412" cy="792162"/>
          </a:xfrm>
        </p:spPr>
        <p:txBody>
          <a:bodyPr>
            <a:normAutofit fontScale="90000"/>
          </a:bodyPr>
          <a:lstStyle/>
          <a:p>
            <a:pPr>
              <a:defRPr/>
            </a:pPr>
            <a:r>
              <a:rPr lang="en-GB" sz="2800" b="1" dirty="0" smtClean="0"/>
              <a:t> </a:t>
            </a:r>
            <a:r>
              <a:rPr lang="en-GB" sz="2800" b="1" dirty="0" smtClean="0">
                <a:solidFill>
                  <a:schemeClr val="accent3"/>
                </a:solidFill>
              </a:rPr>
              <a:t>Examples of Intended SLOs (1)</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أمثلة على مخرجات </a:t>
            </a:r>
            <a:r>
              <a:rPr lang="ar-SA" sz="2800" b="1" dirty="0" err="1" smtClean="0">
                <a:solidFill>
                  <a:schemeClr val="accent3"/>
                </a:solidFill>
              </a:rPr>
              <a:t>تعلمية</a:t>
            </a:r>
            <a:r>
              <a:rPr lang="ar-SA" sz="2800" b="1" dirty="0" smtClean="0">
                <a:solidFill>
                  <a:schemeClr val="accent3"/>
                </a:solidFill>
              </a:rPr>
              <a:t> (1</a:t>
            </a:r>
            <a:r>
              <a:rPr lang="ar-SA" sz="2800" b="1" dirty="0" err="1" smtClean="0">
                <a:solidFill>
                  <a:schemeClr val="accent3"/>
                </a:solidFill>
              </a:rPr>
              <a:t>)</a:t>
            </a:r>
            <a:r>
              <a:rPr lang="ar-SA" sz="2800" b="1" dirty="0" smtClean="0">
                <a:solidFill>
                  <a:schemeClr val="accent3"/>
                </a:solidFill>
              </a:rPr>
              <a:t> </a:t>
            </a:r>
            <a:r>
              <a:rPr lang="en-GB" sz="2800" b="1" dirty="0" smtClean="0">
                <a:solidFill>
                  <a:schemeClr val="accent3"/>
                </a:solidFill>
              </a:rPr>
              <a:t> </a:t>
            </a:r>
            <a:endParaRPr lang="en-GB" sz="2800" dirty="0"/>
          </a:p>
        </p:txBody>
      </p:sp>
      <p:sp>
        <p:nvSpPr>
          <p:cNvPr id="3" name="Content Placeholder 2"/>
          <p:cNvSpPr>
            <a:spLocks noGrp="1"/>
          </p:cNvSpPr>
          <p:nvPr>
            <p:ph idx="1"/>
          </p:nvPr>
        </p:nvSpPr>
        <p:spPr>
          <a:xfrm>
            <a:off x="0" y="1268413"/>
            <a:ext cx="8964613" cy="5589587"/>
          </a:xfrm>
        </p:spPr>
        <p:txBody>
          <a:bodyPr>
            <a:normAutofit fontScale="70000" lnSpcReduction="20000"/>
          </a:bodyPr>
          <a:lstStyle/>
          <a:p>
            <a:pPr>
              <a:buFont typeface="Wingdings 2" pitchFamily="18" charset="2"/>
              <a:buNone/>
              <a:defRPr/>
            </a:pPr>
            <a:r>
              <a:rPr lang="en-GB" sz="2000" b="1" dirty="0" smtClean="0">
                <a:latin typeface="Arial" pitchFamily="34" charset="0"/>
                <a:cs typeface="Arial" pitchFamily="34" charset="0"/>
              </a:rPr>
              <a:t>The Preliminary (Yr. 1) will enable you to: </a:t>
            </a:r>
            <a:r>
              <a:rPr lang="ar-SA" sz="2000" b="1" dirty="0" err="1" smtClean="0">
                <a:latin typeface="Arial" pitchFamily="34" charset="0"/>
                <a:cs typeface="Arial" pitchFamily="34" charset="0"/>
              </a:rPr>
              <a:t>الأساس </a:t>
            </a:r>
            <a:r>
              <a:rPr lang="ar-SA" sz="2000" b="1" dirty="0" smtClean="0">
                <a:latin typeface="Arial" pitchFamily="34" charset="0"/>
                <a:cs typeface="Arial" pitchFamily="34" charset="0"/>
              </a:rPr>
              <a:t>(سنة 1) ستمكنك </a:t>
            </a:r>
            <a:r>
              <a:rPr lang="ar-SA" sz="2000" b="1" dirty="0" err="1" smtClean="0">
                <a:latin typeface="Arial" pitchFamily="34" charset="0"/>
                <a:cs typeface="Arial" pitchFamily="34" charset="0"/>
              </a:rPr>
              <a:t>من :</a:t>
            </a:r>
            <a:r>
              <a:rPr lang="ar-SA" sz="2000" b="1" dirty="0" smtClean="0">
                <a:latin typeface="Arial" pitchFamily="34" charset="0"/>
                <a:cs typeface="Arial" pitchFamily="34" charset="0"/>
              </a:rPr>
              <a:t> </a:t>
            </a:r>
            <a:endParaRPr lang="en-GB" sz="2000" b="1" dirty="0" smtClean="0">
              <a:latin typeface="Arial" pitchFamily="34" charset="0"/>
              <a:cs typeface="Arial" pitchFamily="34" charset="0"/>
            </a:endParaRPr>
          </a:p>
          <a:p>
            <a:pPr>
              <a:defRPr/>
            </a:pPr>
            <a:r>
              <a:rPr lang="en-GB" sz="2000" dirty="0" smtClean="0">
                <a:latin typeface="Arial" pitchFamily="34" charset="0"/>
                <a:cs typeface="Arial" pitchFamily="34" charset="0"/>
              </a:rPr>
              <a:t>Select topics of interest from a pre-defined list</a:t>
            </a:r>
            <a:endParaRPr lang="ar-SA" sz="2000" dirty="0" smtClean="0">
              <a:latin typeface="Arial" pitchFamily="34" charset="0"/>
              <a:cs typeface="Arial" pitchFamily="34" charset="0"/>
            </a:endParaRPr>
          </a:p>
          <a:p>
            <a:pPr>
              <a:defRPr/>
            </a:pPr>
            <a:r>
              <a:rPr lang="ar-SA" sz="2000" dirty="0" smtClean="0">
                <a:latin typeface="Arial" pitchFamily="34" charset="0"/>
                <a:cs typeface="Arial" pitchFamily="34" charset="0"/>
              </a:rPr>
              <a:t>اختيار المواضيع التي تهمك من قائمة </a:t>
            </a:r>
            <a:endParaRPr lang="en-GB" sz="2000" dirty="0" smtClean="0">
              <a:latin typeface="Arial" pitchFamily="34" charset="0"/>
              <a:cs typeface="Arial" pitchFamily="34" charset="0"/>
            </a:endParaRPr>
          </a:p>
          <a:p>
            <a:pPr>
              <a:defRPr/>
            </a:pPr>
            <a:r>
              <a:rPr lang="en-GB" sz="2000" dirty="0" smtClean="0">
                <a:latin typeface="Arial" pitchFamily="34" charset="0"/>
                <a:cs typeface="Arial" pitchFamily="34" charset="0"/>
              </a:rPr>
              <a:t>Devise a search strategy using library and the internet</a:t>
            </a:r>
            <a:endParaRPr lang="ar-SA" sz="2000" dirty="0" smtClean="0">
              <a:latin typeface="Arial" pitchFamily="34" charset="0"/>
              <a:cs typeface="Arial" pitchFamily="34" charset="0"/>
            </a:endParaRPr>
          </a:p>
          <a:p>
            <a:pPr>
              <a:defRPr/>
            </a:pPr>
            <a:r>
              <a:rPr lang="ar-SA" sz="2000" dirty="0" smtClean="0">
                <a:latin typeface="Arial" pitchFamily="34" charset="0"/>
                <a:cs typeface="Arial" pitchFamily="34" charset="0"/>
              </a:rPr>
              <a:t>تزويدك </a:t>
            </a:r>
            <a:r>
              <a:rPr lang="ar-SA" sz="2000" dirty="0" err="1" smtClean="0">
                <a:latin typeface="Arial" pitchFamily="34" charset="0"/>
                <a:cs typeface="Arial" pitchFamily="34" charset="0"/>
              </a:rPr>
              <a:t>باستراتيجية</a:t>
            </a:r>
            <a:r>
              <a:rPr lang="ar-SA" sz="2000" dirty="0" smtClean="0">
                <a:latin typeface="Arial" pitchFamily="34" charset="0"/>
                <a:cs typeface="Arial" pitchFamily="34" charset="0"/>
              </a:rPr>
              <a:t> بحثية مستخدماً مثلاً المكتبة أو الانترنت</a:t>
            </a:r>
            <a:endParaRPr lang="en-GB" sz="2000" dirty="0" smtClean="0">
              <a:latin typeface="Arial" pitchFamily="34" charset="0"/>
              <a:cs typeface="Arial" pitchFamily="34" charset="0"/>
            </a:endParaRPr>
          </a:p>
          <a:p>
            <a:pPr>
              <a:defRPr/>
            </a:pPr>
            <a:r>
              <a:rPr lang="en-GB" sz="2000" dirty="0" smtClean="0">
                <a:latin typeface="Arial" pitchFamily="34" charset="0"/>
                <a:cs typeface="Arial" pitchFamily="34" charset="0"/>
              </a:rPr>
              <a:t>Access and search relevant databases and search engines used in clinical and scientific research</a:t>
            </a:r>
            <a:endParaRPr lang="ar-SA" sz="2000" dirty="0" smtClean="0">
              <a:latin typeface="Arial" pitchFamily="34" charset="0"/>
              <a:cs typeface="Arial" pitchFamily="34" charset="0"/>
            </a:endParaRPr>
          </a:p>
          <a:p>
            <a:pPr>
              <a:defRPr/>
            </a:pPr>
            <a:r>
              <a:rPr lang="ar-SA" sz="2000" dirty="0" smtClean="0">
                <a:latin typeface="Arial" pitchFamily="34" charset="0"/>
                <a:cs typeface="Arial" pitchFamily="34" charset="0"/>
              </a:rPr>
              <a:t>الدخول و البحث في قاعدة بيانات و البحث في محركات البحث في المجال العلمي و الطبي</a:t>
            </a:r>
            <a:endParaRPr lang="en-GB" sz="2000" dirty="0" smtClean="0">
              <a:latin typeface="Arial" pitchFamily="34" charset="0"/>
              <a:cs typeface="Arial" pitchFamily="34" charset="0"/>
            </a:endParaRPr>
          </a:p>
          <a:p>
            <a:pPr>
              <a:defRPr/>
            </a:pPr>
            <a:r>
              <a:rPr lang="en-GB" sz="2000" dirty="0" smtClean="0">
                <a:latin typeface="Arial" pitchFamily="34" charset="0"/>
                <a:cs typeface="Arial" pitchFamily="34" charset="0"/>
              </a:rPr>
              <a:t>Appraise data (understand strengths and limitations) from the literature</a:t>
            </a:r>
            <a:endParaRPr lang="ar-SA" sz="2000" dirty="0" smtClean="0">
              <a:latin typeface="Arial" pitchFamily="34" charset="0"/>
              <a:cs typeface="Arial" pitchFamily="34" charset="0"/>
            </a:endParaRPr>
          </a:p>
          <a:p>
            <a:pPr>
              <a:defRPr/>
            </a:pPr>
            <a:r>
              <a:rPr lang="ar-SA" sz="2000" dirty="0" smtClean="0">
                <a:latin typeface="Arial" pitchFamily="34" charset="0"/>
                <a:cs typeface="Arial" pitchFamily="34" charset="0"/>
              </a:rPr>
              <a:t>رفع </a:t>
            </a:r>
            <a:r>
              <a:rPr lang="ar-SA" sz="2000" dirty="0" err="1" smtClean="0">
                <a:latin typeface="Arial" pitchFamily="34" charset="0"/>
                <a:cs typeface="Arial" pitchFamily="34" charset="0"/>
              </a:rPr>
              <a:t>البيانات </a:t>
            </a:r>
            <a:r>
              <a:rPr lang="ar-SA" sz="2000" dirty="0" smtClean="0">
                <a:latin typeface="Arial" pitchFamily="34" charset="0"/>
                <a:cs typeface="Arial" pitchFamily="34" charset="0"/>
              </a:rPr>
              <a:t>(لفهم مواطن القوة والضعف) من المادة العلمية </a:t>
            </a:r>
            <a:endParaRPr lang="en-GB" sz="2000" dirty="0" smtClean="0">
              <a:latin typeface="Arial" pitchFamily="34" charset="0"/>
              <a:cs typeface="Arial" pitchFamily="34" charset="0"/>
            </a:endParaRPr>
          </a:p>
          <a:p>
            <a:pPr>
              <a:defRPr/>
            </a:pPr>
            <a:r>
              <a:rPr lang="en-GB" sz="2000" dirty="0" smtClean="0">
                <a:latin typeface="Arial" pitchFamily="34" charset="0"/>
                <a:cs typeface="Arial" pitchFamily="34" charset="0"/>
              </a:rPr>
              <a:t>Understand different forms of scientific literature (e.g. primary studies, review articles)</a:t>
            </a:r>
            <a:endParaRPr lang="ar-SA" sz="2000" dirty="0" smtClean="0">
              <a:latin typeface="Arial" pitchFamily="34" charset="0"/>
              <a:cs typeface="Arial" pitchFamily="34" charset="0"/>
            </a:endParaRPr>
          </a:p>
          <a:p>
            <a:pPr>
              <a:defRPr/>
            </a:pPr>
            <a:r>
              <a:rPr lang="ar-SA" sz="2000" dirty="0" smtClean="0">
                <a:latin typeface="Arial" pitchFamily="34" charset="0"/>
                <a:cs typeface="Arial" pitchFamily="34" charset="0"/>
              </a:rPr>
              <a:t>فهم مختلف الأشكال في المادة </a:t>
            </a:r>
            <a:r>
              <a:rPr lang="ar-SA" sz="2000" dirty="0" err="1" smtClean="0">
                <a:latin typeface="Arial" pitchFamily="34" charset="0"/>
                <a:cs typeface="Arial" pitchFamily="34" charset="0"/>
              </a:rPr>
              <a:t>العلمية </a:t>
            </a:r>
            <a:r>
              <a:rPr lang="ar-SA" sz="2000" dirty="0" smtClean="0">
                <a:latin typeface="Arial" pitchFamily="34" charset="0"/>
                <a:cs typeface="Arial" pitchFamily="34" charset="0"/>
              </a:rPr>
              <a:t>(مثلاً: دراسات أولية و مراجعات مقالات</a:t>
            </a:r>
            <a:r>
              <a:rPr lang="ar-SA" sz="2000" dirty="0" err="1" smtClean="0">
                <a:latin typeface="Arial" pitchFamily="34" charset="0"/>
                <a:cs typeface="Arial" pitchFamily="34" charset="0"/>
              </a:rPr>
              <a:t>).</a:t>
            </a:r>
            <a:r>
              <a:rPr lang="ar-SA" sz="2000" dirty="0" smtClean="0">
                <a:latin typeface="Arial" pitchFamily="34" charset="0"/>
                <a:cs typeface="Arial" pitchFamily="34" charset="0"/>
              </a:rPr>
              <a:t> </a:t>
            </a:r>
          </a:p>
          <a:p>
            <a:pPr>
              <a:defRPr/>
            </a:pPr>
            <a:r>
              <a:rPr lang="en-GB" sz="2000" dirty="0" smtClean="0">
                <a:latin typeface="Arial" pitchFamily="34" charset="0"/>
                <a:cs typeface="Arial" pitchFamily="34" charset="0"/>
              </a:rPr>
              <a:t>Produce a scientific written report of specified length that collates information gathered from the different sources</a:t>
            </a:r>
            <a:endParaRPr lang="ar-SA" sz="2000" dirty="0" smtClean="0">
              <a:latin typeface="Arial" pitchFamily="34" charset="0"/>
              <a:cs typeface="Arial" pitchFamily="34" charset="0"/>
            </a:endParaRPr>
          </a:p>
          <a:p>
            <a:pPr>
              <a:defRPr/>
            </a:pPr>
            <a:r>
              <a:rPr lang="ar-SA" sz="2000" dirty="0" smtClean="0">
                <a:latin typeface="Arial" pitchFamily="34" charset="0"/>
                <a:cs typeface="Arial" pitchFamily="34" charset="0"/>
              </a:rPr>
              <a:t>انتاج تقرير مكتوب علمي بطول معين جامع لمعلومات من مختلف المصادر</a:t>
            </a:r>
            <a:endParaRPr lang="en-GB" sz="2000" dirty="0" smtClean="0">
              <a:latin typeface="Arial" pitchFamily="34" charset="0"/>
              <a:cs typeface="Arial" pitchFamily="34" charset="0"/>
            </a:endParaRPr>
          </a:p>
          <a:p>
            <a:pPr>
              <a:defRPr/>
            </a:pPr>
            <a:r>
              <a:rPr lang="en-GB" sz="2000" dirty="0" smtClean="0">
                <a:latin typeface="Arial" pitchFamily="34" charset="0"/>
                <a:cs typeface="Arial" pitchFamily="34" charset="0"/>
              </a:rPr>
              <a:t>Summarise the report clearly and concisely in lay terms</a:t>
            </a:r>
            <a:endParaRPr lang="ar-SA" sz="2000" dirty="0" smtClean="0">
              <a:latin typeface="Arial" pitchFamily="34" charset="0"/>
              <a:cs typeface="Arial" pitchFamily="34" charset="0"/>
            </a:endParaRPr>
          </a:p>
          <a:p>
            <a:pPr>
              <a:defRPr/>
            </a:pPr>
            <a:r>
              <a:rPr lang="ar-SA" sz="2000" dirty="0" smtClean="0">
                <a:latin typeface="Arial" pitchFamily="34" charset="0"/>
                <a:cs typeface="Arial" pitchFamily="34" charset="0"/>
              </a:rPr>
              <a:t>تلخص التقرير بشكل واضح بمصطلحات متداولة</a:t>
            </a:r>
            <a:r>
              <a:rPr lang="en-GB" sz="2000" dirty="0" smtClean="0">
                <a:latin typeface="Arial" pitchFamily="34" charset="0"/>
                <a:cs typeface="Arial" pitchFamily="34" charset="0"/>
              </a:rPr>
              <a:t> </a:t>
            </a:r>
          </a:p>
          <a:p>
            <a:pPr>
              <a:defRPr/>
            </a:pPr>
            <a:r>
              <a:rPr lang="en-GB" sz="2000" dirty="0" smtClean="0">
                <a:latin typeface="Arial" pitchFamily="34" charset="0"/>
                <a:cs typeface="Arial" pitchFamily="34" charset="0"/>
              </a:rPr>
              <a:t>Utilise appropriate software (including word processing, figures/tables and referencing)  to produce a scientific written report</a:t>
            </a:r>
            <a:endParaRPr lang="ar-SA" sz="2000" dirty="0" smtClean="0">
              <a:latin typeface="Arial" pitchFamily="34" charset="0"/>
              <a:cs typeface="Arial" pitchFamily="34" charset="0"/>
            </a:endParaRPr>
          </a:p>
          <a:p>
            <a:pPr>
              <a:defRPr/>
            </a:pPr>
            <a:r>
              <a:rPr lang="ar-SA" sz="2000" dirty="0" smtClean="0">
                <a:latin typeface="Arial" pitchFamily="34" charset="0"/>
                <a:cs typeface="Arial" pitchFamily="34" charset="0"/>
              </a:rPr>
              <a:t>استغلال برنامجاً حاسوبياً </a:t>
            </a:r>
            <a:r>
              <a:rPr lang="ar-SA" sz="2000" dirty="0" err="1" smtClean="0">
                <a:latin typeface="Arial" pitchFamily="34" charset="0"/>
                <a:cs typeface="Arial" pitchFamily="34" charset="0"/>
              </a:rPr>
              <a:t>مناسباً </a:t>
            </a:r>
            <a:r>
              <a:rPr lang="ar-SA" sz="2000" dirty="0" smtClean="0">
                <a:latin typeface="Arial" pitchFamily="34" charset="0"/>
                <a:cs typeface="Arial" pitchFamily="34" charset="0"/>
              </a:rPr>
              <a:t>(مشتملاً على برنامج طباعة و أشكال و جداول و مراجع) لتقديم تقرير مكتوب علمي</a:t>
            </a:r>
            <a:endParaRPr lang="en-GB" sz="2000" dirty="0" smtClean="0">
              <a:latin typeface="Arial" pitchFamily="34" charset="0"/>
              <a:cs typeface="Arial" pitchFamily="34" charset="0"/>
            </a:endParaRPr>
          </a:p>
          <a:p>
            <a:pPr>
              <a:defRPr/>
            </a:pPr>
            <a:r>
              <a:rPr lang="en-GB" sz="2000" dirty="0" smtClean="0">
                <a:latin typeface="Arial" pitchFamily="34" charset="0"/>
                <a:cs typeface="Arial" pitchFamily="34" charset="0"/>
              </a:rPr>
              <a:t>Understand what constitutes plagiarism and how to avoid it</a:t>
            </a:r>
            <a:endParaRPr lang="ar-SA" sz="2000" dirty="0" smtClean="0">
              <a:latin typeface="Arial" pitchFamily="34" charset="0"/>
              <a:cs typeface="Arial" pitchFamily="34" charset="0"/>
            </a:endParaRPr>
          </a:p>
          <a:p>
            <a:pPr>
              <a:defRPr/>
            </a:pPr>
            <a:r>
              <a:rPr lang="ar-SA" sz="2000" dirty="0" smtClean="0">
                <a:latin typeface="Arial" pitchFamily="34" charset="0"/>
                <a:cs typeface="Arial" pitchFamily="34" charset="0"/>
              </a:rPr>
              <a:t>افهم معنى السرقة العلمية وكيفية تجنبها  </a:t>
            </a:r>
            <a:endParaRPr lang="en-GB" dirty="0" smtClean="0">
              <a:latin typeface="Arial" pitchFamily="34" charset="0"/>
              <a:cs typeface="Arial" pitchFamily="34" charset="0"/>
            </a:endParaRPr>
          </a:p>
          <a:p>
            <a:pPr>
              <a:buFont typeface="Wingdings 2" pitchFamily="18" charset="2"/>
              <a:buNone/>
              <a:defRPr/>
            </a:pPr>
            <a:r>
              <a:rPr lang="en-GB" sz="2800" b="1" dirty="0" smtClean="0">
                <a:solidFill>
                  <a:schemeClr val="accent3"/>
                </a:solidFill>
              </a:rPr>
              <a:t>					</a:t>
            </a:r>
            <a:r>
              <a:rPr lang="en-GB" sz="1800" dirty="0" smtClean="0">
                <a:latin typeface="Arial" pitchFamily="34" charset="0"/>
                <a:cs typeface="Arial" pitchFamily="34" charset="0"/>
              </a:rPr>
              <a:t>Medicine – Manchester Medical School, 2011</a:t>
            </a:r>
            <a:r>
              <a:rPr lang="ar-SA" sz="1800" dirty="0" smtClean="0">
                <a:latin typeface="Arial" pitchFamily="34" charset="0"/>
                <a:cs typeface="Arial" pitchFamily="34" charset="0"/>
              </a:rPr>
              <a:t> </a:t>
            </a:r>
            <a:r>
              <a:rPr lang="ar-SA" sz="1800" dirty="0" err="1" smtClean="0">
                <a:latin typeface="Arial" pitchFamily="34" charset="0"/>
                <a:cs typeface="Arial" pitchFamily="34" charset="0"/>
              </a:rPr>
              <a:t>الطب </a:t>
            </a:r>
            <a:r>
              <a:rPr lang="ar-SA" sz="1800" dirty="0" smtClean="0">
                <a:latin typeface="Arial" pitchFamily="34" charset="0"/>
                <a:cs typeface="Arial" pitchFamily="34" charset="0"/>
              </a:rPr>
              <a:t>– الكلية الطبية في مانشستر 2011      </a:t>
            </a:r>
            <a:endParaRPr lang="en-GB"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404813"/>
            <a:ext cx="8507412" cy="792162"/>
          </a:xfrm>
        </p:spPr>
        <p:txBody>
          <a:bodyPr>
            <a:normAutofit fontScale="90000"/>
          </a:bodyPr>
          <a:lstStyle/>
          <a:p>
            <a:pPr>
              <a:defRPr/>
            </a:pPr>
            <a:r>
              <a:rPr lang="en-GB" sz="2800" b="1" dirty="0" smtClean="0"/>
              <a:t> </a:t>
            </a:r>
            <a:r>
              <a:rPr lang="en-GB" sz="2800" b="1" dirty="0" smtClean="0">
                <a:solidFill>
                  <a:schemeClr val="accent3"/>
                </a:solidFill>
              </a:rPr>
              <a:t>Examples of Intended SLOs (2) – Engineering</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أمثلة لمخرجات </a:t>
            </a:r>
            <a:r>
              <a:rPr lang="ar-SA" sz="2800" b="1" dirty="0" err="1" smtClean="0">
                <a:solidFill>
                  <a:schemeClr val="accent3"/>
                </a:solidFill>
              </a:rPr>
              <a:t>التعلم </a:t>
            </a:r>
            <a:r>
              <a:rPr lang="ar-SA" sz="2800" b="1" dirty="0" smtClean="0">
                <a:solidFill>
                  <a:schemeClr val="accent3"/>
                </a:solidFill>
              </a:rPr>
              <a:t>(2) الهندسة </a:t>
            </a:r>
            <a:r>
              <a:rPr lang="en-GB" sz="2800" b="1" dirty="0" smtClean="0">
                <a:solidFill>
                  <a:schemeClr val="accent3"/>
                </a:solidFill>
              </a:rPr>
              <a:t> </a:t>
            </a:r>
            <a:endParaRPr lang="en-GB" sz="2800" dirty="0"/>
          </a:p>
        </p:txBody>
      </p:sp>
      <p:sp>
        <p:nvSpPr>
          <p:cNvPr id="3" name="Content Placeholder 2"/>
          <p:cNvSpPr>
            <a:spLocks noGrp="1"/>
          </p:cNvSpPr>
          <p:nvPr>
            <p:ph idx="1"/>
          </p:nvPr>
        </p:nvSpPr>
        <p:spPr>
          <a:xfrm>
            <a:off x="0" y="1268413"/>
            <a:ext cx="8964613" cy="5589587"/>
          </a:xfrm>
        </p:spPr>
        <p:txBody>
          <a:bodyPr>
            <a:normAutofit fontScale="77500" lnSpcReduction="20000"/>
          </a:bodyPr>
          <a:lstStyle/>
          <a:p>
            <a:r>
              <a:rPr lang="it-IT" sz="2000" b="1" dirty="0"/>
              <a:t>INTELLECTUAL </a:t>
            </a:r>
            <a:r>
              <a:rPr lang="it-IT" sz="2000" b="1" dirty="0" smtClean="0"/>
              <a:t>QUALITIES</a:t>
            </a:r>
            <a:r>
              <a:rPr lang="ar-SA" sz="2000" b="1" dirty="0" smtClean="0"/>
              <a:t> صفات عقلية                         </a:t>
            </a:r>
            <a:endParaRPr lang="en-GB" sz="2000" dirty="0" smtClean="0"/>
          </a:p>
          <a:p>
            <a:pPr>
              <a:buNone/>
            </a:pPr>
            <a:endParaRPr lang="en-GB" sz="2000" dirty="0" smtClean="0"/>
          </a:p>
          <a:p>
            <a:r>
              <a:rPr lang="it-IT" sz="2000" b="1" dirty="0"/>
              <a:t>I1</a:t>
            </a:r>
            <a:r>
              <a:rPr lang="en-GB" sz="2000" dirty="0"/>
              <a:t>      	Apply proficiently engineering principles, quantitative methods and computer software to the analysis and solution of engineering problems taking appropriate account ant limitations of the approach. </a:t>
            </a:r>
            <a:endParaRPr lang="ar-SA" sz="2000" dirty="0" smtClean="0"/>
          </a:p>
          <a:p>
            <a:pPr algn="r" rtl="1"/>
            <a:r>
              <a:rPr lang="ar-SA" sz="2000" dirty="0" smtClean="0"/>
              <a:t>طبق </a:t>
            </a:r>
            <a:r>
              <a:rPr lang="ar-SA" sz="2000" dirty="0" err="1" smtClean="0"/>
              <a:t>مباديء</a:t>
            </a:r>
            <a:r>
              <a:rPr lang="ar-SA" sz="2000" dirty="0" smtClean="0"/>
              <a:t> الهندسة باحتراف و الطرق الكمية وبرنامج حاسوبي لتحليل و حل المشاكل الهندسية آخذاً تعقيدات المحاسب لتلك </a:t>
            </a:r>
            <a:r>
              <a:rPr lang="ar-SA" sz="2000" dirty="0" err="1" smtClean="0"/>
              <a:t>الطريقة.</a:t>
            </a:r>
            <a:r>
              <a:rPr lang="ar-SA" sz="2000" dirty="0" smtClean="0"/>
              <a:t> </a:t>
            </a:r>
            <a:endParaRPr lang="en-GB" sz="2000" dirty="0"/>
          </a:p>
          <a:p>
            <a:r>
              <a:rPr lang="en-GB" sz="2000" b="1" dirty="0"/>
              <a:t>I2</a:t>
            </a:r>
            <a:r>
              <a:rPr lang="en-GB" sz="2000" dirty="0"/>
              <a:t>	Demonstrate an ability to identify, classify and evaluate the performance of systems and components using analytical methods and modelling techniques and apply a systems approach to the solution of mechanical engineering problems</a:t>
            </a:r>
            <a:r>
              <a:rPr lang="en-GB" sz="2000" dirty="0" smtClean="0"/>
              <a:t>.</a:t>
            </a:r>
            <a:endParaRPr lang="ar-SA" sz="2000" dirty="0" smtClean="0"/>
          </a:p>
          <a:p>
            <a:r>
              <a:rPr lang="ar-SA" sz="2000" dirty="0" smtClean="0"/>
              <a:t>تظهر المقدرة على التعريف و التصنيف و تقويم أداء الأنظمة ومحتوياتها مستخدماً طرقاً تحليلية و أساليب نموذجية و مطبقاً طريقة نظامية لحل مشاكل الهندسة الميكانيكية </a:t>
            </a:r>
            <a:endParaRPr lang="en-GB" sz="2000" dirty="0"/>
          </a:p>
          <a:p>
            <a:r>
              <a:rPr lang="en-GB" sz="2000" b="1" dirty="0"/>
              <a:t>I3	</a:t>
            </a:r>
            <a:r>
              <a:rPr lang="en-GB" sz="2000" dirty="0"/>
              <a:t>Investigate and define an engineering problem and identify associated constraints - environmental and sustainability limitations, health and safety and risk assessment issues</a:t>
            </a:r>
            <a:r>
              <a:rPr lang="en-GB" sz="2000" dirty="0" smtClean="0"/>
              <a:t>.</a:t>
            </a:r>
            <a:endParaRPr lang="ar-SA" sz="2000" dirty="0" smtClean="0"/>
          </a:p>
          <a:p>
            <a:r>
              <a:rPr lang="ar-SA" sz="2000" dirty="0" smtClean="0"/>
              <a:t>البحث و التعريف بمشكلة هندسية و معوقاتها البيئية و الصحية و مسائل المخاطرة التقويمية </a:t>
            </a:r>
            <a:endParaRPr lang="en-GB" sz="2000" dirty="0"/>
          </a:p>
          <a:p>
            <a:r>
              <a:rPr lang="en-GB" sz="2000" b="1" dirty="0"/>
              <a:t>I4	</a:t>
            </a:r>
            <a:r>
              <a:rPr lang="en-GB" sz="2000" dirty="0"/>
              <a:t>Be creative in the practical solution of problems, development of innovative designs and ability to work with technical uncertainty in unfamiliar situations</a:t>
            </a:r>
            <a:r>
              <a:rPr lang="en-GB" sz="2000" dirty="0" smtClean="0"/>
              <a:t>.</a:t>
            </a:r>
            <a:endParaRPr lang="ar-SA" sz="2000" dirty="0" smtClean="0"/>
          </a:p>
          <a:p>
            <a:r>
              <a:rPr lang="ar-SA" sz="2000" dirty="0" smtClean="0"/>
              <a:t>كن مبدعاً في حل المشكلات بشكل عملي و مطوراً لأساليب الإبداع و قادراً على العمل بتقنيات قد تكون قديمة بمواقف غير عادية</a:t>
            </a:r>
            <a:endParaRPr lang="en-GB" sz="2000" dirty="0"/>
          </a:p>
          <a:p>
            <a:r>
              <a:rPr lang="en-GB" sz="2000" b="1" dirty="0"/>
              <a:t>I5	</a:t>
            </a:r>
            <a:r>
              <a:rPr lang="en-GB" sz="2000" dirty="0"/>
              <a:t>Manage competently the design process, appreciate customer and user needs, evaluate outcomes, assess commercial risk and manage cost drivers</a:t>
            </a:r>
            <a:r>
              <a:rPr lang="en-GB" sz="2000" dirty="0" smtClean="0"/>
              <a:t>.</a:t>
            </a:r>
            <a:endParaRPr lang="ar-SA" sz="2000" dirty="0" smtClean="0"/>
          </a:p>
          <a:p>
            <a:r>
              <a:rPr lang="ar-SA" sz="2000" dirty="0" smtClean="0"/>
              <a:t>انجح بإدارة التصميم و التنافس في ذلك و تلبية احتياجات الزبون و المستخدم و قيم المخرجات و كذلك المخاطرة التجارية و التكلفة </a:t>
            </a:r>
            <a:endParaRPr lang="en-GB" sz="2000" dirty="0"/>
          </a:p>
          <a:p>
            <a:pPr>
              <a:buFont typeface="Wingdings 2" pitchFamily="18" charset="2"/>
              <a:buNone/>
              <a:defRPr/>
            </a:pPr>
            <a:r>
              <a:rPr lang="en-GB" sz="2800" b="1" dirty="0" smtClean="0">
                <a:solidFill>
                  <a:schemeClr val="accent3"/>
                </a:solidFill>
              </a:rPr>
              <a:t>					</a:t>
            </a:r>
            <a:endParaRPr lang="en-GB"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04813"/>
            <a:ext cx="8435975" cy="647700"/>
          </a:xfrm>
        </p:spPr>
        <p:txBody>
          <a:bodyPr>
            <a:noAutofit/>
          </a:bodyPr>
          <a:lstStyle/>
          <a:p>
            <a:pPr>
              <a:defRPr/>
            </a:pPr>
            <a:r>
              <a:rPr lang="en-GB" sz="2400" b="1" dirty="0" smtClean="0">
                <a:solidFill>
                  <a:schemeClr val="accent3"/>
                </a:solidFill>
              </a:rPr>
              <a:t>Examples of LOs (3)</a:t>
            </a:r>
            <a:r>
              <a:rPr lang="ar-SA" sz="2400" b="1" dirty="0" smtClean="0">
                <a:solidFill>
                  <a:schemeClr val="accent3"/>
                </a:solidFill>
              </a:rPr>
              <a:t/>
            </a:r>
            <a:br>
              <a:rPr lang="ar-SA" sz="2400" b="1" dirty="0" smtClean="0">
                <a:solidFill>
                  <a:schemeClr val="accent3"/>
                </a:solidFill>
              </a:rPr>
            </a:br>
            <a:r>
              <a:rPr lang="ar-SA" sz="2400" b="1" dirty="0" smtClean="0">
                <a:solidFill>
                  <a:schemeClr val="accent3"/>
                </a:solidFill>
              </a:rPr>
              <a:t>أمثلة على مخرجات </a:t>
            </a:r>
            <a:r>
              <a:rPr lang="ar-SA" sz="2400" b="1" dirty="0" err="1" smtClean="0">
                <a:solidFill>
                  <a:schemeClr val="accent3"/>
                </a:solidFill>
              </a:rPr>
              <a:t>التعلم </a:t>
            </a:r>
            <a:r>
              <a:rPr lang="ar-SA" sz="2400" b="1" dirty="0" smtClean="0">
                <a:solidFill>
                  <a:schemeClr val="accent3"/>
                </a:solidFill>
              </a:rPr>
              <a:t>(3</a:t>
            </a:r>
            <a:r>
              <a:rPr lang="ar-SA" sz="2400" b="1" dirty="0" err="1" smtClean="0">
                <a:solidFill>
                  <a:schemeClr val="accent3"/>
                </a:solidFill>
              </a:rPr>
              <a:t>)</a:t>
            </a:r>
            <a:r>
              <a:rPr lang="en-GB" sz="2400" b="1" dirty="0" smtClean="0">
                <a:solidFill>
                  <a:schemeClr val="accent3"/>
                </a:solidFill>
              </a:rPr>
              <a:t> </a:t>
            </a:r>
            <a:r>
              <a:rPr lang="en-GB" sz="2400" dirty="0" smtClean="0"/>
              <a:t/>
            </a:r>
            <a:br>
              <a:rPr lang="en-GB" sz="2400" dirty="0" smtClean="0"/>
            </a:br>
            <a:endParaRPr lang="en-GB" sz="2400" dirty="0"/>
          </a:p>
        </p:txBody>
      </p:sp>
      <p:sp>
        <p:nvSpPr>
          <p:cNvPr id="3" name="Content Placeholder 2"/>
          <p:cNvSpPr>
            <a:spLocks noGrp="1"/>
          </p:cNvSpPr>
          <p:nvPr>
            <p:ph idx="1"/>
          </p:nvPr>
        </p:nvSpPr>
        <p:spPr>
          <a:xfrm>
            <a:off x="179388" y="1052514"/>
            <a:ext cx="8785225" cy="5616574"/>
          </a:xfrm>
        </p:spPr>
        <p:txBody>
          <a:bodyPr>
            <a:normAutofit fontScale="47500" lnSpcReduction="20000"/>
          </a:bodyPr>
          <a:lstStyle/>
          <a:p>
            <a:pPr>
              <a:buFont typeface="Wingdings 2" pitchFamily="18" charset="2"/>
              <a:buNone/>
              <a:defRPr/>
            </a:pPr>
            <a:r>
              <a:rPr lang="en-GB" b="1" dirty="0" smtClean="0">
                <a:latin typeface="Arial" pitchFamily="34" charset="0"/>
                <a:cs typeface="Arial" pitchFamily="34" charset="0"/>
              </a:rPr>
              <a:t>Medicine - Year 5</a:t>
            </a:r>
            <a:r>
              <a:rPr lang="ar-SA" b="1" dirty="0" smtClean="0">
                <a:latin typeface="Arial" pitchFamily="34" charset="0"/>
                <a:cs typeface="Arial" pitchFamily="34" charset="0"/>
              </a:rPr>
              <a:t> </a:t>
            </a:r>
            <a:r>
              <a:rPr lang="ar-SA" b="1" dirty="0" err="1" smtClean="0">
                <a:latin typeface="Arial" pitchFamily="34" charset="0"/>
                <a:cs typeface="Arial" pitchFamily="34" charset="0"/>
              </a:rPr>
              <a:t>الطب </a:t>
            </a:r>
            <a:r>
              <a:rPr lang="ar-SA" b="1" dirty="0" smtClean="0">
                <a:latin typeface="Arial" pitchFamily="34" charset="0"/>
                <a:cs typeface="Arial" pitchFamily="34" charset="0"/>
              </a:rPr>
              <a:t>– السنة 5           </a:t>
            </a:r>
            <a:endParaRPr lang="en-GB" b="1" dirty="0" smtClean="0">
              <a:latin typeface="Arial" pitchFamily="34" charset="0"/>
              <a:cs typeface="Arial" pitchFamily="34" charset="0"/>
            </a:endParaRPr>
          </a:p>
          <a:p>
            <a:pPr>
              <a:buFont typeface="Wingdings 2" pitchFamily="18" charset="2"/>
              <a:buNone/>
              <a:defRPr/>
            </a:pPr>
            <a:r>
              <a:rPr lang="en-GB" dirty="0" smtClean="0">
                <a:latin typeface="Arial" pitchFamily="34" charset="0"/>
                <a:cs typeface="Arial" pitchFamily="34" charset="0"/>
              </a:rPr>
              <a:t>At the end of the year, you should: </a:t>
            </a:r>
            <a:r>
              <a:rPr lang="ar-SA" dirty="0" smtClean="0">
                <a:latin typeface="Arial" pitchFamily="34" charset="0"/>
                <a:cs typeface="Arial" pitchFamily="34" charset="0"/>
              </a:rPr>
              <a:t>في نهاية السنة يجب عليك </a:t>
            </a:r>
            <a:r>
              <a:rPr lang="ar-SA" dirty="0" err="1" smtClean="0">
                <a:latin typeface="Arial" pitchFamily="34" charset="0"/>
                <a:cs typeface="Arial" pitchFamily="34" charset="0"/>
              </a:rPr>
              <a:t>أن:</a:t>
            </a:r>
            <a:r>
              <a:rPr lang="ar-SA" dirty="0" smtClean="0">
                <a:latin typeface="Arial" pitchFamily="34" charset="0"/>
                <a:cs typeface="Arial" pitchFamily="34" charset="0"/>
              </a:rPr>
              <a:t> </a:t>
            </a:r>
            <a:endParaRPr lang="en-GB" dirty="0" smtClean="0">
              <a:latin typeface="Arial" pitchFamily="34" charset="0"/>
              <a:cs typeface="Arial" pitchFamily="34" charset="0"/>
            </a:endParaRPr>
          </a:p>
          <a:p>
            <a:pPr>
              <a:buFont typeface="Wingdings 2" pitchFamily="18" charset="2"/>
              <a:buNone/>
              <a:defRPr/>
            </a:pPr>
            <a:endParaRPr lang="en-GB" sz="1000" dirty="0" smtClean="0">
              <a:latin typeface="Arial" pitchFamily="34" charset="0"/>
              <a:cs typeface="Arial" pitchFamily="34" charset="0"/>
            </a:endParaRPr>
          </a:p>
          <a:p>
            <a:pPr>
              <a:buClr>
                <a:srgbClr val="FF0000"/>
              </a:buClr>
              <a:buFont typeface="Wingdings" pitchFamily="2" charset="2"/>
              <a:buChar char="ü"/>
              <a:defRPr/>
            </a:pPr>
            <a:r>
              <a:rPr lang="en-GB" dirty="0" smtClean="0">
                <a:latin typeface="Arial" pitchFamily="34" charset="0"/>
                <a:cs typeface="Arial" pitchFamily="34" charset="0"/>
              </a:rPr>
              <a:t>Feel confident about your prospective role as a FY1 Doctor (Self &amp; Tutor Assessment) </a:t>
            </a:r>
            <a:endParaRPr lang="ar-SA" dirty="0" smtClean="0">
              <a:latin typeface="Arial" pitchFamily="34" charset="0"/>
              <a:cs typeface="Arial" pitchFamily="34" charset="0"/>
            </a:endParaRPr>
          </a:p>
          <a:p>
            <a:pPr>
              <a:buClr>
                <a:srgbClr val="FF0000"/>
              </a:buClr>
              <a:buFont typeface="Wingdings" pitchFamily="2" charset="2"/>
              <a:buChar char="ü"/>
              <a:defRPr/>
            </a:pPr>
            <a:r>
              <a:rPr lang="ar-SA" dirty="0" smtClean="0">
                <a:latin typeface="Arial" pitchFamily="34" charset="0"/>
                <a:cs typeface="Arial" pitchFamily="34" charset="0"/>
              </a:rPr>
              <a:t>تشعر بالثقة عن دورك القادم </a:t>
            </a:r>
            <a:r>
              <a:rPr lang="ar-SA" dirty="0" err="1" smtClean="0">
                <a:latin typeface="Arial" pitchFamily="34" charset="0"/>
                <a:cs typeface="Arial" pitchFamily="34" charset="0"/>
              </a:rPr>
              <a:t>كطبيب </a:t>
            </a:r>
            <a:r>
              <a:rPr lang="ar-SA" dirty="0" smtClean="0">
                <a:latin typeface="Arial" pitchFamily="34" charset="0"/>
                <a:cs typeface="Arial" pitchFamily="34" charset="0"/>
              </a:rPr>
              <a:t>(تقويم نفس تعليمي</a:t>
            </a:r>
            <a:r>
              <a:rPr lang="ar-SA" dirty="0" err="1" smtClean="0">
                <a:latin typeface="Arial" pitchFamily="34" charset="0"/>
                <a:cs typeface="Arial" pitchFamily="34" charset="0"/>
              </a:rPr>
              <a:t>)</a:t>
            </a:r>
            <a:r>
              <a:rPr lang="ar-SA" dirty="0" smtClean="0">
                <a:latin typeface="Arial" pitchFamily="34" charset="0"/>
                <a:cs typeface="Arial" pitchFamily="34" charset="0"/>
              </a:rPr>
              <a:t> </a:t>
            </a:r>
            <a:endParaRPr lang="en-GB" dirty="0" smtClean="0">
              <a:latin typeface="Arial" pitchFamily="34" charset="0"/>
              <a:cs typeface="Arial" pitchFamily="34" charset="0"/>
            </a:endParaRPr>
          </a:p>
          <a:p>
            <a:pPr>
              <a:buClr>
                <a:srgbClr val="FF0000"/>
              </a:buClr>
              <a:buFont typeface="Wingdings" pitchFamily="2" charset="2"/>
              <a:buChar char="ü"/>
              <a:defRPr/>
            </a:pPr>
            <a:r>
              <a:rPr lang="en-GB" dirty="0" smtClean="0">
                <a:latin typeface="Arial" pitchFamily="34" charset="0"/>
                <a:cs typeface="Arial" pitchFamily="34" charset="0"/>
              </a:rPr>
              <a:t>Be able to recognise personal stress and know how to obtain support (Self &amp; Tutor Assessment) </a:t>
            </a:r>
            <a:endParaRPr lang="ar-SA" dirty="0" smtClean="0">
              <a:latin typeface="Arial" pitchFamily="34" charset="0"/>
              <a:cs typeface="Arial" pitchFamily="34" charset="0"/>
            </a:endParaRPr>
          </a:p>
          <a:p>
            <a:pPr>
              <a:buClr>
                <a:srgbClr val="FF0000"/>
              </a:buClr>
              <a:buFont typeface="Wingdings" pitchFamily="2" charset="2"/>
              <a:buChar char="ü"/>
              <a:defRPr/>
            </a:pPr>
            <a:r>
              <a:rPr lang="ar-SA" dirty="0" smtClean="0">
                <a:latin typeface="Arial" pitchFamily="34" charset="0"/>
                <a:cs typeface="Arial" pitchFamily="34" charset="0"/>
              </a:rPr>
              <a:t>تكون قادراً على أن تدرك الضغط الشخصي وتعرف كيف تحصل على </a:t>
            </a:r>
            <a:r>
              <a:rPr lang="ar-SA" dirty="0" err="1" smtClean="0">
                <a:latin typeface="Arial" pitchFamily="34" charset="0"/>
                <a:cs typeface="Arial" pitchFamily="34" charset="0"/>
              </a:rPr>
              <a:t>دعم </a:t>
            </a:r>
            <a:r>
              <a:rPr lang="ar-SA" dirty="0" smtClean="0">
                <a:latin typeface="Arial" pitchFamily="34" charset="0"/>
                <a:cs typeface="Arial" pitchFamily="34" charset="0"/>
              </a:rPr>
              <a:t>(تقويم نفس تعليمي</a:t>
            </a:r>
            <a:r>
              <a:rPr lang="ar-SA" dirty="0" err="1" smtClean="0">
                <a:latin typeface="Arial" pitchFamily="34" charset="0"/>
                <a:cs typeface="Arial" pitchFamily="34" charset="0"/>
              </a:rPr>
              <a:t>)</a:t>
            </a:r>
            <a:r>
              <a:rPr lang="ar-SA" dirty="0" smtClean="0">
                <a:latin typeface="Arial" pitchFamily="34" charset="0"/>
                <a:cs typeface="Arial" pitchFamily="34" charset="0"/>
              </a:rPr>
              <a:t> </a:t>
            </a:r>
            <a:endParaRPr lang="en-GB" dirty="0" smtClean="0">
              <a:latin typeface="Arial" pitchFamily="34" charset="0"/>
              <a:cs typeface="Arial" pitchFamily="34" charset="0"/>
            </a:endParaRPr>
          </a:p>
          <a:p>
            <a:pPr>
              <a:buClr>
                <a:srgbClr val="FF0000"/>
              </a:buClr>
              <a:buFont typeface="Wingdings" pitchFamily="2" charset="2"/>
              <a:buChar char="ü"/>
              <a:defRPr/>
            </a:pPr>
            <a:r>
              <a:rPr lang="en-GB" dirty="0" smtClean="0">
                <a:latin typeface="Arial" pitchFamily="34" charset="0"/>
                <a:cs typeface="Arial" pitchFamily="34" charset="0"/>
              </a:rPr>
              <a:t>Be able to function as a team member (Self &amp; Tutor Assessment) </a:t>
            </a:r>
            <a:endParaRPr lang="ar-SA" dirty="0" smtClean="0">
              <a:latin typeface="Arial" pitchFamily="34" charset="0"/>
              <a:cs typeface="Arial" pitchFamily="34" charset="0"/>
            </a:endParaRPr>
          </a:p>
          <a:p>
            <a:pPr>
              <a:buClr>
                <a:srgbClr val="FF0000"/>
              </a:buClr>
              <a:buFont typeface="Wingdings" pitchFamily="2" charset="2"/>
              <a:buChar char="ü"/>
              <a:defRPr/>
            </a:pPr>
            <a:r>
              <a:rPr lang="ar-SA" dirty="0" smtClean="0">
                <a:latin typeface="Arial" pitchFamily="34" charset="0"/>
                <a:cs typeface="Arial" pitchFamily="34" charset="0"/>
              </a:rPr>
              <a:t>تكون قادراً أن تعمل بروح الفريق </a:t>
            </a:r>
            <a:r>
              <a:rPr lang="ar-SA" dirty="0" err="1" smtClean="0">
                <a:latin typeface="Arial" pitchFamily="34" charset="0"/>
                <a:cs typeface="Arial" pitchFamily="34" charset="0"/>
              </a:rPr>
              <a:t>الواحد </a:t>
            </a:r>
            <a:r>
              <a:rPr lang="ar-SA" dirty="0" smtClean="0">
                <a:latin typeface="Arial" pitchFamily="34" charset="0"/>
                <a:cs typeface="Arial" pitchFamily="34" charset="0"/>
              </a:rPr>
              <a:t>(تقويم نفس تعليمي</a:t>
            </a:r>
            <a:r>
              <a:rPr lang="ar-SA" dirty="0" err="1" smtClean="0">
                <a:latin typeface="Arial" pitchFamily="34" charset="0"/>
                <a:cs typeface="Arial" pitchFamily="34" charset="0"/>
              </a:rPr>
              <a:t>)</a:t>
            </a:r>
            <a:r>
              <a:rPr lang="ar-SA" dirty="0" smtClean="0">
                <a:latin typeface="Arial" pitchFamily="34" charset="0"/>
                <a:cs typeface="Arial" pitchFamily="34" charset="0"/>
              </a:rPr>
              <a:t> </a:t>
            </a:r>
            <a:endParaRPr lang="en-GB" dirty="0" smtClean="0">
              <a:latin typeface="Arial" pitchFamily="34" charset="0"/>
              <a:cs typeface="Arial" pitchFamily="34" charset="0"/>
            </a:endParaRPr>
          </a:p>
          <a:p>
            <a:pPr>
              <a:buClr>
                <a:srgbClr val="FF0000"/>
              </a:buClr>
              <a:buFont typeface="Wingdings" pitchFamily="2" charset="2"/>
              <a:buChar char="ü"/>
              <a:defRPr/>
            </a:pPr>
            <a:r>
              <a:rPr lang="en-GB" dirty="0" smtClean="0">
                <a:latin typeface="Arial" pitchFamily="34" charset="0"/>
                <a:cs typeface="Arial" pitchFamily="34" charset="0"/>
              </a:rPr>
              <a:t>Recognise your limitations in skills and knowledge and the importance of involving other people in these circumstances (Self &amp; Tutor Assessment) </a:t>
            </a:r>
            <a:endParaRPr lang="ar-SA" dirty="0" smtClean="0">
              <a:latin typeface="Arial" pitchFamily="34" charset="0"/>
              <a:cs typeface="Arial" pitchFamily="34" charset="0"/>
            </a:endParaRPr>
          </a:p>
          <a:p>
            <a:pPr>
              <a:buClr>
                <a:srgbClr val="FF0000"/>
              </a:buClr>
              <a:buFont typeface="Wingdings" pitchFamily="2" charset="2"/>
              <a:buChar char="ü"/>
              <a:defRPr/>
            </a:pPr>
            <a:r>
              <a:rPr lang="ar-SA" dirty="0" smtClean="0">
                <a:latin typeface="Arial" pitchFamily="34" charset="0"/>
                <a:cs typeface="Arial" pitchFamily="34" charset="0"/>
              </a:rPr>
              <a:t>أن تدرك حدودك و مهاراتك وحجم المعرفة لديك و أهمية الانخراط مع الآخرين بهذه </a:t>
            </a:r>
            <a:r>
              <a:rPr lang="ar-SA" dirty="0" err="1" smtClean="0">
                <a:latin typeface="Arial" pitchFamily="34" charset="0"/>
                <a:cs typeface="Arial" pitchFamily="34" charset="0"/>
              </a:rPr>
              <a:t>الظروف </a:t>
            </a:r>
            <a:r>
              <a:rPr lang="ar-SA" dirty="0" smtClean="0">
                <a:latin typeface="Arial" pitchFamily="34" charset="0"/>
                <a:cs typeface="Arial" pitchFamily="34" charset="0"/>
              </a:rPr>
              <a:t>(تقويم نفس تعليمي</a:t>
            </a:r>
            <a:r>
              <a:rPr lang="ar-SA" dirty="0" err="1" smtClean="0">
                <a:latin typeface="Arial" pitchFamily="34" charset="0"/>
                <a:cs typeface="Arial" pitchFamily="34" charset="0"/>
              </a:rPr>
              <a:t>)</a:t>
            </a:r>
            <a:r>
              <a:rPr lang="ar-SA" dirty="0" smtClean="0">
                <a:latin typeface="Arial" pitchFamily="34" charset="0"/>
                <a:cs typeface="Arial" pitchFamily="34" charset="0"/>
              </a:rPr>
              <a:t> </a:t>
            </a:r>
            <a:endParaRPr lang="en-GB" dirty="0" smtClean="0">
              <a:latin typeface="Arial" pitchFamily="34" charset="0"/>
              <a:cs typeface="Arial" pitchFamily="34" charset="0"/>
            </a:endParaRPr>
          </a:p>
          <a:p>
            <a:pPr>
              <a:buClr>
                <a:srgbClr val="FF0000"/>
              </a:buClr>
              <a:buFont typeface="Wingdings" pitchFamily="2" charset="2"/>
              <a:buChar char="ü"/>
              <a:defRPr/>
            </a:pPr>
            <a:r>
              <a:rPr lang="en-GB" dirty="0" smtClean="0">
                <a:latin typeface="Arial" pitchFamily="34" charset="0"/>
                <a:cs typeface="Arial" pitchFamily="34" charset="0"/>
              </a:rPr>
              <a:t>Understand how your attitudes to medical practice affect your approach and be able to explore these attitudes (Self &amp; Tutor Assessment) </a:t>
            </a:r>
            <a:endParaRPr lang="ar-SA" dirty="0" smtClean="0">
              <a:latin typeface="Arial" pitchFamily="34" charset="0"/>
              <a:cs typeface="Arial" pitchFamily="34" charset="0"/>
            </a:endParaRPr>
          </a:p>
          <a:p>
            <a:pPr>
              <a:buClr>
                <a:srgbClr val="FF0000"/>
              </a:buClr>
              <a:buFont typeface="Wingdings" pitchFamily="2" charset="2"/>
              <a:buChar char="ü"/>
              <a:defRPr/>
            </a:pPr>
            <a:r>
              <a:rPr lang="ar-SA" dirty="0" smtClean="0">
                <a:latin typeface="Arial" pitchFamily="34" charset="0"/>
                <a:cs typeface="Arial" pitchFamily="34" charset="0"/>
              </a:rPr>
              <a:t>أن تفهم كيف أن اتجاهاتك للممارسة الطبية تؤثر على أسلوبك و أن تكون قادراً لاستكشاف تلك الاتجاهات تقويم نفس تعليمي</a:t>
            </a:r>
            <a:r>
              <a:rPr lang="ar-SA" dirty="0" err="1" smtClean="0">
                <a:latin typeface="Arial" pitchFamily="34" charset="0"/>
                <a:cs typeface="Arial" pitchFamily="34" charset="0"/>
              </a:rPr>
              <a:t>)</a:t>
            </a:r>
            <a:r>
              <a:rPr lang="ar-SA" dirty="0" smtClean="0">
                <a:latin typeface="Arial" pitchFamily="34" charset="0"/>
                <a:cs typeface="Arial" pitchFamily="34" charset="0"/>
              </a:rPr>
              <a:t> </a:t>
            </a:r>
            <a:endParaRPr lang="en-GB" dirty="0" smtClean="0">
              <a:latin typeface="Arial" pitchFamily="34" charset="0"/>
              <a:cs typeface="Arial" pitchFamily="34" charset="0"/>
            </a:endParaRPr>
          </a:p>
          <a:p>
            <a:pPr>
              <a:buClr>
                <a:srgbClr val="FF0000"/>
              </a:buClr>
              <a:buFont typeface="Wingdings" pitchFamily="2" charset="2"/>
              <a:buChar char="ü"/>
              <a:defRPr/>
            </a:pPr>
            <a:r>
              <a:rPr lang="en-GB" dirty="0" smtClean="0">
                <a:latin typeface="Arial" pitchFamily="34" charset="0"/>
                <a:cs typeface="Arial" pitchFamily="34" charset="0"/>
              </a:rPr>
              <a:t>Be able to seek out information from a wide range of sources about clinical problems (Self &amp; Tutor Assessment) </a:t>
            </a:r>
            <a:endParaRPr lang="ar-SA" dirty="0" smtClean="0">
              <a:latin typeface="Arial" pitchFamily="34" charset="0"/>
              <a:cs typeface="Arial" pitchFamily="34" charset="0"/>
            </a:endParaRPr>
          </a:p>
          <a:p>
            <a:pPr>
              <a:buClr>
                <a:srgbClr val="FF0000"/>
              </a:buClr>
              <a:buFont typeface="Wingdings" pitchFamily="2" charset="2"/>
              <a:buChar char="ü"/>
              <a:defRPr/>
            </a:pPr>
            <a:r>
              <a:rPr lang="ar-SA" dirty="0" smtClean="0">
                <a:latin typeface="Arial" pitchFamily="34" charset="0"/>
                <a:cs typeface="Arial" pitchFamily="34" charset="0"/>
              </a:rPr>
              <a:t>أن تكون قادراً أن تبحث عن المعلومات من مصادرها عن المشاكل </a:t>
            </a:r>
            <a:r>
              <a:rPr lang="ar-SA" dirty="0" err="1" smtClean="0">
                <a:latin typeface="Arial" pitchFamily="34" charset="0"/>
                <a:cs typeface="Arial" pitchFamily="34" charset="0"/>
              </a:rPr>
              <a:t>الطبية </a:t>
            </a:r>
            <a:r>
              <a:rPr lang="ar-SA" dirty="0" smtClean="0">
                <a:latin typeface="Arial" pitchFamily="34" charset="0"/>
                <a:cs typeface="Arial" pitchFamily="34" charset="0"/>
              </a:rPr>
              <a:t>(تقويم نفس تعليمي</a:t>
            </a:r>
            <a:r>
              <a:rPr lang="ar-SA" dirty="0" err="1" smtClean="0">
                <a:latin typeface="Arial" pitchFamily="34" charset="0"/>
                <a:cs typeface="Arial" pitchFamily="34" charset="0"/>
              </a:rPr>
              <a:t>)</a:t>
            </a:r>
            <a:r>
              <a:rPr lang="ar-SA" dirty="0" smtClean="0">
                <a:latin typeface="Arial" pitchFamily="34" charset="0"/>
                <a:cs typeface="Arial" pitchFamily="34" charset="0"/>
              </a:rPr>
              <a:t> </a:t>
            </a:r>
            <a:endParaRPr lang="en-GB" dirty="0" smtClean="0">
              <a:latin typeface="Arial" pitchFamily="34" charset="0"/>
              <a:cs typeface="Arial" pitchFamily="34" charset="0"/>
            </a:endParaRPr>
          </a:p>
          <a:p>
            <a:pPr>
              <a:buClr>
                <a:srgbClr val="FF0000"/>
              </a:buClr>
              <a:buFont typeface="Wingdings" pitchFamily="2" charset="2"/>
              <a:buChar char="ü"/>
              <a:defRPr/>
            </a:pPr>
            <a:r>
              <a:rPr lang="en-GB" dirty="0" smtClean="0">
                <a:latin typeface="Arial" pitchFamily="34" charset="0"/>
                <a:cs typeface="Arial" pitchFamily="34" charset="0"/>
              </a:rPr>
              <a:t>Be able to analyse critically the information that is retrieved, and apply it to a clinical problem, using reasonable judgement when dealing with uncertainty. (PMP/ Self &amp; Tutor Assessment)</a:t>
            </a:r>
            <a:endParaRPr lang="ar-SA" dirty="0" smtClean="0">
              <a:latin typeface="Arial" pitchFamily="34" charset="0"/>
              <a:cs typeface="Arial" pitchFamily="34" charset="0"/>
            </a:endParaRPr>
          </a:p>
          <a:p>
            <a:pPr>
              <a:buClr>
                <a:srgbClr val="FF0000"/>
              </a:buClr>
              <a:buFont typeface="Wingdings" pitchFamily="2" charset="2"/>
              <a:buChar char="ü"/>
              <a:defRPr/>
            </a:pPr>
            <a:r>
              <a:rPr lang="ar-SA" dirty="0" smtClean="0">
                <a:latin typeface="Arial" pitchFamily="34" charset="0"/>
                <a:cs typeface="Arial" pitchFamily="34" charset="0"/>
              </a:rPr>
              <a:t>أن تكون قادراً على التحليل بشكل نقدي لكل المعلومات التي تواجهك و تطبقها على المشاكل الطبية مستخدماً أحكاماً منطقية عند التعامل مع ما ليس مؤكداً( تقويم نفس تعليمي و </a:t>
            </a:r>
            <a:r>
              <a:rPr lang="ar-SA" dirty="0" err="1" smtClean="0">
                <a:latin typeface="Arial" pitchFamily="34" charset="0"/>
                <a:cs typeface="Arial" pitchFamily="34" charset="0"/>
              </a:rPr>
              <a:t>بي</a:t>
            </a:r>
            <a:r>
              <a:rPr lang="ar-SA" dirty="0" smtClean="0">
                <a:latin typeface="Arial" pitchFamily="34" charset="0"/>
                <a:cs typeface="Arial" pitchFamily="34" charset="0"/>
              </a:rPr>
              <a:t> </a:t>
            </a:r>
            <a:r>
              <a:rPr lang="ar-SA" dirty="0" err="1" smtClean="0">
                <a:latin typeface="Arial" pitchFamily="34" charset="0"/>
                <a:cs typeface="Arial" pitchFamily="34" charset="0"/>
              </a:rPr>
              <a:t>إم</a:t>
            </a:r>
            <a:r>
              <a:rPr lang="ar-SA" dirty="0" smtClean="0">
                <a:latin typeface="Arial" pitchFamily="34" charset="0"/>
                <a:cs typeface="Arial" pitchFamily="34" charset="0"/>
              </a:rPr>
              <a:t> </a:t>
            </a:r>
            <a:r>
              <a:rPr lang="ar-SA" dirty="0" err="1" smtClean="0">
                <a:latin typeface="Arial" pitchFamily="34" charset="0"/>
                <a:cs typeface="Arial" pitchFamily="34" charset="0"/>
              </a:rPr>
              <a:t>بي)</a:t>
            </a:r>
            <a:r>
              <a:rPr lang="ar-SA" dirty="0" smtClean="0">
                <a:latin typeface="Arial" pitchFamily="34" charset="0"/>
                <a:cs typeface="Arial" pitchFamily="34" charset="0"/>
              </a:rPr>
              <a:t> </a:t>
            </a:r>
            <a:endParaRPr lang="en-GB" dirty="0" smtClean="0">
              <a:latin typeface="Arial" pitchFamily="34" charset="0"/>
              <a:cs typeface="Arial" pitchFamily="34" charset="0"/>
            </a:endParaRPr>
          </a:p>
          <a:p>
            <a:pPr>
              <a:buFont typeface="Wingdings 2" pitchFamily="18" charset="2"/>
              <a:buNone/>
              <a:defRPr/>
            </a:pPr>
            <a:r>
              <a:rPr lang="en-GB" dirty="0" smtClean="0">
                <a:latin typeface="Arial" pitchFamily="34" charset="0"/>
                <a:cs typeface="Arial" pitchFamily="34" charset="0"/>
              </a:rPr>
              <a:t>	</a:t>
            </a:r>
          </a:p>
          <a:p>
            <a:pPr>
              <a:buFont typeface="Wingdings 2" pitchFamily="18" charset="2"/>
              <a:buNone/>
              <a:defRPr/>
            </a:pPr>
            <a:r>
              <a:rPr lang="en-GB" dirty="0" smtClean="0">
                <a:latin typeface="Arial" pitchFamily="34" charset="0"/>
                <a:cs typeface="Arial" pitchFamily="34" charset="0"/>
              </a:rPr>
              <a:t>					</a:t>
            </a:r>
            <a:r>
              <a:rPr lang="en-GB" sz="2300" dirty="0" smtClean="0">
                <a:latin typeface="Arial" pitchFamily="34" charset="0"/>
                <a:cs typeface="Arial" pitchFamily="34" charset="0"/>
              </a:rPr>
              <a:t>(Manchester University, Medical School, 2011)</a:t>
            </a:r>
            <a:r>
              <a:rPr lang="ar-SA" sz="2300" dirty="0" smtClean="0">
                <a:latin typeface="Arial" pitchFamily="34" charset="0"/>
                <a:cs typeface="Arial" pitchFamily="34" charset="0"/>
              </a:rPr>
              <a:t>  (جامعة </a:t>
            </a:r>
            <a:r>
              <a:rPr lang="ar-SA" sz="2300" dirty="0" err="1" smtClean="0">
                <a:latin typeface="Arial" pitchFamily="34" charset="0"/>
                <a:cs typeface="Arial" pitchFamily="34" charset="0"/>
              </a:rPr>
              <a:t>مانتشستر</a:t>
            </a:r>
            <a:r>
              <a:rPr lang="ar-SA" sz="2300" dirty="0" smtClean="0">
                <a:latin typeface="Arial" pitchFamily="34" charset="0"/>
                <a:cs typeface="Arial" pitchFamily="34" charset="0"/>
              </a:rPr>
              <a:t> كلية الطب 2011</a:t>
            </a:r>
            <a:r>
              <a:rPr lang="ar-SA" sz="2300" dirty="0" err="1" smtClean="0">
                <a:latin typeface="Arial" pitchFamily="34" charset="0"/>
                <a:cs typeface="Arial" pitchFamily="34" charset="0"/>
              </a:rPr>
              <a:t>)</a:t>
            </a:r>
            <a:r>
              <a:rPr lang="ar-SA" sz="2300" dirty="0" smtClean="0">
                <a:latin typeface="Arial" pitchFamily="34" charset="0"/>
                <a:cs typeface="Arial" pitchFamily="34" charset="0"/>
              </a:rPr>
              <a:t>     </a:t>
            </a:r>
            <a:endParaRPr lang="en-GB" sz="2300" dirty="0" smtClean="0">
              <a:latin typeface="Arial" pitchFamily="34" charset="0"/>
              <a:cs typeface="Arial" pitchFamily="34" charset="0"/>
            </a:endParaRPr>
          </a:p>
          <a:p>
            <a:pPr>
              <a:defRPr/>
            </a:pPr>
            <a:endParaRPr lang="en-GB"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813"/>
            <a:ext cx="8363272" cy="863947"/>
          </a:xfrm>
        </p:spPr>
        <p:txBody>
          <a:bodyPr>
            <a:normAutofit fontScale="90000"/>
          </a:bodyPr>
          <a:lstStyle/>
          <a:p>
            <a:pPr>
              <a:defRPr/>
            </a:pPr>
            <a:r>
              <a:rPr lang="en-GB" sz="4800" dirty="0" smtClean="0"/>
              <a:t/>
            </a:r>
            <a:br>
              <a:rPr lang="en-GB" sz="4800" dirty="0" smtClean="0"/>
            </a:br>
            <a:r>
              <a:rPr lang="en-GB" sz="3600" b="1" dirty="0" smtClean="0"/>
              <a:t> </a:t>
            </a:r>
            <a:r>
              <a:rPr lang="en-GB" sz="3100" b="1" dirty="0" smtClean="0">
                <a:solidFill>
                  <a:schemeClr val="accent3"/>
                </a:solidFill>
              </a:rPr>
              <a:t>Examples of LOs (4)</a:t>
            </a:r>
            <a:r>
              <a:rPr lang="ar-SA" sz="3100" b="1" dirty="0" smtClean="0">
                <a:solidFill>
                  <a:schemeClr val="accent3"/>
                </a:solidFill>
              </a:rPr>
              <a:t/>
            </a:r>
            <a:br>
              <a:rPr lang="ar-SA" sz="3100" b="1" dirty="0" smtClean="0">
                <a:solidFill>
                  <a:schemeClr val="accent3"/>
                </a:solidFill>
              </a:rPr>
            </a:br>
            <a:r>
              <a:rPr lang="ar-SA" sz="3100" b="1" dirty="0" smtClean="0">
                <a:solidFill>
                  <a:schemeClr val="accent3"/>
                </a:solidFill>
              </a:rPr>
              <a:t>أمثلة على مخرجات </a:t>
            </a:r>
            <a:r>
              <a:rPr lang="ar-SA" sz="3100" b="1" dirty="0" err="1" smtClean="0">
                <a:solidFill>
                  <a:schemeClr val="accent3"/>
                </a:solidFill>
              </a:rPr>
              <a:t>التعلم </a:t>
            </a:r>
            <a:r>
              <a:rPr lang="ar-SA" sz="3100" b="1" dirty="0" smtClean="0">
                <a:solidFill>
                  <a:schemeClr val="accent3"/>
                </a:solidFill>
              </a:rPr>
              <a:t>(4</a:t>
            </a:r>
            <a:r>
              <a:rPr lang="ar-SA" sz="3100" b="1" dirty="0" err="1" smtClean="0">
                <a:solidFill>
                  <a:schemeClr val="accent3"/>
                </a:solidFill>
              </a:rPr>
              <a:t>)</a:t>
            </a:r>
            <a:r>
              <a:rPr lang="ar-SA" sz="3100" b="1" dirty="0" smtClean="0">
                <a:solidFill>
                  <a:schemeClr val="accent3"/>
                </a:solidFill>
              </a:rPr>
              <a:t> </a:t>
            </a:r>
            <a:r>
              <a:rPr lang="en-GB" sz="3100" b="1" dirty="0" smtClean="0">
                <a:solidFill>
                  <a:schemeClr val="accent3"/>
                </a:solidFill>
              </a:rPr>
              <a:t> </a:t>
            </a:r>
            <a:endParaRPr lang="en-GB" sz="3100" b="1" dirty="0"/>
          </a:p>
        </p:txBody>
      </p:sp>
      <p:sp>
        <p:nvSpPr>
          <p:cNvPr id="3" name="Content Placeholder 2"/>
          <p:cNvSpPr>
            <a:spLocks noGrp="1"/>
          </p:cNvSpPr>
          <p:nvPr>
            <p:ph idx="1"/>
          </p:nvPr>
        </p:nvSpPr>
        <p:spPr>
          <a:xfrm>
            <a:off x="107950" y="1556792"/>
            <a:ext cx="8856663" cy="5112296"/>
          </a:xfrm>
        </p:spPr>
        <p:txBody>
          <a:bodyPr>
            <a:normAutofit/>
          </a:bodyPr>
          <a:lstStyle/>
          <a:p>
            <a:pPr algn="just">
              <a:buFont typeface="Wingdings 2" pitchFamily="18" charset="2"/>
              <a:buNone/>
              <a:defRPr/>
            </a:pPr>
            <a:r>
              <a:rPr lang="en-GB" sz="2400" b="1" dirty="0" smtClean="0">
                <a:latin typeface="+mj-lt"/>
              </a:rPr>
              <a:t>Business Supervision and Management </a:t>
            </a:r>
            <a:r>
              <a:rPr lang="ar-SA" sz="2400" b="1" dirty="0" smtClean="0">
                <a:latin typeface="+mj-lt"/>
              </a:rPr>
              <a:t>الإشراف على الأعمال</a:t>
            </a:r>
            <a:r>
              <a:rPr lang="ar-SA" sz="2400" b="1" dirty="0" smtClean="0"/>
              <a:t> و الإدارة </a:t>
            </a:r>
            <a:endParaRPr lang="en-GB" sz="2400" dirty="0" smtClean="0">
              <a:latin typeface="+mj-lt"/>
            </a:endParaRPr>
          </a:p>
          <a:p>
            <a:pPr algn="just">
              <a:defRPr/>
            </a:pPr>
            <a:r>
              <a:rPr lang="en-GB" sz="2400" dirty="0" smtClean="0">
                <a:latin typeface="+mj-lt"/>
              </a:rPr>
              <a:t>Identify the challenges and opportunities of being a manager in today’s high tech global economy. </a:t>
            </a:r>
            <a:endParaRPr lang="ar-SA" sz="2400" dirty="0" smtClean="0">
              <a:latin typeface="+mj-lt"/>
            </a:endParaRPr>
          </a:p>
          <a:p>
            <a:pPr algn="just">
              <a:defRPr/>
            </a:pPr>
            <a:r>
              <a:rPr lang="ar-SA" sz="2400" dirty="0" smtClean="0">
                <a:latin typeface="+mj-lt"/>
              </a:rPr>
              <a:t>أعرف المتغيرات و الفرص بكوني مديراً بهذا الزمن الاقتصادي العالمي التقني</a:t>
            </a:r>
            <a:endParaRPr lang="en-GB" sz="2400" dirty="0" smtClean="0">
              <a:latin typeface="+mj-lt"/>
            </a:endParaRPr>
          </a:p>
          <a:p>
            <a:pPr algn="just">
              <a:defRPr/>
            </a:pPr>
            <a:r>
              <a:rPr lang="en-GB" sz="2400" dirty="0" smtClean="0">
                <a:latin typeface="+mj-lt"/>
              </a:rPr>
              <a:t>Demonstrate proficiency in using latest Project Management technology tools and software. </a:t>
            </a:r>
            <a:endParaRPr lang="ar-SA" sz="2400" dirty="0" smtClean="0">
              <a:latin typeface="+mj-lt"/>
            </a:endParaRPr>
          </a:p>
          <a:p>
            <a:pPr algn="just">
              <a:defRPr/>
            </a:pPr>
            <a:r>
              <a:rPr lang="ar-SA" sz="2400" dirty="0" smtClean="0">
                <a:latin typeface="+mj-lt"/>
              </a:rPr>
              <a:t>أظهر الاحترافية باستخدام أحدث الأدوات و البرامج  </a:t>
            </a:r>
            <a:r>
              <a:rPr lang="ar-SA" sz="2400" dirty="0" err="1" smtClean="0">
                <a:latin typeface="+mj-lt"/>
              </a:rPr>
              <a:t>التكنلوجية</a:t>
            </a:r>
            <a:r>
              <a:rPr lang="ar-SA" sz="2400" dirty="0" smtClean="0">
                <a:latin typeface="+mj-lt"/>
              </a:rPr>
              <a:t> لإدارة المشاريع </a:t>
            </a:r>
            <a:endParaRPr lang="en-GB" sz="2400" dirty="0" smtClean="0">
              <a:latin typeface="+mj-lt"/>
            </a:endParaRPr>
          </a:p>
          <a:p>
            <a:pPr algn="just">
              <a:defRPr/>
            </a:pPr>
            <a:r>
              <a:rPr lang="en-GB" sz="2400" dirty="0" smtClean="0">
                <a:latin typeface="+mj-lt"/>
              </a:rPr>
              <a:t>Discuss good business ethics, social responsibility, and the vital role in the establishment of trust and honesty expected of supervisory/managers and leaders today. </a:t>
            </a:r>
            <a:endParaRPr lang="ar-SA" sz="2400" dirty="0" smtClean="0">
              <a:latin typeface="+mj-lt"/>
            </a:endParaRPr>
          </a:p>
          <a:p>
            <a:pPr algn="just">
              <a:defRPr/>
            </a:pPr>
            <a:r>
              <a:rPr lang="ar-SA" sz="2400" dirty="0" smtClean="0">
                <a:latin typeface="+mj-lt"/>
              </a:rPr>
              <a:t>أناقش أخلاقيات الأعمال الجيدة و المسؤولية الاجتماعية والدور الأساسي في مؤسسة الثقة و الأمانة لدى المشرفين و المدراء و القادة اليوم </a:t>
            </a:r>
            <a:endParaRPr lang="en-GB" sz="2400" dirty="0" smtClean="0">
              <a:latin typeface="+mj-lt"/>
            </a:endParaRPr>
          </a:p>
          <a:p>
            <a:pPr>
              <a:buFont typeface="Wingdings 2" pitchFamily="18" charset="2"/>
              <a:buNone/>
              <a:defRPr/>
            </a:pPr>
            <a:endParaRPr lang="en-GB" dirty="0" smtClean="0"/>
          </a:p>
          <a:p>
            <a:pPr>
              <a:defRPr/>
            </a:pPr>
            <a:endParaRPr lang="en-GB"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National Qualifications Framework</a:t>
            </a:r>
            <a:br>
              <a:rPr lang="en-US" dirty="0" smtClean="0"/>
            </a:br>
            <a:r>
              <a:rPr lang="ar-SA" dirty="0" smtClean="0"/>
              <a:t>هيئة </a:t>
            </a:r>
            <a:r>
              <a:rPr lang="ar-SA" dirty="0" err="1" smtClean="0"/>
              <a:t>الإعتماد</a:t>
            </a:r>
            <a:r>
              <a:rPr lang="ar-SA" dirty="0" smtClean="0"/>
              <a:t> الأكاديمي </a:t>
            </a:r>
            <a:r>
              <a:rPr lang="en-US" dirty="0" smtClean="0"/>
              <a:t> </a:t>
            </a:r>
            <a:endParaRPr lang="en-GB" dirty="0"/>
          </a:p>
        </p:txBody>
      </p:sp>
      <p:sp>
        <p:nvSpPr>
          <p:cNvPr id="3" name="Content Placeholder 2"/>
          <p:cNvSpPr>
            <a:spLocks noGrp="1"/>
          </p:cNvSpPr>
          <p:nvPr>
            <p:ph idx="1"/>
          </p:nvPr>
        </p:nvSpPr>
        <p:spPr/>
        <p:txBody>
          <a:bodyPr>
            <a:normAutofit fontScale="40000" lnSpcReduction="20000"/>
          </a:bodyPr>
          <a:lstStyle/>
          <a:p>
            <a:r>
              <a:rPr lang="en-AU" dirty="0" smtClean="0"/>
              <a:t>Part of the </a:t>
            </a:r>
            <a:r>
              <a:rPr lang="en-AU" dirty="0"/>
              <a:t>system for accreditation</a:t>
            </a:r>
            <a:r>
              <a:rPr lang="en-AU" b="1" dirty="0"/>
              <a:t> </a:t>
            </a:r>
            <a:r>
              <a:rPr lang="en-AU" dirty="0"/>
              <a:t>and quality assurance in the Kingdom of Saudi Arabia </a:t>
            </a:r>
            <a:endParaRPr lang="ar-SA" dirty="0" smtClean="0"/>
          </a:p>
          <a:p>
            <a:r>
              <a:rPr lang="ar-SA" dirty="0" smtClean="0"/>
              <a:t>إنها جزء من نظام الاعتماد الأكاديمي و ضمان الجودة في السعودية </a:t>
            </a:r>
            <a:endParaRPr lang="en-AU" dirty="0" smtClean="0"/>
          </a:p>
          <a:p>
            <a:r>
              <a:rPr lang="en-AU" dirty="0" smtClean="0"/>
              <a:t>is </a:t>
            </a:r>
            <a:r>
              <a:rPr lang="en-AU" dirty="0"/>
              <a:t>designed to ensure that the quality of post secondary education and training  is equivalent to high international standards, </a:t>
            </a:r>
            <a:endParaRPr lang="ar-SA" dirty="0" smtClean="0"/>
          </a:p>
          <a:p>
            <a:r>
              <a:rPr lang="ar-SA" dirty="0" smtClean="0"/>
              <a:t>قد صممت لضمان الجودة و التدريب و التعليم ما بعد الثانوي وهي مساوية للمعايير الدولية العليا</a:t>
            </a:r>
            <a:endParaRPr lang="en-AU" dirty="0" smtClean="0"/>
          </a:p>
          <a:p>
            <a:r>
              <a:rPr lang="en-AU" dirty="0" smtClean="0"/>
              <a:t>and </a:t>
            </a:r>
            <a:r>
              <a:rPr lang="en-AU" dirty="0"/>
              <a:t>is widely recognized as such in the international academic and professional communities.</a:t>
            </a:r>
            <a:r>
              <a:rPr lang="en-AU" b="1" dirty="0"/>
              <a:t> </a:t>
            </a:r>
            <a:endParaRPr lang="ar-SA" b="1" dirty="0" smtClean="0"/>
          </a:p>
          <a:p>
            <a:r>
              <a:rPr lang="ar-SA" dirty="0" smtClean="0"/>
              <a:t>ومعتمدة بشكل واسع في الهيئات الأكاديمية الدولية والاحترافية </a:t>
            </a:r>
            <a:endParaRPr lang="en-AU" dirty="0" smtClean="0"/>
          </a:p>
          <a:p>
            <a:endParaRPr lang="en-US" dirty="0" smtClean="0"/>
          </a:p>
          <a:p>
            <a:r>
              <a:rPr lang="en-US" dirty="0" smtClean="0"/>
              <a:t>It </a:t>
            </a:r>
            <a:r>
              <a:rPr lang="en-US" dirty="0"/>
              <a:t>is intended </a:t>
            </a:r>
            <a:r>
              <a:rPr lang="ar-SA" dirty="0" smtClean="0"/>
              <a:t>ويراد </a:t>
            </a:r>
            <a:r>
              <a:rPr lang="ar-SA" dirty="0" err="1" smtClean="0"/>
              <a:t>منها :</a:t>
            </a:r>
            <a:r>
              <a:rPr lang="ar-SA" dirty="0" smtClean="0"/>
              <a:t>                  </a:t>
            </a:r>
            <a:endParaRPr lang="en-US" dirty="0" smtClean="0"/>
          </a:p>
          <a:p>
            <a:pPr lvl="1"/>
            <a:r>
              <a:rPr lang="en-US" sz="2900" dirty="0" smtClean="0"/>
              <a:t>to </a:t>
            </a:r>
            <a:r>
              <a:rPr lang="en-US" sz="2900" dirty="0"/>
              <a:t>ensure consistency within the Kingdom in the standards of student learning outcomes regardless of institution attended, and </a:t>
            </a:r>
            <a:endParaRPr lang="en-US" sz="2900" dirty="0" smtClean="0"/>
          </a:p>
          <a:p>
            <a:pPr lvl="1"/>
            <a:r>
              <a:rPr lang="ar-SA" sz="2900" dirty="0" smtClean="0"/>
              <a:t>لضمان التناغم في المملكة بمعايير مخرجات التعلم بغض النظر عن المؤسسة التعليمية</a:t>
            </a:r>
            <a:endParaRPr lang="en-US" sz="2900" dirty="0" smtClean="0"/>
          </a:p>
          <a:p>
            <a:pPr lvl="1"/>
            <a:r>
              <a:rPr lang="en-US" sz="2900" dirty="0" smtClean="0"/>
              <a:t>to </a:t>
            </a:r>
            <a:r>
              <a:rPr lang="en-US" sz="2900" dirty="0"/>
              <a:t>make clear the equivalence of those standards with those for equivalent qualifications granted by post secondary education institutions in other parts of the world. </a:t>
            </a:r>
            <a:endParaRPr lang="en-US" sz="2900" dirty="0" smtClean="0"/>
          </a:p>
          <a:p>
            <a:pPr lvl="1"/>
            <a:r>
              <a:rPr lang="ar-SA" sz="2900" dirty="0" smtClean="0"/>
              <a:t>لتوضح مساواة تلك المعايير مع المؤهلات التي تمنح لخريجي الأكاديميات و المعاهد بعد التعليم الثانوي في أماكن أخرى من العالم</a:t>
            </a:r>
            <a:endParaRPr lang="en-US" sz="2900" dirty="0" smtClean="0"/>
          </a:p>
          <a:p>
            <a:pPr lvl="1"/>
            <a:r>
              <a:rPr lang="en-US" sz="2900" dirty="0" smtClean="0"/>
              <a:t>The </a:t>
            </a:r>
            <a:r>
              <a:rPr lang="en-US" sz="2900" dirty="0"/>
              <a:t>Framework will </a:t>
            </a:r>
            <a:r>
              <a:rPr lang="ar-SA" sz="2900" dirty="0" smtClean="0"/>
              <a:t>والإطار أو التخطيط سوف          </a:t>
            </a:r>
            <a:endParaRPr lang="en-US" sz="2900" dirty="0" smtClean="0"/>
          </a:p>
          <a:p>
            <a:pPr lvl="2"/>
            <a:r>
              <a:rPr lang="en-US" sz="2500" dirty="0" smtClean="0"/>
              <a:t>help </a:t>
            </a:r>
            <a:r>
              <a:rPr lang="en-US" sz="2500" dirty="0"/>
              <a:t>to provide appropriate points of comparison in academic and training standards for institutions in their planning and self review processes, </a:t>
            </a:r>
            <a:endParaRPr lang="en-US" sz="2500" dirty="0" smtClean="0"/>
          </a:p>
          <a:p>
            <a:pPr lvl="2"/>
            <a:r>
              <a:rPr lang="ar-SA" sz="2500" dirty="0" smtClean="0"/>
              <a:t>يساعد على توفير نقاط مقارنة بالمعايير الأكاديمية  والتدريبية للمؤسسات التعليمية بالنسبة لتخطيطهم و إجراءات المراجعة الداخلية </a:t>
            </a:r>
            <a:endParaRPr lang="en-US" sz="2500" dirty="0" smtClean="0"/>
          </a:p>
          <a:p>
            <a:pPr lvl="2"/>
            <a:r>
              <a:rPr lang="en-US" sz="2500" dirty="0" smtClean="0"/>
              <a:t>for </a:t>
            </a:r>
            <a:r>
              <a:rPr lang="en-US" sz="2500" dirty="0"/>
              <a:t>external reviewers involved in program accreditation processes </a:t>
            </a:r>
            <a:endParaRPr lang="en-US" sz="2500" dirty="0" smtClean="0"/>
          </a:p>
          <a:p>
            <a:pPr lvl="2"/>
            <a:r>
              <a:rPr lang="ar-SA" sz="2500" dirty="0" smtClean="0"/>
              <a:t>للمراجعين الخارجيين المرتبطين بإجراءات برامج الاعتماد الأكاديمي </a:t>
            </a:r>
            <a:endParaRPr lang="en-US" sz="2500" dirty="0" smtClean="0"/>
          </a:p>
          <a:p>
            <a:pPr lvl="2"/>
            <a:r>
              <a:rPr lang="en-US" sz="2500" dirty="0" smtClean="0"/>
              <a:t>and </a:t>
            </a:r>
            <a:r>
              <a:rPr lang="en-US" sz="2500" dirty="0"/>
              <a:t>institutional reviews, </a:t>
            </a:r>
            <a:r>
              <a:rPr lang="en-US" sz="2500" dirty="0" smtClean="0"/>
              <a:t> </a:t>
            </a:r>
            <a:r>
              <a:rPr lang="ar-SA" sz="2500" dirty="0" smtClean="0"/>
              <a:t>و المراجعة المؤسسية </a:t>
            </a:r>
            <a:endParaRPr lang="en-US" sz="2500" dirty="0" smtClean="0"/>
          </a:p>
          <a:p>
            <a:pPr lvl="2"/>
            <a:r>
              <a:rPr lang="en-US" sz="2500" dirty="0" smtClean="0"/>
              <a:t>and </a:t>
            </a:r>
            <a:r>
              <a:rPr lang="en-US" sz="2500" dirty="0"/>
              <a:t>for employers, in understanding the skills and capabilities of graduates they may employ. </a:t>
            </a:r>
            <a:endParaRPr lang="en-US" sz="2500" dirty="0" smtClean="0"/>
          </a:p>
          <a:p>
            <a:pPr lvl="2"/>
            <a:r>
              <a:rPr lang="ar-SA" sz="2500" dirty="0" err="1" smtClean="0"/>
              <a:t>ولمسؤولي</a:t>
            </a:r>
            <a:r>
              <a:rPr lang="ar-SA" sz="2500" dirty="0" smtClean="0"/>
              <a:t> التوظيف ليتفهموا مهارات و قدرات الخريجين الذين سيوظفونهم </a:t>
            </a:r>
            <a:endParaRPr lang="en-GB" sz="2500" dirty="0"/>
          </a:p>
          <a:p>
            <a:endParaRPr lang="en-GB" dirty="0"/>
          </a:p>
        </p:txBody>
      </p:sp>
      <p:sp>
        <p:nvSpPr>
          <p:cNvPr id="5" name="Oval 4"/>
          <p:cNvSpPr/>
          <p:nvPr/>
        </p:nvSpPr>
        <p:spPr>
          <a:xfrm>
            <a:off x="1759971" y="3230088"/>
            <a:ext cx="828849" cy="320634"/>
          </a:xfrm>
          <a:prstGeom prst="ellipse">
            <a:avLst/>
          </a:prstGeom>
          <a:solidFill>
            <a:srgbClr val="FFFF00">
              <a:alpha val="4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4278428" y="3230088"/>
            <a:ext cx="721084" cy="342900"/>
          </a:xfrm>
          <a:prstGeom prst="ellipse">
            <a:avLst/>
          </a:prstGeom>
          <a:solidFill>
            <a:srgbClr val="FFFF00">
              <a:alpha val="4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a:off x="6187044" y="3236026"/>
            <a:ext cx="2232562" cy="336962"/>
          </a:xfrm>
          <a:prstGeom prst="ellipse">
            <a:avLst/>
          </a:prstGeom>
          <a:solidFill>
            <a:srgbClr val="FFFF00">
              <a:alpha val="4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75"/>
            <a:ext cx="8229600" cy="647700"/>
          </a:xfrm>
        </p:spPr>
        <p:txBody>
          <a:bodyPr>
            <a:normAutofit fontScale="90000"/>
          </a:bodyPr>
          <a:lstStyle/>
          <a:p>
            <a:pPr lvl="1" algn="ctr" eaLnBrk="1" fontAlgn="auto" hangingPunct="1">
              <a:spcAft>
                <a:spcPts val="0"/>
              </a:spcAft>
              <a:defRPr/>
            </a:pPr>
            <a:r>
              <a:rPr lang="en-AU" sz="2000" b="1" dirty="0">
                <a:solidFill>
                  <a:schemeClr val="accent3"/>
                </a:solidFill>
                <a:latin typeface="+mj-lt"/>
              </a:rPr>
              <a:t>Student Learning </a:t>
            </a:r>
            <a:r>
              <a:rPr lang="en-AU" sz="2000" b="1" dirty="0" smtClean="0">
                <a:solidFill>
                  <a:schemeClr val="accent3"/>
                </a:solidFill>
                <a:latin typeface="+mj-lt"/>
              </a:rPr>
              <a:t>Outcomes </a:t>
            </a:r>
            <a:br>
              <a:rPr lang="en-AU" sz="2000" b="1" dirty="0" smtClean="0">
                <a:solidFill>
                  <a:schemeClr val="accent3"/>
                </a:solidFill>
                <a:latin typeface="+mj-lt"/>
              </a:rPr>
            </a:br>
            <a:r>
              <a:rPr lang="en-AU" sz="2000" b="1" dirty="0" smtClean="0">
                <a:solidFill>
                  <a:schemeClr val="accent3"/>
                </a:solidFill>
                <a:latin typeface="+mj-lt"/>
              </a:rPr>
              <a:t>and National Qualifications Framework</a:t>
            </a:r>
            <a:r>
              <a:rPr lang="ar-SA" sz="2000" b="1" dirty="0">
                <a:solidFill>
                  <a:schemeClr val="accent3"/>
                </a:solidFill>
                <a:latin typeface="+mj-lt"/>
              </a:rPr>
              <a:t/>
            </a:r>
            <a:br>
              <a:rPr lang="ar-SA" sz="2000" b="1" dirty="0">
                <a:solidFill>
                  <a:schemeClr val="accent3"/>
                </a:solidFill>
                <a:latin typeface="+mj-lt"/>
              </a:rPr>
            </a:br>
            <a:r>
              <a:rPr lang="ar-SA" sz="2000" b="1" dirty="0" smtClean="0">
                <a:solidFill>
                  <a:schemeClr val="accent3"/>
                </a:solidFill>
                <a:latin typeface="+mj-lt"/>
              </a:rPr>
              <a:t>مخرجات التعلم </a:t>
            </a:r>
            <a:r>
              <a:rPr lang="ar-SA" sz="2800" b="1" dirty="0" smtClean="0">
                <a:solidFill>
                  <a:schemeClr val="accent3"/>
                </a:solidFill>
                <a:latin typeface="+mj-lt"/>
              </a:rPr>
              <a:t/>
            </a:r>
            <a:br>
              <a:rPr lang="ar-SA" sz="2800" b="1" dirty="0" smtClean="0">
                <a:solidFill>
                  <a:schemeClr val="accent3"/>
                </a:solidFill>
                <a:latin typeface="+mj-lt"/>
              </a:rPr>
            </a:br>
            <a:r>
              <a:rPr lang="ar-SA" sz="2800" b="1" dirty="0" smtClean="0">
                <a:solidFill>
                  <a:schemeClr val="accent3"/>
                </a:solidFill>
                <a:latin typeface="+mj-lt"/>
              </a:rPr>
              <a:t>و هيئة </a:t>
            </a:r>
            <a:r>
              <a:rPr lang="ar-SA" sz="2800" b="1" dirty="0" err="1" smtClean="0">
                <a:solidFill>
                  <a:schemeClr val="accent3"/>
                </a:solidFill>
                <a:latin typeface="+mj-lt"/>
              </a:rPr>
              <a:t>الإعتماد</a:t>
            </a:r>
            <a:r>
              <a:rPr lang="ar-SA" sz="2800" b="1" dirty="0" smtClean="0">
                <a:solidFill>
                  <a:schemeClr val="accent3"/>
                </a:solidFill>
                <a:latin typeface="+mj-lt"/>
              </a:rPr>
              <a:t> الأكاديمية </a:t>
            </a:r>
            <a:endParaRPr lang="en-GB" sz="2800" dirty="0">
              <a:solidFill>
                <a:schemeClr val="accent3"/>
              </a:solidFill>
            </a:endParaRPr>
          </a:p>
        </p:txBody>
      </p:sp>
      <p:sp>
        <p:nvSpPr>
          <p:cNvPr id="3" name="Content Placeholder 2"/>
          <p:cNvSpPr>
            <a:spLocks noGrp="1"/>
          </p:cNvSpPr>
          <p:nvPr>
            <p:ph idx="1"/>
          </p:nvPr>
        </p:nvSpPr>
        <p:spPr>
          <a:xfrm>
            <a:off x="250825" y="1246909"/>
            <a:ext cx="8713788" cy="5396779"/>
          </a:xfrm>
        </p:spPr>
        <p:txBody>
          <a:bodyPr>
            <a:normAutofit fontScale="70000" lnSpcReduction="20000"/>
          </a:bodyPr>
          <a:lstStyle/>
          <a:p>
            <a:pPr marL="274320" indent="-274320" eaLnBrk="1" fontAlgn="auto" hangingPunct="1">
              <a:spcAft>
                <a:spcPts val="0"/>
              </a:spcAft>
              <a:buClr>
                <a:schemeClr val="accent3"/>
              </a:buClr>
              <a:buFont typeface="Wingdings 2"/>
              <a:buNone/>
              <a:defRPr/>
            </a:pPr>
            <a:r>
              <a:rPr lang="en-AU" sz="2800" b="1" dirty="0" smtClean="0"/>
              <a:t> </a:t>
            </a:r>
            <a:r>
              <a:rPr lang="en-GB" sz="4000" dirty="0" smtClean="0"/>
              <a:t>	</a:t>
            </a:r>
            <a:r>
              <a:rPr lang="en-AU" dirty="0" smtClean="0">
                <a:latin typeface="+mj-lt"/>
              </a:rPr>
              <a:t>LOs must be consistent with the National Qualifications Framework, and with generally accepted standards for the field of study concerned including requirements for any professions for which students are being prepared. </a:t>
            </a:r>
            <a:endParaRPr lang="ar-SA" dirty="0" smtClean="0">
              <a:latin typeface="+mj-lt"/>
            </a:endParaRPr>
          </a:p>
          <a:p>
            <a:pPr marL="274320" indent="-274320" eaLnBrk="1" fontAlgn="auto" hangingPunct="1">
              <a:spcAft>
                <a:spcPts val="0"/>
              </a:spcAft>
              <a:buClr>
                <a:schemeClr val="accent3"/>
              </a:buClr>
              <a:buFont typeface="Wingdings 2"/>
              <a:buNone/>
              <a:defRPr/>
            </a:pPr>
            <a:r>
              <a:rPr lang="ar-SA" dirty="0" smtClean="0">
                <a:latin typeface="+mj-lt"/>
              </a:rPr>
              <a:t>يجب أن تكون مخرجات التعلم للطالب متناغمة مع هيئة </a:t>
            </a:r>
            <a:r>
              <a:rPr lang="ar-SA" dirty="0" err="1" smtClean="0">
                <a:latin typeface="+mj-lt"/>
              </a:rPr>
              <a:t>الإعتماد</a:t>
            </a:r>
            <a:r>
              <a:rPr lang="ar-SA" dirty="0" smtClean="0">
                <a:latin typeface="+mj-lt"/>
              </a:rPr>
              <a:t> الأكاديمي الوطني</a:t>
            </a:r>
            <a:r>
              <a:rPr lang="en-AU" dirty="0" smtClean="0">
                <a:latin typeface="+mj-lt"/>
              </a:rPr>
              <a:t> </a:t>
            </a:r>
            <a:endParaRPr lang="en-GB" dirty="0" smtClean="0">
              <a:latin typeface="+mj-lt"/>
            </a:endParaRPr>
          </a:p>
          <a:p>
            <a:pPr marL="274320" indent="-274320" eaLnBrk="1" fontAlgn="auto" hangingPunct="1">
              <a:spcAft>
                <a:spcPts val="0"/>
              </a:spcAft>
              <a:buClr>
                <a:schemeClr val="accent3"/>
              </a:buClr>
              <a:buFont typeface="Wingdings 2"/>
              <a:buNone/>
              <a:defRPr/>
            </a:pPr>
            <a:r>
              <a:rPr lang="en-AU" dirty="0" smtClean="0">
                <a:latin typeface="+mj-lt"/>
              </a:rPr>
              <a:t>	</a:t>
            </a:r>
            <a:r>
              <a:rPr lang="en-AU" b="1" dirty="0" smtClean="0">
                <a:latin typeface="+mj-lt"/>
              </a:rPr>
              <a:t>To satisfy these requirements:</a:t>
            </a:r>
            <a:r>
              <a:rPr lang="en-AU" dirty="0" smtClean="0">
                <a:latin typeface="+mj-lt"/>
              </a:rPr>
              <a:t> </a:t>
            </a:r>
            <a:r>
              <a:rPr lang="ar-SA" dirty="0" smtClean="0">
                <a:latin typeface="+mj-lt"/>
              </a:rPr>
              <a:t>وللتماشي مع تلك المتطلبات    </a:t>
            </a:r>
            <a:endParaRPr lang="en-GB" dirty="0" smtClean="0">
              <a:latin typeface="+mj-lt"/>
            </a:endParaRPr>
          </a:p>
          <a:p>
            <a:pPr marL="274320" indent="-274320" algn="just" eaLnBrk="1" fontAlgn="auto" hangingPunct="1">
              <a:spcAft>
                <a:spcPts val="0"/>
              </a:spcAft>
              <a:buClr>
                <a:schemeClr val="accent3"/>
              </a:buClr>
              <a:buFont typeface="Wingdings" pitchFamily="2" charset="2"/>
              <a:buChar char="§"/>
              <a:defRPr/>
            </a:pPr>
            <a:endParaRPr lang="en-AU" sz="10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AU" sz="2824" dirty="0" smtClean="0">
                <a:latin typeface="+mj-lt"/>
              </a:rPr>
              <a:t>Sho</a:t>
            </a:r>
            <a:r>
              <a:rPr lang="en-AU" sz="2824" dirty="0" smtClean="0">
                <a:latin typeface="+mj-lt"/>
                <a:cs typeface="Arial" pitchFamily="34" charset="0"/>
              </a:rPr>
              <a:t>uld be consistent with the NQF. </a:t>
            </a:r>
            <a:r>
              <a:rPr lang="ar-SA" sz="2824" dirty="0" smtClean="0">
                <a:latin typeface="+mj-lt"/>
                <a:cs typeface="Arial" pitchFamily="34" charset="0"/>
              </a:rPr>
              <a:t>يجب أن تكون متناغمة مع هيئة الاعتماد الأكاديمي</a:t>
            </a:r>
            <a:endParaRPr lang="en-AU" sz="2824"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pitchFamily="2" charset="2"/>
              <a:buChar char="§"/>
              <a:defRPr/>
            </a:pPr>
            <a:r>
              <a:rPr lang="en-AU" sz="2824" dirty="0" smtClean="0">
                <a:latin typeface="Arial" pitchFamily="34" charset="0"/>
                <a:cs typeface="Arial" pitchFamily="34" charset="0"/>
              </a:rPr>
              <a:t>Should develop learning outcomes that meet requirements for professional practice in the KSA.  </a:t>
            </a:r>
            <a:endParaRPr lang="en-GB" sz="2824"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pitchFamily="2" charset="2"/>
              <a:buChar char="§"/>
              <a:defRPr/>
            </a:pPr>
            <a:r>
              <a:rPr lang="ar-SA" sz="2824" dirty="0" smtClean="0">
                <a:latin typeface="Arial" pitchFamily="34" charset="0"/>
                <a:cs typeface="Arial" pitchFamily="34" charset="0"/>
              </a:rPr>
              <a:t>لابد أن تطور المخرجات التي تتوافق مع تلك المتطلبات للممارسة الاحترافية في السعودية </a:t>
            </a:r>
            <a:endParaRPr lang="en-AU" sz="2824"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pitchFamily="2" charset="2"/>
              <a:buChar char="§"/>
              <a:defRPr/>
            </a:pPr>
            <a:r>
              <a:rPr lang="en-AU" sz="2824" dirty="0" smtClean="0">
                <a:latin typeface="Arial" pitchFamily="34" charset="0"/>
                <a:cs typeface="Arial" pitchFamily="34" charset="0"/>
              </a:rPr>
              <a:t>Any special student attributes specified by the institution for its graduates, should be incorporated as intended learning outcomes in all relevant courses.</a:t>
            </a:r>
            <a:endParaRPr lang="en-GB" sz="2824"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pitchFamily="2" charset="2"/>
              <a:buChar char="§"/>
              <a:defRPr/>
            </a:pPr>
            <a:r>
              <a:rPr lang="ar-SA" sz="2824" dirty="0" smtClean="0">
                <a:latin typeface="Arial" pitchFamily="34" charset="0"/>
                <a:cs typeface="Arial" pitchFamily="34" charset="0"/>
              </a:rPr>
              <a:t>فأي صفات للطالب خاصة عينت من قبل المؤسسة التعليمية لخريجيها فلا بد أن تكون بالتعاون كما يراد لها أن تكون مع مخرجات التعلم في جميع المناهج </a:t>
            </a:r>
            <a:endParaRPr lang="en-AU" sz="2824"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pitchFamily="2" charset="2"/>
              <a:buChar char="§"/>
              <a:defRPr/>
            </a:pPr>
            <a:r>
              <a:rPr lang="en-AU" sz="2824" dirty="0" smtClean="0">
                <a:latin typeface="Arial" pitchFamily="34" charset="0"/>
                <a:cs typeface="Arial" pitchFamily="34" charset="0"/>
              </a:rPr>
              <a:t>Use appropriate program evaluation mechanisms</a:t>
            </a:r>
            <a:endParaRPr lang="en-GB" sz="2824"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r>
              <a:rPr lang="ar-SA" dirty="0" smtClean="0"/>
              <a:t>تستخدم آليات تقويم مناسبة و برنامجاً في ذلك مناسباً أيضاً</a:t>
            </a:r>
            <a:endParaRPr lang="en-GB"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620713"/>
            <a:ext cx="8785225" cy="863600"/>
          </a:xfrm>
        </p:spPr>
        <p:txBody>
          <a:bodyPr>
            <a:noAutofit/>
          </a:bodyPr>
          <a:lstStyle/>
          <a:p>
            <a:pPr eaLnBrk="1" fontAlgn="auto" hangingPunct="1">
              <a:spcAft>
                <a:spcPts val="0"/>
              </a:spcAft>
              <a:defRPr/>
            </a:pPr>
            <a:r>
              <a:rPr lang="en-US" sz="2800" b="1" dirty="0" smtClean="0">
                <a:solidFill>
                  <a:schemeClr val="accent3"/>
                </a:solidFill>
              </a:rPr>
              <a:t>Principal Elements in the Qualifications Framework</a:t>
            </a:r>
            <a:br>
              <a:rPr lang="en-US" sz="2800" b="1" dirty="0" smtClean="0">
                <a:solidFill>
                  <a:schemeClr val="accent3"/>
                </a:solidFill>
              </a:rPr>
            </a:br>
            <a:r>
              <a:rPr lang="ar-SA" sz="2800" b="1" dirty="0" smtClean="0">
                <a:solidFill>
                  <a:schemeClr val="accent3"/>
                </a:solidFill>
              </a:rPr>
              <a:t>العناصر الأساسية في هيئة الاعتماد</a:t>
            </a:r>
            <a:endParaRPr lang="x-none" sz="2800" dirty="0">
              <a:solidFill>
                <a:schemeClr val="accent3"/>
              </a:solidFill>
            </a:endParaRPr>
          </a:p>
        </p:txBody>
      </p:sp>
      <p:sp>
        <p:nvSpPr>
          <p:cNvPr id="3" name="Content Placeholder 2"/>
          <p:cNvSpPr>
            <a:spLocks noGrp="1"/>
          </p:cNvSpPr>
          <p:nvPr>
            <p:ph idx="1"/>
          </p:nvPr>
        </p:nvSpPr>
        <p:spPr>
          <a:xfrm>
            <a:off x="250825" y="1628775"/>
            <a:ext cx="8497888" cy="4968875"/>
          </a:xfrm>
        </p:spPr>
        <p:txBody>
          <a:bodyPr>
            <a:normAutofit fontScale="92500" lnSpcReduction="20000"/>
          </a:bodyPr>
          <a:lstStyle/>
          <a:p>
            <a:pPr marL="274320" indent="-274320" algn="just" eaLnBrk="1" fontAlgn="auto" hangingPunct="1">
              <a:spcAft>
                <a:spcPts val="0"/>
              </a:spcAft>
              <a:buClr>
                <a:schemeClr val="accent3"/>
              </a:buClr>
              <a:buFont typeface="Wingdings 2"/>
              <a:buNone/>
              <a:defRPr/>
            </a:pPr>
            <a:r>
              <a:rPr lang="en-AU" sz="2400" u="sng" dirty="0" smtClean="0">
                <a:latin typeface="+mj-lt"/>
              </a:rPr>
              <a:t>The principal elements </a:t>
            </a:r>
            <a:r>
              <a:rPr lang="en-AU" sz="2400" dirty="0" smtClean="0">
                <a:latin typeface="+mj-lt"/>
              </a:rPr>
              <a:t>in the framework are:</a:t>
            </a:r>
            <a:r>
              <a:rPr lang="ar-SA" sz="2400" dirty="0" smtClean="0">
                <a:latin typeface="+mj-lt"/>
              </a:rPr>
              <a:t> </a:t>
            </a:r>
            <a:r>
              <a:rPr lang="ar-SA" sz="2400" u="sng" dirty="0" smtClean="0">
                <a:latin typeface="+mj-lt"/>
              </a:rPr>
              <a:t>إن العناصر الأساسية </a:t>
            </a:r>
            <a:r>
              <a:rPr lang="ar-SA" sz="2400" dirty="0" smtClean="0">
                <a:latin typeface="+mj-lt"/>
              </a:rPr>
              <a:t>في ذلك الإطار </a:t>
            </a:r>
            <a:r>
              <a:rPr lang="ar-SA" sz="2400" dirty="0" err="1" smtClean="0">
                <a:latin typeface="+mj-lt"/>
              </a:rPr>
              <a:t>هي:</a:t>
            </a:r>
            <a:r>
              <a:rPr lang="ar-SA" sz="2400" dirty="0" smtClean="0">
                <a:latin typeface="+mj-lt"/>
              </a:rPr>
              <a:t> </a:t>
            </a:r>
            <a:endParaRPr lang="en-US" sz="2400" dirty="0" smtClean="0">
              <a:latin typeface="+mj-lt"/>
            </a:endParaRPr>
          </a:p>
          <a:p>
            <a:pPr marL="274320" indent="-274320" algn="just" eaLnBrk="1" fontAlgn="auto" hangingPunct="1">
              <a:spcAft>
                <a:spcPts val="0"/>
              </a:spcAft>
              <a:buClr>
                <a:schemeClr val="accent3"/>
              </a:buClr>
              <a:buFont typeface="Wingdings" pitchFamily="2" charset="2"/>
              <a:buChar char="§"/>
              <a:defRPr/>
            </a:pPr>
            <a:endParaRPr lang="en-US" sz="8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AU" sz="2400" b="1" dirty="0" smtClean="0">
                <a:latin typeface="+mj-lt"/>
              </a:rPr>
              <a:t>Levels: </a:t>
            </a:r>
            <a:r>
              <a:rPr lang="en-AU" sz="2400" dirty="0" smtClean="0">
                <a:latin typeface="+mj-lt"/>
              </a:rPr>
              <a:t>Levels numbered and linked to qualification titles to describe the increasing intellectual demand and complexity of learning expected as students progress to higher academic awards</a:t>
            </a:r>
            <a:r>
              <a:rPr lang="ar-SA" sz="2400" dirty="0" err="1" smtClean="0">
                <a:latin typeface="+mj-lt"/>
              </a:rPr>
              <a:t>.</a:t>
            </a:r>
            <a:endParaRPr lang="ar-SA" sz="2400" dirty="0" smtClean="0">
              <a:latin typeface="+mj-lt"/>
            </a:endParaRPr>
          </a:p>
          <a:p>
            <a:pPr marL="274320" indent="-274320" algn="just" eaLnBrk="1" fontAlgn="auto" hangingPunct="1">
              <a:spcAft>
                <a:spcPts val="0"/>
              </a:spcAft>
              <a:buClr>
                <a:schemeClr val="accent3"/>
              </a:buClr>
              <a:buNone/>
              <a:defRPr/>
            </a:pPr>
            <a:r>
              <a:rPr lang="ar-SA" sz="2400" b="1" dirty="0" smtClean="0">
                <a:latin typeface="+mj-lt"/>
              </a:rPr>
              <a:t>المستويات</a:t>
            </a:r>
            <a:r>
              <a:rPr lang="ar-SA" sz="2400" dirty="0" smtClean="0">
                <a:latin typeface="+mj-lt"/>
              </a:rPr>
              <a:t>: ترقم المستويات و تربط لعناوين المؤهل لتصف الطلب الفكري و الصعوبة للتعلم المتوقع مع تقدم الطلاب للجوائز الأكاديمية العليا </a:t>
            </a:r>
            <a:r>
              <a:rPr lang="en-AU" sz="2400" dirty="0" smtClean="0">
                <a:latin typeface="+mj-lt"/>
              </a:rPr>
              <a:t> </a:t>
            </a:r>
            <a:endParaRPr lang="ar-SA" sz="2400" b="1" dirty="0" smtClean="0">
              <a:latin typeface="+mj-lt"/>
            </a:endParaRPr>
          </a:p>
          <a:p>
            <a:pPr marL="274320" indent="-274320" algn="just" eaLnBrk="1" fontAlgn="auto" hangingPunct="1">
              <a:spcAft>
                <a:spcPts val="0"/>
              </a:spcAft>
              <a:buClr>
                <a:schemeClr val="accent3"/>
              </a:buClr>
              <a:buFont typeface="Wingdings" pitchFamily="2" charset="2"/>
              <a:buChar char="§"/>
              <a:defRPr/>
            </a:pPr>
            <a:endParaRPr lang="en-US" sz="8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AU" sz="2400" b="1" dirty="0" smtClean="0">
                <a:latin typeface="+mj-lt"/>
              </a:rPr>
              <a:t>Credits:</a:t>
            </a:r>
            <a:r>
              <a:rPr lang="en-AU" sz="2400" dirty="0" smtClean="0">
                <a:latin typeface="+mj-lt"/>
              </a:rPr>
              <a:t>  Points allocated to describe the amount of work or volume of learning expected for an academic award or units or other components of a program.</a:t>
            </a:r>
            <a:endParaRPr lang="ar-SA" sz="24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ar-SA" sz="2400" b="1" dirty="0" smtClean="0">
                <a:latin typeface="+mj-lt"/>
              </a:rPr>
              <a:t>رصيد</a:t>
            </a:r>
            <a:r>
              <a:rPr lang="ar-SA" sz="2400" dirty="0" smtClean="0">
                <a:latin typeface="+mj-lt"/>
              </a:rPr>
              <a:t>: تلك هي نقاط تجمع لتصف كمية العمل و حجم التعلم المتوقع للجائزة الأكاديمية أو الوحدات أو أي أجزاء من البرنامج.</a:t>
            </a:r>
            <a:endParaRPr lang="en-US" sz="8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AU" sz="2400" b="1" dirty="0" smtClean="0">
                <a:latin typeface="+mj-lt"/>
              </a:rPr>
              <a:t>Domains of Learning:</a:t>
            </a:r>
            <a:r>
              <a:rPr lang="en-AU" sz="2400" dirty="0" smtClean="0">
                <a:latin typeface="+mj-lt"/>
              </a:rPr>
              <a:t>  The broad categories of types of learning outcomes that a program is intended to develop.</a:t>
            </a:r>
            <a:endParaRPr lang="ar-SA" sz="24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ar-SA" sz="2400" b="1" dirty="0" smtClean="0">
                <a:latin typeface="+mj-lt"/>
              </a:rPr>
              <a:t>نطاقات التعلم</a:t>
            </a:r>
            <a:r>
              <a:rPr lang="ar-SA" sz="2400" dirty="0" smtClean="0">
                <a:latin typeface="+mj-lt"/>
              </a:rPr>
              <a:t>: هي التصنيفات الواسعة لأنواع مخرجات التعلم التي يراد من البرنامج تحقيقها</a:t>
            </a:r>
            <a:endParaRPr lang="en-US" sz="2400" dirty="0" smtClean="0">
              <a:latin typeface="+mj-lt"/>
            </a:endParaRPr>
          </a:p>
          <a:p>
            <a:pPr marL="274320" indent="-274320" eaLnBrk="1" fontAlgn="auto" hangingPunct="1">
              <a:spcAft>
                <a:spcPts val="0"/>
              </a:spcAft>
              <a:buClr>
                <a:schemeClr val="accent3"/>
              </a:buClr>
              <a:buFont typeface="Wingdings 2"/>
              <a:buChar char=""/>
              <a:defRPr/>
            </a:pPr>
            <a:endParaRPr lang="x-none"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1196975"/>
            <a:ext cx="8569325" cy="5472113"/>
          </a:xfrm>
        </p:spPr>
        <p:txBody>
          <a:bodyPr>
            <a:normAutofit fontScale="25000" lnSpcReduction="20000"/>
          </a:bodyPr>
          <a:lstStyle/>
          <a:p>
            <a:pPr marL="274320" indent="-274320" algn="just" eaLnBrk="1" fontAlgn="auto" hangingPunct="1">
              <a:spcAft>
                <a:spcPts val="0"/>
              </a:spcAft>
              <a:buClr>
                <a:schemeClr val="accent3"/>
              </a:buClr>
              <a:buFont typeface="Wingdings 2"/>
              <a:buNone/>
              <a:defRPr/>
            </a:pPr>
            <a:r>
              <a:rPr lang="en-US" dirty="0" smtClean="0"/>
              <a:t>	</a:t>
            </a:r>
            <a:r>
              <a:rPr lang="en-US" sz="8000" dirty="0" smtClean="0">
                <a:latin typeface="Arial" pitchFamily="34" charset="0"/>
                <a:cs typeface="Arial" pitchFamily="34" charset="0"/>
              </a:rPr>
              <a:t>The qualifications framework begins at an entry level, which is the successful completion of secondary education, and culminates with the degree of doctor.  </a:t>
            </a:r>
          </a:p>
          <a:p>
            <a:pPr marL="274320" indent="-274320" algn="just" eaLnBrk="1" fontAlgn="auto" hangingPunct="1">
              <a:spcAft>
                <a:spcPts val="0"/>
              </a:spcAft>
              <a:buClr>
                <a:schemeClr val="accent3"/>
              </a:buClr>
              <a:buFont typeface="Wingdings 2"/>
              <a:buNone/>
              <a:defRPr/>
            </a:pPr>
            <a:r>
              <a:rPr lang="ar-SA" sz="8000" dirty="0" smtClean="0">
                <a:latin typeface="Arial" pitchFamily="34" charset="0"/>
                <a:cs typeface="Arial" pitchFamily="34" charset="0"/>
              </a:rPr>
              <a:t>تبدأ هيئة الاعتماد الأكاديمي عند دخول المستوى والذي هو إكمال الدراسة الثانوية حتى أعلى درجة في الدكتوراه</a:t>
            </a:r>
            <a:endParaRPr lang="en-GB" sz="80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r>
              <a:rPr lang="en-US" sz="6400" dirty="0" smtClean="0">
                <a:latin typeface="Arial" pitchFamily="34" charset="0"/>
                <a:cs typeface="Arial" pitchFamily="34" charset="0"/>
              </a:rPr>
              <a:t> </a:t>
            </a:r>
            <a:endParaRPr lang="en-GB" sz="72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r>
              <a:rPr lang="en-US" sz="8000" b="1" dirty="0" smtClean="0">
                <a:latin typeface="Arial" pitchFamily="34" charset="0"/>
                <a:cs typeface="Arial" pitchFamily="34" charset="0"/>
              </a:rPr>
              <a:t>The levels in the framework are:  </a:t>
            </a:r>
            <a:r>
              <a:rPr lang="ar-SA" sz="8000" b="1" dirty="0" smtClean="0">
                <a:latin typeface="Arial" pitchFamily="34" charset="0"/>
                <a:cs typeface="Arial" pitchFamily="34" charset="0"/>
              </a:rPr>
              <a:t>المستويات في هيئة الاعتماد </a:t>
            </a:r>
            <a:r>
              <a:rPr lang="ar-SA" sz="8000" b="1" dirty="0" err="1" smtClean="0">
                <a:latin typeface="Arial" pitchFamily="34" charset="0"/>
                <a:cs typeface="Arial" pitchFamily="34" charset="0"/>
              </a:rPr>
              <a:t>هي :</a:t>
            </a:r>
            <a:r>
              <a:rPr lang="ar-SA" sz="8000" b="1" dirty="0" smtClean="0">
                <a:latin typeface="Arial" pitchFamily="34" charset="0"/>
                <a:cs typeface="Arial" pitchFamily="34" charset="0"/>
              </a:rPr>
              <a:t>    </a:t>
            </a:r>
            <a:endParaRPr lang="en-GB" sz="8000" b="1"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r>
              <a:rPr lang="en-US" sz="8000" dirty="0" smtClean="0">
                <a:latin typeface="Arial" pitchFamily="34" charset="0"/>
                <a:cs typeface="Arial" pitchFamily="34" charset="0"/>
              </a:rPr>
              <a:t> </a:t>
            </a:r>
            <a:endParaRPr lang="en-GB" sz="8000" dirty="0" smtClean="0">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
              <a:defRPr/>
            </a:pPr>
            <a:r>
              <a:rPr lang="en-US" sz="8000" b="1" dirty="0" smtClean="0">
                <a:latin typeface="Arial" pitchFamily="34" charset="0"/>
                <a:cs typeface="Arial" pitchFamily="34" charset="0"/>
              </a:rPr>
              <a:t>Entry.  Completion of secondary education. </a:t>
            </a:r>
            <a:r>
              <a:rPr lang="ar-SA" sz="8000" b="1" dirty="0" err="1" smtClean="0">
                <a:latin typeface="Arial" pitchFamily="34" charset="0"/>
                <a:cs typeface="Arial" pitchFamily="34" charset="0"/>
              </a:rPr>
              <a:t>مدخل.</a:t>
            </a:r>
            <a:r>
              <a:rPr lang="ar-SA" sz="8000" b="1" dirty="0" smtClean="0">
                <a:latin typeface="Arial" pitchFamily="34" charset="0"/>
                <a:cs typeface="Arial" pitchFamily="34" charset="0"/>
              </a:rPr>
              <a:t> وهو إكمال الدراسة الثانوية </a:t>
            </a:r>
            <a:endParaRPr lang="en-GB" sz="8000" b="1" dirty="0" smtClean="0">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
              <a:defRPr/>
            </a:pPr>
            <a:endParaRPr lang="en-GB" sz="3200" b="1" dirty="0" smtClean="0">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
              <a:defRPr/>
            </a:pPr>
            <a:r>
              <a:rPr lang="en-US" sz="8000" b="1" dirty="0" smtClean="0">
                <a:latin typeface="Arial" pitchFamily="34" charset="0"/>
                <a:cs typeface="Arial" pitchFamily="34" charset="0"/>
              </a:rPr>
              <a:t>Level 1.  Associate Diploma   </a:t>
            </a:r>
          </a:p>
          <a:p>
            <a:pPr marL="274320" indent="-274320" eaLnBrk="1" fontAlgn="auto" hangingPunct="1">
              <a:spcAft>
                <a:spcPts val="0"/>
              </a:spcAft>
              <a:buClr>
                <a:schemeClr val="accent3"/>
              </a:buClr>
              <a:buFont typeface="Wingdings" pitchFamily="2" charset="2"/>
              <a:buChar char="§"/>
              <a:defRPr/>
            </a:pPr>
            <a:r>
              <a:rPr lang="ar-SA" sz="8000" b="1" dirty="0" smtClean="0">
                <a:latin typeface="Arial" pitchFamily="34" charset="0"/>
                <a:cs typeface="Arial" pitchFamily="34" charset="0"/>
              </a:rPr>
              <a:t>مستوى </a:t>
            </a:r>
            <a:r>
              <a:rPr lang="ar-SA" sz="8000" b="1" dirty="0" err="1" smtClean="0">
                <a:latin typeface="Arial" pitchFamily="34" charset="0"/>
                <a:cs typeface="Arial" pitchFamily="34" charset="0"/>
              </a:rPr>
              <a:t>1.</a:t>
            </a:r>
            <a:r>
              <a:rPr lang="ar-SA" sz="8000" b="1" dirty="0" smtClean="0">
                <a:latin typeface="Arial" pitchFamily="34" charset="0"/>
                <a:cs typeface="Arial" pitchFamily="34" charset="0"/>
              </a:rPr>
              <a:t> شهادة </a:t>
            </a:r>
            <a:r>
              <a:rPr lang="ar-SA" sz="8000" b="1" dirty="0" err="1" smtClean="0">
                <a:latin typeface="Arial" pitchFamily="34" charset="0"/>
                <a:cs typeface="Arial" pitchFamily="34" charset="0"/>
              </a:rPr>
              <a:t>الدبلوما</a:t>
            </a:r>
            <a:r>
              <a:rPr lang="ar-SA" sz="8000" b="1" dirty="0" smtClean="0">
                <a:latin typeface="Arial" pitchFamily="34" charset="0"/>
                <a:cs typeface="Arial" pitchFamily="34" charset="0"/>
              </a:rPr>
              <a:t> مساعد</a:t>
            </a:r>
            <a:endParaRPr lang="en-GB" sz="8000" b="1"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r>
              <a:rPr lang="en-US" sz="8000" b="1" dirty="0" smtClean="0">
                <a:latin typeface="Arial" pitchFamily="34" charset="0"/>
                <a:cs typeface="Arial" pitchFamily="34" charset="0"/>
              </a:rPr>
              <a:t> Level 2.  Diploma</a:t>
            </a:r>
          </a:p>
          <a:p>
            <a:pPr marL="274320" indent="-274320" eaLnBrk="1" fontAlgn="auto" hangingPunct="1">
              <a:spcAft>
                <a:spcPts val="0"/>
              </a:spcAft>
              <a:buClr>
                <a:schemeClr val="accent3"/>
              </a:buClr>
              <a:buFont typeface="Wingdings" pitchFamily="2" charset="2"/>
              <a:buChar char="§"/>
              <a:defRPr/>
            </a:pPr>
            <a:r>
              <a:rPr lang="ar-SA" sz="8000" b="1" dirty="0" smtClean="0">
                <a:latin typeface="Arial" pitchFamily="34" charset="0"/>
                <a:cs typeface="Arial" pitchFamily="34" charset="0"/>
              </a:rPr>
              <a:t>مستوى </a:t>
            </a:r>
            <a:r>
              <a:rPr lang="ar-SA" sz="8000" b="1" dirty="0" err="1" smtClean="0">
                <a:latin typeface="Arial" pitchFamily="34" charset="0"/>
                <a:cs typeface="Arial" pitchFamily="34" charset="0"/>
              </a:rPr>
              <a:t>2.</a:t>
            </a:r>
            <a:r>
              <a:rPr lang="ar-SA" sz="8000" b="1" dirty="0" smtClean="0">
                <a:latin typeface="Arial" pitchFamily="34" charset="0"/>
                <a:cs typeface="Arial" pitchFamily="34" charset="0"/>
              </a:rPr>
              <a:t> </a:t>
            </a:r>
            <a:r>
              <a:rPr lang="ar-SA" sz="8000" b="1" dirty="0" err="1" smtClean="0">
                <a:latin typeface="Arial" pitchFamily="34" charset="0"/>
                <a:cs typeface="Arial" pitchFamily="34" charset="0"/>
              </a:rPr>
              <a:t>الدبلوما</a:t>
            </a:r>
            <a:r>
              <a:rPr lang="ar-SA" sz="8000" b="1" dirty="0" smtClean="0">
                <a:latin typeface="Arial" pitchFamily="34" charset="0"/>
                <a:cs typeface="Arial" pitchFamily="34" charset="0"/>
              </a:rPr>
              <a:t> </a:t>
            </a:r>
            <a:endParaRPr lang="en-GB" sz="8000" b="1"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r>
              <a:rPr lang="en-US" sz="8000" b="1" dirty="0" smtClean="0">
                <a:latin typeface="Arial" pitchFamily="34" charset="0"/>
                <a:cs typeface="Arial" pitchFamily="34" charset="0"/>
              </a:rPr>
              <a:t> Level 3.  Bachelor</a:t>
            </a:r>
            <a:endParaRPr lang="en-GB" sz="8000" b="1"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r>
              <a:rPr lang="en-US" sz="8000" b="1" dirty="0" smtClean="0">
                <a:latin typeface="Arial" pitchFamily="34" charset="0"/>
                <a:cs typeface="Arial" pitchFamily="34" charset="0"/>
              </a:rPr>
              <a:t> </a:t>
            </a:r>
            <a:r>
              <a:rPr lang="ar-SA" sz="8000" b="1" dirty="0" smtClean="0">
                <a:latin typeface="Arial" pitchFamily="34" charset="0"/>
                <a:cs typeface="Arial" pitchFamily="34" charset="0"/>
              </a:rPr>
              <a:t>مستوى </a:t>
            </a:r>
            <a:r>
              <a:rPr lang="ar-SA" sz="8000" b="1" dirty="0" err="1" smtClean="0">
                <a:latin typeface="Arial" pitchFamily="34" charset="0"/>
                <a:cs typeface="Arial" pitchFamily="34" charset="0"/>
              </a:rPr>
              <a:t>3.</a:t>
            </a:r>
            <a:r>
              <a:rPr lang="ar-SA" sz="8000" b="1" dirty="0" smtClean="0">
                <a:latin typeface="Arial" pitchFamily="34" charset="0"/>
                <a:cs typeface="Arial" pitchFamily="34" charset="0"/>
              </a:rPr>
              <a:t> </a:t>
            </a:r>
            <a:r>
              <a:rPr lang="ar-SA" sz="8000" b="1" dirty="0" err="1" smtClean="0">
                <a:latin typeface="Arial" pitchFamily="34" charset="0"/>
                <a:cs typeface="Arial" pitchFamily="34" charset="0"/>
              </a:rPr>
              <a:t>باكلوريوس</a:t>
            </a:r>
            <a:r>
              <a:rPr lang="ar-SA" sz="8000" b="1" dirty="0" smtClean="0">
                <a:latin typeface="Arial" pitchFamily="34" charset="0"/>
                <a:cs typeface="Arial" pitchFamily="34" charset="0"/>
              </a:rPr>
              <a:t> </a:t>
            </a:r>
            <a:endParaRPr lang="en-GB" sz="8000" b="1" dirty="0" smtClean="0">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
              <a:defRPr/>
            </a:pPr>
            <a:r>
              <a:rPr lang="en-US" sz="8000" b="1" dirty="0" smtClean="0">
                <a:latin typeface="Arial" pitchFamily="34" charset="0"/>
                <a:cs typeface="Arial" pitchFamily="34" charset="0"/>
              </a:rPr>
              <a:t>Level 4.  Higher Diploma</a:t>
            </a:r>
            <a:endParaRPr lang="en-GB" sz="8000" b="1"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r>
              <a:rPr lang="en-US" sz="8000" b="1" dirty="0" smtClean="0">
                <a:latin typeface="Arial" pitchFamily="34" charset="0"/>
                <a:cs typeface="Arial" pitchFamily="34" charset="0"/>
              </a:rPr>
              <a:t> </a:t>
            </a:r>
            <a:r>
              <a:rPr lang="ar-SA" sz="8000" b="1" dirty="0" smtClean="0">
                <a:latin typeface="Arial" pitchFamily="34" charset="0"/>
                <a:cs typeface="Arial" pitchFamily="34" charset="0"/>
              </a:rPr>
              <a:t>مستوى </a:t>
            </a:r>
            <a:r>
              <a:rPr lang="ar-SA" sz="8000" b="1" dirty="0" err="1" smtClean="0">
                <a:latin typeface="Arial" pitchFamily="34" charset="0"/>
                <a:cs typeface="Arial" pitchFamily="34" charset="0"/>
              </a:rPr>
              <a:t>4.</a:t>
            </a:r>
            <a:r>
              <a:rPr lang="ar-SA" sz="8000" b="1" dirty="0" smtClean="0">
                <a:latin typeface="Arial" pitchFamily="34" charset="0"/>
                <a:cs typeface="Arial" pitchFamily="34" charset="0"/>
              </a:rPr>
              <a:t> دبلوما عالي </a:t>
            </a:r>
            <a:endParaRPr lang="en-GB" sz="8000" b="1" dirty="0" smtClean="0">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
              <a:defRPr/>
            </a:pPr>
            <a:r>
              <a:rPr lang="en-US" sz="8000" b="1" dirty="0" smtClean="0">
                <a:latin typeface="Arial" pitchFamily="34" charset="0"/>
                <a:cs typeface="Arial" pitchFamily="34" charset="0"/>
              </a:rPr>
              <a:t>Level 5.  Master </a:t>
            </a:r>
            <a:r>
              <a:rPr lang="ar-SA" sz="8000" b="1" dirty="0" smtClean="0">
                <a:latin typeface="Arial" pitchFamily="34" charset="0"/>
                <a:cs typeface="Arial" pitchFamily="34" charset="0"/>
              </a:rPr>
              <a:t>مستوى 5 ماجستير</a:t>
            </a:r>
            <a:endParaRPr lang="en-GB" sz="8000" b="1"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r>
              <a:rPr lang="en-US" sz="8000" b="1" dirty="0" smtClean="0">
                <a:latin typeface="Arial" pitchFamily="34" charset="0"/>
                <a:cs typeface="Arial" pitchFamily="34" charset="0"/>
              </a:rPr>
              <a:t> Level 6.  Doctor </a:t>
            </a:r>
            <a:r>
              <a:rPr lang="ar-SA" sz="8000" b="1" dirty="0" smtClean="0">
                <a:latin typeface="Arial" pitchFamily="34" charset="0"/>
                <a:cs typeface="Arial" pitchFamily="34" charset="0"/>
              </a:rPr>
              <a:t>مستوى 6 دكتوراه</a:t>
            </a:r>
            <a:endParaRPr lang="en-GB" sz="8000" b="1" dirty="0" smtClean="0">
              <a:latin typeface="Arial"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4120010" y="3657601"/>
            <a:ext cx="4962417" cy="3049008"/>
          </a:xfrm>
          <a:prstGeom prst="rect">
            <a:avLst/>
          </a:prstGeom>
          <a:noFill/>
          <a:ln w="9525">
            <a:noFill/>
            <a:miter lim="800000"/>
            <a:headEnd/>
            <a:tailEnd/>
          </a:ln>
        </p:spPr>
      </p:pic>
      <p:sp>
        <p:nvSpPr>
          <p:cNvPr id="2" name="Title 1"/>
          <p:cNvSpPr>
            <a:spLocks noGrp="1"/>
          </p:cNvSpPr>
          <p:nvPr>
            <p:ph type="title"/>
          </p:nvPr>
        </p:nvSpPr>
        <p:spPr>
          <a:xfrm>
            <a:off x="468313" y="404813"/>
            <a:ext cx="8229600" cy="720725"/>
          </a:xfrm>
        </p:spPr>
        <p:txBody>
          <a:bodyPr>
            <a:noAutofit/>
          </a:bodyPr>
          <a:lstStyle/>
          <a:p>
            <a:pPr eaLnBrk="1" fontAlgn="auto" hangingPunct="1">
              <a:spcAft>
                <a:spcPts val="0"/>
              </a:spcAft>
              <a:defRPr/>
            </a:pPr>
            <a:r>
              <a:rPr lang="en-US" sz="3200" b="1" dirty="0" smtClean="0">
                <a:solidFill>
                  <a:schemeClr val="accent3"/>
                </a:solidFill>
              </a:rPr>
              <a:t>Levels  </a:t>
            </a:r>
            <a:r>
              <a:rPr lang="ar-SA" sz="3200" b="1" dirty="0" smtClean="0">
                <a:solidFill>
                  <a:schemeClr val="accent3"/>
                </a:solidFill>
              </a:rPr>
              <a:t>المستويات    </a:t>
            </a:r>
            <a:r>
              <a:rPr lang="en-US" sz="3200" b="1" dirty="0" smtClean="0">
                <a:solidFill>
                  <a:schemeClr val="accent3"/>
                </a:solidFill>
              </a:rPr>
              <a:t> </a:t>
            </a:r>
            <a:endParaRPr lang="en-GB" sz="3200" dirty="0">
              <a:solidFill>
                <a:schemeClr val="accent3"/>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a:defRPr/>
            </a:pPr>
            <a:r>
              <a:rPr lang="en-GB" sz="3200" b="1" dirty="0">
                <a:solidFill>
                  <a:schemeClr val="accent3"/>
                </a:solidFill>
              </a:rPr>
              <a:t>What are we trying to achieve from this workshop? (2</a:t>
            </a:r>
            <a:r>
              <a:rPr lang="en-GB" sz="3200" b="1" dirty="0" smtClean="0">
                <a:solidFill>
                  <a:schemeClr val="accent3"/>
                </a:solidFill>
              </a:rPr>
              <a:t>)</a:t>
            </a:r>
            <a:r>
              <a:rPr lang="ar-SA" sz="3200" b="1" dirty="0" smtClean="0">
                <a:solidFill>
                  <a:schemeClr val="accent3"/>
                </a:solidFill>
              </a:rPr>
              <a:t/>
            </a:r>
            <a:br>
              <a:rPr lang="ar-SA" sz="3200" b="1" dirty="0" smtClean="0">
                <a:solidFill>
                  <a:schemeClr val="accent3"/>
                </a:solidFill>
              </a:rPr>
            </a:br>
            <a:r>
              <a:rPr lang="ar-SA" sz="3200" b="1" dirty="0" smtClean="0">
                <a:solidFill>
                  <a:schemeClr val="accent3"/>
                </a:solidFill>
              </a:rPr>
              <a:t> </a:t>
            </a:r>
            <a:r>
              <a:rPr lang="ar-SA" sz="3200" b="1" dirty="0" err="1" smtClean="0">
                <a:solidFill>
                  <a:schemeClr val="accent3"/>
                </a:solidFill>
              </a:rPr>
              <a:t>مالذي</a:t>
            </a:r>
            <a:r>
              <a:rPr lang="ar-SA" sz="3200" b="1" dirty="0" smtClean="0">
                <a:solidFill>
                  <a:schemeClr val="accent3"/>
                </a:solidFill>
              </a:rPr>
              <a:t> سنحققه من هذه </a:t>
            </a:r>
            <a:r>
              <a:rPr lang="ar-SA" sz="3200" b="1" dirty="0" err="1" smtClean="0">
                <a:solidFill>
                  <a:schemeClr val="accent3"/>
                </a:solidFill>
              </a:rPr>
              <a:t>الورشة؟</a:t>
            </a:r>
            <a:r>
              <a:rPr lang="ar-SA" sz="3200" b="1" dirty="0" smtClean="0">
                <a:solidFill>
                  <a:schemeClr val="accent3"/>
                </a:solidFill>
              </a:rPr>
              <a:t> (2</a:t>
            </a:r>
            <a:r>
              <a:rPr lang="ar-SA" sz="3200" b="1" dirty="0" err="1" smtClean="0">
                <a:solidFill>
                  <a:schemeClr val="accent3"/>
                </a:solidFill>
              </a:rPr>
              <a:t>)</a:t>
            </a:r>
            <a:r>
              <a:rPr lang="ar-SA" sz="3200" b="1" dirty="0" smtClean="0">
                <a:solidFill>
                  <a:schemeClr val="accent3"/>
                </a:solidFill>
              </a:rPr>
              <a:t> </a:t>
            </a:r>
            <a:endParaRPr lang="en-US" sz="3200" b="1" dirty="0">
              <a:solidFill>
                <a:schemeClr val="accent3"/>
              </a:solidFill>
            </a:endParaRPr>
          </a:p>
        </p:txBody>
      </p:sp>
      <p:sp>
        <p:nvSpPr>
          <p:cNvPr id="7171" name="Rectangle 3"/>
          <p:cNvSpPr>
            <a:spLocks noGrp="1" noChangeArrowheads="1"/>
          </p:cNvSpPr>
          <p:nvPr>
            <p:ph idx="1"/>
          </p:nvPr>
        </p:nvSpPr>
        <p:spPr>
          <a:xfrm>
            <a:off x="457200" y="1989138"/>
            <a:ext cx="8229600" cy="4335462"/>
          </a:xfrm>
        </p:spPr>
        <p:txBody>
          <a:bodyPr>
            <a:normAutofit fontScale="77500" lnSpcReduction="20000"/>
          </a:bodyPr>
          <a:lstStyle/>
          <a:p>
            <a:pPr eaLnBrk="1" hangingPunct="1"/>
            <a:r>
              <a:rPr lang="en-GB" sz="2800" dirty="0" smtClean="0">
                <a:latin typeface="Arial" charset="0"/>
              </a:rPr>
              <a:t>Learn how course LOs can be mapped to show the LOs for an entire programme</a:t>
            </a:r>
            <a:endParaRPr lang="ar-SA" sz="2800" dirty="0" smtClean="0">
              <a:latin typeface="Arial" charset="0"/>
            </a:endParaRPr>
          </a:p>
          <a:p>
            <a:pPr eaLnBrk="1" hangingPunct="1"/>
            <a:r>
              <a:rPr lang="ar-SA" sz="2800" dirty="0" smtClean="0">
                <a:latin typeface="Arial" charset="0"/>
              </a:rPr>
              <a:t>سيتعلمون كيف أن منهج مخرجات التعلم يعلمهم رسم خريطة للمخرجات ككل</a:t>
            </a:r>
            <a:endParaRPr lang="en-GB" sz="2800" dirty="0" smtClean="0">
              <a:latin typeface="Arial" charset="0"/>
            </a:endParaRPr>
          </a:p>
          <a:p>
            <a:pPr eaLnBrk="1" hangingPunct="1"/>
            <a:r>
              <a:rPr lang="en-GB" sz="2800" dirty="0" smtClean="0">
                <a:latin typeface="Arial" charset="0"/>
              </a:rPr>
              <a:t>Consider how students’ achievement of LOs can be assessed</a:t>
            </a:r>
            <a:r>
              <a:rPr lang="ar-SA" sz="2800" dirty="0" smtClean="0">
                <a:latin typeface="Arial" charset="0"/>
              </a:rPr>
              <a:t> </a:t>
            </a:r>
          </a:p>
          <a:p>
            <a:pPr eaLnBrk="1" hangingPunct="1"/>
            <a:r>
              <a:rPr lang="ar-SA" sz="2800" dirty="0" smtClean="0">
                <a:latin typeface="Arial" charset="0"/>
              </a:rPr>
              <a:t>خذ بعين الاعتبار كيف أن تحصيل الطلاب يمكن أن يقوم </a:t>
            </a:r>
            <a:endParaRPr lang="en-GB" sz="2800" dirty="0" smtClean="0">
              <a:latin typeface="Arial" charset="0"/>
            </a:endParaRPr>
          </a:p>
          <a:p>
            <a:pPr eaLnBrk="1" hangingPunct="1"/>
            <a:r>
              <a:rPr lang="en-GB" sz="2800" dirty="0" smtClean="0">
                <a:latin typeface="Arial" charset="0"/>
              </a:rPr>
              <a:t>Examine the quality assurance questions related to the use of LOs with particular focus on NCAAA Standard 4 and related documents</a:t>
            </a:r>
            <a:endParaRPr lang="ar-SA" sz="2800" dirty="0" smtClean="0">
              <a:latin typeface="Arial" charset="0"/>
            </a:endParaRPr>
          </a:p>
          <a:p>
            <a:pPr eaLnBrk="1" hangingPunct="1"/>
            <a:r>
              <a:rPr lang="ar-SA" sz="2800" dirty="0" smtClean="0">
                <a:latin typeface="Arial" charset="0"/>
              </a:rPr>
              <a:t>سيتم فحص مسائل الجودة بالارتباط مع استخدام مخرجات التعلم بتركيز معين على معيار إن </a:t>
            </a:r>
            <a:r>
              <a:rPr lang="ar-SA" sz="2800" dirty="0" err="1" smtClean="0">
                <a:latin typeface="Arial" charset="0"/>
              </a:rPr>
              <a:t>سي</a:t>
            </a:r>
            <a:r>
              <a:rPr lang="ar-SA" sz="2800" dirty="0" smtClean="0">
                <a:latin typeface="Arial" charset="0"/>
              </a:rPr>
              <a:t> آي آي آي 4 و </a:t>
            </a:r>
            <a:r>
              <a:rPr lang="ar-SA" sz="2800" dirty="0" err="1" smtClean="0">
                <a:latin typeface="Arial" charset="0"/>
              </a:rPr>
              <a:t>الوئائق</a:t>
            </a:r>
            <a:r>
              <a:rPr lang="ar-SA" sz="2800" dirty="0" smtClean="0">
                <a:latin typeface="Arial" charset="0"/>
              </a:rPr>
              <a:t> ذات العلاقة</a:t>
            </a:r>
            <a:endParaRPr lang="en-GB" sz="2800" dirty="0" smtClean="0">
              <a:latin typeface="Arial" charset="0"/>
            </a:endParaRPr>
          </a:p>
          <a:p>
            <a:r>
              <a:rPr lang="en-GB" sz="2800" dirty="0" smtClean="0"/>
              <a:t>Reflect on the 5 themes and lessons of UK best practice from QAA Institutional Audit</a:t>
            </a:r>
            <a:endParaRPr lang="ar-SA" sz="2800" dirty="0" smtClean="0"/>
          </a:p>
          <a:p>
            <a:r>
              <a:rPr lang="ar-SA" sz="2800" dirty="0" smtClean="0"/>
              <a:t>سينعكس ذلك على أفضل خمسة دروس ومواضيع من بريطانيا تم التدرب عليها من هيئة الجودة</a:t>
            </a:r>
            <a:endParaRPr lang="en-GB" sz="2800"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04850"/>
            <a:ext cx="8363272" cy="851942"/>
          </a:xfrm>
        </p:spPr>
        <p:txBody>
          <a:bodyPr>
            <a:normAutofit fontScale="90000"/>
          </a:bodyPr>
          <a:lstStyle/>
          <a:p>
            <a:pPr eaLnBrk="1" fontAlgn="auto" hangingPunct="1">
              <a:spcAft>
                <a:spcPts val="0"/>
              </a:spcAft>
              <a:defRPr/>
            </a:pPr>
            <a:r>
              <a:rPr lang="en-AU" sz="2800" b="1" dirty="0" smtClean="0">
                <a:solidFill>
                  <a:schemeClr val="accent3"/>
                </a:solidFill>
              </a:rPr>
              <a:t>Domains of </a:t>
            </a:r>
            <a:r>
              <a:rPr lang="en-US" sz="2800" b="1" dirty="0" smtClean="0">
                <a:solidFill>
                  <a:schemeClr val="accent3"/>
                </a:solidFill>
              </a:rPr>
              <a:t>Learning</a:t>
            </a:r>
            <a:r>
              <a:rPr lang="en-AU" sz="2800" b="1" dirty="0" smtClean="0">
                <a:solidFill>
                  <a:schemeClr val="accent3"/>
                </a:solidFill>
              </a:rPr>
              <a:t> Outcomes</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نطاقات مخرجات التعلم </a:t>
            </a:r>
            <a:endParaRPr lang="en-GB" sz="2800" dirty="0">
              <a:solidFill>
                <a:schemeClr val="accent3"/>
              </a:solidFill>
            </a:endParaRPr>
          </a:p>
        </p:txBody>
      </p:sp>
      <p:sp>
        <p:nvSpPr>
          <p:cNvPr id="3" name="Content Placeholder 2"/>
          <p:cNvSpPr>
            <a:spLocks noGrp="1"/>
          </p:cNvSpPr>
          <p:nvPr>
            <p:ph idx="1"/>
          </p:nvPr>
        </p:nvSpPr>
        <p:spPr>
          <a:xfrm>
            <a:off x="250825" y="1772816"/>
            <a:ext cx="8713788" cy="4896272"/>
          </a:xfrm>
        </p:spPr>
        <p:txBody>
          <a:bodyPr>
            <a:normAutofit lnSpcReduction="10000"/>
          </a:bodyPr>
          <a:lstStyle/>
          <a:p>
            <a:pPr marL="274320" indent="-274320" algn="just" eaLnBrk="1" fontAlgn="auto" hangingPunct="1">
              <a:spcAft>
                <a:spcPts val="0"/>
              </a:spcAft>
              <a:buClr>
                <a:schemeClr val="accent3"/>
              </a:buClr>
              <a:buFont typeface="Wingdings" pitchFamily="2" charset="2"/>
              <a:buChar char="§"/>
              <a:defRPr/>
            </a:pPr>
            <a:r>
              <a:rPr lang="en-US" sz="2400" dirty="0" smtClean="0">
                <a:latin typeface="+mj-lt"/>
              </a:rPr>
              <a:t>The framework groups the kinds of learning expected of students into four domains and describes learning outcomes at each level in each of these groupings. The domains are:</a:t>
            </a:r>
          </a:p>
          <a:p>
            <a:pPr marL="274320" indent="-274320" algn="just" eaLnBrk="1" fontAlgn="auto" hangingPunct="1">
              <a:spcAft>
                <a:spcPts val="0"/>
              </a:spcAft>
              <a:buClr>
                <a:schemeClr val="accent3"/>
              </a:buClr>
              <a:buFont typeface="Wingdings" pitchFamily="2" charset="2"/>
              <a:buChar char="§"/>
              <a:defRPr/>
            </a:pPr>
            <a:r>
              <a:rPr lang="ar-SA" sz="2400" dirty="0" smtClean="0">
                <a:latin typeface="+mj-lt"/>
              </a:rPr>
              <a:t>يجمع الهيكل أنواع التعلم المتوقع من الطلاب إلى أربع نطاقات ويصف المخرجات لكل مستوى بكل مجموعة والنطاقات </a:t>
            </a:r>
            <a:r>
              <a:rPr lang="ar-SA" sz="2400" dirty="0" err="1" smtClean="0">
                <a:latin typeface="+mj-lt"/>
              </a:rPr>
              <a:t>هي:</a:t>
            </a:r>
            <a:r>
              <a:rPr lang="ar-SA" sz="2400" dirty="0" smtClean="0">
                <a:latin typeface="+mj-lt"/>
              </a:rPr>
              <a:t>  </a:t>
            </a:r>
            <a:endParaRPr lang="en-GB" sz="2400" dirty="0" smtClean="0">
              <a:latin typeface="+mj-lt"/>
            </a:endParaRPr>
          </a:p>
          <a:p>
            <a:pPr marL="274320" indent="-274320" algn="just" eaLnBrk="1" fontAlgn="auto" hangingPunct="1">
              <a:spcAft>
                <a:spcPts val="0"/>
              </a:spcAft>
              <a:buClr>
                <a:schemeClr val="accent3"/>
              </a:buClr>
              <a:buFont typeface="Wingdings" pitchFamily="2" charset="2"/>
              <a:buChar char="§"/>
              <a:defRPr/>
            </a:pPr>
            <a:endParaRPr lang="en-GB" sz="24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US" sz="2400" b="1" dirty="0" smtClean="0">
                <a:solidFill>
                  <a:schemeClr val="accent3"/>
                </a:solidFill>
                <a:latin typeface="+mj-lt"/>
              </a:rPr>
              <a:t>knowledge</a:t>
            </a:r>
            <a:r>
              <a:rPr lang="en-US" sz="2400" dirty="0" smtClean="0">
                <a:latin typeface="+mj-lt"/>
              </a:rPr>
              <a:t>, the ability to recall, understand, and present information, including: 	</a:t>
            </a:r>
          </a:p>
          <a:p>
            <a:pPr marL="274320" indent="-274320" algn="just" eaLnBrk="1" fontAlgn="auto" hangingPunct="1">
              <a:spcAft>
                <a:spcPts val="0"/>
              </a:spcAft>
              <a:buClr>
                <a:schemeClr val="accent3"/>
              </a:buClr>
              <a:buFont typeface="Wingdings" pitchFamily="2" charset="2"/>
              <a:buChar char="§"/>
              <a:defRPr/>
            </a:pPr>
            <a:r>
              <a:rPr lang="ar-SA" sz="2400" dirty="0" smtClean="0">
                <a:solidFill>
                  <a:srgbClr val="00B050"/>
                </a:solidFill>
                <a:latin typeface="+mj-lt"/>
              </a:rPr>
              <a:t>المعرفة</a:t>
            </a:r>
            <a:r>
              <a:rPr lang="ar-SA" sz="2400" dirty="0" smtClean="0">
                <a:latin typeface="+mj-lt"/>
              </a:rPr>
              <a:t>، القدرة على الاسترجاع و الفهم وإحضار المعلومة </a:t>
            </a:r>
            <a:r>
              <a:rPr lang="ar-SA" sz="2400" dirty="0" err="1" smtClean="0">
                <a:latin typeface="+mj-lt"/>
              </a:rPr>
              <a:t>متضمنة:</a:t>
            </a:r>
            <a:r>
              <a:rPr lang="ar-SA" sz="2400" dirty="0" smtClean="0">
                <a:latin typeface="+mj-lt"/>
              </a:rPr>
              <a:t> </a:t>
            </a:r>
            <a:endParaRPr lang="en-GB" sz="2400" dirty="0" smtClean="0">
              <a:latin typeface="+mj-lt"/>
            </a:endParaRPr>
          </a:p>
          <a:p>
            <a:pPr marL="640080" lvl="1" indent="-246888" algn="just" eaLnBrk="1" fontAlgn="auto" hangingPunct="1">
              <a:spcAft>
                <a:spcPts val="0"/>
              </a:spcAft>
              <a:buClr>
                <a:srgbClr val="FF0000"/>
              </a:buClr>
              <a:buFont typeface="Wingdings" pitchFamily="2" charset="2"/>
              <a:buChar char="ü"/>
              <a:defRPr/>
            </a:pPr>
            <a:r>
              <a:rPr lang="en-US" sz="2200" dirty="0" smtClean="0">
                <a:latin typeface="+mj-lt"/>
              </a:rPr>
              <a:t>knowledge of specific facts, 	</a:t>
            </a:r>
            <a:r>
              <a:rPr lang="ar-SA" sz="2200" dirty="0" smtClean="0">
                <a:latin typeface="+mj-lt"/>
              </a:rPr>
              <a:t>معرفة حقائق معينة </a:t>
            </a:r>
            <a:endParaRPr lang="en-GB" sz="2200" dirty="0" smtClean="0">
              <a:latin typeface="+mj-lt"/>
            </a:endParaRPr>
          </a:p>
          <a:p>
            <a:pPr marL="640080" lvl="1" indent="-246888" algn="just" eaLnBrk="1" fontAlgn="auto" hangingPunct="1">
              <a:spcAft>
                <a:spcPts val="0"/>
              </a:spcAft>
              <a:buClr>
                <a:srgbClr val="FF0000"/>
              </a:buClr>
              <a:buFont typeface="Wingdings" pitchFamily="2" charset="2"/>
              <a:buChar char="ü"/>
              <a:defRPr/>
            </a:pPr>
            <a:r>
              <a:rPr lang="en-US" sz="2200" dirty="0" smtClean="0">
                <a:latin typeface="+mj-lt"/>
              </a:rPr>
              <a:t>knowledge of concepts, principles and theories, and </a:t>
            </a:r>
            <a:r>
              <a:rPr lang="ar-SA" sz="2200" dirty="0" smtClean="0">
                <a:latin typeface="+mj-lt"/>
              </a:rPr>
              <a:t>معرفة المفاهيم و </a:t>
            </a:r>
            <a:r>
              <a:rPr lang="ar-SA" sz="2200" dirty="0" err="1" smtClean="0">
                <a:latin typeface="+mj-lt"/>
              </a:rPr>
              <a:t>المباديء</a:t>
            </a:r>
            <a:r>
              <a:rPr lang="ar-SA" sz="2200" dirty="0" smtClean="0">
                <a:latin typeface="+mj-lt"/>
              </a:rPr>
              <a:t> و النظريات و</a:t>
            </a:r>
            <a:endParaRPr lang="en-GB" sz="2200" dirty="0" smtClean="0">
              <a:latin typeface="+mj-lt"/>
            </a:endParaRPr>
          </a:p>
          <a:p>
            <a:pPr marL="640080" lvl="1" indent="-246888" algn="just" eaLnBrk="1" fontAlgn="auto" hangingPunct="1">
              <a:spcAft>
                <a:spcPts val="0"/>
              </a:spcAft>
              <a:buClr>
                <a:srgbClr val="FF0000"/>
              </a:buClr>
              <a:buFont typeface="Wingdings" pitchFamily="2" charset="2"/>
              <a:buChar char="ü"/>
              <a:defRPr/>
            </a:pPr>
            <a:r>
              <a:rPr lang="en-US" sz="2200" dirty="0" smtClean="0">
                <a:latin typeface="+mj-lt"/>
              </a:rPr>
              <a:t>knowledge of procedures. </a:t>
            </a:r>
            <a:r>
              <a:rPr lang="ar-SA" sz="2200" dirty="0" smtClean="0">
                <a:latin typeface="+mj-lt"/>
              </a:rPr>
              <a:t>معرفة الإجراء   </a:t>
            </a:r>
            <a:endParaRPr lang="en-GB" sz="2200" dirty="0" smtClean="0">
              <a:latin typeface="+mj-lt"/>
            </a:endParaRPr>
          </a:p>
          <a:p>
            <a:pPr marL="274320" indent="-274320" eaLnBrk="1" fontAlgn="auto" hangingPunct="1">
              <a:spcAft>
                <a:spcPts val="0"/>
              </a:spcAft>
              <a:buClr>
                <a:schemeClr val="accent3"/>
              </a:buClr>
              <a:buFont typeface="Arial" pitchFamily="34" charset="0"/>
              <a:buChar char="•"/>
              <a:defRPr/>
            </a:pPr>
            <a:endParaRPr lang="en-GB" dirty="0"/>
          </a:p>
        </p:txBody>
      </p:sp>
      <p:sp>
        <p:nvSpPr>
          <p:cNvPr id="4" name="Oval 3"/>
          <p:cNvSpPr/>
          <p:nvPr/>
        </p:nvSpPr>
        <p:spPr>
          <a:xfrm>
            <a:off x="3950201" y="1556792"/>
            <a:ext cx="829011" cy="685800"/>
          </a:xfrm>
          <a:prstGeom prst="ellipse">
            <a:avLst/>
          </a:prstGeom>
          <a:solidFill>
            <a:srgbClr val="FFFF00">
              <a:alpha val="4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79463"/>
          </a:xfrm>
        </p:spPr>
        <p:txBody>
          <a:bodyPr>
            <a:normAutofit fontScale="90000"/>
          </a:bodyPr>
          <a:lstStyle/>
          <a:p>
            <a:pPr eaLnBrk="1" fontAlgn="auto" hangingPunct="1">
              <a:spcAft>
                <a:spcPts val="0"/>
              </a:spcAft>
              <a:defRPr/>
            </a:pPr>
            <a:r>
              <a:rPr lang="en-US" sz="2800" b="1" dirty="0" smtClean="0">
                <a:solidFill>
                  <a:schemeClr val="accent3"/>
                </a:solidFill>
                <a:cs typeface="Arial" pitchFamily="34" charset="0"/>
              </a:rPr>
              <a:t>Cognitive skills</a:t>
            </a:r>
            <a:r>
              <a:rPr lang="en-US" sz="2800" dirty="0" smtClean="0">
                <a:solidFill>
                  <a:schemeClr val="accent3"/>
                </a:solidFill>
                <a:cs typeface="Arial" pitchFamily="34" charset="0"/>
              </a:rPr>
              <a:t>, the ability to:</a:t>
            </a:r>
            <a:br>
              <a:rPr lang="en-US" sz="2800" dirty="0" smtClean="0">
                <a:solidFill>
                  <a:schemeClr val="accent3"/>
                </a:solidFill>
                <a:cs typeface="Arial" pitchFamily="34" charset="0"/>
              </a:rPr>
            </a:br>
            <a:r>
              <a:rPr lang="ar-SA" sz="2800" dirty="0" smtClean="0">
                <a:solidFill>
                  <a:schemeClr val="accent3"/>
                </a:solidFill>
                <a:cs typeface="Arial" pitchFamily="34" charset="0"/>
              </a:rPr>
              <a:t>مهارات معرفية، المقدرة </a:t>
            </a:r>
            <a:r>
              <a:rPr lang="ar-SA" sz="2800" dirty="0" err="1" smtClean="0">
                <a:solidFill>
                  <a:schemeClr val="accent3"/>
                </a:solidFill>
                <a:cs typeface="Arial" pitchFamily="34" charset="0"/>
              </a:rPr>
              <a:t>على :</a:t>
            </a:r>
            <a:r>
              <a:rPr lang="ar-SA" sz="2800" dirty="0" smtClean="0">
                <a:solidFill>
                  <a:schemeClr val="accent3"/>
                </a:solidFill>
                <a:cs typeface="Arial" pitchFamily="34" charset="0"/>
              </a:rPr>
              <a:t> </a:t>
            </a:r>
            <a:r>
              <a:rPr lang="en-US" sz="2800" dirty="0" smtClean="0">
                <a:solidFill>
                  <a:schemeClr val="accent3"/>
                </a:solidFill>
                <a:cs typeface="Arial" pitchFamily="34" charset="0"/>
              </a:rPr>
              <a:t> </a:t>
            </a:r>
            <a:endParaRPr lang="en-GB" sz="2800" dirty="0">
              <a:solidFill>
                <a:schemeClr val="accent3"/>
              </a:solidFill>
              <a:cs typeface="Arial" pitchFamily="34" charset="0"/>
            </a:endParaRPr>
          </a:p>
        </p:txBody>
      </p:sp>
      <p:sp>
        <p:nvSpPr>
          <p:cNvPr id="3" name="Content Placeholder 2"/>
          <p:cNvSpPr>
            <a:spLocks noGrp="1"/>
          </p:cNvSpPr>
          <p:nvPr>
            <p:ph idx="1"/>
          </p:nvPr>
        </p:nvSpPr>
        <p:spPr>
          <a:xfrm>
            <a:off x="395288" y="1773238"/>
            <a:ext cx="8291512" cy="4551362"/>
          </a:xfrm>
        </p:spPr>
        <p:txBody>
          <a:bodyPr>
            <a:normAutofit fontScale="92500"/>
          </a:bodyPr>
          <a:lstStyle/>
          <a:p>
            <a:pPr marL="274320" indent="-274320" algn="just" eaLnBrk="1" fontAlgn="auto" hangingPunct="1">
              <a:spcAft>
                <a:spcPts val="0"/>
              </a:spcAft>
              <a:buClr>
                <a:schemeClr val="accent3"/>
              </a:buClr>
              <a:buSzPct val="130000"/>
              <a:buFont typeface="Wingdings" pitchFamily="2" charset="2"/>
              <a:buChar char="ü"/>
              <a:defRPr/>
            </a:pPr>
            <a:r>
              <a:rPr lang="en-US" sz="2400" dirty="0" smtClean="0">
                <a:latin typeface="+mj-lt"/>
              </a:rPr>
              <a:t>apply conceptual understanding of concepts, principles, theories </a:t>
            </a:r>
          </a:p>
          <a:p>
            <a:pPr marL="274320" indent="-274320" algn="just" eaLnBrk="1" fontAlgn="auto" hangingPunct="1">
              <a:spcAft>
                <a:spcPts val="0"/>
              </a:spcAft>
              <a:buClr>
                <a:schemeClr val="accent3"/>
              </a:buClr>
              <a:buSzPct val="130000"/>
              <a:buFont typeface="Wingdings" pitchFamily="2" charset="2"/>
              <a:buChar char="ü"/>
              <a:defRPr/>
            </a:pPr>
            <a:r>
              <a:rPr lang="ar-SA" sz="2400" dirty="0" smtClean="0">
                <a:latin typeface="+mj-lt"/>
              </a:rPr>
              <a:t>تطبيق استيعاب عام للمفاهيم و </a:t>
            </a:r>
            <a:r>
              <a:rPr lang="ar-SA" sz="2400" dirty="0" err="1" smtClean="0">
                <a:latin typeface="+mj-lt"/>
              </a:rPr>
              <a:t>المباديء</a:t>
            </a:r>
            <a:r>
              <a:rPr lang="ar-SA" sz="2400" dirty="0" smtClean="0">
                <a:latin typeface="+mj-lt"/>
              </a:rPr>
              <a:t> و النظريات </a:t>
            </a:r>
            <a:endParaRPr lang="en-US" sz="2400" dirty="0" smtClean="0">
              <a:latin typeface="+mj-lt"/>
            </a:endParaRPr>
          </a:p>
          <a:p>
            <a:pPr marL="274320" indent="-274320" algn="just" eaLnBrk="1" fontAlgn="auto" hangingPunct="1">
              <a:spcAft>
                <a:spcPts val="0"/>
              </a:spcAft>
              <a:buClr>
                <a:schemeClr val="accent3"/>
              </a:buClr>
              <a:buSzPct val="130000"/>
              <a:buFont typeface="Wingdings" pitchFamily="2" charset="2"/>
              <a:buChar char="ü"/>
              <a:defRPr/>
            </a:pPr>
            <a:endParaRPr lang="en-GB" sz="800" dirty="0" smtClean="0">
              <a:latin typeface="+mj-lt"/>
            </a:endParaRPr>
          </a:p>
          <a:p>
            <a:pPr marL="274320" indent="-274320" algn="just" eaLnBrk="1" fontAlgn="auto" hangingPunct="1">
              <a:spcAft>
                <a:spcPts val="0"/>
              </a:spcAft>
              <a:buClr>
                <a:schemeClr val="accent3"/>
              </a:buClr>
              <a:buSzPct val="130000"/>
              <a:buFont typeface="Wingdings" pitchFamily="2" charset="2"/>
              <a:buChar char="ü"/>
              <a:defRPr/>
            </a:pPr>
            <a:r>
              <a:rPr lang="en-US" sz="2400" dirty="0" smtClean="0">
                <a:latin typeface="+mj-lt"/>
              </a:rPr>
              <a:t>apply procedures involved in critical thinking and creative problem solving, both when asked  to do so, and when faced with unanticipated new situations</a:t>
            </a:r>
          </a:p>
          <a:p>
            <a:pPr marL="274320" indent="-274320" algn="just" eaLnBrk="1" fontAlgn="auto" hangingPunct="1">
              <a:spcAft>
                <a:spcPts val="0"/>
              </a:spcAft>
              <a:buClr>
                <a:schemeClr val="accent3"/>
              </a:buClr>
              <a:buSzPct val="130000"/>
              <a:buFont typeface="Wingdings" pitchFamily="2" charset="2"/>
              <a:buChar char="ü"/>
              <a:defRPr/>
            </a:pPr>
            <a:r>
              <a:rPr lang="ar-SA" sz="2400" dirty="0" smtClean="0">
                <a:latin typeface="+mj-lt"/>
              </a:rPr>
              <a:t>تطبيق الإجراءات المتصلة في التفكير الناقد و حل المشكلات الإبداعي عندما يطلب من الطالب ذلك و عندما تواجهه بشكل </a:t>
            </a:r>
            <a:r>
              <a:rPr lang="ar-SA" sz="2400" dirty="0" err="1" smtClean="0">
                <a:latin typeface="+mj-lt"/>
              </a:rPr>
              <a:t>مفاجيء</a:t>
            </a:r>
            <a:r>
              <a:rPr lang="ar-SA" sz="2400" dirty="0" smtClean="0">
                <a:latin typeface="+mj-lt"/>
              </a:rPr>
              <a:t> </a:t>
            </a:r>
            <a:endParaRPr lang="en-US" sz="2400" dirty="0" smtClean="0">
              <a:latin typeface="+mj-lt"/>
            </a:endParaRPr>
          </a:p>
          <a:p>
            <a:pPr marL="274320" indent="-274320" algn="just" eaLnBrk="1" fontAlgn="auto" hangingPunct="1">
              <a:spcAft>
                <a:spcPts val="0"/>
              </a:spcAft>
              <a:buClr>
                <a:schemeClr val="accent3"/>
              </a:buClr>
              <a:buSzPct val="130000"/>
              <a:buFont typeface="Wingdings" pitchFamily="2" charset="2"/>
              <a:buChar char="ü"/>
              <a:defRPr/>
            </a:pPr>
            <a:endParaRPr lang="en-GB" sz="800" dirty="0" smtClean="0">
              <a:latin typeface="+mj-lt"/>
            </a:endParaRPr>
          </a:p>
          <a:p>
            <a:pPr marL="274320" indent="-274320" algn="just" eaLnBrk="1" fontAlgn="auto" hangingPunct="1">
              <a:spcAft>
                <a:spcPts val="0"/>
              </a:spcAft>
              <a:buClr>
                <a:schemeClr val="accent3"/>
              </a:buClr>
              <a:buSzPct val="130000"/>
              <a:buFont typeface="Wingdings" pitchFamily="2" charset="2"/>
              <a:buChar char="ü"/>
              <a:defRPr/>
            </a:pPr>
            <a:r>
              <a:rPr lang="en-US" sz="2400" dirty="0" smtClean="0">
                <a:latin typeface="+mj-lt"/>
              </a:rPr>
              <a:t>investigate issues and problems in a field of study using a range of sources and draw valid conclusions.</a:t>
            </a:r>
          </a:p>
          <a:p>
            <a:pPr marL="274320" indent="-274320" algn="just" eaLnBrk="1" fontAlgn="auto" hangingPunct="1">
              <a:spcAft>
                <a:spcPts val="0"/>
              </a:spcAft>
              <a:buClr>
                <a:schemeClr val="accent3"/>
              </a:buClr>
              <a:buSzPct val="130000"/>
              <a:buFont typeface="Wingdings" pitchFamily="2" charset="2"/>
              <a:buChar char="ü"/>
              <a:defRPr/>
            </a:pPr>
            <a:r>
              <a:rPr lang="ar-SA" sz="2400" dirty="0" smtClean="0">
                <a:latin typeface="+mj-lt"/>
              </a:rPr>
              <a:t>بحث القضايا و المشاكل في مجال الدراسة مستخدما العديد من المصادر و واضعاً </a:t>
            </a:r>
            <a:r>
              <a:rPr lang="ar-SA" sz="2400" dirty="0" err="1" smtClean="0">
                <a:latin typeface="+mj-lt"/>
              </a:rPr>
              <a:t>خلاصات</a:t>
            </a:r>
            <a:r>
              <a:rPr lang="ar-SA" sz="2400" dirty="0" smtClean="0">
                <a:latin typeface="+mj-lt"/>
              </a:rPr>
              <a:t> صالحة لحلها.</a:t>
            </a:r>
            <a:endParaRPr lang="en-GB" sz="2400" dirty="0" smtClean="0">
              <a:latin typeface="+mj-lt"/>
            </a:endParaRPr>
          </a:p>
          <a:p>
            <a:pPr marL="274320" indent="-274320" eaLnBrk="1" fontAlgn="auto" hangingPunct="1">
              <a:spcAft>
                <a:spcPts val="0"/>
              </a:spcAft>
              <a:buClr>
                <a:schemeClr val="accent3"/>
              </a:buClr>
              <a:buFont typeface="Wingdings 2"/>
              <a:buNone/>
              <a:defRPr/>
            </a:pPr>
            <a:endParaRPr lang="en-GB" sz="2400" dirty="0">
              <a:latin typeface="+mj-lt"/>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549274"/>
            <a:ext cx="8496300" cy="1295549"/>
          </a:xfrm>
        </p:spPr>
        <p:txBody>
          <a:bodyPr>
            <a:normAutofit fontScale="90000"/>
          </a:bodyPr>
          <a:lstStyle/>
          <a:p>
            <a:pPr eaLnBrk="1" fontAlgn="auto" hangingPunct="1">
              <a:spcAft>
                <a:spcPts val="0"/>
              </a:spcAft>
              <a:defRPr/>
            </a:pPr>
            <a:r>
              <a:rPr lang="en-US" sz="2800" b="1" dirty="0" smtClean="0">
                <a:solidFill>
                  <a:schemeClr val="accent3"/>
                </a:solidFill>
              </a:rPr>
              <a:t>Interpersonal skills and responsibility</a:t>
            </a:r>
            <a:r>
              <a:rPr lang="en-US" sz="2800" b="1" dirty="0" smtClean="0"/>
              <a:t>, </a:t>
            </a:r>
            <a:r>
              <a:rPr lang="en-US" sz="2800" dirty="0" smtClean="0">
                <a:solidFill>
                  <a:schemeClr val="accent3"/>
                </a:solidFill>
              </a:rPr>
              <a:t>including the ability to:</a:t>
            </a:r>
            <a:br>
              <a:rPr lang="en-US" sz="2800" dirty="0" smtClean="0">
                <a:solidFill>
                  <a:schemeClr val="accent3"/>
                </a:solidFill>
              </a:rPr>
            </a:br>
            <a:r>
              <a:rPr lang="ar-SA" sz="2800" dirty="0" smtClean="0">
                <a:solidFill>
                  <a:schemeClr val="accent3"/>
                </a:solidFill>
              </a:rPr>
              <a:t>المهارات الشخصية و المسؤولية، تتضمن القدرة </a:t>
            </a:r>
            <a:r>
              <a:rPr lang="ar-SA" sz="2800" dirty="0" err="1" smtClean="0">
                <a:solidFill>
                  <a:schemeClr val="accent3"/>
                </a:solidFill>
              </a:rPr>
              <a:t>على :</a:t>
            </a:r>
            <a:r>
              <a:rPr lang="ar-SA" sz="2800" dirty="0" smtClean="0">
                <a:solidFill>
                  <a:schemeClr val="accent3"/>
                </a:solidFill>
              </a:rPr>
              <a:t> </a:t>
            </a:r>
            <a:endParaRPr lang="en-GB" sz="2800" dirty="0">
              <a:solidFill>
                <a:schemeClr val="accent3"/>
              </a:solidFill>
            </a:endParaRPr>
          </a:p>
        </p:txBody>
      </p:sp>
      <p:sp>
        <p:nvSpPr>
          <p:cNvPr id="3" name="Content Placeholder 2"/>
          <p:cNvSpPr>
            <a:spLocks noGrp="1"/>
          </p:cNvSpPr>
          <p:nvPr>
            <p:ph idx="1"/>
          </p:nvPr>
        </p:nvSpPr>
        <p:spPr>
          <a:xfrm>
            <a:off x="250825" y="2060848"/>
            <a:ext cx="8713788" cy="4263752"/>
          </a:xfrm>
        </p:spPr>
        <p:txBody>
          <a:bodyPr>
            <a:normAutofit fontScale="92500" lnSpcReduction="10000"/>
          </a:bodyPr>
          <a:lstStyle/>
          <a:p>
            <a:pPr marL="274320" indent="-274320" algn="just" eaLnBrk="1" fontAlgn="auto" hangingPunct="1">
              <a:spcAft>
                <a:spcPts val="0"/>
              </a:spcAft>
              <a:buClr>
                <a:schemeClr val="accent3"/>
              </a:buClr>
              <a:buSzPct val="130000"/>
              <a:buFont typeface="Wingdings" pitchFamily="2" charset="2"/>
              <a:buChar char="ü"/>
              <a:defRPr/>
            </a:pPr>
            <a:r>
              <a:rPr lang="en-US" sz="2400" dirty="0" smtClean="0">
                <a:latin typeface="+mj-lt"/>
              </a:rPr>
              <a:t>take responsibility for their own learning and continuing personal and professional development</a:t>
            </a:r>
          </a:p>
          <a:p>
            <a:pPr marL="274320" indent="-274320" algn="just" eaLnBrk="1" fontAlgn="auto" hangingPunct="1">
              <a:spcAft>
                <a:spcPts val="0"/>
              </a:spcAft>
              <a:buClr>
                <a:schemeClr val="accent3"/>
              </a:buClr>
              <a:buSzPct val="130000"/>
              <a:buFont typeface="Wingdings" pitchFamily="2" charset="2"/>
              <a:buChar char="ü"/>
              <a:defRPr/>
            </a:pPr>
            <a:r>
              <a:rPr lang="ar-SA" sz="2400" dirty="0" smtClean="0">
                <a:latin typeface="+mj-lt"/>
              </a:rPr>
              <a:t>تحمل المسؤولية للتعلم الخاص بهم و مواصلة التطوير الذاتي و المهني</a:t>
            </a:r>
            <a:endParaRPr lang="en-GB" sz="2400" dirty="0" smtClean="0">
              <a:latin typeface="+mj-lt"/>
            </a:endParaRPr>
          </a:p>
          <a:p>
            <a:pPr marL="274320" indent="-274320" algn="just" eaLnBrk="1" fontAlgn="auto" hangingPunct="1">
              <a:spcAft>
                <a:spcPts val="0"/>
              </a:spcAft>
              <a:buClr>
                <a:schemeClr val="accent3"/>
              </a:buClr>
              <a:buSzPct val="130000"/>
              <a:buFont typeface="Wingdings" pitchFamily="2" charset="2"/>
              <a:buChar char="ü"/>
              <a:defRPr/>
            </a:pPr>
            <a:endParaRPr lang="en-US" sz="800" dirty="0" smtClean="0">
              <a:latin typeface="+mj-lt"/>
            </a:endParaRPr>
          </a:p>
          <a:p>
            <a:pPr marL="274320" indent="-274320" algn="just" eaLnBrk="1" fontAlgn="auto" hangingPunct="1">
              <a:spcAft>
                <a:spcPts val="0"/>
              </a:spcAft>
              <a:buClr>
                <a:schemeClr val="accent3"/>
              </a:buClr>
              <a:buSzPct val="130000"/>
              <a:buFont typeface="Wingdings" pitchFamily="2" charset="2"/>
              <a:buChar char="ü"/>
              <a:defRPr/>
            </a:pPr>
            <a:r>
              <a:rPr lang="en-US" sz="2400" dirty="0" smtClean="0">
                <a:latin typeface="+mj-lt"/>
              </a:rPr>
              <a:t>work effectively in groups and exercise leadership when appropriate</a:t>
            </a:r>
          </a:p>
          <a:p>
            <a:pPr marL="274320" indent="-274320" algn="just" eaLnBrk="1" fontAlgn="auto" hangingPunct="1">
              <a:spcAft>
                <a:spcPts val="0"/>
              </a:spcAft>
              <a:buClr>
                <a:schemeClr val="accent3"/>
              </a:buClr>
              <a:buSzPct val="130000"/>
              <a:buFont typeface="Wingdings" pitchFamily="2" charset="2"/>
              <a:buChar char="ü"/>
              <a:defRPr/>
            </a:pPr>
            <a:r>
              <a:rPr lang="ar-SA" sz="2400" dirty="0" smtClean="0">
                <a:latin typeface="+mj-lt"/>
              </a:rPr>
              <a:t>العمل بشكل فعال مع المجموعات و التدرب على القيادة عند الحاجة</a:t>
            </a:r>
            <a:endParaRPr lang="en-US" sz="2400" dirty="0" smtClean="0">
              <a:latin typeface="+mj-lt"/>
            </a:endParaRPr>
          </a:p>
          <a:p>
            <a:pPr marL="274320" indent="-274320" algn="just" eaLnBrk="1" fontAlgn="auto" hangingPunct="1">
              <a:spcAft>
                <a:spcPts val="0"/>
              </a:spcAft>
              <a:buClr>
                <a:schemeClr val="accent3"/>
              </a:buClr>
              <a:buSzPct val="130000"/>
              <a:buFont typeface="Wingdings" pitchFamily="2" charset="2"/>
              <a:buChar char="ü"/>
              <a:defRPr/>
            </a:pPr>
            <a:endParaRPr lang="en-GB" sz="800" dirty="0" smtClean="0">
              <a:latin typeface="+mj-lt"/>
            </a:endParaRPr>
          </a:p>
          <a:p>
            <a:pPr marL="274320" indent="-274320" algn="just" eaLnBrk="1" fontAlgn="auto" hangingPunct="1">
              <a:spcAft>
                <a:spcPts val="0"/>
              </a:spcAft>
              <a:buClr>
                <a:schemeClr val="accent3"/>
              </a:buClr>
              <a:buSzPct val="130000"/>
              <a:buFont typeface="Wingdings" pitchFamily="2" charset="2"/>
              <a:buChar char="ü"/>
              <a:defRPr/>
            </a:pPr>
            <a:r>
              <a:rPr lang="en-US" sz="2400" dirty="0" smtClean="0">
                <a:latin typeface="+mj-lt"/>
              </a:rPr>
              <a:t>act responsibly in personal and professional relationships</a:t>
            </a:r>
          </a:p>
          <a:p>
            <a:pPr marL="274320" indent="-274320" algn="just" eaLnBrk="1" fontAlgn="auto" hangingPunct="1">
              <a:spcAft>
                <a:spcPts val="0"/>
              </a:spcAft>
              <a:buClr>
                <a:schemeClr val="accent3"/>
              </a:buClr>
              <a:buSzPct val="130000"/>
              <a:buFont typeface="Wingdings" pitchFamily="2" charset="2"/>
              <a:buChar char="ü"/>
              <a:defRPr/>
            </a:pPr>
            <a:r>
              <a:rPr lang="ar-SA" sz="2400" dirty="0" smtClean="0">
                <a:latin typeface="+mj-lt"/>
              </a:rPr>
              <a:t>اتخاذ سلوك المسؤولية بشكل فردي و عند العلاقات الاحترافية مع الآخرين </a:t>
            </a:r>
            <a:endParaRPr lang="en-US" sz="2400" dirty="0" smtClean="0">
              <a:latin typeface="+mj-lt"/>
            </a:endParaRPr>
          </a:p>
          <a:p>
            <a:pPr marL="274320" indent="-274320" algn="just" eaLnBrk="1" fontAlgn="auto" hangingPunct="1">
              <a:spcAft>
                <a:spcPts val="0"/>
              </a:spcAft>
              <a:buClr>
                <a:schemeClr val="accent3"/>
              </a:buClr>
              <a:buSzPct val="130000"/>
              <a:buFont typeface="Wingdings" pitchFamily="2" charset="2"/>
              <a:buChar char="ü"/>
              <a:defRPr/>
            </a:pPr>
            <a:endParaRPr lang="en-GB" sz="800" dirty="0" smtClean="0">
              <a:latin typeface="+mj-lt"/>
            </a:endParaRPr>
          </a:p>
          <a:p>
            <a:pPr marL="274320" indent="-274320" algn="just" eaLnBrk="1" fontAlgn="auto" hangingPunct="1">
              <a:spcAft>
                <a:spcPts val="0"/>
              </a:spcAft>
              <a:buClr>
                <a:schemeClr val="accent3"/>
              </a:buClr>
              <a:buSzPct val="130000"/>
              <a:buFont typeface="Wingdings" pitchFamily="2" charset="2"/>
              <a:buChar char="ü"/>
              <a:defRPr/>
            </a:pPr>
            <a:r>
              <a:rPr lang="en-US" sz="2400" dirty="0" smtClean="0">
                <a:latin typeface="+mj-lt"/>
              </a:rPr>
              <a:t>act ethically and consistently with high moral standards in personal and public forums. </a:t>
            </a:r>
          </a:p>
          <a:p>
            <a:pPr marL="274320" indent="-274320" algn="just" eaLnBrk="1" fontAlgn="auto" hangingPunct="1">
              <a:spcAft>
                <a:spcPts val="0"/>
              </a:spcAft>
              <a:buClr>
                <a:schemeClr val="accent3"/>
              </a:buClr>
              <a:buSzPct val="130000"/>
              <a:buFont typeface="Wingdings" pitchFamily="2" charset="2"/>
              <a:buChar char="ü"/>
              <a:defRPr/>
            </a:pPr>
            <a:r>
              <a:rPr lang="ar-SA" sz="2400" dirty="0" smtClean="0">
                <a:latin typeface="+mj-lt"/>
              </a:rPr>
              <a:t>التعامل بأخلاقيات عالية و بمعايير جودة عالية في المنتديات الفردية و العامة </a:t>
            </a:r>
            <a:endParaRPr lang="en-GB" sz="2400" dirty="0" smtClean="0">
              <a:latin typeface="+mj-lt"/>
            </a:endParaRPr>
          </a:p>
          <a:p>
            <a:pPr marL="274320" indent="-274320" eaLnBrk="1" fontAlgn="auto" hangingPunct="1">
              <a:spcAft>
                <a:spcPts val="0"/>
              </a:spcAft>
              <a:buClr>
                <a:schemeClr val="accent3"/>
              </a:buClr>
              <a:buFont typeface="Wingdings 2"/>
              <a:buChar char=""/>
              <a:defRPr/>
            </a:pPr>
            <a:endParaRPr lang="en-GB"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765175"/>
            <a:ext cx="8229600" cy="1079500"/>
          </a:xfrm>
        </p:spPr>
        <p:txBody>
          <a:bodyPr>
            <a:normAutofit fontScale="90000"/>
          </a:bodyPr>
          <a:lstStyle/>
          <a:p>
            <a:pPr eaLnBrk="1" fontAlgn="auto" hangingPunct="1">
              <a:spcAft>
                <a:spcPts val="0"/>
              </a:spcAft>
              <a:defRPr/>
            </a:pPr>
            <a:r>
              <a:rPr lang="en-US" sz="2800" b="1" dirty="0" smtClean="0">
                <a:solidFill>
                  <a:schemeClr val="accent3"/>
                </a:solidFill>
              </a:rPr>
              <a:t>Communication, information technology and numerical skills</a:t>
            </a:r>
            <a:r>
              <a:rPr lang="en-US" sz="2800" dirty="0" smtClean="0">
                <a:solidFill>
                  <a:schemeClr val="accent3"/>
                </a:solidFill>
              </a:rPr>
              <a:t>, including the ability to:</a:t>
            </a:r>
            <a:br>
              <a:rPr lang="en-US" sz="2800" dirty="0" smtClean="0">
                <a:solidFill>
                  <a:schemeClr val="accent3"/>
                </a:solidFill>
              </a:rPr>
            </a:br>
            <a:r>
              <a:rPr lang="ar-SA" sz="2800" dirty="0" smtClean="0">
                <a:solidFill>
                  <a:schemeClr val="accent3"/>
                </a:solidFill>
              </a:rPr>
              <a:t>التواصل، وتقنية المعلومات و المهارات العددية، متضمنة القدرة على </a:t>
            </a:r>
            <a:r>
              <a:rPr lang="ar-SA" sz="2800" dirty="0" err="1" smtClean="0">
                <a:solidFill>
                  <a:schemeClr val="accent3"/>
                </a:solidFill>
              </a:rPr>
              <a:t>التالي:</a:t>
            </a:r>
            <a:r>
              <a:rPr lang="ar-SA" sz="2800" dirty="0" smtClean="0">
                <a:solidFill>
                  <a:schemeClr val="accent3"/>
                </a:solidFill>
              </a:rPr>
              <a:t> </a:t>
            </a:r>
            <a:r>
              <a:rPr lang="en-US" sz="3200" dirty="0" smtClean="0">
                <a:solidFill>
                  <a:schemeClr val="accent3"/>
                </a:solidFill>
              </a:rPr>
              <a:t> </a:t>
            </a:r>
            <a:endParaRPr lang="en-GB" sz="3200" dirty="0">
              <a:solidFill>
                <a:schemeClr val="accent3"/>
              </a:solidFill>
            </a:endParaRPr>
          </a:p>
        </p:txBody>
      </p:sp>
      <p:sp>
        <p:nvSpPr>
          <p:cNvPr id="3" name="Content Placeholder 2"/>
          <p:cNvSpPr>
            <a:spLocks noGrp="1"/>
          </p:cNvSpPr>
          <p:nvPr>
            <p:ph idx="1"/>
          </p:nvPr>
        </p:nvSpPr>
        <p:spPr>
          <a:xfrm>
            <a:off x="395288" y="2349500"/>
            <a:ext cx="8291512" cy="3975100"/>
          </a:xfrm>
        </p:spPr>
        <p:txBody>
          <a:bodyPr>
            <a:normAutofit/>
          </a:bodyPr>
          <a:lstStyle/>
          <a:p>
            <a:pPr marL="274320" indent="-274320" eaLnBrk="1" fontAlgn="auto" hangingPunct="1">
              <a:spcAft>
                <a:spcPts val="0"/>
              </a:spcAft>
              <a:buClr>
                <a:schemeClr val="accent3"/>
              </a:buClr>
              <a:buSzPct val="130000"/>
              <a:buFont typeface="Wingdings" pitchFamily="2" charset="2"/>
              <a:buChar char="ü"/>
              <a:defRPr/>
            </a:pPr>
            <a:r>
              <a:rPr lang="en-US" sz="2400" dirty="0" smtClean="0">
                <a:latin typeface="Arial" pitchFamily="34" charset="0"/>
                <a:cs typeface="Arial" pitchFamily="34" charset="0"/>
              </a:rPr>
              <a:t>communicate effectively in oral and written form </a:t>
            </a:r>
          </a:p>
          <a:p>
            <a:pPr marL="274320" indent="-274320" eaLnBrk="1" fontAlgn="auto" hangingPunct="1">
              <a:spcAft>
                <a:spcPts val="0"/>
              </a:spcAft>
              <a:buClr>
                <a:schemeClr val="accent3"/>
              </a:buClr>
              <a:buSzPct val="130000"/>
              <a:buFont typeface="Wingdings" pitchFamily="2" charset="2"/>
              <a:buChar char="ü"/>
              <a:defRPr/>
            </a:pPr>
            <a:r>
              <a:rPr lang="ar-SA" sz="2400" dirty="0" smtClean="0">
                <a:latin typeface="Arial" pitchFamily="34" charset="0"/>
                <a:cs typeface="Arial" pitchFamily="34" charset="0"/>
              </a:rPr>
              <a:t>التواصل بشكل فعال بصيغة كتابية و كلامية</a:t>
            </a:r>
            <a:endParaRPr lang="en-GB" sz="2400" dirty="0" smtClean="0">
              <a:latin typeface="Arial" pitchFamily="34" charset="0"/>
              <a:cs typeface="Arial" pitchFamily="34" charset="0"/>
            </a:endParaRPr>
          </a:p>
          <a:p>
            <a:pPr marL="274320" indent="-274320" eaLnBrk="1" fontAlgn="auto" hangingPunct="1">
              <a:spcAft>
                <a:spcPts val="0"/>
              </a:spcAft>
              <a:buClr>
                <a:schemeClr val="accent3"/>
              </a:buClr>
              <a:buSzPct val="130000"/>
              <a:buFont typeface="Wingdings" pitchFamily="2" charset="2"/>
              <a:buChar char="ü"/>
              <a:defRPr/>
            </a:pPr>
            <a:endParaRPr lang="en-US" sz="800" dirty="0" smtClean="0">
              <a:latin typeface="Arial" pitchFamily="34" charset="0"/>
              <a:cs typeface="Arial" pitchFamily="34" charset="0"/>
            </a:endParaRPr>
          </a:p>
          <a:p>
            <a:pPr marL="274320" indent="-274320" eaLnBrk="1" fontAlgn="auto" hangingPunct="1">
              <a:spcAft>
                <a:spcPts val="0"/>
              </a:spcAft>
              <a:buClr>
                <a:schemeClr val="accent3"/>
              </a:buClr>
              <a:buSzPct val="130000"/>
              <a:buFont typeface="Wingdings" pitchFamily="2" charset="2"/>
              <a:buChar char="ü"/>
              <a:defRPr/>
            </a:pPr>
            <a:r>
              <a:rPr lang="en-US" sz="2400" dirty="0" smtClean="0">
                <a:latin typeface="Arial" pitchFamily="34" charset="0"/>
                <a:cs typeface="Arial" pitchFamily="34" charset="0"/>
              </a:rPr>
              <a:t>use information and communications technology</a:t>
            </a:r>
          </a:p>
          <a:p>
            <a:pPr marL="274320" indent="-274320" eaLnBrk="1" fontAlgn="auto" hangingPunct="1">
              <a:spcAft>
                <a:spcPts val="0"/>
              </a:spcAft>
              <a:buClr>
                <a:schemeClr val="accent3"/>
              </a:buClr>
              <a:buSzPct val="130000"/>
              <a:buFont typeface="Wingdings" pitchFamily="2" charset="2"/>
              <a:buChar char="ü"/>
              <a:defRPr/>
            </a:pPr>
            <a:r>
              <a:rPr lang="ar-SA" sz="2400" dirty="0" smtClean="0">
                <a:latin typeface="Arial" pitchFamily="34" charset="0"/>
                <a:cs typeface="Arial" pitchFamily="34" charset="0"/>
              </a:rPr>
              <a:t>استخدام المعلومات و الاتصالات عن طريق التقنية الحديثة</a:t>
            </a:r>
            <a:endParaRPr lang="en-US" sz="2400" dirty="0" smtClean="0">
              <a:latin typeface="Arial" pitchFamily="34" charset="0"/>
              <a:cs typeface="Arial" pitchFamily="34" charset="0"/>
            </a:endParaRPr>
          </a:p>
          <a:p>
            <a:pPr marL="274320" indent="-274320" eaLnBrk="1" fontAlgn="auto" hangingPunct="1">
              <a:spcAft>
                <a:spcPts val="0"/>
              </a:spcAft>
              <a:buClr>
                <a:schemeClr val="accent3"/>
              </a:buClr>
              <a:buSzPct val="130000"/>
              <a:buFont typeface="Wingdings" pitchFamily="2" charset="2"/>
              <a:buChar char="ü"/>
              <a:defRPr/>
            </a:pPr>
            <a:endParaRPr lang="en-US" sz="800" dirty="0" smtClean="0">
              <a:latin typeface="Arial" pitchFamily="34" charset="0"/>
              <a:cs typeface="Arial" pitchFamily="34" charset="0"/>
            </a:endParaRPr>
          </a:p>
          <a:p>
            <a:pPr marL="274320" indent="-274320" eaLnBrk="1" fontAlgn="auto" hangingPunct="1">
              <a:spcAft>
                <a:spcPts val="0"/>
              </a:spcAft>
              <a:buClr>
                <a:schemeClr val="accent3"/>
              </a:buClr>
              <a:buSzPct val="130000"/>
              <a:buFont typeface="Wingdings" pitchFamily="2" charset="2"/>
              <a:buChar char="ü"/>
              <a:defRPr/>
            </a:pPr>
            <a:r>
              <a:rPr lang="en-US" sz="2400" dirty="0" smtClean="0">
                <a:latin typeface="Arial" pitchFamily="34" charset="0"/>
                <a:cs typeface="Arial" pitchFamily="34" charset="0"/>
              </a:rPr>
              <a:t>use basic mathematical and statistical techniques</a:t>
            </a:r>
          </a:p>
          <a:p>
            <a:pPr marL="274320" indent="-274320" eaLnBrk="1" fontAlgn="auto" hangingPunct="1">
              <a:spcAft>
                <a:spcPts val="0"/>
              </a:spcAft>
              <a:buClr>
                <a:schemeClr val="accent3"/>
              </a:buClr>
              <a:buSzPct val="130000"/>
              <a:buFont typeface="Wingdings" pitchFamily="2" charset="2"/>
              <a:buChar char="ü"/>
              <a:defRPr/>
            </a:pPr>
            <a:r>
              <a:rPr lang="ar-SA" sz="2400" dirty="0" smtClean="0">
                <a:latin typeface="Arial" pitchFamily="34" charset="0"/>
                <a:cs typeface="Arial" pitchFamily="34" charset="0"/>
              </a:rPr>
              <a:t>استخدام الأساليب الرياضية و الإحصائية </a:t>
            </a:r>
            <a:r>
              <a:rPr lang="en-US" sz="2400" dirty="0" smtClean="0">
                <a:latin typeface="Arial" pitchFamily="34" charset="0"/>
                <a:cs typeface="Arial" pitchFamily="34" charset="0"/>
              </a:rPr>
              <a:t>   </a:t>
            </a:r>
            <a:endParaRPr lang="en-GB" sz="24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endParaRPr lang="en-GB"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79934"/>
          </a:xfrm>
        </p:spPr>
        <p:txBody>
          <a:bodyPr>
            <a:normAutofit fontScale="90000"/>
          </a:bodyPr>
          <a:lstStyle/>
          <a:p>
            <a:pPr eaLnBrk="1" fontAlgn="auto" hangingPunct="1">
              <a:spcAft>
                <a:spcPts val="0"/>
              </a:spcAft>
              <a:defRPr/>
            </a:pPr>
            <a:r>
              <a:rPr lang="en-AU" sz="2800" b="1" dirty="0" smtClean="0">
                <a:solidFill>
                  <a:schemeClr val="accent3"/>
                </a:solidFill>
              </a:rPr>
              <a:t>Psychomotor skills</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المهارات النفس حركية </a:t>
            </a:r>
            <a:r>
              <a:rPr lang="en-AU" sz="2800" dirty="0" smtClean="0">
                <a:solidFill>
                  <a:schemeClr val="accent3"/>
                </a:solidFill>
              </a:rPr>
              <a:t> </a:t>
            </a:r>
            <a:endParaRPr lang="en-GB" sz="2800" dirty="0">
              <a:solidFill>
                <a:schemeClr val="accent3"/>
              </a:solidFill>
            </a:endParaRPr>
          </a:p>
        </p:txBody>
      </p:sp>
      <p:sp>
        <p:nvSpPr>
          <p:cNvPr id="3" name="Content Placeholder 2"/>
          <p:cNvSpPr>
            <a:spLocks noGrp="1"/>
          </p:cNvSpPr>
          <p:nvPr>
            <p:ph idx="1"/>
          </p:nvPr>
        </p:nvSpPr>
        <p:spPr>
          <a:xfrm>
            <a:off x="250825" y="1916832"/>
            <a:ext cx="8435975" cy="4407768"/>
          </a:xfrm>
        </p:spPr>
        <p:txBody>
          <a:bodyPr>
            <a:normAutofit/>
          </a:bodyPr>
          <a:lstStyle/>
          <a:p>
            <a:pPr marL="274320" indent="-274320" algn="just" eaLnBrk="1" fontAlgn="auto" hangingPunct="1">
              <a:spcAft>
                <a:spcPts val="0"/>
              </a:spcAft>
              <a:buClr>
                <a:schemeClr val="accent3"/>
              </a:buClr>
              <a:buFont typeface="Wingdings 2"/>
              <a:buNone/>
              <a:defRPr/>
            </a:pPr>
            <a:r>
              <a:rPr lang="en-AU" sz="2400" dirty="0" smtClean="0">
                <a:latin typeface="+mj-lt"/>
              </a:rPr>
              <a:t>	involving </a:t>
            </a:r>
            <a:r>
              <a:rPr lang="en-AU" sz="2400" b="1" dirty="0" smtClean="0">
                <a:latin typeface="+mj-lt"/>
              </a:rPr>
              <a:t>manual dexterity</a:t>
            </a:r>
            <a:r>
              <a:rPr lang="en-AU" sz="2400" dirty="0" smtClean="0">
                <a:latin typeface="+mj-lt"/>
              </a:rPr>
              <a:t> are a fifth domain that </a:t>
            </a:r>
            <a:r>
              <a:rPr lang="en-AU" sz="2400" b="1" dirty="0" smtClean="0">
                <a:latin typeface="+mj-lt"/>
              </a:rPr>
              <a:t>applies only in some programs</a:t>
            </a:r>
            <a:r>
              <a:rPr lang="en-AU" sz="2400" dirty="0" smtClean="0">
                <a:latin typeface="+mj-lt"/>
              </a:rPr>
              <a:t>.  They are extremely important in some fields of study.  For example, very high levels of psychomotor skills are required for a surgeon, an artist, or a musician.  </a:t>
            </a:r>
            <a:endParaRPr lang="ar-SA" sz="2400" dirty="0" smtClean="0">
              <a:latin typeface="+mj-lt"/>
            </a:endParaRPr>
          </a:p>
          <a:p>
            <a:pPr marL="274320" indent="-274320" algn="just" eaLnBrk="1" fontAlgn="auto" hangingPunct="1">
              <a:spcAft>
                <a:spcPts val="0"/>
              </a:spcAft>
              <a:buClr>
                <a:schemeClr val="accent3"/>
              </a:buClr>
              <a:buFont typeface="Wingdings 2"/>
              <a:buNone/>
              <a:defRPr/>
            </a:pPr>
            <a:r>
              <a:rPr lang="ar-SA" sz="2400" dirty="0" smtClean="0">
                <a:latin typeface="+mj-lt"/>
              </a:rPr>
              <a:t>هذه مرتبطة ببعض البرامج و تعد النطاق الخامس وهي </a:t>
            </a:r>
            <a:r>
              <a:rPr lang="ar-SA" sz="2400" dirty="0" err="1" smtClean="0">
                <a:latin typeface="+mj-lt"/>
              </a:rPr>
              <a:t>الحذاقة</a:t>
            </a:r>
            <a:r>
              <a:rPr lang="ar-SA" sz="2400" dirty="0" smtClean="0">
                <a:latin typeface="+mj-lt"/>
              </a:rPr>
              <a:t> و البراعة اليدوية وهي مهمة جداً في بعض مجالات الدراسة على سبيل المثال في المستويات العليا في المهارات النفس حركية فإنه يتطلب من الطبيب الجراح والفنان و الموسيقار تلك </a:t>
            </a:r>
            <a:r>
              <a:rPr lang="ar-SA" sz="2400" dirty="0" err="1" smtClean="0">
                <a:latin typeface="+mj-lt"/>
              </a:rPr>
              <a:t>الحذاقة</a:t>
            </a:r>
            <a:r>
              <a:rPr lang="ar-SA" sz="2400" dirty="0" smtClean="0">
                <a:latin typeface="+mj-lt"/>
              </a:rPr>
              <a:t> و البراعة اليدوية.</a:t>
            </a:r>
            <a:endParaRPr lang="en-GB" sz="2400" dirty="0" smtClean="0">
              <a:latin typeface="+mj-lt"/>
            </a:endParaRPr>
          </a:p>
          <a:p>
            <a:pPr marL="274320" indent="-274320" eaLnBrk="1" fontAlgn="auto" hangingPunct="1">
              <a:spcAft>
                <a:spcPts val="0"/>
              </a:spcAft>
              <a:buClr>
                <a:schemeClr val="accent3"/>
              </a:buClr>
              <a:buFont typeface="Wingdings 2"/>
              <a:buNone/>
              <a:defRPr/>
            </a:pPr>
            <a:endParaRPr lang="en-GB"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863600"/>
          </a:xfrm>
        </p:spPr>
        <p:txBody>
          <a:bodyPr>
            <a:normAutofit fontScale="90000"/>
          </a:bodyPr>
          <a:lstStyle/>
          <a:p>
            <a:pPr eaLnBrk="1" fontAlgn="auto" hangingPunct="1">
              <a:spcAft>
                <a:spcPts val="0"/>
              </a:spcAft>
              <a:defRPr/>
            </a:pPr>
            <a:r>
              <a:rPr lang="en-GB" sz="2800" b="1" dirty="0" smtClean="0">
                <a:solidFill>
                  <a:schemeClr val="accent3"/>
                </a:solidFill>
              </a:rPr>
              <a:t>Writing Learning Outcomes</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كتابة مخرجات التعلم </a:t>
            </a:r>
            <a:endParaRPr lang="en-GB" sz="2800" b="1" dirty="0">
              <a:solidFill>
                <a:schemeClr val="accent3"/>
              </a:solidFill>
            </a:endParaRPr>
          </a:p>
        </p:txBody>
      </p:sp>
      <p:sp>
        <p:nvSpPr>
          <p:cNvPr id="77827" name="Content Placeholder 2"/>
          <p:cNvSpPr>
            <a:spLocks noGrp="1"/>
          </p:cNvSpPr>
          <p:nvPr>
            <p:ph idx="1"/>
          </p:nvPr>
        </p:nvSpPr>
        <p:spPr>
          <a:xfrm>
            <a:off x="179388" y="1412875"/>
            <a:ext cx="8785225" cy="5256213"/>
          </a:xfrm>
        </p:spPr>
        <p:txBody>
          <a:bodyPr>
            <a:normAutofit fontScale="92500" lnSpcReduction="20000"/>
          </a:bodyPr>
          <a:lstStyle/>
          <a:p>
            <a:pPr algn="just" eaLnBrk="1" hangingPunct="1">
              <a:lnSpc>
                <a:spcPct val="90000"/>
              </a:lnSpc>
              <a:buFont typeface="Wingdings 2" pitchFamily="18" charset="2"/>
              <a:buNone/>
            </a:pPr>
            <a:r>
              <a:rPr lang="en-GB" sz="2400" dirty="0" smtClean="0"/>
              <a:t>	</a:t>
            </a:r>
            <a:endParaRPr lang="en-GB" sz="2400" dirty="0" smtClean="0">
              <a:latin typeface="Arial" charset="0"/>
            </a:endParaRPr>
          </a:p>
          <a:p>
            <a:pPr algn="just" eaLnBrk="1" hangingPunct="1">
              <a:lnSpc>
                <a:spcPct val="90000"/>
              </a:lnSpc>
              <a:buFont typeface="Wingdings" pitchFamily="2" charset="2"/>
              <a:buChar char="§"/>
            </a:pPr>
            <a:r>
              <a:rPr lang="en-GB" sz="2000" dirty="0" smtClean="0">
                <a:latin typeface="Arial" charset="0"/>
              </a:rPr>
              <a:t>Programme Specifications, benchmark statements and the National Qualifications Framework </a:t>
            </a:r>
            <a:r>
              <a:rPr lang="en-GB" sz="2000" dirty="0" smtClean="0">
                <a:solidFill>
                  <a:schemeClr val="accent6">
                    <a:lumMod val="75000"/>
                  </a:schemeClr>
                </a:solidFill>
                <a:latin typeface="Arial" charset="0"/>
              </a:rPr>
              <a:t>define the student</a:t>
            </a:r>
            <a:r>
              <a:rPr lang="en-GB" sz="2000" dirty="0" smtClean="0">
                <a:latin typeface="Arial" charset="0"/>
              </a:rPr>
              <a:t> in terms of what they can do at the end of a programme or a particular level of study. </a:t>
            </a:r>
            <a:endParaRPr lang="ar-SA" sz="2000" dirty="0" smtClean="0">
              <a:latin typeface="Arial" charset="0"/>
            </a:endParaRPr>
          </a:p>
          <a:p>
            <a:pPr algn="just" eaLnBrk="1" hangingPunct="1">
              <a:lnSpc>
                <a:spcPct val="90000"/>
              </a:lnSpc>
              <a:buFont typeface="Wingdings" pitchFamily="2" charset="2"/>
              <a:buChar char="§"/>
            </a:pPr>
            <a:r>
              <a:rPr lang="ar-SA" sz="2000" dirty="0" smtClean="0">
                <a:latin typeface="Arial" charset="0"/>
              </a:rPr>
              <a:t>مواصفات البرنامج و عبارات </a:t>
            </a:r>
            <a:r>
              <a:rPr lang="ar-SA" sz="2000" dirty="0" err="1" smtClean="0">
                <a:latin typeface="Arial" charset="0"/>
              </a:rPr>
              <a:t>النمذجة</a:t>
            </a:r>
            <a:r>
              <a:rPr lang="ar-SA" sz="2000" dirty="0" smtClean="0">
                <a:latin typeface="Arial" charset="0"/>
              </a:rPr>
              <a:t> و هيئة الاعتماد الأكاديمي تعرف الطالب بالنسبة لما يمكن أن يقوم </a:t>
            </a:r>
            <a:r>
              <a:rPr lang="ar-SA" sz="2000" dirty="0" err="1" smtClean="0">
                <a:latin typeface="Arial" charset="0"/>
              </a:rPr>
              <a:t>به</a:t>
            </a:r>
            <a:r>
              <a:rPr lang="ar-SA" sz="2000" dirty="0" smtClean="0">
                <a:latin typeface="Arial" charset="0"/>
              </a:rPr>
              <a:t> في نهاية البرنامج أو في مستوى معين من </a:t>
            </a:r>
            <a:r>
              <a:rPr lang="ar-SA" sz="2000" dirty="0" err="1" smtClean="0">
                <a:latin typeface="Arial" charset="0"/>
              </a:rPr>
              <a:t>الدراسة.</a:t>
            </a:r>
            <a:r>
              <a:rPr lang="ar-SA" sz="2000" dirty="0" smtClean="0">
                <a:latin typeface="Arial" charset="0"/>
              </a:rPr>
              <a:t> </a:t>
            </a:r>
            <a:endParaRPr lang="en-GB" sz="2000" dirty="0" smtClean="0">
              <a:latin typeface="Arial" charset="0"/>
            </a:endParaRPr>
          </a:p>
          <a:p>
            <a:pPr algn="just" eaLnBrk="1" hangingPunct="1">
              <a:lnSpc>
                <a:spcPct val="90000"/>
              </a:lnSpc>
              <a:buFont typeface="Wingdings" pitchFamily="2" charset="2"/>
              <a:buChar char="§"/>
            </a:pPr>
            <a:endParaRPr lang="en-GB" sz="800" dirty="0" smtClean="0">
              <a:latin typeface="Arial" charset="0"/>
            </a:endParaRPr>
          </a:p>
          <a:p>
            <a:pPr algn="just" eaLnBrk="1" hangingPunct="1">
              <a:lnSpc>
                <a:spcPct val="90000"/>
              </a:lnSpc>
              <a:buFont typeface="Wingdings" pitchFamily="2" charset="2"/>
              <a:buChar char="§"/>
            </a:pPr>
            <a:r>
              <a:rPr lang="en-GB" sz="2000" dirty="0" smtClean="0">
                <a:latin typeface="Arial" charset="0"/>
              </a:rPr>
              <a:t>This is a change from the more traditional approach where academics tend to define courses in terms of what is taught, rather than what the student can do at the end of the module or programme.</a:t>
            </a:r>
            <a:endParaRPr lang="ar-SA" sz="2000" dirty="0" smtClean="0">
              <a:latin typeface="Arial" charset="0"/>
            </a:endParaRPr>
          </a:p>
          <a:p>
            <a:pPr algn="just" eaLnBrk="1" hangingPunct="1">
              <a:lnSpc>
                <a:spcPct val="90000"/>
              </a:lnSpc>
              <a:buFont typeface="Wingdings" pitchFamily="2" charset="2"/>
              <a:buChar char="§"/>
            </a:pPr>
            <a:r>
              <a:rPr lang="ar-SA" sz="2000" dirty="0" smtClean="0">
                <a:latin typeface="Arial" charset="0"/>
              </a:rPr>
              <a:t>وهذا تغير كبير من الطريقة التقليدية حيث يميل الأكاديميون إلى تعريف المناهج بما يدرس أكثر منه بما يستطيع أن يقوم </a:t>
            </a:r>
            <a:r>
              <a:rPr lang="ar-SA" sz="2000" dirty="0" err="1" smtClean="0">
                <a:latin typeface="Arial" charset="0"/>
              </a:rPr>
              <a:t>به</a:t>
            </a:r>
            <a:r>
              <a:rPr lang="ar-SA" sz="2000" dirty="0" smtClean="0">
                <a:latin typeface="Arial" charset="0"/>
              </a:rPr>
              <a:t> الطالب في نهاية الوحدة أو البرنامج.</a:t>
            </a:r>
            <a:endParaRPr lang="en-GB" sz="2000" dirty="0" smtClean="0">
              <a:latin typeface="Arial" charset="0"/>
            </a:endParaRPr>
          </a:p>
          <a:p>
            <a:pPr algn="just" eaLnBrk="1" hangingPunct="1">
              <a:lnSpc>
                <a:spcPct val="90000"/>
              </a:lnSpc>
              <a:buFont typeface="Wingdings" pitchFamily="2" charset="2"/>
              <a:buChar char="§"/>
            </a:pPr>
            <a:endParaRPr lang="en-GB" sz="800" dirty="0" smtClean="0">
              <a:latin typeface="Arial" charset="0"/>
            </a:endParaRPr>
          </a:p>
          <a:p>
            <a:pPr algn="just" eaLnBrk="1" hangingPunct="1">
              <a:lnSpc>
                <a:spcPct val="90000"/>
              </a:lnSpc>
              <a:buFont typeface="Wingdings" pitchFamily="2" charset="2"/>
              <a:buChar char="§"/>
            </a:pPr>
            <a:r>
              <a:rPr lang="en-GB" sz="2000" dirty="0" smtClean="0">
                <a:latin typeface="Arial" charset="0"/>
              </a:rPr>
              <a:t>There is also much discussion of whether all articulated learning outcomes should be assessed, or whether it is acceptable that some outcomes </a:t>
            </a:r>
            <a:r>
              <a:rPr lang="en-GB" sz="2000" b="1" dirty="0" smtClean="0">
                <a:latin typeface="Arial" charset="0"/>
              </a:rPr>
              <a:t>must </a:t>
            </a:r>
            <a:r>
              <a:rPr lang="en-GB" sz="2000" dirty="0" smtClean="0">
                <a:latin typeface="Arial" charset="0"/>
              </a:rPr>
              <a:t>be achieved</a:t>
            </a:r>
            <a:r>
              <a:rPr lang="en-GB" sz="2000" b="1" dirty="0" smtClean="0">
                <a:latin typeface="Arial" charset="0"/>
              </a:rPr>
              <a:t> </a:t>
            </a:r>
            <a:r>
              <a:rPr lang="en-GB" sz="2000" dirty="0" smtClean="0">
                <a:latin typeface="Arial" charset="0"/>
              </a:rPr>
              <a:t>whilst others</a:t>
            </a:r>
            <a:r>
              <a:rPr lang="en-GB" sz="2000" b="1" dirty="0" smtClean="0">
                <a:latin typeface="Arial" charset="0"/>
              </a:rPr>
              <a:t> should </a:t>
            </a:r>
            <a:r>
              <a:rPr lang="en-GB" sz="2000" dirty="0" smtClean="0">
                <a:latin typeface="Arial" charset="0"/>
              </a:rPr>
              <a:t>be achieved.</a:t>
            </a:r>
            <a:endParaRPr lang="ar-SA" sz="2000" dirty="0" smtClean="0">
              <a:latin typeface="Arial" charset="0"/>
            </a:endParaRPr>
          </a:p>
          <a:p>
            <a:pPr algn="just" eaLnBrk="1" hangingPunct="1">
              <a:lnSpc>
                <a:spcPct val="90000"/>
              </a:lnSpc>
              <a:buFont typeface="Wingdings" pitchFamily="2" charset="2"/>
              <a:buChar char="§"/>
            </a:pPr>
            <a:r>
              <a:rPr lang="ar-SA" sz="2000" dirty="0" smtClean="0">
                <a:latin typeface="Arial" charset="0"/>
              </a:rPr>
              <a:t>وهناك الكثير من النقاش هل مخرجات التعلم المتحصل عليها يجب أن تقوم أم أنه بعض المخرجات يجب التحصل عليها والبعض الآخر يحبذ التحصل عليها.</a:t>
            </a:r>
            <a:endParaRPr lang="en-GB" sz="2000" dirty="0" smtClean="0">
              <a:latin typeface="Arial" charset="0"/>
            </a:endParaRPr>
          </a:p>
          <a:p>
            <a:pPr algn="just" eaLnBrk="1" hangingPunct="1">
              <a:lnSpc>
                <a:spcPct val="90000"/>
              </a:lnSpc>
              <a:buFont typeface="Wingdings" pitchFamily="2" charset="2"/>
              <a:buChar char="§"/>
            </a:pPr>
            <a:endParaRPr lang="en-GB" sz="800" dirty="0" smtClean="0">
              <a:latin typeface="Arial" charset="0"/>
            </a:endParaRPr>
          </a:p>
          <a:p>
            <a:pPr algn="just" eaLnBrk="1" hangingPunct="1">
              <a:lnSpc>
                <a:spcPct val="90000"/>
              </a:lnSpc>
              <a:buFont typeface="Wingdings" pitchFamily="2" charset="2"/>
              <a:buChar char="§"/>
            </a:pPr>
            <a:r>
              <a:rPr lang="en-US" sz="2000" dirty="0" smtClean="0">
                <a:latin typeface="Arial" charset="0"/>
              </a:rPr>
              <a:t>There is no absolutely correct way of writing learning outcomes</a:t>
            </a:r>
            <a:r>
              <a:rPr lang="en-GB" sz="2000" dirty="0" smtClean="0">
                <a:latin typeface="Arial" charset="0"/>
              </a:rPr>
              <a:t> (Gosling and Moon, 2001)</a:t>
            </a:r>
            <a:endParaRPr lang="ar-SA" sz="2000" dirty="0" smtClean="0">
              <a:latin typeface="Arial" charset="0"/>
            </a:endParaRPr>
          </a:p>
          <a:p>
            <a:pPr algn="just" eaLnBrk="1" hangingPunct="1">
              <a:lnSpc>
                <a:spcPct val="90000"/>
              </a:lnSpc>
              <a:buFont typeface="Wingdings" pitchFamily="2" charset="2"/>
              <a:buChar char="§"/>
            </a:pPr>
            <a:r>
              <a:rPr lang="ar-SA" sz="2000" dirty="0" smtClean="0">
                <a:latin typeface="Arial" charset="0"/>
              </a:rPr>
              <a:t>ليس هناك مخرجات </a:t>
            </a:r>
            <a:r>
              <a:rPr lang="ar-SA" sz="2000" dirty="0" err="1" smtClean="0">
                <a:latin typeface="Arial" charset="0"/>
              </a:rPr>
              <a:t>تعلمية</a:t>
            </a:r>
            <a:r>
              <a:rPr lang="ar-SA" sz="2000" dirty="0" smtClean="0">
                <a:latin typeface="Arial" charset="0"/>
              </a:rPr>
              <a:t> كتابية صحيحة بشكل </a:t>
            </a:r>
            <a:r>
              <a:rPr lang="ar-SA" sz="2000" dirty="0" err="1" smtClean="0">
                <a:latin typeface="Arial" charset="0"/>
              </a:rPr>
              <a:t>مطلق </a:t>
            </a:r>
            <a:r>
              <a:rPr lang="ar-SA" sz="2000" dirty="0" smtClean="0">
                <a:latin typeface="Arial" charset="0"/>
              </a:rPr>
              <a:t>( </a:t>
            </a:r>
            <a:r>
              <a:rPr lang="ar-SA" sz="2000" dirty="0" err="1" smtClean="0">
                <a:latin typeface="Arial" charset="0"/>
              </a:rPr>
              <a:t>جوسلنق</a:t>
            </a:r>
            <a:r>
              <a:rPr lang="ar-SA" sz="2000" dirty="0" smtClean="0">
                <a:latin typeface="Arial" charset="0"/>
              </a:rPr>
              <a:t> و </a:t>
            </a:r>
            <a:r>
              <a:rPr lang="ar-SA" sz="2000" dirty="0" err="1" smtClean="0">
                <a:latin typeface="Arial" charset="0"/>
              </a:rPr>
              <a:t>موون</a:t>
            </a:r>
            <a:r>
              <a:rPr lang="ar-SA" sz="2000" dirty="0" smtClean="0">
                <a:latin typeface="Arial" charset="0"/>
              </a:rPr>
              <a:t>، 2001</a:t>
            </a:r>
            <a:r>
              <a:rPr lang="ar-SA" sz="2000" dirty="0" err="1" smtClean="0">
                <a:latin typeface="Arial" charset="0"/>
              </a:rPr>
              <a:t>)</a:t>
            </a:r>
            <a:r>
              <a:rPr lang="ar-SA" sz="2000" dirty="0" smtClean="0">
                <a:latin typeface="Arial" charset="0"/>
              </a:rPr>
              <a:t> </a:t>
            </a:r>
            <a:endParaRPr lang="en-US" sz="2000" dirty="0" smtClean="0">
              <a:latin typeface="Arial" charset="0"/>
            </a:endParaRPr>
          </a:p>
          <a:p>
            <a:pPr algn="just" eaLnBrk="1" hangingPunct="1">
              <a:lnSpc>
                <a:spcPct val="90000"/>
              </a:lnSpc>
              <a:buFont typeface="Wingdings" pitchFamily="2" charset="2"/>
              <a:buChar char="§"/>
            </a:pPr>
            <a:endParaRPr lang="en-GB" sz="2200" dirty="0" smtClean="0">
              <a:solidFill>
                <a:schemeClr val="accent2"/>
              </a:solidFill>
              <a:latin typeface="Arial"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576263"/>
          </a:xfrm>
        </p:spPr>
        <p:txBody>
          <a:bodyPr>
            <a:normAutofit fontScale="90000"/>
          </a:bodyPr>
          <a:lstStyle/>
          <a:p>
            <a:pPr eaLnBrk="1" fontAlgn="auto" hangingPunct="1">
              <a:spcAft>
                <a:spcPts val="0"/>
              </a:spcAft>
              <a:defRPr/>
            </a:pPr>
            <a:r>
              <a:rPr lang="en-GB" sz="3200" b="1" dirty="0" smtClean="0">
                <a:solidFill>
                  <a:schemeClr val="accent3"/>
                </a:solidFill>
              </a:rPr>
              <a:t>Good Learning Outcomes</a:t>
            </a:r>
            <a:r>
              <a:rPr lang="ar-SA" sz="3200" b="1" dirty="0" smtClean="0">
                <a:solidFill>
                  <a:schemeClr val="accent3"/>
                </a:solidFill>
              </a:rPr>
              <a:t/>
            </a:r>
            <a:br>
              <a:rPr lang="ar-SA" sz="3200" b="1" dirty="0" smtClean="0">
                <a:solidFill>
                  <a:schemeClr val="accent3"/>
                </a:solidFill>
              </a:rPr>
            </a:br>
            <a:r>
              <a:rPr lang="ar-SA" sz="3200" b="1" dirty="0" smtClean="0">
                <a:solidFill>
                  <a:schemeClr val="accent3"/>
                </a:solidFill>
              </a:rPr>
              <a:t>مخرجات </a:t>
            </a:r>
            <a:r>
              <a:rPr lang="ar-SA" sz="3200" b="1" dirty="0" err="1" smtClean="0">
                <a:solidFill>
                  <a:schemeClr val="accent3"/>
                </a:solidFill>
              </a:rPr>
              <a:t>تعلمية</a:t>
            </a:r>
            <a:r>
              <a:rPr lang="ar-SA" sz="3200" b="1" dirty="0" smtClean="0">
                <a:solidFill>
                  <a:schemeClr val="accent3"/>
                </a:solidFill>
              </a:rPr>
              <a:t> جيدة </a:t>
            </a:r>
            <a:endParaRPr lang="en-GB" sz="3200" b="1" dirty="0">
              <a:solidFill>
                <a:schemeClr val="accent3"/>
              </a:solidFill>
            </a:endParaRPr>
          </a:p>
        </p:txBody>
      </p:sp>
      <p:sp>
        <p:nvSpPr>
          <p:cNvPr id="3" name="Content Placeholder 2"/>
          <p:cNvSpPr>
            <a:spLocks noGrp="1"/>
          </p:cNvSpPr>
          <p:nvPr>
            <p:ph idx="1"/>
          </p:nvPr>
        </p:nvSpPr>
        <p:spPr>
          <a:xfrm>
            <a:off x="250825" y="1196975"/>
            <a:ext cx="8642350" cy="5472113"/>
          </a:xfrm>
        </p:spPr>
        <p:txBody>
          <a:bodyPr>
            <a:normAutofit fontScale="55000" lnSpcReduction="20000"/>
          </a:bodyPr>
          <a:lstStyle/>
          <a:p>
            <a:pPr marL="274320" indent="-274320" algn="just" eaLnBrk="1" fontAlgn="auto" hangingPunct="1">
              <a:spcAft>
                <a:spcPts val="0"/>
              </a:spcAft>
              <a:buClr>
                <a:schemeClr val="accent3"/>
              </a:buClr>
              <a:buFont typeface="Wingdings 2"/>
              <a:buNone/>
              <a:defRPr/>
            </a:pPr>
            <a:r>
              <a:rPr lang="en-GB" dirty="0" smtClean="0"/>
              <a:t>	</a:t>
            </a:r>
            <a:r>
              <a:rPr lang="en-GB" b="1" dirty="0" smtClean="0">
                <a:solidFill>
                  <a:schemeClr val="accent3"/>
                </a:solidFill>
                <a:latin typeface="+mj-lt"/>
              </a:rPr>
              <a:t>What are learning outcomes?</a:t>
            </a:r>
            <a:r>
              <a:rPr lang="ar-SA" b="1" dirty="0" smtClean="0">
                <a:solidFill>
                  <a:schemeClr val="accent3"/>
                </a:solidFill>
                <a:latin typeface="+mj-lt"/>
              </a:rPr>
              <a:t>  ما هي مخرجات التعلم </a:t>
            </a:r>
            <a:r>
              <a:rPr lang="ar-SA" b="1" dirty="0" err="1" smtClean="0">
                <a:solidFill>
                  <a:schemeClr val="accent3"/>
                </a:solidFill>
                <a:latin typeface="+mj-lt"/>
              </a:rPr>
              <a:t>الجيدة؟</a:t>
            </a:r>
            <a:r>
              <a:rPr lang="ar-SA" b="1" dirty="0" smtClean="0">
                <a:solidFill>
                  <a:schemeClr val="accent3"/>
                </a:solidFill>
                <a:latin typeface="+mj-lt"/>
              </a:rPr>
              <a:t>        </a:t>
            </a:r>
            <a:endParaRPr lang="en-GB" b="1" dirty="0" smtClean="0">
              <a:solidFill>
                <a:schemeClr val="accent3"/>
              </a:solidFill>
              <a:latin typeface="+mj-lt"/>
            </a:endParaRPr>
          </a:p>
          <a:p>
            <a:pPr marL="274320" indent="-274320" algn="just" eaLnBrk="1" fontAlgn="auto" hangingPunct="1">
              <a:spcAft>
                <a:spcPts val="0"/>
              </a:spcAft>
              <a:buClr>
                <a:schemeClr val="accent3"/>
              </a:buClr>
              <a:buFont typeface="Wingdings 2"/>
              <a:buNone/>
              <a:defRPr/>
            </a:pPr>
            <a:r>
              <a:rPr lang="en-GB" dirty="0" smtClean="0">
                <a:latin typeface="Arial" pitchFamily="34" charset="0"/>
                <a:cs typeface="Arial" pitchFamily="34" charset="0"/>
              </a:rPr>
              <a:t>	Learning outcome describes what a student should be able to do to complete a program of study. ‘Program of study’ might mean a whole degree; a year of study; or a course. </a:t>
            </a:r>
            <a:endParaRPr lang="ar-SA"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None/>
              <a:defRPr/>
            </a:pPr>
            <a:r>
              <a:rPr lang="ar-SA" dirty="0" smtClean="0">
                <a:latin typeface="Arial" pitchFamily="34" charset="0"/>
                <a:cs typeface="Arial" pitchFamily="34" charset="0"/>
              </a:rPr>
              <a:t>المخرج التعليمي يصف ما يمكن للطالب فعله لإكمال برنامج </a:t>
            </a:r>
            <a:r>
              <a:rPr lang="ar-SA" dirty="0" err="1" smtClean="0">
                <a:latin typeface="Arial" pitchFamily="34" charset="0"/>
                <a:cs typeface="Arial" pitchFamily="34" charset="0"/>
              </a:rPr>
              <a:t>الدراسة </a:t>
            </a:r>
            <a:r>
              <a:rPr lang="ar-SA" dirty="0" smtClean="0">
                <a:latin typeface="Arial" pitchFamily="34" charset="0"/>
                <a:cs typeface="Arial" pitchFamily="34" charset="0"/>
              </a:rPr>
              <a:t>” برنامج الدراسة“ قد يعني كل الدرجة الدراسية أو العلمية كسنة تعليمية أو </a:t>
            </a:r>
            <a:r>
              <a:rPr lang="ar-SA" dirty="0" err="1" smtClean="0">
                <a:latin typeface="Arial" pitchFamily="34" charset="0"/>
                <a:cs typeface="Arial" pitchFamily="34" charset="0"/>
              </a:rPr>
              <a:t>دورة .</a:t>
            </a:r>
            <a:endParaRPr lang="en-GB"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None/>
              <a:defRPr/>
            </a:pPr>
            <a:r>
              <a:rPr lang="en-GB" dirty="0" smtClean="0">
                <a:latin typeface="Arial" pitchFamily="34" charset="0"/>
                <a:cs typeface="Arial" pitchFamily="34" charset="0"/>
              </a:rPr>
              <a:t>		So, typically, from a program handbook: “By the end of the course you should be able to…..”</a:t>
            </a:r>
          </a:p>
          <a:p>
            <a:pPr marL="274320" indent="-274320" algn="just" eaLnBrk="1" fontAlgn="auto" hangingPunct="1">
              <a:spcAft>
                <a:spcPts val="0"/>
              </a:spcAft>
              <a:buClr>
                <a:schemeClr val="accent3"/>
              </a:buClr>
              <a:buFont typeface="Wingdings 2"/>
              <a:buNone/>
              <a:defRPr/>
            </a:pPr>
            <a:r>
              <a:rPr lang="ar-SA" dirty="0" smtClean="0">
                <a:latin typeface="Arial" pitchFamily="34" charset="0"/>
                <a:cs typeface="Arial" pitchFamily="34" charset="0"/>
              </a:rPr>
              <a:t>لذلك فمن كتيب </a:t>
            </a:r>
            <a:r>
              <a:rPr lang="ar-SA" dirty="0" err="1" smtClean="0">
                <a:latin typeface="Arial" pitchFamily="34" charset="0"/>
                <a:cs typeface="Arial" pitchFamily="34" charset="0"/>
              </a:rPr>
              <a:t>البرنامج </a:t>
            </a:r>
            <a:r>
              <a:rPr lang="ar-SA" dirty="0" smtClean="0">
                <a:latin typeface="Arial" pitchFamily="34" charset="0"/>
                <a:cs typeface="Arial" pitchFamily="34" charset="0"/>
              </a:rPr>
              <a:t>”في نهاية البرنامج يجب عليك أن تكون قادراً </a:t>
            </a:r>
            <a:r>
              <a:rPr lang="ar-SA" dirty="0" err="1" smtClean="0">
                <a:latin typeface="Arial" pitchFamily="34" charset="0"/>
                <a:cs typeface="Arial" pitchFamily="34" charset="0"/>
              </a:rPr>
              <a:t>على....“</a:t>
            </a:r>
            <a:r>
              <a:rPr lang="ar-SA" dirty="0" smtClean="0">
                <a:latin typeface="Arial" pitchFamily="34" charset="0"/>
                <a:cs typeface="Arial" pitchFamily="34" charset="0"/>
              </a:rPr>
              <a:t> </a:t>
            </a:r>
            <a:endParaRPr lang="en-GB"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None/>
              <a:defRPr/>
            </a:pPr>
            <a:r>
              <a:rPr lang="en-GB" dirty="0" smtClean="0">
                <a:latin typeface="Arial" pitchFamily="34" charset="0"/>
                <a:cs typeface="Arial" pitchFamily="34" charset="0"/>
              </a:rPr>
              <a:t>	1. For a BSc in Computer Security: “By the end of the degree you should be able to analyse risks to computers and computer systems, and recommend, develop, implement and.”</a:t>
            </a:r>
            <a:endParaRPr lang="ar-SA" dirty="0" smtClean="0">
              <a:latin typeface="Arial" pitchFamily="34" charset="0"/>
              <a:cs typeface="Arial" pitchFamily="34" charset="0"/>
            </a:endParaRPr>
          </a:p>
          <a:p>
            <a:pPr marL="514350" indent="-514350" algn="just" eaLnBrk="1" fontAlgn="auto" hangingPunct="1">
              <a:spcAft>
                <a:spcPts val="0"/>
              </a:spcAft>
              <a:buClr>
                <a:schemeClr val="accent3"/>
              </a:buClr>
              <a:buFont typeface="Wingdings 2"/>
              <a:buAutoNum type="arabicPeriod"/>
              <a:defRPr/>
            </a:pPr>
            <a:r>
              <a:rPr lang="ar-SA" dirty="0" smtClean="0">
                <a:latin typeface="Arial" pitchFamily="34" charset="0"/>
                <a:cs typeface="Arial" pitchFamily="34" charset="0"/>
              </a:rPr>
              <a:t>لدرجة </a:t>
            </a:r>
            <a:r>
              <a:rPr lang="ar-SA" dirty="0" err="1" smtClean="0">
                <a:latin typeface="Arial" pitchFamily="34" charset="0"/>
                <a:cs typeface="Arial" pitchFamily="34" charset="0"/>
              </a:rPr>
              <a:t>الباكلوريوس</a:t>
            </a:r>
            <a:r>
              <a:rPr lang="ar-SA" dirty="0" smtClean="0">
                <a:latin typeface="Arial" pitchFamily="34" charset="0"/>
                <a:cs typeface="Arial" pitchFamily="34" charset="0"/>
              </a:rPr>
              <a:t> في أمن </a:t>
            </a:r>
            <a:r>
              <a:rPr lang="ar-SA" dirty="0" err="1" smtClean="0">
                <a:latin typeface="Arial" pitchFamily="34" charset="0"/>
                <a:cs typeface="Arial" pitchFamily="34" charset="0"/>
              </a:rPr>
              <a:t>الحاسب : </a:t>
            </a:r>
            <a:r>
              <a:rPr lang="ar-SA" dirty="0" smtClean="0">
                <a:latin typeface="Arial" pitchFamily="34" charset="0"/>
                <a:cs typeface="Arial" pitchFamily="34" charset="0"/>
              </a:rPr>
              <a:t>” في نهاية البرنامج الدراسي يجب عليك أن تكون قادراً على تحليل المخاطر للأجهزة و الأنظمة وتوصي وتطور و تطبق..</a:t>
            </a:r>
            <a:r>
              <a:rPr lang="ar-SA" dirty="0" err="1" smtClean="0">
                <a:latin typeface="Arial" pitchFamily="34" charset="0"/>
                <a:cs typeface="Arial" pitchFamily="34" charset="0"/>
              </a:rPr>
              <a:t>إلخ“</a:t>
            </a:r>
            <a:endParaRPr lang="en-GB" dirty="0" smtClean="0">
              <a:latin typeface="Arial" pitchFamily="34" charset="0"/>
              <a:cs typeface="Arial" pitchFamily="34" charset="0"/>
            </a:endParaRPr>
          </a:p>
          <a:p>
            <a:pPr marL="514350" indent="-514350" algn="just" eaLnBrk="1" fontAlgn="auto" hangingPunct="1">
              <a:spcAft>
                <a:spcPts val="0"/>
              </a:spcAft>
              <a:buClr>
                <a:schemeClr val="accent3"/>
              </a:buClr>
              <a:buFont typeface="Wingdings 2"/>
              <a:buAutoNum type="arabicPeriod"/>
              <a:defRPr/>
            </a:pPr>
            <a:r>
              <a:rPr lang="en-GB" dirty="0" smtClean="0">
                <a:latin typeface="Arial" pitchFamily="34" charset="0"/>
                <a:cs typeface="Arial" pitchFamily="34" charset="0"/>
              </a:rPr>
              <a:t>	2. From a BA Art, Event, Performance ‘critical contexts’ course: “You should be able to structure and communicate ideas effectively through both written and verbal, critical and creative outcomes.”</a:t>
            </a:r>
            <a:endParaRPr lang="ar-SA" dirty="0" smtClean="0">
              <a:latin typeface="Arial" pitchFamily="34" charset="0"/>
              <a:cs typeface="Arial" pitchFamily="34" charset="0"/>
            </a:endParaRPr>
          </a:p>
          <a:p>
            <a:pPr marL="514350" indent="-514350" algn="just" eaLnBrk="1" fontAlgn="auto" hangingPunct="1">
              <a:spcAft>
                <a:spcPts val="0"/>
              </a:spcAft>
              <a:buClr>
                <a:schemeClr val="accent3"/>
              </a:buClr>
              <a:buNone/>
              <a:defRPr/>
            </a:pPr>
            <a:r>
              <a:rPr lang="ar-SA" dirty="0" err="1" smtClean="0">
                <a:latin typeface="Arial" pitchFamily="34" charset="0"/>
                <a:cs typeface="Arial" pitchFamily="34" charset="0"/>
              </a:rPr>
              <a:t>2.</a:t>
            </a:r>
            <a:r>
              <a:rPr lang="ar-SA" dirty="0" smtClean="0">
                <a:latin typeface="Arial" pitchFamily="34" charset="0"/>
                <a:cs typeface="Arial" pitchFamily="34" charset="0"/>
              </a:rPr>
              <a:t> ومن </a:t>
            </a:r>
            <a:r>
              <a:rPr lang="ar-SA" dirty="0" err="1" smtClean="0">
                <a:latin typeface="Arial" pitchFamily="34" charset="0"/>
                <a:cs typeface="Arial" pitchFamily="34" charset="0"/>
              </a:rPr>
              <a:t>باكلوريوس</a:t>
            </a:r>
            <a:r>
              <a:rPr lang="ar-SA" dirty="0" smtClean="0">
                <a:latin typeface="Arial" pitchFamily="34" charset="0"/>
                <a:cs typeface="Arial" pitchFamily="34" charset="0"/>
              </a:rPr>
              <a:t> الأدبي فمنهج </a:t>
            </a:r>
            <a:r>
              <a:rPr lang="ar-SA" dirty="0" err="1" smtClean="0">
                <a:latin typeface="Arial" pitchFamily="34" charset="0"/>
                <a:cs typeface="Arial" pitchFamily="34" charset="0"/>
              </a:rPr>
              <a:t>الأداء </a:t>
            </a:r>
            <a:r>
              <a:rPr lang="ar-SA" dirty="0" smtClean="0">
                <a:latin typeface="Arial" pitchFamily="34" charset="0"/>
                <a:cs typeface="Arial" pitchFamily="34" charset="0"/>
              </a:rPr>
              <a:t>”قراءات </a:t>
            </a:r>
            <a:r>
              <a:rPr lang="ar-SA" dirty="0" err="1" smtClean="0">
                <a:latin typeface="Arial" pitchFamily="34" charset="0"/>
                <a:cs typeface="Arial" pitchFamily="34" charset="0"/>
              </a:rPr>
              <a:t>نقدية“:</a:t>
            </a:r>
            <a:r>
              <a:rPr lang="ar-SA" dirty="0" smtClean="0">
                <a:latin typeface="Arial" pitchFamily="34" charset="0"/>
                <a:cs typeface="Arial" pitchFamily="34" charset="0"/>
              </a:rPr>
              <a:t> </a:t>
            </a:r>
          </a:p>
          <a:p>
            <a:pPr marL="514350" indent="-514350" algn="just" eaLnBrk="1" fontAlgn="auto" hangingPunct="1">
              <a:spcAft>
                <a:spcPts val="0"/>
              </a:spcAft>
              <a:buClr>
                <a:schemeClr val="accent3"/>
              </a:buClr>
              <a:buNone/>
              <a:defRPr/>
            </a:pPr>
            <a:r>
              <a:rPr lang="ar-SA" dirty="0" smtClean="0">
                <a:latin typeface="Arial" pitchFamily="34" charset="0"/>
                <a:cs typeface="Arial" pitchFamily="34" charset="0"/>
              </a:rPr>
              <a:t>”لابد أن تكون قادراً لبناء أفكار و تتواصل بشكل فعال كتابياً و كلامياً، و الحصول على مخرجات إبداعية </a:t>
            </a:r>
            <a:r>
              <a:rPr lang="ar-SA" dirty="0" err="1" smtClean="0">
                <a:latin typeface="Arial" pitchFamily="34" charset="0"/>
                <a:cs typeface="Arial" pitchFamily="34" charset="0"/>
              </a:rPr>
              <a:t>نقدية.“</a:t>
            </a:r>
            <a:r>
              <a:rPr lang="ar-SA" dirty="0" smtClean="0">
                <a:latin typeface="Arial" pitchFamily="34" charset="0"/>
                <a:cs typeface="Arial" pitchFamily="34" charset="0"/>
              </a:rPr>
              <a:t>  </a:t>
            </a:r>
            <a:endParaRPr lang="en-GB"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457200" y="704850"/>
            <a:ext cx="8229600" cy="851942"/>
          </a:xfrm>
        </p:spPr>
        <p:txBody>
          <a:bodyPr>
            <a:normAutofit fontScale="90000"/>
          </a:bodyPr>
          <a:lstStyle/>
          <a:p>
            <a:pPr eaLnBrk="1" hangingPunct="1"/>
            <a:r>
              <a:rPr lang="en-GB" sz="2800" dirty="0" smtClean="0"/>
              <a:t>A course learning outcome would be more specific:</a:t>
            </a:r>
            <a:r>
              <a:rPr lang="ar-SA" sz="2800" dirty="0" smtClean="0"/>
              <a:t/>
            </a:r>
            <a:br>
              <a:rPr lang="ar-SA" sz="2800" dirty="0" smtClean="0"/>
            </a:br>
            <a:r>
              <a:rPr lang="ar-SA" sz="2800" dirty="0" smtClean="0"/>
              <a:t>المخرج التعليمي في المنهج يجب أن يكون بشكل أدق </a:t>
            </a:r>
            <a:r>
              <a:rPr lang="ar-SA" sz="2800" dirty="0" err="1" smtClean="0"/>
              <a:t>كالتالي:</a:t>
            </a:r>
            <a:r>
              <a:rPr lang="ar-SA" sz="2800" dirty="0" smtClean="0"/>
              <a:t> </a:t>
            </a:r>
            <a:endParaRPr lang="en-GB" sz="2800" dirty="0" smtClean="0"/>
          </a:p>
        </p:txBody>
      </p:sp>
      <p:sp>
        <p:nvSpPr>
          <p:cNvPr id="3" name="Content Placeholder 2"/>
          <p:cNvSpPr>
            <a:spLocks noGrp="1"/>
          </p:cNvSpPr>
          <p:nvPr>
            <p:ph idx="1"/>
          </p:nvPr>
        </p:nvSpPr>
        <p:spPr>
          <a:xfrm>
            <a:off x="250825" y="1557338"/>
            <a:ext cx="8642350" cy="4767262"/>
          </a:xfrm>
        </p:spPr>
        <p:txBody>
          <a:bodyPr>
            <a:normAutofit lnSpcReduction="10000"/>
          </a:bodyPr>
          <a:lstStyle/>
          <a:p>
            <a:pPr marL="274320" indent="-274320" algn="just" eaLnBrk="1" fontAlgn="auto" hangingPunct="1">
              <a:spcAft>
                <a:spcPts val="0"/>
              </a:spcAft>
              <a:buClr>
                <a:schemeClr val="accent3"/>
              </a:buClr>
              <a:buFont typeface="Wingdings 2"/>
              <a:buNone/>
              <a:defRPr/>
            </a:pPr>
            <a:endParaRPr lang="en-GB" sz="2400" dirty="0" smtClean="0">
              <a:latin typeface="+mj-lt"/>
            </a:endParaRPr>
          </a:p>
          <a:p>
            <a:pPr marL="274320" indent="-274320" algn="just" eaLnBrk="1" fontAlgn="auto" hangingPunct="1">
              <a:spcAft>
                <a:spcPts val="0"/>
              </a:spcAft>
              <a:buClr>
                <a:schemeClr val="accent3"/>
              </a:buClr>
              <a:buFont typeface="Wingdings 2"/>
              <a:buNone/>
              <a:defRPr/>
            </a:pPr>
            <a:r>
              <a:rPr lang="en-GB" sz="2400" dirty="0" smtClean="0">
                <a:latin typeface="+mj-lt"/>
              </a:rPr>
              <a:t>3. </a:t>
            </a:r>
            <a:r>
              <a:rPr lang="en-GB" sz="2400" dirty="0" smtClean="0">
                <a:latin typeface="Arial" pitchFamily="34" charset="0"/>
                <a:cs typeface="Arial" pitchFamily="34" charset="0"/>
              </a:rPr>
              <a:t>“...you should be able to advise parties to a case involving the sale of land of their rights and obligations, and justify your advice by reference to relevant regulations and cases.”</a:t>
            </a:r>
            <a:endParaRPr lang="ar-SA" sz="24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None/>
              <a:defRPr/>
            </a:pPr>
            <a:r>
              <a:rPr lang="ar-SA" sz="2400" dirty="0" err="1" smtClean="0">
                <a:latin typeface="Arial" pitchFamily="34" charset="0"/>
                <a:cs typeface="Arial" pitchFamily="34" charset="0"/>
              </a:rPr>
              <a:t>3.</a:t>
            </a:r>
            <a:r>
              <a:rPr lang="ar-SA" sz="2400" dirty="0" smtClean="0">
                <a:latin typeface="Arial" pitchFamily="34" charset="0"/>
                <a:cs typeface="Arial" pitchFamily="34" charset="0"/>
              </a:rPr>
              <a:t> </a:t>
            </a:r>
            <a:r>
              <a:rPr lang="ar-SA" sz="2400" dirty="0" err="1" smtClean="0">
                <a:latin typeface="Arial" pitchFamily="34" charset="0"/>
                <a:cs typeface="Arial" pitchFamily="34" charset="0"/>
              </a:rPr>
              <a:t>”....</a:t>
            </a:r>
            <a:r>
              <a:rPr lang="ar-SA" sz="2400" dirty="0" smtClean="0">
                <a:latin typeface="Arial" pitchFamily="34" charset="0"/>
                <a:cs typeface="Arial" pitchFamily="34" charset="0"/>
              </a:rPr>
              <a:t> يجب أن تكون قادراً على نصح الأطراف المتعاقدة لبيع أرض عن حقوقهم و واجباتهم و أن تبرر نصحك بالتدليل عليه من النظام و </a:t>
            </a:r>
            <a:r>
              <a:rPr lang="ar-SA" sz="2400" dirty="0" err="1" smtClean="0">
                <a:latin typeface="Arial" pitchFamily="34" charset="0"/>
                <a:cs typeface="Arial" pitchFamily="34" charset="0"/>
              </a:rPr>
              <a:t>الأحوال...“</a:t>
            </a:r>
            <a:endParaRPr lang="en-GB" sz="24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None/>
              <a:defRPr/>
            </a:pPr>
            <a:endParaRPr lang="en-GB" sz="24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None/>
              <a:defRPr/>
            </a:pPr>
            <a:r>
              <a:rPr lang="en-GB" sz="2400" dirty="0" smtClean="0">
                <a:latin typeface="Arial" pitchFamily="34" charset="0"/>
                <a:cs typeface="Arial" pitchFamily="34" charset="0"/>
              </a:rPr>
              <a:t>4. “...you should be able to plan, undertake, write up and then present and defend to a client a small-scale survey to establish likely market demand for a new consumer product or service.”</a:t>
            </a:r>
            <a:endParaRPr lang="ar-SA" sz="24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None/>
              <a:defRPr/>
            </a:pPr>
            <a:r>
              <a:rPr lang="ar-SA" sz="2400" dirty="0" err="1" smtClean="0">
                <a:latin typeface="Arial" pitchFamily="34" charset="0"/>
                <a:cs typeface="Arial" pitchFamily="34" charset="0"/>
              </a:rPr>
              <a:t>4.</a:t>
            </a:r>
            <a:r>
              <a:rPr lang="ar-SA" sz="2400" dirty="0" smtClean="0">
                <a:latin typeface="Arial" pitchFamily="34" charset="0"/>
                <a:cs typeface="Arial" pitchFamily="34" charset="0"/>
              </a:rPr>
              <a:t> </a:t>
            </a:r>
            <a:r>
              <a:rPr lang="ar-SA" sz="2400" dirty="0" err="1" smtClean="0">
                <a:latin typeface="Arial" pitchFamily="34" charset="0"/>
                <a:cs typeface="Arial" pitchFamily="34" charset="0"/>
              </a:rPr>
              <a:t>”....</a:t>
            </a:r>
            <a:r>
              <a:rPr lang="ar-SA" sz="2400" dirty="0" smtClean="0">
                <a:latin typeface="Arial" pitchFamily="34" charset="0"/>
                <a:cs typeface="Arial" pitchFamily="34" charset="0"/>
              </a:rPr>
              <a:t> يجب عليك أن تخطط و تقرر و تكتب و تحضر لتدافع عن العميل لإنشاء طلب على سوق ما لمنتج جديد أو خدمة </a:t>
            </a:r>
            <a:r>
              <a:rPr lang="ar-SA" sz="2400" dirty="0" err="1" smtClean="0">
                <a:latin typeface="Arial" pitchFamily="34" charset="0"/>
                <a:cs typeface="Arial" pitchFamily="34" charset="0"/>
              </a:rPr>
              <a:t>جديدة.</a:t>
            </a:r>
            <a:r>
              <a:rPr lang="ar-SA" sz="2400" dirty="0" smtClean="0">
                <a:latin typeface="Arial" pitchFamily="34" charset="0"/>
                <a:cs typeface="Arial" pitchFamily="34" charset="0"/>
              </a:rPr>
              <a:t> </a:t>
            </a:r>
            <a:endParaRPr lang="en-GB"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57188" y="1038225"/>
          <a:ext cx="8501062" cy="5780951"/>
        </p:xfrm>
        <a:graphic>
          <a:graphicData uri="http://schemas.openxmlformats.org/drawingml/2006/table">
            <a:tbl>
              <a:tblPr/>
              <a:tblGrid>
                <a:gridCol w="1762136"/>
                <a:gridCol w="1219495"/>
                <a:gridCol w="239782"/>
                <a:gridCol w="350261"/>
                <a:gridCol w="1857269"/>
                <a:gridCol w="285734"/>
                <a:gridCol w="428601"/>
                <a:gridCol w="642901"/>
                <a:gridCol w="199289"/>
                <a:gridCol w="157878"/>
                <a:gridCol w="843713"/>
                <a:gridCol w="274221"/>
                <a:gridCol w="239782"/>
              </a:tblGrid>
              <a:tr h="426752">
                <a:tc gridSpan="2">
                  <a:txBody>
                    <a:bodyPr/>
                    <a:lstStyle/>
                    <a:p>
                      <a:pPr algn="ctr">
                        <a:spcAft>
                          <a:spcPts val="0"/>
                        </a:spcAft>
                      </a:pPr>
                      <a:r>
                        <a:rPr lang="en-GB" sz="1400" b="1" dirty="0">
                          <a:latin typeface="Arial"/>
                          <a:ea typeface="Times New Roman"/>
                          <a:cs typeface="Arial"/>
                        </a:rPr>
                        <a:t>Elements of the </a:t>
                      </a:r>
                      <a:r>
                        <a:rPr lang="en-GB" sz="1400" b="1" dirty="0" smtClean="0">
                          <a:latin typeface="Arial"/>
                          <a:ea typeface="Times New Roman"/>
                          <a:cs typeface="Arial"/>
                        </a:rPr>
                        <a:t>Program Specification</a:t>
                      </a:r>
                      <a:r>
                        <a:rPr lang="ar-SA" sz="1400" b="1" dirty="0" smtClean="0">
                          <a:latin typeface="Arial"/>
                          <a:ea typeface="Times New Roman"/>
                          <a:cs typeface="Arial"/>
                        </a:rPr>
                        <a:t>عناصر</a:t>
                      </a:r>
                      <a:r>
                        <a:rPr lang="ar-SA" sz="1400" b="1" baseline="0" dirty="0" smtClean="0">
                          <a:latin typeface="Arial"/>
                          <a:ea typeface="Times New Roman"/>
                          <a:cs typeface="Arial"/>
                        </a:rPr>
                        <a:t> البرنامج </a:t>
                      </a:r>
                      <a:endParaRPr lang="en-GB" sz="1400" dirty="0">
                        <a:latin typeface="Times New Roman"/>
                        <a:ea typeface="Times New Roman"/>
                        <a:cs typeface="Arial"/>
                      </a:endParaRPr>
                    </a:p>
                  </a:txBody>
                  <a:tcPr marL="51658" marR="5165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endParaRPr lang="en-GB" sz="1000" dirty="0">
                        <a:latin typeface="Arial"/>
                        <a:ea typeface="Times New Roman"/>
                        <a:cs typeface="Arial"/>
                      </a:endParaRPr>
                    </a:p>
                  </a:txBody>
                  <a:tcPr marL="51658" marR="51658"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4">
                  <a:txBody>
                    <a:bodyPr/>
                    <a:lstStyle/>
                    <a:p>
                      <a:pPr>
                        <a:spcAft>
                          <a:spcPts val="0"/>
                        </a:spcAft>
                      </a:pPr>
                      <a:r>
                        <a:rPr lang="en-GB" sz="1400" b="1" dirty="0">
                          <a:latin typeface="Arial"/>
                          <a:ea typeface="Times New Roman"/>
                          <a:cs typeface="Arial"/>
                        </a:rPr>
                        <a:t>Process informed </a:t>
                      </a:r>
                      <a:r>
                        <a:rPr lang="en-GB" sz="1400" b="1" dirty="0" smtClean="0">
                          <a:latin typeface="Arial"/>
                          <a:ea typeface="Times New Roman"/>
                          <a:cs typeface="Arial"/>
                        </a:rPr>
                        <a:t>by:</a:t>
                      </a:r>
                      <a:r>
                        <a:rPr lang="ar-SA" sz="1400" b="1" dirty="0" smtClean="0">
                          <a:latin typeface="Arial"/>
                          <a:ea typeface="Times New Roman"/>
                          <a:cs typeface="Arial"/>
                        </a:rPr>
                        <a:t>الإجراء يتم الإخبار عنه</a:t>
                      </a:r>
                      <a:r>
                        <a:rPr lang="ar-SA" sz="1400" b="1" baseline="0" dirty="0" smtClean="0">
                          <a:latin typeface="Arial"/>
                          <a:ea typeface="Times New Roman"/>
                          <a:cs typeface="Arial"/>
                        </a:rPr>
                        <a:t> من </a:t>
                      </a:r>
                      <a:r>
                        <a:rPr lang="ar-SA" sz="1400" b="1" baseline="0" dirty="0" err="1" smtClean="0">
                          <a:latin typeface="Arial"/>
                          <a:ea typeface="Times New Roman"/>
                          <a:cs typeface="Arial"/>
                        </a:rPr>
                        <a:t>قبل:</a:t>
                      </a:r>
                      <a:r>
                        <a:rPr lang="ar-SA" sz="1400" b="1" baseline="0" dirty="0" smtClean="0">
                          <a:latin typeface="Arial"/>
                          <a:ea typeface="Times New Roman"/>
                          <a:cs typeface="Arial"/>
                        </a:rPr>
                        <a:t> </a:t>
                      </a:r>
                      <a:endParaRPr lang="en-GB" sz="1400" b="1" dirty="0">
                        <a:latin typeface="Times New Roman"/>
                        <a:ea typeface="Times New Roman"/>
                        <a:cs typeface="Arial"/>
                      </a:endParaRPr>
                    </a:p>
                  </a:txBody>
                  <a:tcPr marL="51658" marR="51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endParaRPr lang="en-GB" sz="1800" dirty="0"/>
                    </a:p>
                  </a:txBody>
                  <a:tcPr marL="51658" marR="51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gridSpan="3">
                  <a:txBody>
                    <a:bodyPr/>
                    <a:lstStyle/>
                    <a:p>
                      <a:pPr>
                        <a:spcAft>
                          <a:spcPts val="0"/>
                        </a:spcAft>
                      </a:pPr>
                      <a:r>
                        <a:rPr lang="en-GB" sz="1200" b="1" i="1" dirty="0">
                          <a:latin typeface="+mj-lt"/>
                          <a:ea typeface="Times New Roman"/>
                          <a:cs typeface="Arial"/>
                        </a:rPr>
                        <a:t>Questions to ask </a:t>
                      </a:r>
                      <a:r>
                        <a:rPr lang="en-GB" sz="1200" b="1" i="1" dirty="0" smtClean="0">
                          <a:latin typeface="+mj-lt"/>
                          <a:ea typeface="Times New Roman"/>
                          <a:cs typeface="Arial"/>
                        </a:rPr>
                        <a:t>yourself:</a:t>
                      </a:r>
                      <a:r>
                        <a:rPr lang="ar-SA" sz="1200" b="1" i="1" dirty="0" smtClean="0">
                          <a:latin typeface="+mj-lt"/>
                          <a:ea typeface="Times New Roman"/>
                          <a:cs typeface="Arial"/>
                        </a:rPr>
                        <a:t>أسئلة لتسألها نفسك </a:t>
                      </a:r>
                      <a:endParaRPr lang="en-GB" sz="1200" b="1" dirty="0">
                        <a:latin typeface="+mj-lt"/>
                        <a:ea typeface="Times New Roman"/>
                        <a:cs typeface="Arial"/>
                      </a:endParaRPr>
                    </a:p>
                  </a:txBody>
                  <a:tcPr marL="51658" marR="51658"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00"/>
                    </a:solidFill>
                  </a:tcPr>
                </a:tc>
                <a:tc hMerge="1">
                  <a:txBody>
                    <a:bodyPr/>
                    <a:lstStyle/>
                    <a:p>
                      <a:endParaRPr lang="en-GB"/>
                    </a:p>
                  </a:txBody>
                  <a:tcPr/>
                </a:tc>
                <a:tc hMerge="1">
                  <a:txBody>
                    <a:bodyPr/>
                    <a:lstStyle/>
                    <a:p>
                      <a:endParaRPr lang="en-GB"/>
                    </a:p>
                  </a:txBody>
                  <a:tcPr/>
                </a:tc>
              </a:tr>
              <a:tr h="274341">
                <a:tc gridSpan="2">
                  <a:txBody>
                    <a:bodyPr/>
                    <a:lstStyle/>
                    <a:p>
                      <a:pPr>
                        <a:spcAft>
                          <a:spcPts val="0"/>
                        </a:spcAft>
                      </a:pPr>
                      <a:endParaRPr lang="en-GB" sz="1000" dirty="0">
                        <a:latin typeface="Arial"/>
                        <a:ea typeface="Times New Roman"/>
                        <a:cs typeface="Arial"/>
                      </a:endParaRPr>
                    </a:p>
                  </a:txBody>
                  <a:tcPr marL="51658" marR="51658" marT="0" marB="0">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endParaRPr lang="en-GB" sz="1000" dirty="0">
                        <a:latin typeface="Arial"/>
                        <a:ea typeface="Times New Roman"/>
                        <a:cs typeface="Arial"/>
                      </a:endParaRPr>
                    </a:p>
                  </a:txBody>
                  <a:tcPr marL="51658" marR="51658" marT="0" marB="0">
                    <a:lnL>
                      <a:noFill/>
                    </a:lnL>
                    <a:lnR>
                      <a:noFill/>
                    </a:lnR>
                    <a:lnT>
                      <a:noFill/>
                    </a:lnT>
                    <a:lnB>
                      <a:noFill/>
                    </a:lnB>
                  </a:tcPr>
                </a:tc>
                <a:tc gridSpan="4">
                  <a:txBody>
                    <a:bodyPr/>
                    <a:lstStyle/>
                    <a:p>
                      <a:pPr>
                        <a:spcAft>
                          <a:spcPts val="0"/>
                        </a:spcAft>
                      </a:pPr>
                      <a:endParaRPr lang="en-GB" sz="1200" dirty="0">
                        <a:latin typeface="Arial"/>
                        <a:ea typeface="Times New Roman"/>
                        <a:cs typeface="Arial"/>
                      </a:endParaRPr>
                    </a:p>
                  </a:txBody>
                  <a:tcPr marL="51658" marR="51658"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endParaRPr lang="en-GB" sz="1800" dirty="0"/>
                    </a:p>
                  </a:txBody>
                  <a:tcPr marL="51658" marR="51658" marT="0" marB="0">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endParaRPr lang="en-GB" sz="1800" b="1" dirty="0"/>
                    </a:p>
                  </a:txBody>
                  <a:tcPr marL="51658" marR="51658"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endParaRPr lang="en-GB" sz="1200" b="1" dirty="0">
                        <a:latin typeface="+mj-lt"/>
                        <a:ea typeface="Times New Roman"/>
                        <a:cs typeface="Arial"/>
                      </a:endParaRPr>
                    </a:p>
                  </a:txBody>
                  <a:tcPr marL="51658" marR="51658" marT="0" marB="0">
                    <a:lnL>
                      <a:noFill/>
                    </a:lnL>
                    <a:lnR>
                      <a:noFill/>
                    </a:lnR>
                    <a:lnT w="12700" cap="flat" cmpd="sng" algn="ctr">
                      <a:solidFill>
                        <a:srgbClr val="000000"/>
                      </a:solidFill>
                      <a:prstDash val="dot"/>
                      <a:round/>
                      <a:headEnd type="none" w="med" len="med"/>
                      <a:tailEnd type="none" w="med" len="med"/>
                    </a:lnT>
                    <a:lnB>
                      <a:noFill/>
                    </a:lnB>
                  </a:tcPr>
                </a:tc>
                <a:tc>
                  <a:txBody>
                    <a:bodyPr/>
                    <a:lstStyle/>
                    <a:p>
                      <a:pPr>
                        <a:spcAft>
                          <a:spcPts val="0"/>
                        </a:spcAft>
                      </a:pPr>
                      <a:endParaRPr lang="en-GB" sz="1000" b="1" dirty="0">
                        <a:latin typeface="Arial"/>
                        <a:ea typeface="Times New Roman"/>
                        <a:cs typeface="Arial"/>
                      </a:endParaRPr>
                    </a:p>
                  </a:txBody>
                  <a:tcPr marL="51658" marR="51658" marT="0" marB="0">
                    <a:lnL>
                      <a:noFill/>
                    </a:lnL>
                    <a:lnR>
                      <a:noFill/>
                    </a:lnR>
                    <a:lnT w="12700" cap="flat" cmpd="sng" algn="ctr">
                      <a:solidFill>
                        <a:srgbClr val="000000"/>
                      </a:solidFill>
                      <a:prstDash val="dot"/>
                      <a:round/>
                      <a:headEnd type="none" w="med" len="med"/>
                      <a:tailEnd type="none" w="med" len="med"/>
                    </a:lnT>
                    <a:lnB>
                      <a:noFill/>
                    </a:lnB>
                  </a:tcPr>
                </a:tc>
              </a:tr>
              <a:tr h="566583">
                <a:tc gridSpan="2">
                  <a:txBody>
                    <a:bodyPr/>
                    <a:lstStyle/>
                    <a:p>
                      <a:pPr algn="ctr">
                        <a:spcAft>
                          <a:spcPts val="0"/>
                        </a:spcAft>
                      </a:pPr>
                      <a:r>
                        <a:rPr lang="en-GB" sz="1400" b="1" dirty="0">
                          <a:latin typeface="Arial"/>
                          <a:ea typeface="Times New Roman"/>
                          <a:cs typeface="Arial"/>
                        </a:rPr>
                        <a:t>Aims of the </a:t>
                      </a:r>
                      <a:r>
                        <a:rPr lang="en-GB" sz="1400" b="1" dirty="0" smtClean="0">
                          <a:latin typeface="Arial"/>
                          <a:ea typeface="Times New Roman"/>
                          <a:cs typeface="Arial"/>
                        </a:rPr>
                        <a:t>program</a:t>
                      </a:r>
                      <a:r>
                        <a:rPr lang="ar-SA" sz="1400" b="1" dirty="0" smtClean="0">
                          <a:latin typeface="Arial"/>
                          <a:ea typeface="Times New Roman"/>
                          <a:cs typeface="Arial"/>
                        </a:rPr>
                        <a:t>أهداف</a:t>
                      </a:r>
                      <a:r>
                        <a:rPr lang="ar-SA" sz="1400" b="1" baseline="0" dirty="0" smtClean="0">
                          <a:latin typeface="Arial"/>
                          <a:ea typeface="Times New Roman"/>
                          <a:cs typeface="Arial"/>
                        </a:rPr>
                        <a:t> البرنامج </a:t>
                      </a:r>
                      <a:endParaRPr lang="en-GB" sz="1400" b="1" dirty="0">
                        <a:latin typeface="Arial"/>
                        <a:ea typeface="Times New Roman"/>
                        <a:cs typeface="Arial"/>
                      </a:endParaRPr>
                    </a:p>
                  </a:txBody>
                  <a:tcPr marL="51658" marR="516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endParaRPr lang="en-GB" sz="1000" dirty="0">
                        <a:latin typeface="Arial"/>
                        <a:ea typeface="Times New Roman"/>
                        <a:cs typeface="Arial"/>
                      </a:endParaRPr>
                    </a:p>
                  </a:txBody>
                  <a:tcPr marL="51658" marR="51658" marT="0" marB="0">
                    <a:lnL w="19050" cap="flat" cmpd="dbl" algn="ctr">
                      <a:solidFill>
                        <a:srgbClr val="000000"/>
                      </a:solidFill>
                      <a:prstDash val="solid"/>
                      <a:round/>
                      <a:headEnd type="none" w="med" len="med"/>
                      <a:tailEnd type="none" w="med" len="med"/>
                    </a:lnL>
                    <a:lnR>
                      <a:noFill/>
                    </a:lnR>
                    <a:lnT>
                      <a:noFill/>
                    </a:lnT>
                    <a:lnB>
                      <a:noFill/>
                    </a:lnB>
                  </a:tcPr>
                </a:tc>
                <a:tc gridSpan="4">
                  <a:txBody>
                    <a:bodyPr/>
                    <a:lstStyle/>
                    <a:p>
                      <a:pPr>
                        <a:spcAft>
                          <a:spcPts val="0"/>
                        </a:spcAft>
                      </a:pPr>
                      <a:endParaRPr lang="en-GB" sz="1200" dirty="0">
                        <a:latin typeface="Arial"/>
                        <a:ea typeface="Times New Roman"/>
                        <a:cs typeface="Arial"/>
                      </a:endParaRPr>
                    </a:p>
                  </a:txBody>
                  <a:tcPr marL="51658" marR="51658" marT="0" marB="0">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endParaRPr lang="en-GB" sz="1800" dirty="0"/>
                    </a:p>
                  </a:txBody>
                  <a:tcPr marL="51658" marR="51658" marT="0" marB="0">
                    <a:lnL>
                      <a:noFill/>
                    </a:lnL>
                    <a:lnR w="12700" cap="flat" cmpd="sng" algn="ctr">
                      <a:solidFill>
                        <a:srgbClr val="000000"/>
                      </a:solidFill>
                      <a:prstDash val="dot"/>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gridSpan="3">
                  <a:txBody>
                    <a:bodyPr/>
                    <a:lstStyle/>
                    <a:p>
                      <a:pPr>
                        <a:spcAft>
                          <a:spcPts val="0"/>
                        </a:spcAft>
                      </a:pPr>
                      <a:r>
                        <a:rPr lang="en-GB" sz="1200" b="1" i="1" dirty="0">
                          <a:latin typeface="+mj-lt"/>
                          <a:ea typeface="Times New Roman"/>
                          <a:cs typeface="Arial"/>
                        </a:rPr>
                        <a:t>What’s the purpose of the </a:t>
                      </a:r>
                      <a:r>
                        <a:rPr lang="en-GB" sz="1200" b="1" i="1" dirty="0" smtClean="0">
                          <a:latin typeface="+mj-lt"/>
                          <a:ea typeface="Times New Roman"/>
                          <a:cs typeface="Arial"/>
                        </a:rPr>
                        <a:t>programme?</a:t>
                      </a:r>
                      <a:endParaRPr lang="ar-SA" sz="1200" b="1" i="1" dirty="0" smtClean="0">
                        <a:latin typeface="+mj-lt"/>
                        <a:ea typeface="Times New Roman"/>
                        <a:cs typeface="Arial"/>
                      </a:endParaRPr>
                    </a:p>
                    <a:p>
                      <a:pPr>
                        <a:spcAft>
                          <a:spcPts val="0"/>
                        </a:spcAft>
                      </a:pPr>
                      <a:r>
                        <a:rPr lang="ar-SA" sz="1200" b="1" i="1" dirty="0" smtClean="0">
                          <a:latin typeface="+mj-lt"/>
                          <a:ea typeface="Times New Roman"/>
                          <a:cs typeface="Arial"/>
                        </a:rPr>
                        <a:t>غرض </a:t>
                      </a:r>
                      <a:r>
                        <a:rPr lang="ar-SA" sz="1200" b="1" i="1" dirty="0" err="1" smtClean="0">
                          <a:latin typeface="+mj-lt"/>
                          <a:ea typeface="Times New Roman"/>
                          <a:cs typeface="Arial"/>
                        </a:rPr>
                        <a:t>البرنامج ؟</a:t>
                      </a:r>
                      <a:endParaRPr lang="en-GB" sz="1200" b="1" dirty="0">
                        <a:latin typeface="+mj-lt"/>
                        <a:ea typeface="Times New Roman"/>
                        <a:cs typeface="Arial"/>
                      </a:endParaRPr>
                    </a:p>
                  </a:txBody>
                  <a:tcPr marL="51658" marR="51658"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GB"/>
                    </a:p>
                  </a:txBody>
                  <a:tcPr/>
                </a:tc>
                <a:tc hMerge="1">
                  <a:txBody>
                    <a:bodyPr/>
                    <a:lstStyle/>
                    <a:p>
                      <a:endParaRPr lang="en-GB"/>
                    </a:p>
                  </a:txBody>
                  <a:tcPr/>
                </a:tc>
              </a:tr>
              <a:tr h="274341">
                <a:tc>
                  <a:txBody>
                    <a:bodyPr/>
                    <a:lstStyle/>
                    <a:p>
                      <a:pPr>
                        <a:spcAft>
                          <a:spcPts val="0"/>
                        </a:spcAft>
                      </a:pPr>
                      <a:endParaRPr lang="en-GB" sz="1000" dirty="0">
                        <a:latin typeface="Arial"/>
                        <a:ea typeface="Times New Roman"/>
                        <a:cs typeface="Arial"/>
                      </a:endParaRPr>
                    </a:p>
                  </a:txBody>
                  <a:tcPr marL="51658" marR="51658" marT="0" marB="0">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spcAft>
                          <a:spcPts val="0"/>
                        </a:spcAft>
                      </a:pPr>
                      <a:endParaRPr lang="en-GB" sz="1000" dirty="0">
                        <a:latin typeface="Arial"/>
                        <a:ea typeface="Times New Roman"/>
                        <a:cs typeface="Arial"/>
                      </a:endParaRPr>
                    </a:p>
                  </a:txBody>
                  <a:tcPr marL="51658" marR="51658" marT="0" marB="0">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spcAft>
                          <a:spcPts val="0"/>
                        </a:spcAft>
                      </a:pPr>
                      <a:endParaRPr lang="en-GB" sz="1000" dirty="0">
                        <a:latin typeface="Arial"/>
                        <a:ea typeface="Times New Roman"/>
                        <a:cs typeface="Arial"/>
                      </a:endParaRPr>
                    </a:p>
                  </a:txBody>
                  <a:tcPr marL="51658" marR="51658" marT="0" marB="0">
                    <a:lnL>
                      <a:noFill/>
                    </a:lnL>
                    <a:lnR>
                      <a:noFill/>
                    </a:lnR>
                    <a:lnT>
                      <a:noFill/>
                    </a:lnT>
                    <a:lnB>
                      <a:noFill/>
                    </a:lnB>
                  </a:tcPr>
                </a:tc>
                <a:tc gridSpan="4">
                  <a:txBody>
                    <a:bodyPr/>
                    <a:lstStyle/>
                    <a:p>
                      <a:pPr>
                        <a:spcAft>
                          <a:spcPts val="0"/>
                        </a:spcAft>
                      </a:pPr>
                      <a:endParaRPr lang="en-GB" sz="1200" dirty="0">
                        <a:latin typeface="Arial"/>
                        <a:ea typeface="Times New Roman"/>
                        <a:cs typeface="Arial"/>
                      </a:endParaRPr>
                    </a:p>
                  </a:txBody>
                  <a:tcPr marL="51658" marR="51658"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endParaRPr lang="en-GB" sz="1800" dirty="0"/>
                    </a:p>
                  </a:txBody>
                  <a:tcPr marL="51658" marR="51658" marT="0" marB="0">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endParaRPr lang="en-GB" sz="1800" b="1" dirty="0"/>
                    </a:p>
                  </a:txBody>
                  <a:tcPr marL="51658" marR="51658"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endParaRPr lang="en-GB" sz="1200" b="1" dirty="0">
                        <a:latin typeface="+mj-lt"/>
                        <a:ea typeface="Times New Roman"/>
                        <a:cs typeface="Arial"/>
                      </a:endParaRPr>
                    </a:p>
                  </a:txBody>
                  <a:tcPr marL="51658" marR="51658" marT="0" marB="0">
                    <a:lnL>
                      <a:noFill/>
                    </a:lnL>
                    <a:lnR>
                      <a:noFill/>
                    </a:lnR>
                    <a:lnT w="12700" cap="flat" cmpd="sng" algn="ctr">
                      <a:solidFill>
                        <a:srgbClr val="000000"/>
                      </a:solidFill>
                      <a:prstDash val="dot"/>
                      <a:round/>
                      <a:headEnd type="none" w="med" len="med"/>
                      <a:tailEnd type="none" w="med" len="med"/>
                    </a:lnT>
                    <a:lnB>
                      <a:noFill/>
                    </a:lnB>
                  </a:tcPr>
                </a:tc>
                <a:tc>
                  <a:txBody>
                    <a:bodyPr/>
                    <a:lstStyle/>
                    <a:p>
                      <a:pPr>
                        <a:spcAft>
                          <a:spcPts val="0"/>
                        </a:spcAft>
                      </a:pPr>
                      <a:endParaRPr lang="en-GB" sz="1000" b="1" dirty="0">
                        <a:latin typeface="Arial"/>
                        <a:ea typeface="Times New Roman"/>
                        <a:cs typeface="Arial"/>
                      </a:endParaRPr>
                    </a:p>
                  </a:txBody>
                  <a:tcPr marL="51658" marR="51658" marT="0" marB="0">
                    <a:lnL>
                      <a:noFill/>
                    </a:lnL>
                    <a:lnR>
                      <a:noFill/>
                    </a:lnR>
                    <a:lnT w="12700" cap="flat" cmpd="sng" algn="ctr">
                      <a:solidFill>
                        <a:srgbClr val="000000"/>
                      </a:solidFill>
                      <a:prstDash val="dot"/>
                      <a:round/>
                      <a:headEnd type="none" w="med" len="med"/>
                      <a:tailEnd type="none" w="med" len="med"/>
                    </a:lnT>
                    <a:lnB>
                      <a:noFill/>
                    </a:lnB>
                  </a:tcPr>
                </a:tc>
              </a:tr>
              <a:tr h="426752">
                <a:tc rowSpan="5" gridSpan="2">
                  <a:txBody>
                    <a:bodyPr/>
                    <a:lstStyle/>
                    <a:p>
                      <a:pPr algn="ctr">
                        <a:spcAft>
                          <a:spcPts val="0"/>
                        </a:spcAft>
                      </a:pPr>
                      <a:r>
                        <a:rPr lang="en-GB" sz="1400" b="1" dirty="0">
                          <a:latin typeface="Arial"/>
                          <a:ea typeface="Times New Roman"/>
                          <a:cs typeface="Arial"/>
                        </a:rPr>
                        <a:t>Learning Outcomes </a:t>
                      </a:r>
                      <a:br>
                        <a:rPr lang="en-GB" sz="1400" b="1" dirty="0">
                          <a:latin typeface="Arial"/>
                          <a:ea typeface="Times New Roman"/>
                          <a:cs typeface="Arial"/>
                        </a:rPr>
                      </a:br>
                      <a:r>
                        <a:rPr lang="en-GB" sz="1400" b="1" dirty="0">
                          <a:latin typeface="Arial"/>
                          <a:ea typeface="Times New Roman"/>
                          <a:cs typeface="Arial"/>
                        </a:rPr>
                        <a:t>of the </a:t>
                      </a:r>
                      <a:r>
                        <a:rPr lang="en-GB" sz="1400" b="1" dirty="0" smtClean="0">
                          <a:latin typeface="Arial"/>
                          <a:ea typeface="Times New Roman"/>
                          <a:cs typeface="Arial"/>
                        </a:rPr>
                        <a:t>program</a:t>
                      </a:r>
                      <a:r>
                        <a:rPr lang="ar-SA" sz="1400" b="1" dirty="0" smtClean="0">
                          <a:latin typeface="Arial"/>
                          <a:ea typeface="Times New Roman"/>
                          <a:cs typeface="Arial"/>
                        </a:rPr>
                        <a:t>مخرجات التعلم من البرنامج </a:t>
                      </a:r>
                      <a:endParaRPr lang="en-GB" sz="1400" dirty="0">
                        <a:latin typeface="Times New Roman"/>
                        <a:ea typeface="Times New Roman"/>
                        <a:cs typeface="Arial"/>
                      </a:endParaRPr>
                    </a:p>
                  </a:txBody>
                  <a:tcPr marL="51658" marR="516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hMerge="1">
                  <a:txBody>
                    <a:bodyPr/>
                    <a:lstStyle/>
                    <a:p>
                      <a:endParaRPr lang="en-GB"/>
                    </a:p>
                  </a:txBody>
                  <a:tcPr/>
                </a:tc>
                <a:tc rowSpan="5">
                  <a:txBody>
                    <a:bodyPr/>
                    <a:lstStyle/>
                    <a:p>
                      <a:pPr>
                        <a:spcAft>
                          <a:spcPts val="0"/>
                        </a:spcAft>
                      </a:pPr>
                      <a:endParaRPr lang="en-GB" sz="1000" dirty="0">
                        <a:latin typeface="Arial"/>
                        <a:ea typeface="Times New Roman"/>
                        <a:cs typeface="Arial"/>
                      </a:endParaRPr>
                    </a:p>
                  </a:txBody>
                  <a:tcPr marL="51658" marR="51658"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4">
                  <a:txBody>
                    <a:bodyPr/>
                    <a:lstStyle/>
                    <a:p>
                      <a:pPr>
                        <a:spcAft>
                          <a:spcPts val="0"/>
                        </a:spcAft>
                      </a:pPr>
                      <a:r>
                        <a:rPr lang="en-GB" sz="1400" b="1" dirty="0" smtClean="0">
                          <a:latin typeface="Arial"/>
                          <a:ea typeface="Times New Roman"/>
                          <a:cs typeface="Arial"/>
                        </a:rPr>
                        <a:t>NCAAA NQF</a:t>
                      </a:r>
                    </a:p>
                    <a:p>
                      <a:pPr>
                        <a:spcAft>
                          <a:spcPts val="0"/>
                        </a:spcAft>
                      </a:pPr>
                      <a:r>
                        <a:rPr lang="en-GB" sz="1400" b="1" dirty="0" smtClean="0">
                          <a:latin typeface="Arial"/>
                          <a:ea typeface="Times New Roman"/>
                          <a:cs typeface="Arial"/>
                        </a:rPr>
                        <a:t>Level Descriptors</a:t>
                      </a:r>
                      <a:r>
                        <a:rPr lang="ar-SA" sz="1400" b="1" dirty="0" smtClean="0">
                          <a:latin typeface="Arial"/>
                          <a:ea typeface="Times New Roman"/>
                          <a:cs typeface="Arial"/>
                        </a:rPr>
                        <a:t> تحديد المستوى  </a:t>
                      </a:r>
                      <a:endParaRPr lang="en-GB" sz="1400" b="1" dirty="0">
                        <a:latin typeface="Times New Roman"/>
                        <a:ea typeface="Times New Roman"/>
                        <a:cs typeface="Arial"/>
                      </a:endParaRPr>
                    </a:p>
                  </a:txBody>
                  <a:tcPr marL="51658" marR="5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rowSpan="5" gridSpan="3">
                  <a:txBody>
                    <a:bodyPr/>
                    <a:lstStyle/>
                    <a:p>
                      <a:endParaRPr lang="en-GB" sz="1800" dirty="0"/>
                    </a:p>
                  </a:txBody>
                  <a:tcPr marL="51658" marR="51658" marT="0" marB="0">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tcPr>
                </a:tc>
                <a:tc rowSpan="5" hMerge="1">
                  <a:txBody>
                    <a:bodyPr/>
                    <a:lstStyle/>
                    <a:p>
                      <a:endParaRPr lang="en-GB"/>
                    </a:p>
                  </a:txBody>
                  <a:tcPr/>
                </a:tc>
                <a:tc rowSpan="5" hMerge="1">
                  <a:txBody>
                    <a:bodyPr/>
                    <a:lstStyle/>
                    <a:p>
                      <a:endParaRPr lang="en-GB"/>
                    </a:p>
                  </a:txBody>
                  <a:tcPr/>
                </a:tc>
                <a:tc rowSpan="5" gridSpan="3">
                  <a:txBody>
                    <a:bodyPr/>
                    <a:lstStyle/>
                    <a:p>
                      <a:pPr>
                        <a:spcAft>
                          <a:spcPts val="0"/>
                        </a:spcAft>
                      </a:pPr>
                      <a:r>
                        <a:rPr lang="en-GB" sz="1200" b="1" i="1" dirty="0">
                          <a:latin typeface="+mj-lt"/>
                          <a:ea typeface="Times New Roman"/>
                          <a:cs typeface="Arial"/>
                        </a:rPr>
                        <a:t>What should students know and be able to do on completion</a:t>
                      </a:r>
                      <a:r>
                        <a:rPr lang="en-GB" sz="1200" b="1" i="1" dirty="0" smtClean="0">
                          <a:latin typeface="+mj-lt"/>
                          <a:ea typeface="Times New Roman"/>
                          <a:cs typeface="Arial"/>
                        </a:rPr>
                        <a:t>?</a:t>
                      </a:r>
                      <a:endParaRPr lang="ar-SA" sz="1200" b="1" i="1" dirty="0" smtClean="0">
                        <a:latin typeface="+mj-lt"/>
                        <a:ea typeface="Times New Roman"/>
                        <a:cs typeface="Arial"/>
                      </a:endParaRPr>
                    </a:p>
                    <a:p>
                      <a:pPr>
                        <a:spcAft>
                          <a:spcPts val="0"/>
                        </a:spcAft>
                      </a:pPr>
                      <a:r>
                        <a:rPr lang="ar-SA" sz="1200" b="1" i="1" dirty="0" smtClean="0">
                          <a:latin typeface="+mj-lt"/>
                          <a:ea typeface="Times New Roman"/>
                          <a:cs typeface="Arial"/>
                        </a:rPr>
                        <a:t>بعد الانتهاء ماذا يجب على الطلاب فعله و معرفته؟</a:t>
                      </a:r>
                      <a:endParaRPr lang="en-GB" sz="1200" b="1" dirty="0">
                        <a:latin typeface="+mj-lt"/>
                        <a:ea typeface="Times New Roman"/>
                        <a:cs typeface="Arial"/>
                      </a:endParaRPr>
                    </a:p>
                  </a:txBody>
                  <a:tcPr marL="51658" marR="51658"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rowSpan="5" hMerge="1">
                  <a:txBody>
                    <a:bodyPr/>
                    <a:lstStyle/>
                    <a:p>
                      <a:endParaRPr lang="en-GB"/>
                    </a:p>
                  </a:txBody>
                  <a:tcPr/>
                </a:tc>
                <a:tc rowSpan="5" hMerge="1">
                  <a:txBody>
                    <a:bodyPr/>
                    <a:lstStyle/>
                    <a:p>
                      <a:endParaRPr lang="en-GB"/>
                    </a:p>
                  </a:txBody>
                  <a:tcPr/>
                </a:tc>
              </a:tr>
              <a:tr h="182894">
                <a:tc gridSpan="2" vMerge="1">
                  <a:txBody>
                    <a:bodyPr/>
                    <a:lstStyle/>
                    <a:p>
                      <a:endParaRPr lang="en-GB"/>
                    </a:p>
                  </a:txBody>
                  <a:tcPr/>
                </a:tc>
                <a:tc hMerge="1" vMerge="1">
                  <a:txBody>
                    <a:bodyPr/>
                    <a:lstStyle/>
                    <a:p>
                      <a:endParaRPr lang="en-GB"/>
                    </a:p>
                  </a:txBody>
                  <a:tcPr/>
                </a:tc>
                <a:tc vMerge="1">
                  <a:txBody>
                    <a:bodyPr/>
                    <a:lstStyle/>
                    <a:p>
                      <a:endParaRPr lang="en-GB"/>
                    </a:p>
                  </a:txBody>
                  <a:tcPr/>
                </a:tc>
                <a:tc gridSpan="4">
                  <a:txBody>
                    <a:bodyPr/>
                    <a:lstStyle/>
                    <a:p>
                      <a:pPr>
                        <a:spcAft>
                          <a:spcPts val="0"/>
                        </a:spcAft>
                      </a:pPr>
                      <a:endParaRPr lang="en-GB" sz="1200" b="1" dirty="0">
                        <a:latin typeface="Arial"/>
                        <a:ea typeface="Times New Roman"/>
                        <a:cs typeface="Arial"/>
                      </a:endParaRPr>
                    </a:p>
                  </a:txBody>
                  <a:tcPr marL="51658" marR="5165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r>
              <a:tr h="213376">
                <a:tc gridSpan="2" vMerge="1">
                  <a:txBody>
                    <a:bodyPr/>
                    <a:lstStyle/>
                    <a:p>
                      <a:endParaRPr lang="en-GB"/>
                    </a:p>
                  </a:txBody>
                  <a:tcPr/>
                </a:tc>
                <a:tc hMerge="1" vMerge="1">
                  <a:txBody>
                    <a:bodyPr/>
                    <a:lstStyle/>
                    <a:p>
                      <a:endParaRPr lang="en-GB"/>
                    </a:p>
                  </a:txBody>
                  <a:tcPr/>
                </a:tc>
                <a:tc vMerge="1">
                  <a:txBody>
                    <a:bodyPr/>
                    <a:lstStyle/>
                    <a:p>
                      <a:endParaRPr lang="en-GB"/>
                    </a:p>
                  </a:txBody>
                  <a:tcPr/>
                </a:tc>
                <a:tc gridSpan="4">
                  <a:txBody>
                    <a:bodyPr/>
                    <a:lstStyle/>
                    <a:p>
                      <a:pPr>
                        <a:spcAft>
                          <a:spcPts val="0"/>
                        </a:spcAft>
                      </a:pPr>
                      <a:r>
                        <a:rPr lang="en-GB" sz="1400" b="1" dirty="0" smtClean="0">
                          <a:latin typeface="Arial"/>
                          <a:ea typeface="Times New Roman"/>
                          <a:cs typeface="Arial"/>
                        </a:rPr>
                        <a:t>Subject Benchmarks</a:t>
                      </a:r>
                      <a:r>
                        <a:rPr lang="ar-SA" sz="1400" b="1" dirty="0" smtClean="0">
                          <a:latin typeface="Arial"/>
                          <a:ea typeface="Times New Roman"/>
                          <a:cs typeface="Arial"/>
                        </a:rPr>
                        <a:t> </a:t>
                      </a:r>
                      <a:r>
                        <a:rPr lang="ar-SA" sz="1400" b="1" baseline="0" dirty="0" smtClean="0">
                          <a:latin typeface="Arial"/>
                          <a:ea typeface="Times New Roman"/>
                          <a:cs typeface="Arial"/>
                        </a:rPr>
                        <a:t> مواضيع </a:t>
                      </a:r>
                      <a:endParaRPr lang="en-GB" sz="1400" b="1" dirty="0">
                        <a:latin typeface="Times New Roman"/>
                        <a:ea typeface="Times New Roman"/>
                        <a:cs typeface="Arial"/>
                      </a:endParaRPr>
                    </a:p>
                  </a:txBody>
                  <a:tcPr marL="51658" marR="5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r>
              <a:tr h="182894">
                <a:tc gridSpan="2" vMerge="1">
                  <a:txBody>
                    <a:bodyPr/>
                    <a:lstStyle/>
                    <a:p>
                      <a:endParaRPr lang="en-GB"/>
                    </a:p>
                  </a:txBody>
                  <a:tcPr/>
                </a:tc>
                <a:tc hMerge="1" vMerge="1">
                  <a:txBody>
                    <a:bodyPr/>
                    <a:lstStyle/>
                    <a:p>
                      <a:endParaRPr lang="en-GB"/>
                    </a:p>
                  </a:txBody>
                  <a:tcPr/>
                </a:tc>
                <a:tc vMerge="1">
                  <a:txBody>
                    <a:bodyPr/>
                    <a:lstStyle/>
                    <a:p>
                      <a:endParaRPr lang="en-GB"/>
                    </a:p>
                  </a:txBody>
                  <a:tcPr/>
                </a:tc>
                <a:tc gridSpan="4">
                  <a:txBody>
                    <a:bodyPr/>
                    <a:lstStyle/>
                    <a:p>
                      <a:pPr>
                        <a:spcAft>
                          <a:spcPts val="0"/>
                        </a:spcAft>
                      </a:pPr>
                      <a:endParaRPr lang="en-GB" sz="1200" b="1" dirty="0">
                        <a:latin typeface="Arial"/>
                        <a:ea typeface="Times New Roman"/>
                        <a:cs typeface="Arial"/>
                      </a:endParaRPr>
                    </a:p>
                  </a:txBody>
                  <a:tcPr marL="51658" marR="5165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r>
              <a:tr h="213376">
                <a:tc gridSpan="2" vMerge="1">
                  <a:txBody>
                    <a:bodyPr/>
                    <a:lstStyle/>
                    <a:p>
                      <a:endParaRPr lang="en-GB"/>
                    </a:p>
                  </a:txBody>
                  <a:tcPr/>
                </a:tc>
                <a:tc hMerge="1" vMerge="1">
                  <a:txBody>
                    <a:bodyPr/>
                    <a:lstStyle/>
                    <a:p>
                      <a:endParaRPr lang="en-GB"/>
                    </a:p>
                  </a:txBody>
                  <a:tcPr/>
                </a:tc>
                <a:tc vMerge="1">
                  <a:txBody>
                    <a:bodyPr/>
                    <a:lstStyle/>
                    <a:p>
                      <a:endParaRPr lang="en-GB"/>
                    </a:p>
                  </a:txBody>
                  <a:tcPr/>
                </a:tc>
                <a:tc gridSpan="4">
                  <a:txBody>
                    <a:bodyPr/>
                    <a:lstStyle/>
                    <a:p>
                      <a:pPr>
                        <a:spcAft>
                          <a:spcPts val="0"/>
                        </a:spcAft>
                      </a:pPr>
                      <a:r>
                        <a:rPr lang="en-GB" sz="1400" b="1" dirty="0">
                          <a:latin typeface="Arial"/>
                          <a:ea typeface="Times New Roman"/>
                          <a:cs typeface="Arial"/>
                        </a:rPr>
                        <a:t>Professional Body </a:t>
                      </a:r>
                      <a:r>
                        <a:rPr lang="en-GB" sz="1400" b="1" dirty="0" smtClean="0">
                          <a:latin typeface="Arial"/>
                          <a:ea typeface="Times New Roman"/>
                          <a:cs typeface="Arial"/>
                        </a:rPr>
                        <a:t>Requirements</a:t>
                      </a:r>
                      <a:endParaRPr lang="ar-SA" sz="1400" b="1" dirty="0" smtClean="0">
                        <a:latin typeface="Arial"/>
                        <a:ea typeface="Times New Roman"/>
                        <a:cs typeface="Arial"/>
                      </a:endParaRPr>
                    </a:p>
                    <a:p>
                      <a:pPr>
                        <a:spcAft>
                          <a:spcPts val="0"/>
                        </a:spcAft>
                      </a:pPr>
                      <a:r>
                        <a:rPr lang="ar-SA" sz="1400" b="1" dirty="0" smtClean="0">
                          <a:latin typeface="Arial"/>
                          <a:ea typeface="Times New Roman"/>
                          <a:cs typeface="Arial"/>
                        </a:rPr>
                        <a:t>متطلبات المجلس</a:t>
                      </a:r>
                      <a:r>
                        <a:rPr lang="ar-SA" sz="1400" b="1" baseline="0" dirty="0" smtClean="0">
                          <a:latin typeface="Arial"/>
                          <a:ea typeface="Times New Roman"/>
                          <a:cs typeface="Arial"/>
                        </a:rPr>
                        <a:t> الاحترافي </a:t>
                      </a:r>
                      <a:endParaRPr lang="en-GB" sz="1400" b="1" dirty="0">
                        <a:latin typeface="Times New Roman"/>
                        <a:ea typeface="Times New Roman"/>
                        <a:cs typeface="Arial"/>
                      </a:endParaRPr>
                    </a:p>
                  </a:txBody>
                  <a:tcPr marL="51658" marR="5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r>
              <a:tr h="274341">
                <a:tc rowSpan="4" gridSpan="2">
                  <a:txBody>
                    <a:bodyPr/>
                    <a:lstStyle/>
                    <a:p>
                      <a:pPr algn="ctr">
                        <a:spcAft>
                          <a:spcPts val="0"/>
                        </a:spcAft>
                      </a:pPr>
                      <a:r>
                        <a:rPr lang="en-GB" sz="1200" b="1" i="1" dirty="0">
                          <a:solidFill>
                            <a:schemeClr val="tx1"/>
                          </a:solidFill>
                          <a:latin typeface="+mj-lt"/>
                          <a:ea typeface="Times New Roman"/>
                          <a:cs typeface="Arial"/>
                        </a:rPr>
                        <a:t>including:</a:t>
                      </a:r>
                    </a:p>
                    <a:p>
                      <a:pPr marL="111760" indent="-111760" algn="ctr">
                        <a:spcAft>
                          <a:spcPts val="0"/>
                        </a:spcAft>
                      </a:pPr>
                      <a:r>
                        <a:rPr lang="en-GB" sz="1200" b="1" i="1" dirty="0">
                          <a:solidFill>
                            <a:schemeClr val="tx1"/>
                          </a:solidFill>
                          <a:latin typeface="+mj-lt"/>
                          <a:ea typeface="Times New Roman"/>
                          <a:cs typeface="Arial"/>
                        </a:rPr>
                        <a:t>Knowledge &amp; understanding</a:t>
                      </a:r>
                    </a:p>
                    <a:p>
                      <a:pPr marL="111760" indent="-111760" algn="ctr">
                        <a:spcAft>
                          <a:spcPts val="0"/>
                        </a:spcAft>
                      </a:pPr>
                      <a:r>
                        <a:rPr lang="en-GB" sz="1200" b="1" i="1" dirty="0" smtClean="0">
                          <a:solidFill>
                            <a:schemeClr val="tx1"/>
                          </a:solidFill>
                          <a:latin typeface="+mj-lt"/>
                          <a:ea typeface="Times New Roman"/>
                          <a:cs typeface="Arial"/>
                        </a:rPr>
                        <a:t>Cognitive </a:t>
                      </a:r>
                      <a:r>
                        <a:rPr lang="en-GB" sz="1200" b="1" i="1" dirty="0">
                          <a:solidFill>
                            <a:schemeClr val="tx1"/>
                          </a:solidFill>
                          <a:latin typeface="+mj-lt"/>
                          <a:ea typeface="Times New Roman"/>
                          <a:cs typeface="Arial"/>
                        </a:rPr>
                        <a:t>S</a:t>
                      </a:r>
                      <a:r>
                        <a:rPr lang="en-GB" sz="1200" b="1" i="1" dirty="0" smtClean="0">
                          <a:solidFill>
                            <a:schemeClr val="tx1"/>
                          </a:solidFill>
                          <a:latin typeface="+mj-lt"/>
                          <a:ea typeface="Times New Roman"/>
                          <a:cs typeface="Arial"/>
                        </a:rPr>
                        <a:t>kills</a:t>
                      </a:r>
                      <a:endParaRPr lang="en-GB" sz="1200" b="1" i="1" dirty="0">
                        <a:solidFill>
                          <a:schemeClr val="tx1"/>
                        </a:solidFill>
                        <a:latin typeface="+mj-lt"/>
                        <a:ea typeface="Times New Roman"/>
                        <a:cs typeface="Arial"/>
                      </a:endParaRPr>
                    </a:p>
                    <a:p>
                      <a:pPr marL="111760" indent="-111760" algn="ctr">
                        <a:spcAft>
                          <a:spcPts val="0"/>
                        </a:spcAft>
                      </a:pPr>
                      <a:r>
                        <a:rPr lang="en-GB" sz="1200" b="1" i="1" dirty="0" smtClean="0">
                          <a:solidFill>
                            <a:schemeClr val="tx1"/>
                          </a:solidFill>
                          <a:latin typeface="+mj-lt"/>
                          <a:ea typeface="Times New Roman"/>
                          <a:cs typeface="Arial"/>
                        </a:rPr>
                        <a:t>Interpersonal</a:t>
                      </a:r>
                      <a:r>
                        <a:rPr lang="en-GB" sz="1200" b="1" i="1" baseline="0" dirty="0" smtClean="0">
                          <a:solidFill>
                            <a:schemeClr val="tx1"/>
                          </a:solidFill>
                          <a:latin typeface="+mj-lt"/>
                          <a:ea typeface="Times New Roman"/>
                          <a:cs typeface="Arial"/>
                        </a:rPr>
                        <a:t> Skills and Responsibility</a:t>
                      </a:r>
                    </a:p>
                    <a:p>
                      <a:pPr marL="111760" indent="-111760" algn="ctr">
                        <a:spcAft>
                          <a:spcPts val="0"/>
                        </a:spcAft>
                      </a:pPr>
                      <a:r>
                        <a:rPr lang="en-GB" sz="1200" b="1" i="1" baseline="0" dirty="0" smtClean="0">
                          <a:solidFill>
                            <a:schemeClr val="tx1"/>
                          </a:solidFill>
                          <a:latin typeface="+mj-lt"/>
                          <a:ea typeface="Times New Roman"/>
                          <a:cs typeface="Arial"/>
                        </a:rPr>
                        <a:t>Communication, IT &amp; Numerical Skills</a:t>
                      </a:r>
                    </a:p>
                    <a:p>
                      <a:pPr marL="111760" indent="-111760" algn="ctr">
                        <a:spcAft>
                          <a:spcPts val="0"/>
                        </a:spcAft>
                      </a:pPr>
                      <a:r>
                        <a:rPr lang="en-GB" sz="1200" b="1" i="1" baseline="0" dirty="0" smtClean="0">
                          <a:solidFill>
                            <a:schemeClr val="tx1"/>
                          </a:solidFill>
                          <a:latin typeface="+mj-lt"/>
                          <a:ea typeface="Times New Roman"/>
                          <a:cs typeface="Arial"/>
                        </a:rPr>
                        <a:t>Psychomotor Skills</a:t>
                      </a:r>
                      <a:endParaRPr lang="en-GB" sz="1200" b="1" i="1" dirty="0">
                        <a:solidFill>
                          <a:schemeClr val="tx1"/>
                        </a:solidFill>
                        <a:latin typeface="+mj-lt"/>
                        <a:ea typeface="Times New Roman"/>
                        <a:cs typeface="Arial"/>
                      </a:endParaRPr>
                    </a:p>
                  </a:txBody>
                  <a:tcPr marL="51658" marR="5165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hMerge="1">
                  <a:txBody>
                    <a:bodyPr/>
                    <a:lstStyle/>
                    <a:p>
                      <a:endParaRPr lang="en-GB"/>
                    </a:p>
                  </a:txBody>
                  <a:tcPr/>
                </a:tc>
                <a:tc>
                  <a:txBody>
                    <a:bodyPr/>
                    <a:lstStyle/>
                    <a:p>
                      <a:pPr>
                        <a:spcAft>
                          <a:spcPts val="0"/>
                        </a:spcAft>
                        <a:tabLst>
                          <a:tab pos="2637155" algn="ctr"/>
                          <a:tab pos="5274310" algn="r"/>
                          <a:tab pos="457200" algn="l"/>
                        </a:tabLst>
                      </a:pPr>
                      <a:endParaRPr lang="en-GB" sz="1000" dirty="0">
                        <a:latin typeface="Arial"/>
                        <a:ea typeface="Times New Roman"/>
                        <a:cs typeface="Arial"/>
                      </a:endParaRPr>
                    </a:p>
                  </a:txBody>
                  <a:tcPr marL="51658" marR="51658" marT="0" marB="0">
                    <a:lnL w="19050" cap="flat" cmpd="dbl" algn="ctr">
                      <a:solidFill>
                        <a:srgbClr val="000000"/>
                      </a:solidFill>
                      <a:prstDash val="solid"/>
                      <a:round/>
                      <a:headEnd type="none" w="med" len="med"/>
                      <a:tailEnd type="none" w="med" len="med"/>
                    </a:lnL>
                    <a:lnR>
                      <a:noFill/>
                    </a:lnR>
                    <a:lnT>
                      <a:noFill/>
                    </a:lnT>
                    <a:lnB>
                      <a:noFill/>
                    </a:lnB>
                  </a:tcPr>
                </a:tc>
                <a:tc gridSpan="6">
                  <a:txBody>
                    <a:bodyPr/>
                    <a:lstStyle/>
                    <a:p>
                      <a:pPr>
                        <a:spcAft>
                          <a:spcPts val="0"/>
                        </a:spcAft>
                        <a:tabLst>
                          <a:tab pos="2637155" algn="ctr"/>
                          <a:tab pos="5274310" algn="r"/>
                          <a:tab pos="457200" algn="l"/>
                        </a:tabLst>
                      </a:pPr>
                      <a:endParaRPr lang="en-GB" sz="1400" dirty="0">
                        <a:latin typeface="Arial"/>
                        <a:ea typeface="Times New Roman"/>
                        <a:cs typeface="Arial"/>
                      </a:endParaRPr>
                    </a:p>
                  </a:txBody>
                  <a:tcPr marL="51658" marR="5165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spcAft>
                          <a:spcPts val="0"/>
                        </a:spcAft>
                      </a:pPr>
                      <a:endParaRPr lang="en-GB" sz="1000" dirty="0">
                        <a:latin typeface="Arial"/>
                        <a:ea typeface="Times New Roman"/>
                        <a:cs typeface="Arial"/>
                      </a:endParaRPr>
                    </a:p>
                  </a:txBody>
                  <a:tcPr marL="51658" marR="5165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endParaRPr lang="en-GB" sz="1800" dirty="0"/>
                    </a:p>
                  </a:txBody>
                  <a:tcPr marL="51658" marR="51658"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spcAft>
                          <a:spcPts val="0"/>
                        </a:spcAft>
                      </a:pPr>
                      <a:endParaRPr lang="en-GB" sz="1000" dirty="0">
                        <a:latin typeface="Arial"/>
                        <a:ea typeface="Times New Roman"/>
                        <a:cs typeface="Arial"/>
                      </a:endParaRPr>
                    </a:p>
                  </a:txBody>
                  <a:tcPr marL="51658" marR="51658"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spcAft>
                          <a:spcPts val="0"/>
                        </a:spcAft>
                      </a:pPr>
                      <a:endParaRPr lang="en-GB" sz="1000" dirty="0">
                        <a:latin typeface="Arial"/>
                        <a:ea typeface="Times New Roman"/>
                        <a:cs typeface="Arial"/>
                      </a:endParaRPr>
                    </a:p>
                  </a:txBody>
                  <a:tcPr marL="51658" marR="51658"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ash"/>
                      <a:round/>
                      <a:headEnd type="none" w="med" len="med"/>
                      <a:tailEnd type="none" w="med" len="med"/>
                    </a:lnB>
                  </a:tcPr>
                </a:tc>
              </a:tr>
              <a:tr h="154512">
                <a:tc gridSpan="2" vMerge="1">
                  <a:txBody>
                    <a:bodyPr/>
                    <a:lstStyle/>
                    <a:p>
                      <a:endParaRPr lang="en-GB"/>
                    </a:p>
                  </a:txBody>
                  <a:tcPr/>
                </a:tc>
                <a:tc hMerge="1" vMerge="1">
                  <a:txBody>
                    <a:bodyPr/>
                    <a:lstStyle/>
                    <a:p>
                      <a:endParaRPr lang="en-GB"/>
                    </a:p>
                  </a:txBody>
                  <a:tcPr/>
                </a:tc>
                <a:tc>
                  <a:txBody>
                    <a:bodyPr/>
                    <a:lstStyle/>
                    <a:p>
                      <a:pPr>
                        <a:spcAft>
                          <a:spcPts val="0"/>
                        </a:spcAft>
                      </a:pPr>
                      <a:endParaRPr lang="en-GB" sz="1000" dirty="0">
                        <a:latin typeface="Arial"/>
                        <a:ea typeface="Times New Roman"/>
                        <a:cs typeface="Arial"/>
                      </a:endParaRPr>
                    </a:p>
                  </a:txBody>
                  <a:tcPr marL="51658" marR="51658" marT="0" marB="0">
                    <a:lnL w="1905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a:noFill/>
                    </a:lnB>
                  </a:tcPr>
                </a:tc>
                <a:tc gridSpan="10">
                  <a:txBody>
                    <a:bodyPr/>
                    <a:lstStyle/>
                    <a:p>
                      <a:pPr algn="ctr">
                        <a:spcAft>
                          <a:spcPts val="0"/>
                        </a:spcAft>
                      </a:pPr>
                      <a:endParaRPr lang="en-GB" sz="1000" dirty="0">
                        <a:latin typeface="Arial"/>
                        <a:ea typeface="Times New Roman"/>
                        <a:cs typeface="Arial"/>
                      </a:endParaRPr>
                    </a:p>
                  </a:txBody>
                  <a:tcPr marL="51658" marR="51658" marT="0" marB="0">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74341">
                <a:tc gridSpan="2" vMerge="1">
                  <a:txBody>
                    <a:bodyPr/>
                    <a:lstStyle/>
                    <a:p>
                      <a:endParaRPr lang="en-GB"/>
                    </a:p>
                  </a:txBody>
                  <a:tcPr/>
                </a:tc>
                <a:tc hMerge="1" vMerge="1">
                  <a:txBody>
                    <a:bodyPr/>
                    <a:lstStyle/>
                    <a:p>
                      <a:endParaRPr lang="en-GB"/>
                    </a:p>
                  </a:txBody>
                  <a:tcPr/>
                </a:tc>
                <a:tc rowSpan="2">
                  <a:txBody>
                    <a:bodyPr/>
                    <a:lstStyle/>
                    <a:p>
                      <a:pPr>
                        <a:spcAft>
                          <a:spcPts val="0"/>
                        </a:spcAft>
                      </a:pPr>
                      <a:endParaRPr lang="en-GB" sz="1000" dirty="0">
                        <a:latin typeface="Arial"/>
                        <a:ea typeface="Times New Roman"/>
                        <a:cs typeface="Arial"/>
                      </a:endParaRPr>
                    </a:p>
                  </a:txBody>
                  <a:tcPr marL="51658" marR="51658" marT="0" marB="0">
                    <a:lnL w="1905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a:noFill/>
                    </a:lnB>
                  </a:tcPr>
                </a:tc>
                <a:tc rowSpan="2">
                  <a:txBody>
                    <a:bodyPr/>
                    <a:lstStyle/>
                    <a:p>
                      <a:pPr>
                        <a:spcAft>
                          <a:spcPts val="0"/>
                        </a:spcAft>
                      </a:pPr>
                      <a:endParaRPr lang="en-GB" sz="1000" dirty="0">
                        <a:latin typeface="Arial"/>
                        <a:ea typeface="Times New Roman"/>
                        <a:cs typeface="Arial"/>
                      </a:endParaRPr>
                    </a:p>
                  </a:txBody>
                  <a:tcPr marL="51658" marR="51658" marT="0" marB="0">
                    <a:lnL w="12700" cap="flat" cmpd="sng" algn="ctr">
                      <a:solidFill>
                        <a:srgbClr val="000000"/>
                      </a:solidFill>
                      <a:prstDash val="dash"/>
                      <a:round/>
                      <a:headEnd type="none" w="med" len="med"/>
                      <a:tailEnd type="none" w="med" len="med"/>
                    </a:lnL>
                    <a:lnR>
                      <a:noFill/>
                    </a:lnR>
                    <a:lnT>
                      <a:noFill/>
                    </a:lnT>
                    <a:lnB>
                      <a:noFill/>
                    </a:lnB>
                  </a:tcPr>
                </a:tc>
                <a:tc>
                  <a:txBody>
                    <a:bodyPr/>
                    <a:lstStyle/>
                    <a:p>
                      <a:pPr>
                        <a:spcAft>
                          <a:spcPts val="0"/>
                        </a:spcAft>
                        <a:tabLst>
                          <a:tab pos="2637155" algn="ctr"/>
                          <a:tab pos="5274310" algn="r"/>
                          <a:tab pos="457200" algn="l"/>
                        </a:tabLst>
                      </a:pPr>
                      <a:endParaRPr lang="en-GB" sz="1000" dirty="0">
                        <a:latin typeface="Arial"/>
                        <a:ea typeface="Times New Roman"/>
                        <a:cs typeface="Arial"/>
                      </a:endParaRPr>
                    </a:p>
                  </a:txBody>
                  <a:tcPr marL="51658" marR="51658" marT="0" marB="0" anchor="ctr">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algn="ctr">
                        <a:spcAft>
                          <a:spcPts val="0"/>
                        </a:spcAft>
                      </a:pPr>
                      <a:endParaRPr lang="en-GB" sz="1000" dirty="0">
                        <a:latin typeface="Arial"/>
                        <a:ea typeface="Times New Roman"/>
                        <a:cs typeface="Arial"/>
                      </a:endParaRPr>
                    </a:p>
                  </a:txBody>
                  <a:tcPr marL="51658" marR="51658" marT="0" marB="0">
                    <a:lnL>
                      <a:noFill/>
                    </a:lnL>
                    <a:lnR>
                      <a:noFill/>
                    </a:lnR>
                    <a:lnT>
                      <a:noFill/>
                    </a:lnT>
                    <a:lnB>
                      <a:noFill/>
                    </a:lnB>
                  </a:tcPr>
                </a:tc>
                <a:tc gridSpan="2">
                  <a:txBody>
                    <a:bodyPr/>
                    <a:lstStyle/>
                    <a:p>
                      <a:endParaRPr lang="en-GB" sz="1800" dirty="0"/>
                    </a:p>
                  </a:txBody>
                  <a:tcPr marL="51658" marR="51658"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rowSpan="2">
                  <a:txBody>
                    <a:bodyPr/>
                    <a:lstStyle/>
                    <a:p>
                      <a:pPr algn="ctr"/>
                      <a:endParaRPr lang="en-GB" sz="1400" dirty="0">
                        <a:latin typeface="Arial" pitchFamily="34" charset="0"/>
                        <a:cs typeface="Arial" pitchFamily="34" charset="0"/>
                      </a:endParaRPr>
                    </a:p>
                  </a:txBody>
                  <a:tcPr marL="51658" marR="51658" marT="0" marB="0">
                    <a:lnL>
                      <a:noFill/>
                    </a:lnL>
                    <a:lnR>
                      <a:noFill/>
                    </a:lnR>
                    <a:lnT>
                      <a:noFill/>
                    </a:lnT>
                    <a:lnB>
                      <a:noFill/>
                    </a:lnB>
                  </a:tcPr>
                </a:tc>
                <a:tc gridSpan="4">
                  <a:txBody>
                    <a:bodyPr/>
                    <a:lstStyle/>
                    <a:p>
                      <a:pPr>
                        <a:spcAft>
                          <a:spcPts val="0"/>
                        </a:spcAft>
                      </a:pPr>
                      <a:endParaRPr lang="en-GB" sz="1000" dirty="0">
                        <a:latin typeface="Arial"/>
                        <a:ea typeface="Times New Roman"/>
                        <a:cs typeface="Arial"/>
                      </a:endParaRPr>
                    </a:p>
                  </a:txBody>
                  <a:tcPr marL="51658" marR="51658"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r>
              <a:tr h="443401">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algn="ctr">
                        <a:spcAft>
                          <a:spcPts val="0"/>
                        </a:spcAft>
                        <a:tabLst>
                          <a:tab pos="2637155" algn="ctr"/>
                          <a:tab pos="5274310" algn="r"/>
                          <a:tab pos="457200" algn="l"/>
                        </a:tabLst>
                      </a:pPr>
                      <a:r>
                        <a:rPr lang="en-GB" sz="1400" b="1" dirty="0">
                          <a:latin typeface="Arial"/>
                          <a:ea typeface="Times New Roman"/>
                          <a:cs typeface="Arial"/>
                        </a:rPr>
                        <a:t>Outcomes for level attained through</a:t>
                      </a:r>
                      <a:r>
                        <a:rPr lang="en-GB" sz="1400" b="1" dirty="0" smtClean="0">
                          <a:latin typeface="Arial"/>
                          <a:ea typeface="Times New Roman"/>
                          <a:cs typeface="Arial"/>
                        </a:rPr>
                        <a:t>:</a:t>
                      </a:r>
                      <a:endParaRPr lang="ar-SA" sz="1400" b="1" dirty="0" smtClean="0">
                        <a:latin typeface="Arial"/>
                        <a:ea typeface="Times New Roman"/>
                        <a:cs typeface="Arial"/>
                      </a:endParaRPr>
                    </a:p>
                    <a:p>
                      <a:pPr algn="ctr">
                        <a:spcAft>
                          <a:spcPts val="0"/>
                        </a:spcAft>
                        <a:tabLst>
                          <a:tab pos="2637155" algn="ctr"/>
                          <a:tab pos="5274310" algn="r"/>
                          <a:tab pos="457200" algn="l"/>
                        </a:tabLst>
                      </a:pPr>
                      <a:r>
                        <a:rPr lang="ar-SA" sz="1400" b="1" dirty="0" smtClean="0">
                          <a:latin typeface="Arial"/>
                          <a:ea typeface="Times New Roman"/>
                          <a:cs typeface="Arial"/>
                        </a:rPr>
                        <a:t>المخرجات للمستوى المتحصل</a:t>
                      </a:r>
                      <a:endParaRPr lang="en-GB" sz="1400" dirty="0">
                        <a:latin typeface="Times New Roman"/>
                        <a:ea typeface="Times New Roman"/>
                        <a:cs typeface="Arial"/>
                      </a:endParaRPr>
                    </a:p>
                  </a:txBody>
                  <a:tcPr marL="51658" marR="51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rowSpan="2" gridSpan="2">
                  <a:txBody>
                    <a:bodyPr/>
                    <a:lstStyle/>
                    <a:p>
                      <a:pPr algn="ctr">
                        <a:spcAft>
                          <a:spcPts val="0"/>
                        </a:spcAft>
                      </a:pPr>
                      <a:r>
                        <a:rPr lang="en-GB" sz="1400" dirty="0">
                          <a:latin typeface="Arial" pitchFamily="34" charset="0"/>
                          <a:ea typeface="Times New Roman"/>
                          <a:cs typeface="Arial" pitchFamily="34" charset="0"/>
                        </a:rPr>
                        <a:t>Attainment verified by</a:t>
                      </a:r>
                      <a:r>
                        <a:rPr lang="en-GB" sz="1400" dirty="0" smtClean="0">
                          <a:latin typeface="Arial" pitchFamily="34" charset="0"/>
                          <a:ea typeface="Times New Roman"/>
                          <a:cs typeface="Arial" pitchFamily="34" charset="0"/>
                        </a:rPr>
                        <a:t>:</a:t>
                      </a:r>
                      <a:endParaRPr lang="ar-SA" sz="1400" dirty="0" smtClean="0">
                        <a:latin typeface="Arial" pitchFamily="34" charset="0"/>
                        <a:ea typeface="Times New Roman"/>
                        <a:cs typeface="Arial" pitchFamily="34" charset="0"/>
                      </a:endParaRPr>
                    </a:p>
                    <a:p>
                      <a:pPr algn="ctr">
                        <a:spcAft>
                          <a:spcPts val="0"/>
                        </a:spcAft>
                      </a:pPr>
                      <a:r>
                        <a:rPr lang="ar-SA" sz="1400" dirty="0" smtClean="0">
                          <a:latin typeface="Arial" pitchFamily="34" charset="0"/>
                          <a:ea typeface="Times New Roman"/>
                          <a:cs typeface="Arial" pitchFamily="34" charset="0"/>
                        </a:rPr>
                        <a:t>التأكد من التحصيل</a:t>
                      </a:r>
                      <a:endParaRPr lang="en-GB" sz="1400" dirty="0">
                        <a:latin typeface="Arial" pitchFamily="34" charset="0"/>
                        <a:ea typeface="Times New Roman"/>
                        <a:cs typeface="Arial" pitchFamily="34" charset="0"/>
                      </a:endParaRPr>
                    </a:p>
                  </a:txBody>
                  <a:tcPr marL="51658" marR="51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vMerge="1">
                  <a:txBody>
                    <a:bodyPr/>
                    <a:lstStyle/>
                    <a:p>
                      <a:endParaRPr lang="en-GB"/>
                    </a:p>
                  </a:txBody>
                  <a:tcPr/>
                </a:tc>
                <a:tc rowSpan="2" gridSpan="4">
                  <a:txBody>
                    <a:bodyPr/>
                    <a:lstStyle/>
                    <a:p>
                      <a:pPr algn="ctr">
                        <a:spcAft>
                          <a:spcPts val="0"/>
                        </a:spcAft>
                      </a:pPr>
                      <a:r>
                        <a:rPr lang="en-GB" sz="1400" dirty="0">
                          <a:latin typeface="Arial" pitchFamily="34" charset="0"/>
                          <a:ea typeface="Times New Roman"/>
                          <a:cs typeface="Arial" pitchFamily="34" charset="0"/>
                        </a:rPr>
                        <a:t>Grades awarded according to</a:t>
                      </a:r>
                      <a:r>
                        <a:rPr lang="en-GB" sz="1400" dirty="0" smtClean="0">
                          <a:latin typeface="Arial" pitchFamily="34" charset="0"/>
                          <a:ea typeface="Times New Roman"/>
                          <a:cs typeface="Arial" pitchFamily="34" charset="0"/>
                        </a:rPr>
                        <a:t>:</a:t>
                      </a:r>
                      <a:endParaRPr lang="ar-SA" sz="1400" dirty="0" smtClean="0">
                        <a:latin typeface="Arial" pitchFamily="34" charset="0"/>
                        <a:ea typeface="Times New Roman"/>
                        <a:cs typeface="Arial" pitchFamily="34" charset="0"/>
                      </a:endParaRPr>
                    </a:p>
                    <a:p>
                      <a:pPr algn="ctr">
                        <a:spcAft>
                          <a:spcPts val="0"/>
                        </a:spcAft>
                      </a:pPr>
                      <a:r>
                        <a:rPr lang="ar-SA" sz="1400" dirty="0" smtClean="0">
                          <a:latin typeface="Arial" pitchFamily="34" charset="0"/>
                          <a:ea typeface="Times New Roman"/>
                          <a:cs typeface="Arial" pitchFamily="34" charset="0"/>
                        </a:rPr>
                        <a:t>تمنح الدرجات طبقاً</a:t>
                      </a:r>
                      <a:r>
                        <a:rPr lang="ar-SA" sz="1400" baseline="0" dirty="0" smtClean="0">
                          <a:latin typeface="Arial" pitchFamily="34" charset="0"/>
                          <a:ea typeface="Times New Roman"/>
                          <a:cs typeface="Arial" pitchFamily="34" charset="0"/>
                        </a:rPr>
                        <a:t> </a:t>
                      </a:r>
                      <a:r>
                        <a:rPr lang="ar-SA" sz="1400" baseline="0" dirty="0" err="1" smtClean="0">
                          <a:latin typeface="Arial" pitchFamily="34" charset="0"/>
                          <a:ea typeface="Times New Roman"/>
                          <a:cs typeface="Arial" pitchFamily="34" charset="0"/>
                        </a:rPr>
                        <a:t>لي:</a:t>
                      </a:r>
                      <a:r>
                        <a:rPr lang="ar-SA" sz="1400" baseline="0" dirty="0" smtClean="0">
                          <a:latin typeface="Arial" pitchFamily="34" charset="0"/>
                          <a:ea typeface="Times New Roman"/>
                          <a:cs typeface="Arial" pitchFamily="34" charset="0"/>
                        </a:rPr>
                        <a:t> </a:t>
                      </a:r>
                      <a:endParaRPr lang="en-GB" sz="1400" dirty="0">
                        <a:latin typeface="Arial" pitchFamily="34" charset="0"/>
                        <a:ea typeface="Times New Roman"/>
                        <a:cs typeface="Arial" pitchFamily="34" charset="0"/>
                      </a:endParaRPr>
                    </a:p>
                  </a:txBody>
                  <a:tcPr marL="51658" marR="51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r>
              <a:tr h="360735">
                <a:tc gridSpan="2">
                  <a:txBody>
                    <a:bodyPr/>
                    <a:lstStyle/>
                    <a:p>
                      <a:pPr>
                        <a:spcAft>
                          <a:spcPts val="0"/>
                        </a:spcAft>
                      </a:pPr>
                      <a:endParaRPr lang="en-GB" sz="1000" dirty="0">
                        <a:latin typeface="Times New Roman"/>
                        <a:ea typeface="Times New Roman"/>
                        <a:cs typeface="Arial"/>
                      </a:endParaRPr>
                    </a:p>
                  </a:txBody>
                  <a:tcPr marL="51658" marR="5165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en-GB"/>
                    </a:p>
                  </a:txBody>
                  <a:tcPr/>
                </a:tc>
                <a:tc>
                  <a:txBody>
                    <a:bodyPr/>
                    <a:lstStyle/>
                    <a:p>
                      <a:pPr>
                        <a:spcAft>
                          <a:spcPts val="0"/>
                        </a:spcAft>
                      </a:pPr>
                      <a:endParaRPr lang="en-GB" sz="1000" dirty="0">
                        <a:latin typeface="Arial"/>
                        <a:ea typeface="Times New Roman"/>
                        <a:cs typeface="Arial"/>
                      </a:endParaRPr>
                    </a:p>
                  </a:txBody>
                  <a:tcPr marL="51658" marR="51658" marT="0" marB="0">
                    <a:lnL>
                      <a:noFill/>
                    </a:lnL>
                    <a:lnR w="12700" cap="flat" cmpd="sng" algn="ctr">
                      <a:solidFill>
                        <a:srgbClr val="000000"/>
                      </a:solidFill>
                      <a:prstDash val="dash"/>
                      <a:round/>
                      <a:headEnd type="none" w="med" len="med"/>
                      <a:tailEnd type="none" w="med" len="med"/>
                    </a:lnR>
                    <a:lnT>
                      <a:noFill/>
                    </a:lnT>
                    <a:lnB w="12700" cap="flat" cmpd="sng" algn="ctr">
                      <a:solidFill>
                        <a:srgbClr val="000000"/>
                      </a:solidFill>
                      <a:prstDash val="dash"/>
                      <a:round/>
                      <a:headEnd type="none" w="med" len="med"/>
                      <a:tailEnd type="none" w="med" len="med"/>
                    </a:lnB>
                  </a:tcPr>
                </a:tc>
                <a:tc>
                  <a:txBody>
                    <a:bodyPr/>
                    <a:lstStyle/>
                    <a:p>
                      <a:pPr>
                        <a:spcAft>
                          <a:spcPts val="0"/>
                        </a:spcAft>
                      </a:pPr>
                      <a:endParaRPr lang="en-GB" sz="1000" dirty="0">
                        <a:latin typeface="Arial"/>
                        <a:ea typeface="Times New Roman"/>
                        <a:cs typeface="Arial"/>
                      </a:endParaRPr>
                    </a:p>
                  </a:txBody>
                  <a:tcPr marL="51658" marR="51658"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ctr">
                        <a:spcAft>
                          <a:spcPts val="0"/>
                        </a:spcAft>
                      </a:pPr>
                      <a:endParaRPr lang="en-GB" sz="1000" dirty="0">
                        <a:latin typeface="Arial"/>
                        <a:ea typeface="Times New Roman"/>
                        <a:cs typeface="Arial"/>
                      </a:endParaRPr>
                    </a:p>
                  </a:txBody>
                  <a:tcPr marL="51658" marR="51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a:txBody>
                    <a:bodyPr/>
                    <a:lstStyle/>
                    <a:p>
                      <a:pPr algn="ctr"/>
                      <a:endParaRPr lang="en-GB" sz="1400" dirty="0">
                        <a:latin typeface="Arial" pitchFamily="34" charset="0"/>
                        <a:cs typeface="Arial" pitchFamily="34" charset="0"/>
                      </a:endParaRPr>
                    </a:p>
                  </a:txBody>
                  <a:tcPr marL="51658" marR="51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4" vMerge="1">
                  <a:txBody>
                    <a:bodyPr/>
                    <a:lstStyle/>
                    <a:p>
                      <a:endParaRPr lang="en-GB"/>
                    </a:p>
                  </a:txBody>
                  <a:tcPr marL="51661" marR="516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r>
              <a:tr h="213376">
                <a:tc>
                  <a:txBody>
                    <a:bodyPr/>
                    <a:lstStyle/>
                    <a:p>
                      <a:pPr>
                        <a:spcAft>
                          <a:spcPts val="0"/>
                        </a:spcAft>
                      </a:pPr>
                      <a:endParaRPr lang="en-GB" sz="1000" dirty="0">
                        <a:latin typeface="Times New Roman"/>
                        <a:ea typeface="Times New Roman"/>
                        <a:cs typeface="Arial"/>
                      </a:endParaRPr>
                    </a:p>
                  </a:txBody>
                  <a:tcPr marL="51658" marR="51658"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000" dirty="0">
                        <a:latin typeface="Times New Roman"/>
                        <a:ea typeface="Times New Roman"/>
                        <a:cs typeface="Arial"/>
                      </a:endParaRPr>
                    </a:p>
                  </a:txBody>
                  <a:tcPr marL="51658" marR="51658"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000" dirty="0">
                        <a:latin typeface="Arial"/>
                        <a:ea typeface="Times New Roman"/>
                        <a:cs typeface="Arial"/>
                      </a:endParaRPr>
                    </a:p>
                  </a:txBody>
                  <a:tcPr marL="51658" marR="51658"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000" dirty="0">
                        <a:latin typeface="Arial"/>
                        <a:ea typeface="Times New Roman"/>
                        <a:cs typeface="Arial"/>
                      </a:endParaRPr>
                    </a:p>
                  </a:txBody>
                  <a:tcPr marL="51658" marR="51658" marT="0" marB="0">
                    <a:lnL>
                      <a:noFill/>
                    </a:lnL>
                    <a:lnR>
                      <a:noFill/>
                    </a:lnR>
                    <a:lnT>
                      <a:noFill/>
                    </a:lnT>
                    <a:lnB>
                      <a:noFill/>
                    </a:lnB>
                  </a:tcPr>
                </a:tc>
                <a:tc>
                  <a:txBody>
                    <a:bodyPr/>
                    <a:lstStyle/>
                    <a:p>
                      <a:pPr algn="ctr">
                        <a:spcAft>
                          <a:spcPts val="0"/>
                        </a:spcAft>
                      </a:pPr>
                      <a:endParaRPr lang="en-GB" sz="1000" dirty="0">
                        <a:latin typeface="Times New Roman"/>
                        <a:ea typeface="Times New Roman"/>
                        <a:cs typeface="Arial"/>
                      </a:endParaRPr>
                    </a:p>
                  </a:txBody>
                  <a:tcPr marL="51658" marR="5165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000" dirty="0">
                        <a:latin typeface="Arial"/>
                        <a:ea typeface="Times New Roman"/>
                        <a:cs typeface="Arial"/>
                      </a:endParaRPr>
                    </a:p>
                  </a:txBody>
                  <a:tcPr marL="51658" marR="51658" marT="0" marB="0" anchor="ctr">
                    <a:lnL>
                      <a:noFill/>
                    </a:lnL>
                    <a:lnR>
                      <a:noFill/>
                    </a:lnR>
                    <a:lnT>
                      <a:noFill/>
                    </a:lnT>
                    <a:lnB>
                      <a:noFill/>
                    </a:lnB>
                  </a:tcPr>
                </a:tc>
                <a:tc gridSpan="2">
                  <a:txBody>
                    <a:bodyPr/>
                    <a:lstStyle/>
                    <a:p>
                      <a:pPr algn="ctr"/>
                      <a:endParaRPr lang="en-GB" sz="1400" dirty="0">
                        <a:latin typeface="Arial" pitchFamily="34" charset="0"/>
                        <a:cs typeface="Arial" pitchFamily="34" charset="0"/>
                      </a:endParaRPr>
                    </a:p>
                  </a:txBody>
                  <a:tcPr marL="51658" marR="5165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endParaRPr lang="en-GB" sz="1400" dirty="0">
                        <a:latin typeface="Arial" pitchFamily="34" charset="0"/>
                        <a:cs typeface="Arial" pitchFamily="34" charset="0"/>
                      </a:endParaRPr>
                    </a:p>
                  </a:txBody>
                  <a:tcPr marL="51658" marR="51658" marT="0" marB="0" anchor="ctr">
                    <a:lnL>
                      <a:noFill/>
                    </a:lnL>
                    <a:lnR>
                      <a:noFill/>
                    </a:lnR>
                    <a:lnT>
                      <a:noFill/>
                    </a:lnT>
                    <a:lnB>
                      <a:noFill/>
                    </a:lnB>
                  </a:tcPr>
                </a:tc>
                <a:tc gridSpan="4">
                  <a:txBody>
                    <a:bodyPr/>
                    <a:lstStyle/>
                    <a:p>
                      <a:pPr algn="ctr">
                        <a:spcAft>
                          <a:spcPts val="0"/>
                        </a:spcAft>
                      </a:pPr>
                      <a:endParaRPr lang="en-GB" sz="1400" dirty="0">
                        <a:latin typeface="Arial" pitchFamily="34" charset="0"/>
                        <a:ea typeface="Times New Roman"/>
                        <a:cs typeface="Arial" pitchFamily="34" charset="0"/>
                      </a:endParaRPr>
                    </a:p>
                  </a:txBody>
                  <a:tcPr marL="51658" marR="5165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r>
              <a:tr h="245716">
                <a:tc rowSpan="2" gridSpan="3">
                  <a:txBody>
                    <a:bodyPr/>
                    <a:lstStyle/>
                    <a:p>
                      <a:pPr algn="ctr">
                        <a:spcAft>
                          <a:spcPts val="0"/>
                        </a:spcAft>
                      </a:pPr>
                      <a:r>
                        <a:rPr lang="en-GB" sz="1200" b="1" i="1" dirty="0" smtClean="0">
                          <a:latin typeface="Arial"/>
                          <a:ea typeface="Times New Roman"/>
                          <a:cs typeface="Arial"/>
                        </a:rPr>
                        <a:t>Program </a:t>
                      </a:r>
                      <a:r>
                        <a:rPr lang="en-GB" sz="1200" b="1" i="1" dirty="0">
                          <a:latin typeface="Arial"/>
                          <a:ea typeface="Times New Roman"/>
                          <a:cs typeface="Arial"/>
                        </a:rPr>
                        <a:t>learning outcomes broken down by level to ensure incremental attainment over duration of </a:t>
                      </a:r>
                      <a:r>
                        <a:rPr lang="en-GB" sz="1200" b="1" i="1" dirty="0" smtClean="0">
                          <a:latin typeface="Arial"/>
                          <a:ea typeface="Times New Roman"/>
                          <a:cs typeface="Arial"/>
                        </a:rPr>
                        <a:t>course</a:t>
                      </a:r>
                      <a:endParaRPr lang="ar-SA" sz="1200" b="1" i="1" dirty="0" smtClean="0">
                        <a:latin typeface="Arial"/>
                        <a:ea typeface="Times New Roman"/>
                        <a:cs typeface="Arial"/>
                      </a:endParaRPr>
                    </a:p>
                    <a:p>
                      <a:pPr algn="ctr">
                        <a:spcAft>
                          <a:spcPts val="0"/>
                        </a:spcAft>
                      </a:pPr>
                      <a:r>
                        <a:rPr lang="ar-SA" sz="1200" b="1" i="1" dirty="0" smtClean="0">
                          <a:latin typeface="Arial"/>
                          <a:ea typeface="Times New Roman"/>
                          <a:cs typeface="Arial"/>
                        </a:rPr>
                        <a:t>مخرجات التعلم تفصل طبقاً للمستوى لضمان التحصيل الجيد خلال</a:t>
                      </a:r>
                      <a:r>
                        <a:rPr lang="ar-SA" sz="1200" b="1" i="1" baseline="0" dirty="0" smtClean="0">
                          <a:latin typeface="Arial"/>
                          <a:ea typeface="Times New Roman"/>
                          <a:cs typeface="Arial"/>
                        </a:rPr>
                        <a:t> الدورة </a:t>
                      </a:r>
                      <a:endParaRPr lang="en-GB" sz="1200" b="1" i="1" dirty="0">
                        <a:latin typeface="Times New Roman"/>
                        <a:ea typeface="Times New Roman"/>
                        <a:cs typeface="Arial"/>
                      </a:endParaRPr>
                    </a:p>
                  </a:txBody>
                  <a:tcPr marL="51658" marR="5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rowSpan="2" hMerge="1">
                  <a:txBody>
                    <a:bodyPr/>
                    <a:lstStyle/>
                    <a:p>
                      <a:endParaRPr lang="en-GB"/>
                    </a:p>
                  </a:txBody>
                  <a:tcPr/>
                </a:tc>
                <a:tc>
                  <a:txBody>
                    <a:bodyPr/>
                    <a:lstStyle/>
                    <a:p>
                      <a:pPr>
                        <a:spcAft>
                          <a:spcPts val="0"/>
                        </a:spcAft>
                        <a:tabLst>
                          <a:tab pos="2637155" algn="ctr"/>
                          <a:tab pos="5274310" algn="r"/>
                          <a:tab pos="457200" algn="l"/>
                        </a:tabLst>
                      </a:pPr>
                      <a:endParaRPr lang="en-GB" sz="1000" dirty="0">
                        <a:latin typeface="Arial"/>
                        <a:ea typeface="Times New Roman"/>
                        <a:cs typeface="Arial"/>
                      </a:endParaRPr>
                    </a:p>
                  </a:txBody>
                  <a:tcPr marL="51658" marR="5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a:spcAft>
                          <a:spcPts val="0"/>
                        </a:spcAft>
                      </a:pPr>
                      <a:r>
                        <a:rPr lang="en-GB" sz="1400" b="1" dirty="0" smtClean="0">
                          <a:latin typeface="Arial"/>
                          <a:ea typeface="Times New Roman"/>
                          <a:cs typeface="Arial"/>
                        </a:rPr>
                        <a:t>Course </a:t>
                      </a:r>
                      <a:r>
                        <a:rPr lang="en-GB" sz="1400" b="1" dirty="0">
                          <a:latin typeface="Arial"/>
                          <a:ea typeface="Times New Roman"/>
                          <a:cs typeface="Arial"/>
                        </a:rPr>
                        <a:t>learning </a:t>
                      </a:r>
                      <a:r>
                        <a:rPr lang="en-GB" sz="1400" b="1" dirty="0" smtClean="0">
                          <a:latin typeface="Arial"/>
                          <a:ea typeface="Times New Roman"/>
                          <a:cs typeface="Arial"/>
                        </a:rPr>
                        <a:t>outcomes</a:t>
                      </a:r>
                      <a:endParaRPr lang="ar-SA" sz="1400" b="1" dirty="0" smtClean="0">
                        <a:latin typeface="Arial"/>
                        <a:ea typeface="Times New Roman"/>
                        <a:cs typeface="Arial"/>
                      </a:endParaRPr>
                    </a:p>
                    <a:p>
                      <a:pPr algn="ctr">
                        <a:spcAft>
                          <a:spcPts val="0"/>
                        </a:spcAft>
                      </a:pPr>
                      <a:r>
                        <a:rPr lang="ar-SA" sz="1400" b="1" dirty="0" smtClean="0">
                          <a:latin typeface="Arial"/>
                          <a:ea typeface="Times New Roman"/>
                          <a:cs typeface="Arial"/>
                        </a:rPr>
                        <a:t>مخرجات تعلم</a:t>
                      </a:r>
                      <a:r>
                        <a:rPr lang="ar-SA" sz="1400" b="1" baseline="0" dirty="0" smtClean="0">
                          <a:latin typeface="Arial"/>
                          <a:ea typeface="Times New Roman"/>
                          <a:cs typeface="Arial"/>
                        </a:rPr>
                        <a:t> الكورس</a:t>
                      </a:r>
                      <a:endParaRPr lang="en-GB" sz="1400" b="1" dirty="0">
                        <a:latin typeface="Times New Roman"/>
                        <a:ea typeface="Times New Roman"/>
                        <a:cs typeface="Arial"/>
                      </a:endParaRPr>
                    </a:p>
                  </a:txBody>
                  <a:tcPr marL="51658" marR="51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000" dirty="0">
                        <a:latin typeface="Arial"/>
                        <a:ea typeface="Times New Roman"/>
                        <a:cs typeface="Arial"/>
                      </a:endParaRPr>
                    </a:p>
                  </a:txBody>
                  <a:tcPr marL="51658" marR="51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gridSpan="2">
                  <a:txBody>
                    <a:bodyPr/>
                    <a:lstStyle/>
                    <a:p>
                      <a:pPr algn="ctr">
                        <a:spcAft>
                          <a:spcPts val="0"/>
                        </a:spcAft>
                      </a:pPr>
                      <a:r>
                        <a:rPr lang="en-GB" sz="1400" dirty="0" smtClean="0">
                          <a:latin typeface="Arial" pitchFamily="34" charset="0"/>
                          <a:ea typeface="Times New Roman"/>
                          <a:cs typeface="Arial" pitchFamily="34" charset="0"/>
                        </a:rPr>
                        <a:t>Course assessment</a:t>
                      </a:r>
                      <a:endParaRPr lang="ar-SA" sz="1400" dirty="0" smtClean="0">
                        <a:latin typeface="Arial" pitchFamily="34" charset="0"/>
                        <a:ea typeface="Times New Roman"/>
                        <a:cs typeface="Arial" pitchFamily="34" charset="0"/>
                      </a:endParaRPr>
                    </a:p>
                    <a:p>
                      <a:pPr algn="ctr">
                        <a:spcAft>
                          <a:spcPts val="0"/>
                        </a:spcAft>
                      </a:pPr>
                      <a:r>
                        <a:rPr lang="ar-SA" sz="1400" dirty="0" smtClean="0">
                          <a:latin typeface="Arial" pitchFamily="34" charset="0"/>
                          <a:ea typeface="Times New Roman"/>
                          <a:cs typeface="Arial" pitchFamily="34" charset="0"/>
                        </a:rPr>
                        <a:t>تقويم الدورة</a:t>
                      </a:r>
                      <a:endParaRPr lang="en-GB" sz="1400" dirty="0">
                        <a:latin typeface="Arial" pitchFamily="34" charset="0"/>
                        <a:ea typeface="Times New Roman"/>
                        <a:cs typeface="Arial" pitchFamily="34" charset="0"/>
                      </a:endParaRPr>
                    </a:p>
                  </a:txBody>
                  <a:tcPr marL="51658" marR="51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a:txBody>
                    <a:bodyPr/>
                    <a:lstStyle/>
                    <a:p>
                      <a:pPr algn="ctr"/>
                      <a:endParaRPr lang="en-GB" sz="1400" dirty="0">
                        <a:latin typeface="Arial" pitchFamily="34" charset="0"/>
                        <a:cs typeface="Arial" pitchFamily="34" charset="0"/>
                      </a:endParaRPr>
                    </a:p>
                  </a:txBody>
                  <a:tcPr marL="51658" marR="51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gridSpan="4">
                  <a:txBody>
                    <a:bodyPr/>
                    <a:lstStyle/>
                    <a:p>
                      <a:pPr algn="ctr">
                        <a:spcAft>
                          <a:spcPts val="0"/>
                        </a:spcAft>
                      </a:pPr>
                      <a:r>
                        <a:rPr lang="en-GB" sz="1400" dirty="0">
                          <a:latin typeface="Arial" pitchFamily="34" charset="0"/>
                          <a:ea typeface="Times New Roman"/>
                          <a:cs typeface="Arial" pitchFamily="34" charset="0"/>
                        </a:rPr>
                        <a:t>Assessment </a:t>
                      </a:r>
                      <a:r>
                        <a:rPr lang="en-GB" sz="1400" dirty="0" smtClean="0">
                          <a:latin typeface="Arial" pitchFamily="34" charset="0"/>
                          <a:ea typeface="Times New Roman"/>
                          <a:cs typeface="Arial" pitchFamily="34" charset="0"/>
                        </a:rPr>
                        <a:t>criteria</a:t>
                      </a:r>
                      <a:r>
                        <a:rPr lang="ar-SA" sz="1400" dirty="0" smtClean="0">
                          <a:latin typeface="Arial" pitchFamily="34" charset="0"/>
                          <a:ea typeface="Times New Roman"/>
                          <a:cs typeface="Arial" pitchFamily="34" charset="0"/>
                        </a:rPr>
                        <a:t> معيار التقويم </a:t>
                      </a:r>
                    </a:p>
                    <a:p>
                      <a:pPr algn="ctr">
                        <a:spcAft>
                          <a:spcPts val="0"/>
                        </a:spcAft>
                      </a:pPr>
                      <a:endParaRPr lang="en-GB" sz="1400" dirty="0">
                        <a:latin typeface="Arial" pitchFamily="34" charset="0"/>
                        <a:ea typeface="Times New Roman"/>
                        <a:cs typeface="Arial" pitchFamily="34" charset="0"/>
                      </a:endParaRPr>
                    </a:p>
                  </a:txBody>
                  <a:tcPr marL="51658" marR="51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r>
              <a:tr h="437995">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spcAft>
                          <a:spcPts val="0"/>
                        </a:spcAft>
                      </a:pPr>
                      <a:endParaRPr lang="en-GB" sz="1000" dirty="0">
                        <a:latin typeface="Arial"/>
                        <a:ea typeface="Times New Roman"/>
                        <a:cs typeface="Arial"/>
                      </a:endParaRPr>
                    </a:p>
                  </a:txBody>
                  <a:tcPr marL="51658" marR="5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ctr">
                        <a:spcAft>
                          <a:spcPts val="0"/>
                        </a:spcAft>
                      </a:pPr>
                      <a:endParaRPr lang="en-GB" sz="1000" dirty="0">
                        <a:latin typeface="Arial"/>
                        <a:ea typeface="Times New Roman"/>
                        <a:cs typeface="Arial"/>
                      </a:endParaRPr>
                    </a:p>
                  </a:txBody>
                  <a:tcPr marL="51658" marR="51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a:txBody>
                    <a:bodyPr/>
                    <a:lstStyle/>
                    <a:p>
                      <a:pPr algn="ctr"/>
                      <a:endParaRPr lang="en-GB" sz="1400" dirty="0">
                        <a:latin typeface="Arial" pitchFamily="34" charset="0"/>
                        <a:cs typeface="Arial" pitchFamily="34" charset="0"/>
                      </a:endParaRPr>
                    </a:p>
                  </a:txBody>
                  <a:tcPr marL="51658" marR="51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vMerge="1">
                  <a:txBody>
                    <a:bodyPr/>
                    <a:lstStyle/>
                    <a:p>
                      <a:endParaRPr lang="en-GB"/>
                    </a:p>
                  </a:txBody>
                  <a:tcPr marL="51661" marR="516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r>
            </a:tbl>
          </a:graphicData>
        </a:graphic>
      </p:graphicFrame>
      <p:sp>
        <p:nvSpPr>
          <p:cNvPr id="80022" name="Rectangle 9"/>
          <p:cNvSpPr>
            <a:spLocks noChangeArrowheads="1"/>
          </p:cNvSpPr>
          <p:nvPr/>
        </p:nvSpPr>
        <p:spPr bwMode="auto">
          <a:xfrm>
            <a:off x="0" y="285750"/>
            <a:ext cx="9144000" cy="36988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nchor="ctr">
            <a:spAutoFit/>
          </a:bodyPr>
          <a:lstStyle/>
          <a:p>
            <a:endParaRPr lang="en-US" dirty="0">
              <a:cs typeface="Arial" charset="0"/>
            </a:endParaRPr>
          </a:p>
        </p:txBody>
      </p:sp>
      <p:sp>
        <p:nvSpPr>
          <p:cNvPr id="80023" name="Rectangle 10"/>
          <p:cNvSpPr>
            <a:spLocks noChangeArrowheads="1"/>
          </p:cNvSpPr>
          <p:nvPr/>
        </p:nvSpPr>
        <p:spPr bwMode="auto">
          <a:xfrm>
            <a:off x="0" y="457200"/>
            <a:ext cx="9144000" cy="36988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nchor="ctr">
            <a:spAutoFit/>
          </a:bodyPr>
          <a:lstStyle/>
          <a:p>
            <a:pPr>
              <a:tabLst>
                <a:tab pos="457200" algn="r"/>
                <a:tab pos="2636838" algn="ctr"/>
                <a:tab pos="5273675" algn="r"/>
              </a:tabLst>
            </a:pPr>
            <a:endParaRPr lang="en-US" dirty="0">
              <a:cs typeface="Arial" charset="0"/>
            </a:endParaRPr>
          </a:p>
        </p:txBody>
      </p:sp>
      <p:sp>
        <p:nvSpPr>
          <p:cNvPr id="13" name="TextBox 12"/>
          <p:cNvSpPr txBox="1"/>
          <p:nvPr/>
        </p:nvSpPr>
        <p:spPr>
          <a:xfrm>
            <a:off x="611188" y="84118"/>
            <a:ext cx="7643812" cy="954107"/>
          </a:xfrm>
          <a:prstGeom prst="rect">
            <a:avLst/>
          </a:prstGeom>
          <a:noFill/>
        </p:spPr>
        <p:txBody>
          <a:bodyPr>
            <a:spAutoFit/>
          </a:bodyPr>
          <a:lstStyle/>
          <a:p>
            <a:pPr algn="ctr" fontAlgn="auto">
              <a:spcBef>
                <a:spcPts val="0"/>
              </a:spcBef>
              <a:spcAft>
                <a:spcPts val="0"/>
              </a:spcAft>
              <a:defRPr/>
            </a:pPr>
            <a:r>
              <a:rPr lang="en-GB" sz="2800" b="1" dirty="0">
                <a:solidFill>
                  <a:schemeClr val="accent3"/>
                </a:solidFill>
                <a:latin typeface="+mj-lt"/>
              </a:rPr>
              <a:t>The Learning Outcome </a:t>
            </a:r>
            <a:r>
              <a:rPr lang="en-GB" sz="2800" b="1" dirty="0" smtClean="0">
                <a:solidFill>
                  <a:schemeClr val="accent3"/>
                </a:solidFill>
                <a:latin typeface="+mj-lt"/>
              </a:rPr>
              <a:t>Process</a:t>
            </a:r>
            <a:endParaRPr lang="ar-SA" sz="2800" b="1" dirty="0" smtClean="0">
              <a:solidFill>
                <a:schemeClr val="accent3"/>
              </a:solidFill>
              <a:latin typeface="+mj-lt"/>
            </a:endParaRPr>
          </a:p>
          <a:p>
            <a:pPr algn="ctr" fontAlgn="auto">
              <a:spcBef>
                <a:spcPts val="0"/>
              </a:spcBef>
              <a:spcAft>
                <a:spcPts val="0"/>
              </a:spcAft>
              <a:defRPr/>
            </a:pPr>
            <a:r>
              <a:rPr lang="ar-SA" sz="2800" b="1" dirty="0" smtClean="0">
                <a:solidFill>
                  <a:schemeClr val="accent3"/>
                </a:solidFill>
                <a:latin typeface="+mj-lt"/>
              </a:rPr>
              <a:t>إجراءات المخرج التعلمي </a:t>
            </a:r>
            <a:endParaRPr lang="en-GB" sz="2800" b="1" dirty="0">
              <a:solidFill>
                <a:schemeClr val="accent3"/>
              </a:solidFill>
              <a:latin typeface="+mj-lt"/>
            </a:endParaRPr>
          </a:p>
        </p:txBody>
      </p:sp>
      <p:sp>
        <p:nvSpPr>
          <p:cNvPr id="15" name="Down Arrow 14"/>
          <p:cNvSpPr/>
          <p:nvPr/>
        </p:nvSpPr>
        <p:spPr>
          <a:xfrm>
            <a:off x="1785938" y="1520825"/>
            <a:ext cx="46037" cy="142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6" name="Down Arrow 15"/>
          <p:cNvSpPr/>
          <p:nvPr/>
        </p:nvSpPr>
        <p:spPr>
          <a:xfrm>
            <a:off x="1785938" y="4883150"/>
            <a:ext cx="49212" cy="4175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7" name="Right Arrow 16"/>
          <p:cNvSpPr/>
          <p:nvPr/>
        </p:nvSpPr>
        <p:spPr>
          <a:xfrm>
            <a:off x="3643313" y="5500688"/>
            <a:ext cx="285750" cy="71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8" name="Right Arrow 17"/>
          <p:cNvSpPr/>
          <p:nvPr/>
        </p:nvSpPr>
        <p:spPr>
          <a:xfrm>
            <a:off x="5786438" y="5500688"/>
            <a:ext cx="214312"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9" name="Right Arrow 18"/>
          <p:cNvSpPr/>
          <p:nvPr/>
        </p:nvSpPr>
        <p:spPr>
          <a:xfrm>
            <a:off x="7143750" y="5500688"/>
            <a:ext cx="142875"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2" name="Left Arrow 21"/>
          <p:cNvSpPr/>
          <p:nvPr/>
        </p:nvSpPr>
        <p:spPr>
          <a:xfrm>
            <a:off x="3357563" y="3143250"/>
            <a:ext cx="214312" cy="714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3" name="Left Arrow 22"/>
          <p:cNvSpPr/>
          <p:nvPr/>
        </p:nvSpPr>
        <p:spPr>
          <a:xfrm>
            <a:off x="3357563" y="3500438"/>
            <a:ext cx="214312" cy="714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4" name="Left Arrow 23"/>
          <p:cNvSpPr/>
          <p:nvPr/>
        </p:nvSpPr>
        <p:spPr>
          <a:xfrm>
            <a:off x="3348038" y="2709863"/>
            <a:ext cx="214312" cy="714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5" name="Down Arrow 24"/>
          <p:cNvSpPr/>
          <p:nvPr/>
        </p:nvSpPr>
        <p:spPr>
          <a:xfrm>
            <a:off x="1763713" y="2373313"/>
            <a:ext cx="46037" cy="142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Tree>
  </p:cSld>
  <p:clrMapOvr>
    <a:masterClrMapping/>
  </p:clrMapOvr>
  <p:transition>
    <p:wipe dir="d"/>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576263"/>
          </a:xfrm>
        </p:spPr>
        <p:txBody>
          <a:bodyPr>
            <a:normAutofit fontScale="90000"/>
          </a:bodyPr>
          <a:lstStyle/>
          <a:p>
            <a:pPr eaLnBrk="1" fontAlgn="auto" hangingPunct="1">
              <a:spcAft>
                <a:spcPts val="0"/>
              </a:spcAft>
              <a:defRPr/>
            </a:pPr>
            <a:r>
              <a:rPr lang="en-GB" sz="2800" b="1" dirty="0" smtClean="0">
                <a:solidFill>
                  <a:schemeClr val="accent3"/>
                </a:solidFill>
              </a:rPr>
              <a:t>Learning outcomes should:</a:t>
            </a:r>
            <a:r>
              <a:rPr lang="ar-SA" sz="2800" b="1" dirty="0" smtClean="0">
                <a:solidFill>
                  <a:schemeClr val="accent3"/>
                </a:solidFill>
              </a:rPr>
              <a:t/>
            </a:r>
            <a:br>
              <a:rPr lang="ar-SA" sz="2800" b="1" dirty="0" smtClean="0">
                <a:solidFill>
                  <a:schemeClr val="accent3"/>
                </a:solidFill>
              </a:rPr>
            </a:br>
            <a:r>
              <a:rPr lang="ar-SA" sz="2800" b="1" dirty="0" smtClean="0">
                <a:solidFill>
                  <a:schemeClr val="accent3"/>
                </a:solidFill>
              </a:rPr>
              <a:t>يجب أن تكون مخرجات </a:t>
            </a:r>
            <a:r>
              <a:rPr lang="ar-SA" sz="2800" b="1" dirty="0" err="1" smtClean="0">
                <a:solidFill>
                  <a:schemeClr val="accent3"/>
                </a:solidFill>
              </a:rPr>
              <a:t>التعلم:</a:t>
            </a:r>
            <a:r>
              <a:rPr lang="ar-SA" sz="2800" b="1" dirty="0" smtClean="0">
                <a:solidFill>
                  <a:schemeClr val="accent3"/>
                </a:solidFill>
              </a:rPr>
              <a:t> </a:t>
            </a:r>
            <a:endParaRPr lang="en-GB" sz="2800" b="1" dirty="0">
              <a:solidFill>
                <a:schemeClr val="accent3"/>
              </a:solidFill>
            </a:endParaRPr>
          </a:p>
        </p:txBody>
      </p:sp>
      <p:sp>
        <p:nvSpPr>
          <p:cNvPr id="3" name="Content Placeholder 2"/>
          <p:cNvSpPr>
            <a:spLocks noGrp="1"/>
          </p:cNvSpPr>
          <p:nvPr>
            <p:ph idx="1"/>
          </p:nvPr>
        </p:nvSpPr>
        <p:spPr>
          <a:xfrm>
            <a:off x="250825" y="1268413"/>
            <a:ext cx="8642350" cy="5400675"/>
          </a:xfrm>
        </p:spPr>
        <p:txBody>
          <a:bodyPr>
            <a:normAutofit fontScale="62500" lnSpcReduction="20000"/>
          </a:bodyPr>
          <a:lstStyle/>
          <a:p>
            <a:pPr marL="274320" indent="-274320" eaLnBrk="1" fontAlgn="auto" hangingPunct="1">
              <a:spcAft>
                <a:spcPts val="0"/>
              </a:spcAft>
              <a:buClr>
                <a:schemeClr val="accent3"/>
              </a:buClr>
              <a:buFont typeface="Wingdings" pitchFamily="2" charset="2"/>
              <a:buChar char="ü"/>
              <a:defRPr/>
            </a:pPr>
            <a:r>
              <a:rPr lang="en-GB" dirty="0" smtClean="0">
                <a:latin typeface="+mj-lt"/>
              </a:rPr>
              <a:t>be written in the future tense</a:t>
            </a:r>
            <a:r>
              <a:rPr lang="ar-SA" dirty="0" smtClean="0">
                <a:latin typeface="+mj-lt"/>
              </a:rPr>
              <a:t> </a:t>
            </a:r>
          </a:p>
          <a:p>
            <a:pPr marL="274320" indent="-274320" eaLnBrk="1" fontAlgn="auto" hangingPunct="1">
              <a:spcAft>
                <a:spcPts val="0"/>
              </a:spcAft>
              <a:buClr>
                <a:schemeClr val="accent3"/>
              </a:buClr>
              <a:buFont typeface="Wingdings" pitchFamily="2" charset="2"/>
              <a:buChar char="ü"/>
              <a:defRPr/>
            </a:pPr>
            <a:r>
              <a:rPr lang="ar-SA" dirty="0" smtClean="0">
                <a:latin typeface="+mj-lt"/>
              </a:rPr>
              <a:t>مكتوبة في زمن المستقبل </a:t>
            </a:r>
            <a:endParaRPr lang="en-GB" dirty="0" smtClean="0">
              <a:latin typeface="+mj-lt"/>
            </a:endParaRPr>
          </a:p>
          <a:p>
            <a:pPr marL="274320" indent="-274320" eaLnBrk="1" fontAlgn="auto" hangingPunct="1">
              <a:spcAft>
                <a:spcPts val="0"/>
              </a:spcAft>
              <a:buClr>
                <a:schemeClr val="accent3"/>
              </a:buClr>
              <a:buFont typeface="Wingdings" pitchFamily="2" charset="2"/>
              <a:buChar char="ü"/>
              <a:defRPr/>
            </a:pPr>
            <a:r>
              <a:rPr lang="en-GB" dirty="0" smtClean="0">
                <a:latin typeface="+mj-lt"/>
              </a:rPr>
              <a:t>identify important learning requirements</a:t>
            </a:r>
            <a:endParaRPr lang="ar-SA" dirty="0" smtClean="0">
              <a:latin typeface="+mj-lt"/>
            </a:endParaRPr>
          </a:p>
          <a:p>
            <a:pPr marL="274320" indent="-274320" eaLnBrk="1" fontAlgn="auto" hangingPunct="1">
              <a:spcAft>
                <a:spcPts val="0"/>
              </a:spcAft>
              <a:buClr>
                <a:schemeClr val="accent3"/>
              </a:buClr>
              <a:buFont typeface="Wingdings" pitchFamily="2" charset="2"/>
              <a:buChar char="ü"/>
              <a:defRPr/>
            </a:pPr>
            <a:r>
              <a:rPr lang="ar-SA" dirty="0" smtClean="0">
                <a:latin typeface="+mj-lt"/>
              </a:rPr>
              <a:t>موضحة  لمتطلبات </a:t>
            </a:r>
            <a:r>
              <a:rPr lang="ar-SA" dirty="0" err="1" smtClean="0">
                <a:latin typeface="+mj-lt"/>
              </a:rPr>
              <a:t>تعلمية</a:t>
            </a:r>
            <a:r>
              <a:rPr lang="ar-SA" dirty="0" smtClean="0">
                <a:latin typeface="+mj-lt"/>
              </a:rPr>
              <a:t> هامة </a:t>
            </a:r>
            <a:endParaRPr lang="en-GB" dirty="0" smtClean="0">
              <a:latin typeface="+mj-lt"/>
            </a:endParaRPr>
          </a:p>
          <a:p>
            <a:pPr marL="274320" indent="-274320" eaLnBrk="1" fontAlgn="auto" hangingPunct="1">
              <a:spcAft>
                <a:spcPts val="0"/>
              </a:spcAft>
              <a:buClr>
                <a:schemeClr val="accent3"/>
              </a:buClr>
              <a:buFont typeface="Wingdings" pitchFamily="2" charset="2"/>
              <a:buChar char="ü"/>
              <a:defRPr/>
            </a:pPr>
            <a:r>
              <a:rPr lang="en-GB" dirty="0" smtClean="0">
                <a:latin typeface="+mj-lt"/>
              </a:rPr>
              <a:t>be achievable and assessable</a:t>
            </a:r>
            <a:r>
              <a:rPr lang="ar-SA" dirty="0" smtClean="0">
                <a:latin typeface="+mj-lt"/>
              </a:rPr>
              <a:t> أن يمكن تحقيقها و تقييمها   </a:t>
            </a:r>
            <a:endParaRPr lang="en-GB" dirty="0" smtClean="0">
              <a:latin typeface="+mj-lt"/>
            </a:endParaRPr>
          </a:p>
          <a:p>
            <a:pPr marL="274320" indent="-274320" eaLnBrk="1" fontAlgn="auto" hangingPunct="1">
              <a:spcAft>
                <a:spcPts val="0"/>
              </a:spcAft>
              <a:buClr>
                <a:schemeClr val="accent3"/>
              </a:buClr>
              <a:buFont typeface="Wingdings" pitchFamily="2" charset="2"/>
              <a:buChar char="ü"/>
              <a:defRPr/>
            </a:pPr>
            <a:r>
              <a:rPr lang="en-GB" dirty="0" smtClean="0">
                <a:latin typeface="+mj-lt"/>
              </a:rPr>
              <a:t>use clear language easily understandable to students</a:t>
            </a:r>
            <a:r>
              <a:rPr lang="ar-SA" dirty="0" smtClean="0">
                <a:latin typeface="+mj-lt"/>
              </a:rPr>
              <a:t> أن تستخدم لغة واضحة ومفهومة للطالب</a:t>
            </a:r>
            <a:endParaRPr lang="en-GB" dirty="0" smtClean="0">
              <a:latin typeface="+mj-lt"/>
            </a:endParaRPr>
          </a:p>
          <a:p>
            <a:pPr marL="274320" indent="-274320" eaLnBrk="1" fontAlgn="auto" hangingPunct="1">
              <a:spcAft>
                <a:spcPts val="0"/>
              </a:spcAft>
              <a:buClr>
                <a:schemeClr val="accent3"/>
              </a:buClr>
              <a:buFont typeface="Wingdings 2"/>
              <a:buNone/>
              <a:defRPr/>
            </a:pPr>
            <a:r>
              <a:rPr lang="en-GB" dirty="0" smtClean="0">
                <a:latin typeface="+mj-lt"/>
              </a:rPr>
              <a:t>	When writing outcomes, it may be useful to use the following expression: </a:t>
            </a:r>
            <a:r>
              <a:rPr lang="en-GB" b="1" i="1" dirty="0" smtClean="0">
                <a:latin typeface="+mj-lt"/>
              </a:rPr>
              <a:t>At the end of this course you should be able to…….</a:t>
            </a:r>
          </a:p>
          <a:p>
            <a:pPr marL="274320" indent="-274320" eaLnBrk="1" fontAlgn="auto" hangingPunct="1">
              <a:spcAft>
                <a:spcPts val="0"/>
              </a:spcAft>
              <a:buClr>
                <a:schemeClr val="accent3"/>
              </a:buClr>
              <a:buFont typeface="Wingdings 2"/>
              <a:buNone/>
              <a:defRPr/>
            </a:pPr>
            <a:r>
              <a:rPr lang="ar-SA" dirty="0" smtClean="0">
                <a:latin typeface="+mj-lt"/>
              </a:rPr>
              <a:t>وعند كتابة المخرجات، ربما أنه من المهم استخدام التعبيرات التالية: في نهاية الدورة يجب أن تكون قادراً </a:t>
            </a:r>
            <a:r>
              <a:rPr lang="ar-SA" dirty="0" err="1" smtClean="0">
                <a:latin typeface="+mj-lt"/>
              </a:rPr>
              <a:t>على : .....</a:t>
            </a:r>
            <a:r>
              <a:rPr lang="en-GB" dirty="0" smtClean="0">
                <a:latin typeface="+mj-lt"/>
              </a:rPr>
              <a:t>	</a:t>
            </a:r>
            <a:endParaRPr lang="x-none" dirty="0" smtClean="0">
              <a:latin typeface="+mj-lt"/>
            </a:endParaRPr>
          </a:p>
          <a:p>
            <a:pPr marL="274320" indent="-274320" eaLnBrk="1" fontAlgn="auto" hangingPunct="1">
              <a:spcAft>
                <a:spcPts val="0"/>
              </a:spcAft>
              <a:buClr>
                <a:schemeClr val="accent3"/>
              </a:buClr>
              <a:buFont typeface="Wingdings 2"/>
              <a:buNone/>
              <a:defRPr/>
            </a:pPr>
            <a:r>
              <a:rPr lang="x-none" dirty="0" smtClean="0">
                <a:latin typeface="+mj-lt"/>
              </a:rPr>
              <a:t>	</a:t>
            </a:r>
            <a:r>
              <a:rPr lang="en-GB" dirty="0" smtClean="0">
                <a:latin typeface="+mj-lt"/>
              </a:rPr>
              <a:t>Then follow with a verb. Useful ones include:</a:t>
            </a:r>
            <a:endParaRPr lang="ar-SA" dirty="0" smtClean="0">
              <a:latin typeface="+mj-lt"/>
            </a:endParaRPr>
          </a:p>
          <a:p>
            <a:pPr marL="274320" indent="-274320" eaLnBrk="1" fontAlgn="auto" hangingPunct="1">
              <a:spcAft>
                <a:spcPts val="0"/>
              </a:spcAft>
              <a:buClr>
                <a:schemeClr val="accent3"/>
              </a:buClr>
              <a:buFont typeface="Wingdings 2"/>
              <a:buNone/>
              <a:defRPr/>
            </a:pPr>
            <a:r>
              <a:rPr lang="ar-SA" dirty="0" smtClean="0">
                <a:latin typeface="+mj-lt"/>
              </a:rPr>
              <a:t>ثم اتبعها بفعل وإليك بعض الأفعال </a:t>
            </a:r>
            <a:r>
              <a:rPr lang="ar-SA" dirty="0" err="1" smtClean="0">
                <a:latin typeface="+mj-lt"/>
              </a:rPr>
              <a:t>النافعة:</a:t>
            </a:r>
            <a:r>
              <a:rPr lang="ar-SA" dirty="0" smtClean="0">
                <a:latin typeface="+mj-lt"/>
              </a:rPr>
              <a:t> </a:t>
            </a:r>
            <a:endParaRPr lang="en-GB" dirty="0" smtClean="0">
              <a:latin typeface="+mj-lt"/>
            </a:endParaRPr>
          </a:p>
          <a:p>
            <a:pPr marL="274320" indent="-274320" algn="just" eaLnBrk="1" fontAlgn="auto" hangingPunct="1">
              <a:spcAft>
                <a:spcPts val="0"/>
              </a:spcAft>
              <a:buClr>
                <a:schemeClr val="accent3"/>
              </a:buClr>
              <a:buFont typeface="Wingdings 2"/>
              <a:buNone/>
              <a:defRPr/>
            </a:pPr>
            <a:r>
              <a:rPr lang="en-GB" i="1" dirty="0" smtClean="0">
                <a:latin typeface="+mj-lt"/>
              </a:rPr>
              <a:t>	Analyse</a:t>
            </a:r>
            <a:r>
              <a:rPr lang="ar-SA" i="1" dirty="0" smtClean="0">
                <a:latin typeface="+mj-lt"/>
              </a:rPr>
              <a:t>حلل</a:t>
            </a:r>
            <a:r>
              <a:rPr lang="en-GB" i="1" dirty="0" smtClean="0">
                <a:latin typeface="+mj-lt"/>
              </a:rPr>
              <a:t>; appraise; apply</a:t>
            </a:r>
            <a:r>
              <a:rPr lang="ar-SA" i="1" dirty="0" smtClean="0">
                <a:latin typeface="+mj-lt"/>
              </a:rPr>
              <a:t>طبق </a:t>
            </a:r>
            <a:r>
              <a:rPr lang="en-GB" i="1" dirty="0" smtClean="0">
                <a:latin typeface="+mj-lt"/>
              </a:rPr>
              <a:t>; calculate; choose</a:t>
            </a:r>
            <a:r>
              <a:rPr lang="ar-SA" i="1" dirty="0" smtClean="0">
                <a:latin typeface="+mj-lt"/>
              </a:rPr>
              <a:t>اختر</a:t>
            </a:r>
            <a:r>
              <a:rPr lang="en-GB" i="1" dirty="0" smtClean="0">
                <a:latin typeface="+mj-lt"/>
              </a:rPr>
              <a:t>; compare; contrast</a:t>
            </a:r>
            <a:r>
              <a:rPr lang="ar-SA" i="1" dirty="0" smtClean="0">
                <a:latin typeface="+mj-lt"/>
              </a:rPr>
              <a:t>قارن</a:t>
            </a:r>
            <a:r>
              <a:rPr lang="en-GB" i="1" dirty="0" smtClean="0">
                <a:latin typeface="+mj-lt"/>
              </a:rPr>
              <a:t>; create; criticise</a:t>
            </a:r>
            <a:r>
              <a:rPr lang="ar-SA" i="1" dirty="0" smtClean="0">
                <a:latin typeface="+mj-lt"/>
              </a:rPr>
              <a:t>انتقد</a:t>
            </a:r>
            <a:r>
              <a:rPr lang="en-GB" i="1" dirty="0" smtClean="0">
                <a:latin typeface="+mj-lt"/>
              </a:rPr>
              <a:t>; demonstrate; derive</a:t>
            </a:r>
            <a:r>
              <a:rPr lang="ar-SA" i="1" dirty="0" smtClean="0">
                <a:latin typeface="+mj-lt"/>
              </a:rPr>
              <a:t>استنبط</a:t>
            </a:r>
            <a:r>
              <a:rPr lang="en-GB" i="1" dirty="0" smtClean="0">
                <a:latin typeface="+mj-lt"/>
              </a:rPr>
              <a:t>; describe; design</a:t>
            </a:r>
            <a:r>
              <a:rPr lang="ar-SA" i="1" dirty="0" smtClean="0">
                <a:latin typeface="+mj-lt"/>
              </a:rPr>
              <a:t>صمم</a:t>
            </a:r>
            <a:r>
              <a:rPr lang="en-GB" i="1" dirty="0" smtClean="0">
                <a:latin typeface="+mj-lt"/>
              </a:rPr>
              <a:t>; develop; differentiate</a:t>
            </a:r>
            <a:r>
              <a:rPr lang="ar-SA" i="1" dirty="0" smtClean="0">
                <a:latin typeface="+mj-lt"/>
              </a:rPr>
              <a:t>فرق</a:t>
            </a:r>
            <a:r>
              <a:rPr lang="en-GB" i="1" dirty="0" smtClean="0">
                <a:latin typeface="+mj-lt"/>
              </a:rPr>
              <a:t>; discuss; explain</a:t>
            </a:r>
            <a:r>
              <a:rPr lang="ar-SA" i="1" dirty="0" smtClean="0">
                <a:latin typeface="+mj-lt"/>
              </a:rPr>
              <a:t>اشرح</a:t>
            </a:r>
            <a:r>
              <a:rPr lang="en-GB" i="1" dirty="0" smtClean="0">
                <a:latin typeface="+mj-lt"/>
              </a:rPr>
              <a:t>; evaluate; extrapolate; formulate</a:t>
            </a:r>
            <a:r>
              <a:rPr lang="ar-SA" i="1" dirty="0" smtClean="0">
                <a:latin typeface="+mj-lt"/>
              </a:rPr>
              <a:t>شكل </a:t>
            </a:r>
            <a:r>
              <a:rPr lang="en-GB" i="1" dirty="0" smtClean="0">
                <a:latin typeface="+mj-lt"/>
              </a:rPr>
              <a:t>; identify; list; measure</a:t>
            </a:r>
            <a:r>
              <a:rPr lang="ar-SA" i="1" dirty="0" smtClean="0">
                <a:latin typeface="+mj-lt"/>
              </a:rPr>
              <a:t>قس</a:t>
            </a:r>
            <a:r>
              <a:rPr lang="en-GB" i="1" dirty="0" smtClean="0">
                <a:latin typeface="+mj-lt"/>
              </a:rPr>
              <a:t>; name; plan</a:t>
            </a:r>
            <a:r>
              <a:rPr lang="ar-SA" i="1" dirty="0" smtClean="0">
                <a:latin typeface="+mj-lt"/>
              </a:rPr>
              <a:t>خطط</a:t>
            </a:r>
            <a:r>
              <a:rPr lang="en-GB" i="1" dirty="0" smtClean="0">
                <a:latin typeface="+mj-lt"/>
              </a:rPr>
              <a:t>; plot; postulate; predict</a:t>
            </a:r>
            <a:r>
              <a:rPr lang="ar-SA" i="1" dirty="0" smtClean="0">
                <a:latin typeface="+mj-lt"/>
              </a:rPr>
              <a:t>تنبأ</a:t>
            </a:r>
            <a:r>
              <a:rPr lang="en-GB" i="1" dirty="0" smtClean="0">
                <a:latin typeface="+mj-lt"/>
              </a:rPr>
              <a:t>; present; propose</a:t>
            </a:r>
            <a:r>
              <a:rPr lang="ar-SA" i="1" dirty="0" smtClean="0">
                <a:latin typeface="+mj-lt"/>
              </a:rPr>
              <a:t>اقترح</a:t>
            </a:r>
            <a:r>
              <a:rPr lang="en-GB" i="1" dirty="0" smtClean="0">
                <a:latin typeface="+mj-lt"/>
              </a:rPr>
              <a:t>; recall; recognise; use; utilise</a:t>
            </a:r>
            <a:r>
              <a:rPr lang="ar-SA" i="1" dirty="0" smtClean="0">
                <a:latin typeface="+mj-lt"/>
              </a:rPr>
              <a:t>استغل </a:t>
            </a:r>
            <a:endParaRPr lang="en-GB" dirty="0">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Codex.thmx</Template>
  <TotalTime>2455</TotalTime>
  <Words>15268</Words>
  <Application>Microsoft Office PowerPoint</Application>
  <PresentationFormat>On-screen Show (4:3)</PresentationFormat>
  <Paragraphs>2208</Paragraphs>
  <Slides>172</Slides>
  <Notes>104</Notes>
  <HiddenSlides>0</HiddenSlides>
  <MMClips>0</MMClips>
  <ScaleCrop>false</ScaleCrop>
  <HeadingPairs>
    <vt:vector size="4" baseType="variant">
      <vt:variant>
        <vt:lpstr>Theme</vt:lpstr>
      </vt:variant>
      <vt:variant>
        <vt:i4>1</vt:i4>
      </vt:variant>
      <vt:variant>
        <vt:lpstr>Slide Titles</vt:lpstr>
      </vt:variant>
      <vt:variant>
        <vt:i4>172</vt:i4>
      </vt:variant>
    </vt:vector>
  </HeadingPairs>
  <TitlesOfParts>
    <vt:vector size="173" baseType="lpstr">
      <vt:lpstr>Office Theme</vt:lpstr>
      <vt:lpstr>" Learning Outcomes"  in program planning, delivery and evaluation based on National Qualifications Framework ”مخرجات التعلم“ في إعداد البرنامج وتقديمه وتقويمه المبني على هيئة الاعتماد الأكاديمي الوطنية</vt:lpstr>
      <vt:lpstr>Who are we? من نحن ؟                 </vt:lpstr>
      <vt:lpstr>Slide 3</vt:lpstr>
      <vt:lpstr>Slide 4</vt:lpstr>
      <vt:lpstr>How do they make informed decisions about .. كيف يعملوا قرارات عن التالي...</vt:lpstr>
      <vt:lpstr>Slide 6</vt:lpstr>
      <vt:lpstr>LEARNING OUTCOMES: The ‘Big Picture’ مخرجات التعلم ”النظرة الأشمل“.</vt:lpstr>
      <vt:lpstr>What are we trying to achieve from this workshop? (1) مالذي سنحققه من هذه الورشة؟ (1)</vt:lpstr>
      <vt:lpstr>What are we trying to achieve from this workshop? (2)  مالذي سنحققه من هذه الورشة؟ (2) </vt:lpstr>
      <vt:lpstr>The Learning Outcomes of the Workshop مخرجات التعلم للورشة </vt:lpstr>
      <vt:lpstr>LEARNING OUTCOMES:  مخرجات التعلم    Summary Overview  نظرة مختصرة  </vt:lpstr>
      <vt:lpstr>Activity 1:  Your expectations …  النشاط  الاول: توقعاتكم...</vt:lpstr>
      <vt:lpstr>Slide 13</vt:lpstr>
      <vt:lpstr>Slide 14</vt:lpstr>
      <vt:lpstr>What do Learning Outcomes look like? ما هو شكل مخرجات التعلم  Example from statistics/mathematics course مثال من دورة إحصاء او رياضيات</vt:lpstr>
      <vt:lpstr>What do Learning Outcomes look like?  Generic outcomes كيف نتعرف على مخرجات التعلم  مخرجات عامة</vt:lpstr>
      <vt:lpstr>What do Learning Outcomes look like?  program-level outcomes  كيف نتعرف على مخرجات التعليم  مخرجات على مستوى البرنامج</vt:lpstr>
      <vt:lpstr>What do Learning Outcomes look like?   Course-level outcomes in Humanities  كيف نتعرف على مخرجات التعليم  مخرجات على مستوى البرنامج في العلوم الإنسانية </vt:lpstr>
      <vt:lpstr>What do Learning Outcomes look like?   Course-level outcomes in Medicine كيف نتعرف على مخرجات التعليم مخرجات على مستوى علوم الطب  </vt:lpstr>
      <vt:lpstr>So, why Learning outcomes are important:  مخرجات التعلم لماذا هي مهمة؟ The Rationale عرض للمبادئ </vt:lpstr>
      <vt:lpstr>Slide 21</vt:lpstr>
      <vt:lpstr>5 Types ... خمس انواع...</vt:lpstr>
      <vt:lpstr>What is Outcomes-based Education (OBE)? ما هو التعليم المبني على المخرجات؟</vt:lpstr>
      <vt:lpstr>OBE vs traditional model التعلم المبني على المخرجات يقابل النموذج التقليدي</vt:lpstr>
      <vt:lpstr>Drivers for the growth of OBE دوافع نمو التعليم المبني على المخرجات </vt:lpstr>
      <vt:lpstr>Advantages of the OBE approach ميزات طريقة التعليم المبني على المخرجات </vt:lpstr>
      <vt:lpstr>Advantages of the OBE approach ميزات طريقة التعليم المبني على المخرجات</vt:lpstr>
      <vt:lpstr>Advantages of the OBE approach إيجابيات طريقة التعليم المبني على المخرجات  The student learning experience خبرة الطالب التعلمية</vt:lpstr>
      <vt:lpstr>Perceived disadvantages for staff السلبيات المعلومة لطاقم العمل</vt:lpstr>
      <vt:lpstr>Criticisms of OBE نقد طريقة التعليم المبني على المخرجات </vt:lpstr>
      <vt:lpstr>Outcome Based Learning التعلم المبني على المخرجات </vt:lpstr>
      <vt:lpstr>Outcome-based Education التعليم المبني على المخرجات  </vt:lpstr>
      <vt:lpstr>OBE in KSA التعليم المبني على المخرجات في السعودية </vt:lpstr>
      <vt:lpstr>Exercise 1: Group discussion تدريب 1: مناقشة مجموعة </vt:lpstr>
      <vt:lpstr>Slide 35</vt:lpstr>
      <vt:lpstr>Slide 36</vt:lpstr>
      <vt:lpstr>Slide 37</vt:lpstr>
      <vt:lpstr>OBE in context التعليم المبني على المخرجات في بيئة ما</vt:lpstr>
      <vt:lpstr>Relevant concepts مفاهيم ذات صلة</vt:lpstr>
      <vt:lpstr>Models for OBE  وحدات للتعليم المبني على المخرجات  (Based on Hager (1993) مبني على هاجر (1993)</vt:lpstr>
      <vt:lpstr>Slide 41</vt:lpstr>
      <vt:lpstr>Slide 42</vt:lpstr>
      <vt:lpstr>Constructive alignment المعيار البنائي </vt:lpstr>
      <vt:lpstr>Basic idea الفكرة الأساسية</vt:lpstr>
      <vt:lpstr>Slide 45</vt:lpstr>
      <vt:lpstr>An Instructional Design perspective وجهة نظر تصميم إرشادية </vt:lpstr>
      <vt:lpstr>Slide 47</vt:lpstr>
      <vt:lpstr>Slide 48</vt:lpstr>
      <vt:lpstr>Slide 49</vt:lpstr>
      <vt:lpstr>The ‘hidden curriculum’ المنهج الخفي </vt:lpstr>
      <vt:lpstr>What is Curriculum Alignment? Consistency and Intentionality ما هو معيار المنهج؟ بشكل متناغم و عالمي</vt:lpstr>
      <vt:lpstr>Deep vs surface learning التعلم السطحي يقابل التعلم العميق</vt:lpstr>
      <vt:lpstr>Slide 53</vt:lpstr>
      <vt:lpstr>Slide 54</vt:lpstr>
      <vt:lpstr>Implications for Los متضمنات أهداف التعلم </vt:lpstr>
      <vt:lpstr>Slide 56</vt:lpstr>
      <vt:lpstr>Kolb’s learning styles أساليب كولب التعلمية </vt:lpstr>
      <vt:lpstr>Implications for Los مضامين لأهداف مخرجات التعلم </vt:lpstr>
      <vt:lpstr>Summing up الخلاصة </vt:lpstr>
      <vt:lpstr>Exercise 2: تدريب 2:  </vt:lpstr>
      <vt:lpstr>Slide 61</vt:lpstr>
      <vt:lpstr>Slide 62</vt:lpstr>
      <vt:lpstr>Slide 63</vt:lpstr>
      <vt:lpstr>What are learning outcomes? ما هي مخرجات التعلم ؟</vt:lpstr>
      <vt:lpstr>Credits, Levels and Domains of learning.. أرصدة ومستويات و نطاقات التعلم </vt:lpstr>
      <vt:lpstr>Standard 4: Learning and Teaching معيار 4: التعلم و التعليم </vt:lpstr>
      <vt:lpstr>How do we use learning outcomes? كيف نستخدم مخرجات التعلم ؟</vt:lpstr>
      <vt:lpstr>Slide 68</vt:lpstr>
      <vt:lpstr>Harmonising Learning Outcomes across Europe: تجانس مخرجات التعليم عبر أوروبا </vt:lpstr>
      <vt:lpstr>Aims, objectives and outcomes (what’s the difference?) الأهداف و المخرجات (ما الفرق؟)  </vt:lpstr>
      <vt:lpstr>What are Learning Outcomes? ما هي المخرجات ؟</vt:lpstr>
      <vt:lpstr>Difference between Aims and Outcomes? الاختلاف بين الأهداف و المخرجات </vt:lpstr>
      <vt:lpstr>Aims, objectives and outcomes الأهداف و المخرجات </vt:lpstr>
      <vt:lpstr> Aims, objectives and outcomes (Example) الأهداف و المخرجات (مثال) </vt:lpstr>
      <vt:lpstr>(هذه ترجمة الشريحة السابقة) الأهداف و المخرجات (مثال) </vt:lpstr>
      <vt:lpstr>  We have course objectives, why do we need outcomes for individual teaching sessions? لدينا أهداف منهج ما ... فلماذا نحتاج لمخرجات لجلسات تدريسية مفردة؟  </vt:lpstr>
      <vt:lpstr>Constructing Learning Outcomes (LO) بناء مخرجات التعلم </vt:lpstr>
      <vt:lpstr>Learning Outcome: Example 1 مخرج تعلمي: مثال 1 </vt:lpstr>
      <vt:lpstr>Learning Outcome: Example 2 مخرج تعليمي: مثال 2 </vt:lpstr>
      <vt:lpstr>Can I modify LOs to make them more demanding? هي يمكنني تغيير مخرجات التعلم لتكون متطلبة أكثر </vt:lpstr>
      <vt:lpstr>VERBS ..الأفعال..  </vt:lpstr>
      <vt:lpstr> Examples of Intended SLOs (1) أمثلة على مخرجات تعلمية (1)  </vt:lpstr>
      <vt:lpstr> Examples of Intended SLOs (2) – Engineering أمثلة لمخرجات التعلم (2) الهندسة  </vt:lpstr>
      <vt:lpstr>Examples of LOs (3) أمثلة على مخرجات التعلم (3)  </vt:lpstr>
      <vt:lpstr>  Examples of LOs (4) أمثلة على مخرجات التعلم (4)  </vt:lpstr>
      <vt:lpstr>The National Qualifications Framework هيئة الإعتماد الأكاديمي  </vt:lpstr>
      <vt:lpstr>Student Learning Outcomes  and National Qualifications Framework مخرجات التعلم  و هيئة الإعتماد الأكاديمية </vt:lpstr>
      <vt:lpstr>Principal Elements in the Qualifications Framework العناصر الأساسية في هيئة الاعتماد</vt:lpstr>
      <vt:lpstr>Levels  المستويات     </vt:lpstr>
      <vt:lpstr>Domains of Learning Outcomes نطاقات مخرجات التعلم </vt:lpstr>
      <vt:lpstr>Cognitive skills, the ability to: مهارات معرفية، المقدرة على :  </vt:lpstr>
      <vt:lpstr>Interpersonal skills and responsibility, including the ability to: المهارات الشخصية و المسؤولية، تتضمن القدرة على : </vt:lpstr>
      <vt:lpstr>Communication, information technology and numerical skills, including the ability to: التواصل، وتقنية المعلومات و المهارات العددية، متضمنة القدرة على التالي:  </vt:lpstr>
      <vt:lpstr>Psychomotor skills المهارات النفس حركية  </vt:lpstr>
      <vt:lpstr>Writing Learning Outcomes كتابة مخرجات التعلم </vt:lpstr>
      <vt:lpstr>Good Learning Outcomes مخرجات تعلمية جيدة </vt:lpstr>
      <vt:lpstr>A course learning outcome would be more specific: المخرج التعليمي في المنهج يجب أن يكون بشكل أدق كالتالي: </vt:lpstr>
      <vt:lpstr>Slide 98</vt:lpstr>
      <vt:lpstr>Learning outcomes should: يجب أن تكون مخرجات التعلم: </vt:lpstr>
      <vt:lpstr>A well-written learning outcome is likely to contain the following components:  المخرج التعليمي المكتوب بشكل جيد سيتضمن الأجزاء التالية: </vt:lpstr>
      <vt:lpstr>Good learning outcomes? مخرجات التعليم الجيدة</vt:lpstr>
      <vt:lpstr>Pointers on knowledge and understanding outcomes  مؤشرات على مخرجات المعرفة و الفهم</vt:lpstr>
      <vt:lpstr>Cage or scaffolding or... أقفاص أو سقالات أو ... </vt:lpstr>
      <vt:lpstr>Learning outcomes (Medicine) مخرجات التعليم في الطب</vt:lpstr>
      <vt:lpstr> Exercise 3: Discipline-specific exercise Overnight task on writing learning outcomes; mapping the curriculum التمرين 3: التدريب, تمرين خاص كتابة مخرجات التعلم بالمنزل وذلك بأخذ نظره شمولية على المنهج </vt:lpstr>
      <vt:lpstr>Slide 106</vt:lpstr>
      <vt:lpstr>Slide 107</vt:lpstr>
      <vt:lpstr>Evidencing the achievement of Learning outcomes:  Assessment إثبات حصولنا على الإنجاز لمخرجات التعلم:  التقييم </vt:lpstr>
      <vt:lpstr>Student Assessment – (1)تقييم الطلاب  (1 )   </vt:lpstr>
      <vt:lpstr>Student Assessment – (2)   تقييم الطلاب  (2 )    </vt:lpstr>
      <vt:lpstr>Student Assessment – (3) تقييم الطلاب (3)        </vt:lpstr>
      <vt:lpstr>Choosing assessment measures اختيار معايير التقييم     </vt:lpstr>
      <vt:lpstr>Use of the Domains in Program Planning and Student  Assessment – (1) استخدم النطاقات في إعداد البرنامج و الطلاب التقييم (1)</vt:lpstr>
      <vt:lpstr>Use of the Domains in Program Planning and Student Assessment – (2) استخدام النطاقات في تخطيط البرنامج و الطالب  تقييم (2)</vt:lpstr>
      <vt:lpstr>Linking Learning Outcomes to Assessment (SLOs &amp; curriculum mapping; assessment mapping) ربط مخرجات التعلم بالتقييم  (مخرجات التعلم للطالب والنظرة الشاملة للمنهج و التقويم الشامل)</vt:lpstr>
      <vt:lpstr>Slide 116</vt:lpstr>
      <vt:lpstr>Slide 117</vt:lpstr>
      <vt:lpstr>Slide 118</vt:lpstr>
      <vt:lpstr>Curriculum Mapping and Learning Outcomes خارطة المنهج و مخرجات التعلم </vt:lpstr>
      <vt:lpstr>Assessment Map خارطة التقويم  </vt:lpstr>
      <vt:lpstr>Assessment Map – introductory level خارطة التقييم – مستوى أولي </vt:lpstr>
      <vt:lpstr>Assessment Map – intermediate level خارطة التقييم – مستوى متوسط </vt:lpstr>
      <vt:lpstr>Strategies استراتيجيات </vt:lpstr>
      <vt:lpstr>Exercise 4: تمرين 4 :  </vt:lpstr>
      <vt:lpstr>Slide 125</vt:lpstr>
      <vt:lpstr>Slide 126</vt:lpstr>
      <vt:lpstr>Quality Assurance (UK):  Demonstrating the achievement of Learning Outcomes: Assessment ضمان الجودة (بريطانيا): عرض إنجاز مخرجات التعلم : التقييم </vt:lpstr>
      <vt:lpstr>Program development تطوير البرنامج </vt:lpstr>
      <vt:lpstr>Slide 129</vt:lpstr>
      <vt:lpstr>Evidencing the achievement of  Learning outcomes:  Assessment إثبات إنجاز مخرجات التعلم : التقييم </vt:lpstr>
      <vt:lpstr>This requires... وهذا يتطلب...</vt:lpstr>
      <vt:lpstr>Slide 132</vt:lpstr>
      <vt:lpstr>and... و ...   </vt:lpstr>
      <vt:lpstr>Programme evaluation and review مراجعة البرنامج و تقويمه </vt:lpstr>
      <vt:lpstr>Programme evaluation and review  – whose responsibility? مراجعة و تقويم البرنامج  - مسؤولية من؟</vt:lpstr>
      <vt:lpstr>This requires... وهذا يتطلب...</vt:lpstr>
      <vt:lpstr>and...و ....      </vt:lpstr>
      <vt:lpstr>Periodic review مراجعة سنوية </vt:lpstr>
      <vt:lpstr>This requires... وهذا يتطلب ...</vt:lpstr>
      <vt:lpstr>Assessment التقييم </vt:lpstr>
      <vt:lpstr>This requires...و هذا يتطلب...     </vt:lpstr>
      <vt:lpstr>and...و ....    </vt:lpstr>
      <vt:lpstr>Quality assurance of assessment of Los ضمان الجودة لتقييم مخرجات التعلم </vt:lpstr>
      <vt:lpstr>Slide 144</vt:lpstr>
      <vt:lpstr>Teaching quality جودة التعليم </vt:lpstr>
      <vt:lpstr>Teaching and Learning Strategies استراتيجيات التعليم و التعلم </vt:lpstr>
      <vt:lpstr>Assessment Strategies استراتيجية التقييم </vt:lpstr>
      <vt:lpstr>This requires... وهذا يتطلب...      </vt:lpstr>
      <vt:lpstr>and... و ...    </vt:lpstr>
      <vt:lpstr>Programmes, Graduate attributes and Outcomes البرامج، صفات الخريجين  </vt:lpstr>
      <vt:lpstr>  3.11  Verifying Consistency with the Qualifications  Framework – 3.1.1. ضمان التجانس مع هيئة الاعتماد الأكاديمي الوطني  Requirement 3.  Page 11 متطلب 3 صفحة 11         The program objectives should develop learning outcomes in all of the required domains of learning. To provide evidence that this is done: أهداف البرنامج يجب أن تطور مخرجات التعلم في كل نطاقات التعلم ولإظهار دليل على أنه تم عمل ذلك : </vt:lpstr>
      <vt:lpstr>Slide 152</vt:lpstr>
      <vt:lpstr>Characteristics of Programs and Expected Learning Outcomes at Each Level in the Framework   )Page 15(             معايير البرامج و مخرجات العمل المتوقعة في كل مستوى من  إطار العمل (15 صفحة)   </vt:lpstr>
      <vt:lpstr>5.3  Level 3.  Bachelor 5.3  Characteristics of Programs المستوى الثالث – البكاليريوس ميزات البرنامج</vt:lpstr>
      <vt:lpstr>Characteristics of Graduates صفات الخريجين       </vt:lpstr>
      <vt:lpstr>Slide 156</vt:lpstr>
      <vt:lpstr>Issues we need to recognize:قضايا لابد أن ندركها         </vt:lpstr>
      <vt:lpstr>Exercise 5: التمرين الخامس           </vt:lpstr>
      <vt:lpstr>Slide 159</vt:lpstr>
      <vt:lpstr>Reflections on 5 themes from UK QAA Institutional Audit  QAA تسليط الضوء على خمس مواضيع من معهد التدقيق البريطاني</vt:lpstr>
      <vt:lpstr>Reflections on 5 themes from UK QAA Institutional Audit تسليط الضوء على 5 مواضيع من معهد التدقيق البريطاني </vt:lpstr>
      <vt:lpstr>Reflections on 5 themes from UK QAA Institutional Audit التسليط الضوء على 5 مواضيع من معهد التدقيق البريطاني </vt:lpstr>
      <vt:lpstr>Reflections on 5 themes from UK QAA Institutional Audit تسليط الضوء على خمسة مواضيع من معهد التدقيق البريطاني </vt:lpstr>
      <vt:lpstr>Action Plan: Managing the move to Learning Outcomes –  a possible approach خطة العمل: إدارة التغيير لمخرجات التعلم عملية غير مستحيلة </vt:lpstr>
      <vt:lpstr>Managing the move to Learning Outcomes – critical success factors إدارة التغيير إلى مخرجات التعلم – عوامل النجاح الأساسية </vt:lpstr>
      <vt:lpstr>Managing the move to Learning Outcomes – the key point إدارة التغيير إلى مخرجات التعلم – النقطة الهامة جداً</vt:lpstr>
      <vt:lpstr>Why LOs important? The student learning experience لماذا مخرجات التعلم مهمة هكذا؟ خبرة التعلم لدى الطالب</vt:lpstr>
      <vt:lpstr>Activity:  Action Plan: نشاط: خطة عمل:  </vt:lpstr>
      <vt:lpstr>Activity 1:  Your expectations … ? نشاط 1: توقعاتك....؟</vt:lpstr>
      <vt:lpstr>Summary and conclusion .. الملخص و النهاية..</vt:lpstr>
      <vt:lpstr>We wish you every success with your work نتمنى لكم نجاحاً في عملكم</vt:lpstr>
      <vt:lpstr>Useful references (UK) مراجع مفيدة (بريطانيا) </vt:lpstr>
    </vt:vector>
  </TitlesOfParts>
  <Company>Higher Education Academy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Gabriel Jezierski</dc:creator>
  <cp:lastModifiedBy>Gina</cp:lastModifiedBy>
  <cp:revision>487</cp:revision>
  <dcterms:created xsi:type="dcterms:W3CDTF">2012-09-30T08:41:32Z</dcterms:created>
  <dcterms:modified xsi:type="dcterms:W3CDTF">2012-10-08T09:08:08Z</dcterms:modified>
</cp:coreProperties>
</file>