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39"/>
  </p:notesMasterIdLst>
  <p:sldIdLst>
    <p:sldId id="256" r:id="rId2"/>
    <p:sldId id="257" r:id="rId3"/>
    <p:sldId id="308" r:id="rId4"/>
    <p:sldId id="309" r:id="rId5"/>
    <p:sldId id="310" r:id="rId6"/>
    <p:sldId id="311" r:id="rId7"/>
    <p:sldId id="258" r:id="rId8"/>
    <p:sldId id="288" r:id="rId9"/>
    <p:sldId id="299" r:id="rId10"/>
    <p:sldId id="289" r:id="rId11"/>
    <p:sldId id="305" r:id="rId12"/>
    <p:sldId id="293" r:id="rId13"/>
    <p:sldId id="306" r:id="rId14"/>
    <p:sldId id="291" r:id="rId15"/>
    <p:sldId id="302" r:id="rId16"/>
    <p:sldId id="300" r:id="rId17"/>
    <p:sldId id="272" r:id="rId18"/>
    <p:sldId id="273" r:id="rId19"/>
    <p:sldId id="274" r:id="rId20"/>
    <p:sldId id="281" r:id="rId21"/>
    <p:sldId id="307" r:id="rId22"/>
    <p:sldId id="282" r:id="rId23"/>
    <p:sldId id="277" r:id="rId24"/>
    <p:sldId id="278" r:id="rId25"/>
    <p:sldId id="312" r:id="rId26"/>
    <p:sldId id="313" r:id="rId27"/>
    <p:sldId id="303" r:id="rId28"/>
    <p:sldId id="284" r:id="rId29"/>
    <p:sldId id="285" r:id="rId30"/>
    <p:sldId id="304" r:id="rId31"/>
    <p:sldId id="276" r:id="rId32"/>
    <p:sldId id="279" r:id="rId33"/>
    <p:sldId id="283" r:id="rId34"/>
    <p:sldId id="287" r:id="rId35"/>
    <p:sldId id="286" r:id="rId36"/>
    <p:sldId id="280" r:id="rId37"/>
    <p:sldId id="301"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49" autoAdjust="0"/>
    <p:restoredTop sz="92958" autoAdjust="0"/>
  </p:normalViewPr>
  <p:slideViewPr>
    <p:cSldViewPr>
      <p:cViewPr varScale="1">
        <p:scale>
          <a:sx n="68" d="100"/>
          <a:sy n="68" d="100"/>
        </p:scale>
        <p:origin x="-15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C60EDC-C867-45D5-BEF6-B0D1FAB9E401}" type="datetimeFigureOut">
              <a:rPr lang="en-GB" smtClean="0"/>
              <a:pPr/>
              <a:t>22/11/2012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7732D7-E3D6-4F72-B6EF-B6082A46B2AC}"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D7732D7-E3D6-4F72-B6EF-B6082A46B2AC}" type="slidenum">
              <a:rPr lang="en-GB" smtClean="0"/>
              <a:pPr/>
              <a:t>22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D7732D7-E3D6-4F72-B6EF-B6082A46B2AC}" type="slidenum">
              <a:rPr lang="en-GB" smtClean="0"/>
              <a:pPr/>
              <a:t>35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F4ED171-BC01-4B5C-AC32-0C9968E0E066}" type="datetimeFigureOut">
              <a:rPr lang="en-US" smtClean="0"/>
              <a:pPr/>
              <a:t>11/22/2012</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14AA600-3318-49B8-8EA5-3930A78206A7}"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F4ED171-BC01-4B5C-AC32-0C9968E0E066}" type="datetimeFigureOut">
              <a:rPr lang="en-US" smtClean="0"/>
              <a:pPr/>
              <a:t>11/22/2012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814AA600-3318-49B8-8EA5-3930A78206A7}"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F4ED171-BC01-4B5C-AC32-0C9968E0E066}" type="datetimeFigureOut">
              <a:rPr lang="en-US" smtClean="0"/>
              <a:pPr/>
              <a:t>11/22/2012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814AA600-3318-49B8-8EA5-3930A78206A7}"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F4ED171-BC01-4B5C-AC32-0C9968E0E066}" type="datetimeFigureOut">
              <a:rPr lang="en-US" smtClean="0"/>
              <a:pPr/>
              <a:t>11/22/2012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814AA600-3318-49B8-8EA5-3930A78206A7}"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F4ED171-BC01-4B5C-AC32-0C9968E0E066}" type="datetimeFigureOut">
              <a:rPr lang="en-US" smtClean="0"/>
              <a:pPr/>
              <a:t>11/22/2012</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814AA600-3318-49B8-8EA5-3930A78206A7}"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F4ED171-BC01-4B5C-AC32-0C9968E0E066}" type="datetimeFigureOut">
              <a:rPr lang="en-US" smtClean="0"/>
              <a:pPr/>
              <a:t>11/22/2012</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814AA600-3318-49B8-8EA5-3930A78206A7}"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F4ED171-BC01-4B5C-AC32-0C9968E0E066}" type="datetimeFigureOut">
              <a:rPr lang="en-US" smtClean="0"/>
              <a:pPr/>
              <a:t>11/22/2012</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814AA600-3318-49B8-8EA5-3930A78206A7}"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F4ED171-BC01-4B5C-AC32-0C9968E0E066}" type="datetimeFigureOut">
              <a:rPr lang="en-US" smtClean="0"/>
              <a:pPr/>
              <a:t>11/22/2012</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814AA600-3318-49B8-8EA5-3930A78206A7}"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F4ED171-BC01-4B5C-AC32-0C9968E0E066}" type="datetimeFigureOut">
              <a:rPr lang="en-US" smtClean="0"/>
              <a:pPr/>
              <a:t>11/22/2012</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814AA600-3318-49B8-8EA5-3930A78206A7}"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F4ED171-BC01-4B5C-AC32-0C9968E0E066}" type="datetimeFigureOut">
              <a:rPr lang="en-US" smtClean="0"/>
              <a:pPr/>
              <a:t>11/22/2012</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814AA600-3318-49B8-8EA5-3930A78206A7}"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F4ED171-BC01-4B5C-AC32-0C9968E0E066}" type="datetimeFigureOut">
              <a:rPr lang="en-US" smtClean="0"/>
              <a:pPr/>
              <a:t>11/22/2012</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4AA600-3318-49B8-8EA5-3930A78206A7}"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F4ED171-BC01-4B5C-AC32-0C9968E0E066}" type="datetimeFigureOut">
              <a:rPr lang="en-US" smtClean="0"/>
              <a:pPr/>
              <a:t>11/22/2012</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14AA600-3318-49B8-8EA5-3930A78206A7}"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844824"/>
            <a:ext cx="8223448" cy="3184376"/>
          </a:xfrm>
        </p:spPr>
        <p:txBody>
          <a:bodyPr>
            <a:normAutofit fontScale="90000"/>
          </a:bodyPr>
          <a:lstStyle/>
          <a:p>
            <a:r>
              <a:rPr lang="en-GB" dirty="0" smtClean="0"/>
              <a:t>Supervisory strategies</a:t>
            </a:r>
            <a:br>
              <a:rPr lang="en-GB" dirty="0" smtClean="0"/>
            </a:br>
            <a:r>
              <a:rPr lang="en-GB" dirty="0" smtClean="0"/>
              <a:t>to enhance the wellbeing and emotional resilience of research students during their learning processes</a:t>
            </a:r>
            <a:endParaRPr lang="en-GB" dirty="0"/>
          </a:p>
        </p:txBody>
      </p:sp>
      <p:sp>
        <p:nvSpPr>
          <p:cNvPr id="3" name="Subtitle 2"/>
          <p:cNvSpPr>
            <a:spLocks noGrp="1"/>
          </p:cNvSpPr>
          <p:nvPr>
            <p:ph type="subTitle" idx="1"/>
          </p:nvPr>
        </p:nvSpPr>
        <p:spPr>
          <a:xfrm>
            <a:off x="251520" y="0"/>
            <a:ext cx="8136904" cy="2132856"/>
          </a:xfrm>
        </p:spPr>
        <p:txBody>
          <a:bodyPr>
            <a:normAutofit fontScale="70000" lnSpcReduction="20000"/>
          </a:bodyPr>
          <a:lstStyle/>
          <a:p>
            <a:endParaRPr lang="en-GB" dirty="0" smtClean="0"/>
          </a:p>
          <a:p>
            <a:endParaRPr lang="en-GB" dirty="0" smtClean="0"/>
          </a:p>
          <a:p>
            <a:endParaRPr lang="en-GB" dirty="0" smtClean="0"/>
          </a:p>
          <a:p>
            <a:endParaRPr lang="en-GB" dirty="0" smtClean="0"/>
          </a:p>
          <a:p>
            <a:endParaRPr lang="en-GB" sz="4000" dirty="0" smtClean="0"/>
          </a:p>
          <a:p>
            <a:r>
              <a:rPr lang="en-GB" sz="4500" dirty="0" smtClean="0"/>
              <a:t> </a:t>
            </a:r>
            <a:endParaRPr lang="en-GB" sz="4500" dirty="0" smtClean="0"/>
          </a:p>
          <a:p>
            <a:endParaRPr lang="en-GB" sz="4500" dirty="0" smtClean="0"/>
          </a:p>
          <a:p>
            <a:endParaRPr lang="en-GB" dirty="0" smtClean="0"/>
          </a:p>
          <a:p>
            <a:endParaRPr lang="en-GB" dirty="0" smtClean="0"/>
          </a:p>
          <a:p>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5191"/>
            <a:ext cx="8363272" cy="5082809"/>
          </a:xfrm>
        </p:spPr>
        <p:txBody>
          <a:bodyPr>
            <a:normAutofit lnSpcReduction="10000"/>
          </a:bodyPr>
          <a:lstStyle/>
          <a:p>
            <a:r>
              <a:rPr lang="en-GB" dirty="0" smtClean="0"/>
              <a:t>Significant emotional dimension in learning</a:t>
            </a:r>
          </a:p>
          <a:p>
            <a:r>
              <a:rPr lang="en-GB" dirty="0" smtClean="0"/>
              <a:t>Intensive learning experience;</a:t>
            </a:r>
          </a:p>
          <a:p>
            <a:r>
              <a:rPr lang="en-GB" dirty="0" smtClean="0"/>
              <a:t>Pushing boundaries – discovering potential &amp; limitations;</a:t>
            </a:r>
          </a:p>
          <a:p>
            <a:r>
              <a:rPr lang="en-GB" dirty="0" smtClean="0"/>
              <a:t>“Troublesome knowledge” – undergraduate level refers to difficulty in understanding new concepts;</a:t>
            </a:r>
          </a:p>
          <a:p>
            <a:r>
              <a:rPr lang="en-GB" dirty="0" smtClean="0"/>
              <a:t>Postgraduate - Seeing themselves, the world &amp; knowledge in profoundly new ways (ontological &amp; epistemological development);</a:t>
            </a:r>
          </a:p>
          <a:p>
            <a:r>
              <a:rPr lang="en-GB" dirty="0" smtClean="0"/>
              <a:t>Breakthroughs often preceded by period of </a:t>
            </a:r>
            <a:r>
              <a:rPr lang="en-GB" dirty="0" err="1" smtClean="0"/>
              <a:t>troublesomeness</a:t>
            </a:r>
            <a:r>
              <a:rPr lang="en-GB" dirty="0" smtClean="0"/>
              <a:t>. </a:t>
            </a:r>
            <a:endParaRPr lang="en-GB" dirty="0"/>
          </a:p>
        </p:txBody>
      </p:sp>
      <p:sp>
        <p:nvSpPr>
          <p:cNvPr id="2" name="Title 1"/>
          <p:cNvSpPr>
            <a:spLocks noGrp="1"/>
          </p:cNvSpPr>
          <p:nvPr>
            <p:ph type="title"/>
          </p:nvPr>
        </p:nvSpPr>
        <p:spPr/>
        <p:txBody>
          <a:bodyPr>
            <a:normAutofit fontScale="90000"/>
          </a:bodyPr>
          <a:lstStyle/>
          <a:p>
            <a:r>
              <a:rPr lang="en-GB" dirty="0" err="1" smtClean="0"/>
              <a:t>Troublesomeness</a:t>
            </a:r>
            <a:r>
              <a:rPr lang="en-GB" dirty="0" smtClean="0"/>
              <a:t> in postgraduate learning</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412776"/>
            <a:ext cx="8892480" cy="5904656"/>
          </a:xfrm>
        </p:spPr>
        <p:txBody>
          <a:bodyPr>
            <a:normAutofit fontScale="77500" lnSpcReduction="20000"/>
          </a:bodyPr>
          <a:lstStyle/>
          <a:p>
            <a:pPr>
              <a:buNone/>
            </a:pPr>
            <a:r>
              <a:rPr lang="en-GB" dirty="0" smtClean="0"/>
              <a:t> </a:t>
            </a:r>
          </a:p>
          <a:p>
            <a:r>
              <a:rPr lang="en-GB" dirty="0" smtClean="0"/>
              <a:t>What factors impact on the wellbeing of masters’ and doctoral students in Education?</a:t>
            </a:r>
          </a:p>
          <a:p>
            <a:endParaRPr lang="en-GB" dirty="0" smtClean="0"/>
          </a:p>
          <a:p>
            <a:r>
              <a:rPr lang="en-GB" dirty="0" smtClean="0"/>
              <a:t>In what ways do encounters with troublesome knowledge impact on the wellbeing of masters’ and doctoral students in Education?</a:t>
            </a:r>
          </a:p>
          <a:p>
            <a:endParaRPr lang="en-GB" dirty="0" smtClean="0"/>
          </a:p>
          <a:p>
            <a:r>
              <a:rPr lang="en-GB" dirty="0" smtClean="0"/>
              <a:t>What strategies can students employ to enhance their wellbeing &amp; emotional resilience and enable a successful learning experience at this level?</a:t>
            </a:r>
          </a:p>
          <a:p>
            <a:endParaRPr lang="en-GB" dirty="0" smtClean="0"/>
          </a:p>
          <a:p>
            <a:r>
              <a:rPr lang="en-GB" dirty="0" smtClean="0"/>
              <a:t>What strategies can supervisors, programme leaders and others employ to enhance student wellbeing &amp; emotional resilience and enable a successful learning experience (and achievement) at this level?</a:t>
            </a:r>
          </a:p>
          <a:p>
            <a:endParaRPr lang="en-GB" dirty="0" smtClean="0"/>
          </a:p>
          <a:p>
            <a:r>
              <a:rPr lang="en-GB" dirty="0" smtClean="0"/>
              <a:t>How can we usefully think about wellbeing in an academic / learning context?</a:t>
            </a:r>
            <a:br>
              <a:rPr lang="en-GB" dirty="0" smtClean="0"/>
            </a:br>
            <a:endParaRPr lang="en-GB" dirty="0" smtClean="0"/>
          </a:p>
          <a:p>
            <a:pPr>
              <a:buNone/>
            </a:pPr>
            <a:endParaRPr lang="en-GB" dirty="0"/>
          </a:p>
        </p:txBody>
      </p:sp>
      <p:sp>
        <p:nvSpPr>
          <p:cNvPr id="2" name="Title 1"/>
          <p:cNvSpPr>
            <a:spLocks noGrp="1"/>
          </p:cNvSpPr>
          <p:nvPr>
            <p:ph type="title"/>
          </p:nvPr>
        </p:nvSpPr>
        <p:spPr/>
        <p:txBody>
          <a:bodyPr/>
          <a:lstStyle/>
          <a:p>
            <a:r>
              <a:rPr lang="en-GB" dirty="0" smtClean="0"/>
              <a:t>Research Questions</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84785"/>
            <a:ext cx="8208912" cy="5373216"/>
          </a:xfrm>
        </p:spPr>
        <p:txBody>
          <a:bodyPr>
            <a:normAutofit/>
          </a:bodyPr>
          <a:lstStyle/>
          <a:p>
            <a:r>
              <a:rPr lang="en-GB" dirty="0" smtClean="0"/>
              <a:t>National survey (205 responses) – qualitative data - overview of wellbeing challenges &amp; student, supervisory &amp; institutional enhancement strategies;</a:t>
            </a:r>
          </a:p>
          <a:p>
            <a:endParaRPr lang="en-GB" dirty="0" smtClean="0"/>
          </a:p>
          <a:p>
            <a:r>
              <a:rPr lang="en-GB" dirty="0" smtClean="0"/>
              <a:t>Focus groups staff / students participating institutions;</a:t>
            </a:r>
          </a:p>
          <a:p>
            <a:endParaRPr lang="en-GB" dirty="0" smtClean="0"/>
          </a:p>
          <a:p>
            <a:r>
              <a:rPr lang="en-GB" dirty="0" smtClean="0"/>
              <a:t>Semi-structured interviews  of students (18 to date) – in-depth insight into learning processes &amp; links to wellbeing.</a:t>
            </a:r>
            <a:endParaRPr lang="en-GB" dirty="0"/>
          </a:p>
        </p:txBody>
      </p:sp>
      <p:sp>
        <p:nvSpPr>
          <p:cNvPr id="2" name="Title 1"/>
          <p:cNvSpPr>
            <a:spLocks noGrp="1"/>
          </p:cNvSpPr>
          <p:nvPr>
            <p:ph type="title"/>
          </p:nvPr>
        </p:nvSpPr>
        <p:spPr/>
        <p:txBody>
          <a:bodyPr/>
          <a:lstStyle/>
          <a:p>
            <a:r>
              <a:rPr lang="en-GB" dirty="0" smtClean="0"/>
              <a:t>Research Design</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84784"/>
            <a:ext cx="8424936" cy="5373215"/>
          </a:xfrm>
        </p:spPr>
        <p:txBody>
          <a:bodyPr/>
          <a:lstStyle/>
          <a:p>
            <a:r>
              <a:rPr lang="en-GB" dirty="0" smtClean="0"/>
              <a:t>Distributed to over 20 UK universities;</a:t>
            </a:r>
          </a:p>
          <a:p>
            <a:pPr>
              <a:buNone/>
            </a:pPr>
            <a:endParaRPr lang="en-GB" dirty="0" smtClean="0"/>
          </a:p>
          <a:p>
            <a:r>
              <a:rPr lang="en-GB" dirty="0" smtClean="0"/>
              <a:t>PhD / DPhil – 50.5%</a:t>
            </a:r>
          </a:p>
          <a:p>
            <a:r>
              <a:rPr lang="en-GB" dirty="0" smtClean="0"/>
              <a:t>Masters – 27.7%</a:t>
            </a:r>
          </a:p>
          <a:p>
            <a:r>
              <a:rPr lang="en-GB" dirty="0" err="1" smtClean="0"/>
              <a:t>EdD</a:t>
            </a:r>
            <a:r>
              <a:rPr lang="en-GB" dirty="0" smtClean="0"/>
              <a:t> (part-taught </a:t>
            </a:r>
            <a:r>
              <a:rPr lang="en-GB" dirty="0" err="1" smtClean="0"/>
              <a:t>prof</a:t>
            </a:r>
            <a:r>
              <a:rPr lang="en-GB" dirty="0" smtClean="0"/>
              <a:t> doc) – 20.8%</a:t>
            </a:r>
          </a:p>
          <a:p>
            <a:r>
              <a:rPr lang="en-GB" dirty="0" smtClean="0"/>
              <a:t>Other – 1%</a:t>
            </a:r>
          </a:p>
          <a:p>
            <a:endParaRPr lang="en-GB" dirty="0" smtClean="0"/>
          </a:p>
          <a:p>
            <a:r>
              <a:rPr lang="en-GB" dirty="0" smtClean="0"/>
              <a:t>Part-time – 56.4% , Full-time – 43.6%</a:t>
            </a:r>
          </a:p>
          <a:p>
            <a:endParaRPr lang="en-GB" dirty="0" smtClean="0"/>
          </a:p>
          <a:p>
            <a:r>
              <a:rPr lang="en-GB" dirty="0" smtClean="0"/>
              <a:t>Home – 66.3%, International – 33.7%</a:t>
            </a:r>
          </a:p>
          <a:p>
            <a:endParaRPr lang="en-GB" dirty="0"/>
          </a:p>
        </p:txBody>
      </p:sp>
      <p:sp>
        <p:nvSpPr>
          <p:cNvPr id="2" name="Title 1"/>
          <p:cNvSpPr>
            <a:spLocks noGrp="1"/>
          </p:cNvSpPr>
          <p:nvPr>
            <p:ph type="title"/>
          </p:nvPr>
        </p:nvSpPr>
        <p:spPr/>
        <p:txBody>
          <a:bodyPr/>
          <a:lstStyle/>
          <a:p>
            <a:r>
              <a:rPr lang="en-GB" dirty="0" smtClean="0"/>
              <a:t>Survey</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3"/>
            <a:ext cx="8352928" cy="5112568"/>
          </a:xfrm>
        </p:spPr>
        <p:txBody>
          <a:bodyPr>
            <a:normAutofit/>
          </a:bodyPr>
          <a:lstStyle/>
          <a:p>
            <a:r>
              <a:rPr lang="en-GB" dirty="0" smtClean="0"/>
              <a:t>High level learning – </a:t>
            </a:r>
            <a:r>
              <a:rPr lang="en-GB" dirty="0" err="1" smtClean="0"/>
              <a:t>troublesomeness</a:t>
            </a:r>
            <a:r>
              <a:rPr lang="en-GB" dirty="0" smtClean="0"/>
              <a:t>;</a:t>
            </a:r>
          </a:p>
          <a:p>
            <a:endParaRPr lang="en-GB" dirty="0" smtClean="0"/>
          </a:p>
          <a:p>
            <a:r>
              <a:rPr lang="en-GB" dirty="0" smtClean="0"/>
              <a:t>Academic wellbeing – ability to learn effectively, cope with studies, learning conditions, ability to contribute to academic community;</a:t>
            </a:r>
          </a:p>
          <a:p>
            <a:endParaRPr lang="en-GB" dirty="0" smtClean="0"/>
          </a:p>
          <a:p>
            <a:r>
              <a:rPr lang="en-GB" dirty="0" smtClean="0"/>
              <a:t>Personal wellbeing &amp; balance (emotional, social, physical, spiritual);</a:t>
            </a:r>
          </a:p>
          <a:p>
            <a:endParaRPr lang="en-GB" dirty="0" smtClean="0"/>
          </a:p>
          <a:p>
            <a:r>
              <a:rPr lang="en-GB" dirty="0" smtClean="0"/>
              <a:t>Economic wellbeing, welfare.</a:t>
            </a:r>
            <a:endParaRPr lang="en-GB" dirty="0"/>
          </a:p>
        </p:txBody>
      </p:sp>
      <p:sp>
        <p:nvSpPr>
          <p:cNvPr id="2" name="Title 1"/>
          <p:cNvSpPr>
            <a:spLocks noGrp="1"/>
          </p:cNvSpPr>
          <p:nvPr>
            <p:ph type="title"/>
          </p:nvPr>
        </p:nvSpPr>
        <p:spPr/>
        <p:txBody>
          <a:bodyPr/>
          <a:lstStyle/>
          <a:p>
            <a:r>
              <a:rPr lang="en-GB" dirty="0" smtClean="0"/>
              <a:t>Wellbeing challenges</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352928" cy="5301207"/>
          </a:xfrm>
        </p:spPr>
        <p:txBody>
          <a:bodyPr/>
          <a:lstStyle/>
          <a:p>
            <a:r>
              <a:rPr lang="en-GB" dirty="0" smtClean="0"/>
              <a:t>Time – competing commitments (study / family / work);</a:t>
            </a:r>
          </a:p>
          <a:p>
            <a:r>
              <a:rPr lang="en-GB" dirty="0" smtClean="0"/>
              <a:t>Resources  - library, space, facilities, training (especially part-time students);</a:t>
            </a:r>
          </a:p>
          <a:p>
            <a:r>
              <a:rPr lang="en-GB" dirty="0" smtClean="0"/>
              <a:t>Support (supervision issues);</a:t>
            </a:r>
          </a:p>
          <a:p>
            <a:r>
              <a:rPr lang="en-GB" dirty="0" smtClean="0"/>
              <a:t>Motivation;</a:t>
            </a:r>
          </a:p>
          <a:p>
            <a:r>
              <a:rPr lang="en-GB" dirty="0" smtClean="0"/>
              <a:t>Isolation;</a:t>
            </a:r>
          </a:p>
          <a:p>
            <a:r>
              <a:rPr lang="en-GB" dirty="0" smtClean="0"/>
              <a:t>Research issues – fieldwork, ethics;</a:t>
            </a:r>
          </a:p>
          <a:p>
            <a:r>
              <a:rPr lang="en-GB" dirty="0" smtClean="0"/>
              <a:t>Language barriers;</a:t>
            </a:r>
          </a:p>
          <a:p>
            <a:r>
              <a:rPr lang="en-GB" dirty="0" smtClean="0"/>
              <a:t>Technology barriers (mature students).</a:t>
            </a:r>
          </a:p>
          <a:p>
            <a:endParaRPr lang="en-GB" dirty="0"/>
          </a:p>
        </p:txBody>
      </p:sp>
      <p:sp>
        <p:nvSpPr>
          <p:cNvPr id="2" name="Title 1"/>
          <p:cNvSpPr>
            <a:spLocks noGrp="1"/>
          </p:cNvSpPr>
          <p:nvPr>
            <p:ph type="title"/>
          </p:nvPr>
        </p:nvSpPr>
        <p:spPr/>
        <p:txBody>
          <a:bodyPr/>
          <a:lstStyle/>
          <a:p>
            <a:r>
              <a:rPr lang="en-GB" dirty="0" smtClean="0"/>
              <a:t>Academic Wellbeing challenges</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484785"/>
            <a:ext cx="8280920" cy="5373216"/>
          </a:xfrm>
        </p:spPr>
        <p:txBody>
          <a:bodyPr>
            <a:normAutofit lnSpcReduction="10000"/>
          </a:bodyPr>
          <a:lstStyle/>
          <a:p>
            <a:r>
              <a:rPr lang="en-GB" dirty="0" smtClean="0"/>
              <a:t>‘I do get overwhelmed at times by the ontological, epistemological and methodological issues I am confronting’;</a:t>
            </a:r>
          </a:p>
          <a:p>
            <a:r>
              <a:rPr lang="en-GB" dirty="0" smtClean="0"/>
              <a:t>‘Re-thinking and re-writing, changing directions, seeing things that you never thought existed before’;</a:t>
            </a:r>
          </a:p>
          <a:p>
            <a:r>
              <a:rPr lang="en-GB" dirty="0" smtClean="0"/>
              <a:t>‘Lack of confidence. Doubts as to ontological grounds to begin from - panel members have preferences and these just elide ontological positions’;</a:t>
            </a:r>
          </a:p>
          <a:p>
            <a:r>
              <a:rPr lang="en-GB" dirty="0" smtClean="0"/>
              <a:t>Theory /practice (Education professionals).</a:t>
            </a:r>
          </a:p>
          <a:p>
            <a:endParaRPr lang="en-GB" dirty="0" smtClean="0"/>
          </a:p>
        </p:txBody>
      </p:sp>
      <p:sp>
        <p:nvSpPr>
          <p:cNvPr id="2" name="Title 1"/>
          <p:cNvSpPr>
            <a:spLocks noGrp="1"/>
          </p:cNvSpPr>
          <p:nvPr>
            <p:ph type="title"/>
          </p:nvPr>
        </p:nvSpPr>
        <p:spPr/>
        <p:txBody>
          <a:bodyPr/>
          <a:lstStyle/>
          <a:p>
            <a:r>
              <a:rPr lang="en-GB" dirty="0" err="1" smtClean="0"/>
              <a:t>Troublesomeness</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5191"/>
            <a:ext cx="8686800" cy="5082809"/>
          </a:xfrm>
        </p:spPr>
        <p:txBody>
          <a:bodyPr>
            <a:normAutofit/>
          </a:bodyPr>
          <a:lstStyle/>
          <a:p>
            <a:r>
              <a:rPr lang="en-GB" dirty="0" smtClean="0"/>
              <a:t>has affected my social life, my marriage and my personality - I became dull, boring &amp; serious (as described by friends and husband); I don’t socialize much and only interested talking about stuff related to my study;</a:t>
            </a:r>
          </a:p>
          <a:p>
            <a:r>
              <a:rPr lang="en-GB" dirty="0" smtClean="0"/>
              <a:t>major challenges to physical, mental and emotional well-being - often about my job, which I sometimes see as interfering with my 'personal' goal of being able to study part-time as well.</a:t>
            </a:r>
            <a:endParaRPr lang="en-GB" dirty="0"/>
          </a:p>
        </p:txBody>
      </p:sp>
      <p:sp>
        <p:nvSpPr>
          <p:cNvPr id="2" name="Title 1"/>
          <p:cNvSpPr>
            <a:spLocks noGrp="1"/>
          </p:cNvSpPr>
          <p:nvPr>
            <p:ph type="title"/>
          </p:nvPr>
        </p:nvSpPr>
        <p:spPr/>
        <p:txBody>
          <a:bodyPr/>
          <a:lstStyle/>
          <a:p>
            <a:r>
              <a:rPr lang="en-GB" dirty="0" smtClean="0"/>
              <a:t>Personal wellbeing - balance</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5191"/>
            <a:ext cx="8291264" cy="5082809"/>
          </a:xfrm>
        </p:spPr>
        <p:txBody>
          <a:bodyPr/>
          <a:lstStyle/>
          <a:p>
            <a:r>
              <a:rPr lang="en-GB" dirty="0" smtClean="0"/>
              <a:t>when I work hard and work towards my goals I tend to feel 'good' and a gain little snippets of accomplishments along the way; and so this has been good for my personal wellbeing.</a:t>
            </a:r>
          </a:p>
          <a:p>
            <a:r>
              <a:rPr lang="en-GB" dirty="0" smtClean="0"/>
              <a:t>I have better self-esteem and a stronger reason to focus, work and stay sober!</a:t>
            </a:r>
          </a:p>
          <a:p>
            <a:r>
              <a:rPr lang="en-GB" dirty="0" smtClean="0"/>
              <a:t>They have had a positive impact on me and helped me to stay organised.</a:t>
            </a:r>
            <a:endParaRPr lang="en-GB" dirty="0"/>
          </a:p>
        </p:txBody>
      </p:sp>
      <p:sp>
        <p:nvSpPr>
          <p:cNvPr id="2" name="Title 1"/>
          <p:cNvSpPr>
            <a:spLocks noGrp="1"/>
          </p:cNvSpPr>
          <p:nvPr>
            <p:ph type="title"/>
          </p:nvPr>
        </p:nvSpPr>
        <p:spPr/>
        <p:txBody>
          <a:bodyPr/>
          <a:lstStyle/>
          <a:p>
            <a:r>
              <a:rPr lang="en-GB" dirty="0" smtClean="0"/>
              <a:t>Positive impacts</a:t>
            </a: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Moments of stress, moments of unbelievable joy, coping with my image of myself and my intelligence level;</a:t>
            </a:r>
          </a:p>
          <a:p>
            <a:endParaRPr lang="en-GB" dirty="0" smtClean="0"/>
          </a:p>
          <a:p>
            <a:r>
              <a:rPr lang="en-GB" dirty="0" smtClean="0"/>
              <a:t>It goes up and down all the time - when stressed, cannot think about anything else than my PhD. </a:t>
            </a:r>
            <a:endParaRPr lang="en-GB" dirty="0"/>
          </a:p>
        </p:txBody>
      </p:sp>
      <p:sp>
        <p:nvSpPr>
          <p:cNvPr id="2" name="Title 1"/>
          <p:cNvSpPr>
            <a:spLocks noGrp="1"/>
          </p:cNvSpPr>
          <p:nvPr>
            <p:ph type="title"/>
          </p:nvPr>
        </p:nvSpPr>
        <p:spPr/>
        <p:txBody>
          <a:bodyPr/>
          <a:lstStyle/>
          <a:p>
            <a:r>
              <a:rPr lang="en-GB" dirty="0" smtClean="0"/>
              <a:t>Emotional rollercoaster</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340767"/>
            <a:ext cx="8136904" cy="5517233"/>
          </a:xfrm>
        </p:spPr>
        <p:txBody>
          <a:bodyPr>
            <a:normAutofit/>
          </a:bodyPr>
          <a:lstStyle/>
          <a:p>
            <a:r>
              <a:rPr lang="en-GB" dirty="0" smtClean="0"/>
              <a:t>Introduction: Why wellbeing &amp; resilience?</a:t>
            </a:r>
          </a:p>
          <a:p>
            <a:endParaRPr lang="en-GB" dirty="0" smtClean="0"/>
          </a:p>
          <a:p>
            <a:r>
              <a:rPr lang="en-GB" dirty="0" smtClean="0"/>
              <a:t>Wellbeing Issues affecting your research students</a:t>
            </a:r>
          </a:p>
          <a:p>
            <a:pPr>
              <a:buNone/>
            </a:pPr>
            <a:endParaRPr lang="en-GB" dirty="0" smtClean="0"/>
          </a:p>
          <a:p>
            <a:r>
              <a:rPr lang="en-GB" dirty="0" smtClean="0"/>
              <a:t>Presentation &amp; discussion of Escalate research findings to date</a:t>
            </a:r>
          </a:p>
          <a:p>
            <a:endParaRPr lang="en-GB" dirty="0" smtClean="0"/>
          </a:p>
          <a:p>
            <a:r>
              <a:rPr lang="en-GB" dirty="0" smtClean="0"/>
              <a:t>Discussion: What can staff and institutions do to enhance &amp; safeguard research student wellbeing?</a:t>
            </a:r>
          </a:p>
          <a:p>
            <a:r>
              <a:rPr lang="en-GB" dirty="0" smtClean="0"/>
              <a:t>Concluding thoughts, action points</a:t>
            </a:r>
          </a:p>
          <a:p>
            <a:pPr>
              <a:buNone/>
            </a:pPr>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None/>
            </a:pPr>
            <a:endParaRPr lang="en-GB" dirty="0" smtClean="0"/>
          </a:p>
          <a:p>
            <a:pPr>
              <a:buNone/>
            </a:pPr>
            <a:endParaRPr lang="en-GB" dirty="0" smtClean="0"/>
          </a:p>
          <a:p>
            <a:endParaRPr lang="en-GB" dirty="0" smtClean="0"/>
          </a:p>
          <a:p>
            <a:endParaRPr lang="en-GB" dirty="0" smtClean="0"/>
          </a:p>
          <a:p>
            <a:endParaRPr lang="en-GB" dirty="0" smtClean="0"/>
          </a:p>
          <a:p>
            <a:endParaRPr lang="en-GB" dirty="0" smtClean="0"/>
          </a:p>
          <a:p>
            <a:endParaRPr lang="en-GB" dirty="0"/>
          </a:p>
        </p:txBody>
      </p:sp>
      <p:sp>
        <p:nvSpPr>
          <p:cNvPr id="2" name="Title 1"/>
          <p:cNvSpPr>
            <a:spLocks noGrp="1"/>
          </p:cNvSpPr>
          <p:nvPr>
            <p:ph type="title"/>
          </p:nvPr>
        </p:nvSpPr>
        <p:spPr/>
        <p:txBody>
          <a:bodyPr/>
          <a:lstStyle/>
          <a:p>
            <a:r>
              <a:rPr lang="en-GB" dirty="0" smtClean="0"/>
              <a:t>Introduction</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12776"/>
            <a:ext cx="8064896" cy="5760640"/>
          </a:xfrm>
        </p:spPr>
        <p:txBody>
          <a:bodyPr>
            <a:normAutofit lnSpcReduction="10000"/>
          </a:bodyPr>
          <a:lstStyle/>
          <a:p>
            <a:r>
              <a:rPr lang="en-GB" dirty="0" smtClean="0"/>
              <a:t>Withdraw from studies;</a:t>
            </a:r>
          </a:p>
          <a:p>
            <a:r>
              <a:rPr lang="en-GB" dirty="0" smtClean="0"/>
              <a:t>Panic;</a:t>
            </a:r>
          </a:p>
          <a:p>
            <a:r>
              <a:rPr lang="en-GB" dirty="0" smtClean="0"/>
              <a:t>Difficult to prioritise;</a:t>
            </a:r>
          </a:p>
          <a:p>
            <a:r>
              <a:rPr lang="en-GB" dirty="0" smtClean="0"/>
              <a:t>Concentration, focus;</a:t>
            </a:r>
          </a:p>
          <a:p>
            <a:r>
              <a:rPr lang="en-GB" dirty="0" smtClean="0"/>
              <a:t>Difficulty assimilating;</a:t>
            </a:r>
          </a:p>
          <a:p>
            <a:r>
              <a:rPr lang="en-GB" dirty="0" smtClean="0"/>
              <a:t>Low energy;</a:t>
            </a:r>
          </a:p>
          <a:p>
            <a:r>
              <a:rPr lang="en-GB" dirty="0" smtClean="0"/>
              <a:t>Mental health issues;</a:t>
            </a:r>
          </a:p>
          <a:p>
            <a:r>
              <a:rPr lang="en-GB" dirty="0" smtClean="0"/>
              <a:t>Confidence – self-doubt;</a:t>
            </a:r>
          </a:p>
          <a:p>
            <a:r>
              <a:rPr lang="en-GB" dirty="0" smtClean="0"/>
              <a:t>Procrastination;</a:t>
            </a:r>
          </a:p>
          <a:p>
            <a:r>
              <a:rPr lang="en-GB" dirty="0" smtClean="0"/>
              <a:t>Increased isolation;</a:t>
            </a:r>
          </a:p>
          <a:p>
            <a:r>
              <a:rPr lang="en-GB" dirty="0" smtClean="0"/>
              <a:t>Motivation</a:t>
            </a:r>
          </a:p>
          <a:p>
            <a:r>
              <a:rPr lang="en-GB" dirty="0" smtClean="0"/>
              <a:t>Diminished creativity.</a:t>
            </a:r>
          </a:p>
          <a:p>
            <a:endParaRPr lang="en-GB" dirty="0" smtClean="0"/>
          </a:p>
          <a:p>
            <a:endParaRPr lang="en-GB" dirty="0" smtClean="0"/>
          </a:p>
          <a:p>
            <a:pPr>
              <a:buNone/>
            </a:pPr>
            <a:endParaRPr lang="en-GB" dirty="0" smtClean="0"/>
          </a:p>
        </p:txBody>
      </p:sp>
      <p:sp>
        <p:nvSpPr>
          <p:cNvPr id="2" name="Title 1"/>
          <p:cNvSpPr>
            <a:spLocks noGrp="1"/>
          </p:cNvSpPr>
          <p:nvPr>
            <p:ph type="title"/>
          </p:nvPr>
        </p:nvSpPr>
        <p:spPr/>
        <p:txBody>
          <a:bodyPr>
            <a:normAutofit fontScale="90000"/>
          </a:bodyPr>
          <a:lstStyle/>
          <a:p>
            <a:r>
              <a:rPr lang="en-GB" dirty="0" smtClean="0"/>
              <a:t>Impact on studies (when wellbeing negatively affected) </a:t>
            </a:r>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It causes delays in my study which causes a vicious circle (delays-cause more stress- which then make me less productive- which causes delays...etc...etc+, and emotionally makes it very difficult: I constantly feel guilty (that I do not know enough, or not done enough) and insecure.</a:t>
            </a:r>
          </a:p>
          <a:p>
            <a:pPr>
              <a:buNone/>
            </a:pPr>
            <a:endParaRPr lang="en-GB" dirty="0"/>
          </a:p>
        </p:txBody>
      </p:sp>
      <p:sp>
        <p:nvSpPr>
          <p:cNvPr id="2" name="Title 1"/>
          <p:cNvSpPr>
            <a:spLocks noGrp="1"/>
          </p:cNvSpPr>
          <p:nvPr>
            <p:ph type="title"/>
          </p:nvPr>
        </p:nvSpPr>
        <p:spPr/>
        <p:txBody>
          <a:bodyPr/>
          <a:lstStyle/>
          <a:p>
            <a:r>
              <a:rPr lang="en-GB" dirty="0" smtClean="0"/>
              <a:t>Effects of stress</a:t>
            </a:r>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GB" dirty="0" smtClean="0"/>
              <a:t>It cripples creativity and encourages you to take the least path of resistances, making the education process more about qualifications and less about innovation;</a:t>
            </a:r>
          </a:p>
          <a:p>
            <a:endParaRPr lang="en-GB" dirty="0" smtClean="0"/>
          </a:p>
          <a:p>
            <a:r>
              <a:rPr lang="en-GB" dirty="0" smtClean="0"/>
              <a:t>I definitely get sidetracked- I still work on my research but I get pulled into an activity or reading that isn't necessarily related to my research questions. Other times I put off working all together, and then I feel overwhelmed.</a:t>
            </a:r>
            <a:endParaRPr lang="en-GB" dirty="0"/>
          </a:p>
        </p:txBody>
      </p:sp>
      <p:sp>
        <p:nvSpPr>
          <p:cNvPr id="2" name="Title 1"/>
          <p:cNvSpPr>
            <a:spLocks noGrp="1"/>
          </p:cNvSpPr>
          <p:nvPr>
            <p:ph type="title"/>
          </p:nvPr>
        </p:nvSpPr>
        <p:spPr/>
        <p:txBody>
          <a:bodyPr/>
          <a:lstStyle/>
          <a:p>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Time management;</a:t>
            </a:r>
          </a:p>
          <a:p>
            <a:r>
              <a:rPr lang="en-GB" dirty="0" smtClean="0"/>
              <a:t>Work / study / life balance;</a:t>
            </a:r>
          </a:p>
          <a:p>
            <a:r>
              <a:rPr lang="en-GB" dirty="0" smtClean="0"/>
              <a:t>Emotional and practical support – family / friends; peers; supervisors; support services;</a:t>
            </a:r>
          </a:p>
          <a:p>
            <a:r>
              <a:rPr lang="en-GB" dirty="0" smtClean="0"/>
              <a:t>Developing community of peers;</a:t>
            </a:r>
          </a:p>
          <a:p>
            <a:r>
              <a:rPr lang="en-GB" dirty="0" smtClean="0"/>
              <a:t>Supervisor management;</a:t>
            </a:r>
          </a:p>
          <a:p>
            <a:r>
              <a:rPr lang="en-GB" dirty="0" smtClean="0"/>
              <a:t>Attending relevant training;</a:t>
            </a:r>
          </a:p>
          <a:p>
            <a:r>
              <a:rPr lang="en-GB" dirty="0" smtClean="0"/>
              <a:t>Managing wellbeing, e.g. relaxation, social activities, hobbies, sleep, diet &amp; exercise.</a:t>
            </a:r>
          </a:p>
          <a:p>
            <a:endParaRPr lang="en-GB" dirty="0" smtClean="0"/>
          </a:p>
          <a:p>
            <a:endParaRPr lang="en-GB" dirty="0" smtClean="0"/>
          </a:p>
          <a:p>
            <a:endParaRPr lang="en-GB" dirty="0"/>
          </a:p>
        </p:txBody>
      </p:sp>
      <p:sp>
        <p:nvSpPr>
          <p:cNvPr id="2" name="Title 1"/>
          <p:cNvSpPr>
            <a:spLocks noGrp="1"/>
          </p:cNvSpPr>
          <p:nvPr>
            <p:ph type="title"/>
          </p:nvPr>
        </p:nvSpPr>
        <p:spPr/>
        <p:txBody>
          <a:bodyPr>
            <a:normAutofit/>
          </a:bodyPr>
          <a:lstStyle/>
          <a:p>
            <a:r>
              <a:rPr lang="en-GB" dirty="0" smtClean="0"/>
              <a:t>Personal coping strategies</a:t>
            </a:r>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self-awareness;</a:t>
            </a:r>
          </a:p>
          <a:p>
            <a:r>
              <a:rPr lang="en-GB" dirty="0" smtClean="0"/>
              <a:t>perseverance;</a:t>
            </a:r>
          </a:p>
          <a:p>
            <a:r>
              <a:rPr lang="en-GB" dirty="0" smtClean="0"/>
              <a:t>independent learner; </a:t>
            </a:r>
          </a:p>
          <a:p>
            <a:r>
              <a:rPr lang="en-GB" dirty="0" smtClean="0"/>
              <a:t>motivated;</a:t>
            </a:r>
          </a:p>
          <a:p>
            <a:r>
              <a:rPr lang="en-GB" dirty="0" smtClean="0"/>
              <a:t>open minded, prepared to listen to criticism; </a:t>
            </a:r>
          </a:p>
          <a:p>
            <a:r>
              <a:rPr lang="en-GB" dirty="0" smtClean="0"/>
              <a:t>pro-active; </a:t>
            </a:r>
          </a:p>
          <a:p>
            <a:r>
              <a:rPr lang="en-GB" dirty="0" smtClean="0"/>
              <a:t>problem solving;</a:t>
            </a:r>
          </a:p>
          <a:p>
            <a:r>
              <a:rPr lang="en-GB" dirty="0" smtClean="0"/>
              <a:t>positive thinking;</a:t>
            </a:r>
          </a:p>
          <a:p>
            <a:r>
              <a:rPr lang="en-GB" dirty="0" smtClean="0"/>
              <a:t>ability to keep perspective.</a:t>
            </a:r>
            <a:endParaRPr lang="en-GB" dirty="0"/>
          </a:p>
        </p:txBody>
      </p:sp>
      <p:sp>
        <p:nvSpPr>
          <p:cNvPr id="2" name="Title 1"/>
          <p:cNvSpPr>
            <a:spLocks noGrp="1"/>
          </p:cNvSpPr>
          <p:nvPr>
            <p:ph type="title"/>
          </p:nvPr>
        </p:nvSpPr>
        <p:spPr/>
        <p:txBody>
          <a:bodyPr/>
          <a:lstStyle/>
          <a:p>
            <a:r>
              <a:rPr lang="en-GB" dirty="0" smtClean="0"/>
              <a:t>Personal qualities</a:t>
            </a:r>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84784"/>
            <a:ext cx="9144000" cy="5373216"/>
          </a:xfrm>
        </p:spPr>
        <p:txBody>
          <a:bodyPr>
            <a:normAutofit fontScale="92500" lnSpcReduction="20000"/>
          </a:bodyPr>
          <a:lstStyle/>
          <a:p>
            <a:r>
              <a:rPr lang="en-GB" dirty="0" smtClean="0"/>
              <a:t>To be continued – staff and institutional strategies to enhance and safeguard research student wellbeing</a:t>
            </a:r>
          </a:p>
          <a:p>
            <a:r>
              <a:rPr lang="en-GB" dirty="0" smtClean="0"/>
              <a:t>Procrastination workshop</a:t>
            </a:r>
          </a:p>
          <a:p>
            <a:r>
              <a:rPr lang="en-GB" dirty="0" smtClean="0"/>
              <a:t>Keep communicating with your student- without pestering and stalking- help scaffolding</a:t>
            </a:r>
          </a:p>
          <a:p>
            <a:r>
              <a:rPr lang="en-GB" dirty="0" smtClean="0"/>
              <a:t>Clarifying expectations from either side –</a:t>
            </a:r>
            <a:r>
              <a:rPr lang="en-GB" dirty="0" err="1" smtClean="0"/>
              <a:t>whats</a:t>
            </a:r>
            <a:r>
              <a:rPr lang="en-GB" dirty="0" smtClean="0"/>
              <a:t> helpful or not </a:t>
            </a:r>
          </a:p>
          <a:p>
            <a:r>
              <a:rPr lang="en-GB" dirty="0" smtClean="0"/>
              <a:t>Good referral networks can  further the support  -boundaries round YOUR role </a:t>
            </a:r>
          </a:p>
          <a:p>
            <a:r>
              <a:rPr lang="en-GB" dirty="0" smtClean="0"/>
              <a:t>Recognising and sharing these processes of difference and at the start (without this being the only thing you are talking about)</a:t>
            </a:r>
          </a:p>
          <a:p>
            <a:r>
              <a:rPr lang="en-GB" dirty="0" err="1" smtClean="0"/>
              <a:t>Whats</a:t>
            </a:r>
            <a:r>
              <a:rPr lang="en-GB" dirty="0" smtClean="0"/>
              <a:t> made explicit ad implicit? </a:t>
            </a:r>
            <a:r>
              <a:rPr lang="en-GB" dirty="0" err="1" smtClean="0"/>
              <a:t>Whats</a:t>
            </a:r>
            <a:r>
              <a:rPr lang="en-GB" dirty="0" smtClean="0"/>
              <a:t> embedded in the environment from the start</a:t>
            </a:r>
          </a:p>
          <a:p>
            <a:endParaRPr lang="en-GB" dirty="0"/>
          </a:p>
        </p:txBody>
      </p:sp>
      <p:sp>
        <p:nvSpPr>
          <p:cNvPr id="2" name="Title 1"/>
          <p:cNvSpPr>
            <a:spLocks noGrp="1"/>
          </p:cNvSpPr>
          <p:nvPr>
            <p:ph type="title"/>
          </p:nvPr>
        </p:nvSpPr>
        <p:spPr/>
        <p:txBody>
          <a:bodyPr/>
          <a:lstStyle/>
          <a:p>
            <a:endParaRPr lang="en-GB"/>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84785"/>
            <a:ext cx="9144000" cy="4916016"/>
          </a:xfrm>
        </p:spPr>
        <p:txBody>
          <a:bodyPr/>
          <a:lstStyle/>
          <a:p>
            <a:r>
              <a:rPr lang="en-GB" dirty="0" smtClean="0"/>
              <a:t>Recognising normal feelings of being deskilled without always making this and other problems so explicit</a:t>
            </a:r>
          </a:p>
          <a:p>
            <a:r>
              <a:rPr lang="en-GB" dirty="0" smtClean="0"/>
              <a:t>Ensuring both a sensitive support development  which is reflective and the </a:t>
            </a:r>
            <a:r>
              <a:rPr lang="en-GB" smtClean="0"/>
              <a:t>toolkits mechanised support information</a:t>
            </a:r>
          </a:p>
          <a:p>
            <a:endParaRPr lang="en-GB" dirty="0"/>
          </a:p>
        </p:txBody>
      </p:sp>
      <p:sp>
        <p:nvSpPr>
          <p:cNvPr id="2" name="Title 1"/>
          <p:cNvSpPr>
            <a:spLocks noGrp="1"/>
          </p:cNvSpPr>
          <p:nvPr>
            <p:ph type="title"/>
          </p:nvPr>
        </p:nvSpPr>
        <p:spPr/>
        <p:txBody>
          <a:bodyPr/>
          <a:lstStyle/>
          <a:p>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484784"/>
            <a:ext cx="8424936" cy="5373215"/>
          </a:xfrm>
        </p:spPr>
        <p:txBody>
          <a:bodyPr>
            <a:normAutofit fontScale="92500" lnSpcReduction="10000"/>
          </a:bodyPr>
          <a:lstStyle/>
          <a:p>
            <a:r>
              <a:rPr lang="en-GB" dirty="0" smtClean="0"/>
              <a:t>Holistic view of student;</a:t>
            </a:r>
          </a:p>
          <a:p>
            <a:r>
              <a:rPr lang="en-GB" dirty="0" smtClean="0"/>
              <a:t>Supervision tailored to needs, learning styles </a:t>
            </a:r>
          </a:p>
          <a:p>
            <a:r>
              <a:rPr lang="en-GB" dirty="0" smtClean="0"/>
              <a:t>Intercultural awareness;</a:t>
            </a:r>
          </a:p>
          <a:p>
            <a:r>
              <a:rPr lang="en-GB" dirty="0" smtClean="0"/>
              <a:t>Managing expectations;</a:t>
            </a:r>
          </a:p>
          <a:p>
            <a:r>
              <a:rPr lang="en-GB" dirty="0" smtClean="0"/>
              <a:t>Encourage questioning;</a:t>
            </a:r>
          </a:p>
          <a:p>
            <a:r>
              <a:rPr lang="en-GB" dirty="0" smtClean="0"/>
              <a:t>Sharing experiences;</a:t>
            </a:r>
          </a:p>
          <a:p>
            <a:r>
              <a:rPr lang="en-GB" dirty="0" smtClean="0"/>
              <a:t>Signposting (colleagues, peers; networks);</a:t>
            </a:r>
          </a:p>
          <a:p>
            <a:r>
              <a:rPr lang="en-GB" dirty="0" smtClean="0"/>
              <a:t>Encouraging participation in conferences;</a:t>
            </a:r>
          </a:p>
          <a:p>
            <a:r>
              <a:rPr lang="en-GB" dirty="0" smtClean="0"/>
              <a:t>Listening skills, empathy;</a:t>
            </a:r>
          </a:p>
          <a:p>
            <a:r>
              <a:rPr lang="en-GB" dirty="0" smtClean="0"/>
              <a:t>Regular contact (e.g. email);</a:t>
            </a:r>
          </a:p>
          <a:p>
            <a:r>
              <a:rPr lang="en-GB" dirty="0" smtClean="0"/>
              <a:t>Constructive feedback;</a:t>
            </a:r>
          </a:p>
          <a:p>
            <a:r>
              <a:rPr lang="en-GB" dirty="0" smtClean="0"/>
              <a:t>Pastoral care.</a:t>
            </a:r>
          </a:p>
          <a:p>
            <a:endParaRPr lang="en-GB" dirty="0"/>
          </a:p>
        </p:txBody>
      </p:sp>
      <p:sp>
        <p:nvSpPr>
          <p:cNvPr id="2" name="Title 1"/>
          <p:cNvSpPr>
            <a:spLocks noGrp="1"/>
          </p:cNvSpPr>
          <p:nvPr>
            <p:ph type="title"/>
          </p:nvPr>
        </p:nvSpPr>
        <p:spPr/>
        <p:txBody>
          <a:bodyPr>
            <a:normAutofit fontScale="90000"/>
          </a:bodyPr>
          <a:lstStyle/>
          <a:p>
            <a:r>
              <a:rPr lang="en-GB" dirty="0" smtClean="0"/>
              <a:t>Supervisor wellbeing enhancement strategies</a:t>
            </a:r>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GB" dirty="0" smtClean="0"/>
              <a:t>I have found having a supervisor with wide understanding of how the </a:t>
            </a:r>
            <a:r>
              <a:rPr lang="en-GB" dirty="0" err="1" smtClean="0"/>
              <a:t>uni</a:t>
            </a:r>
            <a:r>
              <a:rPr lang="en-GB" dirty="0" smtClean="0"/>
              <a:t> works helps. He has helped me overcome what feels like an insurmountable problem, sometimes of the most simple kind.</a:t>
            </a:r>
          </a:p>
          <a:p>
            <a:endParaRPr lang="en-GB" dirty="0" smtClean="0"/>
          </a:p>
          <a:p>
            <a:r>
              <a:rPr lang="en-GB" dirty="0" smtClean="0"/>
              <a:t>Put focus on pupils' learning skills and discuss their learning with them. I think that having the ability to evaluate and to improve their own learning methods and attitudes is the key to learn happily and efficiently.</a:t>
            </a:r>
            <a:endParaRPr lang="en-GB" dirty="0"/>
          </a:p>
        </p:txBody>
      </p:sp>
      <p:sp>
        <p:nvSpPr>
          <p:cNvPr id="2" name="Title 1"/>
          <p:cNvSpPr>
            <a:spLocks noGrp="1"/>
          </p:cNvSpPr>
          <p:nvPr>
            <p:ph type="title"/>
          </p:nvPr>
        </p:nvSpPr>
        <p:spPr/>
        <p:txBody>
          <a:bodyPr/>
          <a:lstStyle/>
          <a:p>
            <a:r>
              <a:rPr lang="en-GB" dirty="0" smtClean="0"/>
              <a:t>Supervisor strategies</a:t>
            </a:r>
            <a:endParaRPr lang="en-GB"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5191"/>
            <a:ext cx="8291264" cy="5082809"/>
          </a:xfrm>
        </p:spPr>
        <p:txBody>
          <a:bodyPr>
            <a:normAutofit/>
          </a:bodyPr>
          <a:lstStyle/>
          <a:p>
            <a:r>
              <a:rPr lang="en-GB" dirty="0" smtClean="0"/>
              <a:t>show interest in their personal lives and not just focus of their academic outcomes, allow flexibility in methods of supervising in order to meet the specific needs of their students;</a:t>
            </a:r>
          </a:p>
          <a:p>
            <a:pPr>
              <a:buNone/>
            </a:pPr>
            <a:endParaRPr lang="en-GB" dirty="0" smtClean="0"/>
          </a:p>
          <a:p>
            <a:r>
              <a:rPr lang="en-GB" dirty="0" smtClean="0"/>
              <a:t>I think that UK supervisors could develop stronger intercultural communication skills. They often do not understand the ways in which their students learn who are from different educational contexts.</a:t>
            </a:r>
          </a:p>
          <a:p>
            <a:endParaRPr lang="en-GB" dirty="0"/>
          </a:p>
        </p:txBody>
      </p:sp>
      <p:sp>
        <p:nvSpPr>
          <p:cNvPr id="2" name="Title 1"/>
          <p:cNvSpPr>
            <a:spLocks noGrp="1"/>
          </p:cNvSpPr>
          <p:nvPr>
            <p:ph type="title"/>
          </p:nvPr>
        </p:nvSpPr>
        <p:spPr/>
        <p:txBody>
          <a:bodyPr/>
          <a:lstStyle/>
          <a:p>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World Health Organisation definition of wellbeing – relevant in learning situation.</a:t>
            </a:r>
          </a:p>
          <a:p>
            <a:endParaRPr lang="en-GB" dirty="0" smtClean="0"/>
          </a:p>
          <a:p>
            <a:r>
              <a:rPr lang="en-GB" dirty="0" smtClean="0"/>
              <a:t>every individual realizes his or her own potential;</a:t>
            </a:r>
          </a:p>
          <a:p>
            <a:r>
              <a:rPr lang="en-GB" dirty="0" smtClean="0"/>
              <a:t>can cope with the normal stresses of life (study) - resilience; </a:t>
            </a:r>
          </a:p>
          <a:p>
            <a:r>
              <a:rPr lang="en-GB" dirty="0" smtClean="0"/>
              <a:t>can work productively and fruitfully;</a:t>
            </a:r>
          </a:p>
          <a:p>
            <a:r>
              <a:rPr lang="en-GB" dirty="0" smtClean="0"/>
              <a:t>able to make a contribution to her or his community.</a:t>
            </a:r>
            <a:endParaRPr lang="en-GB" dirty="0"/>
          </a:p>
        </p:txBody>
      </p:sp>
      <p:sp>
        <p:nvSpPr>
          <p:cNvPr id="2" name="Title 1"/>
          <p:cNvSpPr>
            <a:spLocks noGrp="1"/>
          </p:cNvSpPr>
          <p:nvPr>
            <p:ph type="title"/>
          </p:nvPr>
        </p:nvSpPr>
        <p:spPr/>
        <p:txBody>
          <a:bodyPr/>
          <a:lstStyle/>
          <a:p>
            <a:r>
              <a:rPr lang="en-GB" dirty="0" smtClean="0"/>
              <a:t>What is wellbeing?</a:t>
            </a: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556793"/>
            <a:ext cx="8280920" cy="5301208"/>
          </a:xfrm>
        </p:spPr>
        <p:txBody>
          <a:bodyPr/>
          <a:lstStyle/>
          <a:p>
            <a:r>
              <a:rPr lang="en-GB" dirty="0" smtClean="0"/>
              <a:t>Dedicated for research students to work and meet;</a:t>
            </a:r>
          </a:p>
          <a:p>
            <a:r>
              <a:rPr lang="en-GB" dirty="0" smtClean="0"/>
              <a:t>Supported postgraduate communities;</a:t>
            </a:r>
          </a:p>
          <a:p>
            <a:r>
              <a:rPr lang="en-GB" dirty="0" smtClean="0"/>
              <a:t>Flexibility – access to facilities, resources;</a:t>
            </a:r>
          </a:p>
          <a:p>
            <a:r>
              <a:rPr lang="en-GB" dirty="0" smtClean="0"/>
              <a:t>Wellbeing related training (e.g. emotional resilience, stress management, assertiveness)</a:t>
            </a:r>
          </a:p>
          <a:p>
            <a:r>
              <a:rPr lang="en-GB" dirty="0" smtClean="0"/>
              <a:t>More research training;</a:t>
            </a:r>
          </a:p>
          <a:p>
            <a:r>
              <a:rPr lang="en-GB" dirty="0" smtClean="0"/>
              <a:t>Wellbeing higher on agenda;</a:t>
            </a:r>
          </a:p>
          <a:p>
            <a:r>
              <a:rPr lang="en-GB" dirty="0" smtClean="0"/>
              <a:t>More wellbeing related surveys;</a:t>
            </a:r>
          </a:p>
          <a:p>
            <a:r>
              <a:rPr lang="en-GB" dirty="0" smtClean="0"/>
              <a:t>Dedicated wellbeing services.</a:t>
            </a:r>
            <a:endParaRPr lang="en-GB" dirty="0"/>
          </a:p>
        </p:txBody>
      </p:sp>
      <p:sp>
        <p:nvSpPr>
          <p:cNvPr id="2" name="Title 1"/>
          <p:cNvSpPr>
            <a:spLocks noGrp="1"/>
          </p:cNvSpPr>
          <p:nvPr>
            <p:ph type="title"/>
          </p:nvPr>
        </p:nvSpPr>
        <p:spPr/>
        <p:txBody>
          <a:bodyPr/>
          <a:lstStyle/>
          <a:p>
            <a:r>
              <a:rPr lang="en-GB" dirty="0" smtClean="0"/>
              <a:t>Institutional strategies</a:t>
            </a:r>
            <a:endParaRPr lang="en-GB"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5191"/>
            <a:ext cx="8363272" cy="5082809"/>
          </a:xfrm>
        </p:spPr>
        <p:txBody>
          <a:bodyPr>
            <a:normAutofit lnSpcReduction="10000"/>
          </a:bodyPr>
          <a:lstStyle/>
          <a:p>
            <a:r>
              <a:rPr lang="en-GB" dirty="0" smtClean="0"/>
              <a:t>Better liaison with the University and clear guidance on how things are marked etc. Better support and liaison from the University and my work place;</a:t>
            </a:r>
          </a:p>
          <a:p>
            <a:r>
              <a:rPr lang="en-GB" dirty="0" smtClean="0"/>
              <a:t>More support - weekly emails from the department or at least some initiatives that would make me feel part of the community/department;</a:t>
            </a:r>
          </a:p>
          <a:p>
            <a:r>
              <a:rPr lang="en-GB" dirty="0" smtClean="0"/>
              <a:t>Program being more realistic about how much time we spend on studies, consider negotiating due dates with students.</a:t>
            </a:r>
            <a:endParaRPr lang="en-GB" dirty="0"/>
          </a:p>
        </p:txBody>
      </p:sp>
      <p:sp>
        <p:nvSpPr>
          <p:cNvPr id="2" name="Title 1"/>
          <p:cNvSpPr>
            <a:spLocks noGrp="1"/>
          </p:cNvSpPr>
          <p:nvPr>
            <p:ph type="title"/>
          </p:nvPr>
        </p:nvSpPr>
        <p:spPr/>
        <p:txBody>
          <a:bodyPr/>
          <a:lstStyle/>
          <a:p>
            <a:r>
              <a:rPr lang="en-GB" dirty="0" smtClean="0"/>
              <a:t>Institutional strategies</a:t>
            </a:r>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84783"/>
            <a:ext cx="8208912" cy="5112569"/>
          </a:xfrm>
        </p:spPr>
        <p:txBody>
          <a:bodyPr>
            <a:normAutofit lnSpcReduction="10000"/>
          </a:bodyPr>
          <a:lstStyle/>
          <a:p>
            <a:r>
              <a:rPr lang="en-GB" dirty="0" smtClean="0"/>
              <a:t>Preparing you for how you might feel and pre-empting this with coping strategies;</a:t>
            </a:r>
          </a:p>
          <a:p>
            <a:endParaRPr lang="en-GB" dirty="0" smtClean="0"/>
          </a:p>
          <a:p>
            <a:r>
              <a:rPr lang="en-GB" dirty="0" smtClean="0"/>
              <a:t>I would be helped more if the course programme dates, particularly submission dates were known in advance - I need them at least one year early to plan other activities around the study. If I can't do this planning I end up having to fit too many things in to a small time scale which means less sleep, less me time, less family time &amp; a dirty house!</a:t>
            </a:r>
          </a:p>
          <a:p>
            <a:pPr>
              <a:buNone/>
            </a:pPr>
            <a:endParaRPr lang="en-GB" dirty="0" smtClean="0"/>
          </a:p>
          <a:p>
            <a:endParaRPr lang="en-GB" dirty="0"/>
          </a:p>
        </p:txBody>
      </p:sp>
      <p:sp>
        <p:nvSpPr>
          <p:cNvPr id="2" name="Title 1"/>
          <p:cNvSpPr>
            <a:spLocks noGrp="1"/>
          </p:cNvSpPr>
          <p:nvPr>
            <p:ph type="title"/>
          </p:nvPr>
        </p:nvSpPr>
        <p:spPr/>
        <p:txBody>
          <a:bodyPr/>
          <a:lstStyle/>
          <a:p>
            <a:endParaRPr lang="en-GB"/>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5191"/>
            <a:ext cx="8363272" cy="5082809"/>
          </a:xfrm>
        </p:spPr>
        <p:txBody>
          <a:bodyPr>
            <a:normAutofit fontScale="92500" lnSpcReduction="20000"/>
          </a:bodyPr>
          <a:lstStyle/>
          <a:p>
            <a:r>
              <a:rPr lang="en-GB" dirty="0" smtClean="0"/>
              <a:t>Departments could arrange social events for students as its important to socialise and have break from study as doing a PhD can be lonely and isolated;</a:t>
            </a:r>
          </a:p>
          <a:p>
            <a:pPr>
              <a:buNone/>
            </a:pPr>
            <a:endParaRPr lang="en-GB" dirty="0" smtClean="0"/>
          </a:p>
          <a:p>
            <a:r>
              <a:rPr lang="en-GB" dirty="0" smtClean="0"/>
              <a:t>offer seminars on time management/offer more practical seminars on how to do things effectively and efficiently;</a:t>
            </a:r>
          </a:p>
          <a:p>
            <a:pPr>
              <a:buNone/>
            </a:pPr>
            <a:endParaRPr lang="en-GB" dirty="0" smtClean="0"/>
          </a:p>
          <a:p>
            <a:r>
              <a:rPr lang="en-GB" dirty="0" smtClean="0"/>
              <a:t>Supervisors/departments: organising regular colloquia for PhD students/researchers in the same area to present their research and receive feedback.</a:t>
            </a:r>
            <a:endParaRPr lang="en-GB" dirty="0"/>
          </a:p>
        </p:txBody>
      </p:sp>
      <p:sp>
        <p:nvSpPr>
          <p:cNvPr id="2" name="Title 1"/>
          <p:cNvSpPr>
            <a:spLocks noGrp="1"/>
          </p:cNvSpPr>
          <p:nvPr>
            <p:ph type="title"/>
          </p:nvPr>
        </p:nvSpPr>
        <p:spPr/>
        <p:txBody>
          <a:bodyPr/>
          <a:lstStyle/>
          <a:p>
            <a:endParaRPr lang="en-GB"/>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GB" dirty="0" smtClean="0"/>
              <a:t>Some posters around the place saying things like 'Perfection isn't everything' and 'Don't compare yourself with others', because fear of being not good as the other students is quite crippling, and I think it is a secret fear of many of us;</a:t>
            </a:r>
          </a:p>
          <a:p>
            <a:r>
              <a:rPr lang="en-GB" dirty="0" smtClean="0"/>
              <a:t>as an example some people are starting a new interdisciplinary journal. it means both off- and on-campus students can work together on something that is related to their research but gives them a break from pure thesis writing.</a:t>
            </a:r>
          </a:p>
        </p:txBody>
      </p:sp>
      <p:sp>
        <p:nvSpPr>
          <p:cNvPr id="2" name="Title 1"/>
          <p:cNvSpPr>
            <a:spLocks noGrp="1"/>
          </p:cNvSpPr>
          <p:nvPr>
            <p:ph type="title"/>
          </p:nvPr>
        </p:nvSpPr>
        <p:spPr/>
        <p:txBody>
          <a:bodyPr/>
          <a:lstStyle/>
          <a:p>
            <a:endParaRPr lang="en-GB"/>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28800"/>
            <a:ext cx="9144000" cy="6120680"/>
          </a:xfrm>
        </p:spPr>
        <p:txBody>
          <a:bodyPr>
            <a:normAutofit fontScale="92500" lnSpcReduction="20000"/>
          </a:bodyPr>
          <a:lstStyle/>
          <a:p>
            <a:r>
              <a:rPr lang="en-GB" dirty="0" smtClean="0"/>
              <a:t>lots of students live / do research abroad and it would help a lot if they were better connected to avoid the feeling of being alone. The </a:t>
            </a:r>
            <a:r>
              <a:rPr lang="en-GB" dirty="0" err="1" smtClean="0"/>
              <a:t>uni</a:t>
            </a:r>
            <a:r>
              <a:rPr lang="en-GB" dirty="0" smtClean="0"/>
              <a:t>. already tries to do this with online tools but it doesn't quite do the trick yet. I think the key is to have something that combines academic discussion with everyday conversation and is enjoyable to use;</a:t>
            </a:r>
          </a:p>
          <a:p>
            <a:pPr>
              <a:buNone/>
            </a:pPr>
            <a:endParaRPr lang="en-GB" dirty="0" smtClean="0"/>
          </a:p>
          <a:p>
            <a:r>
              <a:rPr lang="en-GB" dirty="0" smtClean="0"/>
              <a:t>As a PhD is intrinsically a individualistic enterprise, it is important to nurture student resilience through creating a sense of belonging and developing relationships.</a:t>
            </a:r>
          </a:p>
          <a:p>
            <a:pPr>
              <a:buNone/>
            </a:pPr>
            <a:endParaRPr lang="en-GB" dirty="0" smtClean="0"/>
          </a:p>
          <a:p>
            <a:pPr>
              <a:buNone/>
            </a:pPr>
            <a:r>
              <a:rPr lang="en-GB" dirty="0" smtClean="0"/>
              <a:t/>
            </a:r>
            <a:br>
              <a:rPr lang="en-GB" dirty="0" smtClean="0"/>
            </a:br>
            <a:r>
              <a:rPr lang="en-GB" dirty="0" smtClean="0"/>
              <a:t/>
            </a:r>
            <a:br>
              <a:rPr lang="en-GB" dirty="0" smtClean="0"/>
            </a:br>
            <a:endParaRPr lang="en-GB" dirty="0"/>
          </a:p>
        </p:txBody>
      </p:sp>
      <p:sp>
        <p:nvSpPr>
          <p:cNvPr id="2" name="Title 1"/>
          <p:cNvSpPr>
            <a:spLocks noGrp="1"/>
          </p:cNvSpPr>
          <p:nvPr>
            <p:ph type="title"/>
          </p:nvPr>
        </p:nvSpPr>
        <p:spPr/>
        <p:txBody>
          <a:bodyPr/>
          <a:lstStyle/>
          <a:p>
            <a:endParaRPr lang="en-GB"/>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484785"/>
            <a:ext cx="8352928" cy="5373216"/>
          </a:xfrm>
        </p:spPr>
        <p:txBody>
          <a:bodyPr>
            <a:normAutofit lnSpcReduction="10000"/>
          </a:bodyPr>
          <a:lstStyle/>
          <a:p>
            <a:r>
              <a:rPr lang="en-GB" dirty="0" smtClean="0"/>
              <a:t>Learn effectively; engage in learning; communicate learning; contribute to academic community; achieve academic potential:</a:t>
            </a:r>
          </a:p>
          <a:p>
            <a:endParaRPr lang="en-GB" dirty="0" smtClean="0"/>
          </a:p>
          <a:p>
            <a:r>
              <a:rPr lang="en-GB" dirty="0" smtClean="0"/>
              <a:t>Intrinsic and extrinsic factors – </a:t>
            </a:r>
          </a:p>
          <a:p>
            <a:endParaRPr lang="en-GB" dirty="0" smtClean="0"/>
          </a:p>
          <a:p>
            <a:r>
              <a:rPr lang="en-GB" dirty="0" smtClean="0"/>
              <a:t>Self-awareness; openness to learning; motivation; persistence; coping strategies;</a:t>
            </a:r>
          </a:p>
          <a:p>
            <a:endParaRPr lang="en-GB" dirty="0" smtClean="0"/>
          </a:p>
          <a:p>
            <a:r>
              <a:rPr lang="en-GB" dirty="0" smtClean="0"/>
              <a:t>Personal and welfare wellbeing needs met.</a:t>
            </a:r>
          </a:p>
          <a:p>
            <a:endParaRPr lang="en-GB" dirty="0" smtClean="0"/>
          </a:p>
          <a:p>
            <a:endParaRPr lang="en-GB" dirty="0"/>
          </a:p>
        </p:txBody>
      </p:sp>
      <p:sp>
        <p:nvSpPr>
          <p:cNvPr id="2" name="Title 1"/>
          <p:cNvSpPr>
            <a:spLocks noGrp="1"/>
          </p:cNvSpPr>
          <p:nvPr>
            <p:ph type="title"/>
          </p:nvPr>
        </p:nvSpPr>
        <p:spPr/>
        <p:txBody>
          <a:bodyPr/>
          <a:lstStyle/>
          <a:p>
            <a:r>
              <a:rPr lang="en-GB" dirty="0" smtClean="0"/>
              <a:t>Academic wellbeing</a:t>
            </a:r>
            <a:endParaRPr lang="en-GB"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628801"/>
            <a:ext cx="8291264" cy="4772000"/>
          </a:xfrm>
        </p:spPr>
        <p:txBody>
          <a:bodyPr>
            <a:normAutofit lnSpcReduction="10000"/>
          </a:bodyPr>
          <a:lstStyle/>
          <a:p>
            <a:r>
              <a:rPr lang="en-GB" dirty="0" smtClean="0"/>
              <a:t>Pro-research student culture – guidance, mentoring; training opportunities – personal / professional, technical  &amp; academic skills; access to funding;</a:t>
            </a:r>
          </a:p>
          <a:p>
            <a:r>
              <a:rPr lang="en-GB" dirty="0" smtClean="0"/>
              <a:t>Academic community – formal and informal opportunities to contribute;</a:t>
            </a:r>
          </a:p>
          <a:p>
            <a:r>
              <a:rPr lang="en-GB" dirty="0" smtClean="0"/>
              <a:t>Pro-wellbeing culture – proactive, built into academic life;</a:t>
            </a:r>
          </a:p>
          <a:p>
            <a:r>
              <a:rPr lang="en-GB" dirty="0" smtClean="0"/>
              <a:t>Supportive infrastructure – access to services , facilities, pastoral care, monitoring.</a:t>
            </a:r>
          </a:p>
          <a:p>
            <a:endParaRPr lang="en-GB" dirty="0"/>
          </a:p>
        </p:txBody>
      </p:sp>
      <p:sp>
        <p:nvSpPr>
          <p:cNvPr id="2" name="Title 1"/>
          <p:cNvSpPr>
            <a:spLocks noGrp="1"/>
          </p:cNvSpPr>
          <p:nvPr>
            <p:ph type="title"/>
          </p:nvPr>
        </p:nvSpPr>
        <p:spPr/>
        <p:txBody>
          <a:bodyPr>
            <a:normAutofit fontScale="90000"/>
          </a:bodyPr>
          <a:lstStyle/>
          <a:p>
            <a:r>
              <a:rPr lang="en-GB" dirty="0" smtClean="0"/>
              <a:t>Conditions for academic wellbeing</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68760"/>
            <a:ext cx="9144000" cy="5132041"/>
          </a:xfrm>
        </p:spPr>
        <p:txBody>
          <a:bodyPr>
            <a:normAutofit lnSpcReduction="10000"/>
          </a:bodyPr>
          <a:lstStyle/>
          <a:p>
            <a:r>
              <a:rPr lang="en-GB" dirty="0" smtClean="0"/>
              <a:t>So they complete-we all benefit</a:t>
            </a:r>
          </a:p>
          <a:p>
            <a:r>
              <a:rPr lang="en-GB" dirty="0" smtClean="0"/>
              <a:t>Ensuring the flexibility and right  decisions  </a:t>
            </a:r>
            <a:r>
              <a:rPr lang="en-GB" dirty="0" err="1" smtClean="0"/>
              <a:t>eg</a:t>
            </a:r>
            <a:r>
              <a:rPr lang="en-GB" dirty="0" smtClean="0"/>
              <a:t> over intermission</a:t>
            </a:r>
          </a:p>
          <a:p>
            <a:r>
              <a:rPr lang="en-GB" dirty="0" smtClean="0"/>
              <a:t>Constant stress undermines and constrains the production of new ideas and work</a:t>
            </a:r>
          </a:p>
          <a:p>
            <a:r>
              <a:rPr lang="en-GB" dirty="0" smtClean="0"/>
              <a:t>Cultural differences and settling in – family demands--  adaptation? Resistance?</a:t>
            </a:r>
          </a:p>
          <a:p>
            <a:r>
              <a:rPr lang="en-GB" dirty="0" smtClean="0"/>
              <a:t>Importance of induction and preparation and room</a:t>
            </a:r>
          </a:p>
          <a:p>
            <a:r>
              <a:rPr lang="en-GB" dirty="0" smtClean="0"/>
              <a:t>Relationships between institution supervisor students- to make it productive </a:t>
            </a:r>
          </a:p>
          <a:p>
            <a:r>
              <a:rPr lang="en-GB" dirty="0" smtClean="0"/>
              <a:t>Not </a:t>
            </a:r>
            <a:r>
              <a:rPr lang="en-GB" dirty="0" err="1" smtClean="0"/>
              <a:t>pathologising</a:t>
            </a:r>
            <a:r>
              <a:rPr lang="en-GB" dirty="0" smtClean="0"/>
              <a:t> the students –overall environment</a:t>
            </a:r>
          </a:p>
          <a:p>
            <a:endParaRPr lang="en-GB" dirty="0"/>
          </a:p>
        </p:txBody>
      </p:sp>
      <p:sp>
        <p:nvSpPr>
          <p:cNvPr id="2" name="Title 1"/>
          <p:cNvSpPr>
            <a:spLocks noGrp="1"/>
          </p:cNvSpPr>
          <p:nvPr>
            <p:ph type="title"/>
          </p:nvPr>
        </p:nvSpPr>
        <p:spPr/>
        <p:txBody>
          <a:bodyPr>
            <a:normAutofit fontScale="90000"/>
          </a:bodyPr>
          <a:lstStyle/>
          <a:p>
            <a:r>
              <a:rPr lang="en-GB" dirty="0" smtClean="0"/>
              <a:t>Why is it important to consider the wellbeing of research students?</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56792"/>
            <a:ext cx="9144000" cy="5301207"/>
          </a:xfrm>
        </p:spPr>
        <p:txBody>
          <a:bodyPr>
            <a:normAutofit lnSpcReduction="10000"/>
          </a:bodyPr>
          <a:lstStyle/>
          <a:p>
            <a:r>
              <a:rPr lang="en-GB" dirty="0" smtClean="0"/>
              <a:t>Isolation</a:t>
            </a:r>
          </a:p>
          <a:p>
            <a:r>
              <a:rPr lang="en-GB" dirty="0" smtClean="0"/>
              <a:t>Identity- part of institution-and community </a:t>
            </a:r>
          </a:p>
          <a:p>
            <a:r>
              <a:rPr lang="en-GB" dirty="0" smtClean="0"/>
              <a:t>Work life balance for part timers</a:t>
            </a:r>
          </a:p>
          <a:p>
            <a:r>
              <a:rPr lang="en-GB" dirty="0" smtClean="0"/>
              <a:t>Speaking in front of others </a:t>
            </a:r>
          </a:p>
          <a:p>
            <a:r>
              <a:rPr lang="en-GB" dirty="0" smtClean="0"/>
              <a:t>Failure</a:t>
            </a:r>
          </a:p>
          <a:p>
            <a:r>
              <a:rPr lang="en-GB" dirty="0" smtClean="0"/>
              <a:t>Finance</a:t>
            </a:r>
          </a:p>
          <a:p>
            <a:r>
              <a:rPr lang="en-GB" dirty="0" smtClean="0"/>
              <a:t>Adaptability and flexibility- for overcoming difficulties</a:t>
            </a:r>
          </a:p>
          <a:p>
            <a:r>
              <a:rPr lang="en-GB" dirty="0" smtClean="0"/>
              <a:t>Ensuring they look ahead- next steps –in academia and skills and development  achievements </a:t>
            </a:r>
          </a:p>
          <a:p>
            <a:r>
              <a:rPr lang="en-GB" dirty="0" smtClean="0"/>
              <a:t>Being able to take criticism(developmental feedback)</a:t>
            </a:r>
            <a:endParaRPr lang="en-GB" dirty="0"/>
          </a:p>
        </p:txBody>
      </p:sp>
      <p:sp>
        <p:nvSpPr>
          <p:cNvPr id="2" name="Title 1"/>
          <p:cNvSpPr>
            <a:spLocks noGrp="1"/>
          </p:cNvSpPr>
          <p:nvPr>
            <p:ph type="title"/>
          </p:nvPr>
        </p:nvSpPr>
        <p:spPr/>
        <p:txBody>
          <a:bodyPr>
            <a:normAutofit fontScale="90000"/>
          </a:bodyPr>
          <a:lstStyle/>
          <a:p>
            <a:r>
              <a:rPr lang="en-GB" dirty="0" smtClean="0"/>
              <a:t>What are the wellbeing issues for your research students?</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484784"/>
            <a:ext cx="8352928" cy="5373215"/>
          </a:xfrm>
        </p:spPr>
        <p:txBody>
          <a:bodyPr>
            <a:normAutofit/>
          </a:bodyPr>
          <a:lstStyle/>
          <a:p>
            <a:r>
              <a:rPr lang="en-GB" dirty="0" smtClean="0"/>
              <a:t>Introduction</a:t>
            </a:r>
          </a:p>
          <a:p>
            <a:pPr>
              <a:buNone/>
            </a:pPr>
            <a:endParaRPr lang="en-GB" dirty="0" smtClean="0"/>
          </a:p>
          <a:p>
            <a:r>
              <a:rPr lang="en-GB" dirty="0" smtClean="0"/>
              <a:t>Rationale &amp; literature</a:t>
            </a:r>
          </a:p>
          <a:p>
            <a:endParaRPr lang="en-GB" dirty="0" smtClean="0"/>
          </a:p>
          <a:p>
            <a:r>
              <a:rPr lang="en-GB" dirty="0" smtClean="0"/>
              <a:t>Research questions</a:t>
            </a:r>
          </a:p>
          <a:p>
            <a:endParaRPr lang="en-GB" dirty="0" smtClean="0"/>
          </a:p>
          <a:p>
            <a:r>
              <a:rPr lang="en-GB" dirty="0" smtClean="0"/>
              <a:t>Research design</a:t>
            </a:r>
          </a:p>
          <a:p>
            <a:endParaRPr lang="en-GB" dirty="0" smtClean="0"/>
          </a:p>
          <a:p>
            <a:r>
              <a:rPr lang="en-GB" dirty="0" smtClean="0"/>
              <a:t>Preliminary findings from survey</a:t>
            </a:r>
          </a:p>
          <a:p>
            <a:endParaRPr lang="en-GB" dirty="0" smtClean="0"/>
          </a:p>
          <a:p>
            <a:r>
              <a:rPr lang="en-GB" dirty="0" smtClean="0"/>
              <a:t>Thoughts on academic wellbeing</a:t>
            </a:r>
          </a:p>
          <a:p>
            <a:endParaRPr lang="en-GB" dirty="0" smtClean="0"/>
          </a:p>
          <a:p>
            <a:endParaRPr lang="en-GB" dirty="0"/>
          </a:p>
        </p:txBody>
      </p:sp>
      <p:sp>
        <p:nvSpPr>
          <p:cNvPr id="2" name="Title 1"/>
          <p:cNvSpPr>
            <a:spLocks noGrp="1"/>
          </p:cNvSpPr>
          <p:nvPr>
            <p:ph type="title"/>
          </p:nvPr>
        </p:nvSpPr>
        <p:spPr/>
        <p:txBody>
          <a:bodyPr>
            <a:normAutofit fontScale="90000"/>
          </a:bodyPr>
          <a:lstStyle/>
          <a:p>
            <a:r>
              <a:rPr lang="en-GB" dirty="0" smtClean="0"/>
              <a:t>Escalate funded Troublesome encounters project</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5191"/>
            <a:ext cx="8291264" cy="5082809"/>
          </a:xfrm>
        </p:spPr>
        <p:txBody>
          <a:bodyPr>
            <a:normAutofit fontScale="92500"/>
          </a:bodyPr>
          <a:lstStyle/>
          <a:p>
            <a:r>
              <a:rPr lang="en-GB" dirty="0" smtClean="0"/>
              <a:t>Escalate (HEA subject centre) Wellbeing themed; Collaboration – Brighton, Strathclyde and Durham universities, March 2010 – July 2011;</a:t>
            </a:r>
          </a:p>
          <a:p>
            <a:r>
              <a:rPr lang="en-GB" dirty="0" smtClean="0"/>
              <a:t>Investigates learning and wellbeing of masters and doctoral students in Education;</a:t>
            </a:r>
          </a:p>
          <a:p>
            <a:r>
              <a:rPr lang="en-GB" dirty="0" smtClean="0"/>
              <a:t>Identifies wellbeing enhancement strategies;</a:t>
            </a:r>
          </a:p>
          <a:p>
            <a:r>
              <a:rPr lang="en-GB" dirty="0" smtClean="0"/>
              <a:t>Builds on the work of Open Minds and Doctoral Learning Journeys longitudinal national research; </a:t>
            </a:r>
          </a:p>
          <a:p>
            <a:r>
              <a:rPr lang="en-GB" dirty="0" smtClean="0"/>
              <a:t>Development of resources – postgraduate students, supervisors, Education departments, HEIs.</a:t>
            </a:r>
          </a:p>
          <a:p>
            <a:endParaRPr lang="en-GB" dirty="0"/>
          </a:p>
        </p:txBody>
      </p:sp>
      <p:sp>
        <p:nvSpPr>
          <p:cNvPr id="2" name="Title 1"/>
          <p:cNvSpPr>
            <a:spLocks noGrp="1"/>
          </p:cNvSpPr>
          <p:nvPr>
            <p:ph type="title"/>
          </p:nvPr>
        </p:nvSpPr>
        <p:spPr/>
        <p:txBody>
          <a:bodyPr/>
          <a:lstStyle/>
          <a:p>
            <a:r>
              <a:rPr lang="en-GB" dirty="0" smtClean="0"/>
              <a:t>Introduction</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412777"/>
            <a:ext cx="8424936" cy="5445224"/>
          </a:xfrm>
        </p:spPr>
        <p:txBody>
          <a:bodyPr>
            <a:normAutofit fontScale="92500" lnSpcReduction="10000"/>
          </a:bodyPr>
          <a:lstStyle/>
          <a:p>
            <a:r>
              <a:rPr lang="en-GB" b="1" dirty="0" smtClean="0"/>
              <a:t>University life -complex stress factors </a:t>
            </a:r>
            <a:r>
              <a:rPr lang="en-GB" dirty="0" smtClean="0"/>
              <a:t>and characteristics which may exacerbate mental health problems (transition, financial pressures, high risk behaviour), vulnerable age;</a:t>
            </a:r>
          </a:p>
          <a:p>
            <a:pPr>
              <a:buFont typeface="Wingdings 3" pitchFamily="18" charset="2"/>
              <a:buNone/>
            </a:pPr>
            <a:endParaRPr lang="en-GB" dirty="0" smtClean="0"/>
          </a:p>
          <a:p>
            <a:r>
              <a:rPr lang="en-GB" b="1" dirty="0" smtClean="0"/>
              <a:t>Prevalence of mental health difficulties</a:t>
            </a:r>
            <a:r>
              <a:rPr lang="en-GB" dirty="0" smtClean="0"/>
              <a:t>;</a:t>
            </a:r>
          </a:p>
          <a:p>
            <a:pPr>
              <a:buFont typeface="Wingdings 3" pitchFamily="18" charset="2"/>
              <a:buNone/>
            </a:pPr>
            <a:endParaRPr lang="en-GB" dirty="0" smtClean="0"/>
          </a:p>
          <a:p>
            <a:r>
              <a:rPr lang="en-GB" b="1" dirty="0" smtClean="0"/>
              <a:t>Risk of suicide and self-harm;</a:t>
            </a:r>
          </a:p>
          <a:p>
            <a:pPr>
              <a:buFont typeface="Wingdings 3" pitchFamily="18" charset="2"/>
              <a:buNone/>
            </a:pPr>
            <a:endParaRPr lang="en-GB" dirty="0" smtClean="0"/>
          </a:p>
          <a:p>
            <a:r>
              <a:rPr lang="en-GB" dirty="0" smtClean="0"/>
              <a:t>Factors in the </a:t>
            </a:r>
            <a:r>
              <a:rPr lang="en-GB" b="1" dirty="0" smtClean="0"/>
              <a:t>learning environment </a:t>
            </a:r>
            <a:r>
              <a:rPr lang="en-GB" dirty="0" smtClean="0"/>
              <a:t>which may have detrimental effect on mental health (implications for student progression, retention &amp; achievement);</a:t>
            </a:r>
          </a:p>
          <a:p>
            <a:r>
              <a:rPr lang="en-GB" dirty="0" smtClean="0"/>
              <a:t>Focus on undergraduate learning.</a:t>
            </a:r>
          </a:p>
          <a:p>
            <a:endParaRPr lang="en-GB" dirty="0" smtClean="0"/>
          </a:p>
          <a:p>
            <a:endParaRPr lang="en-GB" dirty="0"/>
          </a:p>
        </p:txBody>
      </p:sp>
      <p:sp>
        <p:nvSpPr>
          <p:cNvPr id="2" name="Title 1"/>
          <p:cNvSpPr>
            <a:spLocks noGrp="1"/>
          </p:cNvSpPr>
          <p:nvPr>
            <p:ph type="title"/>
          </p:nvPr>
        </p:nvSpPr>
        <p:spPr/>
        <p:txBody>
          <a:bodyPr/>
          <a:lstStyle/>
          <a:p>
            <a:r>
              <a:rPr lang="en-GB" dirty="0" smtClean="0"/>
              <a:t>Wellbeing in higher education</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5191"/>
            <a:ext cx="8291264" cy="5082809"/>
          </a:xfrm>
        </p:spPr>
        <p:txBody>
          <a:bodyPr/>
          <a:lstStyle/>
          <a:p>
            <a:r>
              <a:rPr lang="en-GB" dirty="0" smtClean="0"/>
              <a:t>Theme in Doctoral Learning Journeys project (</a:t>
            </a:r>
            <a:r>
              <a:rPr lang="en-GB" dirty="0" err="1" smtClean="0"/>
              <a:t>Wisker</a:t>
            </a:r>
            <a:r>
              <a:rPr lang="en-GB" dirty="0" smtClean="0"/>
              <a:t>, Morris et al2007-10)</a:t>
            </a:r>
          </a:p>
          <a:p>
            <a:r>
              <a:rPr lang="en-GB" dirty="0" smtClean="0"/>
              <a:t>Major time &amp; financial commitment;</a:t>
            </a:r>
          </a:p>
          <a:p>
            <a:r>
              <a:rPr lang="en-GB" dirty="0" smtClean="0"/>
              <a:t>Sustained motivation momentum;</a:t>
            </a:r>
          </a:p>
          <a:p>
            <a:r>
              <a:rPr lang="en-GB" dirty="0" smtClean="0"/>
              <a:t>Uncertain status of research student;</a:t>
            </a:r>
          </a:p>
          <a:p>
            <a:r>
              <a:rPr lang="en-GB" dirty="0" smtClean="0"/>
              <a:t>Academic &amp; personal isolation;</a:t>
            </a:r>
          </a:p>
          <a:p>
            <a:r>
              <a:rPr lang="en-GB" dirty="0" smtClean="0"/>
              <a:t>Identity issues – “fitting in” to academic culture;</a:t>
            </a:r>
          </a:p>
          <a:p>
            <a:r>
              <a:rPr lang="en-GB" dirty="0" smtClean="0"/>
              <a:t>Supervisory relationship;</a:t>
            </a:r>
          </a:p>
          <a:p>
            <a:r>
              <a:rPr lang="en-GB" dirty="0" smtClean="0"/>
              <a:t>Academic insecurity – “am I good enough?”</a:t>
            </a:r>
          </a:p>
          <a:p>
            <a:endParaRPr lang="en-GB" dirty="0"/>
          </a:p>
        </p:txBody>
      </p:sp>
      <p:sp>
        <p:nvSpPr>
          <p:cNvPr id="2" name="Title 1"/>
          <p:cNvSpPr>
            <a:spLocks noGrp="1"/>
          </p:cNvSpPr>
          <p:nvPr>
            <p:ph type="title"/>
          </p:nvPr>
        </p:nvSpPr>
        <p:spPr/>
        <p:txBody>
          <a:bodyPr/>
          <a:lstStyle/>
          <a:p>
            <a:r>
              <a:rPr lang="en-GB" dirty="0" smtClean="0"/>
              <a:t>Postgraduate wellbeing</a:t>
            </a:r>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1983</TotalTime>
  <Words>2239</Words>
  <Application>Microsoft Office PowerPoint</Application>
  <PresentationFormat>On-screen Show (4:3)</PresentationFormat>
  <Paragraphs>272</Paragraphs>
  <Slides>37</Slides>
  <Notes>2</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Concourse</vt:lpstr>
      <vt:lpstr>Supervisory strategies to enhance the wellbeing and emotional resilience of research students during their learning processes</vt:lpstr>
      <vt:lpstr>Introduction</vt:lpstr>
      <vt:lpstr>What is wellbeing?</vt:lpstr>
      <vt:lpstr>Why is it important to consider the wellbeing of research students?</vt:lpstr>
      <vt:lpstr>What are the wellbeing issues for your research students?</vt:lpstr>
      <vt:lpstr>Escalate funded Troublesome encounters project</vt:lpstr>
      <vt:lpstr>Introduction</vt:lpstr>
      <vt:lpstr>Wellbeing in higher education</vt:lpstr>
      <vt:lpstr>Postgraduate wellbeing</vt:lpstr>
      <vt:lpstr>Troublesomeness in postgraduate learning</vt:lpstr>
      <vt:lpstr>Research Questions</vt:lpstr>
      <vt:lpstr>Research Design</vt:lpstr>
      <vt:lpstr>Survey</vt:lpstr>
      <vt:lpstr>Wellbeing challenges</vt:lpstr>
      <vt:lpstr>Academic Wellbeing challenges</vt:lpstr>
      <vt:lpstr>Troublesomeness</vt:lpstr>
      <vt:lpstr>Personal wellbeing - balance</vt:lpstr>
      <vt:lpstr>Positive impacts</vt:lpstr>
      <vt:lpstr>Emotional rollercoaster</vt:lpstr>
      <vt:lpstr>Impact on studies (when wellbeing negatively affected) </vt:lpstr>
      <vt:lpstr>Effects of stress</vt:lpstr>
      <vt:lpstr>Slide 22</vt:lpstr>
      <vt:lpstr>Personal coping strategies</vt:lpstr>
      <vt:lpstr>Personal qualities</vt:lpstr>
      <vt:lpstr>Slide 25</vt:lpstr>
      <vt:lpstr>Slide 26</vt:lpstr>
      <vt:lpstr>Supervisor wellbeing enhancement strategies</vt:lpstr>
      <vt:lpstr>Supervisor strategies</vt:lpstr>
      <vt:lpstr>Slide 29</vt:lpstr>
      <vt:lpstr>Institutional strategies</vt:lpstr>
      <vt:lpstr>Institutional strategies</vt:lpstr>
      <vt:lpstr>Slide 32</vt:lpstr>
      <vt:lpstr>Slide 33</vt:lpstr>
      <vt:lpstr>Slide 34</vt:lpstr>
      <vt:lpstr>Slide 35</vt:lpstr>
      <vt:lpstr>Academic wellbeing</vt:lpstr>
      <vt:lpstr>Conditions for academic wellbeing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Troublesome Encounters</dc:title>
  <dc:creator>mother</dc:creator>
  <cp:lastModifiedBy>Gina</cp:lastModifiedBy>
  <cp:revision>214</cp:revision>
  <dcterms:created xsi:type="dcterms:W3CDTF">2010-03-07T11:22:34Z</dcterms:created>
  <dcterms:modified xsi:type="dcterms:W3CDTF">2012-11-22T08:32:34Z</dcterms:modified>
</cp:coreProperties>
</file>