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59" r:id="rId6"/>
    <p:sldId id="260" r:id="rId7"/>
    <p:sldId id="261"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EBDCB5C-2C55-4FCB-BF7E-7AA046618BCF}" type="datetimeFigureOut">
              <a:rPr lang="en-GB" smtClean="0"/>
              <a:t>21/11/2012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BDCB5C-2C55-4FCB-BF7E-7AA046618BCF}" type="datetimeFigureOut">
              <a:rPr lang="en-GB" smtClean="0"/>
              <a:t>21/11/2012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BDCB5C-2C55-4FCB-BF7E-7AA046618BCF}" type="datetimeFigureOut">
              <a:rPr lang="en-GB" smtClean="0"/>
              <a:t>21/11/2012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EBDCB5C-2C55-4FCB-BF7E-7AA046618BCF}" type="datetimeFigureOut">
              <a:rPr lang="en-GB" smtClean="0"/>
              <a:t>21/11/2012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BDCB5C-2C55-4FCB-BF7E-7AA046618BCF}" type="datetimeFigureOut">
              <a:rPr lang="en-GB" smtClean="0"/>
              <a:t>21/11/2012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EBDCB5C-2C55-4FCB-BF7E-7AA046618BCF}" type="datetimeFigureOut">
              <a:rPr lang="en-GB" smtClean="0"/>
              <a:t>21/11/2012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EBDCB5C-2C55-4FCB-BF7E-7AA046618BCF}" type="datetimeFigureOut">
              <a:rPr lang="en-GB" smtClean="0"/>
              <a:t>21/11/2012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EBDCB5C-2C55-4FCB-BF7E-7AA046618BCF}" type="datetimeFigureOut">
              <a:rPr lang="en-GB" smtClean="0"/>
              <a:t>21/11/2012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BDCB5C-2C55-4FCB-BF7E-7AA046618BCF}" type="datetimeFigureOut">
              <a:rPr lang="en-GB" smtClean="0"/>
              <a:t>21/11/2012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BDCB5C-2C55-4FCB-BF7E-7AA046618BCF}" type="datetimeFigureOut">
              <a:rPr lang="en-GB" smtClean="0"/>
              <a:t>21/11/2012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BDCB5C-2C55-4FCB-BF7E-7AA046618BCF}" type="datetimeFigureOut">
              <a:rPr lang="en-GB" smtClean="0"/>
              <a:t>21/11/2012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49E2246-23A1-4A9A-B5FC-6D1F4763A886}"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BDCB5C-2C55-4FCB-BF7E-7AA046618BCF}" type="datetimeFigureOut">
              <a:rPr lang="en-GB" smtClean="0"/>
              <a:t>21/11/2012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9E2246-23A1-4A9A-B5FC-6D1F4763A88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Supervising at a distance</a:t>
            </a:r>
            <a:endParaRPr lang="en-GB" dirty="0"/>
          </a:p>
        </p:txBody>
      </p:sp>
      <p:sp>
        <p:nvSpPr>
          <p:cNvPr id="3" name="Subtitle 2"/>
          <p:cNvSpPr>
            <a:spLocks noGrp="1"/>
          </p:cNvSpPr>
          <p:nvPr>
            <p:ph type="subTitle" idx="1"/>
          </p:nvPr>
        </p:nvSpPr>
        <p:spPr/>
        <p:txBody>
          <a:bodyPr/>
          <a:lstStyle/>
          <a:p>
            <a:r>
              <a:rPr lang="en-GB" dirty="0" smtClean="0"/>
              <a:t>Stellenbosch</a:t>
            </a:r>
          </a:p>
          <a:p>
            <a:r>
              <a:rPr lang="en-GB" dirty="0" smtClean="0"/>
              <a:t>2012</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What </a:t>
            </a:r>
            <a:r>
              <a:rPr lang="en-GB" smtClean="0"/>
              <a:t>would work </a:t>
            </a:r>
            <a:r>
              <a:rPr lang="en-GB" dirty="0" smtClean="0"/>
              <a:t>for you and </a:t>
            </a:r>
            <a:r>
              <a:rPr lang="en-GB" smtClean="0"/>
              <a:t>your students</a:t>
            </a:r>
            <a:r>
              <a:rPr lang="en-GB" dirty="0" smtClean="0"/>
              <a:t>?</a:t>
            </a:r>
            <a:endParaRPr lang="en-GB" dirty="0"/>
          </a:p>
        </p:txBody>
      </p:sp>
      <p:sp>
        <p:nvSpPr>
          <p:cNvPr id="3" name="Content Placeholder 2"/>
          <p:cNvSpPr>
            <a:spLocks noGrp="1"/>
          </p:cNvSpPr>
          <p:nvPr>
            <p:ph idx="1"/>
          </p:nvPr>
        </p:nvSpPr>
        <p:spPr/>
        <p:txBody>
          <a:bodyPr/>
          <a:lstStyle/>
          <a:p>
            <a:endParaRPr lang="en-GB"/>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issues</a:t>
            </a:r>
            <a:endParaRPr lang="en-GB" dirty="0"/>
          </a:p>
        </p:txBody>
      </p:sp>
      <p:sp>
        <p:nvSpPr>
          <p:cNvPr id="3" name="Content Placeholder 2"/>
          <p:cNvSpPr>
            <a:spLocks noGrp="1"/>
          </p:cNvSpPr>
          <p:nvPr>
            <p:ph idx="1"/>
          </p:nvPr>
        </p:nvSpPr>
        <p:spPr/>
        <p:txBody>
          <a:bodyPr>
            <a:normAutofit fontScale="92500"/>
          </a:bodyPr>
          <a:lstStyle/>
          <a:p>
            <a:r>
              <a:rPr lang="en-GB" dirty="0" smtClean="0"/>
              <a:t>Many of our research students relate to us at a distance even if they are  living quite close by</a:t>
            </a:r>
          </a:p>
          <a:p>
            <a:r>
              <a:rPr lang="en-GB" dirty="0" smtClean="0"/>
              <a:t>Many live thousands of miles away</a:t>
            </a:r>
          </a:p>
          <a:p>
            <a:r>
              <a:rPr lang="en-GB" dirty="0" smtClean="0"/>
              <a:t>Many live in remote areas without  ease of travel</a:t>
            </a:r>
          </a:p>
          <a:p>
            <a:r>
              <a:rPr lang="en-GB" dirty="0" smtClean="0"/>
              <a:t>Many do not have proper access to the new technologies </a:t>
            </a:r>
          </a:p>
          <a:p>
            <a:r>
              <a:rPr lang="en-GB" dirty="0" smtClean="0"/>
              <a:t>Many do not have access to a learning community </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78098"/>
          </a:xfrm>
        </p:spPr>
        <p:txBody>
          <a:bodyPr>
            <a:normAutofit fontScale="90000"/>
          </a:bodyPr>
          <a:lstStyle/>
          <a:p>
            <a:r>
              <a:rPr lang="en-GB" dirty="0" smtClean="0"/>
              <a:t>What can go wrong? so what do we need to deal with? </a:t>
            </a:r>
            <a:endParaRPr lang="en-GB" dirty="0"/>
          </a:p>
        </p:txBody>
      </p:sp>
      <p:sp>
        <p:nvSpPr>
          <p:cNvPr id="3" name="Content Placeholder 2"/>
          <p:cNvSpPr>
            <a:spLocks noGrp="1"/>
          </p:cNvSpPr>
          <p:nvPr>
            <p:ph idx="1"/>
          </p:nvPr>
        </p:nvSpPr>
        <p:spPr>
          <a:xfrm>
            <a:off x="457200" y="1196752"/>
            <a:ext cx="8229600" cy="4929411"/>
          </a:xfrm>
        </p:spPr>
        <p:txBody>
          <a:bodyPr>
            <a:normAutofit/>
          </a:bodyPr>
          <a:lstStyle/>
          <a:p>
            <a:r>
              <a:rPr lang="en-GB" dirty="0" smtClean="0"/>
              <a:t>3 dimensions</a:t>
            </a:r>
          </a:p>
          <a:p>
            <a:r>
              <a:rPr lang="en-GB" dirty="0" smtClean="0"/>
              <a:t>Learning  (their development and the research)</a:t>
            </a:r>
          </a:p>
          <a:p>
            <a:r>
              <a:rPr lang="en-GB" dirty="0" smtClean="0"/>
              <a:t>Personal (emotional  wellbeing, family, identity)</a:t>
            </a:r>
          </a:p>
          <a:p>
            <a:r>
              <a:rPr lang="en-GB" dirty="0" smtClean="0"/>
              <a:t>Institutional (processes and regulations, </a:t>
            </a:r>
          </a:p>
          <a:p>
            <a:endParaRPr lang="en-GB" dirty="0"/>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332656"/>
            <a:ext cx="8229600" cy="5793507"/>
          </a:xfrm>
        </p:spPr>
        <p:txBody>
          <a:bodyPr>
            <a:normAutofit fontScale="92500" lnSpcReduction="10000"/>
          </a:bodyPr>
          <a:lstStyle/>
          <a:p>
            <a:r>
              <a:rPr lang="en-GB" dirty="0" smtClean="0"/>
              <a:t>Initial difficulties with engaging at the right level</a:t>
            </a:r>
          </a:p>
          <a:p>
            <a:r>
              <a:rPr lang="en-GB" dirty="0" smtClean="0"/>
              <a:t>Difficulties of interaction which hold up or undermine the </a:t>
            </a:r>
          </a:p>
          <a:p>
            <a:r>
              <a:rPr lang="en-GB" dirty="0" smtClean="0"/>
              <a:t>Development of research questions, and the research project process</a:t>
            </a:r>
          </a:p>
          <a:p>
            <a:r>
              <a:rPr lang="en-GB" dirty="0" smtClean="0"/>
              <a:t>Difficulties of understanding how you and the students think, learn, see the world, can interact and communicate </a:t>
            </a:r>
          </a:p>
          <a:p>
            <a:r>
              <a:rPr lang="en-GB" dirty="0" smtClean="0"/>
              <a:t>Loss of engagement</a:t>
            </a:r>
          </a:p>
          <a:p>
            <a:r>
              <a:rPr lang="en-GB" dirty="0" smtClean="0"/>
              <a:t>Loss of interaction</a:t>
            </a:r>
          </a:p>
          <a:p>
            <a:r>
              <a:rPr lang="en-GB" dirty="0" smtClean="0"/>
              <a:t>Loss of motivation and momentum</a:t>
            </a:r>
          </a:p>
          <a:p>
            <a:r>
              <a:rPr lang="en-GB" dirty="0" smtClean="0"/>
              <a:t>Drop out ...........</a:t>
            </a:r>
          </a:p>
          <a:p>
            <a:endParaRPr lang="en-GB" dirty="0" smtClean="0"/>
          </a:p>
          <a:p>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can we do?</a:t>
            </a:r>
            <a:endParaRPr lang="en-GB" dirty="0"/>
          </a:p>
        </p:txBody>
      </p:sp>
      <p:sp>
        <p:nvSpPr>
          <p:cNvPr id="3" name="Content Placeholder 2"/>
          <p:cNvSpPr>
            <a:spLocks noGrp="1"/>
          </p:cNvSpPr>
          <p:nvPr>
            <p:ph idx="1"/>
          </p:nvPr>
        </p:nvSpPr>
        <p:spPr>
          <a:xfrm>
            <a:off x="457200" y="1600200"/>
            <a:ext cx="8229600" cy="5069160"/>
          </a:xfrm>
        </p:spPr>
        <p:txBody>
          <a:bodyPr>
            <a:normAutofit fontScale="85000" lnSpcReduction="20000"/>
          </a:bodyPr>
          <a:lstStyle/>
          <a:p>
            <a:r>
              <a:rPr lang="en-GB" dirty="0" smtClean="0"/>
              <a:t>Establish clear ground rules and working interactions v early on</a:t>
            </a:r>
          </a:p>
          <a:p>
            <a:r>
              <a:rPr lang="en-GB" dirty="0" smtClean="0"/>
              <a:t>Establish regular contact points and milestones</a:t>
            </a:r>
          </a:p>
          <a:p>
            <a:r>
              <a:rPr lang="en-GB" dirty="0" smtClean="0"/>
              <a:t>Communicate with some information about yourselves so that this also seems a human personal professional interaction</a:t>
            </a:r>
          </a:p>
          <a:p>
            <a:r>
              <a:rPr lang="en-GB" dirty="0" smtClean="0"/>
              <a:t>Ensure that students  have appropriate access to technology, libraries, learning communities even if this is only sporadic(planned though) and via email contact with you and each other (and the  broader international learning community) </a:t>
            </a:r>
          </a:p>
          <a:p>
            <a:r>
              <a:rPr lang="en-GB" dirty="0" smtClean="0"/>
              <a:t>If possible  use opportunities to meet at key points- start, middle, data analysis ,end – and when problems appear</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92500" lnSpcReduction="20000"/>
          </a:bodyPr>
          <a:lstStyle/>
          <a:p>
            <a:r>
              <a:rPr lang="en-GB" dirty="0" smtClean="0"/>
              <a:t>Online interaction - Use clear friendly explicit interactions-</a:t>
            </a:r>
          </a:p>
          <a:p>
            <a:r>
              <a:rPr lang="en-GB" dirty="0" smtClean="0"/>
              <a:t>Add links and models when needed</a:t>
            </a:r>
          </a:p>
          <a:p>
            <a:r>
              <a:rPr lang="en-GB" dirty="0" smtClean="0"/>
              <a:t>Supply a set of linked resources so they can continue without you</a:t>
            </a:r>
          </a:p>
          <a:p>
            <a:r>
              <a:rPr lang="en-GB" dirty="0" smtClean="0"/>
              <a:t>Put them in touch with other students and set up critical friend expectations of sharing work, sorting out problems,</a:t>
            </a:r>
          </a:p>
          <a:p>
            <a:r>
              <a:rPr lang="en-GB" dirty="0" smtClean="0"/>
              <a:t>Be there in a variety of contact modes for quick questions, exchanges, problems</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In online, email,  mail, phone interactions be</a:t>
            </a:r>
          </a:p>
          <a:p>
            <a:r>
              <a:rPr lang="en-GB" dirty="0" smtClean="0"/>
              <a:t>Friendly, professional, structured, clear</a:t>
            </a:r>
          </a:p>
          <a:p>
            <a:r>
              <a:rPr lang="en-GB" dirty="0" smtClean="0"/>
              <a:t>Provide developmental feedback</a:t>
            </a:r>
          </a:p>
          <a:p>
            <a:r>
              <a:rPr lang="en-GB" dirty="0" smtClean="0"/>
              <a:t>Encourage thinking with dialoguing- critical engagement, nudging comments, prompts, and models</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 couple of working examples</a:t>
            </a:r>
            <a:endParaRPr lang="en-GB" dirty="0"/>
          </a:p>
        </p:txBody>
      </p:sp>
      <p:sp>
        <p:nvSpPr>
          <p:cNvPr id="3" name="Content Placeholder 2"/>
          <p:cNvSpPr>
            <a:spLocks noGrp="1"/>
          </p:cNvSpPr>
          <p:nvPr>
            <p:ph idx="1"/>
          </p:nvPr>
        </p:nvSpPr>
        <p:spPr>
          <a:xfrm>
            <a:off x="457200" y="1196752"/>
            <a:ext cx="8229600" cy="5400600"/>
          </a:xfrm>
        </p:spPr>
        <p:txBody>
          <a:bodyPr>
            <a:normAutofit fontScale="85000" lnSpcReduction="10000"/>
          </a:bodyPr>
          <a:lstStyle/>
          <a:p>
            <a:r>
              <a:rPr lang="en-GB" dirty="0" err="1" smtClean="0"/>
              <a:t>Uni</a:t>
            </a:r>
            <a:r>
              <a:rPr lang="en-GB" dirty="0" smtClean="0"/>
              <a:t> of </a:t>
            </a:r>
            <a:r>
              <a:rPr lang="en-GB" dirty="0"/>
              <a:t>F</a:t>
            </a:r>
            <a:r>
              <a:rPr lang="en-GB" dirty="0" smtClean="0"/>
              <a:t>almouth – MA in professional writing-</a:t>
            </a:r>
          </a:p>
          <a:p>
            <a:r>
              <a:rPr lang="en-GB" dirty="0" smtClean="0"/>
              <a:t>a very staged clear process with signposts and milestones within which they create their own versions of the work </a:t>
            </a:r>
          </a:p>
          <a:p>
            <a:r>
              <a:rPr lang="en-GB" dirty="0" smtClean="0"/>
              <a:t>Excellent links to materials, podcasts </a:t>
            </a:r>
            <a:r>
              <a:rPr lang="en-GB" dirty="0" err="1" smtClean="0"/>
              <a:t>ppts</a:t>
            </a:r>
            <a:r>
              <a:rPr lang="en-GB" dirty="0" smtClean="0"/>
              <a:t> and set texts </a:t>
            </a:r>
            <a:endParaRPr lang="en-GB" dirty="0" smtClean="0"/>
          </a:p>
          <a:p>
            <a:r>
              <a:rPr lang="en-GB" dirty="0" smtClean="0"/>
              <a:t>Critical friend triads</a:t>
            </a:r>
          </a:p>
          <a:p>
            <a:r>
              <a:rPr lang="en-GB" dirty="0" smtClean="0"/>
              <a:t>Must exchange and comment on own work at set points and reflect on what gained- send refection to tutor</a:t>
            </a:r>
          </a:p>
          <a:p>
            <a:r>
              <a:rPr lang="en-GB" dirty="0" smtClean="0"/>
              <a:t>Tutor looks at work in progress and comments, is always there for short questions, </a:t>
            </a:r>
          </a:p>
          <a:p>
            <a:r>
              <a:rPr lang="en-GB" dirty="0" smtClean="0"/>
              <a:t>Students have learned to </a:t>
            </a:r>
            <a:r>
              <a:rPr lang="en-GB" dirty="0" err="1" smtClean="0"/>
              <a:t>skype</a:t>
            </a:r>
            <a:r>
              <a:rPr lang="en-GB" dirty="0" smtClean="0"/>
              <a:t> each other, and produce websites with their work on </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sz="2800" dirty="0" smtClean="0"/>
              <a:t>Oxford centre for staff and learning development –London school of hygiene and tropical medicine online supervision course and DL tutoring and assessing course </a:t>
            </a:r>
            <a:endParaRPr lang="en-GB" sz="2800" dirty="0"/>
          </a:p>
        </p:txBody>
      </p:sp>
      <p:sp>
        <p:nvSpPr>
          <p:cNvPr id="3" name="Content Placeholder 2"/>
          <p:cNvSpPr>
            <a:spLocks noGrp="1"/>
          </p:cNvSpPr>
          <p:nvPr>
            <p:ph idx="1"/>
          </p:nvPr>
        </p:nvSpPr>
        <p:spPr/>
        <p:txBody>
          <a:bodyPr>
            <a:normAutofit fontScale="70000" lnSpcReduction="20000"/>
          </a:bodyPr>
          <a:lstStyle/>
          <a:p>
            <a:r>
              <a:rPr lang="en-GB" dirty="0" smtClean="0"/>
              <a:t> Excellent materials – links, on website</a:t>
            </a:r>
          </a:p>
          <a:p>
            <a:r>
              <a:rPr lang="en-GB" dirty="0" smtClean="0"/>
              <a:t>Signposted course, </a:t>
            </a:r>
            <a:r>
              <a:rPr lang="en-GB" dirty="0" smtClean="0"/>
              <a:t>Regular activities, due dates, </a:t>
            </a:r>
          </a:p>
          <a:p>
            <a:r>
              <a:rPr lang="en-GB" dirty="0" smtClean="0"/>
              <a:t>Constant tutor student dialoguing and interaction with each post sets up posting as normal </a:t>
            </a:r>
          </a:p>
          <a:p>
            <a:r>
              <a:rPr lang="en-GB" dirty="0" smtClean="0"/>
              <a:t>No shame for only lurking or falling behind but continue to contact and ’nudge’</a:t>
            </a:r>
          </a:p>
          <a:p>
            <a:r>
              <a:rPr lang="en-GB" dirty="0" smtClean="0"/>
              <a:t>No shame or guilt for those unable to get online </a:t>
            </a:r>
            <a:r>
              <a:rPr lang="en-GB" dirty="0"/>
              <a:t>o</a:t>
            </a:r>
            <a:r>
              <a:rPr lang="en-GB" dirty="0" smtClean="0"/>
              <a:t>ften- support and celebration sharing of practices overcoming this </a:t>
            </a:r>
            <a:r>
              <a:rPr lang="en-GB" dirty="0" err="1" smtClean="0"/>
              <a:t>probleme</a:t>
            </a:r>
            <a:r>
              <a:rPr lang="en-GB" dirty="0" smtClean="0"/>
              <a:t>(internet cafes, local schools)</a:t>
            </a:r>
          </a:p>
          <a:p>
            <a:r>
              <a:rPr lang="en-GB" dirty="0" smtClean="0"/>
              <a:t>Sharing examples of the wording we use in feedback to our students and in teaching- so all benefit </a:t>
            </a:r>
          </a:p>
          <a:p>
            <a:r>
              <a:rPr lang="en-GB" dirty="0" err="1" smtClean="0"/>
              <a:t>Groupwork</a:t>
            </a:r>
            <a:r>
              <a:rPr lang="en-GB" dirty="0" smtClean="0"/>
              <a:t> and critical friends with a product (in </a:t>
            </a:r>
            <a:r>
              <a:rPr lang="en-GB" dirty="0" err="1" smtClean="0"/>
              <a:t>google</a:t>
            </a:r>
            <a:r>
              <a:rPr lang="en-GB" dirty="0" smtClean="0"/>
              <a:t> docs or a wiki)</a:t>
            </a:r>
          </a:p>
          <a:p>
            <a:r>
              <a:rPr lang="en-GB" dirty="0" smtClean="0"/>
              <a:t>Good technical support for central website</a:t>
            </a:r>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591</Words>
  <Application>Microsoft Office PowerPoint</Application>
  <PresentationFormat>On-screen Show (4:3)</PresentationFormat>
  <Paragraphs>55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Supervising at a distance</vt:lpstr>
      <vt:lpstr>issues</vt:lpstr>
      <vt:lpstr>What can go wrong? so what do we need to deal with? </vt:lpstr>
      <vt:lpstr>Slide 4</vt:lpstr>
      <vt:lpstr>What can we do?</vt:lpstr>
      <vt:lpstr>Slide 6</vt:lpstr>
      <vt:lpstr>Slide 7</vt:lpstr>
      <vt:lpstr>A couple of working examples</vt:lpstr>
      <vt:lpstr>Oxford centre for staff and learning development –London school of hygiene and tropical medicine online supervision course and DL tutoring and assessing course </vt:lpstr>
      <vt:lpstr>What would work for you and your students?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Supervising at a distance</dc:title>
  <dc:creator>Gina</dc:creator>
  <cp:lastModifiedBy>Gina</cp:lastModifiedBy>
  <cp:revision>1</cp:revision>
  <dcterms:created xsi:type="dcterms:W3CDTF">2012-11-21T09:08:11Z</dcterms:created>
  <dcterms:modified xsi:type="dcterms:W3CDTF">2012-11-21T09:33:13Z</dcterms:modified>
</cp:coreProperties>
</file>