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5" r:id="rId1"/>
  </p:sldMasterIdLst>
  <p:notesMasterIdLst>
    <p:notesMasterId r:id="rId58"/>
  </p:notesMasterIdLst>
  <p:sldIdLst>
    <p:sldId id="256" r:id="rId2"/>
    <p:sldId id="284" r:id="rId3"/>
    <p:sldId id="324" r:id="rId4"/>
    <p:sldId id="325" r:id="rId5"/>
    <p:sldId id="326" r:id="rId6"/>
    <p:sldId id="327" r:id="rId7"/>
    <p:sldId id="294" r:id="rId8"/>
    <p:sldId id="296" r:id="rId9"/>
    <p:sldId id="297" r:id="rId10"/>
    <p:sldId id="319" r:id="rId11"/>
    <p:sldId id="315" r:id="rId12"/>
    <p:sldId id="316" r:id="rId13"/>
    <p:sldId id="312" r:id="rId14"/>
    <p:sldId id="313" r:id="rId15"/>
    <p:sldId id="314" r:id="rId16"/>
    <p:sldId id="298" r:id="rId17"/>
    <p:sldId id="286" r:id="rId18"/>
    <p:sldId id="329" r:id="rId19"/>
    <p:sldId id="330" r:id="rId20"/>
    <p:sldId id="290" r:id="rId21"/>
    <p:sldId id="302" r:id="rId22"/>
    <p:sldId id="281" r:id="rId23"/>
    <p:sldId id="304" r:id="rId24"/>
    <p:sldId id="305" r:id="rId25"/>
    <p:sldId id="307" r:id="rId26"/>
    <p:sldId id="306" r:id="rId27"/>
    <p:sldId id="317" r:id="rId28"/>
    <p:sldId id="318" r:id="rId29"/>
    <p:sldId id="295" r:id="rId30"/>
    <p:sldId id="258" r:id="rId31"/>
    <p:sldId id="274" r:id="rId32"/>
    <p:sldId id="320" r:id="rId33"/>
    <p:sldId id="321" r:id="rId34"/>
    <p:sldId id="322" r:id="rId35"/>
    <p:sldId id="264" r:id="rId36"/>
    <p:sldId id="265" r:id="rId37"/>
    <p:sldId id="266" r:id="rId38"/>
    <p:sldId id="267" r:id="rId39"/>
    <p:sldId id="268" r:id="rId40"/>
    <p:sldId id="328" r:id="rId41"/>
    <p:sldId id="308" r:id="rId42"/>
    <p:sldId id="309" r:id="rId43"/>
    <p:sldId id="331" r:id="rId44"/>
    <p:sldId id="332" r:id="rId45"/>
    <p:sldId id="333" r:id="rId46"/>
    <p:sldId id="334" r:id="rId47"/>
    <p:sldId id="335" r:id="rId48"/>
    <p:sldId id="336" r:id="rId49"/>
    <p:sldId id="337" r:id="rId50"/>
    <p:sldId id="338" r:id="rId51"/>
    <p:sldId id="339" r:id="rId52"/>
    <p:sldId id="340" r:id="rId53"/>
    <p:sldId id="341" r:id="rId54"/>
    <p:sldId id="291" r:id="rId55"/>
    <p:sldId id="292" r:id="rId56"/>
    <p:sldId id="271" r:id="rId5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43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522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22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22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522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C750FB8-0BA2-44A6-9C61-7BF4C89AC869}"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pPr eaLnBrk="1" hangingPunct="1"/>
            <a:r>
              <a:rPr lang="en-GB" smtClean="0"/>
              <a:t>Gina</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pPr eaLnBrk="1" hangingPunct="1"/>
            <a:r>
              <a:rPr lang="en-GB" smtClean="0"/>
              <a:t>Celia</a:t>
            </a:r>
          </a:p>
          <a:p>
            <a:pPr eaLnBrk="1" hangingPunct="1"/>
            <a:r>
              <a:rPr lang="en-GB" smtClean="0"/>
              <a:t>This is a clear, </a:t>
            </a:r>
            <a:r>
              <a:rPr lang="en-GB" i="1" smtClean="0"/>
              <a:t>annotated</a:t>
            </a:r>
            <a:r>
              <a:rPr lang="en-GB" smtClean="0"/>
              <a:t> and discussed record of what has been discovered in science, and sometimes in health.  You won’t usually be including this section if you are writing a social science, humanities or arts essay because you will include your data or information and your discussion together .</a:t>
            </a:r>
          </a:p>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ln/>
        </p:spPr>
        <p:txBody>
          <a:bodyPr/>
          <a:lstStyle/>
          <a:p>
            <a:pPr eaLnBrk="1" hangingPunct="1"/>
            <a:r>
              <a:rPr lang="en-GB" smtClean="0"/>
              <a:t>Celia</a:t>
            </a:r>
          </a:p>
          <a:p>
            <a:pPr eaLnBrk="1" hangingPunct="1"/>
            <a:r>
              <a:rPr lang="en-GB" smtClean="0"/>
              <a:t>For science essays  there is a </a:t>
            </a:r>
            <a:r>
              <a:rPr lang="en-GB" i="1" smtClean="0"/>
              <a:t>separate</a:t>
            </a:r>
            <a:r>
              <a:rPr lang="en-GB" smtClean="0"/>
              <a:t> discussion section , while for social science, health or education there is integration between results and discussion. Tables, statistics, bar charts, quotations and so on, appear in </a:t>
            </a:r>
            <a:r>
              <a:rPr lang="en-GB" i="1" smtClean="0"/>
              <a:t>extract</a:t>
            </a:r>
            <a:r>
              <a:rPr lang="en-GB" smtClean="0"/>
              <a:t>, discussed fully in the main text, with narrative exploring and bringing in different results and interpreted data to develop arguments, presenting coherent points and findings. The original data or results are only extracted or, in some cases if absolutely necessary (unusual), they might appear in full, in the appendices.</a:t>
            </a: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p:spPr>
        <p:txBody>
          <a:bodyPr/>
          <a:lstStyle/>
          <a:p>
            <a:pPr eaLnBrk="1" hangingPunct="1"/>
            <a:r>
              <a:rPr lang="en-GB" smtClean="0"/>
              <a:t>Both</a:t>
            </a: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eaLnBrk="1" hangingPunct="1"/>
            <a:r>
              <a:rPr lang="en-GB" smtClean="0"/>
              <a:t>Gina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pPr eaLnBrk="1" hangingPunct="1"/>
            <a:r>
              <a:rPr lang="en-GB" smtClean="0"/>
              <a:t>Gina</a:t>
            </a: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pPr eaLnBrk="1" hangingPunct="1"/>
            <a:r>
              <a:rPr lang="en-GB" smtClean="0"/>
              <a:t>Gina</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ln/>
        </p:spPr>
        <p:txBody>
          <a:bodyPr/>
          <a:lstStyle/>
          <a:p>
            <a:pPr eaLnBrk="1" hangingPunct="1"/>
            <a:r>
              <a:rPr lang="en-GB" smtClean="0"/>
              <a:t>Celia</a:t>
            </a: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a:ln/>
        </p:spPr>
        <p:txBody>
          <a:bodyPr/>
          <a:lstStyle/>
          <a:p>
            <a:pPr eaLnBrk="1" hangingPunct="1"/>
            <a:r>
              <a:rPr lang="en-GB" smtClean="0"/>
              <a:t>Celia</a:t>
            </a:r>
          </a:p>
          <a:p>
            <a:pPr eaLnBrk="1" hangingPunct="1"/>
            <a:r>
              <a:rPr lang="en-GB" smtClean="0"/>
              <a:t>This should contain carefully explored, referenced work with the underpinning </a:t>
            </a:r>
            <a:r>
              <a:rPr lang="en-GB" i="1" smtClean="0"/>
              <a:t>theories</a:t>
            </a:r>
            <a:r>
              <a:rPr lang="en-GB" smtClean="0"/>
              <a:t> and the work of their essential </a:t>
            </a:r>
            <a:r>
              <a:rPr lang="en-GB" i="1" smtClean="0"/>
              <a:t>theorists </a:t>
            </a:r>
            <a:r>
              <a:rPr lang="en-GB" smtClean="0"/>
              <a:t>in a dialogue between the theorists, and the researcher’s own work. It is crucial to ensure the main underpinning concepts, histories and theories are explored here, as are key terms. They will then be referred to and woven throughout the rest of the essay.</a:t>
            </a: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pPr eaLnBrk="1" hangingPunct="1"/>
            <a:r>
              <a:rPr lang="en-GB" i="1" smtClean="0"/>
              <a:t>Celia</a:t>
            </a:r>
          </a:p>
          <a:p>
            <a:pPr eaLnBrk="1" hangingPunct="1"/>
            <a:r>
              <a:rPr lang="en-GB" i="1" smtClean="0"/>
              <a:t>All</a:t>
            </a:r>
            <a:r>
              <a:rPr lang="en-GB" smtClean="0"/>
              <a:t> researchers need to explore, explain and defend the methodology, e.g. inductive? deductive? naturalistic? The methods, e.g. documentary analysis? interviews? case studies? And the design of the study – sample population? Which part of the research was undertaken in which order and why?</a:t>
            </a:r>
          </a:p>
          <a:p>
            <a:pPr eaLnBrk="1" hangingPunct="1"/>
            <a:r>
              <a:rPr lang="en-GB" smtClean="0"/>
              <a:t>Some literature and humanities people find this   difficult and relatively pointless because they are using critical practice, but this is the place to explore, define, explain and defend why you have, for instance, decided on a Marxist historicist reading practice involving interweaving historical and political debates and documents, with their expression, reflection and symbolic representation in texts – and how you intend to work with the primary and secondary sources of several kinds – documents, novels, interviews and so on.</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4B7CD108-55E7-4D37-9160-7A82198E38FC}"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720D85F-FA90-49F2-8D67-68C696C2A16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5D35FCE-1EA6-4536-A42D-5DD73FDC7A41}"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B80DC4F-4004-4D44-BD9C-492B26C04679}"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A2F0BC0-44E1-4501-816A-A35866555B94}"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CB880A4F-7286-49C4-8E1A-139A158E1CD1}"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B6C5E91E-8EF8-4A51-9C33-69ED9025FF4F}"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D2B0B1B3-FF5B-4BA8-8FC6-3E0A202232EF}"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0CC5476B-1486-4054-927F-11F0C6E94C94}" type="slidenum">
              <a:rPr lang="en-US" smtClean="0"/>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B78930BC-478E-4548-954F-0D77CF576258}"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CF67F732-74B3-4A65-92DA-10CE8075ECFC}"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9E9C85A1-0FB3-4937-AABF-3FCEA3641A4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p:txBody>
          <a:bodyPr/>
          <a:lstStyle/>
          <a:p>
            <a:r>
              <a:rPr lang="en-GB" sz="4000" dirty="0" smtClean="0"/>
              <a:t>Turning your conference paper into a publication</a:t>
            </a:r>
          </a:p>
        </p:txBody>
      </p:sp>
      <p:sp>
        <p:nvSpPr>
          <p:cNvPr id="3076" name="Rectangle 3"/>
          <p:cNvSpPr>
            <a:spLocks noGrp="1" noChangeArrowheads="1"/>
          </p:cNvSpPr>
          <p:nvPr>
            <p:ph type="subTitle" idx="1"/>
          </p:nvPr>
        </p:nvSpPr>
        <p:spPr/>
        <p:txBody>
          <a:bodyPr>
            <a:normAutofit fontScale="92500" lnSpcReduction="20000"/>
          </a:bodyPr>
          <a:lstStyle/>
          <a:p>
            <a:r>
              <a:rPr lang="en-GB" dirty="0" smtClean="0"/>
              <a:t>  </a:t>
            </a:r>
          </a:p>
          <a:p>
            <a:r>
              <a:rPr lang="en-GB" dirty="0" smtClean="0"/>
              <a:t> Gina Wisker </a:t>
            </a:r>
          </a:p>
          <a:p>
            <a:r>
              <a:rPr lang="en-GB" dirty="0" smtClean="0"/>
              <a:t> CLT University </a:t>
            </a:r>
            <a:r>
              <a:rPr lang="en-GB" smtClean="0"/>
              <a:t>of </a:t>
            </a:r>
            <a:r>
              <a:rPr lang="en-GB" dirty="0" err="1" smtClean="0"/>
              <a:t>B</a:t>
            </a:r>
            <a:r>
              <a:rPr lang="en-GB" smtClean="0"/>
              <a:t>righton </a:t>
            </a:r>
            <a:endParaRPr lang="en-GB" dirty="0" smtClean="0"/>
          </a:p>
        </p:txBody>
      </p:sp>
      <p:sp>
        <p:nvSpPr>
          <p:cNvPr id="3074" name="Rectangle 14"/>
          <p:cNvSpPr>
            <a:spLocks noGrp="1" noChangeArrowheads="1"/>
          </p:cNvSpPr>
          <p:nvPr>
            <p:ph type="sldNum" sz="quarter" idx="12"/>
          </p:nvPr>
        </p:nvSpPr>
        <p:spPr>
          <a:noFill/>
        </p:spPr>
        <p:txBody>
          <a:bodyPr/>
          <a:lstStyle/>
          <a:p>
            <a:fld id="{829DD6F5-11CC-40DF-9121-3E352C921E2B}" type="slidenum">
              <a:rPr lang="en-US" smtClean="0"/>
              <a:pPr/>
              <a:t>1</a:t>
            </a:fld>
            <a:endParaRPr lang="en-US" smtClean="0"/>
          </a:p>
        </p:txBody>
      </p:sp>
      <p:pic>
        <p:nvPicPr>
          <p:cNvPr id="3077" name="Picture 4" descr="BOOK"/>
          <p:cNvPicPr>
            <a:picLocks noChangeAspect="1" noChangeArrowheads="1"/>
          </p:cNvPicPr>
          <p:nvPr/>
        </p:nvPicPr>
        <p:blipFill>
          <a:blip r:embed="rId2" cstate="print"/>
          <a:srcRect/>
          <a:stretch>
            <a:fillRect/>
          </a:stretch>
        </p:blipFill>
        <p:spPr bwMode="auto">
          <a:xfrm>
            <a:off x="6096000" y="5085184"/>
            <a:ext cx="3048000" cy="1620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idx="1"/>
          </p:nvPr>
        </p:nvSpPr>
        <p:spPr/>
        <p:txBody>
          <a:bodyPr/>
          <a:lstStyle/>
          <a:p>
            <a:r>
              <a:rPr lang="en-GB" smtClean="0"/>
              <a:t>Publish or perish?</a:t>
            </a:r>
          </a:p>
          <a:p>
            <a:r>
              <a:rPr lang="en-GB" smtClean="0"/>
              <a:t>Our duty as academics?</a:t>
            </a:r>
          </a:p>
          <a:p>
            <a:r>
              <a:rPr lang="en-GB" smtClean="0"/>
              <a:t>The natural end product (not the end – we want it to effect change..) of our developments, innovations, research…..</a:t>
            </a:r>
          </a:p>
          <a:p>
            <a:r>
              <a:rPr lang="en-GB" smtClean="0"/>
              <a:t>How do we ensure it is useful? And can effect change? </a:t>
            </a:r>
          </a:p>
          <a:p>
            <a:endParaRPr lang="en-GB" smtClean="0"/>
          </a:p>
          <a:p>
            <a:endParaRPr lang="en-GB" smtClean="0"/>
          </a:p>
        </p:txBody>
      </p:sp>
      <p:sp>
        <p:nvSpPr>
          <p:cNvPr id="15362" name="Slide Number Placeholder 5"/>
          <p:cNvSpPr>
            <a:spLocks noGrp="1"/>
          </p:cNvSpPr>
          <p:nvPr>
            <p:ph type="sldNum" sz="quarter" idx="12"/>
          </p:nvPr>
        </p:nvSpPr>
        <p:spPr>
          <a:noFill/>
        </p:spPr>
        <p:txBody>
          <a:bodyPr/>
          <a:lstStyle/>
          <a:p>
            <a:fld id="{F0EA2C56-C840-4AB3-BBBF-29D0702F7D16}" type="slidenum">
              <a:rPr lang="en-US" smtClean="0"/>
              <a:pPr/>
              <a:t>10</a:t>
            </a:fld>
            <a:endParaRPr lang="en-US" smtClean="0"/>
          </a:p>
        </p:txBody>
      </p:sp>
      <p:sp>
        <p:nvSpPr>
          <p:cNvPr id="15363" name="Rectangle 2"/>
          <p:cNvSpPr>
            <a:spLocks noGrp="1" noChangeArrowheads="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What are the similarities and what is the difference between a conference presentation and a publishable paper?</a:t>
            </a:r>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11</a:t>
            </a:fld>
            <a:endParaRPr lang="en-US"/>
          </a:p>
        </p:txBody>
      </p:sp>
      <p:sp>
        <p:nvSpPr>
          <p:cNvPr id="2" name="Title 1"/>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Have to be peer reviewed (usually)</a:t>
            </a:r>
          </a:p>
          <a:p>
            <a:r>
              <a:rPr lang="en-GB" dirty="0" smtClean="0"/>
              <a:t>Have good abstracts</a:t>
            </a:r>
          </a:p>
          <a:p>
            <a:r>
              <a:rPr lang="en-GB" dirty="0" smtClean="0"/>
              <a:t>Present interesting information arguments and ideas</a:t>
            </a:r>
          </a:p>
          <a:p>
            <a:r>
              <a:rPr lang="en-GB" dirty="0" smtClean="0"/>
              <a:t>Have to have a sense of the audience</a:t>
            </a:r>
          </a:p>
          <a:p>
            <a:r>
              <a:rPr lang="en-GB" dirty="0" smtClean="0"/>
              <a:t>Are up to date</a:t>
            </a:r>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12</a:t>
            </a:fld>
            <a:endParaRPr lang="en-US"/>
          </a:p>
        </p:txBody>
      </p:sp>
      <p:sp>
        <p:nvSpPr>
          <p:cNvPr id="2" name="Title 1"/>
          <p:cNvSpPr>
            <a:spLocks noGrp="1"/>
          </p:cNvSpPr>
          <p:nvPr>
            <p:ph type="title"/>
          </p:nvPr>
        </p:nvSpPr>
        <p:spPr/>
        <p:txBody>
          <a:bodyPr/>
          <a:lstStyle/>
          <a:p>
            <a:r>
              <a:rPr lang="en-GB" dirty="0" smtClean="0"/>
              <a:t>both</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28670"/>
            <a:ext cx="7772400" cy="5167330"/>
          </a:xfrm>
        </p:spPr>
        <p:txBody>
          <a:bodyPr/>
          <a:lstStyle/>
          <a:p>
            <a:r>
              <a:rPr lang="en-GB" dirty="0" smtClean="0"/>
              <a:t>Conference presentations are:</a:t>
            </a:r>
          </a:p>
          <a:p>
            <a:r>
              <a:rPr lang="en-GB" dirty="0" smtClean="0"/>
              <a:t>Condensed</a:t>
            </a:r>
          </a:p>
          <a:p>
            <a:r>
              <a:rPr lang="en-GB" dirty="0" smtClean="0"/>
              <a:t>Audience focused</a:t>
            </a:r>
          </a:p>
          <a:p>
            <a:r>
              <a:rPr lang="en-GB" dirty="0" smtClean="0"/>
              <a:t>Punchy</a:t>
            </a:r>
          </a:p>
          <a:p>
            <a:r>
              <a:rPr lang="en-GB" dirty="0" smtClean="0"/>
              <a:t>Bullet pointed</a:t>
            </a:r>
          </a:p>
          <a:p>
            <a:r>
              <a:rPr lang="en-GB" dirty="0" smtClean="0"/>
              <a:t>Accompanied by pictures, sounds</a:t>
            </a:r>
          </a:p>
          <a:p>
            <a:r>
              <a:rPr lang="en-GB" dirty="0" smtClean="0"/>
              <a:t>Accompanied by activities to  enable interaction </a:t>
            </a:r>
          </a:p>
          <a:p>
            <a:r>
              <a:rPr lang="en-GB" dirty="0" smtClean="0"/>
              <a:t>Able to showcase just  small elements of the data</a:t>
            </a:r>
          </a:p>
          <a:p>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13</a:t>
            </a:fld>
            <a:endParaRPr lang="en-US"/>
          </a:p>
        </p:txBody>
      </p:sp>
      <p:sp>
        <p:nvSpPr>
          <p:cNvPr id="2" name="Title 1"/>
          <p:cNvSpPr>
            <a:spLocks noGrp="1"/>
          </p:cNvSpPr>
          <p:nvPr>
            <p:ph type="title"/>
          </p:nvPr>
        </p:nvSpPr>
        <p:spPr>
          <a:xfrm>
            <a:off x="685800" y="609600"/>
            <a:ext cx="7772400" cy="390508"/>
          </a:xfrm>
        </p:spPr>
        <p:txBody>
          <a:bodyPr>
            <a:normAutofit fontScale="90000"/>
          </a:bodyPr>
          <a:lstStyle/>
          <a:p>
            <a:r>
              <a:rPr lang="en-GB" dirty="0" smtClean="0"/>
              <a:t>What’s the difference?</a:t>
            </a:r>
            <a:br>
              <a:rPr lang="en-GB" dirty="0" smtClean="0"/>
            </a:b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Get away with making bold claims and  avoiding nice neat referencing</a:t>
            </a:r>
          </a:p>
          <a:p>
            <a:r>
              <a:rPr lang="en-GB" dirty="0" smtClean="0"/>
              <a:t>Dependent on the presentational qualities o the presenter</a:t>
            </a:r>
          </a:p>
          <a:p>
            <a:r>
              <a:rPr lang="en-GB" dirty="0" smtClean="0"/>
              <a:t>Over very quickly</a:t>
            </a:r>
          </a:p>
          <a:p>
            <a:r>
              <a:rPr lang="en-GB" dirty="0" smtClean="0"/>
              <a:t>Well supported with handouts</a:t>
            </a:r>
          </a:p>
          <a:p>
            <a:r>
              <a:rPr lang="en-GB" dirty="0" smtClean="0"/>
              <a:t>Often used for work in progress to test ideas out</a:t>
            </a:r>
          </a:p>
          <a:p>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14</a:t>
            </a:fld>
            <a:endParaRPr lang="en-US"/>
          </a:p>
        </p:txBody>
      </p:sp>
      <p:sp>
        <p:nvSpPr>
          <p:cNvPr id="2" name="Title 1"/>
          <p:cNvSpPr>
            <a:spLocks noGrp="1"/>
          </p:cNvSpPr>
          <p:nvPr>
            <p:ph type="title"/>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00108"/>
            <a:ext cx="7772400" cy="5095892"/>
          </a:xfrm>
        </p:spPr>
        <p:txBody>
          <a:bodyPr/>
          <a:lstStyle/>
          <a:p>
            <a:r>
              <a:rPr lang="en-GB" dirty="0" smtClean="0"/>
              <a:t>Well organised coherent well argued </a:t>
            </a:r>
          </a:p>
          <a:p>
            <a:r>
              <a:rPr lang="en-GB" dirty="0" smtClean="0"/>
              <a:t>No claims without evidence/ no evidence without claims</a:t>
            </a:r>
          </a:p>
          <a:p>
            <a:r>
              <a:rPr lang="en-GB" dirty="0" smtClean="0"/>
              <a:t>Robust , rigorous, reliable/valid</a:t>
            </a:r>
          </a:p>
          <a:p>
            <a:r>
              <a:rPr lang="en-GB" dirty="0" smtClean="0"/>
              <a:t>Research based</a:t>
            </a:r>
          </a:p>
          <a:p>
            <a:r>
              <a:rPr lang="en-GB" dirty="0" smtClean="0"/>
              <a:t>Adding something new</a:t>
            </a:r>
          </a:p>
          <a:p>
            <a:r>
              <a:rPr lang="en-GB" dirty="0" smtClean="0"/>
              <a:t>Well referenced</a:t>
            </a:r>
          </a:p>
          <a:p>
            <a:r>
              <a:rPr lang="en-GB" dirty="0" smtClean="0"/>
              <a:t>Aware of the audience and readership </a:t>
            </a:r>
          </a:p>
          <a:p>
            <a:r>
              <a:rPr lang="en-GB" dirty="0" smtClean="0"/>
              <a:t>For re reading over time </a:t>
            </a:r>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15</a:t>
            </a:fld>
            <a:endParaRPr lang="en-US"/>
          </a:p>
        </p:txBody>
      </p:sp>
      <p:sp>
        <p:nvSpPr>
          <p:cNvPr id="2" name="Title 1"/>
          <p:cNvSpPr>
            <a:spLocks noGrp="1"/>
          </p:cNvSpPr>
          <p:nvPr>
            <p:ph type="title"/>
          </p:nvPr>
        </p:nvSpPr>
        <p:spPr>
          <a:xfrm>
            <a:off x="685800" y="609600"/>
            <a:ext cx="7772400" cy="390508"/>
          </a:xfrm>
        </p:spPr>
        <p:txBody>
          <a:bodyPr>
            <a:normAutofit fontScale="90000"/>
          </a:bodyPr>
          <a:lstStyle/>
          <a:p>
            <a:r>
              <a:rPr lang="en-GB" dirty="0" smtClean="0"/>
              <a:t>Published papers are</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p:txBody>
          <a:bodyPr/>
          <a:lstStyle/>
          <a:p>
            <a:r>
              <a:rPr lang="en-GB" smtClean="0"/>
              <a:t>Good title and abstract-to be picked up</a:t>
            </a:r>
          </a:p>
          <a:p>
            <a:r>
              <a:rPr lang="en-GB" smtClean="0"/>
              <a:t>Package it</a:t>
            </a:r>
          </a:p>
          <a:p>
            <a:r>
              <a:rPr lang="en-GB" smtClean="0"/>
              <a:t>Currency</a:t>
            </a:r>
          </a:p>
          <a:p>
            <a:r>
              <a:rPr lang="en-GB" smtClean="0"/>
              <a:t>Pick right outlet</a:t>
            </a:r>
          </a:p>
          <a:p>
            <a:endParaRPr lang="en-GB" smtClean="0"/>
          </a:p>
        </p:txBody>
      </p:sp>
      <p:sp>
        <p:nvSpPr>
          <p:cNvPr id="9220" name="Slide Number Placeholder 3"/>
          <p:cNvSpPr>
            <a:spLocks noGrp="1"/>
          </p:cNvSpPr>
          <p:nvPr>
            <p:ph type="sldNum" sz="quarter" idx="12"/>
          </p:nvPr>
        </p:nvSpPr>
        <p:spPr>
          <a:noFill/>
        </p:spPr>
        <p:txBody>
          <a:bodyPr/>
          <a:lstStyle/>
          <a:p>
            <a:fld id="{B0E9329C-521E-4980-BD2C-E2797C9EDEAA}" type="slidenum">
              <a:rPr lang="en-US" smtClean="0"/>
              <a:pPr/>
              <a:t>16</a:t>
            </a:fld>
            <a:endParaRPr lang="en-US" smtClean="0"/>
          </a:p>
        </p:txBody>
      </p:sp>
      <p:sp>
        <p:nvSpPr>
          <p:cNvPr id="9218"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idx="1"/>
          </p:nvPr>
        </p:nvSpPr>
        <p:spPr>
          <a:xfrm>
            <a:off x="457200" y="0"/>
            <a:ext cx="8229600" cy="6126163"/>
          </a:xfrm>
        </p:spPr>
        <p:txBody>
          <a:bodyPr/>
          <a:lstStyle/>
          <a:p>
            <a:r>
              <a:rPr lang="en-GB" dirty="0" smtClean="0"/>
              <a:t>But do remember – </a:t>
            </a:r>
          </a:p>
          <a:p>
            <a:r>
              <a:rPr lang="en-GB" dirty="0" smtClean="0"/>
              <a:t>It does not have to be published externally by a major publishing house to be useful significant and high quality</a:t>
            </a:r>
          </a:p>
          <a:p>
            <a:r>
              <a:rPr lang="en-GB" dirty="0" smtClean="0"/>
              <a:t>Some of the most useful and significant pieces of writing are produced to support the works of colleagues and students </a:t>
            </a:r>
            <a:r>
              <a:rPr lang="en-GB" dirty="0" err="1" smtClean="0"/>
              <a:t>inhouse</a:t>
            </a:r>
            <a:endParaRPr lang="en-GB" dirty="0" smtClean="0"/>
          </a:p>
          <a:p>
            <a:r>
              <a:rPr lang="en-GB" dirty="0" smtClean="0"/>
              <a:t>Some are to share information and celebrate</a:t>
            </a:r>
          </a:p>
        </p:txBody>
      </p:sp>
      <p:sp>
        <p:nvSpPr>
          <p:cNvPr id="10242" name="Slide Number Placeholder 5"/>
          <p:cNvSpPr>
            <a:spLocks noGrp="1"/>
          </p:cNvSpPr>
          <p:nvPr>
            <p:ph type="sldNum" sz="quarter" idx="12"/>
          </p:nvPr>
        </p:nvSpPr>
        <p:spPr>
          <a:noFill/>
        </p:spPr>
        <p:txBody>
          <a:bodyPr/>
          <a:lstStyle/>
          <a:p>
            <a:fld id="{DA0BEA94-797D-4F25-BB0D-1021C2BD0398}" type="slidenum">
              <a:rPr lang="en-US" smtClean="0"/>
              <a:pPr/>
              <a:t>17</a:t>
            </a:fld>
            <a:endParaRPr lang="en-US" smtClean="0"/>
          </a:p>
        </p:txBody>
      </p:sp>
      <p:sp>
        <p:nvSpPr>
          <p:cNvPr id="10243" name="Rectangle 2"/>
          <p:cNvSpPr>
            <a:spLocks noGrp="1" noChangeArrowheads="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85800" y="0"/>
            <a:ext cx="8458200" cy="6858000"/>
          </a:xfrm>
        </p:spPr>
        <p:txBody>
          <a:bodyPr/>
          <a:lstStyle/>
          <a:p>
            <a:r>
              <a:rPr lang="en-GB" sz="2800" dirty="0" smtClean="0">
                <a:latin typeface="Times"/>
              </a:rPr>
              <a:t>You might have to totally reconfigure </a:t>
            </a:r>
            <a:r>
              <a:rPr lang="en-GB" sz="2800" dirty="0" err="1" smtClean="0">
                <a:latin typeface="Times"/>
              </a:rPr>
              <a:t>yor</a:t>
            </a:r>
            <a:r>
              <a:rPr lang="en-GB" sz="2800" dirty="0" smtClean="0">
                <a:latin typeface="Times"/>
              </a:rPr>
              <a:t> conference presentation for the journal outlet-</a:t>
            </a:r>
          </a:p>
          <a:p>
            <a:r>
              <a:rPr lang="en-GB" sz="2800" dirty="0" smtClean="0">
                <a:latin typeface="Times"/>
              </a:rPr>
              <a:t>Be clear about the area(s)  . </a:t>
            </a:r>
          </a:p>
          <a:p>
            <a:r>
              <a:rPr lang="en-GB" sz="2800" dirty="0" smtClean="0">
                <a:latin typeface="Times"/>
              </a:rPr>
              <a:t>Your favourite subject might not be topical</a:t>
            </a:r>
          </a:p>
          <a:p>
            <a:r>
              <a:rPr lang="en-GB" sz="2800" dirty="0" smtClean="0">
                <a:latin typeface="Times"/>
              </a:rPr>
              <a:t>/interesting to others. </a:t>
            </a:r>
          </a:p>
          <a:p>
            <a:r>
              <a:rPr lang="en-GB" sz="2800" dirty="0" smtClean="0">
                <a:latin typeface="Times"/>
              </a:rPr>
              <a:t>Can you give a favourite subject a topical spin? </a:t>
            </a:r>
          </a:p>
          <a:p>
            <a:r>
              <a:rPr lang="en-GB" sz="2800" dirty="0" smtClean="0">
                <a:latin typeface="Times"/>
              </a:rPr>
              <a:t>Find something (else) topical and interesting </a:t>
            </a:r>
          </a:p>
          <a:p>
            <a:pPr>
              <a:buFontTx/>
              <a:buNone/>
            </a:pPr>
            <a:r>
              <a:rPr lang="en-GB" sz="2800" dirty="0" smtClean="0">
                <a:latin typeface="Times"/>
              </a:rPr>
              <a:t>you are working </a:t>
            </a:r>
          </a:p>
          <a:p>
            <a:r>
              <a:rPr lang="en-GB" sz="2800" dirty="0" smtClean="0">
                <a:latin typeface="Times"/>
              </a:rPr>
              <a:t>Your PhD thesis or your lecture won’t be </a:t>
            </a:r>
          </a:p>
          <a:p>
            <a:pPr>
              <a:buFontTx/>
              <a:buNone/>
            </a:pPr>
            <a:r>
              <a:rPr lang="en-GB" sz="2800" dirty="0" smtClean="0">
                <a:latin typeface="Times"/>
              </a:rPr>
              <a:t>published as it stands! (and Your conference paper will need some alteration and refining)</a:t>
            </a:r>
          </a:p>
          <a:p>
            <a:endParaRPr lang="en-GB" dirty="0" smtClean="0">
              <a:latin typeface="Times"/>
            </a:endParaRPr>
          </a:p>
        </p:txBody>
      </p:sp>
      <p:sp>
        <p:nvSpPr>
          <p:cNvPr id="25602" name="Slide Number Placeholder 5"/>
          <p:cNvSpPr>
            <a:spLocks noGrp="1"/>
          </p:cNvSpPr>
          <p:nvPr>
            <p:ph type="sldNum" sz="quarter" idx="12"/>
          </p:nvPr>
        </p:nvSpPr>
        <p:spPr>
          <a:noFill/>
        </p:spPr>
        <p:txBody>
          <a:bodyPr/>
          <a:lstStyle/>
          <a:p>
            <a:fld id="{8EA72BBE-F8F9-42FF-B8DA-3BC9FC3C9885}" type="slidenum">
              <a:rPr lang="en-US" smtClean="0"/>
              <a:pPr/>
              <a:t>18</a:t>
            </a:fld>
            <a:endParaRPr lang="en-US" smtClean="0"/>
          </a:p>
        </p:txBody>
      </p:sp>
      <p:sp>
        <p:nvSpPr>
          <p:cNvPr id="25603" name="Rectangle 2"/>
          <p:cNvSpPr>
            <a:spLocks noGrp="1" noChangeArrowheads="1"/>
          </p:cNvSpPr>
          <p:nvPr>
            <p:ph type="title"/>
          </p:nvPr>
        </p:nvSpPr>
        <p:spPr>
          <a:xfrm>
            <a:off x="685800" y="609600"/>
            <a:ext cx="7772400" cy="228600"/>
          </a:xfrm>
        </p:spPr>
        <p:txBody>
          <a:bodyPr>
            <a:normAutofit fontScale="90000"/>
          </a:bodyPr>
          <a:lstStyle/>
          <a:p>
            <a:r>
              <a:rPr lang="en-GB" b="1" smtClean="0">
                <a:latin typeface="Times"/>
              </a:rPr>
              <a:t> </a:t>
            </a:r>
          </a:p>
        </p:txBody>
      </p:sp>
      <p:pic>
        <p:nvPicPr>
          <p:cNvPr id="25605" name="Picture 4" descr="BOOK"/>
          <p:cNvPicPr>
            <a:picLocks noChangeAspect="1" noChangeArrowheads="1"/>
          </p:cNvPicPr>
          <p:nvPr/>
        </p:nvPicPr>
        <p:blipFill>
          <a:blip r:embed="rId2" cstate="print"/>
          <a:srcRect/>
          <a:stretch>
            <a:fillRect/>
          </a:stretch>
        </p:blipFill>
        <p:spPr bwMode="auto">
          <a:xfrm flipV="1">
            <a:off x="6096000" y="0"/>
            <a:ext cx="3048000"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3"/>
          <p:cNvSpPr>
            <a:spLocks noGrp="1" noChangeArrowheads="1"/>
          </p:cNvSpPr>
          <p:nvPr>
            <p:ph idx="1"/>
          </p:nvPr>
        </p:nvSpPr>
        <p:spPr>
          <a:xfrm>
            <a:off x="323850" y="0"/>
            <a:ext cx="8820150" cy="6858000"/>
          </a:xfrm>
        </p:spPr>
        <p:txBody>
          <a:bodyPr/>
          <a:lstStyle/>
          <a:p>
            <a:pPr algn="ctr">
              <a:lnSpc>
                <a:spcPct val="80000"/>
              </a:lnSpc>
            </a:pPr>
            <a:r>
              <a:rPr lang="en-GB" sz="3600" dirty="0" smtClean="0">
                <a:latin typeface="Times"/>
              </a:rPr>
              <a:t>These hints relate to publishing journal articles OR books</a:t>
            </a:r>
          </a:p>
          <a:p>
            <a:pPr>
              <a:lnSpc>
                <a:spcPct val="80000"/>
              </a:lnSpc>
            </a:pPr>
            <a:r>
              <a:rPr lang="en-GB" sz="2800" dirty="0" smtClean="0">
                <a:latin typeface="Times"/>
              </a:rPr>
              <a:t>Decide to write on something which interests you, in which you have some recognition already (preferably)topical, and has some currency in the publications world- and that you can write in the time available</a:t>
            </a:r>
          </a:p>
          <a:p>
            <a:pPr>
              <a:lnSpc>
                <a:spcPct val="80000"/>
              </a:lnSpc>
            </a:pPr>
            <a:r>
              <a:rPr lang="en-GB" sz="2800" dirty="0" smtClean="0">
                <a:latin typeface="Times"/>
              </a:rPr>
              <a:t>Find at least one suitable outlet for your essay or chapter or book</a:t>
            </a:r>
          </a:p>
          <a:p>
            <a:pPr>
              <a:lnSpc>
                <a:spcPct val="80000"/>
              </a:lnSpc>
            </a:pPr>
            <a:r>
              <a:rPr lang="en-GB" sz="2800" dirty="0" smtClean="0">
                <a:latin typeface="Times"/>
              </a:rPr>
              <a:t>Look for calls for papers</a:t>
            </a:r>
          </a:p>
          <a:p>
            <a:pPr>
              <a:lnSpc>
                <a:spcPct val="80000"/>
              </a:lnSpc>
            </a:pPr>
            <a:r>
              <a:rPr lang="en-GB" sz="2800" dirty="0" smtClean="0">
                <a:latin typeface="Times"/>
              </a:rPr>
              <a:t>Read through websites of publishers to seek out the appropriate journals</a:t>
            </a:r>
          </a:p>
          <a:p>
            <a:pPr>
              <a:lnSpc>
                <a:spcPct val="80000"/>
              </a:lnSpc>
            </a:pPr>
            <a:r>
              <a:rPr lang="en-GB" sz="2800" dirty="0" smtClean="0">
                <a:latin typeface="Times"/>
              </a:rPr>
              <a:t>Browse the library, online and journals you have used yourself–journals which feature the areas in which you are working or intend to work, </a:t>
            </a:r>
          </a:p>
          <a:p>
            <a:pPr>
              <a:lnSpc>
                <a:spcPct val="80000"/>
              </a:lnSpc>
            </a:pPr>
            <a:r>
              <a:rPr lang="en-GB" sz="2800" dirty="0" smtClean="0">
                <a:latin typeface="Times"/>
              </a:rPr>
              <a:t>Read carefully through a range of  work published in journals or by publishers you seek to write for </a:t>
            </a:r>
          </a:p>
          <a:p>
            <a:pPr>
              <a:lnSpc>
                <a:spcPct val="80000"/>
              </a:lnSpc>
            </a:pPr>
            <a:endParaRPr lang="en-GB" sz="2800" dirty="0" smtClean="0"/>
          </a:p>
        </p:txBody>
      </p:sp>
      <p:sp>
        <p:nvSpPr>
          <p:cNvPr id="29698" name="Slide Number Placeholder 5"/>
          <p:cNvSpPr>
            <a:spLocks noGrp="1"/>
          </p:cNvSpPr>
          <p:nvPr>
            <p:ph type="sldNum" sz="quarter" idx="12"/>
          </p:nvPr>
        </p:nvSpPr>
        <p:spPr>
          <a:noFill/>
        </p:spPr>
        <p:txBody>
          <a:bodyPr/>
          <a:lstStyle/>
          <a:p>
            <a:fld id="{DA3D4BDA-6667-4A5F-A41B-85BAEFB82E88}" type="slidenum">
              <a:rPr lang="en-US" smtClean="0"/>
              <a:pPr/>
              <a:t>19</a:t>
            </a:fld>
            <a:endParaRPr lang="en-US" smtClean="0"/>
          </a:p>
        </p:txBody>
      </p:sp>
      <p:sp>
        <p:nvSpPr>
          <p:cNvPr id="29699" name="Rectangle 2"/>
          <p:cNvSpPr>
            <a:spLocks noGrp="1" noChangeArrowheads="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p:txBody>
          <a:bodyPr/>
          <a:lstStyle/>
          <a:p>
            <a:r>
              <a:rPr lang="en-GB" dirty="0" smtClean="0"/>
              <a:t>Please discuss-</a:t>
            </a:r>
          </a:p>
          <a:p>
            <a:r>
              <a:rPr lang="en-GB" dirty="0" smtClean="0"/>
              <a:t>Who has written and been published already? Where? when? About what?</a:t>
            </a:r>
          </a:p>
          <a:p>
            <a:endParaRPr lang="en-GB" dirty="0" smtClean="0"/>
          </a:p>
          <a:p>
            <a:endParaRPr lang="en-GB" dirty="0" smtClean="0"/>
          </a:p>
        </p:txBody>
      </p:sp>
      <p:sp>
        <p:nvSpPr>
          <p:cNvPr id="4098" name="Slide Number Placeholder 5"/>
          <p:cNvSpPr>
            <a:spLocks noGrp="1"/>
          </p:cNvSpPr>
          <p:nvPr>
            <p:ph type="sldNum" sz="quarter" idx="12"/>
          </p:nvPr>
        </p:nvSpPr>
        <p:spPr>
          <a:noFill/>
        </p:spPr>
        <p:txBody>
          <a:bodyPr/>
          <a:lstStyle/>
          <a:p>
            <a:fld id="{6BC42731-85DF-4D1C-A624-320AF40ADD99}" type="slidenum">
              <a:rPr lang="en-US" smtClean="0"/>
              <a:pPr/>
              <a:t>2</a:t>
            </a:fld>
            <a:endParaRPr lang="en-US" smtClean="0"/>
          </a:p>
        </p:txBody>
      </p:sp>
      <p:sp>
        <p:nvSpPr>
          <p:cNvPr id="4099" name="Rectangle 2"/>
          <p:cNvSpPr>
            <a:spLocks noGrp="1" noChangeArrowheads="1"/>
          </p:cNvSpPr>
          <p:nvPr>
            <p:ph type="title"/>
          </p:nvPr>
        </p:nvSpPr>
        <p:spPr/>
        <p:txBody>
          <a:bodyPr/>
          <a:lstStyle/>
          <a:p>
            <a:r>
              <a:rPr lang="en-GB" smtClean="0"/>
              <a:t>Writing and publishing</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idx="1"/>
          </p:nvPr>
        </p:nvSpPr>
        <p:spPr>
          <a:xfrm>
            <a:off x="685800" y="908050"/>
            <a:ext cx="8278813" cy="5949950"/>
          </a:xfrm>
        </p:spPr>
        <p:txBody>
          <a:bodyPr/>
          <a:lstStyle/>
          <a:p>
            <a:pPr>
              <a:lnSpc>
                <a:spcPct val="80000"/>
              </a:lnSpc>
            </a:pPr>
            <a:r>
              <a:rPr lang="en-GB" sz="2400" b="1" smtClean="0"/>
              <a:t>Author- Enthusiasm, focus, credibility in the field, </a:t>
            </a:r>
          </a:p>
          <a:p>
            <a:pPr>
              <a:lnSpc>
                <a:spcPct val="80000"/>
              </a:lnSpc>
            </a:pPr>
            <a:r>
              <a:rPr lang="en-GB" sz="2400" b="1" smtClean="0"/>
              <a:t>A good idea which is developing into a sound piece of writing –and some track record if possible</a:t>
            </a:r>
          </a:p>
          <a:p>
            <a:pPr>
              <a:lnSpc>
                <a:spcPct val="80000"/>
              </a:lnSpc>
            </a:pPr>
            <a:r>
              <a:rPr lang="en-GB" sz="2400" b="1" smtClean="0"/>
              <a:t>Willing to  work with suggestions, debate, engagement with topical and essential ideas and reading in a dialogue</a:t>
            </a:r>
          </a:p>
          <a:p>
            <a:pPr>
              <a:lnSpc>
                <a:spcPct val="80000"/>
              </a:lnSpc>
            </a:pPr>
            <a:r>
              <a:rPr lang="en-GB" sz="2400" b="1" smtClean="0"/>
              <a:t>Conceptually robust, good research, good research methodology, methods data analysis strategies, sound data and analysis</a:t>
            </a:r>
          </a:p>
          <a:p>
            <a:pPr>
              <a:lnSpc>
                <a:spcPct val="80000"/>
              </a:lnSpc>
            </a:pPr>
            <a:r>
              <a:rPr lang="en-GB" sz="2400" b="1" smtClean="0"/>
              <a:t>Well planned work, well presented </a:t>
            </a:r>
          </a:p>
          <a:p>
            <a:pPr>
              <a:lnSpc>
                <a:spcPct val="80000"/>
              </a:lnSpc>
            </a:pPr>
            <a:r>
              <a:rPr lang="en-GB" sz="2400" b="1" smtClean="0"/>
              <a:t>Really interesting to read, engages interest, flows logically and elegantly, says something genuinely new enough</a:t>
            </a:r>
          </a:p>
          <a:p>
            <a:pPr>
              <a:lnSpc>
                <a:spcPct val="80000"/>
              </a:lnSpc>
            </a:pPr>
            <a:r>
              <a:rPr lang="en-GB" sz="2400" b="1" smtClean="0"/>
              <a:t>Comes in on time</a:t>
            </a:r>
          </a:p>
          <a:p>
            <a:pPr>
              <a:lnSpc>
                <a:spcPct val="80000"/>
              </a:lnSpc>
            </a:pPr>
            <a:r>
              <a:rPr lang="en-GB" sz="2400" b="1" smtClean="0"/>
              <a:t>Author happy to work with the editing and copyediting stages</a:t>
            </a:r>
          </a:p>
        </p:txBody>
      </p:sp>
      <p:sp>
        <p:nvSpPr>
          <p:cNvPr id="17410" name="Slide Number Placeholder 5"/>
          <p:cNvSpPr>
            <a:spLocks noGrp="1"/>
          </p:cNvSpPr>
          <p:nvPr>
            <p:ph type="sldNum" sz="quarter" idx="12"/>
          </p:nvPr>
        </p:nvSpPr>
        <p:spPr>
          <a:noFill/>
        </p:spPr>
        <p:txBody>
          <a:bodyPr/>
          <a:lstStyle/>
          <a:p>
            <a:fld id="{5172E539-061F-4BC3-8BF2-99E55102D026}" type="slidenum">
              <a:rPr lang="en-US" smtClean="0"/>
              <a:pPr/>
              <a:t>20</a:t>
            </a:fld>
            <a:endParaRPr lang="en-US" smtClean="0"/>
          </a:p>
        </p:txBody>
      </p:sp>
      <p:sp>
        <p:nvSpPr>
          <p:cNvPr id="17411" name="Rectangle 2"/>
          <p:cNvSpPr>
            <a:spLocks noGrp="1" noChangeArrowheads="1"/>
          </p:cNvSpPr>
          <p:nvPr>
            <p:ph type="title"/>
          </p:nvPr>
        </p:nvSpPr>
        <p:spPr>
          <a:xfrm>
            <a:off x="0" y="0"/>
            <a:ext cx="9144000" cy="1143000"/>
          </a:xfrm>
        </p:spPr>
        <p:txBody>
          <a:bodyPr/>
          <a:lstStyle/>
          <a:p>
            <a:r>
              <a:rPr lang="en-GB" smtClean="0"/>
              <a:t>What am I looking for as an editor?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0" y="0"/>
            <a:ext cx="8458200" cy="6858000"/>
          </a:xfrm>
        </p:spPr>
        <p:txBody>
          <a:bodyPr/>
          <a:lstStyle/>
          <a:p>
            <a:r>
              <a:rPr lang="en-GB" smtClean="0"/>
              <a:t>Contribution to knowledge</a:t>
            </a:r>
          </a:p>
          <a:p>
            <a:r>
              <a:rPr lang="en-GB" smtClean="0"/>
              <a:t>New enough</a:t>
            </a:r>
          </a:p>
          <a:p>
            <a:r>
              <a:rPr lang="en-GB" smtClean="0"/>
              <a:t>Knowledge of the field and the arguments</a:t>
            </a:r>
          </a:p>
          <a:p>
            <a:r>
              <a:rPr lang="en-GB" smtClean="0"/>
              <a:t>Build a piece of research and defend it or build a reflection and defend and explain it </a:t>
            </a:r>
          </a:p>
          <a:p>
            <a:r>
              <a:rPr lang="en-GB" smtClean="0"/>
              <a:t>Get into the dialogue and bring something to it (*party  metaphor) </a:t>
            </a:r>
          </a:p>
          <a:p>
            <a:r>
              <a:rPr lang="en-GB" smtClean="0"/>
              <a:t>Produce something new –evidence and claims</a:t>
            </a:r>
          </a:p>
          <a:p>
            <a:r>
              <a:rPr lang="en-GB" smtClean="0"/>
              <a:t>And make it accessible in the way you write it</a:t>
            </a:r>
          </a:p>
          <a:p>
            <a:endParaRPr lang="en-GB" smtClean="0"/>
          </a:p>
        </p:txBody>
      </p:sp>
      <p:sp>
        <p:nvSpPr>
          <p:cNvPr id="18436" name="Slide Number Placeholder 3"/>
          <p:cNvSpPr>
            <a:spLocks noGrp="1"/>
          </p:cNvSpPr>
          <p:nvPr>
            <p:ph type="sldNum" sz="quarter" idx="12"/>
          </p:nvPr>
        </p:nvSpPr>
        <p:spPr>
          <a:noFill/>
        </p:spPr>
        <p:txBody>
          <a:bodyPr/>
          <a:lstStyle/>
          <a:p>
            <a:fld id="{8D46AFA8-EF07-4183-A9FE-8445D6994BCE}" type="slidenum">
              <a:rPr lang="en-US" smtClean="0"/>
              <a:pPr/>
              <a:t>21</a:t>
            </a:fld>
            <a:endParaRPr lang="en-US" smtClean="0"/>
          </a:p>
        </p:txBody>
      </p:sp>
      <p:sp>
        <p:nvSpPr>
          <p:cNvPr id="18434"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3"/>
          <p:cNvSpPr>
            <a:spLocks noGrp="1" noChangeArrowheads="1"/>
          </p:cNvSpPr>
          <p:nvPr>
            <p:ph idx="1"/>
          </p:nvPr>
        </p:nvSpPr>
        <p:spPr>
          <a:xfrm>
            <a:off x="323850" y="1285860"/>
            <a:ext cx="8134350" cy="5572140"/>
          </a:xfrm>
        </p:spPr>
        <p:txBody>
          <a:bodyPr>
            <a:normAutofit lnSpcReduction="10000"/>
          </a:bodyPr>
          <a:lstStyle/>
          <a:p>
            <a:r>
              <a:rPr lang="en-GB" sz="2800" b="1" dirty="0" smtClean="0"/>
              <a:t>Please discuss share and report back-</a:t>
            </a:r>
          </a:p>
          <a:p>
            <a:endParaRPr lang="en-GB" sz="2800" b="1" dirty="0" smtClean="0"/>
          </a:p>
          <a:p>
            <a:r>
              <a:rPr lang="en-GB" sz="2800" b="1" dirty="0" smtClean="0"/>
              <a:t>What is appropriate to write and publish now?</a:t>
            </a:r>
          </a:p>
          <a:p>
            <a:r>
              <a:rPr lang="en-GB" sz="2800" b="1" dirty="0" smtClean="0"/>
              <a:t>What have you been working on?</a:t>
            </a:r>
          </a:p>
          <a:p>
            <a:r>
              <a:rPr lang="en-GB" sz="2800" b="1" dirty="0" smtClean="0"/>
              <a:t>Which conference papers SHOULD be published and why?</a:t>
            </a:r>
          </a:p>
          <a:p>
            <a:r>
              <a:rPr lang="en-GB" sz="2800" b="1" dirty="0" smtClean="0"/>
              <a:t>What the market seeks?</a:t>
            </a:r>
          </a:p>
          <a:p>
            <a:r>
              <a:rPr lang="en-GB" sz="2800" b="1" dirty="0" smtClean="0"/>
              <a:t>Current debates?</a:t>
            </a:r>
          </a:p>
          <a:p>
            <a:r>
              <a:rPr lang="en-GB" sz="2800" b="1" dirty="0" smtClean="0"/>
              <a:t>Makes it exciting </a:t>
            </a:r>
          </a:p>
          <a:p>
            <a:r>
              <a:rPr lang="en-GB" sz="2800" b="1" dirty="0" smtClean="0"/>
              <a:t>Where might you choose to publish it ?</a:t>
            </a:r>
          </a:p>
          <a:p>
            <a:r>
              <a:rPr lang="en-GB" sz="2800" b="1" dirty="0" smtClean="0"/>
              <a:t>What outlets are available?</a:t>
            </a:r>
          </a:p>
        </p:txBody>
      </p:sp>
      <p:sp>
        <p:nvSpPr>
          <p:cNvPr id="19458" name="Slide Number Placeholder 5"/>
          <p:cNvSpPr>
            <a:spLocks noGrp="1"/>
          </p:cNvSpPr>
          <p:nvPr>
            <p:ph type="sldNum" sz="quarter" idx="12"/>
          </p:nvPr>
        </p:nvSpPr>
        <p:spPr>
          <a:noFill/>
        </p:spPr>
        <p:txBody>
          <a:bodyPr/>
          <a:lstStyle/>
          <a:p>
            <a:fld id="{6455C69B-AE24-4702-8151-63F73BC0210B}" type="slidenum">
              <a:rPr lang="en-US" smtClean="0"/>
              <a:pPr/>
              <a:t>22</a:t>
            </a:fld>
            <a:endParaRPr lang="en-US" smtClean="0"/>
          </a:p>
        </p:txBody>
      </p:sp>
      <p:sp>
        <p:nvSpPr>
          <p:cNvPr id="19459" name="Rectangle 2"/>
          <p:cNvSpPr>
            <a:spLocks noGrp="1" noChangeArrowheads="1"/>
          </p:cNvSpPr>
          <p:nvPr>
            <p:ph type="title"/>
          </p:nvPr>
        </p:nvSpPr>
        <p:spPr>
          <a:xfrm>
            <a:off x="685800" y="609600"/>
            <a:ext cx="7772400" cy="390508"/>
          </a:xfrm>
        </p:spPr>
        <p:txBody>
          <a:bodyPr>
            <a:normAutofit fontScale="90000"/>
          </a:bodyPr>
          <a:lstStyle/>
          <a:p>
            <a:r>
              <a:rPr lang="en-GB" sz="4000" dirty="0" smtClean="0"/>
              <a:t>Deciding what to write about/ what to turn into a publication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85800" y="1285875"/>
            <a:ext cx="7772400" cy="4810125"/>
          </a:xfrm>
        </p:spPr>
        <p:txBody>
          <a:bodyPr/>
          <a:lstStyle/>
          <a:p>
            <a:r>
              <a:rPr lang="en-GB" sz="1400" smtClean="0"/>
              <a:t>Main issues to explore</a:t>
            </a:r>
          </a:p>
          <a:p>
            <a:r>
              <a:rPr lang="en-GB" sz="1400" smtClean="0"/>
              <a:t>Theories to use</a:t>
            </a:r>
          </a:p>
          <a:p>
            <a:r>
              <a:rPr lang="en-GB" sz="1400" smtClean="0"/>
              <a:t>Research to be done</a:t>
            </a:r>
          </a:p>
          <a:p>
            <a:r>
              <a:rPr lang="en-GB" sz="1400" smtClean="0"/>
              <a:t>Whats done already</a:t>
            </a:r>
            <a:r>
              <a:rPr lang="en-GB" smtClean="0"/>
              <a:t>?</a:t>
            </a:r>
            <a:r>
              <a:rPr lang="en-GB" sz="1400" smtClean="0"/>
              <a:t>by me?</a:t>
            </a:r>
          </a:p>
          <a:p>
            <a:r>
              <a:rPr lang="en-GB" sz="1400" smtClean="0"/>
              <a:t>Someone else?</a:t>
            </a:r>
          </a:p>
          <a:p>
            <a:r>
              <a:rPr lang="en-GB" sz="1400" smtClean="0"/>
              <a:t>outlet</a:t>
            </a:r>
          </a:p>
          <a:p>
            <a:r>
              <a:rPr lang="en-GB" sz="1400" smtClean="0"/>
              <a:t>Plan-still enthusiastic???</a:t>
            </a:r>
          </a:p>
          <a:p>
            <a:r>
              <a:rPr lang="en-GB" smtClean="0"/>
              <a:t>1       </a:t>
            </a:r>
            <a:r>
              <a:rPr lang="en-GB" sz="1400" smtClean="0"/>
              <a:t>to do =                                                      </a:t>
            </a:r>
            <a:r>
              <a:rPr lang="en-GB" smtClean="0"/>
              <a:t>2</a:t>
            </a:r>
          </a:p>
          <a:p>
            <a:endParaRPr lang="en-GB" smtClean="0"/>
          </a:p>
          <a:p>
            <a:endParaRPr lang="en-GB" smtClean="0"/>
          </a:p>
          <a:p>
            <a:endParaRPr lang="en-GB" smtClean="0"/>
          </a:p>
          <a:p>
            <a:r>
              <a:rPr lang="en-GB" smtClean="0"/>
              <a:t>3                                    4</a:t>
            </a:r>
          </a:p>
        </p:txBody>
      </p:sp>
      <p:sp>
        <p:nvSpPr>
          <p:cNvPr id="20484" name="Slide Number Placeholder 3"/>
          <p:cNvSpPr>
            <a:spLocks noGrp="1"/>
          </p:cNvSpPr>
          <p:nvPr>
            <p:ph type="sldNum" sz="quarter" idx="12"/>
          </p:nvPr>
        </p:nvSpPr>
        <p:spPr>
          <a:noFill/>
        </p:spPr>
        <p:txBody>
          <a:bodyPr/>
          <a:lstStyle/>
          <a:p>
            <a:fld id="{0D6C897F-9FB0-4121-BE45-978E058F67B7}" type="slidenum">
              <a:rPr lang="en-US" smtClean="0"/>
              <a:pPr/>
              <a:t>23</a:t>
            </a:fld>
            <a:endParaRPr lang="en-US" smtClean="0"/>
          </a:p>
        </p:txBody>
      </p:sp>
      <p:sp>
        <p:nvSpPr>
          <p:cNvPr id="20482" name="Title 1"/>
          <p:cNvSpPr>
            <a:spLocks noGrp="1"/>
          </p:cNvSpPr>
          <p:nvPr>
            <p:ph type="title"/>
          </p:nvPr>
        </p:nvSpPr>
        <p:spPr>
          <a:xfrm>
            <a:off x="685800" y="609600"/>
            <a:ext cx="7772400" cy="319088"/>
          </a:xfrm>
        </p:spPr>
        <p:txBody>
          <a:bodyPr>
            <a:normAutofit fontScale="90000"/>
          </a:bodyPr>
          <a:lstStyle/>
          <a:p>
            <a:r>
              <a:rPr lang="en-GB" smtClean="0"/>
              <a:t>Picking an appropriate topic on which to write and publish</a:t>
            </a:r>
          </a:p>
        </p:txBody>
      </p:sp>
      <p:cxnSp>
        <p:nvCxnSpPr>
          <p:cNvPr id="20485" name="Straight Arrow Connector 5"/>
          <p:cNvCxnSpPr>
            <a:cxnSpLocks noChangeShapeType="1"/>
            <a:stCxn id="20482" idx="2"/>
          </p:cNvCxnSpPr>
          <p:nvPr/>
        </p:nvCxnSpPr>
        <p:spPr bwMode="auto">
          <a:xfrm rot="16200000" flipH="1">
            <a:off x="1928813" y="3571875"/>
            <a:ext cx="5357812" cy="71438"/>
          </a:xfrm>
          <a:prstGeom prst="straightConnector1">
            <a:avLst/>
          </a:prstGeom>
          <a:noFill/>
          <a:ln w="9525" algn="ctr">
            <a:solidFill>
              <a:schemeClr val="tx1"/>
            </a:solidFill>
            <a:round/>
            <a:headEnd/>
            <a:tailEnd type="arrow" w="med" len="med"/>
          </a:ln>
        </p:spPr>
      </p:cxnSp>
      <p:cxnSp>
        <p:nvCxnSpPr>
          <p:cNvPr id="20486" name="Straight Arrow Connector 7"/>
          <p:cNvCxnSpPr>
            <a:cxnSpLocks noChangeShapeType="1"/>
          </p:cNvCxnSpPr>
          <p:nvPr/>
        </p:nvCxnSpPr>
        <p:spPr bwMode="auto">
          <a:xfrm flipV="1">
            <a:off x="0" y="4000500"/>
            <a:ext cx="7786688" cy="214313"/>
          </a:xfrm>
          <a:prstGeom prst="straightConnector1">
            <a:avLst/>
          </a:prstGeom>
          <a:noFill/>
          <a:ln w="9525" algn="ctr">
            <a:solidFill>
              <a:schemeClr val="tx1"/>
            </a:solidFill>
            <a:round/>
            <a:headEnd/>
            <a:tailEnd type="arrow" w="med" len="med"/>
          </a:ln>
        </p:spPr>
      </p:cxnSp>
      <p:sp>
        <p:nvSpPr>
          <p:cNvPr id="20487" name="Oval 8"/>
          <p:cNvSpPr>
            <a:spLocks noChangeArrowheads="1"/>
          </p:cNvSpPr>
          <p:nvPr/>
        </p:nvSpPr>
        <p:spPr bwMode="auto">
          <a:xfrm>
            <a:off x="3429000" y="2071688"/>
            <a:ext cx="914400" cy="700087"/>
          </a:xfrm>
          <a:prstGeom prst="ellipse">
            <a:avLst/>
          </a:prstGeom>
          <a:solidFill>
            <a:schemeClr val="accent1"/>
          </a:solidFill>
          <a:ln w="9525" algn="ctr">
            <a:solidFill>
              <a:schemeClr val="tx1"/>
            </a:solidFill>
            <a:round/>
            <a:headEnd/>
            <a:tailEnd/>
          </a:ln>
        </p:spPr>
        <p:txBody>
          <a:bodyPr/>
          <a:lstStyle/>
          <a:p>
            <a:endParaRPr lang="en-GB"/>
          </a:p>
        </p:txBody>
      </p:sp>
      <p:sp>
        <p:nvSpPr>
          <p:cNvPr id="20488" name="Oval 9"/>
          <p:cNvSpPr>
            <a:spLocks noChangeArrowheads="1"/>
          </p:cNvSpPr>
          <p:nvPr/>
        </p:nvSpPr>
        <p:spPr bwMode="auto">
          <a:xfrm>
            <a:off x="4143375" y="1857375"/>
            <a:ext cx="357188" cy="914400"/>
          </a:xfrm>
          <a:prstGeom prst="ellipse">
            <a:avLst/>
          </a:prstGeom>
          <a:solidFill>
            <a:schemeClr val="accent1"/>
          </a:solidFill>
          <a:ln w="9525" algn="ctr">
            <a:solidFill>
              <a:schemeClr val="tx1"/>
            </a:solidFill>
            <a:round/>
            <a:headEnd/>
            <a:tailEnd/>
          </a:ln>
        </p:spPr>
        <p:txBody>
          <a:bodyPr/>
          <a:lstStyle/>
          <a:p>
            <a:endParaRPr lang="en-GB"/>
          </a:p>
        </p:txBody>
      </p:sp>
      <p:sp>
        <p:nvSpPr>
          <p:cNvPr id="20489" name="Oval 10"/>
          <p:cNvSpPr>
            <a:spLocks noChangeArrowheads="1"/>
          </p:cNvSpPr>
          <p:nvPr/>
        </p:nvSpPr>
        <p:spPr bwMode="auto">
          <a:xfrm>
            <a:off x="3571875" y="2357438"/>
            <a:ext cx="914400" cy="771525"/>
          </a:xfrm>
          <a:prstGeom prst="ellipse">
            <a:avLst/>
          </a:prstGeom>
          <a:solidFill>
            <a:schemeClr val="accent1"/>
          </a:solidFill>
          <a:ln w="9525" algn="ctr">
            <a:solidFill>
              <a:schemeClr val="tx1"/>
            </a:solidFill>
            <a:round/>
            <a:headEnd/>
            <a:tailEnd/>
          </a:ln>
        </p:spPr>
        <p:txBody>
          <a:bodyPr/>
          <a:lstStyle/>
          <a:p>
            <a:endParaRPr lang="en-GB"/>
          </a:p>
        </p:txBody>
      </p:sp>
      <p:cxnSp>
        <p:nvCxnSpPr>
          <p:cNvPr id="20490" name="Elbow Connector 12"/>
          <p:cNvCxnSpPr>
            <a:cxnSpLocks noChangeShapeType="1"/>
          </p:cNvCxnSpPr>
          <p:nvPr/>
        </p:nvCxnSpPr>
        <p:spPr bwMode="auto">
          <a:xfrm>
            <a:off x="2286000" y="1785938"/>
            <a:ext cx="1428750" cy="500062"/>
          </a:xfrm>
          <a:prstGeom prst="bentConnector3">
            <a:avLst>
              <a:gd name="adj1" fmla="val 50000"/>
            </a:avLst>
          </a:prstGeom>
          <a:noFill/>
          <a:ln w="9525" algn="ctr">
            <a:solidFill>
              <a:schemeClr val="tx1"/>
            </a:solidFill>
            <a:round/>
            <a:headEnd type="arrow" w="med" len="med"/>
            <a:tailEnd type="arrow" w="med" len="med"/>
          </a:ln>
        </p:spPr>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685800" y="1428750"/>
            <a:ext cx="7772400" cy="4667250"/>
          </a:xfrm>
        </p:spPr>
        <p:txBody>
          <a:bodyPr/>
          <a:lstStyle/>
          <a:p>
            <a:r>
              <a:rPr lang="en-GB" smtClean="0"/>
              <a:t>Is it exciting?</a:t>
            </a:r>
          </a:p>
          <a:p>
            <a:r>
              <a:rPr lang="en-GB" smtClean="0"/>
              <a:t>Research done/research to do</a:t>
            </a:r>
          </a:p>
          <a:p>
            <a:r>
              <a:rPr lang="en-GB" smtClean="0"/>
              <a:t>Theories underpinning the work</a:t>
            </a:r>
          </a:p>
          <a:p>
            <a:r>
              <a:rPr lang="en-GB" smtClean="0"/>
              <a:t>Is it doable?</a:t>
            </a:r>
          </a:p>
          <a:p>
            <a:r>
              <a:rPr lang="en-GB" smtClean="0"/>
              <a:t>Is it interesting to others?</a:t>
            </a:r>
          </a:p>
          <a:p>
            <a:r>
              <a:rPr lang="en-GB" smtClean="0"/>
              <a:t>Does it matter? </a:t>
            </a:r>
          </a:p>
          <a:p>
            <a:r>
              <a:rPr lang="en-GB" smtClean="0"/>
              <a:t>Am  credible to write it?</a:t>
            </a:r>
          </a:p>
          <a:p>
            <a:endParaRPr lang="en-GB" smtClean="0"/>
          </a:p>
          <a:p>
            <a:endParaRPr lang="en-GB" smtClean="0"/>
          </a:p>
        </p:txBody>
      </p:sp>
      <p:sp>
        <p:nvSpPr>
          <p:cNvPr id="21508" name="Slide Number Placeholder 3"/>
          <p:cNvSpPr>
            <a:spLocks noGrp="1"/>
          </p:cNvSpPr>
          <p:nvPr>
            <p:ph type="sldNum" sz="quarter" idx="12"/>
          </p:nvPr>
        </p:nvSpPr>
        <p:spPr>
          <a:noFill/>
        </p:spPr>
        <p:txBody>
          <a:bodyPr/>
          <a:lstStyle/>
          <a:p>
            <a:fld id="{200028D0-7175-4608-9DC0-0510FC3C4EFF}" type="slidenum">
              <a:rPr lang="en-US" smtClean="0"/>
              <a:pPr/>
              <a:t>24</a:t>
            </a:fld>
            <a:endParaRPr lang="en-US" smtClean="0"/>
          </a:p>
        </p:txBody>
      </p:sp>
      <p:sp>
        <p:nvSpPr>
          <p:cNvPr id="21506" name="Title 1"/>
          <p:cNvSpPr>
            <a:spLocks noGrp="1"/>
          </p:cNvSpPr>
          <p:nvPr>
            <p:ph type="title"/>
          </p:nvPr>
        </p:nvSpPr>
        <p:spPr/>
        <p:txBody>
          <a:bodyPr>
            <a:normAutofit fontScale="90000"/>
          </a:bodyPr>
          <a:lstStyle/>
          <a:p>
            <a:r>
              <a:rPr lang="en-GB" smtClean="0"/>
              <a:t>Ask  and determine of which of the 4 choices you have </a:t>
            </a:r>
            <a:br>
              <a:rPr lang="en-GB" smtClean="0"/>
            </a:br>
            <a:r>
              <a:rPr lang="en-GB" smtClean="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p:txBody>
          <a:bodyPr/>
          <a:lstStyle/>
          <a:p>
            <a:r>
              <a:rPr lang="en-GB" dirty="0" smtClean="0"/>
              <a:t>Please share your plans for turning your conference paper into  a publication</a:t>
            </a:r>
          </a:p>
          <a:p>
            <a:r>
              <a:rPr lang="en-GB" dirty="0" smtClean="0"/>
              <a:t>5 </a:t>
            </a:r>
            <a:r>
              <a:rPr lang="en-GB" dirty="0" err="1" smtClean="0"/>
              <a:t>mins</a:t>
            </a:r>
            <a:r>
              <a:rPr lang="en-GB" dirty="0" smtClean="0"/>
              <a:t> each way</a:t>
            </a:r>
          </a:p>
          <a:p>
            <a:r>
              <a:rPr lang="en-GB" dirty="0" smtClean="0"/>
              <a:t>Make helpful suggestions</a:t>
            </a:r>
          </a:p>
          <a:p>
            <a:r>
              <a:rPr lang="en-GB" dirty="0" smtClean="0"/>
              <a:t>Reflect on the process</a:t>
            </a:r>
          </a:p>
          <a:p>
            <a:r>
              <a:rPr lang="en-GB" dirty="0" smtClean="0"/>
              <a:t>Any re-planning? </a:t>
            </a:r>
          </a:p>
        </p:txBody>
      </p:sp>
      <p:sp>
        <p:nvSpPr>
          <p:cNvPr id="22532" name="Slide Number Placeholder 3"/>
          <p:cNvSpPr>
            <a:spLocks noGrp="1"/>
          </p:cNvSpPr>
          <p:nvPr>
            <p:ph type="sldNum" sz="quarter" idx="12"/>
          </p:nvPr>
        </p:nvSpPr>
        <p:spPr>
          <a:noFill/>
        </p:spPr>
        <p:txBody>
          <a:bodyPr/>
          <a:lstStyle/>
          <a:p>
            <a:fld id="{9F7C1369-855D-4655-8329-6547CCCB411C}" type="slidenum">
              <a:rPr lang="en-US" smtClean="0"/>
              <a:pPr/>
              <a:t>25</a:t>
            </a:fld>
            <a:endParaRPr lang="en-US" smtClean="0"/>
          </a:p>
        </p:txBody>
      </p:sp>
      <p:sp>
        <p:nvSpPr>
          <p:cNvPr id="22530"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214282" y="714375"/>
            <a:ext cx="8243918" cy="5381625"/>
          </a:xfrm>
        </p:spPr>
        <p:txBody>
          <a:bodyPr/>
          <a:lstStyle/>
          <a:p>
            <a:r>
              <a:rPr lang="en-GB" dirty="0" smtClean="0"/>
              <a:t>Select that piece of work which is exciting, current, doable </a:t>
            </a:r>
          </a:p>
          <a:p>
            <a:r>
              <a:rPr lang="en-GB" dirty="0" smtClean="0"/>
              <a:t>Structure the time and the work to be done and when---</a:t>
            </a:r>
          </a:p>
          <a:p>
            <a:r>
              <a:rPr lang="en-GB" dirty="0" smtClean="0"/>
              <a:t>How thoroughly does your conference presentation represent the quality of your work?</a:t>
            </a:r>
          </a:p>
          <a:p>
            <a:r>
              <a:rPr lang="en-GB" dirty="0" smtClean="0"/>
              <a:t>What other work needs to be done to it ?</a:t>
            </a:r>
          </a:p>
        </p:txBody>
      </p:sp>
      <p:sp>
        <p:nvSpPr>
          <p:cNvPr id="23556" name="Slide Number Placeholder 3"/>
          <p:cNvSpPr>
            <a:spLocks noGrp="1"/>
          </p:cNvSpPr>
          <p:nvPr>
            <p:ph type="sldNum" sz="quarter" idx="12"/>
          </p:nvPr>
        </p:nvSpPr>
        <p:spPr>
          <a:noFill/>
        </p:spPr>
        <p:txBody>
          <a:bodyPr/>
          <a:lstStyle/>
          <a:p>
            <a:fld id="{777C1C3A-715E-410E-8BD7-3BA585DFF0E4}" type="slidenum">
              <a:rPr lang="en-US" smtClean="0"/>
              <a:pPr/>
              <a:t>26</a:t>
            </a:fld>
            <a:endParaRPr lang="en-US" smtClean="0"/>
          </a:p>
        </p:txBody>
      </p:sp>
      <p:sp>
        <p:nvSpPr>
          <p:cNvPr id="23554" name="Title 1"/>
          <p:cNvSpPr>
            <a:spLocks noGrp="1"/>
          </p:cNvSpPr>
          <p:nvPr>
            <p:ph type="title"/>
          </p:nvPr>
        </p:nvSpPr>
        <p:spPr>
          <a:xfrm>
            <a:off x="685800" y="0"/>
            <a:ext cx="7772400" cy="714375"/>
          </a:xfrm>
        </p:spPr>
        <p:txBody>
          <a:bodyPr>
            <a:normAutofit fontScale="90000"/>
          </a:bodyPr>
          <a:lstStyle/>
          <a:p>
            <a:r>
              <a:rPr lang="en-GB" smtClean="0"/>
              <a:t>Writing schedule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0"/>
            <a:ext cx="7772400" cy="6096000"/>
          </a:xfrm>
        </p:spPr>
        <p:txBody>
          <a:bodyPr/>
          <a:lstStyle/>
          <a:p>
            <a:r>
              <a:rPr lang="en-GB" dirty="0" smtClean="0"/>
              <a:t>Planning turning research into a publication: from defining question, reading, theorising, writing as you go, methodology and methods and the research in action analysis, interpretation</a:t>
            </a:r>
          </a:p>
          <a:p>
            <a:r>
              <a:rPr lang="en-GB" dirty="0" smtClean="0"/>
              <a:t>If you have done all of this for the presentation – do you need to </a:t>
            </a:r>
          </a:p>
          <a:p>
            <a:r>
              <a:rPr lang="en-GB" dirty="0" smtClean="0"/>
              <a:t>Do more</a:t>
            </a:r>
          </a:p>
          <a:p>
            <a:r>
              <a:rPr lang="en-GB" dirty="0" smtClean="0"/>
              <a:t>Cut some of it back</a:t>
            </a:r>
          </a:p>
          <a:p>
            <a:r>
              <a:rPr lang="en-GB" dirty="0" smtClean="0"/>
              <a:t>Represent it more clearly</a:t>
            </a:r>
          </a:p>
          <a:p>
            <a:r>
              <a:rPr lang="en-GB" dirty="0" smtClean="0"/>
              <a:t>Choose different elements to emphasise and if so why?</a:t>
            </a:r>
          </a:p>
          <a:p>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27</a:t>
            </a:fld>
            <a:endParaRPr lang="en-US"/>
          </a:p>
        </p:txBody>
      </p:sp>
      <p:sp>
        <p:nvSpPr>
          <p:cNvPr id="2" name="Title 1"/>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2852"/>
            <a:ext cx="7772400" cy="5953148"/>
          </a:xfrm>
        </p:spPr>
        <p:txBody>
          <a:bodyPr/>
          <a:lstStyle/>
          <a:p>
            <a:r>
              <a:rPr lang="en-GB" dirty="0" smtClean="0"/>
              <a:t>Re plan it now from the ideas and the currency</a:t>
            </a:r>
          </a:p>
          <a:p>
            <a:r>
              <a:rPr lang="en-GB" dirty="0" smtClean="0"/>
              <a:t>To the organisation of the order of the piece</a:t>
            </a:r>
          </a:p>
          <a:p>
            <a:r>
              <a:rPr lang="en-GB" dirty="0" smtClean="0"/>
              <a:t>The main references</a:t>
            </a:r>
          </a:p>
          <a:p>
            <a:r>
              <a:rPr lang="en-GB" dirty="0" smtClean="0"/>
              <a:t>The excerpts you will use</a:t>
            </a:r>
          </a:p>
          <a:p>
            <a:r>
              <a:rPr lang="en-GB" dirty="0" smtClean="0"/>
              <a:t>The elements you need to add or cut</a:t>
            </a:r>
          </a:p>
          <a:p>
            <a:r>
              <a:rPr lang="en-GB" dirty="0" smtClean="0"/>
              <a:t>Any refocusing</a:t>
            </a:r>
          </a:p>
          <a:p>
            <a:r>
              <a:rPr lang="en-GB" dirty="0" smtClean="0"/>
              <a:t>Structure the main issues, themes, topics,</a:t>
            </a:r>
          </a:p>
          <a:p>
            <a:r>
              <a:rPr lang="en-GB" dirty="0" smtClean="0"/>
              <a:t>Time ! When will you write it?</a:t>
            </a:r>
          </a:p>
          <a:p>
            <a:r>
              <a:rPr lang="en-GB" dirty="0" smtClean="0"/>
              <a:t>Writing up and editing </a:t>
            </a:r>
            <a:r>
              <a:rPr lang="en-GB" dirty="0" err="1" smtClean="0"/>
              <a:t>editing</a:t>
            </a:r>
            <a:r>
              <a:rPr lang="en-GB" dirty="0" smtClean="0"/>
              <a:t> sharing</a:t>
            </a:r>
          </a:p>
          <a:p>
            <a:endParaRPr lang="en-GB" dirty="0" smtClean="0"/>
          </a:p>
          <a:p>
            <a:endParaRPr lang="en-GB" dirty="0"/>
          </a:p>
        </p:txBody>
      </p:sp>
      <p:sp>
        <p:nvSpPr>
          <p:cNvPr id="4" name="Slide Number Placeholder 3"/>
          <p:cNvSpPr>
            <a:spLocks noGrp="1"/>
          </p:cNvSpPr>
          <p:nvPr>
            <p:ph type="sldNum" sz="quarter" idx="12"/>
          </p:nvPr>
        </p:nvSpPr>
        <p:spPr/>
        <p:txBody>
          <a:bodyPr/>
          <a:lstStyle/>
          <a:p>
            <a:pPr>
              <a:defRPr/>
            </a:pPr>
            <a:fld id="{7B80DC4F-4004-4D44-BD9C-492B26C04679}" type="slidenum">
              <a:rPr lang="en-US" smtClean="0"/>
              <a:pPr>
                <a:defRPr/>
              </a:pPr>
              <a:t>28</a:t>
            </a:fld>
            <a:endParaRPr lang="en-US"/>
          </a:p>
        </p:txBody>
      </p:sp>
      <p:sp>
        <p:nvSpPr>
          <p:cNvPr id="2" name="Title 1"/>
          <p:cNvSpPr>
            <a:spLocks noGrp="1"/>
          </p:cNvSpPr>
          <p:nvPr>
            <p:ph type="title"/>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3"/>
          <p:cNvSpPr>
            <a:spLocks noGrp="1" noChangeArrowheads="1"/>
          </p:cNvSpPr>
          <p:nvPr>
            <p:ph idx="1"/>
          </p:nvPr>
        </p:nvSpPr>
        <p:spPr>
          <a:xfrm>
            <a:off x="0" y="0"/>
            <a:ext cx="9144000" cy="6858000"/>
          </a:xfrm>
        </p:spPr>
        <p:txBody>
          <a:bodyPr/>
          <a:lstStyle/>
          <a:p>
            <a:pPr>
              <a:lnSpc>
                <a:spcPct val="90000"/>
              </a:lnSpc>
              <a:buFontTx/>
              <a:buNone/>
            </a:pPr>
            <a:r>
              <a:rPr lang="en-GB" sz="2800" dirty="0" smtClean="0"/>
              <a:t>Task  1:  Pairs/3s then  share an example from the group</a:t>
            </a:r>
          </a:p>
          <a:p>
            <a:pPr>
              <a:lnSpc>
                <a:spcPct val="90000"/>
              </a:lnSpc>
            </a:pPr>
            <a:r>
              <a:rPr lang="en-GB" sz="2800" dirty="0" smtClean="0"/>
              <a:t>defend one thing you intend to turn from a conference paper into a publication </a:t>
            </a:r>
          </a:p>
          <a:p>
            <a:pPr>
              <a:lnSpc>
                <a:spcPct val="90000"/>
              </a:lnSpc>
            </a:pPr>
            <a:r>
              <a:rPr lang="en-GB" sz="2800" dirty="0" smtClean="0"/>
              <a:t>Why? What?-  share the topic, argument……</a:t>
            </a:r>
          </a:p>
          <a:p>
            <a:pPr>
              <a:lnSpc>
                <a:spcPct val="90000"/>
              </a:lnSpc>
            </a:pPr>
            <a:r>
              <a:rPr lang="en-GB" sz="2800" dirty="0" smtClean="0"/>
              <a:t>Why now?</a:t>
            </a:r>
          </a:p>
          <a:p>
            <a:pPr>
              <a:lnSpc>
                <a:spcPct val="90000"/>
              </a:lnSpc>
            </a:pPr>
            <a:r>
              <a:rPr lang="en-GB" sz="2800" dirty="0" smtClean="0"/>
              <a:t>How long?</a:t>
            </a:r>
          </a:p>
          <a:p>
            <a:pPr>
              <a:lnSpc>
                <a:spcPct val="90000"/>
              </a:lnSpc>
            </a:pPr>
            <a:r>
              <a:rPr lang="en-GB" sz="2800" dirty="0" smtClean="0"/>
              <a:t>Who for?</a:t>
            </a:r>
          </a:p>
          <a:p>
            <a:pPr>
              <a:lnSpc>
                <a:spcPct val="90000"/>
              </a:lnSpc>
            </a:pPr>
            <a:r>
              <a:rPr lang="en-GB" sz="2800" dirty="0" smtClean="0"/>
              <a:t>What format?</a:t>
            </a:r>
          </a:p>
          <a:p>
            <a:pPr>
              <a:lnSpc>
                <a:spcPct val="90000"/>
              </a:lnSpc>
            </a:pPr>
            <a:r>
              <a:rPr lang="en-GB" sz="2800" dirty="0" smtClean="0"/>
              <a:t>Where to publish it ?</a:t>
            </a:r>
          </a:p>
          <a:p>
            <a:pPr>
              <a:lnSpc>
                <a:spcPct val="90000"/>
              </a:lnSpc>
            </a:pPr>
            <a:r>
              <a:rPr lang="en-GB" sz="2800" dirty="0" smtClean="0"/>
              <a:t>Why?</a:t>
            </a:r>
            <a:br>
              <a:rPr lang="en-GB" sz="2800" dirty="0" smtClean="0"/>
            </a:br>
            <a:endParaRPr lang="en-GB" sz="2800" dirty="0" smtClean="0"/>
          </a:p>
          <a:p>
            <a:pPr>
              <a:lnSpc>
                <a:spcPct val="90000"/>
              </a:lnSpc>
              <a:buFontTx/>
              <a:buNone/>
            </a:pPr>
            <a:r>
              <a:rPr lang="en-GB" sz="2800" dirty="0" smtClean="0"/>
              <a:t>Task 2 : discuss and defend </a:t>
            </a:r>
          </a:p>
          <a:p>
            <a:pPr>
              <a:lnSpc>
                <a:spcPct val="90000"/>
              </a:lnSpc>
            </a:pPr>
            <a:r>
              <a:rPr lang="en-GB" sz="2800" dirty="0" smtClean="0"/>
              <a:t>How are you going about this?</a:t>
            </a:r>
          </a:p>
          <a:p>
            <a:pPr>
              <a:lnSpc>
                <a:spcPct val="90000"/>
              </a:lnSpc>
            </a:pPr>
            <a:r>
              <a:rPr lang="en-GB" sz="2800" dirty="0" smtClean="0"/>
              <a:t>Now convince us it is worth doing and you are going to do it!  Make a case and defend a plan-</a:t>
            </a:r>
          </a:p>
        </p:txBody>
      </p:sp>
      <p:sp>
        <p:nvSpPr>
          <p:cNvPr id="26626" name="Slide Number Placeholder 5"/>
          <p:cNvSpPr>
            <a:spLocks noGrp="1"/>
          </p:cNvSpPr>
          <p:nvPr>
            <p:ph type="sldNum" sz="quarter" idx="12"/>
          </p:nvPr>
        </p:nvSpPr>
        <p:spPr>
          <a:noFill/>
        </p:spPr>
        <p:txBody>
          <a:bodyPr/>
          <a:lstStyle/>
          <a:p>
            <a:fld id="{134CA7A8-6E30-42FA-B5A2-A4216BBB7B38}" type="slidenum">
              <a:rPr lang="en-US" smtClean="0"/>
              <a:pPr/>
              <a:t>29</a:t>
            </a:fld>
            <a:endParaRPr lang="en-US" smtClean="0"/>
          </a:p>
        </p:txBody>
      </p:sp>
      <p:sp>
        <p:nvSpPr>
          <p:cNvPr id="26627" name="Rectangle 2"/>
          <p:cNvSpPr>
            <a:spLocks noGrp="1" noChangeArrowheads="1"/>
          </p:cNvSpPr>
          <p:nvPr>
            <p:ph type="title"/>
          </p:nvPr>
        </p:nvSpPr>
        <p:spPr/>
        <p:txBody>
          <a:bodyPr/>
          <a:lstStyle/>
          <a:p>
            <a:endParaRPr lang="en-GB" smtClean="0"/>
          </a:p>
        </p:txBody>
      </p:sp>
      <p:pic>
        <p:nvPicPr>
          <p:cNvPr id="26629" name="Picture 4" descr="BOOK"/>
          <p:cNvPicPr>
            <a:picLocks noChangeAspect="1" noChangeArrowheads="1"/>
          </p:cNvPicPr>
          <p:nvPr/>
        </p:nvPicPr>
        <p:blipFill>
          <a:blip r:embed="rId2" cstate="print"/>
          <a:srcRect/>
          <a:stretch>
            <a:fillRect/>
          </a:stretch>
        </p:blipFill>
        <p:spPr bwMode="auto">
          <a:xfrm flipV="1">
            <a:off x="6096000" y="2133600"/>
            <a:ext cx="3048000"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4294967295"/>
          </p:nvPr>
        </p:nvSpPr>
        <p:spPr>
          <a:xfrm>
            <a:off x="685800" y="2282825"/>
            <a:ext cx="7696200" cy="3203575"/>
          </a:xfrm>
        </p:spPr>
        <p:txBody>
          <a:bodyPr/>
          <a:lstStyle/>
          <a:p>
            <a:pPr eaLnBrk="1" hangingPunct="1"/>
            <a:r>
              <a:rPr lang="en-GB" smtClean="0"/>
              <a:t>How many successful conference presentations do you have left hanging around -reminding you that they should be published? </a:t>
            </a:r>
          </a:p>
          <a:p>
            <a:pPr eaLnBrk="1" hangingPunct="1">
              <a:buFontTx/>
              <a:buNone/>
            </a:pPr>
            <a:r>
              <a:rPr lang="en-GB" smtClean="0"/>
              <a:t> </a:t>
            </a:r>
          </a:p>
          <a:p>
            <a:pPr eaLnBrk="1" hangingPunct="1"/>
            <a:endParaRPr lang="en-GB" smtClean="0"/>
          </a:p>
        </p:txBody>
      </p:sp>
      <p:sp>
        <p:nvSpPr>
          <p:cNvPr id="5123" name="Slide Number Placeholder 3"/>
          <p:cNvSpPr>
            <a:spLocks noGrp="1"/>
          </p:cNvSpPr>
          <p:nvPr>
            <p:ph type="sldNum" sz="quarter" idx="12"/>
          </p:nvPr>
        </p:nvSpPr>
        <p:spPr>
          <a:xfrm>
            <a:off x="684213" y="1196975"/>
            <a:ext cx="1905000" cy="457200"/>
          </a:xfrm>
          <a:noFill/>
        </p:spPr>
        <p:txBody>
          <a:bodyPr/>
          <a:lstStyle/>
          <a:p>
            <a:pPr eaLnBrk="0" hangingPunct="0">
              <a:spcBef>
                <a:spcPct val="50000"/>
              </a:spcBef>
            </a:pPr>
            <a:endParaRPr lang="en-GB">
              <a:latin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3"/>
          <p:cNvSpPr>
            <a:spLocks noGrp="1" noChangeArrowheads="1"/>
          </p:cNvSpPr>
          <p:nvPr>
            <p:ph idx="1"/>
          </p:nvPr>
        </p:nvSpPr>
        <p:spPr>
          <a:xfrm>
            <a:off x="685800" y="0"/>
            <a:ext cx="8458200" cy="6096000"/>
          </a:xfrm>
        </p:spPr>
        <p:txBody>
          <a:bodyPr/>
          <a:lstStyle/>
          <a:p>
            <a:r>
              <a:rPr lang="en-GB" smtClean="0">
                <a:latin typeface="Times"/>
              </a:rPr>
              <a:t>identify: </a:t>
            </a:r>
          </a:p>
          <a:p>
            <a:pPr>
              <a:buFont typeface="Symbol" pitchFamily="18" charset="2"/>
              <a:buChar char="·"/>
            </a:pPr>
            <a:r>
              <a:rPr lang="en-GB" smtClean="0">
                <a:latin typeface="Times"/>
              </a:rPr>
              <a:t>what sort of area of work they usually publish</a:t>
            </a:r>
          </a:p>
          <a:p>
            <a:pPr>
              <a:buFont typeface="Symbol" pitchFamily="18" charset="2"/>
              <a:buChar char="·"/>
            </a:pPr>
            <a:r>
              <a:rPr lang="en-GB" smtClean="0">
                <a:latin typeface="Times"/>
              </a:rPr>
              <a:t>any special treatment and angle likely, </a:t>
            </a:r>
          </a:p>
          <a:p>
            <a:pPr>
              <a:buFont typeface="Symbol" pitchFamily="18" charset="2"/>
              <a:buChar char="·"/>
            </a:pPr>
            <a:r>
              <a:rPr lang="en-GB" smtClean="0">
                <a:latin typeface="Times"/>
              </a:rPr>
              <a:t>any particular flavour or preferred kind of writing</a:t>
            </a:r>
          </a:p>
          <a:p>
            <a:pPr>
              <a:buFont typeface="Symbol" pitchFamily="18" charset="2"/>
              <a:buChar char="·"/>
            </a:pPr>
            <a:r>
              <a:rPr lang="en-GB" smtClean="0">
                <a:latin typeface="Times"/>
              </a:rPr>
              <a:t> tone </a:t>
            </a:r>
          </a:p>
          <a:p>
            <a:pPr>
              <a:buFont typeface="Symbol" pitchFamily="18" charset="2"/>
              <a:buChar char="·"/>
            </a:pPr>
            <a:r>
              <a:rPr lang="en-GB" smtClean="0">
                <a:latin typeface="Times"/>
              </a:rPr>
              <a:t> audience </a:t>
            </a:r>
          </a:p>
          <a:p>
            <a:pPr>
              <a:buFont typeface="Symbol" pitchFamily="18" charset="2"/>
              <a:buChar char="·"/>
            </a:pPr>
            <a:r>
              <a:rPr lang="en-GB" smtClean="0">
                <a:latin typeface="Times"/>
              </a:rPr>
              <a:t>complexity and specialist elements </a:t>
            </a:r>
          </a:p>
          <a:p>
            <a:pPr>
              <a:buFont typeface="Symbol" pitchFamily="18" charset="2"/>
              <a:buChar char="·"/>
            </a:pPr>
            <a:r>
              <a:rPr lang="en-GB" smtClean="0">
                <a:latin typeface="Times"/>
              </a:rPr>
              <a:t>length, presentation, layout, footnotes, endnotes, referencing and so on.</a:t>
            </a:r>
          </a:p>
          <a:p>
            <a:r>
              <a:rPr lang="en-GB" smtClean="0">
                <a:latin typeface="Times"/>
              </a:rPr>
              <a:t> </a:t>
            </a:r>
          </a:p>
        </p:txBody>
      </p:sp>
      <p:sp>
        <p:nvSpPr>
          <p:cNvPr id="30722" name="Slide Number Placeholder 5"/>
          <p:cNvSpPr>
            <a:spLocks noGrp="1"/>
          </p:cNvSpPr>
          <p:nvPr>
            <p:ph type="sldNum" sz="quarter" idx="12"/>
          </p:nvPr>
        </p:nvSpPr>
        <p:spPr>
          <a:noFill/>
        </p:spPr>
        <p:txBody>
          <a:bodyPr/>
          <a:lstStyle/>
          <a:p>
            <a:fld id="{19C2BCE6-944B-4DF8-95CC-2A13B1C2D670}" type="slidenum">
              <a:rPr lang="en-US" smtClean="0"/>
              <a:pPr/>
              <a:t>30</a:t>
            </a:fld>
            <a:endParaRPr lang="en-US" smtClean="0"/>
          </a:p>
        </p:txBody>
      </p:sp>
      <p:sp>
        <p:nvSpPr>
          <p:cNvPr id="30723" name="Rectangle 2"/>
          <p:cNvSpPr>
            <a:spLocks noGrp="1" noChangeArrowheads="1"/>
          </p:cNvSpPr>
          <p:nvPr>
            <p:ph type="title"/>
          </p:nvPr>
        </p:nvSpPr>
        <p:spPr/>
        <p:txBody>
          <a:bodyPr/>
          <a:lstStyle/>
          <a:p>
            <a:endParaRPr lang="en-GB" smtClean="0"/>
          </a:p>
        </p:txBody>
      </p:sp>
      <p:pic>
        <p:nvPicPr>
          <p:cNvPr id="30725" name="Picture 4" descr="BOOK"/>
          <p:cNvPicPr>
            <a:picLocks noChangeAspect="1" noChangeArrowheads="1"/>
          </p:cNvPicPr>
          <p:nvPr/>
        </p:nvPicPr>
        <p:blipFill>
          <a:blip r:embed="rId2" cstate="print"/>
          <a:srcRect/>
          <a:stretch>
            <a:fillRect/>
          </a:stretch>
        </p:blipFill>
        <p:spPr bwMode="auto">
          <a:xfrm>
            <a:off x="6948488" y="2743200"/>
            <a:ext cx="2195512"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3"/>
          <p:cNvSpPr>
            <a:spLocks noGrp="1" noChangeArrowheads="1"/>
          </p:cNvSpPr>
          <p:nvPr>
            <p:ph idx="1"/>
          </p:nvPr>
        </p:nvSpPr>
        <p:spPr>
          <a:xfrm>
            <a:off x="250825" y="1268413"/>
            <a:ext cx="8893175" cy="4827587"/>
          </a:xfrm>
        </p:spPr>
        <p:txBody>
          <a:bodyPr/>
          <a:lstStyle/>
          <a:p>
            <a:pPr>
              <a:lnSpc>
                <a:spcPct val="90000"/>
              </a:lnSpc>
            </a:pPr>
            <a:r>
              <a:rPr lang="en-GB" sz="2800" smtClean="0">
                <a:latin typeface="Times"/>
              </a:rPr>
              <a:t>Approach these editors or publishers  with a suggestion. </a:t>
            </a:r>
          </a:p>
          <a:p>
            <a:pPr>
              <a:lnSpc>
                <a:spcPct val="90000"/>
              </a:lnSpc>
            </a:pPr>
            <a:r>
              <a:rPr lang="en-GB" sz="2800" smtClean="0">
                <a:latin typeface="Times"/>
              </a:rPr>
              <a:t>Identify who to contact – specialist areas and specialist responsibilities. </a:t>
            </a:r>
          </a:p>
          <a:p>
            <a:pPr>
              <a:lnSpc>
                <a:spcPct val="90000"/>
              </a:lnSpc>
            </a:pPr>
            <a:r>
              <a:rPr lang="en-GB" sz="2800" smtClean="0">
                <a:latin typeface="Times"/>
              </a:rPr>
              <a:t>Some publishers and editors like a personal approach first to discuss areas of interest.</a:t>
            </a:r>
          </a:p>
          <a:p>
            <a:pPr>
              <a:lnSpc>
                <a:spcPct val="90000"/>
              </a:lnSpc>
            </a:pPr>
            <a:r>
              <a:rPr lang="en-GB" sz="2800" smtClean="0">
                <a:latin typeface="Times"/>
              </a:rPr>
              <a:t>Some like recommendations from someone they know-mention this in the accompanying email or letter.</a:t>
            </a:r>
          </a:p>
          <a:p>
            <a:pPr>
              <a:lnSpc>
                <a:spcPct val="90000"/>
              </a:lnSpc>
            </a:pPr>
            <a:r>
              <a:rPr lang="en-GB" sz="2800" smtClean="0">
                <a:latin typeface="Times"/>
              </a:rPr>
              <a:t>Some accept papers/books out of the blue ( rare).</a:t>
            </a:r>
          </a:p>
          <a:p>
            <a:pPr>
              <a:lnSpc>
                <a:spcPct val="90000"/>
              </a:lnSpc>
            </a:pPr>
            <a:r>
              <a:rPr lang="en-GB" sz="2800" smtClean="0">
                <a:latin typeface="Times"/>
              </a:rPr>
              <a:t>All respond to abstracts sent for a call for papers</a:t>
            </a:r>
          </a:p>
          <a:p>
            <a:pPr>
              <a:lnSpc>
                <a:spcPct val="90000"/>
              </a:lnSpc>
            </a:pPr>
            <a:endParaRPr lang="en-GB" sz="2800" smtClean="0">
              <a:latin typeface="Times"/>
            </a:endParaRPr>
          </a:p>
          <a:p>
            <a:pPr>
              <a:lnSpc>
                <a:spcPct val="90000"/>
              </a:lnSpc>
            </a:pPr>
            <a:endParaRPr lang="en-GB" sz="2800" smtClean="0">
              <a:latin typeface="Times"/>
            </a:endParaRPr>
          </a:p>
          <a:p>
            <a:pPr>
              <a:lnSpc>
                <a:spcPct val="90000"/>
              </a:lnSpc>
            </a:pPr>
            <a:endParaRPr lang="en-GB" sz="2800" smtClean="0"/>
          </a:p>
        </p:txBody>
      </p:sp>
      <p:sp>
        <p:nvSpPr>
          <p:cNvPr id="31746" name="Slide Number Placeholder 5"/>
          <p:cNvSpPr>
            <a:spLocks noGrp="1"/>
          </p:cNvSpPr>
          <p:nvPr>
            <p:ph type="sldNum" sz="quarter" idx="12"/>
          </p:nvPr>
        </p:nvSpPr>
        <p:spPr>
          <a:noFill/>
        </p:spPr>
        <p:txBody>
          <a:bodyPr/>
          <a:lstStyle/>
          <a:p>
            <a:fld id="{341800D6-B050-405A-987C-CBB056386E08}" type="slidenum">
              <a:rPr lang="en-US" smtClean="0"/>
              <a:pPr/>
              <a:t>31</a:t>
            </a:fld>
            <a:endParaRPr lang="en-US" smtClean="0"/>
          </a:p>
        </p:txBody>
      </p:sp>
      <p:sp>
        <p:nvSpPr>
          <p:cNvPr id="31747" name="Rectangle 2"/>
          <p:cNvSpPr>
            <a:spLocks noGrp="1" noChangeArrowheads="1"/>
          </p:cNvSpPr>
          <p:nvPr>
            <p:ph type="title"/>
          </p:nvPr>
        </p:nvSpPr>
        <p:spPr>
          <a:xfrm>
            <a:off x="685800" y="260350"/>
            <a:ext cx="7772400" cy="936625"/>
          </a:xfrm>
        </p:spPr>
        <p:txBody>
          <a:bodyPr>
            <a:normAutofit fontScale="90000"/>
          </a:bodyPr>
          <a:lstStyle/>
          <a:p>
            <a:r>
              <a:rPr lang="en-GB" sz="4000" smtClean="0"/>
              <a:t>Approaching the editors or publishers</a:t>
            </a:r>
          </a:p>
        </p:txBody>
      </p:sp>
      <p:pic>
        <p:nvPicPr>
          <p:cNvPr id="31749" name="Picture 4" descr="BOOK"/>
          <p:cNvPicPr>
            <a:picLocks noChangeAspect="1" noChangeArrowheads="1"/>
          </p:cNvPicPr>
          <p:nvPr/>
        </p:nvPicPr>
        <p:blipFill>
          <a:blip r:embed="rId2" cstate="print"/>
          <a:srcRect/>
          <a:stretch>
            <a:fillRect/>
          </a:stretch>
        </p:blipFill>
        <p:spPr bwMode="auto">
          <a:xfrm flipV="1">
            <a:off x="7092950" y="449263"/>
            <a:ext cx="2051050" cy="922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3"/>
          <p:cNvSpPr>
            <a:spLocks noGrp="1" noChangeArrowheads="1"/>
          </p:cNvSpPr>
          <p:nvPr>
            <p:ph idx="1"/>
          </p:nvPr>
        </p:nvSpPr>
        <p:spPr>
          <a:xfrm>
            <a:off x="685800" y="0"/>
            <a:ext cx="8458200" cy="6096000"/>
          </a:xfrm>
        </p:spPr>
        <p:txBody>
          <a:bodyPr/>
          <a:lstStyle/>
          <a:p>
            <a:pPr algn="ctr">
              <a:buFontTx/>
              <a:buNone/>
            </a:pPr>
            <a:r>
              <a:rPr lang="en-GB" smtClean="0">
                <a:latin typeface="Times"/>
              </a:rPr>
              <a:t>Writing a journal article or similar</a:t>
            </a:r>
          </a:p>
          <a:p>
            <a:endParaRPr lang="en-GB" smtClean="0">
              <a:latin typeface="Times"/>
            </a:endParaRPr>
          </a:p>
          <a:p>
            <a:r>
              <a:rPr lang="en-GB" smtClean="0">
                <a:latin typeface="Times"/>
              </a:rPr>
              <a:t>Draft a proposal/one side A4/abstract </a:t>
            </a:r>
          </a:p>
          <a:p>
            <a:r>
              <a:rPr lang="en-GB" smtClean="0">
                <a:latin typeface="Times"/>
              </a:rPr>
              <a:t>Perhaps –and if they ask for this -include specimen material or the draft paper/a chapter you have had published or given at a conference  on a similar theme</a:t>
            </a:r>
          </a:p>
          <a:p>
            <a:r>
              <a:rPr lang="en-GB" smtClean="0">
                <a:latin typeface="Times"/>
              </a:rPr>
              <a:t>send it to the editor/commissioning editor/relevant person.</a:t>
            </a:r>
          </a:p>
          <a:p>
            <a:endParaRPr lang="en-GB" smtClean="0">
              <a:latin typeface="Times"/>
            </a:endParaRPr>
          </a:p>
        </p:txBody>
      </p:sp>
      <p:sp>
        <p:nvSpPr>
          <p:cNvPr id="45058" name="Slide Number Placeholder 5"/>
          <p:cNvSpPr>
            <a:spLocks noGrp="1"/>
          </p:cNvSpPr>
          <p:nvPr>
            <p:ph type="sldNum" sz="quarter" idx="12"/>
          </p:nvPr>
        </p:nvSpPr>
        <p:spPr>
          <a:noFill/>
        </p:spPr>
        <p:txBody>
          <a:bodyPr/>
          <a:lstStyle/>
          <a:p>
            <a:fld id="{6B0ADDCF-07F0-4F5C-A83A-1FC5A036BA17}" type="slidenum">
              <a:rPr lang="en-US" smtClean="0"/>
              <a:pPr/>
              <a:t>32</a:t>
            </a:fld>
            <a:endParaRPr lang="en-US" smtClean="0"/>
          </a:p>
        </p:txBody>
      </p:sp>
      <p:sp>
        <p:nvSpPr>
          <p:cNvPr id="45059" name="Rectangle 2"/>
          <p:cNvSpPr>
            <a:spLocks noGrp="1" noChangeArrowheads="1"/>
          </p:cNvSpPr>
          <p:nvPr>
            <p:ph type="title"/>
          </p:nvPr>
        </p:nvSpPr>
        <p:spPr/>
        <p:txBody>
          <a:bodyPr/>
          <a:lstStyle/>
          <a:p>
            <a:endParaRPr lang="en-GB" smtClean="0"/>
          </a:p>
        </p:txBody>
      </p:sp>
      <p:pic>
        <p:nvPicPr>
          <p:cNvPr id="45061" name="Picture 4" descr="BOOK"/>
          <p:cNvPicPr>
            <a:picLocks noChangeAspect="1" noChangeArrowheads="1"/>
          </p:cNvPicPr>
          <p:nvPr/>
        </p:nvPicPr>
        <p:blipFill>
          <a:blip r:embed="rId2" cstate="print"/>
          <a:srcRect/>
          <a:stretch>
            <a:fillRect/>
          </a:stretch>
        </p:blipFill>
        <p:spPr bwMode="auto">
          <a:xfrm>
            <a:off x="7848600" y="3810000"/>
            <a:ext cx="129540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idx="1"/>
          </p:nvPr>
        </p:nvSpPr>
        <p:spPr>
          <a:xfrm>
            <a:off x="685800" y="0"/>
            <a:ext cx="8458200" cy="6858000"/>
          </a:xfrm>
        </p:spPr>
        <p:txBody>
          <a:bodyPr/>
          <a:lstStyle/>
          <a:p>
            <a:pPr>
              <a:buFont typeface="Symbol" pitchFamily="18" charset="2"/>
              <a:buChar char="·"/>
            </a:pPr>
            <a:r>
              <a:rPr lang="en-GB" sz="2800" smtClean="0">
                <a:latin typeface="Times"/>
              </a:rPr>
              <a:t>Some never get back to you – chase these.</a:t>
            </a:r>
          </a:p>
          <a:p>
            <a:pPr>
              <a:buFont typeface="Symbol" pitchFamily="18" charset="2"/>
              <a:buChar char="·"/>
            </a:pPr>
            <a:r>
              <a:rPr lang="en-GB" sz="2800" smtClean="0">
                <a:latin typeface="Times"/>
              </a:rPr>
              <a:t>Others send referees even for the proposal.</a:t>
            </a:r>
          </a:p>
          <a:p>
            <a:pPr>
              <a:buFont typeface="Symbol" pitchFamily="18" charset="2"/>
              <a:buChar char="·"/>
            </a:pPr>
            <a:r>
              <a:rPr lang="en-GB" sz="2800" smtClean="0">
                <a:latin typeface="Times"/>
              </a:rPr>
              <a:t>When comments return, decide how to deal  </a:t>
            </a:r>
          </a:p>
          <a:p>
            <a:pPr>
              <a:buFont typeface="Symbol" pitchFamily="18" charset="2"/>
              <a:buChar char="·"/>
            </a:pPr>
            <a:r>
              <a:rPr lang="en-GB" sz="2800" smtClean="0">
                <a:latin typeface="Times"/>
              </a:rPr>
              <a:t>Most will need to be taken on board,</a:t>
            </a:r>
          </a:p>
          <a:p>
            <a:pPr>
              <a:buFont typeface="Symbol" pitchFamily="18" charset="2"/>
              <a:buChar char="·"/>
            </a:pPr>
            <a:r>
              <a:rPr lang="en-GB" sz="2800" smtClean="0">
                <a:latin typeface="Times"/>
              </a:rPr>
              <a:t> intuition will tell you if they don’t want it.</a:t>
            </a:r>
          </a:p>
          <a:p>
            <a:pPr>
              <a:buFont typeface="Symbol" pitchFamily="18" charset="2"/>
              <a:buChar char="·"/>
            </a:pPr>
            <a:r>
              <a:rPr lang="en-GB" sz="2800" smtClean="0">
                <a:latin typeface="Times"/>
              </a:rPr>
              <a:t>  find another outlet and re-write for this.</a:t>
            </a:r>
          </a:p>
          <a:p>
            <a:pPr>
              <a:buFont typeface="Symbol" pitchFamily="18" charset="2"/>
              <a:buChar char="·"/>
            </a:pPr>
            <a:r>
              <a:rPr lang="en-GB" sz="2800" smtClean="0">
                <a:latin typeface="Times"/>
              </a:rPr>
              <a:t>When you get the paper accepted, ensure you know about guidelines for layout, length, timing  </a:t>
            </a:r>
          </a:p>
          <a:p>
            <a:pPr>
              <a:buFont typeface="Symbol" pitchFamily="18" charset="2"/>
              <a:buChar char="·"/>
            </a:pPr>
            <a:r>
              <a:rPr lang="en-GB" sz="2800" smtClean="0">
                <a:latin typeface="Times"/>
              </a:rPr>
              <a:t>Write .</a:t>
            </a:r>
          </a:p>
          <a:p>
            <a:pPr>
              <a:buFont typeface="Symbol" pitchFamily="18" charset="2"/>
              <a:buChar char="·"/>
            </a:pPr>
            <a:r>
              <a:rPr lang="en-GB" sz="2800" smtClean="0">
                <a:latin typeface="Times"/>
              </a:rPr>
              <a:t>Check it.</a:t>
            </a:r>
          </a:p>
          <a:p>
            <a:pPr>
              <a:buFont typeface="Symbol" pitchFamily="18" charset="2"/>
              <a:buChar char="·"/>
            </a:pPr>
            <a:r>
              <a:rPr lang="en-GB" sz="2800" smtClean="0">
                <a:latin typeface="Times"/>
              </a:rPr>
              <a:t>Edit it.</a:t>
            </a:r>
          </a:p>
          <a:p>
            <a:pPr>
              <a:buFont typeface="Symbol" pitchFamily="18" charset="2"/>
              <a:buChar char="·"/>
            </a:pPr>
            <a:r>
              <a:rPr lang="en-GB" sz="2800" smtClean="0">
                <a:latin typeface="Times"/>
              </a:rPr>
              <a:t>Test it.</a:t>
            </a:r>
          </a:p>
        </p:txBody>
      </p:sp>
      <p:sp>
        <p:nvSpPr>
          <p:cNvPr id="47106" name="Slide Number Placeholder 5"/>
          <p:cNvSpPr>
            <a:spLocks noGrp="1"/>
          </p:cNvSpPr>
          <p:nvPr>
            <p:ph type="sldNum" sz="quarter" idx="12"/>
          </p:nvPr>
        </p:nvSpPr>
        <p:spPr>
          <a:noFill/>
        </p:spPr>
        <p:txBody>
          <a:bodyPr/>
          <a:lstStyle/>
          <a:p>
            <a:fld id="{A00A5552-1858-445B-B3C6-75B8B55AD885}" type="slidenum">
              <a:rPr lang="en-US" smtClean="0"/>
              <a:pPr/>
              <a:t>33</a:t>
            </a:fld>
            <a:endParaRPr lang="en-US" smtClean="0"/>
          </a:p>
        </p:txBody>
      </p:sp>
      <p:sp>
        <p:nvSpPr>
          <p:cNvPr id="47107" name="Rectangle 2"/>
          <p:cNvSpPr>
            <a:spLocks noGrp="1" noChangeArrowheads="1"/>
          </p:cNvSpPr>
          <p:nvPr>
            <p:ph type="title"/>
          </p:nvPr>
        </p:nvSpPr>
        <p:spPr/>
        <p:txBody>
          <a:bodyPr/>
          <a:lstStyle/>
          <a:p>
            <a:endParaRPr lang="en-GB" smtClean="0"/>
          </a:p>
        </p:txBody>
      </p:sp>
      <p:pic>
        <p:nvPicPr>
          <p:cNvPr id="47109" name="Picture 4" descr="BOOK"/>
          <p:cNvPicPr>
            <a:picLocks noChangeAspect="1" noChangeArrowheads="1"/>
          </p:cNvPicPr>
          <p:nvPr/>
        </p:nvPicPr>
        <p:blipFill>
          <a:blip r:embed="rId2" cstate="print"/>
          <a:srcRect/>
          <a:stretch>
            <a:fillRect/>
          </a:stretch>
        </p:blipFill>
        <p:spPr bwMode="auto">
          <a:xfrm>
            <a:off x="6096000" y="4572000"/>
            <a:ext cx="3048000"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3"/>
          <p:cNvSpPr>
            <a:spLocks noGrp="1" noChangeArrowheads="1"/>
          </p:cNvSpPr>
          <p:nvPr>
            <p:ph idx="1"/>
          </p:nvPr>
        </p:nvSpPr>
        <p:spPr>
          <a:xfrm>
            <a:off x="685800" y="836613"/>
            <a:ext cx="7772400" cy="5259387"/>
          </a:xfrm>
        </p:spPr>
        <p:txBody>
          <a:bodyPr/>
          <a:lstStyle/>
          <a:p>
            <a:pPr>
              <a:buFont typeface="Symbol" pitchFamily="18" charset="2"/>
              <a:buChar char="·"/>
            </a:pPr>
            <a:r>
              <a:rPr lang="en-GB" dirty="0" smtClean="0">
                <a:latin typeface="Times"/>
              </a:rPr>
              <a:t>Send off two copies. (Do they need a disk?)</a:t>
            </a:r>
          </a:p>
          <a:p>
            <a:pPr>
              <a:buFont typeface="Symbol" pitchFamily="18" charset="2"/>
              <a:buChar char="·"/>
            </a:pPr>
            <a:r>
              <a:rPr lang="en-GB" dirty="0" smtClean="0">
                <a:latin typeface="Times"/>
              </a:rPr>
              <a:t>Await referees’ comments.</a:t>
            </a:r>
          </a:p>
          <a:p>
            <a:pPr>
              <a:buFont typeface="Symbol" pitchFamily="18" charset="2"/>
              <a:buChar char="·"/>
            </a:pPr>
            <a:r>
              <a:rPr lang="en-GB" dirty="0" smtClean="0">
                <a:latin typeface="Times"/>
              </a:rPr>
              <a:t>Re write and re send- Pointing out changes </a:t>
            </a:r>
          </a:p>
          <a:p>
            <a:pPr>
              <a:buFont typeface="Symbol" pitchFamily="18" charset="2"/>
              <a:buChar char="·"/>
            </a:pPr>
            <a:r>
              <a:rPr lang="en-GB" dirty="0" smtClean="0">
                <a:latin typeface="Times"/>
              </a:rPr>
              <a:t>Wait, remind</a:t>
            </a:r>
          </a:p>
          <a:p>
            <a:pPr>
              <a:buFont typeface="Symbol" pitchFamily="18" charset="2"/>
              <a:buChar char="·"/>
            </a:pPr>
            <a:r>
              <a:rPr lang="en-GB" dirty="0" smtClean="0">
                <a:latin typeface="Times"/>
              </a:rPr>
              <a:t>it returns- for copyediting comments </a:t>
            </a:r>
          </a:p>
          <a:p>
            <a:pPr>
              <a:buFont typeface="Symbol" pitchFamily="18" charset="2"/>
              <a:buChar char="·"/>
            </a:pPr>
            <a:r>
              <a:rPr lang="en-GB" dirty="0" smtClean="0">
                <a:latin typeface="Times"/>
              </a:rPr>
              <a:t>returns for proofing</a:t>
            </a:r>
          </a:p>
          <a:p>
            <a:pPr>
              <a:buFont typeface="Symbol" pitchFamily="18" charset="2"/>
              <a:buChar char="·"/>
            </a:pPr>
            <a:r>
              <a:rPr lang="en-GB" dirty="0" smtClean="0">
                <a:latin typeface="Times"/>
              </a:rPr>
              <a:t>how many copies of journal or </a:t>
            </a:r>
            <a:r>
              <a:rPr lang="en-GB" dirty="0" err="1" smtClean="0">
                <a:latin typeface="Times"/>
              </a:rPr>
              <a:t>offprints</a:t>
            </a:r>
            <a:r>
              <a:rPr lang="en-GB" dirty="0" smtClean="0">
                <a:latin typeface="Times"/>
              </a:rPr>
              <a:t>?</a:t>
            </a:r>
          </a:p>
          <a:p>
            <a:endParaRPr lang="en-GB" dirty="0" smtClean="0">
              <a:latin typeface="Times"/>
            </a:endParaRPr>
          </a:p>
          <a:p>
            <a:endParaRPr lang="en-GB" dirty="0" smtClean="0"/>
          </a:p>
        </p:txBody>
      </p:sp>
      <p:sp>
        <p:nvSpPr>
          <p:cNvPr id="48130" name="Slide Number Placeholder 5"/>
          <p:cNvSpPr>
            <a:spLocks noGrp="1"/>
          </p:cNvSpPr>
          <p:nvPr>
            <p:ph type="sldNum" sz="quarter" idx="12"/>
          </p:nvPr>
        </p:nvSpPr>
        <p:spPr>
          <a:noFill/>
        </p:spPr>
        <p:txBody>
          <a:bodyPr/>
          <a:lstStyle/>
          <a:p>
            <a:fld id="{4D6CD436-6AC3-421A-92E0-5361B2C4DD5C}" type="slidenum">
              <a:rPr lang="en-US" smtClean="0"/>
              <a:pPr/>
              <a:t>34</a:t>
            </a:fld>
            <a:endParaRPr lang="en-US" smtClean="0"/>
          </a:p>
        </p:txBody>
      </p:sp>
      <p:sp>
        <p:nvSpPr>
          <p:cNvPr id="48131" name="Rectangle 2"/>
          <p:cNvSpPr>
            <a:spLocks noGrp="1" noChangeArrowheads="1"/>
          </p:cNvSpPr>
          <p:nvPr>
            <p:ph type="title"/>
          </p:nvPr>
        </p:nvSpPr>
        <p:spPr/>
        <p:txBody>
          <a:bodyPr/>
          <a:lstStyle/>
          <a:p>
            <a:endParaRPr lang="en-GB" smtClean="0"/>
          </a:p>
        </p:txBody>
      </p:sp>
      <p:pic>
        <p:nvPicPr>
          <p:cNvPr id="48133" name="Picture 4" descr="BOOK"/>
          <p:cNvPicPr>
            <a:picLocks noChangeAspect="1" noChangeArrowheads="1"/>
          </p:cNvPicPr>
          <p:nvPr/>
        </p:nvPicPr>
        <p:blipFill>
          <a:blip r:embed="rId2" cstate="print"/>
          <a:srcRect/>
          <a:stretch>
            <a:fillRect/>
          </a:stretch>
        </p:blipFill>
        <p:spPr bwMode="auto">
          <a:xfrm>
            <a:off x="7848600" y="3733800"/>
            <a:ext cx="1295400"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3"/>
          <p:cNvSpPr>
            <a:spLocks noGrp="1" noChangeArrowheads="1"/>
          </p:cNvSpPr>
          <p:nvPr>
            <p:ph idx="1"/>
          </p:nvPr>
        </p:nvSpPr>
        <p:spPr>
          <a:xfrm>
            <a:off x="685800" y="0"/>
            <a:ext cx="8458200" cy="6096000"/>
          </a:xfrm>
        </p:spPr>
        <p:txBody>
          <a:bodyPr/>
          <a:lstStyle/>
          <a:p>
            <a:endParaRPr lang="en-GB" smtClean="0">
              <a:latin typeface="Times"/>
            </a:endParaRPr>
          </a:p>
          <a:p>
            <a:r>
              <a:rPr lang="en-GB" b="1" smtClean="0">
                <a:latin typeface="Times"/>
              </a:rPr>
              <a:t>If it all comes back months later, turned down flat, with a shallow excuse to irritate you: </a:t>
            </a:r>
          </a:p>
          <a:p>
            <a:pPr>
              <a:buFont typeface="Symbol" pitchFamily="18" charset="2"/>
              <a:buChar char="·"/>
            </a:pPr>
            <a:r>
              <a:rPr lang="en-GB" smtClean="0">
                <a:latin typeface="Times"/>
              </a:rPr>
              <a:t>Contact them to thank them </a:t>
            </a:r>
          </a:p>
          <a:p>
            <a:pPr>
              <a:buFont typeface="Symbol" pitchFamily="18" charset="2"/>
              <a:buChar char="·"/>
            </a:pPr>
            <a:r>
              <a:rPr lang="en-GB" smtClean="0">
                <a:latin typeface="Times"/>
              </a:rPr>
              <a:t>ask for ways in which it might be better directed at their market. </a:t>
            </a:r>
          </a:p>
          <a:p>
            <a:pPr>
              <a:buFont typeface="Symbol" pitchFamily="18" charset="2"/>
              <a:buChar char="·"/>
            </a:pPr>
            <a:r>
              <a:rPr lang="en-GB" smtClean="0">
                <a:latin typeface="Times"/>
              </a:rPr>
              <a:t>Then re-do it.</a:t>
            </a:r>
          </a:p>
          <a:p>
            <a:pPr>
              <a:buFont typeface="Symbol" pitchFamily="18" charset="2"/>
              <a:buChar char="·"/>
            </a:pPr>
            <a:r>
              <a:rPr lang="en-GB" b="1" smtClean="0">
                <a:latin typeface="Times"/>
              </a:rPr>
              <a:t>Or </a:t>
            </a:r>
            <a:r>
              <a:rPr lang="en-GB" smtClean="0">
                <a:latin typeface="Times"/>
              </a:rPr>
              <a:t>dump it.</a:t>
            </a:r>
          </a:p>
          <a:p>
            <a:pPr>
              <a:buFont typeface="Symbol" pitchFamily="18" charset="2"/>
              <a:buChar char="·"/>
            </a:pPr>
            <a:r>
              <a:rPr lang="en-GB" b="1" smtClean="0">
                <a:latin typeface="Times"/>
              </a:rPr>
              <a:t>Or</a:t>
            </a:r>
            <a:r>
              <a:rPr lang="en-GB" smtClean="0">
                <a:latin typeface="Times"/>
              </a:rPr>
              <a:t> find another outlet and reorganise. Spot where it went wrong.</a:t>
            </a:r>
          </a:p>
          <a:p>
            <a:endParaRPr lang="en-GB" smtClean="0">
              <a:latin typeface="Times"/>
            </a:endParaRPr>
          </a:p>
        </p:txBody>
      </p:sp>
      <p:sp>
        <p:nvSpPr>
          <p:cNvPr id="35842" name="Slide Number Placeholder 5"/>
          <p:cNvSpPr>
            <a:spLocks noGrp="1"/>
          </p:cNvSpPr>
          <p:nvPr>
            <p:ph type="sldNum" sz="quarter" idx="12"/>
          </p:nvPr>
        </p:nvSpPr>
        <p:spPr>
          <a:noFill/>
        </p:spPr>
        <p:txBody>
          <a:bodyPr/>
          <a:lstStyle/>
          <a:p>
            <a:fld id="{D97E0936-0438-4377-A18E-AD844C27F071}" type="slidenum">
              <a:rPr lang="en-US" smtClean="0"/>
              <a:pPr/>
              <a:t>35</a:t>
            </a:fld>
            <a:endParaRPr lang="en-US" smtClean="0"/>
          </a:p>
        </p:txBody>
      </p:sp>
      <p:sp>
        <p:nvSpPr>
          <p:cNvPr id="35843" name="Rectangle 2"/>
          <p:cNvSpPr>
            <a:spLocks noGrp="1" noChangeArrowheads="1"/>
          </p:cNvSpPr>
          <p:nvPr>
            <p:ph type="title"/>
          </p:nvPr>
        </p:nvSpPr>
        <p:spPr/>
        <p:txBody>
          <a:bodyPr/>
          <a:lstStyle/>
          <a:p>
            <a:endParaRPr lang="en-GB" smtClean="0"/>
          </a:p>
        </p:txBody>
      </p:sp>
      <p:pic>
        <p:nvPicPr>
          <p:cNvPr id="35845" name="Picture 4" descr="BOOK"/>
          <p:cNvPicPr>
            <a:picLocks noChangeAspect="1" noChangeArrowheads="1"/>
          </p:cNvPicPr>
          <p:nvPr/>
        </p:nvPicPr>
        <p:blipFill>
          <a:blip r:embed="rId2" cstate="print"/>
          <a:srcRect/>
          <a:stretch>
            <a:fillRect/>
          </a:stretch>
        </p:blipFill>
        <p:spPr bwMode="auto">
          <a:xfrm>
            <a:off x="6400800" y="5407025"/>
            <a:ext cx="2743200" cy="1450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3"/>
          <p:cNvSpPr>
            <a:spLocks noGrp="1" noChangeArrowheads="1"/>
          </p:cNvSpPr>
          <p:nvPr>
            <p:ph idx="1"/>
          </p:nvPr>
        </p:nvSpPr>
        <p:spPr>
          <a:xfrm>
            <a:off x="685800" y="0"/>
            <a:ext cx="8458200" cy="6096000"/>
          </a:xfrm>
        </p:spPr>
        <p:txBody>
          <a:bodyPr/>
          <a:lstStyle/>
          <a:p>
            <a:endParaRPr lang="en-GB" b="1" smtClean="0">
              <a:latin typeface="Times"/>
            </a:endParaRPr>
          </a:p>
          <a:p>
            <a:r>
              <a:rPr lang="en-GB" smtClean="0">
                <a:latin typeface="Times"/>
              </a:rPr>
              <a:t> </a:t>
            </a:r>
            <a:r>
              <a:rPr lang="en-GB" b="1" smtClean="0">
                <a:latin typeface="Times"/>
              </a:rPr>
              <a:t>If they like it and they want you to write more about it so they can judge it better:</a:t>
            </a:r>
          </a:p>
          <a:p>
            <a:pPr>
              <a:buFont typeface="Symbol" pitchFamily="18" charset="2"/>
              <a:buChar char="·"/>
            </a:pPr>
            <a:r>
              <a:rPr lang="en-GB" smtClean="0">
                <a:latin typeface="Times"/>
              </a:rPr>
              <a:t>Weigh up. Carry out the writing unless you don’t want to go any further </a:t>
            </a:r>
          </a:p>
          <a:p>
            <a:pPr>
              <a:buFont typeface="Symbol" pitchFamily="18" charset="2"/>
              <a:buChar char="·"/>
            </a:pPr>
            <a:r>
              <a:rPr lang="en-GB" smtClean="0">
                <a:latin typeface="Times"/>
              </a:rPr>
              <a:t>intuition and long conversations help here.</a:t>
            </a:r>
          </a:p>
          <a:p>
            <a:pPr>
              <a:buFont typeface="Symbol" pitchFamily="18" charset="2"/>
              <a:buChar char="·"/>
            </a:pPr>
            <a:r>
              <a:rPr lang="en-GB" smtClean="0">
                <a:latin typeface="Times"/>
              </a:rPr>
              <a:t>Send the next version with letter detailing developments.</a:t>
            </a:r>
          </a:p>
          <a:p>
            <a:pPr>
              <a:buFont typeface="Symbol" pitchFamily="18" charset="2"/>
              <a:buChar char="·"/>
            </a:pPr>
            <a:r>
              <a:rPr lang="en-GB" smtClean="0">
                <a:latin typeface="Times"/>
              </a:rPr>
              <a:t> Wait </a:t>
            </a:r>
          </a:p>
          <a:p>
            <a:pPr>
              <a:buFont typeface="Symbol" pitchFamily="18" charset="2"/>
              <a:buChar char="·"/>
            </a:pPr>
            <a:r>
              <a:rPr lang="en-GB" smtClean="0">
                <a:latin typeface="Times"/>
              </a:rPr>
              <a:t>Follow up with a call.</a:t>
            </a:r>
          </a:p>
          <a:p>
            <a:pPr>
              <a:buFont typeface="Symbol" pitchFamily="18" charset="2"/>
              <a:buChar char="·"/>
            </a:pPr>
            <a:r>
              <a:rPr lang="en-GB" smtClean="0">
                <a:latin typeface="Times"/>
              </a:rPr>
              <a:t>Follow up again.</a:t>
            </a:r>
          </a:p>
          <a:p>
            <a:endParaRPr lang="en-GB" smtClean="0">
              <a:latin typeface="Times"/>
            </a:endParaRPr>
          </a:p>
        </p:txBody>
      </p:sp>
      <p:sp>
        <p:nvSpPr>
          <p:cNvPr id="36866" name="Slide Number Placeholder 5"/>
          <p:cNvSpPr>
            <a:spLocks noGrp="1"/>
          </p:cNvSpPr>
          <p:nvPr>
            <p:ph type="sldNum" sz="quarter" idx="12"/>
          </p:nvPr>
        </p:nvSpPr>
        <p:spPr>
          <a:noFill/>
        </p:spPr>
        <p:txBody>
          <a:bodyPr/>
          <a:lstStyle/>
          <a:p>
            <a:fld id="{5A2D5E0E-9CBA-4AE4-82FE-54DDB5F9C9BA}" type="slidenum">
              <a:rPr lang="en-US" smtClean="0"/>
              <a:pPr/>
              <a:t>36</a:t>
            </a:fld>
            <a:endParaRPr lang="en-US" smtClean="0"/>
          </a:p>
        </p:txBody>
      </p:sp>
      <p:sp>
        <p:nvSpPr>
          <p:cNvPr id="36867" name="Rectangle 2"/>
          <p:cNvSpPr>
            <a:spLocks noGrp="1" noChangeArrowheads="1"/>
          </p:cNvSpPr>
          <p:nvPr>
            <p:ph type="title"/>
          </p:nvPr>
        </p:nvSpPr>
        <p:spPr/>
        <p:txBody>
          <a:bodyPr/>
          <a:lstStyle/>
          <a:p>
            <a:endParaRPr lang="en-GB" smtClean="0"/>
          </a:p>
        </p:txBody>
      </p:sp>
      <p:pic>
        <p:nvPicPr>
          <p:cNvPr id="36869" name="Picture 4" descr="BOOK"/>
          <p:cNvPicPr>
            <a:picLocks noChangeAspect="1" noChangeArrowheads="1"/>
          </p:cNvPicPr>
          <p:nvPr/>
        </p:nvPicPr>
        <p:blipFill>
          <a:blip r:embed="rId2" cstate="print"/>
          <a:srcRect/>
          <a:stretch>
            <a:fillRect/>
          </a:stretch>
        </p:blipFill>
        <p:spPr bwMode="auto">
          <a:xfrm>
            <a:off x="6096000" y="4183063"/>
            <a:ext cx="3048000" cy="2522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
          <p:cNvSpPr>
            <a:spLocks noGrp="1" noChangeArrowheads="1"/>
          </p:cNvSpPr>
          <p:nvPr>
            <p:ph idx="1"/>
          </p:nvPr>
        </p:nvSpPr>
        <p:spPr>
          <a:xfrm>
            <a:off x="533400" y="0"/>
            <a:ext cx="8610600" cy="6096000"/>
          </a:xfrm>
        </p:spPr>
        <p:txBody>
          <a:bodyPr/>
          <a:lstStyle/>
          <a:p>
            <a:pPr>
              <a:buFontTx/>
              <a:buNone/>
            </a:pPr>
            <a:r>
              <a:rPr lang="en-GB" b="1" dirty="0" smtClean="0">
                <a:latin typeface="Times"/>
              </a:rPr>
              <a:t>If it is accepted:</a:t>
            </a:r>
          </a:p>
          <a:p>
            <a:pPr>
              <a:buFont typeface="Symbol" pitchFamily="18" charset="2"/>
              <a:buChar char="·"/>
            </a:pPr>
            <a:r>
              <a:rPr lang="en-GB" dirty="0" smtClean="0">
                <a:latin typeface="Times"/>
              </a:rPr>
              <a:t>terms and conditions of any contract.</a:t>
            </a:r>
          </a:p>
          <a:p>
            <a:pPr>
              <a:buFont typeface="Symbol" pitchFamily="18" charset="2"/>
              <a:buChar char="·"/>
            </a:pPr>
            <a:r>
              <a:rPr lang="en-GB" dirty="0" smtClean="0">
                <a:latin typeface="Times"/>
              </a:rPr>
              <a:t>Who owns the copyright?  </a:t>
            </a:r>
          </a:p>
          <a:p>
            <a:pPr>
              <a:buFont typeface="Symbol" pitchFamily="18" charset="2"/>
              <a:buChar char="·"/>
            </a:pPr>
            <a:r>
              <a:rPr lang="en-GB" dirty="0" smtClean="0">
                <a:latin typeface="Times"/>
              </a:rPr>
              <a:t> when will it come out?</a:t>
            </a:r>
          </a:p>
          <a:p>
            <a:pPr>
              <a:buFont typeface="Symbol" pitchFamily="18" charset="2"/>
              <a:buChar char="·"/>
            </a:pPr>
            <a:r>
              <a:rPr lang="en-GB" dirty="0" smtClean="0">
                <a:latin typeface="Times"/>
              </a:rPr>
              <a:t>How high up the citation index is the journal?</a:t>
            </a:r>
          </a:p>
          <a:p>
            <a:pPr>
              <a:buFont typeface="Symbol" pitchFamily="18" charset="2"/>
              <a:buChar char="·"/>
            </a:pPr>
            <a:endParaRPr lang="en-GB" dirty="0" smtClean="0">
              <a:latin typeface="Times"/>
            </a:endParaRPr>
          </a:p>
          <a:p>
            <a:endParaRPr lang="en-GB" dirty="0" smtClean="0">
              <a:latin typeface="Times"/>
            </a:endParaRPr>
          </a:p>
        </p:txBody>
      </p:sp>
      <p:sp>
        <p:nvSpPr>
          <p:cNvPr id="37890" name="Slide Number Placeholder 5"/>
          <p:cNvSpPr>
            <a:spLocks noGrp="1"/>
          </p:cNvSpPr>
          <p:nvPr>
            <p:ph type="sldNum" sz="quarter" idx="12"/>
          </p:nvPr>
        </p:nvSpPr>
        <p:spPr>
          <a:noFill/>
        </p:spPr>
        <p:txBody>
          <a:bodyPr/>
          <a:lstStyle/>
          <a:p>
            <a:fld id="{E84B5F75-E03E-46E5-AA99-487CF813048E}" type="slidenum">
              <a:rPr lang="en-US" smtClean="0"/>
              <a:pPr/>
              <a:t>37</a:t>
            </a:fld>
            <a:endParaRPr lang="en-US" smtClean="0"/>
          </a:p>
        </p:txBody>
      </p:sp>
      <p:sp>
        <p:nvSpPr>
          <p:cNvPr id="37891" name="Rectangle 2"/>
          <p:cNvSpPr>
            <a:spLocks noGrp="1" noChangeArrowheads="1"/>
          </p:cNvSpPr>
          <p:nvPr>
            <p:ph type="title"/>
          </p:nvPr>
        </p:nvSpPr>
        <p:spPr/>
        <p:txBody>
          <a:bodyPr/>
          <a:lstStyle/>
          <a:p>
            <a:endParaRPr lang="en-GB" smtClean="0"/>
          </a:p>
        </p:txBody>
      </p:sp>
      <p:pic>
        <p:nvPicPr>
          <p:cNvPr id="37893" name="Picture 4" descr="BOOK"/>
          <p:cNvPicPr>
            <a:picLocks noChangeAspect="1" noChangeArrowheads="1"/>
          </p:cNvPicPr>
          <p:nvPr/>
        </p:nvPicPr>
        <p:blipFill>
          <a:blip r:embed="rId2" cstate="print"/>
          <a:srcRect/>
          <a:stretch>
            <a:fillRect/>
          </a:stretch>
        </p:blipFill>
        <p:spPr bwMode="auto">
          <a:xfrm>
            <a:off x="6553200" y="3810000"/>
            <a:ext cx="25908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p:cNvSpPr>
            <a:spLocks noGrp="1" noChangeArrowheads="1"/>
          </p:cNvSpPr>
          <p:nvPr>
            <p:ph idx="1"/>
          </p:nvPr>
        </p:nvSpPr>
        <p:spPr>
          <a:xfrm>
            <a:off x="685800" y="0"/>
            <a:ext cx="8458200" cy="6858000"/>
          </a:xfrm>
        </p:spPr>
        <p:txBody>
          <a:bodyPr/>
          <a:lstStyle/>
          <a:p>
            <a:r>
              <a:rPr lang="en-GB" sz="2800" b="1" dirty="0" smtClean="0">
                <a:latin typeface="Times"/>
              </a:rPr>
              <a:t>Writing</a:t>
            </a:r>
          </a:p>
          <a:p>
            <a:r>
              <a:rPr lang="en-GB" sz="2800" dirty="0" smtClean="0">
                <a:latin typeface="Times"/>
              </a:rPr>
              <a:t>Time planning and critical path analysis  </a:t>
            </a:r>
          </a:p>
          <a:p>
            <a:pPr>
              <a:buFont typeface="Symbol" pitchFamily="18" charset="2"/>
              <a:buChar char="·"/>
            </a:pPr>
            <a:r>
              <a:rPr lang="en-GB" sz="2800" dirty="0" smtClean="0">
                <a:latin typeface="Times"/>
              </a:rPr>
              <a:t>Carry out research /revisit  research and previous writing</a:t>
            </a:r>
          </a:p>
          <a:p>
            <a:pPr>
              <a:buFont typeface="Symbol" pitchFamily="18" charset="2"/>
              <a:buChar char="·"/>
            </a:pPr>
            <a:r>
              <a:rPr lang="en-GB" sz="2800" dirty="0" smtClean="0">
                <a:latin typeface="Times"/>
              </a:rPr>
              <a:t>start to draft in parts. </a:t>
            </a:r>
          </a:p>
          <a:p>
            <a:pPr>
              <a:buFont typeface="Symbol" pitchFamily="18" charset="2"/>
              <a:buChar char="·"/>
            </a:pPr>
            <a:r>
              <a:rPr lang="en-GB" sz="2800" dirty="0" smtClean="0">
                <a:latin typeface="Times"/>
              </a:rPr>
              <a:t>Contact anyone whose information is needed in advance. </a:t>
            </a:r>
          </a:p>
          <a:p>
            <a:pPr>
              <a:buFont typeface="Symbol" pitchFamily="18" charset="2"/>
              <a:buChar char="·"/>
            </a:pPr>
            <a:r>
              <a:rPr lang="en-GB" sz="2800" dirty="0" smtClean="0">
                <a:latin typeface="Times"/>
              </a:rPr>
              <a:t>Leave plenty of time for gathering information that is crucial but time consuming. </a:t>
            </a:r>
          </a:p>
          <a:p>
            <a:pPr>
              <a:buFont typeface="Symbol" pitchFamily="18" charset="2"/>
              <a:buChar char="·"/>
            </a:pPr>
            <a:r>
              <a:rPr lang="en-GB" sz="2800" dirty="0" smtClean="0">
                <a:latin typeface="Times"/>
              </a:rPr>
              <a:t>Do you know the field very well?  Do you need to carry out a literature search and review or to update one you did earlier? </a:t>
            </a:r>
          </a:p>
          <a:p>
            <a:pPr>
              <a:buFont typeface="Symbol" pitchFamily="18" charset="2"/>
              <a:buChar char="·"/>
            </a:pPr>
            <a:r>
              <a:rPr lang="en-GB" sz="2800" dirty="0" smtClean="0">
                <a:latin typeface="Times"/>
              </a:rPr>
              <a:t> Do you need any new skills or de-rusting/updating? </a:t>
            </a:r>
          </a:p>
          <a:p>
            <a:pPr>
              <a:buFont typeface="Symbol" pitchFamily="18" charset="2"/>
              <a:buChar char="·"/>
            </a:pPr>
            <a:endParaRPr lang="en-GB" sz="2800" dirty="0" smtClean="0">
              <a:latin typeface="Times"/>
            </a:endParaRPr>
          </a:p>
        </p:txBody>
      </p:sp>
      <p:sp>
        <p:nvSpPr>
          <p:cNvPr id="38914" name="Slide Number Placeholder 5"/>
          <p:cNvSpPr>
            <a:spLocks noGrp="1"/>
          </p:cNvSpPr>
          <p:nvPr>
            <p:ph type="sldNum" sz="quarter" idx="12"/>
          </p:nvPr>
        </p:nvSpPr>
        <p:spPr>
          <a:noFill/>
        </p:spPr>
        <p:txBody>
          <a:bodyPr/>
          <a:lstStyle/>
          <a:p>
            <a:fld id="{B9D71F3D-963D-4255-80D5-0C00DFE4E90E}" type="slidenum">
              <a:rPr lang="en-US" smtClean="0"/>
              <a:pPr/>
              <a:t>38</a:t>
            </a:fld>
            <a:endParaRPr lang="en-US" smtClean="0"/>
          </a:p>
        </p:txBody>
      </p:sp>
      <p:sp>
        <p:nvSpPr>
          <p:cNvPr id="38915" name="Rectangle 2"/>
          <p:cNvSpPr>
            <a:spLocks noGrp="1" noChangeArrowheads="1"/>
          </p:cNvSpPr>
          <p:nvPr>
            <p:ph type="title"/>
          </p:nvPr>
        </p:nvSpPr>
        <p:spPr>
          <a:xfrm>
            <a:off x="457200" y="274638"/>
            <a:ext cx="8229600" cy="82528"/>
          </a:xfrm>
        </p:spPr>
        <p:txBody>
          <a:bodyPr>
            <a:normAutofit fontScale="90000"/>
          </a:bodyPr>
          <a:lstStyle/>
          <a:p>
            <a:endParaRPr lang="en-GB" dirty="0" smtClean="0"/>
          </a:p>
        </p:txBody>
      </p:sp>
      <p:pic>
        <p:nvPicPr>
          <p:cNvPr id="38917" name="Picture 4" descr="BOOK"/>
          <p:cNvPicPr>
            <a:picLocks noChangeAspect="1" noChangeArrowheads="1"/>
          </p:cNvPicPr>
          <p:nvPr/>
        </p:nvPicPr>
        <p:blipFill>
          <a:blip r:embed="rId2" cstate="print"/>
          <a:srcRect/>
          <a:stretch>
            <a:fillRect/>
          </a:stretch>
        </p:blipFill>
        <p:spPr bwMode="auto">
          <a:xfrm>
            <a:off x="6659563" y="5243513"/>
            <a:ext cx="2484437" cy="1614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3"/>
          <p:cNvSpPr>
            <a:spLocks noGrp="1" noChangeArrowheads="1"/>
          </p:cNvSpPr>
          <p:nvPr>
            <p:ph idx="1"/>
          </p:nvPr>
        </p:nvSpPr>
        <p:spPr>
          <a:xfrm>
            <a:off x="457200" y="0"/>
            <a:ext cx="8686800" cy="6096000"/>
          </a:xfrm>
        </p:spPr>
        <p:txBody>
          <a:bodyPr/>
          <a:lstStyle/>
          <a:p>
            <a:pPr>
              <a:buFont typeface="Symbol" pitchFamily="18" charset="2"/>
              <a:buChar char="·"/>
            </a:pPr>
            <a:r>
              <a:rPr lang="en-GB" sz="2800" smtClean="0">
                <a:latin typeface="Times"/>
              </a:rPr>
              <a:t>Writing directly onto a PC or typing up- will affect timing. </a:t>
            </a:r>
          </a:p>
          <a:p>
            <a:pPr>
              <a:buFont typeface="Symbol" pitchFamily="18" charset="2"/>
              <a:buChar char="·"/>
            </a:pPr>
            <a:r>
              <a:rPr lang="en-GB" sz="2800" smtClean="0">
                <a:latin typeface="Times"/>
              </a:rPr>
              <a:t>Leave plenty of time for graphs, statistics, images  to be drawn up appropriately. </a:t>
            </a:r>
          </a:p>
          <a:p>
            <a:pPr>
              <a:buFont typeface="Symbol" pitchFamily="18" charset="2"/>
              <a:buChar char="·"/>
            </a:pPr>
            <a:r>
              <a:rPr lang="en-GB" sz="2800" smtClean="0">
                <a:latin typeface="Times"/>
              </a:rPr>
              <a:t>Draft and re-draft. </a:t>
            </a:r>
          </a:p>
          <a:p>
            <a:pPr>
              <a:buFont typeface="Symbol" pitchFamily="18" charset="2"/>
              <a:buChar char="·"/>
            </a:pPr>
            <a:r>
              <a:rPr lang="en-GB" sz="2800" smtClean="0">
                <a:latin typeface="Times"/>
              </a:rPr>
              <a:t>Test on a critical friend / colleague for sense and interest. </a:t>
            </a:r>
          </a:p>
          <a:p>
            <a:pPr>
              <a:buFont typeface="Symbol" pitchFamily="18" charset="2"/>
              <a:buChar char="·"/>
            </a:pPr>
            <a:r>
              <a:rPr lang="en-GB" sz="2800" smtClean="0">
                <a:latin typeface="Times"/>
              </a:rPr>
              <a:t>Test it against your market – colleagues and students for accessibility and interest. </a:t>
            </a:r>
          </a:p>
          <a:p>
            <a:pPr>
              <a:buFont typeface="Symbol" pitchFamily="18" charset="2"/>
              <a:buChar char="·"/>
            </a:pPr>
            <a:r>
              <a:rPr lang="en-GB" sz="2800" smtClean="0">
                <a:latin typeface="Times"/>
              </a:rPr>
              <a:t>Ensure references all in the same format and layout is the same. </a:t>
            </a:r>
          </a:p>
          <a:p>
            <a:pPr>
              <a:buFont typeface="Symbol" pitchFamily="18" charset="2"/>
              <a:buChar char="·"/>
            </a:pPr>
            <a:r>
              <a:rPr lang="en-GB" sz="2800" smtClean="0">
                <a:latin typeface="Times"/>
              </a:rPr>
              <a:t>Edit, edit and edit. </a:t>
            </a:r>
          </a:p>
          <a:p>
            <a:pPr>
              <a:buFont typeface="Symbol" pitchFamily="18" charset="2"/>
              <a:buChar char="·"/>
            </a:pPr>
            <a:r>
              <a:rPr lang="en-GB" sz="2800" smtClean="0">
                <a:latin typeface="Times"/>
              </a:rPr>
              <a:t>Ensure it is well presented. </a:t>
            </a:r>
          </a:p>
          <a:p>
            <a:pPr>
              <a:buFont typeface="Symbol" pitchFamily="18" charset="2"/>
              <a:buChar char="·"/>
            </a:pPr>
            <a:endParaRPr lang="en-GB" sz="2800" smtClean="0">
              <a:latin typeface="Times"/>
            </a:endParaRPr>
          </a:p>
        </p:txBody>
      </p:sp>
      <p:sp>
        <p:nvSpPr>
          <p:cNvPr id="39938" name="Slide Number Placeholder 5"/>
          <p:cNvSpPr>
            <a:spLocks noGrp="1"/>
          </p:cNvSpPr>
          <p:nvPr>
            <p:ph type="sldNum" sz="quarter" idx="12"/>
          </p:nvPr>
        </p:nvSpPr>
        <p:spPr>
          <a:noFill/>
        </p:spPr>
        <p:txBody>
          <a:bodyPr/>
          <a:lstStyle/>
          <a:p>
            <a:fld id="{EA951443-C5C9-4E83-B22F-B9E8942FA715}" type="slidenum">
              <a:rPr lang="en-US" smtClean="0"/>
              <a:pPr/>
              <a:t>39</a:t>
            </a:fld>
            <a:endParaRPr lang="en-US" smtClean="0"/>
          </a:p>
        </p:txBody>
      </p:sp>
      <p:sp>
        <p:nvSpPr>
          <p:cNvPr id="39939" name="Rectangle 2"/>
          <p:cNvSpPr>
            <a:spLocks noGrp="1" noChangeArrowheads="1"/>
          </p:cNvSpPr>
          <p:nvPr>
            <p:ph type="title"/>
          </p:nvPr>
        </p:nvSpPr>
        <p:spPr/>
        <p:txBody>
          <a:bodyPr/>
          <a:lstStyle/>
          <a:p>
            <a:endParaRPr lang="en-GB" smtClean="0"/>
          </a:p>
        </p:txBody>
      </p:sp>
      <p:pic>
        <p:nvPicPr>
          <p:cNvPr id="39941" name="Picture 4" descr="BOOK"/>
          <p:cNvPicPr>
            <a:picLocks noChangeAspect="1" noChangeArrowheads="1"/>
          </p:cNvPicPr>
          <p:nvPr/>
        </p:nvPicPr>
        <p:blipFill>
          <a:blip r:embed="rId2" cstate="print"/>
          <a:srcRect/>
          <a:stretch>
            <a:fillRect/>
          </a:stretch>
        </p:blipFill>
        <p:spPr bwMode="auto">
          <a:xfrm>
            <a:off x="6096000" y="4876800"/>
            <a:ext cx="30480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p:txBody>
          <a:bodyPr/>
          <a:lstStyle/>
          <a:p>
            <a:pPr eaLnBrk="1" hangingPunct="1">
              <a:lnSpc>
                <a:spcPct val="80000"/>
              </a:lnSpc>
            </a:pPr>
            <a:r>
              <a:rPr lang="en-GB" sz="2800" smtClean="0"/>
              <a:t>Conference presentations are often used for leading edge work in progress, the ideas, the innovations, the research and the discoveries on which you have been working most recently. Some conference presentations are an opportunity to try out speculative thoughts and involve those who come to the workshop session, the seminar or paper, as a sounding board for the usefulness of the ideas and arguments.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3"/>
          <p:cNvSpPr>
            <a:spLocks noGrp="1" noChangeArrowheads="1"/>
          </p:cNvSpPr>
          <p:nvPr>
            <p:ph idx="1"/>
          </p:nvPr>
        </p:nvSpPr>
        <p:spPr>
          <a:xfrm>
            <a:off x="457200" y="0"/>
            <a:ext cx="8686800" cy="6096000"/>
          </a:xfrm>
        </p:spPr>
        <p:txBody>
          <a:bodyPr/>
          <a:lstStyle/>
          <a:p>
            <a:pPr>
              <a:buFont typeface="Symbol" pitchFamily="18" charset="2"/>
              <a:buChar char="·"/>
            </a:pPr>
            <a:r>
              <a:rPr lang="en-GB" sz="2800" smtClean="0">
                <a:latin typeface="Times"/>
              </a:rPr>
              <a:t>Writing directly onto a PC or typing up- will affect timing. </a:t>
            </a:r>
          </a:p>
          <a:p>
            <a:pPr>
              <a:buFont typeface="Symbol" pitchFamily="18" charset="2"/>
              <a:buChar char="·"/>
            </a:pPr>
            <a:r>
              <a:rPr lang="en-GB" sz="2800" smtClean="0">
                <a:latin typeface="Times"/>
              </a:rPr>
              <a:t>Leave plenty of time for graphs, statistics, images  to be drawn up appropriately. </a:t>
            </a:r>
          </a:p>
          <a:p>
            <a:pPr>
              <a:buFont typeface="Symbol" pitchFamily="18" charset="2"/>
              <a:buChar char="·"/>
            </a:pPr>
            <a:r>
              <a:rPr lang="en-GB" sz="2800" smtClean="0">
                <a:latin typeface="Times"/>
              </a:rPr>
              <a:t>Draft and re-draft. </a:t>
            </a:r>
          </a:p>
          <a:p>
            <a:pPr>
              <a:buFont typeface="Symbol" pitchFamily="18" charset="2"/>
              <a:buChar char="·"/>
            </a:pPr>
            <a:r>
              <a:rPr lang="en-GB" sz="2800" smtClean="0">
                <a:latin typeface="Times"/>
              </a:rPr>
              <a:t>Test on a critical friend / colleague for sense and interest. </a:t>
            </a:r>
          </a:p>
          <a:p>
            <a:pPr>
              <a:buFont typeface="Symbol" pitchFamily="18" charset="2"/>
              <a:buChar char="·"/>
            </a:pPr>
            <a:r>
              <a:rPr lang="en-GB" sz="2800" smtClean="0">
                <a:latin typeface="Times"/>
              </a:rPr>
              <a:t>Test it against your market – colleagues and students for accessibility and interest. </a:t>
            </a:r>
          </a:p>
          <a:p>
            <a:pPr>
              <a:buFont typeface="Symbol" pitchFamily="18" charset="2"/>
              <a:buChar char="·"/>
            </a:pPr>
            <a:r>
              <a:rPr lang="en-GB" sz="2800" smtClean="0">
                <a:latin typeface="Times"/>
              </a:rPr>
              <a:t>Ensure references all in the same format and layout is the same. </a:t>
            </a:r>
          </a:p>
          <a:p>
            <a:pPr>
              <a:buFont typeface="Symbol" pitchFamily="18" charset="2"/>
              <a:buChar char="·"/>
            </a:pPr>
            <a:r>
              <a:rPr lang="en-GB" sz="2800" smtClean="0">
                <a:latin typeface="Times"/>
              </a:rPr>
              <a:t>Edit, edit and edit. </a:t>
            </a:r>
          </a:p>
          <a:p>
            <a:pPr>
              <a:buFont typeface="Symbol" pitchFamily="18" charset="2"/>
              <a:buChar char="·"/>
            </a:pPr>
            <a:r>
              <a:rPr lang="en-GB" sz="2800" smtClean="0">
                <a:latin typeface="Times"/>
              </a:rPr>
              <a:t>Ensure it is well presented. </a:t>
            </a:r>
          </a:p>
          <a:p>
            <a:pPr>
              <a:buFont typeface="Symbol" pitchFamily="18" charset="2"/>
              <a:buChar char="·"/>
            </a:pPr>
            <a:endParaRPr lang="en-GB" sz="2800" smtClean="0">
              <a:latin typeface="Times"/>
            </a:endParaRPr>
          </a:p>
        </p:txBody>
      </p:sp>
      <p:sp>
        <p:nvSpPr>
          <p:cNvPr id="39938" name="Slide Number Placeholder 5"/>
          <p:cNvSpPr>
            <a:spLocks noGrp="1"/>
          </p:cNvSpPr>
          <p:nvPr>
            <p:ph type="sldNum" sz="quarter" idx="12"/>
          </p:nvPr>
        </p:nvSpPr>
        <p:spPr>
          <a:noFill/>
        </p:spPr>
        <p:txBody>
          <a:bodyPr/>
          <a:lstStyle/>
          <a:p>
            <a:fld id="{EA951443-C5C9-4E83-B22F-B9E8942FA715}" type="slidenum">
              <a:rPr lang="en-US" smtClean="0"/>
              <a:pPr/>
              <a:t>40</a:t>
            </a:fld>
            <a:endParaRPr lang="en-US" smtClean="0"/>
          </a:p>
        </p:txBody>
      </p:sp>
      <p:sp>
        <p:nvSpPr>
          <p:cNvPr id="39939" name="Rectangle 2"/>
          <p:cNvSpPr>
            <a:spLocks noGrp="1" noChangeArrowheads="1"/>
          </p:cNvSpPr>
          <p:nvPr>
            <p:ph type="title"/>
          </p:nvPr>
        </p:nvSpPr>
        <p:spPr/>
        <p:txBody>
          <a:bodyPr/>
          <a:lstStyle/>
          <a:p>
            <a:endParaRPr lang="en-GB" smtClean="0"/>
          </a:p>
        </p:txBody>
      </p:sp>
      <p:pic>
        <p:nvPicPr>
          <p:cNvPr id="39941" name="Picture 4" descr="BOOK"/>
          <p:cNvPicPr>
            <a:picLocks noChangeAspect="1" noChangeArrowheads="1"/>
          </p:cNvPicPr>
          <p:nvPr/>
        </p:nvPicPr>
        <p:blipFill>
          <a:blip r:embed="rId2" cstate="print"/>
          <a:srcRect/>
          <a:stretch>
            <a:fillRect/>
          </a:stretch>
        </p:blipFill>
        <p:spPr bwMode="auto">
          <a:xfrm>
            <a:off x="6096000" y="4876800"/>
            <a:ext cx="3048000" cy="182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p:cNvSpPr>
            <a:spLocks noGrp="1"/>
          </p:cNvSpPr>
          <p:nvPr>
            <p:ph idx="1"/>
          </p:nvPr>
        </p:nvSpPr>
        <p:spPr>
          <a:xfrm>
            <a:off x="685800" y="1571612"/>
            <a:ext cx="7772400" cy="4524388"/>
          </a:xfrm>
        </p:spPr>
        <p:txBody>
          <a:bodyPr/>
          <a:lstStyle/>
          <a:p>
            <a:r>
              <a:rPr lang="en-GB" dirty="0" smtClean="0"/>
              <a:t> What are the successful characteristics of a good abstract?</a:t>
            </a:r>
          </a:p>
          <a:p>
            <a:r>
              <a:rPr lang="en-GB" dirty="0" smtClean="0"/>
              <a:t>How can you determine key words ad why?</a:t>
            </a:r>
          </a:p>
          <a:p>
            <a:r>
              <a:rPr lang="en-GB" dirty="0" smtClean="0"/>
              <a:t>Please start to write one for your piece….</a:t>
            </a:r>
          </a:p>
          <a:p>
            <a:endParaRPr lang="en-GB" dirty="0" smtClean="0"/>
          </a:p>
          <a:p>
            <a:r>
              <a:rPr lang="en-GB" dirty="0" smtClean="0"/>
              <a:t>Context rules </a:t>
            </a:r>
          </a:p>
          <a:p>
            <a:r>
              <a:rPr lang="en-GB" dirty="0" smtClean="0"/>
              <a:t>Discipline</a:t>
            </a:r>
          </a:p>
          <a:p>
            <a:r>
              <a:rPr lang="en-GB" dirty="0" smtClean="0"/>
              <a:t>Your taste </a:t>
            </a:r>
          </a:p>
          <a:p>
            <a:r>
              <a:rPr lang="en-GB" dirty="0" smtClean="0"/>
              <a:t>No quotes</a:t>
            </a:r>
          </a:p>
        </p:txBody>
      </p:sp>
      <p:sp>
        <p:nvSpPr>
          <p:cNvPr id="41988" name="Slide Number Placeholder 3"/>
          <p:cNvSpPr>
            <a:spLocks noGrp="1"/>
          </p:cNvSpPr>
          <p:nvPr>
            <p:ph type="sldNum" sz="quarter" idx="12"/>
          </p:nvPr>
        </p:nvSpPr>
        <p:spPr>
          <a:noFill/>
        </p:spPr>
        <p:txBody>
          <a:bodyPr/>
          <a:lstStyle/>
          <a:p>
            <a:fld id="{8F58D1BC-C45D-49A5-9BF5-9FA667207268}" type="slidenum">
              <a:rPr lang="en-US" smtClean="0"/>
              <a:pPr/>
              <a:t>41</a:t>
            </a:fld>
            <a:endParaRPr lang="en-US" smtClean="0"/>
          </a:p>
        </p:txBody>
      </p:sp>
      <p:sp>
        <p:nvSpPr>
          <p:cNvPr id="41986" name="Title 1"/>
          <p:cNvSpPr>
            <a:spLocks noGrp="1"/>
          </p:cNvSpPr>
          <p:nvPr>
            <p:ph type="title"/>
          </p:nvPr>
        </p:nvSpPr>
        <p:spPr/>
        <p:txBody>
          <a:bodyPr/>
          <a:lstStyle/>
          <a:p>
            <a:r>
              <a:rPr lang="en-GB" smtClean="0"/>
              <a:t>Abstracts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a:xfrm>
            <a:off x="685800" y="0"/>
            <a:ext cx="7772400" cy="6096000"/>
          </a:xfrm>
        </p:spPr>
        <p:txBody>
          <a:bodyPr/>
          <a:lstStyle/>
          <a:p>
            <a:r>
              <a:rPr lang="en-GB" sz="2400" smtClean="0"/>
              <a:t>Whats the problem /issue this work addresses?</a:t>
            </a:r>
          </a:p>
          <a:p>
            <a:r>
              <a:rPr lang="en-GB" sz="2400" smtClean="0"/>
              <a:t>How does it contribute? (through  question, methodology/methods,)</a:t>
            </a:r>
          </a:p>
          <a:p>
            <a:r>
              <a:rPr lang="en-GB" sz="2400" smtClean="0"/>
              <a:t>What does it contribute ?</a:t>
            </a:r>
          </a:p>
          <a:p>
            <a:r>
              <a:rPr lang="en-GB" sz="2400" smtClean="0"/>
              <a:t>Why does this matter?</a:t>
            </a:r>
          </a:p>
          <a:p>
            <a:r>
              <a:rPr lang="en-GB" sz="2400" smtClean="0"/>
              <a:t>It is abstract!</a:t>
            </a:r>
          </a:p>
          <a:p>
            <a:r>
              <a:rPr lang="en-GB" sz="2400" smtClean="0"/>
              <a:t>No ‘I’, passive, completed, assertive</a:t>
            </a:r>
          </a:p>
          <a:p>
            <a:r>
              <a:rPr lang="en-GB" sz="2400" smtClean="0"/>
              <a:t>No quotes</a:t>
            </a:r>
          </a:p>
          <a:p>
            <a:r>
              <a:rPr lang="en-GB" sz="2400" smtClean="0"/>
              <a:t>Stand alone(include the conclusions and effect)</a:t>
            </a:r>
          </a:p>
          <a:p>
            <a:r>
              <a:rPr lang="en-GB" sz="2400" smtClean="0"/>
              <a:t>So what- this is not about your interest in the topic -its an assertion about  the importance of the findings to the field </a:t>
            </a:r>
          </a:p>
          <a:p>
            <a:r>
              <a:rPr lang="en-GB" sz="2400" smtClean="0"/>
              <a:t>‘This research explores ways in which….’</a:t>
            </a:r>
          </a:p>
          <a:p>
            <a:endParaRPr lang="en-GB" sz="2400" smtClean="0"/>
          </a:p>
          <a:p>
            <a:endParaRPr lang="en-GB" sz="2400" smtClean="0"/>
          </a:p>
          <a:p>
            <a:endParaRPr lang="en-GB" smtClean="0"/>
          </a:p>
        </p:txBody>
      </p:sp>
      <p:sp>
        <p:nvSpPr>
          <p:cNvPr id="43012" name="Slide Number Placeholder 3"/>
          <p:cNvSpPr>
            <a:spLocks noGrp="1"/>
          </p:cNvSpPr>
          <p:nvPr>
            <p:ph type="sldNum" sz="quarter" idx="12"/>
          </p:nvPr>
        </p:nvSpPr>
        <p:spPr>
          <a:noFill/>
        </p:spPr>
        <p:txBody>
          <a:bodyPr/>
          <a:lstStyle/>
          <a:p>
            <a:fld id="{DD5880BE-5F9D-4003-881B-CAC06CD6D7C7}" type="slidenum">
              <a:rPr lang="en-US" smtClean="0"/>
              <a:pPr/>
              <a:t>42</a:t>
            </a:fld>
            <a:endParaRPr lang="en-US" smtClean="0"/>
          </a:p>
        </p:txBody>
      </p:sp>
      <p:sp>
        <p:nvSpPr>
          <p:cNvPr id="43010"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p:txBody>
          <a:bodyPr anchor="ctr">
            <a:normAutofit fontScale="90000"/>
          </a:bodyPr>
          <a:lstStyle/>
          <a:p>
            <a:pPr eaLnBrk="1" hangingPunct="1"/>
            <a:r>
              <a:rPr lang="en-GB" dirty="0" smtClean="0"/>
              <a:t>Task  </a:t>
            </a:r>
            <a:br>
              <a:rPr lang="en-GB" dirty="0" smtClean="0"/>
            </a:br>
            <a:r>
              <a:rPr lang="en-GB" dirty="0" smtClean="0"/>
              <a:t>Writing an abstract</a:t>
            </a:r>
          </a:p>
        </p:txBody>
      </p:sp>
      <p:sp>
        <p:nvSpPr>
          <p:cNvPr id="62467" name="Content Placeholder 2"/>
          <p:cNvSpPr>
            <a:spLocks noGrp="1"/>
          </p:cNvSpPr>
          <p:nvPr>
            <p:ph idx="4294967295"/>
          </p:nvPr>
        </p:nvSpPr>
        <p:spPr/>
        <p:txBody>
          <a:bodyPr/>
          <a:lstStyle/>
          <a:p>
            <a:pPr eaLnBrk="1" hangingPunct="1"/>
            <a:r>
              <a:rPr lang="en-GB" sz="2400" smtClean="0"/>
              <a:t>Draft an abstract for your article </a:t>
            </a:r>
          </a:p>
          <a:p>
            <a:pPr eaLnBrk="1" hangingPunct="1"/>
            <a:r>
              <a:rPr lang="en-GB" sz="2400" smtClean="0"/>
              <a:t>Your abstract should not be more than 350 words long. </a:t>
            </a:r>
          </a:p>
          <a:p>
            <a:pPr eaLnBrk="1" hangingPunct="1"/>
            <a:r>
              <a:rPr lang="en-GB" sz="2400" smtClean="0"/>
              <a:t>Start with </a:t>
            </a:r>
          </a:p>
          <a:p>
            <a:pPr lvl="1" eaLnBrk="1" hangingPunct="1"/>
            <a:r>
              <a:rPr lang="en-GB" sz="2400" smtClean="0"/>
              <a:t>What is the problem?</a:t>
            </a:r>
          </a:p>
          <a:p>
            <a:pPr lvl="1" eaLnBrk="1" hangingPunct="1"/>
            <a:r>
              <a:rPr lang="en-GB" sz="2400" smtClean="0"/>
              <a:t>What’s new  being done here</a:t>
            </a:r>
          </a:p>
          <a:p>
            <a:pPr lvl="1" eaLnBrk="1" hangingPunct="1"/>
            <a:r>
              <a:rPr lang="en-GB" sz="2400" smtClean="0"/>
              <a:t>What’s addressed, why it has been addressed this way ? </a:t>
            </a:r>
          </a:p>
          <a:p>
            <a:pPr lvl="1" eaLnBrk="1" hangingPunct="1"/>
            <a:r>
              <a:rPr lang="en-GB" sz="2400" smtClean="0"/>
              <a:t>What’s the significance of this work?</a:t>
            </a:r>
          </a:p>
        </p:txBody>
      </p:sp>
      <p:sp>
        <p:nvSpPr>
          <p:cNvPr id="62468"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CA3FC7CF-E0AE-4406-A07B-0693A6A7A4E8}" type="slidenum">
              <a:rPr lang="en-US">
                <a:latin typeface="Times New Roman" pitchFamily="18" charset="0"/>
              </a:rPr>
              <a:pPr eaLnBrk="0" hangingPunct="0">
                <a:spcBef>
                  <a:spcPct val="50000"/>
                </a:spcBef>
              </a:pPr>
              <a:t>43</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4294967295"/>
          </p:nvPr>
        </p:nvSpPr>
        <p:spPr/>
        <p:txBody>
          <a:bodyPr/>
          <a:lstStyle/>
          <a:p>
            <a:pPr eaLnBrk="1" hangingPunct="1"/>
            <a:r>
              <a:rPr lang="en-GB" smtClean="0"/>
              <a:t>Share these abstracts with each other</a:t>
            </a:r>
          </a:p>
          <a:p>
            <a:pPr eaLnBrk="1" hangingPunct="1"/>
            <a:r>
              <a:rPr lang="en-GB" smtClean="0"/>
              <a:t>Provide positive constructive critical commentary</a:t>
            </a:r>
          </a:p>
          <a:p>
            <a:pPr eaLnBrk="1" hangingPunct="1"/>
            <a:r>
              <a:rPr lang="en-GB" smtClean="0"/>
              <a:t>Refine the abstracts</a:t>
            </a:r>
          </a:p>
          <a:p>
            <a:pPr eaLnBrk="1" hangingPunct="1"/>
            <a:endParaRPr lang="en-GB" smtClean="0"/>
          </a:p>
        </p:txBody>
      </p:sp>
      <p:sp>
        <p:nvSpPr>
          <p:cNvPr id="63491"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34A63045-43C1-400E-82DC-7AA68ADC49D3}" type="slidenum">
              <a:rPr lang="en-US">
                <a:latin typeface="Times New Roman" pitchFamily="18" charset="0"/>
              </a:rPr>
              <a:pPr eaLnBrk="0" hangingPunct="0">
                <a:spcBef>
                  <a:spcPct val="50000"/>
                </a:spcBef>
              </a:pPr>
              <a:t>44</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p:txBody>
          <a:bodyPr anchor="ctr"/>
          <a:lstStyle/>
          <a:p>
            <a:pPr eaLnBrk="1" hangingPunct="1"/>
            <a:r>
              <a:rPr lang="en-GB" b="1" smtClean="0"/>
              <a:t>Other elements of an article</a:t>
            </a:r>
          </a:p>
        </p:txBody>
      </p:sp>
      <p:sp>
        <p:nvSpPr>
          <p:cNvPr id="64515" name="Content Placeholder 2"/>
          <p:cNvSpPr>
            <a:spLocks noGrp="1"/>
          </p:cNvSpPr>
          <p:nvPr>
            <p:ph idx="4294967295"/>
          </p:nvPr>
        </p:nvSpPr>
        <p:spPr>
          <a:xfrm>
            <a:off x="685800" y="1835150"/>
            <a:ext cx="7696200" cy="3651250"/>
          </a:xfrm>
        </p:spPr>
        <p:txBody>
          <a:bodyPr/>
          <a:lstStyle/>
          <a:p>
            <a:pPr eaLnBrk="1" hangingPunct="1"/>
            <a:r>
              <a:rPr lang="en-GB" sz="2400" b="1" smtClean="0"/>
              <a:t>Introduction</a:t>
            </a:r>
            <a:r>
              <a:rPr lang="en-GB" sz="2400" smtClean="0"/>
              <a:t> </a:t>
            </a:r>
          </a:p>
          <a:p>
            <a:pPr eaLnBrk="1" hangingPunct="1"/>
            <a:r>
              <a:rPr lang="en-GB" sz="2400" smtClean="0"/>
              <a:t>Context for the research</a:t>
            </a:r>
          </a:p>
          <a:p>
            <a:pPr eaLnBrk="1" hangingPunct="1"/>
            <a:r>
              <a:rPr lang="en-GB" sz="2400" smtClean="0"/>
              <a:t>How research fits in with what went before</a:t>
            </a:r>
          </a:p>
          <a:p>
            <a:pPr eaLnBrk="1" hangingPunct="1"/>
            <a:r>
              <a:rPr lang="en-GB" sz="2400" smtClean="0"/>
              <a:t>Establishes gap in knowledge, boundaries</a:t>
            </a:r>
          </a:p>
          <a:p>
            <a:pPr eaLnBrk="1" hangingPunct="1"/>
            <a:r>
              <a:rPr lang="en-GB" sz="2400" smtClean="0"/>
              <a:t>Researcher’s position, why did the research</a:t>
            </a:r>
          </a:p>
          <a:p>
            <a:pPr eaLnBrk="1" hangingPunct="1"/>
            <a:r>
              <a:rPr lang="en-GB" sz="2400" smtClean="0"/>
              <a:t>Research design described</a:t>
            </a:r>
          </a:p>
          <a:p>
            <a:pPr eaLnBrk="1" hangingPunct="1"/>
            <a:r>
              <a:rPr lang="en-GB" sz="2400" smtClean="0"/>
              <a:t>Researcher’s passion and enthusiasm for the research </a:t>
            </a:r>
            <a:r>
              <a:rPr lang="en-GB" sz="2400" i="1" smtClean="0"/>
              <a:t>journey</a:t>
            </a:r>
            <a:endParaRPr lang="en-GB" i="1" smtClean="0"/>
          </a:p>
        </p:txBody>
      </p:sp>
      <p:sp>
        <p:nvSpPr>
          <p:cNvPr id="64516"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3F206D05-3C67-470E-9507-C89065B065DF}" type="slidenum">
              <a:rPr lang="en-US">
                <a:latin typeface="Times New Roman" pitchFamily="18" charset="0"/>
              </a:rPr>
              <a:pPr eaLnBrk="0" hangingPunct="0">
                <a:spcBef>
                  <a:spcPct val="50000"/>
                </a:spcBef>
              </a:pPr>
              <a:t>45</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p:txBody>
          <a:bodyPr anchor="ctr">
            <a:normAutofit fontScale="90000"/>
          </a:bodyPr>
          <a:lstStyle/>
          <a:p>
            <a:pPr eaLnBrk="1" hangingPunct="1"/>
            <a:r>
              <a:rPr lang="en-GB" sz="4000" smtClean="0"/>
              <a:t>Review of the literature/theoretical perspectives</a:t>
            </a:r>
          </a:p>
        </p:txBody>
      </p:sp>
      <p:sp>
        <p:nvSpPr>
          <p:cNvPr id="65539" name="Content Placeholder 2"/>
          <p:cNvSpPr>
            <a:spLocks noGrp="1"/>
          </p:cNvSpPr>
          <p:nvPr>
            <p:ph idx="4294967295"/>
          </p:nvPr>
        </p:nvSpPr>
        <p:spPr>
          <a:xfrm>
            <a:off x="685800" y="1835150"/>
            <a:ext cx="7696200" cy="3651250"/>
          </a:xfrm>
        </p:spPr>
        <p:txBody>
          <a:bodyPr/>
          <a:lstStyle/>
          <a:p>
            <a:pPr eaLnBrk="1" hangingPunct="1"/>
            <a:r>
              <a:rPr lang="en-GB" sz="2800" smtClean="0"/>
              <a:t>Carefully explored, referenced work</a:t>
            </a:r>
          </a:p>
          <a:p>
            <a:pPr eaLnBrk="1" hangingPunct="1"/>
            <a:r>
              <a:rPr lang="en-GB" sz="2800" smtClean="0"/>
              <a:t>Underpinning </a:t>
            </a:r>
            <a:r>
              <a:rPr lang="en-GB" sz="2800" i="1" smtClean="0"/>
              <a:t>theories </a:t>
            </a:r>
            <a:r>
              <a:rPr lang="en-GB" sz="2800" smtClean="0"/>
              <a:t>and work of </a:t>
            </a:r>
            <a:r>
              <a:rPr lang="en-GB" sz="2800" i="1" smtClean="0"/>
              <a:t>theorists</a:t>
            </a:r>
          </a:p>
          <a:p>
            <a:pPr eaLnBrk="1" hangingPunct="1"/>
            <a:r>
              <a:rPr lang="en-GB" sz="2800" smtClean="0"/>
              <a:t>Dialogue between theorists and researcher</a:t>
            </a:r>
          </a:p>
          <a:p>
            <a:pPr eaLnBrk="1" hangingPunct="1"/>
            <a:r>
              <a:rPr lang="en-GB" sz="2800" smtClean="0"/>
              <a:t>Key terms</a:t>
            </a:r>
          </a:p>
          <a:p>
            <a:pPr eaLnBrk="1" hangingPunct="1"/>
            <a:r>
              <a:rPr lang="en-GB" sz="2800" smtClean="0"/>
              <a:t>Woven throughout the rest of the article</a:t>
            </a:r>
            <a:endParaRPr lang="en-GB" smtClean="0"/>
          </a:p>
          <a:p>
            <a:pPr eaLnBrk="1" hangingPunct="1">
              <a:buFontTx/>
              <a:buNone/>
            </a:pPr>
            <a:endParaRPr lang="en-GB" smtClean="0"/>
          </a:p>
          <a:p>
            <a:pPr eaLnBrk="1" hangingPunct="1"/>
            <a:endParaRPr lang="en-GB" smtClean="0"/>
          </a:p>
        </p:txBody>
      </p:sp>
      <p:sp>
        <p:nvSpPr>
          <p:cNvPr id="65540"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FA161C57-E594-4786-83D2-ABF4C4BDDF75}" type="slidenum">
              <a:rPr lang="en-US">
                <a:latin typeface="Times New Roman" pitchFamily="18" charset="0"/>
              </a:rPr>
              <a:pPr eaLnBrk="0" hangingPunct="0">
                <a:spcBef>
                  <a:spcPct val="50000"/>
                </a:spcBef>
              </a:pPr>
              <a:t>46</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idx="4294967295"/>
          </p:nvPr>
        </p:nvSpPr>
        <p:spPr>
          <a:xfrm>
            <a:off x="685800" y="152400"/>
            <a:ext cx="6870700" cy="1763713"/>
          </a:xfrm>
        </p:spPr>
        <p:txBody>
          <a:bodyPr anchor="ctr"/>
          <a:lstStyle/>
          <a:p>
            <a:pPr eaLnBrk="1" hangingPunct="1"/>
            <a:r>
              <a:rPr lang="en-GB" sz="3600" b="1" smtClean="0"/>
              <a:t>Methodology, design of the study and methods</a:t>
            </a:r>
            <a:r>
              <a:rPr lang="en-GB" sz="3600" smtClean="0"/>
              <a:t/>
            </a:r>
            <a:br>
              <a:rPr lang="en-GB" sz="3600" smtClean="0"/>
            </a:br>
            <a:endParaRPr lang="en-GB" sz="3600" smtClean="0"/>
          </a:p>
        </p:txBody>
      </p:sp>
      <p:sp>
        <p:nvSpPr>
          <p:cNvPr id="66563" name="Content Placeholder 2"/>
          <p:cNvSpPr>
            <a:spLocks noGrp="1"/>
          </p:cNvSpPr>
          <p:nvPr>
            <p:ph idx="4294967295"/>
          </p:nvPr>
        </p:nvSpPr>
        <p:spPr>
          <a:xfrm>
            <a:off x="685800" y="2411413"/>
            <a:ext cx="7696200" cy="3074987"/>
          </a:xfrm>
        </p:spPr>
        <p:txBody>
          <a:bodyPr/>
          <a:lstStyle/>
          <a:p>
            <a:pPr eaLnBrk="1" hangingPunct="1"/>
            <a:r>
              <a:rPr lang="en-GB" sz="2800" smtClean="0"/>
              <a:t>Explore, explain and defend </a:t>
            </a:r>
          </a:p>
          <a:p>
            <a:pPr lvl="1" eaLnBrk="1" hangingPunct="1"/>
            <a:r>
              <a:rPr lang="en-GB" smtClean="0"/>
              <a:t>Methodology </a:t>
            </a:r>
          </a:p>
          <a:p>
            <a:pPr lvl="1" eaLnBrk="1" hangingPunct="1"/>
            <a:r>
              <a:rPr lang="en-GB" smtClean="0"/>
              <a:t>Methods</a:t>
            </a:r>
          </a:p>
          <a:p>
            <a:pPr lvl="1" eaLnBrk="1" hangingPunct="1"/>
            <a:r>
              <a:rPr lang="en-GB" smtClean="0"/>
              <a:t>Design of the study</a:t>
            </a:r>
          </a:p>
          <a:p>
            <a:pPr lvl="1" eaLnBrk="1" hangingPunct="1"/>
            <a:r>
              <a:rPr lang="en-GB" smtClean="0"/>
              <a:t>Order of research</a:t>
            </a:r>
          </a:p>
          <a:p>
            <a:pPr eaLnBrk="1" hangingPunct="1"/>
            <a:endParaRPr lang="en-GB" sz="2800" smtClean="0"/>
          </a:p>
        </p:txBody>
      </p:sp>
      <p:sp>
        <p:nvSpPr>
          <p:cNvPr id="66564"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F7B7415A-3A59-41A0-9D97-F3C1555B757C}" type="slidenum">
              <a:rPr lang="en-US">
                <a:latin typeface="Times New Roman" pitchFamily="18" charset="0"/>
              </a:rPr>
              <a:pPr eaLnBrk="0" hangingPunct="0">
                <a:spcBef>
                  <a:spcPct val="50000"/>
                </a:spcBef>
              </a:pPr>
              <a:t>47</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p:txBody>
          <a:bodyPr anchor="ctr"/>
          <a:lstStyle/>
          <a:p>
            <a:pPr eaLnBrk="1" hangingPunct="1"/>
            <a:r>
              <a:rPr lang="en-GB" smtClean="0"/>
              <a:t>Presentation of results</a:t>
            </a:r>
          </a:p>
        </p:txBody>
      </p:sp>
      <p:sp>
        <p:nvSpPr>
          <p:cNvPr id="67587" name="Content Placeholder 2"/>
          <p:cNvSpPr>
            <a:spLocks noGrp="1"/>
          </p:cNvSpPr>
          <p:nvPr>
            <p:ph idx="4294967295"/>
          </p:nvPr>
        </p:nvSpPr>
        <p:spPr>
          <a:xfrm>
            <a:off x="685800" y="1844675"/>
            <a:ext cx="7772400" cy="4251325"/>
          </a:xfrm>
        </p:spPr>
        <p:txBody>
          <a:bodyPr/>
          <a:lstStyle/>
          <a:p>
            <a:pPr eaLnBrk="1" hangingPunct="1"/>
            <a:r>
              <a:rPr lang="en-GB" smtClean="0"/>
              <a:t>Science and (sometimes health):</a:t>
            </a:r>
          </a:p>
          <a:p>
            <a:pPr lvl="1" eaLnBrk="1" hangingPunct="1"/>
            <a:r>
              <a:rPr lang="en-GB" smtClean="0"/>
              <a:t>Clear, annotated and discussed record of what has been discovered.</a:t>
            </a:r>
          </a:p>
          <a:p>
            <a:pPr eaLnBrk="1" hangingPunct="1"/>
            <a:r>
              <a:rPr lang="en-GB" smtClean="0"/>
              <a:t>Social Science, humanities or arts:</a:t>
            </a:r>
          </a:p>
          <a:p>
            <a:pPr lvl="1" eaLnBrk="1" hangingPunct="1"/>
            <a:r>
              <a:rPr lang="en-GB" smtClean="0"/>
              <a:t>Don’t usually have this section instead combine data or information and discussion .</a:t>
            </a:r>
          </a:p>
          <a:p>
            <a:pPr eaLnBrk="1" hangingPunct="1"/>
            <a:endParaRPr lang="en-GB" smtClean="0"/>
          </a:p>
        </p:txBody>
      </p:sp>
      <p:sp>
        <p:nvSpPr>
          <p:cNvPr id="67588"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E29BCBC2-FD09-4894-B99C-8D36B9C58ABA}" type="slidenum">
              <a:rPr lang="en-US">
                <a:latin typeface="Times New Roman" pitchFamily="18" charset="0"/>
              </a:rPr>
              <a:pPr eaLnBrk="0" hangingPunct="0">
                <a:spcBef>
                  <a:spcPct val="50000"/>
                </a:spcBef>
              </a:pPr>
              <a:t>48</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idx="4294967295"/>
          </p:nvPr>
        </p:nvSpPr>
        <p:spPr/>
        <p:txBody>
          <a:bodyPr anchor="ctr"/>
          <a:lstStyle/>
          <a:p>
            <a:pPr eaLnBrk="1" hangingPunct="1"/>
            <a:r>
              <a:rPr lang="en-GB" smtClean="0"/>
              <a:t>Discussion</a:t>
            </a:r>
          </a:p>
        </p:txBody>
      </p:sp>
      <p:sp>
        <p:nvSpPr>
          <p:cNvPr id="68611" name="Content Placeholder 2"/>
          <p:cNvSpPr>
            <a:spLocks noGrp="1"/>
          </p:cNvSpPr>
          <p:nvPr>
            <p:ph idx="4294967295"/>
          </p:nvPr>
        </p:nvSpPr>
        <p:spPr>
          <a:xfrm>
            <a:off x="685800" y="1628775"/>
            <a:ext cx="7772400" cy="4467225"/>
          </a:xfrm>
        </p:spPr>
        <p:txBody>
          <a:bodyPr/>
          <a:lstStyle/>
          <a:p>
            <a:pPr eaLnBrk="1" hangingPunct="1"/>
            <a:r>
              <a:rPr lang="en-GB" sz="2400" smtClean="0"/>
              <a:t>Science:</a:t>
            </a:r>
          </a:p>
          <a:p>
            <a:pPr lvl="1" eaLnBrk="1" hangingPunct="1"/>
            <a:r>
              <a:rPr lang="en-GB" sz="2400" smtClean="0"/>
              <a:t>Separate discussion section</a:t>
            </a:r>
          </a:p>
          <a:p>
            <a:pPr eaLnBrk="1" hangingPunct="1"/>
            <a:r>
              <a:rPr lang="en-GB" sz="2400" smtClean="0"/>
              <a:t>Social science, health, education:</a:t>
            </a:r>
          </a:p>
          <a:p>
            <a:pPr lvl="1" eaLnBrk="1" hangingPunct="1"/>
            <a:r>
              <a:rPr lang="en-GB" sz="2400" smtClean="0"/>
              <a:t>Integration between results and discussion</a:t>
            </a:r>
          </a:p>
          <a:p>
            <a:pPr eaLnBrk="1" hangingPunct="1"/>
            <a:r>
              <a:rPr lang="en-GB" sz="2400" smtClean="0"/>
              <a:t>Tables, statistics, bar charts, quotations:</a:t>
            </a:r>
          </a:p>
          <a:p>
            <a:pPr lvl="1" eaLnBrk="1" hangingPunct="1"/>
            <a:r>
              <a:rPr lang="en-GB" sz="2400" smtClean="0"/>
              <a:t>appear in </a:t>
            </a:r>
            <a:r>
              <a:rPr lang="en-GB" sz="2400" i="1" smtClean="0"/>
              <a:t>extract</a:t>
            </a:r>
            <a:r>
              <a:rPr lang="en-GB" sz="2400" smtClean="0"/>
              <a:t>, </a:t>
            </a:r>
          </a:p>
          <a:p>
            <a:pPr lvl="1" eaLnBrk="1" hangingPunct="1"/>
            <a:r>
              <a:rPr lang="en-GB" sz="2400" smtClean="0"/>
              <a:t>discussed fully in the main text</a:t>
            </a:r>
          </a:p>
          <a:p>
            <a:pPr lvl="1" eaLnBrk="1" hangingPunct="1"/>
            <a:r>
              <a:rPr lang="en-GB" sz="2400" smtClean="0"/>
              <a:t>Original data may be shown in full (unusual) in appendices.</a:t>
            </a:r>
          </a:p>
        </p:txBody>
      </p:sp>
      <p:sp>
        <p:nvSpPr>
          <p:cNvPr id="68612"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C98CFEB0-40F5-48B1-9F41-FDFEE76AA4C5}" type="slidenum">
              <a:rPr lang="en-US">
                <a:latin typeface="Times New Roman" pitchFamily="18" charset="0"/>
              </a:rPr>
              <a:pPr eaLnBrk="0" hangingPunct="0">
                <a:spcBef>
                  <a:spcPct val="50000"/>
                </a:spcBef>
              </a:pPr>
              <a:t>49</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4294967295"/>
          </p:nvPr>
        </p:nvSpPr>
        <p:spPr>
          <a:xfrm>
            <a:off x="685800" y="1052513"/>
            <a:ext cx="7772400" cy="5043487"/>
          </a:xfrm>
        </p:spPr>
        <p:txBody>
          <a:bodyPr/>
          <a:lstStyle/>
          <a:p>
            <a:pPr eaLnBrk="1" hangingPunct="1">
              <a:buFontTx/>
              <a:buNone/>
            </a:pPr>
            <a:r>
              <a:rPr lang="en-GB" smtClean="0"/>
              <a:t> </a:t>
            </a:r>
          </a:p>
          <a:p>
            <a:pPr eaLnBrk="1" hangingPunct="1"/>
            <a:r>
              <a:rPr lang="en-GB" smtClean="0"/>
              <a:t>Some conference presentations never see the light of day or the darkness of print even though they have taken months of hard work to develop both in terms of the underpinning research, and the organising and wording for presentation. </a:t>
            </a:r>
          </a:p>
          <a:p>
            <a:pPr eaLnBrk="1" hangingPunct="1">
              <a:buFontTx/>
              <a:buNone/>
            </a:pPr>
            <a:r>
              <a:rPr lang="en-GB" smtClean="0"/>
              <a:t> </a:t>
            </a:r>
          </a:p>
        </p:txBody>
      </p:sp>
      <p:sp>
        <p:nvSpPr>
          <p:cNvPr id="7171"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2EE6E766-5D4B-4F91-8352-32B7D2A452DF}" type="slidenum">
              <a:rPr lang="en-US">
                <a:latin typeface="Times New Roman" pitchFamily="18" charset="0"/>
              </a:rPr>
              <a:pPr eaLnBrk="0" hangingPunct="0">
                <a:spcBef>
                  <a:spcPct val="50000"/>
                </a:spcBef>
              </a:pPr>
              <a:t>5</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4294967295"/>
          </p:nvPr>
        </p:nvSpPr>
        <p:spPr>
          <a:xfrm>
            <a:off x="685800" y="1773238"/>
            <a:ext cx="7772400" cy="4322762"/>
          </a:xfrm>
        </p:spPr>
        <p:txBody>
          <a:bodyPr/>
          <a:lstStyle/>
          <a:p>
            <a:pPr eaLnBrk="1" hangingPunct="1"/>
            <a:r>
              <a:rPr lang="en-GB" smtClean="0"/>
              <a:t>For a humanities or literature-based essay and also often for a social science, health or education-based thesis, there are often </a:t>
            </a:r>
            <a:r>
              <a:rPr lang="en-GB" i="1" smtClean="0"/>
              <a:t>several sections</a:t>
            </a:r>
            <a:r>
              <a:rPr lang="en-GB" smtClean="0"/>
              <a:t> exploring different themes and issues in a linked discussion. </a:t>
            </a:r>
          </a:p>
        </p:txBody>
      </p:sp>
      <p:sp>
        <p:nvSpPr>
          <p:cNvPr id="69635"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567D359A-080C-43CC-8F37-7DC6BFD41C18}" type="slidenum">
              <a:rPr lang="en-US">
                <a:latin typeface="Times New Roman" pitchFamily="18" charset="0"/>
              </a:rPr>
              <a:pPr eaLnBrk="0" hangingPunct="0">
                <a:spcBef>
                  <a:spcPct val="50000"/>
                </a:spcBef>
              </a:pPr>
              <a:t>50</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a:xfrm>
            <a:off x="685800" y="152400"/>
            <a:ext cx="6870700" cy="922338"/>
          </a:xfrm>
        </p:spPr>
        <p:txBody>
          <a:bodyPr anchor="ctr">
            <a:normAutofit fontScale="90000"/>
          </a:bodyPr>
          <a:lstStyle/>
          <a:p>
            <a:pPr eaLnBrk="1" hangingPunct="1">
              <a:defRPr/>
            </a:pPr>
            <a:r>
              <a:rPr lang="en-GB" sz="4000" b="1" i="1" smtClean="0">
                <a:effectLst>
                  <a:outerShdw blurRad="38100" dist="38100" dir="2700000" algn="tl">
                    <a:srgbClr val="C0C0C0"/>
                  </a:outerShdw>
                </a:effectLst>
              </a:rPr>
              <a:t>Conclusion</a:t>
            </a:r>
            <a:br>
              <a:rPr lang="en-GB" sz="4000" b="1" i="1" smtClean="0">
                <a:effectLst>
                  <a:outerShdw blurRad="38100" dist="38100" dir="2700000" algn="tl">
                    <a:srgbClr val="C0C0C0"/>
                  </a:outerShdw>
                </a:effectLst>
              </a:rPr>
            </a:br>
            <a:endParaRPr lang="en-GB" sz="4000" b="1" i="1" smtClean="0">
              <a:effectLst>
                <a:outerShdw blurRad="38100" dist="38100" dir="2700000" algn="tl">
                  <a:srgbClr val="C0C0C0"/>
                </a:outerShdw>
              </a:effectLst>
            </a:endParaRPr>
          </a:p>
        </p:txBody>
      </p:sp>
      <p:sp>
        <p:nvSpPr>
          <p:cNvPr id="70659" name="Content Placeholder 2"/>
          <p:cNvSpPr>
            <a:spLocks noGrp="1"/>
          </p:cNvSpPr>
          <p:nvPr>
            <p:ph idx="4294967295"/>
          </p:nvPr>
        </p:nvSpPr>
        <p:spPr>
          <a:xfrm>
            <a:off x="685800" y="1268413"/>
            <a:ext cx="7772400" cy="4827587"/>
          </a:xfrm>
        </p:spPr>
        <p:txBody>
          <a:bodyPr/>
          <a:lstStyle/>
          <a:p>
            <a:pPr eaLnBrk="1" hangingPunct="1"/>
            <a:r>
              <a:rPr lang="en-GB" sz="2400" smtClean="0"/>
              <a:t>Conclusions serve two purposes – </a:t>
            </a:r>
          </a:p>
          <a:p>
            <a:pPr eaLnBrk="1" hangingPunct="1"/>
            <a:r>
              <a:rPr lang="en-GB" sz="2400" smtClean="0"/>
              <a:t>a) To briefly summarise what was researched and discovered, challenged, proved, disproved, how it was done, the main arguments; </a:t>
            </a:r>
          </a:p>
          <a:p>
            <a:pPr eaLnBrk="1" hangingPunct="1"/>
            <a:r>
              <a:rPr lang="en-GB" sz="2400" smtClean="0"/>
              <a:t>b) To indicate both factual conclusions (what new knowledge or information has been discovered) and conceptual conclusions (how arguments, reconceptualisations have been able to alter understanding, enabling us to understand in a new way.</a:t>
            </a:r>
          </a:p>
          <a:p>
            <a:pPr eaLnBrk="1" hangingPunct="1"/>
            <a:endParaRPr lang="en-GB" sz="2400" smtClean="0"/>
          </a:p>
          <a:p>
            <a:pPr eaLnBrk="1" hangingPunct="1">
              <a:buFontTx/>
              <a:buNone/>
            </a:pPr>
            <a:endParaRPr lang="en-GB" smtClean="0"/>
          </a:p>
        </p:txBody>
      </p:sp>
      <p:sp>
        <p:nvSpPr>
          <p:cNvPr id="70660"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C932F3AA-8CE4-4249-A1B9-F92EEDE7BE44}" type="slidenum">
              <a:rPr lang="en-US">
                <a:latin typeface="Times New Roman" pitchFamily="18" charset="0"/>
              </a:rPr>
              <a:pPr eaLnBrk="0" hangingPunct="0">
                <a:spcBef>
                  <a:spcPct val="50000"/>
                </a:spcBef>
              </a:pPr>
              <a:t>51</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idx="4294967295"/>
          </p:nvPr>
        </p:nvSpPr>
        <p:spPr/>
        <p:txBody>
          <a:bodyPr anchor="ctr"/>
          <a:lstStyle/>
          <a:p>
            <a:pPr eaLnBrk="1" hangingPunct="1"/>
            <a:r>
              <a:rPr lang="en-GB" dirty="0" smtClean="0"/>
              <a:t>Task  What to work on</a:t>
            </a:r>
          </a:p>
        </p:txBody>
      </p:sp>
      <p:sp>
        <p:nvSpPr>
          <p:cNvPr id="71683" name="Content Placeholder 2"/>
          <p:cNvSpPr>
            <a:spLocks noGrp="1"/>
          </p:cNvSpPr>
          <p:nvPr>
            <p:ph idx="4294967295"/>
          </p:nvPr>
        </p:nvSpPr>
        <p:spPr>
          <a:xfrm>
            <a:off x="685800" y="1773238"/>
            <a:ext cx="7772400" cy="4322762"/>
          </a:xfrm>
        </p:spPr>
        <p:txBody>
          <a:bodyPr/>
          <a:lstStyle/>
          <a:p>
            <a:pPr eaLnBrk="1" hangingPunct="1"/>
            <a:r>
              <a:rPr lang="en-GB" smtClean="0"/>
              <a:t>Now review your conference presentation.</a:t>
            </a:r>
          </a:p>
          <a:p>
            <a:pPr eaLnBrk="1" hangingPunct="1"/>
            <a:r>
              <a:rPr lang="en-GB" smtClean="0"/>
              <a:t>What part of it would you like to work on  and draft a little more?</a:t>
            </a:r>
          </a:p>
          <a:p>
            <a:pPr eaLnBrk="1" hangingPunct="1"/>
            <a:r>
              <a:rPr lang="en-GB" smtClean="0"/>
              <a:t>What are the aims?</a:t>
            </a:r>
          </a:p>
          <a:p>
            <a:pPr eaLnBrk="1" hangingPunct="1"/>
            <a:r>
              <a:rPr lang="en-GB" smtClean="0"/>
              <a:t>What the challenges? </a:t>
            </a:r>
          </a:p>
          <a:p>
            <a:pPr eaLnBrk="1" hangingPunct="1"/>
            <a:endParaRPr lang="en-GB" smtClean="0"/>
          </a:p>
        </p:txBody>
      </p:sp>
      <p:sp>
        <p:nvSpPr>
          <p:cNvPr id="71684"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39CCCBB3-FDE2-4A9A-AA97-1B2AD33D6E6C}" type="slidenum">
              <a:rPr lang="en-US">
                <a:latin typeface="Times New Roman" pitchFamily="18" charset="0"/>
              </a:rPr>
              <a:pPr eaLnBrk="0" hangingPunct="0">
                <a:spcBef>
                  <a:spcPct val="50000"/>
                </a:spcBef>
              </a:pPr>
              <a:t>52</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GB" dirty="0" smtClean="0"/>
              <a:t>Task  Get writing</a:t>
            </a:r>
            <a:endParaRPr lang="en-US" dirty="0" smtClean="0"/>
          </a:p>
        </p:txBody>
      </p:sp>
      <p:sp>
        <p:nvSpPr>
          <p:cNvPr id="72707" name="Rectangle 3"/>
          <p:cNvSpPr>
            <a:spLocks noGrp="1" noChangeArrowheads="1"/>
          </p:cNvSpPr>
          <p:nvPr>
            <p:ph type="body" idx="1"/>
          </p:nvPr>
        </p:nvSpPr>
        <p:spPr/>
        <p:txBody>
          <a:bodyPr/>
          <a:lstStyle/>
          <a:p>
            <a:pPr eaLnBrk="1" hangingPunct="1"/>
            <a:r>
              <a:rPr lang="en-GB" dirty="0" smtClean="0"/>
              <a:t>Plan  </a:t>
            </a:r>
          </a:p>
          <a:p>
            <a:pPr eaLnBrk="1" hangingPunct="1"/>
            <a:r>
              <a:rPr lang="en-GB" dirty="0" smtClean="0"/>
              <a:t>And share</a:t>
            </a:r>
          </a:p>
          <a:p>
            <a:r>
              <a:rPr lang="en-GB" dirty="0" smtClean="0"/>
              <a:t>Offer comments on each others writing</a:t>
            </a:r>
          </a:p>
          <a:p>
            <a:pPr eaLnBrk="1" hangingPunct="1"/>
            <a:r>
              <a:rPr lang="en-GB" dirty="0" smtClean="0"/>
              <a:t> </a:t>
            </a:r>
          </a:p>
          <a:p>
            <a:pPr eaLnBrk="1" hangingPunct="1"/>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3"/>
          <p:cNvSpPr>
            <a:spLocks noGrp="1" noChangeArrowheads="1"/>
          </p:cNvSpPr>
          <p:nvPr>
            <p:ph idx="1"/>
          </p:nvPr>
        </p:nvSpPr>
        <p:spPr>
          <a:xfrm>
            <a:off x="179388" y="0"/>
            <a:ext cx="8507412" cy="6858000"/>
          </a:xfrm>
        </p:spPr>
        <p:txBody>
          <a:bodyPr/>
          <a:lstStyle/>
          <a:p>
            <a:pPr>
              <a:lnSpc>
                <a:spcPct val="90000"/>
              </a:lnSpc>
            </a:pPr>
            <a:r>
              <a:rPr lang="en-GB" sz="2800" smtClean="0"/>
              <a:t>It is a long road</a:t>
            </a:r>
          </a:p>
          <a:p>
            <a:pPr>
              <a:lnSpc>
                <a:spcPct val="90000"/>
              </a:lnSpc>
            </a:pPr>
            <a:r>
              <a:rPr lang="en-GB" sz="2800" smtClean="0"/>
              <a:t>Tenacity diligence and meticulous completer finishing is needed alongside</a:t>
            </a:r>
          </a:p>
          <a:p>
            <a:pPr>
              <a:lnSpc>
                <a:spcPct val="90000"/>
              </a:lnSpc>
            </a:pPr>
            <a:r>
              <a:rPr lang="en-GB" sz="2800" smtClean="0"/>
              <a:t>Creativity, sparky innovations</a:t>
            </a:r>
          </a:p>
          <a:p>
            <a:pPr>
              <a:lnSpc>
                <a:spcPct val="90000"/>
              </a:lnSpc>
            </a:pPr>
            <a:r>
              <a:rPr lang="en-GB" sz="2800" smtClean="0"/>
              <a:t>The</a:t>
            </a:r>
          </a:p>
          <a:p>
            <a:pPr lvl="1">
              <a:lnSpc>
                <a:spcPct val="90000"/>
              </a:lnSpc>
            </a:pPr>
            <a:r>
              <a:rPr lang="en-GB" sz="2400" smtClean="0"/>
              <a:t> ideas</a:t>
            </a:r>
          </a:p>
          <a:p>
            <a:pPr lvl="1">
              <a:lnSpc>
                <a:spcPct val="90000"/>
              </a:lnSpc>
            </a:pPr>
            <a:r>
              <a:rPr lang="en-GB" sz="2400" smtClean="0"/>
              <a:t>practice</a:t>
            </a:r>
          </a:p>
          <a:p>
            <a:pPr lvl="1">
              <a:lnSpc>
                <a:spcPct val="90000"/>
              </a:lnSpc>
            </a:pPr>
            <a:r>
              <a:rPr lang="en-GB" sz="2400" smtClean="0"/>
              <a:t>planning  </a:t>
            </a:r>
          </a:p>
          <a:p>
            <a:pPr lvl="1">
              <a:lnSpc>
                <a:spcPct val="90000"/>
              </a:lnSpc>
            </a:pPr>
            <a:r>
              <a:rPr lang="en-GB" sz="2400" smtClean="0"/>
              <a:t>crafting  </a:t>
            </a:r>
          </a:p>
          <a:p>
            <a:pPr lvl="1">
              <a:lnSpc>
                <a:spcPct val="90000"/>
              </a:lnSpc>
            </a:pPr>
            <a:r>
              <a:rPr lang="en-GB" sz="2400" smtClean="0"/>
              <a:t>writing  </a:t>
            </a:r>
          </a:p>
          <a:p>
            <a:pPr lvl="1">
              <a:lnSpc>
                <a:spcPct val="90000"/>
              </a:lnSpc>
            </a:pPr>
            <a:r>
              <a:rPr lang="en-GB" sz="2400" smtClean="0"/>
              <a:t>re writing  </a:t>
            </a:r>
          </a:p>
          <a:p>
            <a:pPr lvl="1">
              <a:lnSpc>
                <a:spcPct val="90000"/>
              </a:lnSpc>
            </a:pPr>
            <a:r>
              <a:rPr lang="en-GB" sz="2400" smtClean="0"/>
              <a:t>editing </a:t>
            </a:r>
          </a:p>
          <a:p>
            <a:pPr lvl="1">
              <a:lnSpc>
                <a:spcPct val="90000"/>
              </a:lnSpc>
            </a:pPr>
            <a:r>
              <a:rPr lang="en-GB" sz="2400" smtClean="0"/>
              <a:t>Negotiating  </a:t>
            </a:r>
          </a:p>
          <a:p>
            <a:pPr lvl="1">
              <a:lnSpc>
                <a:spcPct val="90000"/>
              </a:lnSpc>
            </a:pPr>
            <a:r>
              <a:rPr lang="en-GB" sz="2400" smtClean="0"/>
              <a:t>presenting </a:t>
            </a:r>
          </a:p>
          <a:p>
            <a:pPr lvl="1">
              <a:lnSpc>
                <a:spcPct val="90000"/>
              </a:lnSpc>
            </a:pPr>
            <a:r>
              <a:rPr lang="en-GB" sz="2400" smtClean="0"/>
              <a:t>marketing</a:t>
            </a:r>
          </a:p>
        </p:txBody>
      </p:sp>
      <p:sp>
        <p:nvSpPr>
          <p:cNvPr id="49154" name="Slide Number Placeholder 5"/>
          <p:cNvSpPr>
            <a:spLocks noGrp="1"/>
          </p:cNvSpPr>
          <p:nvPr>
            <p:ph type="sldNum" sz="quarter" idx="12"/>
          </p:nvPr>
        </p:nvSpPr>
        <p:spPr>
          <a:noFill/>
        </p:spPr>
        <p:txBody>
          <a:bodyPr/>
          <a:lstStyle/>
          <a:p>
            <a:fld id="{E6A39DE3-6C87-46CA-84EF-0EE8AD19DC1E}" type="slidenum">
              <a:rPr lang="en-US" smtClean="0"/>
              <a:pPr/>
              <a:t>54</a:t>
            </a:fld>
            <a:endParaRPr lang="en-US" smtClean="0"/>
          </a:p>
        </p:txBody>
      </p:sp>
      <p:sp>
        <p:nvSpPr>
          <p:cNvPr id="49155" name="Rectangle 2"/>
          <p:cNvSpPr>
            <a:spLocks noGrp="1" noChangeArrowheads="1"/>
          </p:cNvSpPr>
          <p:nvPr>
            <p:ph type="title"/>
          </p:nvPr>
        </p:nvSpPr>
        <p:spPr/>
        <p:txBody>
          <a:bodyPr/>
          <a:lstStyle/>
          <a:p>
            <a:endParaRPr lang="en-GB" smtClean="0"/>
          </a:p>
        </p:txBody>
      </p:sp>
      <p:pic>
        <p:nvPicPr>
          <p:cNvPr id="49157" name="Picture 4" descr="BOOK"/>
          <p:cNvPicPr>
            <a:picLocks noChangeAspect="1" noChangeArrowheads="1"/>
          </p:cNvPicPr>
          <p:nvPr/>
        </p:nvPicPr>
        <p:blipFill>
          <a:blip r:embed="rId2" cstate="print"/>
          <a:srcRect/>
          <a:stretch>
            <a:fillRect/>
          </a:stretch>
        </p:blipFill>
        <p:spPr bwMode="auto">
          <a:xfrm flipV="1">
            <a:off x="5724525" y="2997200"/>
            <a:ext cx="3048000" cy="2379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3"/>
          <p:cNvSpPr>
            <a:spLocks noGrp="1" noChangeArrowheads="1"/>
          </p:cNvSpPr>
          <p:nvPr>
            <p:ph idx="1"/>
          </p:nvPr>
        </p:nvSpPr>
        <p:spPr>
          <a:xfrm>
            <a:off x="457200" y="188913"/>
            <a:ext cx="8229600" cy="6669087"/>
          </a:xfrm>
        </p:spPr>
        <p:txBody>
          <a:bodyPr/>
          <a:lstStyle/>
          <a:p>
            <a:r>
              <a:rPr lang="en-GB" smtClean="0"/>
              <a:t>Work hard</a:t>
            </a:r>
          </a:p>
          <a:p>
            <a:r>
              <a:rPr lang="en-GB" smtClean="0"/>
              <a:t>Don’t give up</a:t>
            </a:r>
          </a:p>
          <a:p>
            <a:r>
              <a:rPr lang="en-GB" smtClean="0"/>
              <a:t>Pitch it right</a:t>
            </a:r>
          </a:p>
          <a:p>
            <a:r>
              <a:rPr lang="en-GB" smtClean="0"/>
              <a:t>Use help from your friends/ share help between friends</a:t>
            </a:r>
          </a:p>
          <a:p>
            <a:r>
              <a:rPr lang="en-GB" smtClean="0"/>
              <a:t>It is competitive -don’t be put off by detractors</a:t>
            </a:r>
          </a:p>
          <a:p>
            <a:r>
              <a:rPr lang="en-GB" smtClean="0"/>
              <a:t>Learn from supportive critics</a:t>
            </a:r>
          </a:p>
          <a:p>
            <a:endParaRPr lang="en-GB" smtClean="0"/>
          </a:p>
          <a:p>
            <a:r>
              <a:rPr lang="en-GB" smtClean="0"/>
              <a:t>Enjoy writing and publishing! – it really does ‘last’</a:t>
            </a:r>
          </a:p>
        </p:txBody>
      </p:sp>
      <p:sp>
        <p:nvSpPr>
          <p:cNvPr id="50178" name="Slide Number Placeholder 5"/>
          <p:cNvSpPr>
            <a:spLocks noGrp="1"/>
          </p:cNvSpPr>
          <p:nvPr>
            <p:ph type="sldNum" sz="quarter" idx="12"/>
          </p:nvPr>
        </p:nvSpPr>
        <p:spPr>
          <a:noFill/>
        </p:spPr>
        <p:txBody>
          <a:bodyPr/>
          <a:lstStyle/>
          <a:p>
            <a:fld id="{34024DED-73D7-4DBE-A795-157195BC1CDF}" type="slidenum">
              <a:rPr lang="en-US" smtClean="0"/>
              <a:pPr/>
              <a:t>55</a:t>
            </a:fld>
            <a:endParaRPr lang="en-US" smtClean="0"/>
          </a:p>
        </p:txBody>
      </p:sp>
      <p:sp>
        <p:nvSpPr>
          <p:cNvPr id="50179" name="Rectangle 2"/>
          <p:cNvSpPr>
            <a:spLocks noGrp="1" noChangeArrowheads="1"/>
          </p:cNvSpPr>
          <p:nvPr>
            <p:ph type="title"/>
          </p:nvPr>
        </p:nvSpPr>
        <p:spPr/>
        <p:txBody>
          <a:bodyPr/>
          <a:lstStyle/>
          <a:p>
            <a:endParaRPr lang="en-GB" smtClean="0"/>
          </a:p>
        </p:txBody>
      </p:sp>
      <p:pic>
        <p:nvPicPr>
          <p:cNvPr id="50181" name="Picture 4" descr="BOOK"/>
          <p:cNvPicPr>
            <a:picLocks noChangeAspect="1" noChangeArrowheads="1"/>
          </p:cNvPicPr>
          <p:nvPr/>
        </p:nvPicPr>
        <p:blipFill>
          <a:blip r:embed="rId2" cstate="print"/>
          <a:srcRect/>
          <a:stretch>
            <a:fillRect/>
          </a:stretch>
        </p:blipFill>
        <p:spPr bwMode="auto">
          <a:xfrm flipV="1">
            <a:off x="6096000" y="0"/>
            <a:ext cx="3048000" cy="137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3"/>
          <p:cNvSpPr>
            <a:spLocks noGrp="1" noChangeArrowheads="1"/>
          </p:cNvSpPr>
          <p:nvPr>
            <p:ph idx="1"/>
          </p:nvPr>
        </p:nvSpPr>
        <p:spPr>
          <a:xfrm>
            <a:off x="685800" y="0"/>
            <a:ext cx="8207375" cy="6096000"/>
          </a:xfrm>
        </p:spPr>
        <p:txBody>
          <a:bodyPr/>
          <a:lstStyle/>
          <a:p>
            <a:r>
              <a:rPr lang="en-GB" dirty="0" smtClean="0">
                <a:latin typeface="Times"/>
              </a:rPr>
              <a:t>Please identify the kind of help and ideas that have emerged  </a:t>
            </a:r>
          </a:p>
          <a:p>
            <a:r>
              <a:rPr lang="en-GB" dirty="0" smtClean="0">
                <a:latin typeface="Times"/>
              </a:rPr>
              <a:t>How can you make the best of sharing information, skills, peer support &amp;networking – editing, refereeing?</a:t>
            </a:r>
          </a:p>
          <a:p>
            <a:pPr>
              <a:buFont typeface="Symbol" pitchFamily="18" charset="2"/>
              <a:buChar char="·"/>
            </a:pPr>
            <a:r>
              <a:rPr lang="en-GB" dirty="0" smtClean="0">
                <a:latin typeface="Times"/>
              </a:rPr>
              <a:t>Which elements of your work could you usefully develop now to publication? </a:t>
            </a:r>
          </a:p>
          <a:p>
            <a:pPr>
              <a:buFont typeface="Symbol" pitchFamily="18" charset="2"/>
              <a:buChar char="·"/>
            </a:pPr>
            <a:r>
              <a:rPr lang="en-GB" dirty="0" smtClean="0">
                <a:latin typeface="Times"/>
              </a:rPr>
              <a:t>What would you need to do to your current conference paper in order to carry out the writing?</a:t>
            </a:r>
          </a:p>
          <a:p>
            <a:pPr>
              <a:buFont typeface="Symbol" pitchFamily="18" charset="2"/>
              <a:buChar char="·"/>
            </a:pPr>
            <a:r>
              <a:rPr lang="en-GB" dirty="0" smtClean="0">
                <a:latin typeface="Times"/>
              </a:rPr>
              <a:t>Where might you send it? Why?</a:t>
            </a:r>
          </a:p>
          <a:p>
            <a:r>
              <a:rPr lang="en-GB" dirty="0" smtClean="0">
                <a:latin typeface="Times"/>
              </a:rPr>
              <a:t>Ways forward and action points.</a:t>
            </a:r>
          </a:p>
        </p:txBody>
      </p:sp>
      <p:sp>
        <p:nvSpPr>
          <p:cNvPr id="51202" name="Slide Number Placeholder 5"/>
          <p:cNvSpPr>
            <a:spLocks noGrp="1"/>
          </p:cNvSpPr>
          <p:nvPr>
            <p:ph type="sldNum" sz="quarter" idx="12"/>
          </p:nvPr>
        </p:nvSpPr>
        <p:spPr>
          <a:noFill/>
        </p:spPr>
        <p:txBody>
          <a:bodyPr/>
          <a:lstStyle/>
          <a:p>
            <a:fld id="{26B62EFA-57F7-4182-A94A-9A975D7510F3}" type="slidenum">
              <a:rPr lang="en-US" smtClean="0"/>
              <a:pPr/>
              <a:t>56</a:t>
            </a:fld>
            <a:endParaRPr lang="en-US" smtClean="0"/>
          </a:p>
        </p:txBody>
      </p:sp>
      <p:sp>
        <p:nvSpPr>
          <p:cNvPr id="51203" name="Rectangle 2"/>
          <p:cNvSpPr>
            <a:spLocks noGrp="1" noChangeArrowheads="1"/>
          </p:cNvSpPr>
          <p:nvPr>
            <p:ph type="title"/>
          </p:nvPr>
        </p:nvSpPr>
        <p:spPr/>
        <p:txBody>
          <a:bodyPr/>
          <a:lstStyle/>
          <a:p>
            <a:endParaRPr lang="en-GB" smtClean="0"/>
          </a:p>
        </p:txBody>
      </p:sp>
      <p:pic>
        <p:nvPicPr>
          <p:cNvPr id="51205" name="Picture 4" descr="BOOK"/>
          <p:cNvPicPr>
            <a:picLocks noChangeAspect="1" noChangeArrowheads="1"/>
          </p:cNvPicPr>
          <p:nvPr/>
        </p:nvPicPr>
        <p:blipFill>
          <a:blip r:embed="rId2" cstate="print"/>
          <a:srcRect/>
          <a:stretch>
            <a:fillRect/>
          </a:stretch>
        </p:blipFill>
        <p:spPr bwMode="auto">
          <a:xfrm>
            <a:off x="7086600" y="5002213"/>
            <a:ext cx="2057400" cy="1703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p:txBody>
          <a:bodyPr anchor="ctr"/>
          <a:lstStyle/>
          <a:p>
            <a:pPr eaLnBrk="1" hangingPunct="1"/>
            <a:r>
              <a:rPr lang="en-GB" dirty="0" smtClean="0"/>
              <a:t>Aims of the session</a:t>
            </a:r>
          </a:p>
        </p:txBody>
      </p:sp>
      <p:sp>
        <p:nvSpPr>
          <p:cNvPr id="8195" name="Content Placeholder 2"/>
          <p:cNvSpPr>
            <a:spLocks noGrp="1"/>
          </p:cNvSpPr>
          <p:nvPr>
            <p:ph idx="4294967295"/>
          </p:nvPr>
        </p:nvSpPr>
        <p:spPr>
          <a:xfrm>
            <a:off x="685800" y="1700213"/>
            <a:ext cx="7772400" cy="4395787"/>
          </a:xfrm>
        </p:spPr>
        <p:txBody>
          <a:bodyPr/>
          <a:lstStyle/>
          <a:p>
            <a:pPr eaLnBrk="1" hangingPunct="1"/>
            <a:r>
              <a:rPr lang="en-GB" sz="2400" smtClean="0"/>
              <a:t>We shall be looking at:</a:t>
            </a:r>
          </a:p>
          <a:p>
            <a:pPr eaLnBrk="1" hangingPunct="1"/>
            <a:r>
              <a:rPr lang="en-GB" sz="2400" smtClean="0"/>
              <a:t>Developing conference presentations with a view to publication right from the start</a:t>
            </a:r>
          </a:p>
          <a:p>
            <a:pPr eaLnBrk="1" hangingPunct="1"/>
            <a:r>
              <a:rPr lang="en-GB" sz="2400" smtClean="0"/>
              <a:t>Turning speculative and developmental presentations and material into rigorous and well expressed papers</a:t>
            </a:r>
          </a:p>
          <a:p>
            <a:pPr eaLnBrk="1" hangingPunct="1"/>
            <a:r>
              <a:rPr lang="en-GB" sz="2400" smtClean="0"/>
              <a:t>Rediscovering, dusting down and turning older conference papers into a publishable form</a:t>
            </a:r>
          </a:p>
          <a:p>
            <a:pPr eaLnBrk="1" hangingPunct="1"/>
            <a:r>
              <a:rPr lang="en-GB" sz="2400" smtClean="0"/>
              <a:t>Seeking the right publication outlets and writing for them.</a:t>
            </a:r>
          </a:p>
          <a:p>
            <a:pPr eaLnBrk="1" hangingPunct="1"/>
            <a:endParaRPr lang="en-GB" sz="2400" smtClean="0"/>
          </a:p>
          <a:p>
            <a:pPr eaLnBrk="1" hangingPunct="1"/>
            <a:endParaRPr lang="en-GB" smtClean="0"/>
          </a:p>
        </p:txBody>
      </p:sp>
      <p:sp>
        <p:nvSpPr>
          <p:cNvPr id="8196" name="Slide Number Placeholder 3"/>
          <p:cNvSpPr>
            <a:spLocks noGrp="1"/>
          </p:cNvSpPr>
          <p:nvPr>
            <p:ph type="sldNum" sz="quarter" idx="12"/>
          </p:nvPr>
        </p:nvSpPr>
        <p:spPr>
          <a:xfrm>
            <a:off x="6553200" y="6248400"/>
            <a:ext cx="1905000" cy="457200"/>
          </a:xfrm>
          <a:noFill/>
        </p:spPr>
        <p:txBody>
          <a:bodyPr/>
          <a:lstStyle/>
          <a:p>
            <a:pPr eaLnBrk="0" hangingPunct="0">
              <a:spcBef>
                <a:spcPct val="50000"/>
              </a:spcBef>
            </a:pPr>
            <a:fld id="{A345B52A-CF38-408B-91D8-725F26C8D58E}" type="slidenum">
              <a:rPr lang="en-US">
                <a:latin typeface="Times New Roman" pitchFamily="18" charset="0"/>
              </a:rPr>
              <a:pPr eaLnBrk="0" hangingPunct="0">
                <a:spcBef>
                  <a:spcPct val="50000"/>
                </a:spcBef>
              </a:pPr>
              <a:t>6</a:t>
            </a:fld>
            <a:endParaRPr lang="en-US">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idx="1"/>
          </p:nvPr>
        </p:nvSpPr>
        <p:spPr/>
        <p:txBody>
          <a:bodyPr/>
          <a:lstStyle/>
          <a:p>
            <a:r>
              <a:rPr lang="en-GB" smtClean="0"/>
              <a:t>Part of your role?</a:t>
            </a:r>
          </a:p>
          <a:p>
            <a:r>
              <a:rPr lang="en-GB" smtClean="0"/>
              <a:t>Expectations?</a:t>
            </a:r>
            <a:br>
              <a:rPr lang="en-GB" smtClean="0"/>
            </a:br>
            <a:r>
              <a:rPr lang="en-GB" smtClean="0"/>
              <a:t>A personal need?</a:t>
            </a:r>
          </a:p>
          <a:p>
            <a:r>
              <a:rPr lang="en-GB" smtClean="0"/>
              <a:t>Duty?</a:t>
            </a:r>
          </a:p>
          <a:p>
            <a:endParaRPr lang="en-GB" smtClean="0"/>
          </a:p>
        </p:txBody>
      </p:sp>
      <p:sp>
        <p:nvSpPr>
          <p:cNvPr id="5122" name="Slide Number Placeholder 5"/>
          <p:cNvSpPr>
            <a:spLocks noGrp="1"/>
          </p:cNvSpPr>
          <p:nvPr>
            <p:ph type="sldNum" sz="quarter" idx="12"/>
          </p:nvPr>
        </p:nvSpPr>
        <p:spPr>
          <a:noFill/>
        </p:spPr>
        <p:txBody>
          <a:bodyPr/>
          <a:lstStyle/>
          <a:p>
            <a:fld id="{DBFDACE5-A2CF-410B-9FD8-BE900B6F6D61}" type="slidenum">
              <a:rPr lang="en-US" smtClean="0"/>
              <a:pPr/>
              <a:t>7</a:t>
            </a:fld>
            <a:endParaRPr lang="en-US" smtClean="0"/>
          </a:p>
        </p:txBody>
      </p:sp>
      <p:sp>
        <p:nvSpPr>
          <p:cNvPr id="5123" name="Rectangle 2"/>
          <p:cNvSpPr>
            <a:spLocks noGrp="1" noChangeArrowheads="1"/>
          </p:cNvSpPr>
          <p:nvPr>
            <p:ph type="title"/>
          </p:nvPr>
        </p:nvSpPr>
        <p:spPr/>
        <p:txBody>
          <a:bodyPr/>
          <a:lstStyle/>
          <a:p>
            <a:r>
              <a:rPr lang="en-GB" smtClean="0"/>
              <a:t>Why do you want to write?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r>
              <a:rPr lang="en-GB" smtClean="0"/>
              <a:t>Different voices </a:t>
            </a:r>
          </a:p>
          <a:p>
            <a:r>
              <a:rPr lang="en-GB" smtClean="0"/>
              <a:t>Contexts</a:t>
            </a:r>
          </a:p>
          <a:p>
            <a:r>
              <a:rPr lang="en-GB" smtClean="0"/>
              <a:t>Obligations</a:t>
            </a:r>
          </a:p>
          <a:p>
            <a:r>
              <a:rPr lang="en-GB" smtClean="0"/>
              <a:t>Pleasure</a:t>
            </a:r>
          </a:p>
          <a:p>
            <a:r>
              <a:rPr lang="en-GB" smtClean="0"/>
              <a:t>Confidence</a:t>
            </a:r>
          </a:p>
          <a:p>
            <a:r>
              <a:rPr lang="en-GB" smtClean="0"/>
              <a:t>Compromises</a:t>
            </a:r>
          </a:p>
          <a:p>
            <a:r>
              <a:rPr lang="en-GB" smtClean="0"/>
              <a:t>Discipline</a:t>
            </a:r>
          </a:p>
          <a:p>
            <a:endParaRPr lang="en-GB" smtClean="0"/>
          </a:p>
        </p:txBody>
      </p:sp>
      <p:sp>
        <p:nvSpPr>
          <p:cNvPr id="6148" name="Slide Number Placeholder 3"/>
          <p:cNvSpPr>
            <a:spLocks noGrp="1"/>
          </p:cNvSpPr>
          <p:nvPr>
            <p:ph type="sldNum" sz="quarter" idx="12"/>
          </p:nvPr>
        </p:nvSpPr>
        <p:spPr>
          <a:noFill/>
        </p:spPr>
        <p:txBody>
          <a:bodyPr/>
          <a:lstStyle/>
          <a:p>
            <a:fld id="{37BE1560-E2D7-4CE5-9B78-A0ADE5F40646}" type="slidenum">
              <a:rPr lang="en-US" smtClean="0"/>
              <a:pPr/>
              <a:t>8</a:t>
            </a:fld>
            <a:endParaRPr lang="en-US" smtClean="0"/>
          </a:p>
        </p:txBody>
      </p:sp>
      <p:sp>
        <p:nvSpPr>
          <p:cNvPr id="6146"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85800" y="0"/>
            <a:ext cx="7772400" cy="6096000"/>
          </a:xfrm>
        </p:spPr>
        <p:txBody>
          <a:bodyPr>
            <a:normAutofit lnSpcReduction="10000"/>
          </a:bodyPr>
          <a:lstStyle/>
          <a:p>
            <a:r>
              <a:rPr lang="en-GB" sz="2800" smtClean="0"/>
              <a:t>Credibility</a:t>
            </a:r>
          </a:p>
          <a:p>
            <a:r>
              <a:rPr lang="en-GB" sz="2800" smtClean="0"/>
              <a:t>Self development</a:t>
            </a:r>
          </a:p>
          <a:p>
            <a:r>
              <a:rPr lang="en-GB" sz="2800" smtClean="0"/>
              <a:t>Part of the role</a:t>
            </a:r>
          </a:p>
          <a:p>
            <a:r>
              <a:rPr lang="en-GB" sz="2800" smtClean="0"/>
              <a:t>Get the work out there and make a difference</a:t>
            </a:r>
          </a:p>
          <a:p>
            <a:r>
              <a:rPr lang="en-GB" sz="2800" smtClean="0"/>
              <a:t>Because I can</a:t>
            </a:r>
          </a:p>
          <a:p>
            <a:r>
              <a:rPr lang="en-GB" sz="2800" smtClean="0"/>
              <a:t>Improve </a:t>
            </a:r>
          </a:p>
          <a:p>
            <a:r>
              <a:rPr lang="en-GB" sz="2800" smtClean="0"/>
              <a:t>Interesting things to say</a:t>
            </a:r>
          </a:p>
          <a:p>
            <a:r>
              <a:rPr lang="en-GB" sz="2800" smtClean="0"/>
              <a:t>To change/improve academic writing and its usefulness</a:t>
            </a:r>
          </a:p>
          <a:p>
            <a:r>
              <a:rPr lang="en-GB" sz="2800" smtClean="0"/>
              <a:t>closure</a:t>
            </a:r>
          </a:p>
          <a:p>
            <a:r>
              <a:rPr lang="en-GB" sz="2800" smtClean="0"/>
              <a:t>Challenge</a:t>
            </a:r>
          </a:p>
          <a:p>
            <a:r>
              <a:rPr lang="en-GB" sz="2800" smtClean="0"/>
              <a:t>Career –raise profile- influence industry</a:t>
            </a:r>
          </a:p>
          <a:p>
            <a:endParaRPr lang="en-GB" sz="2800" smtClean="0"/>
          </a:p>
          <a:p>
            <a:endParaRPr lang="en-GB" smtClean="0"/>
          </a:p>
        </p:txBody>
      </p:sp>
      <p:sp>
        <p:nvSpPr>
          <p:cNvPr id="7172" name="Slide Number Placeholder 3"/>
          <p:cNvSpPr>
            <a:spLocks noGrp="1"/>
          </p:cNvSpPr>
          <p:nvPr>
            <p:ph type="sldNum" sz="quarter" idx="12"/>
          </p:nvPr>
        </p:nvSpPr>
        <p:spPr>
          <a:noFill/>
        </p:spPr>
        <p:txBody>
          <a:bodyPr/>
          <a:lstStyle/>
          <a:p>
            <a:pPr>
              <a:buFont typeface="Arial" pitchFamily="34" charset="0"/>
              <a:buChar char="•"/>
            </a:pPr>
            <a:fld id="{35C2A3BE-6573-493F-8B9F-9A822A3F7322}" type="slidenum">
              <a:rPr lang="en-US" smtClean="0"/>
              <a:pPr>
                <a:buFont typeface="Arial" pitchFamily="34" charset="0"/>
                <a:buChar char="•"/>
              </a:pPr>
              <a:t>9</a:t>
            </a:fld>
            <a:endParaRPr lang="en-US" smtClean="0"/>
          </a:p>
        </p:txBody>
      </p:sp>
      <p:sp>
        <p:nvSpPr>
          <p:cNvPr id="7170" name="Title 1"/>
          <p:cNvSpPr>
            <a:spLocks noGrp="1"/>
          </p:cNvSpPr>
          <p:nvPr>
            <p:ph type="title"/>
          </p:nvPr>
        </p:nvSpPr>
        <p:spPr/>
        <p:txBody>
          <a:bodyPr/>
          <a:lstStyle/>
          <a:p>
            <a:endParaRPr lang="en-GB"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712</TotalTime>
  <Words>3111</Words>
  <Application>Microsoft Office PowerPoint</Application>
  <PresentationFormat>On-screen Show (4:3)</PresentationFormat>
  <Paragraphs>450</Paragraphs>
  <Slides>56</Slides>
  <Notes>15</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Concourse</vt:lpstr>
      <vt:lpstr>Turning your conference paper into a publication</vt:lpstr>
      <vt:lpstr>Writing and publishing</vt:lpstr>
      <vt:lpstr>Slide 3</vt:lpstr>
      <vt:lpstr>Slide 4</vt:lpstr>
      <vt:lpstr>Slide 5</vt:lpstr>
      <vt:lpstr>Aims of the session</vt:lpstr>
      <vt:lpstr>Why do you want to write?</vt:lpstr>
      <vt:lpstr>Slide 8</vt:lpstr>
      <vt:lpstr>Slide 9</vt:lpstr>
      <vt:lpstr>Slide 10</vt:lpstr>
      <vt:lpstr>Slide 11</vt:lpstr>
      <vt:lpstr>both</vt:lpstr>
      <vt:lpstr>What’s the difference? </vt:lpstr>
      <vt:lpstr>Slide 14</vt:lpstr>
      <vt:lpstr>Published papers are</vt:lpstr>
      <vt:lpstr>Slide 16</vt:lpstr>
      <vt:lpstr>Slide 17</vt:lpstr>
      <vt:lpstr> </vt:lpstr>
      <vt:lpstr>Slide 19</vt:lpstr>
      <vt:lpstr>What am I looking for as an editor?</vt:lpstr>
      <vt:lpstr>Slide 21</vt:lpstr>
      <vt:lpstr>Deciding what to write about/ what to turn into a publication   </vt:lpstr>
      <vt:lpstr>Picking an appropriate topic on which to write and publish</vt:lpstr>
      <vt:lpstr>Ask  and determine of which of the 4 choices you have    </vt:lpstr>
      <vt:lpstr>Slide 25</vt:lpstr>
      <vt:lpstr>Writing schedule</vt:lpstr>
      <vt:lpstr>Slide 27</vt:lpstr>
      <vt:lpstr>Slide 28</vt:lpstr>
      <vt:lpstr>Slide 29</vt:lpstr>
      <vt:lpstr>Slide 30</vt:lpstr>
      <vt:lpstr>Approaching the editors or publishers</vt:lpstr>
      <vt:lpstr>Slide 32</vt:lpstr>
      <vt:lpstr>Slide 33</vt:lpstr>
      <vt:lpstr>Slide 34</vt:lpstr>
      <vt:lpstr>Slide 35</vt:lpstr>
      <vt:lpstr>Slide 36</vt:lpstr>
      <vt:lpstr>Slide 37</vt:lpstr>
      <vt:lpstr>Slide 38</vt:lpstr>
      <vt:lpstr>Slide 39</vt:lpstr>
      <vt:lpstr>Slide 40</vt:lpstr>
      <vt:lpstr>Abstracts</vt:lpstr>
      <vt:lpstr>Slide 42</vt:lpstr>
      <vt:lpstr>Task   Writing an abstract</vt:lpstr>
      <vt:lpstr>Slide 44</vt:lpstr>
      <vt:lpstr>Other elements of an article</vt:lpstr>
      <vt:lpstr>Review of the literature/theoretical perspectives</vt:lpstr>
      <vt:lpstr>Methodology, design of the study and methods </vt:lpstr>
      <vt:lpstr>Presentation of results</vt:lpstr>
      <vt:lpstr>Discussion</vt:lpstr>
      <vt:lpstr>Slide 50</vt:lpstr>
      <vt:lpstr>Conclusion </vt:lpstr>
      <vt:lpstr>Task  What to work on</vt:lpstr>
      <vt:lpstr>Task  Get writing</vt:lpstr>
      <vt:lpstr>Slide 54</vt:lpstr>
      <vt:lpstr>Slide 55</vt:lpstr>
      <vt:lpstr>Slide 56</vt:lpstr>
    </vt:vector>
  </TitlesOfParts>
  <Company>Anglia Polytechnic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Microsoft Select Agreement</dc:creator>
  <cp:lastModifiedBy>Gina</cp:lastModifiedBy>
  <cp:revision>73</cp:revision>
  <dcterms:created xsi:type="dcterms:W3CDTF">2002-07-20T15:12:32Z</dcterms:created>
  <dcterms:modified xsi:type="dcterms:W3CDTF">2012-11-20T09:19:50Z</dcterms:modified>
</cp:coreProperties>
</file>