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13AF33-F0F6-47F9-ACB5-7794274D7050}" type="datetimeFigureOut">
              <a:rPr lang="en-GB" smtClean="0"/>
              <a:t>17/01/2011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5A012F-D169-4735-86F4-C2A6584F331E}"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605A012F-D169-4735-86F4-C2A6584F331E}" type="slidenum">
              <a:rPr lang="en-GB" smtClean="0"/>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A12AC8C5-6893-4F22-9DB4-A5CFB0B7E75D}" type="datetimeFigureOut">
              <a:rPr lang="en-GB" smtClean="0"/>
              <a:t>17/01/2011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2AC8C5-6893-4F22-9DB4-A5CFB0B7E75D}" type="datetimeFigureOut">
              <a:rPr lang="en-GB" smtClean="0"/>
              <a:t>17/01/2011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2AC8C5-6893-4F22-9DB4-A5CFB0B7E75D}" type="datetimeFigureOut">
              <a:rPr lang="en-GB" smtClean="0"/>
              <a:t>17/01/2011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12AC8C5-6893-4F22-9DB4-A5CFB0B7E75D}" type="datetimeFigureOut">
              <a:rPr lang="en-GB" smtClean="0"/>
              <a:t>17/01/2011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2AC8C5-6893-4F22-9DB4-A5CFB0B7E75D}" type="datetimeFigureOut">
              <a:rPr lang="en-GB" smtClean="0"/>
              <a:t>17/01/2011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A12AC8C5-6893-4F22-9DB4-A5CFB0B7E75D}" type="datetimeFigureOut">
              <a:rPr lang="en-GB" smtClean="0"/>
              <a:t>17/01/2011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12AC8C5-6893-4F22-9DB4-A5CFB0B7E75D}" type="datetimeFigureOut">
              <a:rPr lang="en-GB" smtClean="0"/>
              <a:t>17/01/2011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12AC8C5-6893-4F22-9DB4-A5CFB0B7E75D}" type="datetimeFigureOut">
              <a:rPr lang="en-GB" smtClean="0"/>
              <a:t>17/01/2011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2AC8C5-6893-4F22-9DB4-A5CFB0B7E75D}" type="datetimeFigureOut">
              <a:rPr lang="en-GB" smtClean="0"/>
              <a:t>17/01/2011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AC8C5-6893-4F22-9DB4-A5CFB0B7E75D}" type="datetimeFigureOut">
              <a:rPr lang="en-GB" smtClean="0"/>
              <a:t>17/01/2011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AC8C5-6893-4F22-9DB4-A5CFB0B7E75D}" type="datetimeFigureOut">
              <a:rPr lang="en-GB" smtClean="0"/>
              <a:t>17/01/2011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6AC327-AD01-4624-A3E9-2CF77F26F35A}"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2AC8C5-6893-4F22-9DB4-A5CFB0B7E75D}" type="datetimeFigureOut">
              <a:rPr lang="en-GB" smtClean="0"/>
              <a:t>17/01/2011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AC327-AD01-4624-A3E9-2CF77F26F35A}"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Overcoming writing blocks</a:t>
            </a:r>
            <a:endParaRPr lang="en-GB" dirty="0"/>
          </a:p>
        </p:txBody>
      </p:sp>
      <p:sp>
        <p:nvSpPr>
          <p:cNvPr id="3" name="Subtitle 2"/>
          <p:cNvSpPr>
            <a:spLocks noGrp="1"/>
          </p:cNvSpPr>
          <p:nvPr>
            <p:ph type="subTitle" idx="1"/>
          </p:nvPr>
        </p:nvSpPr>
        <p:spPr/>
        <p:txBody>
          <a:bodyPr/>
          <a:lstStyle/>
          <a:p>
            <a:r>
              <a:rPr lang="en-GB" dirty="0" smtClean="0"/>
              <a:t>Gina </a:t>
            </a:r>
            <a:r>
              <a:rPr lang="en-GB" dirty="0" err="1" smtClean="0"/>
              <a:t>Wisker</a:t>
            </a:r>
            <a:r>
              <a:rPr lang="en-GB" dirty="0" smtClean="0"/>
              <a:t> </a:t>
            </a:r>
          </a:p>
          <a:p>
            <a:r>
              <a:rPr lang="en-GB" dirty="0" smtClean="0"/>
              <a:t>CLT</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pPr lvl="0"/>
            <a:r>
              <a:rPr lang="en-GB" dirty="0"/>
              <a:t>Did thinking about these help you to: </a:t>
            </a:r>
            <a:endParaRPr lang="en-GB" sz="4400" dirty="0"/>
          </a:p>
          <a:p>
            <a:pPr lvl="1"/>
            <a:r>
              <a:rPr lang="en-GB" dirty="0"/>
              <a:t>clarify your own reading?</a:t>
            </a:r>
            <a:endParaRPr lang="en-GB" sz="4000" dirty="0"/>
          </a:p>
          <a:p>
            <a:pPr lvl="1"/>
            <a:r>
              <a:rPr lang="en-GB" dirty="0"/>
              <a:t>clarify your ideas?</a:t>
            </a:r>
            <a:endParaRPr lang="en-GB" sz="4000" dirty="0"/>
          </a:p>
          <a:p>
            <a:pPr lvl="1"/>
            <a:r>
              <a:rPr lang="en-GB" dirty="0"/>
              <a:t>take stock of your writing processes and practices, the problems and</a:t>
            </a:r>
            <a:endParaRPr lang="en-GB" sz="4000" dirty="0"/>
          </a:p>
          <a:p>
            <a:r>
              <a:rPr lang="en-GB" dirty="0"/>
              <a:t>successful strategies?</a:t>
            </a:r>
            <a:endParaRPr lang="en-GB" sz="4400" dirty="0"/>
          </a:p>
          <a:p>
            <a:pPr lvl="0"/>
            <a:r>
              <a:rPr lang="en-GB" dirty="0"/>
              <a:t>Can you use what you have just written in moving forward in your own writing and if so, how</a:t>
            </a:r>
            <a:r>
              <a:rPr lang="en-GB" dirty="0" smtClean="0"/>
              <a:t>?</a:t>
            </a:r>
          </a:p>
          <a:p>
            <a:pPr lvl="0"/>
            <a:r>
              <a:rPr lang="en-GB" dirty="0" smtClean="0"/>
              <a:t>Draw up a brief  ‘to do’ plan </a:t>
            </a:r>
            <a:endParaRPr lang="en-GB" dirty="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Write it out and soon and regularly</a:t>
            </a:r>
            <a:endParaRPr lang="en-GB" dirty="0"/>
          </a:p>
        </p:txBody>
      </p:sp>
      <p:sp>
        <p:nvSpPr>
          <p:cNvPr id="3" name="Content Placeholder 2"/>
          <p:cNvSpPr>
            <a:spLocks noGrp="1"/>
          </p:cNvSpPr>
          <p:nvPr>
            <p:ph idx="1"/>
          </p:nvPr>
        </p:nvSpPr>
        <p:spPr/>
        <p:txBody>
          <a:bodyPr/>
          <a:lstStyle/>
          <a:p>
            <a:r>
              <a:rPr lang="en-GB" dirty="0"/>
              <a:t>Writing out ideas and arguments often helps to crystallise them – so don’t leave all your writing up until the end of the research – and do not worry if your first attempts at writing are messy, unclear, and inelegant. The clue is to write, reflect, work it out on paper, and then polish it up later so it really expresses what you want to say, clearly.</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0"/>
            <a:ext cx="8229600" cy="6858000"/>
          </a:xfrm>
        </p:spPr>
        <p:txBody>
          <a:bodyPr>
            <a:normAutofit fontScale="62500" lnSpcReduction="20000"/>
          </a:bodyPr>
          <a:lstStyle/>
          <a:p>
            <a:r>
              <a:rPr lang="en-GB" b="1" dirty="0"/>
              <a:t>Seizing the moment, and working hard on the writing</a:t>
            </a:r>
            <a:endParaRPr lang="en-GB" dirty="0"/>
          </a:p>
          <a:p>
            <a:r>
              <a:rPr lang="en-GB" dirty="0"/>
              <a:t>Occasionally, all the words I need to express myself come to me clearly, elegantly and in the right order and I rush to write them down. Sometimes this happens before I go to sleep and if I don’t write them down I can’t sleep. Sometimes it happens while I am driving, in a meeting or reading something else. The safe thing to do is to stop, take a note and return to it later.</a:t>
            </a:r>
          </a:p>
          <a:p>
            <a:r>
              <a:rPr lang="en-GB" dirty="0"/>
              <a:t>This also happens to me with solutions to problems, whether the language is clear or not. My advice is: </a:t>
            </a:r>
          </a:p>
          <a:p>
            <a:r>
              <a:rPr lang="en-GB" dirty="0"/>
              <a:t>Capture it, store it, work on it later.</a:t>
            </a:r>
          </a:p>
          <a:p>
            <a:r>
              <a:rPr lang="en-GB" dirty="0"/>
              <a:t>However, this super elegant expression is so rare that it is worth mentioning. Usually the ideas come in messy forms and I clarify what I want to say by:</a:t>
            </a:r>
          </a:p>
          <a:p>
            <a:pPr lvl="1"/>
            <a:r>
              <a:rPr lang="en-GB" dirty="0"/>
              <a:t>starting to write, even just notes or bullets, or the odd poorly expressed phrase with mostly the wrong words</a:t>
            </a:r>
          </a:p>
          <a:p>
            <a:pPr lvl="1"/>
            <a:r>
              <a:rPr lang="en-GB" dirty="0"/>
              <a:t>writing it out, however inelegant, imprecise and lumpy the wording is, and then looking back over it very carefully and trying to make what I say:</a:t>
            </a:r>
          </a:p>
          <a:p>
            <a:r>
              <a:rPr lang="en-GB" dirty="0"/>
              <a:t>– clearer</a:t>
            </a:r>
          </a:p>
          <a:p>
            <a:r>
              <a:rPr lang="en-GB" dirty="0"/>
              <a:t>– more elegantly and appropriately expressed</a:t>
            </a:r>
          </a:p>
          <a:p>
            <a:r>
              <a:rPr lang="en-GB" dirty="0"/>
              <a:t>– better punctuated and spelled</a:t>
            </a:r>
          </a:p>
          <a:p>
            <a:pPr lvl="0"/>
            <a:r>
              <a:rPr lang="en-GB" dirty="0"/>
              <a:t>referenced to and referencing the work of others whose ideas and arguments</a:t>
            </a:r>
          </a:p>
          <a:p>
            <a:r>
              <a:rPr lang="en-GB" dirty="0"/>
              <a:t>have underpinned my own.</a:t>
            </a:r>
          </a:p>
          <a:p>
            <a:r>
              <a:rPr lang="en-GB" dirty="0"/>
              <a:t>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r>
              <a:rPr lang="en-GB" b="1" dirty="0"/>
              <a:t>Overcoming writing blocks </a:t>
            </a:r>
            <a:endParaRPr lang="en-GB" dirty="0"/>
          </a:p>
          <a:p>
            <a:r>
              <a:rPr lang="en-GB" dirty="0"/>
              <a:t>But often we get stuck when trying to write.</a:t>
            </a:r>
          </a:p>
          <a:p>
            <a:r>
              <a:rPr lang="en-GB" dirty="0"/>
              <a:t>One of the ways of making writing a habit that you enjoy, even if it is quite hard work, occasionally frustrating, and ultimately rewarding, is to get into the habit of writing in different ways regularly. If you do this, when you hit a block, you can remember the different ways you became unblocked and try each of these out.</a:t>
            </a:r>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55000" lnSpcReduction="20000"/>
          </a:bodyPr>
          <a:lstStyle/>
          <a:p>
            <a:r>
              <a:rPr lang="en-GB" dirty="0"/>
              <a:t> </a:t>
            </a:r>
          </a:p>
          <a:p>
            <a:pPr lvl="0"/>
            <a:r>
              <a:rPr lang="en-GB" dirty="0"/>
              <a:t>Pick something you have to write. Start writing in the middle of a paragraph, a chapter, an argument. Just begin where you feel comfortable to write. </a:t>
            </a:r>
          </a:p>
          <a:p>
            <a:pPr lvl="0"/>
            <a:r>
              <a:rPr lang="en-GB" dirty="0"/>
              <a:t>Then step back, look at what you have written and produce a brief diagram of where it could all fit in your own piece of writing, as a paragraph or few sentences or a chapter  so you can add it in when you have written other parts. This is a way of working which is like a patchwork,  a piece at a time.</a:t>
            </a:r>
          </a:p>
          <a:p>
            <a:pPr lvl="0"/>
            <a:r>
              <a:rPr lang="en-GB" dirty="0"/>
              <a:t>Remember to tell yourself it is only a draft so it can be improved!  Write fast as it comes to you and then return to edit for:</a:t>
            </a:r>
          </a:p>
          <a:p>
            <a:r>
              <a:rPr lang="en-GB" dirty="0"/>
              <a:t>	</a:t>
            </a:r>
            <a:r>
              <a:rPr lang="en-GB" dirty="0">
                <a:sym typeface="Symbol"/>
              </a:rPr>
              <a:t></a:t>
            </a:r>
            <a:r>
              <a:rPr lang="en-GB" dirty="0"/>
              <a:t>	Conceptual level – ideas, theories, themes as well as 			concepts</a:t>
            </a:r>
          </a:p>
          <a:p>
            <a:r>
              <a:rPr lang="en-GB" dirty="0"/>
              <a:t>	</a:t>
            </a:r>
            <a:r>
              <a:rPr lang="en-GB" dirty="0">
                <a:sym typeface="Symbol"/>
              </a:rPr>
              <a:t></a:t>
            </a:r>
            <a:r>
              <a:rPr lang="en-GB" dirty="0"/>
              <a:t>	Expression – does it say what you want it to? Clarify your 			expression, deal with grammar and punctuation, unclear			words and expressions.</a:t>
            </a:r>
          </a:p>
          <a:p>
            <a:r>
              <a:rPr lang="en-GB" dirty="0"/>
              <a:t> </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a:t>‘free-writing’- (Elbow 1973)  to loosen up your thought processes and creativity. This involves writing for five minutes without stopping, on any topic. Once you have been freed up you can turn to other writing.</a:t>
            </a:r>
          </a:p>
          <a:p>
            <a:r>
              <a:rPr lang="en-GB" dirty="0"/>
              <a:t> ‘splurge’ –I write on and around the topic fast (and inaccurately). Then I go back over it and form it, find the right words, turn the sentences the right way round.</a:t>
            </a:r>
          </a:p>
          <a:p>
            <a:r>
              <a:rPr lang="en-GB" dirty="0"/>
              <a:t> </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GB" dirty="0"/>
              <a:t> You can also try: </a:t>
            </a:r>
          </a:p>
          <a:p>
            <a:pPr lvl="0"/>
            <a:r>
              <a:rPr lang="en-GB" dirty="0"/>
              <a:t>Brainstorm initial ideas without having to express them perfectly</a:t>
            </a:r>
          </a:p>
          <a:p>
            <a:pPr lvl="0"/>
            <a:r>
              <a:rPr lang="en-GB" dirty="0"/>
              <a:t>Get out of a writer’s block by doing some writing – the physical act</a:t>
            </a:r>
          </a:p>
          <a:p>
            <a:pPr lvl="0"/>
            <a:r>
              <a:rPr lang="en-GB" dirty="0"/>
              <a:t>Work through psychological, intellectual or emotional responses by writing about them</a:t>
            </a:r>
          </a:p>
          <a:p>
            <a:pPr lvl="0"/>
            <a:r>
              <a:rPr lang="en-GB" dirty="0"/>
              <a:t>Open up ideas by writing them down and then trying to get the words right</a:t>
            </a:r>
          </a:p>
          <a:p>
            <a:pPr lvl="0"/>
            <a:r>
              <a:rPr lang="en-GB" dirty="0"/>
              <a:t>Put the ideas and expressions circulating in your head down on paper so that can you move onto  other thoughts and return to these later to express them more clearly</a:t>
            </a:r>
          </a:p>
          <a:p>
            <a:pPr lvl="0"/>
            <a:r>
              <a:rPr lang="en-GB" dirty="0"/>
              <a:t>Gain confidence by writing – producing an </a:t>
            </a:r>
            <a:r>
              <a:rPr lang="en-GB" i="1" dirty="0"/>
              <a:t>amount</a:t>
            </a:r>
            <a:r>
              <a:rPr lang="en-GB" dirty="0"/>
              <a:t> to be edited later by articulating ideas and arguments in your head however (initially) poorly </a:t>
            </a:r>
          </a:p>
          <a:p>
            <a:pPr lvl="0"/>
            <a:r>
              <a:rPr lang="en-GB" dirty="0"/>
              <a:t>Avoid using halting, formalised phrases and getting tied up in them, so </a:t>
            </a:r>
            <a:r>
              <a:rPr lang="en-GB" i="1" dirty="0"/>
              <a:t>saying</a:t>
            </a:r>
            <a:r>
              <a:rPr lang="en-GB" dirty="0"/>
              <a:t> nothing.</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40000" lnSpcReduction="20000"/>
          </a:bodyPr>
          <a:lstStyle/>
          <a:p>
            <a:r>
              <a:rPr lang="en-GB" b="1" dirty="0"/>
              <a:t>Visualise</a:t>
            </a:r>
            <a:endParaRPr lang="en-GB" dirty="0"/>
          </a:p>
          <a:p>
            <a:r>
              <a:rPr lang="en-GB" dirty="0"/>
              <a:t> </a:t>
            </a:r>
          </a:p>
          <a:p>
            <a:r>
              <a:rPr lang="en-GB" dirty="0"/>
              <a:t>Using diagrams and visualisation is another way of starting to write freely. You could try:</a:t>
            </a:r>
          </a:p>
          <a:p>
            <a:r>
              <a:rPr lang="en-GB" dirty="0"/>
              <a:t> </a:t>
            </a:r>
          </a:p>
          <a:p>
            <a:pPr lvl="0"/>
            <a:r>
              <a:rPr lang="en-GB" dirty="0"/>
              <a:t>Expressing contradictions through writing about both or more sides of an issue, separating, then linking them</a:t>
            </a:r>
          </a:p>
          <a:p>
            <a:r>
              <a:rPr lang="en-GB" b="1" dirty="0"/>
              <a:t> </a:t>
            </a:r>
            <a:endParaRPr lang="en-GB" dirty="0"/>
          </a:p>
          <a:p>
            <a:r>
              <a:rPr lang="en-GB" dirty="0"/>
              <a:t>Visualising complex or contradictory ideas can help to build up elements of an argument, underpinned and informed by primary sources, theorists, critics. Like free writing, visualisation helps express the kinds of complications and paradoxes inherent in research.  </a:t>
            </a:r>
          </a:p>
          <a:p>
            <a:r>
              <a:rPr lang="en-GB" dirty="0"/>
              <a:t> </a:t>
            </a:r>
          </a:p>
          <a:p>
            <a:r>
              <a:rPr lang="en-GB" dirty="0"/>
              <a:t>I use a visual image to define the research area chosen from the whole potential field of study – defining this as your ‘slice of the cake’ where the whole field is the whole cake. This visualisation (see </a:t>
            </a:r>
            <a:r>
              <a:rPr lang="en-GB" dirty="0" err="1"/>
              <a:t>chxx</a:t>
            </a:r>
            <a:r>
              <a:rPr lang="en-GB" dirty="0"/>
              <a:t>) adds some elaboration, imagination, and development to the original idea. Sometimes visualising can really show contradictions, the rich variety of ideas, the gaps you need to fill in an area of study.</a:t>
            </a:r>
          </a:p>
          <a:p>
            <a:r>
              <a:rPr lang="en-GB" dirty="0"/>
              <a:t> </a:t>
            </a:r>
          </a:p>
          <a:p>
            <a:r>
              <a:rPr lang="en-GB" b="1" dirty="0"/>
              <a:t>Research as a journey and the writing as a building- a visualisation (to help you think about your own writing) </a:t>
            </a:r>
            <a:endParaRPr lang="en-GB" dirty="0"/>
          </a:p>
          <a:p>
            <a:r>
              <a:rPr lang="en-GB" b="1" dirty="0"/>
              <a:t> </a:t>
            </a:r>
            <a:endParaRPr lang="en-GB" dirty="0"/>
          </a:p>
          <a:p>
            <a:r>
              <a:rPr lang="en-GB" dirty="0"/>
              <a:t>I use another diagram ( see below </a:t>
            </a:r>
            <a:r>
              <a:rPr lang="en-GB" dirty="0" smtClean="0"/>
              <a:t> ) </a:t>
            </a:r>
            <a:r>
              <a:rPr lang="en-GB" dirty="0"/>
              <a:t>to compare research to a journey and the completed dissertation or project  to a well built building. </a:t>
            </a:r>
          </a:p>
          <a:p>
            <a:r>
              <a:rPr lang="en-GB" dirty="0"/>
              <a:t> </a:t>
            </a:r>
          </a:p>
          <a:p>
            <a:r>
              <a:rPr lang="en-GB" dirty="0"/>
              <a:t> </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55000" lnSpcReduction="20000"/>
          </a:bodyPr>
          <a:lstStyle/>
          <a:p>
            <a:r>
              <a:rPr lang="en-GB" dirty="0"/>
              <a:t>Consider the well mapped but actually quite meandering research journey and the final, neatly built building with the themes, theories and arguments running throughout the whole, and the neat transitions from chapters to chapters, paragraphs to paragraphs. It could also help you to think about translating the research which is about discovery, challenge, dedicated work, note taking and detailing , into a careful piece of writing which is </a:t>
            </a:r>
          </a:p>
          <a:p>
            <a:pPr lvl="1"/>
            <a:r>
              <a:rPr lang="en-GB" dirty="0"/>
              <a:t>well planned</a:t>
            </a:r>
          </a:p>
          <a:p>
            <a:pPr lvl="1"/>
            <a:r>
              <a:rPr lang="en-GB" dirty="0"/>
              <a:t>coherent</a:t>
            </a:r>
          </a:p>
          <a:p>
            <a:pPr lvl="1"/>
            <a:r>
              <a:rPr lang="en-GB" dirty="0"/>
              <a:t>with themes and theories running throughout it</a:t>
            </a:r>
          </a:p>
          <a:p>
            <a:pPr lvl="1"/>
            <a:r>
              <a:rPr lang="en-GB" dirty="0"/>
              <a:t>with an argument running throughout it</a:t>
            </a:r>
          </a:p>
          <a:p>
            <a:pPr lvl="1"/>
            <a:r>
              <a:rPr lang="en-GB" dirty="0"/>
              <a:t>with claims backed by evidence and evidence forming the basis of claims</a:t>
            </a:r>
          </a:p>
          <a:p>
            <a:pPr lvl="1"/>
            <a:r>
              <a:rPr lang="en-GB" dirty="0"/>
              <a:t>and all the parts  in their logical place in the whole. </a:t>
            </a:r>
          </a:p>
          <a:p>
            <a:r>
              <a:rPr lang="en-GB" dirty="0"/>
              <a:t> </a:t>
            </a:r>
          </a:p>
          <a:p>
            <a:r>
              <a:rPr lang="en-GB" dirty="0"/>
              <a:t> </a:t>
            </a:r>
          </a:p>
          <a:p>
            <a:r>
              <a:rPr lang="en-GB" dirty="0"/>
              <a:t>You can also visualise using mind mapping tools – which let you explore ideas in a visual shape, a map of your thoughts and findings and questions- which then helps not only to shape what you are thinking and writing, but also to show weak areas which need further work.</a:t>
            </a:r>
          </a:p>
          <a:p>
            <a:endParaRPr lang="en-GB" dirty="0"/>
          </a:p>
          <a:p>
            <a:endParaRPr lang="en-GB" dirty="0"/>
          </a:p>
          <a:p>
            <a:endParaRPr lang="en-GB" dirty="0"/>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GB" b="1" dirty="0"/>
              <a:t>Other kinds of writing to break blocks</a:t>
            </a:r>
            <a:endParaRPr lang="en-GB" dirty="0"/>
          </a:p>
          <a:p>
            <a:r>
              <a:rPr lang="en-GB" dirty="0"/>
              <a:t>You can also try generative writing which involves the following:</a:t>
            </a:r>
          </a:p>
          <a:p>
            <a:r>
              <a:rPr lang="en-GB" dirty="0"/>
              <a:t> </a:t>
            </a:r>
          </a:p>
          <a:p>
            <a:pPr lvl="0"/>
            <a:r>
              <a:rPr lang="en-GB" dirty="0"/>
              <a:t>Write for five minutes</a:t>
            </a:r>
          </a:p>
          <a:p>
            <a:pPr lvl="0"/>
            <a:r>
              <a:rPr lang="en-GB" dirty="0"/>
              <a:t>Without stopping</a:t>
            </a:r>
          </a:p>
          <a:p>
            <a:pPr lvl="0"/>
            <a:r>
              <a:rPr lang="en-GB" dirty="0"/>
              <a:t>Then go back and re-shape it</a:t>
            </a:r>
          </a:p>
          <a:p>
            <a:r>
              <a:rPr lang="en-GB" dirty="0"/>
              <a:t> </a:t>
            </a:r>
          </a:p>
          <a:p>
            <a:r>
              <a:rPr lang="en-GB" dirty="0"/>
              <a:t>Reflect back on the writing, using it as a prompt for discussion and future writing. Take a different coloured pen, annotate, correct it, cut it into bullet points, expand some elements, remove repetition, clarify some elements. The computer helps you to do this painlessly, but you might prefer writing on the computer,  printing it off and working on it manually, then transferring to the computer again. Find a variety of practices which work for you and use them when you need to.  </a:t>
            </a:r>
          </a:p>
          <a:p>
            <a:r>
              <a:rPr lang="en-GB"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What outcomes do you seek from this  session? Please jot a couple down and we will share</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Rowena Murray’s  ‘binge’ and ‘snack’ writing (Murray 2002), recognises that sometimes we don’t have long to write but can write something quick, focused and useful in a small ‘snack’ to be followed later with some long hours of writing or a ‘binge’. Write when you can, what you can, and ensure you take time later to shape, cut, edit and make it flow well, and say what you need it to say. Try it out on ‘critical friends’ whose judgement you trust and  who can advise on whether it does your research justice and is clear enough.   </a:t>
            </a:r>
          </a:p>
          <a:p>
            <a:endParaRPr lang="en-GB" dirty="0" smtClean="0"/>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Understanding feedback aids writing </a:t>
            </a:r>
            <a:endParaRPr lang="en-GB" dirty="0"/>
          </a:p>
        </p:txBody>
      </p:sp>
      <p:sp>
        <p:nvSpPr>
          <p:cNvPr id="3" name="Content Placeholder 2"/>
          <p:cNvSpPr>
            <a:spLocks noGrp="1"/>
          </p:cNvSpPr>
          <p:nvPr>
            <p:ph idx="1"/>
          </p:nvPr>
        </p:nvSpPr>
        <p:spPr>
          <a:xfrm>
            <a:off x="457200" y="1124744"/>
            <a:ext cx="8229600" cy="5001419"/>
          </a:xfrm>
        </p:spPr>
        <p:txBody>
          <a:bodyPr>
            <a:normAutofit fontScale="62500" lnSpcReduction="20000"/>
          </a:bodyPr>
          <a:lstStyle/>
          <a:p>
            <a:r>
              <a:rPr lang="en-GB" dirty="0"/>
              <a:t>Rowena Murray has a helpful typology of comments from tutors both at the conceptual, critical level and that of presentation </a:t>
            </a:r>
            <a:r>
              <a:rPr lang="en-GB" dirty="0" err="1"/>
              <a:t>i.e</a:t>
            </a:r>
            <a:r>
              <a:rPr lang="en-GB" dirty="0"/>
              <a:t>:</a:t>
            </a:r>
          </a:p>
          <a:p>
            <a:pPr lvl="0"/>
            <a:r>
              <a:rPr lang="en-GB" dirty="0"/>
              <a:t>Argument</a:t>
            </a:r>
          </a:p>
          <a:p>
            <a:pPr lvl="0"/>
            <a:r>
              <a:rPr lang="en-GB" dirty="0"/>
              <a:t>Clarity</a:t>
            </a:r>
          </a:p>
          <a:p>
            <a:pPr lvl="0"/>
            <a:r>
              <a:rPr lang="en-GB" dirty="0"/>
              <a:t>‘Develop’</a:t>
            </a:r>
          </a:p>
          <a:p>
            <a:pPr lvl="0"/>
            <a:r>
              <a:rPr lang="en-GB" dirty="0"/>
              <a:t>‘Discuss’</a:t>
            </a:r>
          </a:p>
          <a:p>
            <a:pPr lvl="0"/>
            <a:r>
              <a:rPr lang="en-GB" dirty="0"/>
              <a:t>‘Distinguish’</a:t>
            </a:r>
          </a:p>
          <a:p>
            <a:pPr lvl="0"/>
            <a:r>
              <a:rPr lang="en-GB" dirty="0"/>
              <a:t>‘Expand’</a:t>
            </a:r>
          </a:p>
          <a:p>
            <a:pPr lvl="0"/>
            <a:r>
              <a:rPr lang="en-GB" dirty="0"/>
              <a:t>The mechanics, i.e.</a:t>
            </a:r>
          </a:p>
          <a:p>
            <a:pPr lvl="1"/>
            <a:r>
              <a:rPr lang="en-GB" dirty="0"/>
              <a:t>punctuation etc</a:t>
            </a:r>
          </a:p>
          <a:p>
            <a:pPr lvl="1"/>
            <a:r>
              <a:rPr lang="en-GB" dirty="0"/>
              <a:t>praise</a:t>
            </a:r>
          </a:p>
          <a:p>
            <a:pPr lvl="1"/>
            <a:r>
              <a:rPr lang="en-GB" dirty="0"/>
              <a:t>probe</a:t>
            </a:r>
          </a:p>
          <a:p>
            <a:pPr lvl="1"/>
            <a:r>
              <a:rPr lang="en-GB" dirty="0"/>
              <a:t>prompt</a:t>
            </a:r>
          </a:p>
          <a:p>
            <a:pPr lvl="1"/>
            <a:r>
              <a:rPr lang="en-GB" dirty="0"/>
              <a:t>role switch</a:t>
            </a:r>
          </a:p>
          <a:p>
            <a:pPr lvl="1"/>
            <a:r>
              <a:rPr lang="en-GB" dirty="0"/>
              <a:t>style</a:t>
            </a:r>
          </a:p>
          <a:p>
            <a:r>
              <a:rPr lang="en-GB" dirty="0"/>
              <a:t> </a:t>
            </a:r>
          </a:p>
          <a:p>
            <a:r>
              <a:rPr lang="en-GB" dirty="0" smtClean="0"/>
              <a:t>How can understanding different kinds of feedback aid your writing? </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finally</a:t>
            </a:r>
            <a:endParaRPr lang="en-GB" dirty="0"/>
          </a:p>
        </p:txBody>
      </p:sp>
      <p:sp>
        <p:nvSpPr>
          <p:cNvPr id="3" name="Content Placeholder 2"/>
          <p:cNvSpPr>
            <a:spLocks noGrp="1"/>
          </p:cNvSpPr>
          <p:nvPr>
            <p:ph idx="1"/>
          </p:nvPr>
        </p:nvSpPr>
        <p:spPr/>
        <p:txBody>
          <a:bodyPr/>
          <a:lstStyle/>
          <a:p>
            <a:r>
              <a:rPr lang="en-GB" dirty="0" smtClean="0"/>
              <a:t>What writing </a:t>
            </a:r>
            <a:r>
              <a:rPr lang="en-GB" smtClean="0"/>
              <a:t>block breakers </a:t>
            </a:r>
            <a:r>
              <a:rPr lang="en-GB" dirty="0" smtClean="0"/>
              <a:t>have been useful to you and why? </a:t>
            </a:r>
          </a:p>
          <a:p>
            <a:r>
              <a:rPr lang="en-GB" dirty="0" smtClean="0"/>
              <a:t>When can you use them?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Think- then well write and then share </a:t>
            </a:r>
            <a:endParaRPr lang="en-GB" dirty="0"/>
          </a:p>
        </p:txBody>
      </p:sp>
      <p:sp>
        <p:nvSpPr>
          <p:cNvPr id="3" name="Content Placeholder 2"/>
          <p:cNvSpPr>
            <a:spLocks noGrp="1"/>
          </p:cNvSpPr>
          <p:nvPr>
            <p:ph idx="1"/>
          </p:nvPr>
        </p:nvSpPr>
        <p:spPr/>
        <p:txBody>
          <a:bodyPr/>
          <a:lstStyle/>
          <a:p>
            <a:r>
              <a:rPr lang="en-GB" dirty="0" smtClean="0"/>
              <a:t>What writing blocks have you had? </a:t>
            </a:r>
          </a:p>
          <a:p>
            <a:r>
              <a:rPr lang="en-GB" dirty="0" smtClean="0"/>
              <a:t>What blocks you? </a:t>
            </a:r>
          </a:p>
          <a:p>
            <a:r>
              <a:rPr lang="en-GB" dirty="0" smtClean="0"/>
              <a:t>How does it feel when you are blocked?</a:t>
            </a:r>
          </a:p>
          <a:p>
            <a:r>
              <a:rPr lang="en-GB" dirty="0" smtClean="0"/>
              <a:t>What have you done to unblock? </a:t>
            </a:r>
          </a:p>
          <a:p>
            <a:endParaRPr lang="en-GB" dirty="0" smtClean="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Testimonies and reflections – </a:t>
            </a:r>
            <a:br>
              <a:rPr lang="en-GB" dirty="0" smtClean="0"/>
            </a:br>
            <a:endParaRPr lang="en-GB" dirty="0"/>
          </a:p>
        </p:txBody>
      </p:sp>
      <p:sp>
        <p:nvSpPr>
          <p:cNvPr id="3" name="Content Placeholder 2"/>
          <p:cNvSpPr>
            <a:spLocks noGrp="1"/>
          </p:cNvSpPr>
          <p:nvPr>
            <p:ph idx="1"/>
          </p:nvPr>
        </p:nvSpPr>
        <p:spPr>
          <a:xfrm>
            <a:off x="457200" y="692696"/>
            <a:ext cx="8229600" cy="6165304"/>
          </a:xfrm>
        </p:spPr>
        <p:txBody>
          <a:bodyPr>
            <a:normAutofit/>
          </a:bodyPr>
          <a:lstStyle/>
          <a:p>
            <a:pPr>
              <a:buNone/>
            </a:pPr>
            <a:endParaRPr lang="en-GB" dirty="0" smtClean="0"/>
          </a:p>
          <a:p>
            <a:r>
              <a:rPr lang="en-GB" dirty="0" smtClean="0"/>
              <a:t>Write </a:t>
            </a:r>
          </a:p>
          <a:p>
            <a:r>
              <a:rPr lang="en-GB" dirty="0" smtClean="0"/>
              <a:t>(a)  </a:t>
            </a:r>
            <a:r>
              <a:rPr lang="en-GB" dirty="0" err="1" smtClean="0"/>
              <a:t>narratively</a:t>
            </a:r>
            <a:r>
              <a:rPr lang="en-GB" dirty="0" smtClean="0"/>
              <a:t> and then </a:t>
            </a:r>
          </a:p>
          <a:p>
            <a:r>
              <a:rPr lang="en-GB" dirty="0" smtClean="0"/>
              <a:t>(b)  reflectively for  5 </a:t>
            </a:r>
            <a:r>
              <a:rPr lang="en-GB" dirty="0" err="1" smtClean="0"/>
              <a:t>mins</a:t>
            </a:r>
            <a:r>
              <a:rPr lang="en-GB" dirty="0" smtClean="0"/>
              <a:t> about a block to your writing which you have experienced , and a way you unblocked to carry on writing(narrative) and  </a:t>
            </a:r>
            <a:r>
              <a:rPr lang="en-GB" dirty="0" smtClean="0"/>
              <a:t>what it felt like to be blocked and unblocked (reflectively)  </a:t>
            </a:r>
          </a:p>
          <a:p>
            <a:endParaRPr lang="en-GB" dirty="0" smtClean="0"/>
          </a:p>
          <a:p>
            <a:r>
              <a:rPr lang="en-GB" dirty="0" smtClean="0"/>
              <a:t>Then write down the list of ways others have found help them to unblock</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I have been blocked by-time </a:t>
            </a:r>
          </a:p>
          <a:p>
            <a:r>
              <a:rPr lang="en-GB" dirty="0" smtClean="0"/>
              <a:t>Deadlines too close</a:t>
            </a:r>
          </a:p>
          <a:p>
            <a:r>
              <a:rPr lang="en-GB" dirty="0" smtClean="0"/>
              <a:t>Conceptual complex work needed and no time to do it</a:t>
            </a:r>
          </a:p>
          <a:p>
            <a:r>
              <a:rPr lang="en-GB" dirty="0" smtClean="0"/>
              <a:t>Poor feedback- unpleasant feedback paralyses me </a:t>
            </a:r>
          </a:p>
          <a:p>
            <a:r>
              <a:rPr lang="en-GB" dirty="0" smtClean="0"/>
              <a:t>Not having done enough work and so not having enough to say</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noAutofit/>
          </a:bodyPr>
          <a:lstStyle/>
          <a:p>
            <a:r>
              <a:rPr lang="en-GB" sz="3200" dirty="0" smtClean="0"/>
              <a:t>What do you realise blocks you? And what do you not realise/own up to?? Using the </a:t>
            </a:r>
            <a:r>
              <a:rPr lang="en-GB" sz="3200" dirty="0" err="1"/>
              <a:t>J</a:t>
            </a:r>
            <a:r>
              <a:rPr lang="en-GB" sz="3200" dirty="0" err="1" smtClean="0"/>
              <a:t>ohari</a:t>
            </a:r>
            <a:r>
              <a:rPr lang="en-GB" sz="3200" dirty="0" smtClean="0"/>
              <a:t> window</a:t>
            </a:r>
            <a:endParaRPr lang="en-GB" sz="3200" dirty="0"/>
          </a:p>
        </p:txBody>
      </p:sp>
      <p:sp>
        <p:nvSpPr>
          <p:cNvPr id="3" name="Content Placeholder 2"/>
          <p:cNvSpPr>
            <a:spLocks noGrp="1"/>
          </p:cNvSpPr>
          <p:nvPr>
            <p:ph idx="1"/>
          </p:nvPr>
        </p:nvSpPr>
        <p:spPr/>
        <p:txBody>
          <a:bodyPr/>
          <a:lstStyle/>
          <a:p>
            <a:pPr>
              <a:buNone/>
            </a:pPr>
            <a:r>
              <a:rPr lang="en-GB" dirty="0" smtClean="0"/>
              <a:t>                Known                      Unknown</a:t>
            </a:r>
          </a:p>
          <a:p>
            <a:pPr>
              <a:buNone/>
            </a:pPr>
            <a:endParaRPr lang="en-GB" dirty="0"/>
          </a:p>
          <a:p>
            <a:pPr>
              <a:buNone/>
            </a:pPr>
            <a:endParaRPr lang="en-GB" dirty="0" smtClean="0"/>
          </a:p>
          <a:p>
            <a:pPr>
              <a:buNone/>
            </a:pPr>
            <a:r>
              <a:rPr lang="en-GB" dirty="0" smtClean="0"/>
              <a:t>Overt</a:t>
            </a:r>
          </a:p>
          <a:p>
            <a:pPr>
              <a:buNone/>
            </a:pPr>
            <a:endParaRPr lang="en-GB" dirty="0"/>
          </a:p>
          <a:p>
            <a:pPr>
              <a:buNone/>
            </a:pPr>
            <a:endParaRPr lang="en-GB" dirty="0" smtClean="0"/>
          </a:p>
          <a:p>
            <a:pPr>
              <a:buNone/>
            </a:pPr>
            <a:r>
              <a:rPr lang="en-GB" dirty="0" smtClean="0"/>
              <a:t>Covert </a:t>
            </a:r>
            <a:endParaRPr lang="en-GB" dirty="0"/>
          </a:p>
        </p:txBody>
      </p:sp>
      <p:sp>
        <p:nvSpPr>
          <p:cNvPr id="4" name="Rectangle 3"/>
          <p:cNvSpPr/>
          <p:nvPr/>
        </p:nvSpPr>
        <p:spPr>
          <a:xfrm>
            <a:off x="2051720" y="2780928"/>
            <a:ext cx="5688632" cy="3240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dirty="0">
              <a:solidFill>
                <a:schemeClr val="bg1"/>
              </a:solidFill>
            </a:endParaRPr>
          </a:p>
        </p:txBody>
      </p:sp>
      <p:cxnSp>
        <p:nvCxnSpPr>
          <p:cNvPr id="6" name="Straight Connector 5"/>
          <p:cNvCxnSpPr>
            <a:stCxn id="4" idx="0"/>
            <a:endCxn id="4" idx="2"/>
          </p:cNvCxnSpPr>
          <p:nvPr/>
        </p:nvCxnSpPr>
        <p:spPr>
          <a:xfrm rot="16200000" flipH="1">
            <a:off x="3275856" y="4401108"/>
            <a:ext cx="32403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4" idx="0"/>
            <a:endCxn id="4" idx="2"/>
          </p:cNvCxnSpPr>
          <p:nvPr/>
        </p:nvCxnSpPr>
        <p:spPr>
          <a:xfrm rot="16200000" flipH="1">
            <a:off x="3275856" y="4401108"/>
            <a:ext cx="32403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4" idx="1"/>
            <a:endCxn id="4" idx="3"/>
          </p:cNvCxnSpPr>
          <p:nvPr/>
        </p:nvCxnSpPr>
        <p:spPr>
          <a:xfrm rot="10800000" flipH="1">
            <a:off x="2051720" y="4401108"/>
            <a:ext cx="568863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activities</a:t>
            </a:r>
            <a:endParaRPr lang="en-GB" dirty="0"/>
          </a:p>
        </p:txBody>
      </p:sp>
      <p:sp>
        <p:nvSpPr>
          <p:cNvPr id="3" name="Content Placeholder 2"/>
          <p:cNvSpPr>
            <a:spLocks noGrp="1"/>
          </p:cNvSpPr>
          <p:nvPr>
            <p:ph idx="1"/>
          </p:nvPr>
        </p:nvSpPr>
        <p:spPr/>
        <p:txBody>
          <a:bodyPr>
            <a:normAutofit fontScale="77500" lnSpcReduction="20000"/>
          </a:bodyPr>
          <a:lstStyle/>
          <a:p>
            <a:r>
              <a:rPr lang="en-GB" b="1" dirty="0"/>
              <a:t>You are your first reader</a:t>
            </a:r>
            <a:endParaRPr lang="en-GB" dirty="0"/>
          </a:p>
          <a:p>
            <a:r>
              <a:rPr lang="en-GB" dirty="0"/>
              <a:t>One of the main readers is you. Can you express your ideas and arguments clearly to yourself?  Can you make the annotations on the notes you take and the data you collect clear and engaged with the research question, so that you can turn these into analytical comments as time goes on? Can you carefully focus on getting exactly the right words and phrases to comment on what you have found and what it means, how it contributes to your knowledge and understanding of the field? Can you write clearly, straightforwardly, using everyday language, the language of the subject area and the language of argument, where appropriate?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GB" b="1" dirty="0"/>
              <a:t>Writing reflectively </a:t>
            </a:r>
            <a:endParaRPr lang="en-GB" dirty="0"/>
          </a:p>
          <a:p>
            <a:r>
              <a:rPr lang="en-GB" dirty="0"/>
              <a:t>You will also find it useful to write reflectively, keeping a note of decisions made, problems faced, thoughts about what you are discovering, and about your research journey more generally. This kind of reflection is useful for considered thought and for writing and discussing both about choices made and interpretations and findings . Reflective writing helps you to become aware of your thinking processes, and to be more critical and articulate. Reflective writing is also good for the process of keeping up the momentum especially if your work is stuck or confusing or slowing down. Reflect on what you are doing and learning, what is clear, what is confusing, what to do next.   Reflect during and after activities, asking yourself of each problem, question, activity or finding, </a:t>
            </a:r>
          </a:p>
          <a:p>
            <a:pPr lvl="0"/>
            <a:r>
              <a:rPr lang="en-GB" dirty="0"/>
              <a:t>what does it mean? </a:t>
            </a:r>
          </a:p>
          <a:p>
            <a:pPr lvl="0"/>
            <a:r>
              <a:rPr lang="en-GB" dirty="0"/>
              <a:t>what does it contribute to my argument?</a:t>
            </a:r>
          </a:p>
          <a:p>
            <a:pPr lvl="0"/>
            <a:r>
              <a:rPr lang="en-GB" dirty="0"/>
              <a:t>what should I do next</a:t>
            </a:r>
            <a:r>
              <a:rPr lang="en-GB" dirty="0" smtClean="0"/>
              <a:t>?</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0"/>
            <a:ext cx="8229600" cy="6858000"/>
          </a:xfrm>
        </p:spPr>
        <p:txBody>
          <a:bodyPr>
            <a:normAutofit fontScale="77500" lnSpcReduction="20000"/>
          </a:bodyPr>
          <a:lstStyle/>
          <a:p>
            <a:r>
              <a:rPr lang="en-GB" dirty="0" smtClean="0"/>
              <a:t>An example of reflective writing-  my own:</a:t>
            </a:r>
          </a:p>
          <a:p>
            <a:r>
              <a:rPr lang="en-GB" i="1" dirty="0" smtClean="0"/>
              <a:t>I was rather stuck and bored with my writing for a couple of days –there seemed too much to do so I decided to focus on one piece at a time. I have just been correcting a chapter for two hours. I think it reads more clearly because: I moved the text around to make it more logical and to develop ideas; I decided it did not need to sound as intellectual and complicated as a published journal article so I toned some of the language down and concentrated on being clear; now it is more finished I can move on! good! </a:t>
            </a:r>
          </a:p>
          <a:p>
            <a:endParaRPr lang="en-GB" dirty="0" smtClean="0"/>
          </a:p>
          <a:p>
            <a:r>
              <a:rPr lang="en-GB" b="1" dirty="0" smtClean="0"/>
              <a:t>Discussion: </a:t>
            </a:r>
            <a:r>
              <a:rPr lang="en-GB" dirty="0" smtClean="0"/>
              <a:t>I expressed feelings, summed up  a problem, stated what I did, analysed it and reflected on how effective it was and why I thought it was effective, and then </a:t>
            </a:r>
            <a:r>
              <a:rPr lang="en-GB" dirty="0" err="1" smtClean="0"/>
              <a:t>congratuated</a:t>
            </a:r>
            <a:r>
              <a:rPr lang="en-GB" dirty="0" smtClean="0"/>
              <a:t> myself a bit. This piece of reflective writing was descriptive, personal, analytical and reflective and producing it was actually helpful to my own writing processes. I can look back on it later when I get bored or stuck again, and I can ensure I am never complacent about writing even when I produce something which is finished and acceptable. </a:t>
            </a:r>
          </a:p>
          <a:p>
            <a:endParaRPr lang="en-GB" dirty="0" smtClean="0"/>
          </a:p>
          <a:p>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1704</Words>
  <Application>Microsoft Office PowerPoint</Application>
  <PresentationFormat>On-screen Show (4:3)</PresentationFormat>
  <Paragraphs>142</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Overcoming writing blocks</vt:lpstr>
      <vt:lpstr>Slide 2</vt:lpstr>
      <vt:lpstr>Think- then well write and then share </vt:lpstr>
      <vt:lpstr>Testimonies and reflections –  </vt:lpstr>
      <vt:lpstr>Slide 5</vt:lpstr>
      <vt:lpstr>What do you realise blocks you? And what do you not realise/own up to?? Using the Johari window</vt:lpstr>
      <vt:lpstr>activities</vt:lpstr>
      <vt:lpstr>Slide 8</vt:lpstr>
      <vt:lpstr>Slide 9</vt:lpstr>
      <vt:lpstr>Slide 10</vt:lpstr>
      <vt:lpstr>Write it out and soon and regularly</vt:lpstr>
      <vt:lpstr>Slide 12</vt:lpstr>
      <vt:lpstr>Slide 13</vt:lpstr>
      <vt:lpstr>Slide 14</vt:lpstr>
      <vt:lpstr>Slide 15</vt:lpstr>
      <vt:lpstr>Slide 16</vt:lpstr>
      <vt:lpstr>Slide 17</vt:lpstr>
      <vt:lpstr>Slide 18</vt:lpstr>
      <vt:lpstr>Slide 19</vt:lpstr>
      <vt:lpstr>Slide 20</vt:lpstr>
      <vt:lpstr>Understanding feedback aids writing </vt:lpstr>
      <vt:lpstr>finally</vt:lpstr>
    </vt:vector>
  </TitlesOfParts>
  <Company>University of Brighton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writing blocks</dc:title>
  <dc:creator>Gina Wisker</dc:creator>
  <cp:lastModifiedBy>Gina Wisker</cp:lastModifiedBy>
  <cp:revision>4</cp:revision>
  <dcterms:created xsi:type="dcterms:W3CDTF">2011-01-17T12:48:12Z</dcterms:created>
  <dcterms:modified xsi:type="dcterms:W3CDTF">2011-01-17T13:24:15Z</dcterms:modified>
</cp:coreProperties>
</file>