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81" r:id="rId3"/>
    <p:sldId id="325" r:id="rId4"/>
    <p:sldId id="257" r:id="rId5"/>
    <p:sldId id="322" r:id="rId6"/>
    <p:sldId id="372" r:id="rId7"/>
    <p:sldId id="323" r:id="rId8"/>
    <p:sldId id="324" r:id="rId9"/>
    <p:sldId id="400" r:id="rId10"/>
    <p:sldId id="382" r:id="rId11"/>
    <p:sldId id="396" r:id="rId12"/>
    <p:sldId id="377" r:id="rId13"/>
    <p:sldId id="378" r:id="rId14"/>
    <p:sldId id="383" r:id="rId15"/>
    <p:sldId id="398" r:id="rId16"/>
    <p:sldId id="379" r:id="rId17"/>
    <p:sldId id="380" r:id="rId18"/>
    <p:sldId id="259" r:id="rId19"/>
    <p:sldId id="260" r:id="rId20"/>
    <p:sldId id="329" r:id="rId21"/>
    <p:sldId id="390" r:id="rId22"/>
    <p:sldId id="330" r:id="rId23"/>
    <p:sldId id="389" r:id="rId24"/>
    <p:sldId id="391" r:id="rId25"/>
    <p:sldId id="397" r:id="rId26"/>
    <p:sldId id="392" r:id="rId27"/>
    <p:sldId id="393" r:id="rId28"/>
    <p:sldId id="394" r:id="rId29"/>
    <p:sldId id="395" r:id="rId30"/>
    <p:sldId id="399" r:id="rId31"/>
    <p:sldId id="361" r:id="rId32"/>
    <p:sldId id="364" r:id="rId33"/>
    <p:sldId id="366" r:id="rId34"/>
    <p:sldId id="369" r:id="rId35"/>
    <p:sldId id="408" r:id="rId36"/>
    <p:sldId id="409" r:id="rId37"/>
    <p:sldId id="410" r:id="rId38"/>
    <p:sldId id="411" r:id="rId39"/>
    <p:sldId id="412" r:id="rId40"/>
    <p:sldId id="413" r:id="rId41"/>
    <p:sldId id="414" r:id="rId42"/>
    <p:sldId id="415" r:id="rId43"/>
    <p:sldId id="336" r:id="rId44"/>
    <p:sldId id="338" r:id="rId45"/>
    <p:sldId id="407" r:id="rId46"/>
    <p:sldId id="339" r:id="rId47"/>
    <p:sldId id="340" r:id="rId48"/>
    <p:sldId id="416" r:id="rId49"/>
    <p:sldId id="404" r:id="rId50"/>
    <p:sldId id="405" r:id="rId51"/>
    <p:sldId id="406" r:id="rId52"/>
    <p:sldId id="262" r:id="rId53"/>
    <p:sldId id="263" r:id="rId54"/>
    <p:sldId id="276" r:id="rId55"/>
    <p:sldId id="417" r:id="rId56"/>
    <p:sldId id="401" r:id="rId57"/>
    <p:sldId id="402" r:id="rId58"/>
    <p:sldId id="403" r:id="rId59"/>
    <p:sldId id="277" r:id="rId60"/>
    <p:sldId id="278" r:id="rId61"/>
    <p:sldId id="279" r:id="rId62"/>
    <p:sldId id="280"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 id="304" r:id="rId82"/>
    <p:sldId id="305" r:id="rId83"/>
    <p:sldId id="306" r:id="rId84"/>
    <p:sldId id="307" r:id="rId85"/>
    <p:sldId id="309" r:id="rId86"/>
    <p:sldId id="310" r:id="rId87"/>
    <p:sldId id="311" r:id="rId88"/>
    <p:sldId id="312" r:id="rId89"/>
    <p:sldId id="313" r:id="rId90"/>
    <p:sldId id="314" r:id="rId91"/>
    <p:sldId id="315" r:id="rId92"/>
    <p:sldId id="316" r:id="rId93"/>
    <p:sldId id="317" r:id="rId94"/>
    <p:sldId id="318" r:id="rId95"/>
    <p:sldId id="319" r:id="rId96"/>
    <p:sldId id="320" r:id="rId97"/>
    <p:sldId id="351" r:id="rId98"/>
    <p:sldId id="353" r:id="rId99"/>
    <p:sldId id="354" r:id="rId100"/>
    <p:sldId id="384" r:id="rId101"/>
    <p:sldId id="385" r:id="rId102"/>
    <p:sldId id="386" r:id="rId103"/>
    <p:sldId id="387" r:id="rId104"/>
    <p:sldId id="388" r:id="rId105"/>
    <p:sldId id="359" r:id="rId106"/>
    <p:sldId id="321"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7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A220D-F769-4D90-904E-D632BFD937EB}" type="datetimeFigureOut">
              <a:rPr lang="en-GB" smtClean="0"/>
              <a:pPr/>
              <a:t>26/06/2012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3F677-4849-4C05-8667-99CCA8FC71B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5A012F-D169-4735-86F4-C2A6584F331E}" type="slidenum">
              <a:rPr lang="en-GB" smtClean="0"/>
              <a:pPr/>
              <a:t>82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4BF93-9A98-4D3B-B2A0-4CA2FA5D9014}"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9D5CB-4ABE-4523-B1E3-DC2B27BDA22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4BF93-9A98-4D3B-B2A0-4CA2FA5D9014}" type="datetimeFigureOut">
              <a:rPr lang="en-GB" smtClean="0"/>
              <a:pPr/>
              <a:t>26/06/2012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9D5CB-4ABE-4523-B1E3-DC2B27BDA22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ommunity.brighton.ac.uk/dp47/weblog/edit/45514" TargetMode="External"/><Relationship Id="rId2" Type="http://schemas.openxmlformats.org/officeDocument/2006/relationships/hyperlink" Target="http://community.brighton.ac.uk/dp47/weblog/45514.html" TargetMode="External"/><Relationship Id="rId1" Type="http://schemas.openxmlformats.org/officeDocument/2006/relationships/slideLayout" Target="../slideLayouts/slideLayout2.xml"/><Relationship Id="rId4" Type="http://schemas.openxmlformats.org/officeDocument/2006/relationships/hyperlink" Target="http://community.brighton.ac.uk/mod/blog/action_redirection.php?action=delete_weblog_post&amp;delete_post_id=45514&amp;extension=weblo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Voice,  vision and articulation</a:t>
            </a:r>
            <a:endParaRPr lang="en-GB" dirty="0"/>
          </a:p>
        </p:txBody>
      </p:sp>
      <p:sp>
        <p:nvSpPr>
          <p:cNvPr id="3" name="Subtitle 2"/>
          <p:cNvSpPr>
            <a:spLocks noGrp="1"/>
          </p:cNvSpPr>
          <p:nvPr>
            <p:ph type="subTitle" idx="1"/>
          </p:nvPr>
        </p:nvSpPr>
        <p:spPr>
          <a:xfrm>
            <a:off x="1371600" y="3886200"/>
            <a:ext cx="6400800" cy="2783160"/>
          </a:xfrm>
        </p:spPr>
        <p:txBody>
          <a:bodyPr>
            <a:normAutofit lnSpcReduction="10000"/>
          </a:bodyPr>
          <a:lstStyle/>
          <a:p>
            <a:r>
              <a:rPr lang="en-GB" dirty="0" smtClean="0">
                <a:solidFill>
                  <a:schemeClr val="tx1"/>
                </a:solidFill>
              </a:rPr>
              <a:t>International Threshold Concepts Conference Dublin 2012</a:t>
            </a:r>
          </a:p>
          <a:p>
            <a:endParaRPr lang="en-GB" dirty="0" smtClean="0">
              <a:solidFill>
                <a:schemeClr val="tx1"/>
              </a:solidFill>
            </a:endParaRPr>
          </a:p>
          <a:p>
            <a:r>
              <a:rPr lang="en-GB" dirty="0" smtClean="0">
                <a:solidFill>
                  <a:schemeClr val="tx1"/>
                </a:solidFill>
              </a:rPr>
              <a:t>Gina </a:t>
            </a:r>
            <a:r>
              <a:rPr lang="en-GB" dirty="0">
                <a:solidFill>
                  <a:schemeClr val="tx1"/>
                </a:solidFill>
              </a:rPr>
              <a:t>W</a:t>
            </a:r>
            <a:r>
              <a:rPr lang="en-GB" dirty="0" smtClean="0">
                <a:solidFill>
                  <a:schemeClr val="tx1"/>
                </a:solidFill>
              </a:rPr>
              <a:t>isker </a:t>
            </a:r>
          </a:p>
          <a:p>
            <a:r>
              <a:rPr lang="en-GB" dirty="0" smtClean="0">
                <a:solidFill>
                  <a:schemeClr val="tx1"/>
                </a:solidFill>
              </a:rPr>
              <a:t>University of Brighton</a:t>
            </a:r>
            <a:r>
              <a:rPr lang="en-GB" dirty="0" smtClean="0"/>
              <a:t> </a:t>
            </a:r>
            <a:endParaRPr lang="en-GB" dirty="0"/>
          </a:p>
        </p:txBody>
      </p:sp>
      <p:pic>
        <p:nvPicPr>
          <p:cNvPr id="4" name="Picture 3" descr="180px-Fountain-pen-nib.jpg"/>
          <p:cNvPicPr>
            <a:picLocks noChangeAspect="1"/>
          </p:cNvPicPr>
          <p:nvPr/>
        </p:nvPicPr>
        <p:blipFill>
          <a:blip r:embed="rId2" cstate="print"/>
          <a:stretch>
            <a:fillRect/>
          </a:stretch>
        </p:blipFill>
        <p:spPr>
          <a:xfrm>
            <a:off x="2571736" y="214291"/>
            <a:ext cx="4000528" cy="1000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Conceptual threshold crossing</a:t>
            </a:r>
            <a:endParaRPr lang="en-GB" dirty="0"/>
          </a:p>
        </p:txBody>
      </p:sp>
      <p:sp>
        <p:nvSpPr>
          <p:cNvPr id="3" name="Content Placeholder 2"/>
          <p:cNvSpPr>
            <a:spLocks noGrp="1"/>
          </p:cNvSpPr>
          <p:nvPr>
            <p:ph idx="1"/>
          </p:nvPr>
        </p:nvSpPr>
        <p:spPr>
          <a:xfrm>
            <a:off x="457200" y="908720"/>
            <a:ext cx="8229600" cy="5949280"/>
          </a:xfrm>
        </p:spPr>
        <p:txBody>
          <a:bodyPr>
            <a:normAutofit fontScale="77500" lnSpcReduction="20000"/>
          </a:bodyPr>
          <a:lstStyle/>
          <a:p>
            <a:r>
              <a:rPr lang="en-GB" dirty="0" smtClean="0"/>
              <a:t>Conceptual threshold crossing (Wisker, </a:t>
            </a:r>
            <a:r>
              <a:rPr lang="en-GB" dirty="0" err="1" smtClean="0"/>
              <a:t>Kiley</a:t>
            </a:r>
            <a:r>
              <a:rPr lang="en-GB" dirty="0" smtClean="0"/>
              <a:t>, Robinson 2006, 2008, 2010) grows from the theorising of threshold concepts in the disciplines (Meyer, Land) </a:t>
            </a:r>
          </a:p>
          <a:p>
            <a:r>
              <a:rPr lang="en-GB" dirty="0" smtClean="0"/>
              <a:t>Identifying ‘learning leaps’ in the stages of doctoral students’ research and writing </a:t>
            </a:r>
          </a:p>
          <a:p>
            <a:r>
              <a:rPr lang="en-GB" dirty="0" smtClean="0"/>
              <a:t>Doctoral learning journeys research (HEA funded Wisker, Robinson, Morris, Trafford, Lilly, </a:t>
            </a:r>
            <a:r>
              <a:rPr lang="en-GB" dirty="0" err="1" smtClean="0"/>
              <a:t>Warnes</a:t>
            </a:r>
            <a:r>
              <a:rPr lang="en-GB" dirty="0" smtClean="0"/>
              <a:t> 2007-2010)focused on both identifying the stages when doctoral students work more conceptually, critically and creatively, and identifying the ways supervisors can ‘nudge’ this.</a:t>
            </a:r>
          </a:p>
          <a:p>
            <a:r>
              <a:rPr lang="en-GB" dirty="0" smtClean="0"/>
              <a:t>We discovered links between ontology (being in the world- self-and epistemology –ways of knowing and construction of knowledge </a:t>
            </a:r>
          </a:p>
          <a:p>
            <a:endParaRPr lang="en-GB" dirty="0" smtClean="0"/>
          </a:p>
          <a:p>
            <a:r>
              <a:rPr lang="en-GB" dirty="0" smtClean="0"/>
              <a:t>F</a:t>
            </a:r>
            <a:r>
              <a:rPr lang="en-GB" dirty="0" smtClean="0"/>
              <a:t>or writing these conceptual threshold crossing stages and  moments are what I call ‘Breakthrough moments’</a:t>
            </a:r>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669360"/>
          </a:xfrm>
        </p:spPr>
        <p:txBody>
          <a:bodyPr>
            <a:normAutofit fontScale="85000" lnSpcReduction="10000"/>
          </a:bodyPr>
          <a:lstStyle/>
          <a:p>
            <a:r>
              <a:rPr lang="en-GB" b="1" dirty="0" smtClean="0"/>
              <a:t>What stops writing moments: </a:t>
            </a:r>
          </a:p>
          <a:p>
            <a:r>
              <a:rPr lang="en-GB" dirty="0" smtClean="0"/>
              <a:t>External </a:t>
            </a:r>
            <a:r>
              <a:rPr lang="en-GB" dirty="0" smtClean="0"/>
              <a:t>factors included organisational sabotage as the secondment was repeatedly delayed to utilise my expertise elsewhere</a:t>
            </a:r>
          </a:p>
          <a:p>
            <a:r>
              <a:rPr lang="en-GB" dirty="0" smtClean="0"/>
              <a:t>feeling used and nothing more than research writing fodder to boost the school’s REF rating. poor advice early on set the bar unnecessarily high regarding the scholarly journal to pitch my writing to which meant I was perpetually engaged in a cycle of self-doubt about my ability to reach the standard required. It was never good enough. Deadlines that were set for completion of first, second, third  articles were unrealistic so the cycle of failure continued to expand and overwhelm.   The internal factors that impacted on my motivation to progress with my writing were an unforeseen personal reaction to the concept of having to write in the secondment </a:t>
            </a:r>
            <a:r>
              <a:rPr lang="en-GB" dirty="0" smtClean="0"/>
              <a:t>days</a:t>
            </a:r>
            <a:endParaRPr lang="en-GB"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6525344"/>
          </a:xfrm>
        </p:spPr>
        <p:txBody>
          <a:bodyPr>
            <a:normAutofit fontScale="62500" lnSpcReduction="20000"/>
          </a:bodyPr>
          <a:lstStyle/>
          <a:p>
            <a:r>
              <a:rPr lang="en-GB" b="1" dirty="0" smtClean="0"/>
              <a:t>to write for the School, having to write for the Research Centre</a:t>
            </a:r>
            <a:r>
              <a:rPr lang="en-GB" dirty="0" smtClean="0"/>
              <a:t>.  I found myself paralysed.  I was constantly frustrated by a self that wasted so much time, by allowing myself to be perpetually distracted by the more pressing demands of my everyday work role.  I realised </a:t>
            </a:r>
            <a:r>
              <a:rPr lang="en-GB" b="1" dirty="0" smtClean="0"/>
              <a:t>I had always written for me, </a:t>
            </a:r>
            <a:r>
              <a:rPr lang="en-GB" dirty="0" smtClean="0"/>
              <a:t>written because I chose to write, written when I found time to write.</a:t>
            </a:r>
          </a:p>
          <a:p>
            <a:r>
              <a:rPr lang="en-GB" dirty="0" smtClean="0"/>
              <a:t> On reflection the need to control why I wrote wasn’t completely egotistically driven the need was related to an internal locus of control, a need to own my professional role activity. I have always determined what I do as a lecturer. I design my own roles. </a:t>
            </a:r>
            <a:r>
              <a:rPr lang="en-GB" b="1" dirty="0" smtClean="0"/>
              <a:t>I create opportunities</a:t>
            </a:r>
            <a:r>
              <a:rPr lang="en-GB" dirty="0" smtClean="0"/>
              <a:t>. My strength is my ability to drive forward new ways of thinking about teaching and learning. </a:t>
            </a:r>
            <a:r>
              <a:rPr lang="en-GB" b="1" dirty="0" smtClean="0"/>
              <a:t>I am passionate</a:t>
            </a:r>
            <a:r>
              <a:rPr lang="en-GB" dirty="0" smtClean="0"/>
              <a:t> about my identity as a lecturer, as a scholar, as a promoter and enabler of development within others. The changing goal posts within the research secondment led to my sense of loss of control of the process. It was no longer what I had signed up to. It (</a:t>
            </a:r>
            <a:r>
              <a:rPr lang="en-GB" b="1" dirty="0" smtClean="0"/>
              <a:t>ME</a:t>
            </a:r>
            <a:r>
              <a:rPr lang="en-GB" dirty="0" smtClean="0"/>
              <a:t>) had become a tool for a political end, one that didn’t seem to care whether I learnt from the process or not, a dispassionate place, a place where researchers do not develop others for fear of detracting the political gaze from themselves, an isolated lonely place where you are judged purely on the success of your latest piece of work. The desire to gravitate to research in the latter decade of my working life had been cruelly shown wanting. I was suffering from reality shock and felt shaken by the cold, emptiness of a cherished aspiration.</a:t>
            </a:r>
          </a:p>
          <a:p>
            <a:pPr>
              <a:buNone/>
            </a:pPr>
            <a:r>
              <a:rPr lang="en-GB" dirty="0" smtClean="0"/>
              <a:t> </a:t>
            </a:r>
          </a:p>
          <a:p>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126163"/>
          </a:xfrm>
        </p:spPr>
        <p:txBody>
          <a:bodyPr>
            <a:normAutofit fontScale="92500" lnSpcReduction="20000"/>
          </a:bodyPr>
          <a:lstStyle/>
          <a:p>
            <a:r>
              <a:rPr lang="en-GB" dirty="0" smtClean="0"/>
              <a:t>Signing up for the module on writing for publication was the start of </a:t>
            </a:r>
            <a:r>
              <a:rPr lang="en-GB" b="1" dirty="0" smtClean="0"/>
              <a:t>taking control back</a:t>
            </a:r>
            <a:r>
              <a:rPr lang="en-GB" dirty="0" smtClean="0"/>
              <a:t> of the situation. Being a student is rather a pleasant place to be. It’s familiar. I can justify time for the activity in the module as a student as that is understood by all my colleagues. “</a:t>
            </a:r>
            <a:r>
              <a:rPr lang="en-GB" i="1" dirty="0" smtClean="0"/>
              <a:t>I am enrolled on a module I have an assignment to complete so I need some time to write”.</a:t>
            </a:r>
            <a:r>
              <a:rPr lang="en-GB" dirty="0" smtClean="0"/>
              <a:t> This writing space is legitimate. I make a point of carving out time for it because I don’t wish to be humiliated in an exam board. That’s quite a driving force as it has personal meaning.  I also chose to sign up to the module. It was my idea. I chose the module because it has a product that meets my needs but also it meets the needs of the organisation. </a:t>
            </a:r>
            <a:r>
              <a:rPr lang="en-GB" b="1" dirty="0" smtClean="0"/>
              <a:t>It is a win, win module</a:t>
            </a:r>
            <a:r>
              <a:rPr lang="en-GB" dirty="0" smtClean="0"/>
              <a:t>. </a:t>
            </a:r>
          </a:p>
          <a:p>
            <a:endParaRPr lang="en-GB" dirty="0" smtClean="0"/>
          </a:p>
          <a:p>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6669360"/>
          </a:xfrm>
        </p:spPr>
        <p:txBody>
          <a:bodyPr>
            <a:normAutofit fontScale="62500" lnSpcReduction="20000"/>
          </a:bodyPr>
          <a:lstStyle/>
          <a:p>
            <a:r>
              <a:rPr lang="en-GB" dirty="0" smtClean="0"/>
              <a:t>The two study days were my turning point. They helped me to regain control over the writing. GOOD!   Choosing a journal to write for was enlightening. By pitching the article in a journal that has impact, multiple editions a year and is familiar in its style I have been able to identify a relevant and achievable journal for publication of my writing.  Being more realistic about what I should write up first, simplifying the task, making it manageable has helped me to come to know that I can do this. I know now that I was overcomplicating the task as I got caught up in the discourse of three stars, high impact research, citations and international recognition as the only concepts of value when writing and in the process lost the value of myself. The action learning sets and knowing there is a study buddy provides the on-going support to keep me on track with my learning. I actually enjoy the time now to write. I still allow work to interrupt the writing. I still waste days set aside for writing by the shrill distraction of everyday demands but I also do spend days purely on the writing and feel enjoyment in just being in the text, adjusting the text, remembering my motivation to illuminate the world of those learning through work. My achievement in the research secondment was to analyse my research findings and conceptualise the experience of those learning through work. I want others to read this now. The voices of those I interviewed should be heard</a:t>
            </a:r>
            <a:r>
              <a:rPr lang="en-GB" b="1" dirty="0" smtClean="0"/>
              <a:t> I have rediscovered my motivation to write.</a:t>
            </a:r>
            <a:endParaRPr lang="en-GB" dirty="0" smtClean="0"/>
          </a:p>
          <a:p>
            <a:r>
              <a:rPr lang="en-GB" b="1" dirty="0" smtClean="0"/>
              <a:t> </a:t>
            </a:r>
            <a:endParaRPr lang="en-GB"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Writing is hard. Writing is time consuming. The decision to write involves a commitment not to one article but a commitment to become a writer.  That’s what the module has done for me. I feel that I have made a commitment. I feel battle scarred. I feel slightly exhilarated at the effort and the failure. I enjoy it when it works. I enjoy reading sections I have written and that sense of </a:t>
            </a:r>
            <a:r>
              <a:rPr lang="en-GB" b="1" dirty="0" smtClean="0"/>
              <a:t>Yes that’s it. They’ll love that bit!. </a:t>
            </a:r>
            <a:r>
              <a:rPr lang="en-GB" dirty="0" smtClean="0"/>
              <a:t>I nearly gave up this week. I packed all the books and articles up, said “it can’t be done”  and switched off the computer went to walk out the door, turned and looked back at my desk and said “Just give it another go”. .........</a:t>
            </a:r>
          </a:p>
          <a:p>
            <a:endParaRPr lang="en-GB" dirty="0" smtClean="0"/>
          </a:p>
          <a:p>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Perceived benefits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Perceived benefits include the writer’s development of:</a:t>
            </a:r>
          </a:p>
          <a:p>
            <a:pPr lvl="0"/>
            <a:r>
              <a:rPr lang="en-GB" dirty="0" smtClean="0"/>
              <a:t>Informal writing skills</a:t>
            </a:r>
          </a:p>
          <a:p>
            <a:pPr lvl="0"/>
            <a:r>
              <a:rPr lang="en-GB" dirty="0" smtClean="0"/>
              <a:t>Critical thinking</a:t>
            </a:r>
          </a:p>
          <a:p>
            <a:pPr lvl="0"/>
            <a:r>
              <a:rPr lang="en-GB" dirty="0" smtClean="0"/>
              <a:t>Reflectivity about writing</a:t>
            </a:r>
          </a:p>
          <a:p>
            <a:pPr lvl="0"/>
            <a:r>
              <a:rPr lang="en-GB" dirty="0" smtClean="0"/>
              <a:t>Debating and discussion skills</a:t>
            </a:r>
          </a:p>
          <a:p>
            <a:pPr lvl="0"/>
            <a:r>
              <a:rPr lang="en-GB" dirty="0" smtClean="0"/>
              <a:t>Confidence</a:t>
            </a:r>
          </a:p>
          <a:p>
            <a:pPr lvl="0"/>
            <a:r>
              <a:rPr lang="en-GB" dirty="0" smtClean="0"/>
              <a:t>Moral support</a:t>
            </a:r>
          </a:p>
          <a:p>
            <a:pPr lvl="0"/>
            <a:r>
              <a:rPr lang="en-GB" dirty="0" smtClean="0"/>
              <a:t>Engagement</a:t>
            </a:r>
          </a:p>
          <a:p>
            <a:pPr lvl="0"/>
            <a:r>
              <a:rPr lang="en-GB" dirty="0" smtClean="0"/>
              <a:t>Originality and voice</a:t>
            </a:r>
          </a:p>
          <a:p>
            <a:pPr lvl="0"/>
            <a:r>
              <a:rPr lang="en-GB" dirty="0" smtClean="0"/>
              <a:t>Enhanced formal academic writing </a:t>
            </a:r>
          </a:p>
          <a:p>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105</a:t>
            </a:fld>
            <a:endParaRPr lang="en-GB"/>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p:txBody>
          <a:bodyPr/>
          <a:lstStyle/>
          <a:p>
            <a:r>
              <a:rPr lang="en-GB" dirty="0" smtClean="0"/>
              <a:t>What writing </a:t>
            </a:r>
            <a:r>
              <a:rPr lang="en-GB" smtClean="0"/>
              <a:t>block breakers </a:t>
            </a:r>
            <a:r>
              <a:rPr lang="en-GB" dirty="0" smtClean="0"/>
              <a:t>have been useful to you and why? </a:t>
            </a:r>
          </a:p>
          <a:p>
            <a:r>
              <a:rPr lang="en-GB" dirty="0" smtClean="0"/>
              <a:t>When can you use them?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Questions      1</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Have you had breakthrough or conceptual threshold crossing moments in your own writing? If so how did this feel? </a:t>
            </a:r>
          </a:p>
          <a:p>
            <a:r>
              <a:rPr lang="en-GB" dirty="0" smtClean="0"/>
              <a:t>What nudged it? </a:t>
            </a:r>
          </a:p>
          <a:p>
            <a:r>
              <a:rPr lang="en-GB" dirty="0" smtClean="0"/>
              <a:t>What do you do? Did it change your writing practices and processes?  Your feelings about you as a writer?</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686800" cy="5069160"/>
          </a:xfrm>
        </p:spPr>
        <p:txBody>
          <a:bodyPr>
            <a:normAutofit/>
          </a:bodyPr>
          <a:lstStyle/>
          <a:p>
            <a:r>
              <a:rPr lang="en-GB" dirty="0" smtClean="0"/>
              <a:t>What do academics, postgraduates and  other writers find useful to support their writing development? </a:t>
            </a:r>
          </a:p>
          <a:p>
            <a:r>
              <a:rPr lang="en-GB" dirty="0" smtClean="0"/>
              <a:t>How do </a:t>
            </a:r>
          </a:p>
          <a:p>
            <a:r>
              <a:rPr lang="en-GB" dirty="0" smtClean="0"/>
              <a:t>F</a:t>
            </a:r>
            <a:r>
              <a:rPr lang="en-GB" dirty="0" smtClean="0"/>
              <a:t>ace to face writing workshops, </a:t>
            </a:r>
          </a:p>
          <a:p>
            <a:r>
              <a:rPr lang="en-GB" dirty="0" smtClean="0"/>
              <a:t>Critical friend and tutor support</a:t>
            </a:r>
          </a:p>
          <a:p>
            <a:r>
              <a:rPr lang="en-GB" dirty="0" smtClean="0"/>
              <a:t>online </a:t>
            </a:r>
            <a:r>
              <a:rPr lang="en-GB" dirty="0" smtClean="0"/>
              <a:t>and internet based support </a:t>
            </a:r>
            <a:endParaRPr lang="en-GB" dirty="0" smtClean="0"/>
          </a:p>
          <a:p>
            <a:r>
              <a:rPr lang="en-GB" dirty="0" smtClean="0"/>
              <a:t>Nudge , support and enable </a:t>
            </a:r>
            <a:r>
              <a:rPr lang="en-GB" dirty="0" smtClean="0"/>
              <a:t>the writing process for </a:t>
            </a:r>
            <a:r>
              <a:rPr lang="en-GB" dirty="0" smtClean="0"/>
              <a:t>academics, </a:t>
            </a:r>
            <a:r>
              <a:rPr lang="en-GB" dirty="0" smtClean="0"/>
              <a:t>postgraduates and others-  ?</a:t>
            </a:r>
          </a:p>
          <a:p>
            <a:pPr>
              <a:buNone/>
            </a:pPr>
            <a:endParaRPr lang="en-GB" dirty="0" smtClean="0"/>
          </a:p>
        </p:txBody>
      </p:sp>
      <p:pic>
        <p:nvPicPr>
          <p:cNvPr id="4" name="Picture 3" descr="180px-Fountain-pen-nib.jpg"/>
          <p:cNvPicPr>
            <a:picLocks noChangeAspect="1"/>
          </p:cNvPicPr>
          <p:nvPr/>
        </p:nvPicPr>
        <p:blipFill>
          <a:blip r:embed="rId2" cstate="print"/>
          <a:stretch>
            <a:fillRect/>
          </a:stretch>
        </p:blipFill>
        <p:spPr>
          <a:xfrm>
            <a:off x="2571736" y="214291"/>
            <a:ext cx="4000528" cy="1000132"/>
          </a:xfrm>
          <a:prstGeom prst="rect">
            <a:avLst/>
          </a:prstGeom>
        </p:spPr>
      </p:pic>
      <p:sp>
        <p:nvSpPr>
          <p:cNvPr id="5" name="Slide Number Placeholder 4"/>
          <p:cNvSpPr>
            <a:spLocks noGrp="1"/>
          </p:cNvSpPr>
          <p:nvPr>
            <p:ph type="sldNum" sz="quarter" idx="12"/>
          </p:nvPr>
        </p:nvSpPr>
        <p:spPr/>
        <p:txBody>
          <a:bodyPr/>
          <a:lstStyle/>
          <a:p>
            <a:fld id="{C20314BC-B874-42A5-B5D0-0ECB9E13C50C}"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85000" lnSpcReduction="20000"/>
          </a:bodyPr>
          <a:lstStyle/>
          <a:p>
            <a:r>
              <a:rPr lang="en-GB" dirty="0" smtClean="0"/>
              <a:t>Research suggests the three traditional models for providing academic writing support work more effectively when some of their different elements are combined together (Bell, op.cit.). The models include:</a:t>
            </a:r>
          </a:p>
          <a:p>
            <a:endParaRPr lang="en-GB" dirty="0" smtClean="0"/>
          </a:p>
          <a:p>
            <a:pPr lvl="0"/>
            <a:r>
              <a:rPr lang="en-GB" b="1" dirty="0" smtClean="0"/>
              <a:t>The Skills model </a:t>
            </a:r>
            <a:r>
              <a:rPr lang="en-GB" dirty="0" smtClean="0"/>
              <a:t>which involves teaching study skills to individuals or groups usually by non-academic staff.  In this case the students may be  identified as failing; and it is the students’ responsibility to improve their writing.  </a:t>
            </a:r>
          </a:p>
          <a:p>
            <a:pPr lvl="0"/>
            <a:r>
              <a:rPr lang="en-GB" b="1" dirty="0" smtClean="0"/>
              <a:t>The Socialisation model </a:t>
            </a:r>
            <a:r>
              <a:rPr lang="en-GB" dirty="0" smtClean="0"/>
              <a:t>which assumes students’ natural ability to develop writing skills as they pass through the transition into HE.</a:t>
            </a:r>
          </a:p>
          <a:p>
            <a:pPr lvl="0"/>
            <a:r>
              <a:rPr lang="en-GB" b="1" dirty="0" smtClean="0"/>
              <a:t>The Academic </a:t>
            </a:r>
            <a:r>
              <a:rPr lang="en-GB" b="1" dirty="0" err="1" smtClean="0"/>
              <a:t>Literacies</a:t>
            </a:r>
            <a:r>
              <a:rPr lang="en-GB" b="1" dirty="0" smtClean="0"/>
              <a:t> model </a:t>
            </a:r>
            <a:r>
              <a:rPr lang="en-GB" dirty="0" smtClean="0"/>
              <a:t>which defines writing as more than just an individual’s skill or action.  It is also a collaborative process, which can be encouraged.</a:t>
            </a:r>
          </a:p>
          <a:p>
            <a:endParaRPr lang="en-GB" dirty="0" smtClean="0"/>
          </a:p>
          <a:p>
            <a:r>
              <a:rPr lang="en-GB" dirty="0" smtClean="0"/>
              <a:t>(Bell, op.cit.)</a:t>
            </a:r>
          </a:p>
          <a:p>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Suggesting..</a:t>
            </a:r>
            <a:endParaRPr lang="en-GB" dirty="0"/>
          </a:p>
        </p:txBody>
      </p:sp>
      <p:sp>
        <p:nvSpPr>
          <p:cNvPr id="3" name="Content Placeholder 2"/>
          <p:cNvSpPr>
            <a:spLocks noGrp="1"/>
          </p:cNvSpPr>
          <p:nvPr>
            <p:ph idx="1"/>
          </p:nvPr>
        </p:nvSpPr>
        <p:spPr/>
        <p:txBody>
          <a:bodyPr/>
          <a:lstStyle/>
          <a:p>
            <a:r>
              <a:rPr lang="en-GB" dirty="0" smtClean="0"/>
              <a:t>The writing process can be enabled and </a:t>
            </a:r>
            <a:r>
              <a:rPr lang="en-GB" dirty="0" err="1" smtClean="0"/>
              <a:t>vehicled</a:t>
            </a:r>
            <a:r>
              <a:rPr lang="en-GB" dirty="0" smtClean="0"/>
              <a:t> by a structured course  with</a:t>
            </a:r>
          </a:p>
          <a:p>
            <a:r>
              <a:rPr lang="en-GB" dirty="0" smtClean="0"/>
              <a:t>Group workshops</a:t>
            </a:r>
          </a:p>
          <a:p>
            <a:r>
              <a:rPr lang="en-GB" dirty="0" smtClean="0"/>
              <a:t>Critical friends</a:t>
            </a:r>
          </a:p>
          <a:p>
            <a:r>
              <a:rPr lang="en-GB" dirty="0" smtClean="0"/>
              <a:t>Online and email support and feedback</a:t>
            </a:r>
          </a:p>
          <a:p>
            <a:r>
              <a:rPr lang="en-GB" dirty="0" smtClean="0"/>
              <a:t>The production of assessable work</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en-GB" dirty="0" smtClean="0"/>
              <a:t>WAP</a:t>
            </a:r>
            <a:endParaRPr lang="en-GB" dirty="0"/>
          </a:p>
        </p:txBody>
      </p:sp>
      <p:sp>
        <p:nvSpPr>
          <p:cNvPr id="3" name="Content Placeholder 2"/>
          <p:cNvSpPr>
            <a:spLocks noGrp="1"/>
          </p:cNvSpPr>
          <p:nvPr>
            <p:ph idx="1"/>
          </p:nvPr>
        </p:nvSpPr>
        <p:spPr>
          <a:xfrm>
            <a:off x="457200" y="642918"/>
            <a:ext cx="8229600" cy="6215082"/>
          </a:xfrm>
        </p:spPr>
        <p:txBody>
          <a:bodyPr>
            <a:normAutofit fontScale="40000" lnSpcReduction="20000"/>
          </a:bodyPr>
          <a:lstStyle/>
          <a:p>
            <a:r>
              <a:rPr lang="en-GB" sz="4200" dirty="0" smtClean="0"/>
              <a:t> </a:t>
            </a:r>
            <a:r>
              <a:rPr lang="en-GB" sz="4200" b="1" dirty="0" smtClean="0"/>
              <a:t>2 day face to face workshops</a:t>
            </a:r>
          </a:p>
          <a:p>
            <a:r>
              <a:rPr lang="en-GB" sz="4200" b="1" dirty="0" smtClean="0"/>
              <a:t>Critical friend ongoing groups</a:t>
            </a:r>
          </a:p>
          <a:p>
            <a:r>
              <a:rPr lang="en-GB" sz="4200" b="1" dirty="0" smtClean="0"/>
              <a:t> </a:t>
            </a:r>
            <a:r>
              <a:rPr lang="en-GB" sz="4200" b="1" dirty="0" smtClean="0"/>
              <a:t>3 x 2 hr bring back sessions  responding to progress and troubleshooting- encouraging sharing and confidence building/maintaining</a:t>
            </a:r>
          </a:p>
          <a:p>
            <a:r>
              <a:rPr lang="en-GB" sz="4200" b="1" dirty="0" smtClean="0"/>
              <a:t>3 assessments</a:t>
            </a:r>
          </a:p>
          <a:p>
            <a:r>
              <a:rPr lang="en-GB" sz="4200" b="1" dirty="0" smtClean="0"/>
              <a:t> P</a:t>
            </a:r>
            <a:r>
              <a:rPr lang="en-GB" sz="4200" b="1" dirty="0" smtClean="0"/>
              <a:t>lan</a:t>
            </a:r>
          </a:p>
          <a:p>
            <a:r>
              <a:rPr lang="en-GB" sz="4200" b="1" dirty="0" smtClean="0"/>
              <a:t>Log</a:t>
            </a:r>
          </a:p>
          <a:p>
            <a:r>
              <a:rPr lang="en-GB" sz="4200" b="1" dirty="0" smtClean="0"/>
              <a:t>Writing piece</a:t>
            </a:r>
          </a:p>
          <a:p>
            <a:endParaRPr lang="en-GB" dirty="0" smtClean="0"/>
          </a:p>
          <a:p>
            <a:endParaRPr lang="en-GB" dirty="0" smtClean="0"/>
          </a:p>
          <a:p>
            <a:endParaRPr lang="en-GB" dirty="0" smtClean="0"/>
          </a:p>
          <a:p>
            <a:pPr>
              <a:buNone/>
            </a:pPr>
            <a:r>
              <a:rPr lang="en-GB" b="1" dirty="0" smtClean="0"/>
              <a:t>Online</a:t>
            </a:r>
            <a:r>
              <a:rPr lang="en-GB" dirty="0" smtClean="0"/>
              <a:t>: an </a:t>
            </a:r>
            <a:r>
              <a:rPr lang="en-GB" dirty="0" smtClean="0"/>
              <a:t>assessed on-line element in the form of a writing development blog which course participants must </a:t>
            </a:r>
            <a:r>
              <a:rPr lang="en-GB" dirty="0" smtClean="0"/>
              <a:t>submit with </a:t>
            </a:r>
            <a:r>
              <a:rPr lang="en-GB" dirty="0" smtClean="0"/>
              <a:t>their final paper, article or book chapter at the end of the course.  </a:t>
            </a:r>
          </a:p>
          <a:p>
            <a:pPr>
              <a:buNone/>
            </a:pPr>
            <a:r>
              <a:rPr lang="en-GB" dirty="0" smtClean="0"/>
              <a:t>Course participants are also encouraged to engage in additional on-line elements enabling communication about writing development with tutors, a small number of critical friends within the course group, and all when relevant. </a:t>
            </a:r>
          </a:p>
          <a:p>
            <a:pPr>
              <a:buNone/>
            </a:pPr>
            <a:r>
              <a:rPr lang="en-GB" dirty="0" smtClean="0"/>
              <a:t>The WAP environment  part of the University’s social networking site, </a:t>
            </a:r>
            <a:r>
              <a:rPr lang="en-GB" i="1" dirty="0" err="1" smtClean="0"/>
              <a:t>community@brighton</a:t>
            </a:r>
            <a:r>
              <a:rPr lang="en-GB" i="1" dirty="0" smtClean="0"/>
              <a:t>. </a:t>
            </a:r>
            <a:r>
              <a:rPr lang="en-GB" dirty="0" smtClean="0"/>
              <a:t>Important facets of the online environment include: </a:t>
            </a:r>
          </a:p>
          <a:p>
            <a:pPr lvl="1"/>
            <a:r>
              <a:rPr lang="en-GB" dirty="0" smtClean="0"/>
              <a:t>a </a:t>
            </a:r>
            <a:r>
              <a:rPr lang="en-GB" i="1" dirty="0" smtClean="0"/>
              <a:t>shared space </a:t>
            </a:r>
            <a:r>
              <a:rPr lang="en-GB" dirty="0" smtClean="0"/>
              <a:t>to enable blogging and online discussion about writing development within the whole WAP group and tutor;</a:t>
            </a:r>
          </a:p>
          <a:p>
            <a:pPr lvl="1"/>
            <a:r>
              <a:rPr lang="en-GB" dirty="0" smtClean="0"/>
              <a:t>a </a:t>
            </a:r>
            <a:r>
              <a:rPr lang="en-GB" i="1" dirty="0" smtClean="0"/>
              <a:t>personal blog </a:t>
            </a:r>
            <a:r>
              <a:rPr lang="en-GB" dirty="0" smtClean="0"/>
              <a:t>to develop a more individual online journal about writing development, which may be shared with a few critical friends;</a:t>
            </a:r>
          </a:p>
          <a:p>
            <a:pPr lvl="1"/>
            <a:r>
              <a:rPr lang="en-GB" i="1" dirty="0" smtClean="0"/>
              <a:t>email </a:t>
            </a:r>
            <a:r>
              <a:rPr lang="en-GB" dirty="0" smtClean="0"/>
              <a:t>where course participants can communicate with the whole group or individual members; and ask for feedback from critical friends about work in progress.  </a:t>
            </a:r>
          </a:p>
          <a:p>
            <a:pPr>
              <a:buNone/>
            </a:pPr>
            <a:r>
              <a:rPr lang="en-GB" dirty="0" smtClean="0"/>
              <a:t>At the end of the course participants were asked to provide feedback about ways in which on-line elements:</a:t>
            </a:r>
          </a:p>
          <a:p>
            <a:pPr lvl="0">
              <a:buNone/>
            </a:pPr>
            <a:r>
              <a:rPr lang="en-GB" dirty="0" smtClean="0"/>
              <a:t>supported their writing developments;</a:t>
            </a:r>
          </a:p>
          <a:p>
            <a:pPr lvl="0">
              <a:buNone/>
            </a:pPr>
            <a:r>
              <a:rPr lang="en-GB" dirty="0" smtClean="0"/>
              <a:t>could be further enhanced to provide greater </a:t>
            </a:r>
            <a:r>
              <a:rPr lang="en-GB" dirty="0" smtClean="0"/>
              <a:t>support  with </a:t>
            </a:r>
            <a:r>
              <a:rPr lang="en-GB" dirty="0" smtClean="0"/>
              <a:t>participants’ written work in a formative manner.</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92500" lnSpcReduction="10000"/>
          </a:bodyPr>
          <a:lstStyle/>
          <a:p>
            <a:r>
              <a:rPr lang="en-GB" dirty="0" smtClean="0"/>
              <a:t>It is argued that </a:t>
            </a:r>
            <a:r>
              <a:rPr lang="en-GB" dirty="0" smtClean="0"/>
              <a:t>both face to face and on-line </a:t>
            </a:r>
            <a:r>
              <a:rPr lang="en-GB" dirty="0" smtClean="0"/>
              <a:t>environments </a:t>
            </a:r>
            <a:r>
              <a:rPr lang="en-GB" dirty="0" smtClean="0"/>
              <a:t>are </a:t>
            </a:r>
            <a:r>
              <a:rPr lang="en-GB" dirty="0" smtClean="0"/>
              <a:t>appropriate </a:t>
            </a:r>
            <a:r>
              <a:rPr lang="en-GB" dirty="0" smtClean="0"/>
              <a:t>for </a:t>
            </a:r>
            <a:r>
              <a:rPr lang="en-GB" dirty="0" smtClean="0"/>
              <a:t>integrating the models of academic writing support  </a:t>
            </a:r>
          </a:p>
          <a:p>
            <a:r>
              <a:rPr lang="en-GB" dirty="0" smtClean="0"/>
              <a:t>Face to face workshops encourage practice, sharing, working out of ideas and sharing of experiences in public </a:t>
            </a:r>
          </a:p>
          <a:p>
            <a:r>
              <a:rPr lang="en-GB" dirty="0" smtClean="0"/>
              <a:t>individual </a:t>
            </a:r>
            <a:r>
              <a:rPr lang="en-GB" dirty="0" smtClean="0"/>
              <a:t>on-line tutoring or mentoring incorporates elements of the Skills model. </a:t>
            </a:r>
          </a:p>
          <a:p>
            <a:r>
              <a:rPr lang="en-GB" dirty="0" smtClean="0"/>
              <a:t>Informal blogging in writing groups, and on-line conferencing, both include elements of the Socialisation and Academic </a:t>
            </a:r>
            <a:r>
              <a:rPr lang="en-GB" dirty="0" err="1" smtClean="0"/>
              <a:t>Literacies</a:t>
            </a:r>
            <a:r>
              <a:rPr lang="en-GB" dirty="0" smtClean="0"/>
              <a:t> models. </a:t>
            </a:r>
          </a:p>
          <a:p>
            <a:r>
              <a:rPr lang="en-GB" dirty="0" smtClean="0"/>
              <a:t>These combined models have been shown to work effectively in some US university writing centres. Such online writing centres are now also emerging in the UK (Bell, op.cit.).</a:t>
            </a:r>
          </a:p>
          <a:p>
            <a:endParaRPr lang="en-GB" dirty="0" smtClean="0"/>
          </a:p>
        </p:txBody>
      </p:sp>
      <p:sp>
        <p:nvSpPr>
          <p:cNvPr id="4" name="Slide Number Placeholder 3"/>
          <p:cNvSpPr>
            <a:spLocks noGrp="1"/>
          </p:cNvSpPr>
          <p:nvPr>
            <p:ph type="sldNum" sz="quarter" idx="12"/>
          </p:nvPr>
        </p:nvSpPr>
        <p:spPr/>
        <p:txBody>
          <a:bodyPr/>
          <a:lstStyle/>
          <a:p>
            <a:fld id="{C20314BC-B874-42A5-B5D0-0ECB9E13C50C}"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cstate="print"/>
          <a:srcRect/>
          <a:stretch>
            <a:fillRect/>
          </a:stretch>
        </p:blipFill>
        <p:spPr bwMode="auto">
          <a:xfrm>
            <a:off x="1857356" y="0"/>
            <a:ext cx="571504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20314BC-B874-42A5-B5D0-0ECB9E13C50C}"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96144"/>
          </a:xfrm>
        </p:spPr>
        <p:txBody>
          <a:bodyPr>
            <a:normAutofit fontScale="90000"/>
          </a:bodyPr>
          <a:lstStyle/>
          <a:p>
            <a:r>
              <a:rPr lang="en-GB" dirty="0" smtClean="0"/>
              <a:t/>
            </a:r>
            <a:br>
              <a:rPr lang="en-GB" dirty="0" smtClean="0"/>
            </a:br>
            <a:r>
              <a:rPr lang="en-GB" sz="3600" b="1" dirty="0" smtClean="0"/>
              <a:t>What </a:t>
            </a:r>
            <a:r>
              <a:rPr lang="en-GB" sz="3600" b="1" dirty="0" smtClean="0"/>
              <a:t>helps enable writing breakthroughs  and the sustaining of effective writing practices?</a:t>
            </a:r>
            <a:r>
              <a:rPr lang="en-GB" dirty="0" smtClean="0"/>
              <a:t/>
            </a:r>
            <a:br>
              <a:rPr lang="en-GB" dirty="0" smtClean="0"/>
            </a:br>
            <a:endParaRPr lang="en-GB" dirty="0"/>
          </a:p>
        </p:txBody>
      </p:sp>
      <p:sp>
        <p:nvSpPr>
          <p:cNvPr id="3" name="Content Placeholder 2"/>
          <p:cNvSpPr>
            <a:spLocks noGrp="1"/>
          </p:cNvSpPr>
          <p:nvPr>
            <p:ph idx="1"/>
          </p:nvPr>
        </p:nvSpPr>
        <p:spPr>
          <a:xfrm>
            <a:off x="323528" y="1124744"/>
            <a:ext cx="8229600" cy="5733256"/>
          </a:xfrm>
        </p:spPr>
        <p:txBody>
          <a:bodyPr>
            <a:normAutofit fontScale="77500" lnSpcReduction="20000"/>
          </a:bodyPr>
          <a:lstStyle/>
          <a:p>
            <a:endParaRPr lang="en-GB" dirty="0" smtClean="0"/>
          </a:p>
          <a:p>
            <a:r>
              <a:rPr lang="en-GB" dirty="0" smtClean="0"/>
              <a:t>A </a:t>
            </a:r>
            <a:r>
              <a:rPr lang="en-GB" dirty="0" smtClean="0"/>
              <a:t>mixture of </a:t>
            </a:r>
            <a:r>
              <a:rPr lang="en-GB" dirty="0" smtClean="0"/>
              <a:t>insights, creativity, flair, </a:t>
            </a:r>
            <a:r>
              <a:rPr lang="en-GB" dirty="0" smtClean="0"/>
              <a:t>something </a:t>
            </a:r>
          </a:p>
          <a:p>
            <a:r>
              <a:rPr lang="en-GB" dirty="0" smtClean="0"/>
              <a:t>And </a:t>
            </a:r>
            <a:r>
              <a:rPr lang="en-GB" dirty="0" smtClean="0"/>
              <a:t>- management</a:t>
            </a:r>
            <a:r>
              <a:rPr lang="en-GB" dirty="0" smtClean="0"/>
              <a:t>, planning, structure, good habits </a:t>
            </a:r>
            <a:endParaRPr lang="en-GB" dirty="0" smtClean="0"/>
          </a:p>
          <a:p>
            <a:endParaRPr lang="en-GB" dirty="0" smtClean="0"/>
          </a:p>
          <a:p>
            <a:r>
              <a:rPr lang="en-GB" dirty="0" smtClean="0"/>
              <a:t>Developing sound writing practices that work for the writer</a:t>
            </a:r>
          </a:p>
          <a:p>
            <a:r>
              <a:rPr lang="en-GB" dirty="0" smtClean="0"/>
              <a:t>Helping to scaffold, structure, nurture, writing</a:t>
            </a:r>
          </a:p>
          <a:p>
            <a:r>
              <a:rPr lang="en-GB" dirty="0" smtClean="0"/>
              <a:t>Engaging with own voice for confidence and articulation</a:t>
            </a:r>
          </a:p>
          <a:p>
            <a:r>
              <a:rPr lang="en-GB" dirty="0" smtClean="0"/>
              <a:t>Recognising moments of blockage and moments of vision, harnessing the breakthroughs and recognising the patterns to build on/from both </a:t>
            </a:r>
            <a:endParaRPr lang="en-GB" dirty="0" smtClean="0"/>
          </a:p>
          <a:p>
            <a:r>
              <a:rPr lang="en-GB" dirty="0" smtClean="0"/>
              <a:t>Licensing the creativity.</a:t>
            </a:r>
            <a:endParaRPr lang="en-GB" dirty="0" smtClean="0"/>
          </a:p>
          <a:p>
            <a:r>
              <a:rPr lang="en-GB" dirty="0" smtClean="0"/>
              <a:t>Avoiding procrastination and getting into good </a:t>
            </a:r>
            <a:r>
              <a:rPr lang="en-GB" dirty="0" smtClean="0"/>
              <a:t>habits.</a:t>
            </a:r>
          </a:p>
          <a:p>
            <a:r>
              <a:rPr lang="en-GB" dirty="0" smtClean="0"/>
              <a:t>Keep going , revise, believe in yourself,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collection and analysis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Revisiting research 2008-9 on overcoming writing blocks (Wisker and </a:t>
            </a:r>
            <a:r>
              <a:rPr lang="en-GB" dirty="0" err="1" smtClean="0"/>
              <a:t>Savin</a:t>
            </a:r>
            <a:r>
              <a:rPr lang="en-GB" dirty="0" smtClean="0"/>
              <a:t> Baden)</a:t>
            </a:r>
          </a:p>
          <a:p>
            <a:r>
              <a:rPr lang="en-GB" dirty="0" smtClean="0"/>
              <a:t>Logs and blogs produced as part of the course</a:t>
            </a:r>
          </a:p>
          <a:p>
            <a:r>
              <a:rPr lang="en-GB" dirty="0" smtClean="0"/>
              <a:t>Unsolicited evaluative responses noting developments following feedback</a:t>
            </a:r>
          </a:p>
          <a:p>
            <a:r>
              <a:rPr lang="en-GB" dirty="0" smtClean="0"/>
              <a:t>Evaluation and questions to </a:t>
            </a:r>
          </a:p>
          <a:p>
            <a:r>
              <a:rPr lang="en-GB" dirty="0" err="1" smtClean="0"/>
              <a:t>i</a:t>
            </a:r>
            <a:r>
              <a:rPr lang="en-GB" dirty="0" smtClean="0"/>
              <a:t>)2011-2012 course participants and </a:t>
            </a:r>
          </a:p>
          <a:p>
            <a:r>
              <a:rPr lang="en-GB" dirty="0" smtClean="0"/>
              <a:t>ii) to other colleagues running or participating in  masters in writing courses in the UK and US</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C20314BC-B874-42A5-B5D0-0ECB9E13C50C}" type="slidenum">
              <a:rPr lang="en-GB" smtClean="0"/>
              <a:pPr/>
              <a:t>2</a:t>
            </a:fld>
            <a:endParaRPr lang="en-GB"/>
          </a:p>
        </p:txBody>
      </p:sp>
      <p:pic>
        <p:nvPicPr>
          <p:cNvPr id="5" name="Content Placeholder 4" descr="untitled"/>
          <p:cNvPicPr>
            <a:picLocks noGrp="1"/>
          </p:cNvPicPr>
          <p:nvPr>
            <p:ph idx="1"/>
          </p:nvPr>
        </p:nvPicPr>
        <p:blipFill>
          <a:blip r:embed="rId2" cstate="print"/>
          <a:srcRect/>
          <a:stretch>
            <a:fillRect/>
          </a:stretch>
        </p:blipFill>
        <p:spPr bwMode="auto">
          <a:xfrm>
            <a:off x="1142976" y="0"/>
            <a:ext cx="6858047"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a:buNone/>
            </a:pPr>
            <a:r>
              <a:rPr lang="en-GB" dirty="0" smtClean="0"/>
              <a:t>The main question was:</a:t>
            </a:r>
            <a:br>
              <a:rPr lang="en-GB" dirty="0" smtClean="0"/>
            </a:br>
            <a:r>
              <a:rPr lang="en-GB" dirty="0" smtClean="0"/>
              <a:t/>
            </a:r>
            <a:br>
              <a:rPr lang="en-GB" dirty="0" smtClean="0"/>
            </a:br>
            <a:r>
              <a:rPr lang="en-GB" dirty="0" smtClean="0"/>
              <a:t>'several people have talked about a specific moment when the writing process became clear for them, when they knew what they needed to do to move on, when the particular piece they were writing fell into place - if you have had one or more of these 'conceptual threshold crossing' or breakthrough moments (making a leap in your work and understanding of your writing processes or that particular piece of writing) please could you share it ?'</a:t>
            </a:r>
          </a:p>
          <a:p>
            <a:pPr>
              <a:buNone/>
            </a:pPr>
            <a:r>
              <a:rPr lang="en-GB" dirty="0" smtClean="0"/>
              <a:t> </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229600" cy="6309320"/>
          </a:xfrm>
        </p:spPr>
        <p:txBody>
          <a:bodyPr>
            <a:normAutofit/>
          </a:bodyPr>
          <a:lstStyle/>
          <a:p>
            <a:r>
              <a:rPr lang="en-GB" dirty="0" smtClean="0">
                <a:solidFill>
                  <a:srgbClr val="222222"/>
                </a:solidFill>
                <a:latin typeface="Calibri" pitchFamily="34" charset="0"/>
                <a:ea typeface="Times New Roman"/>
              </a:rPr>
              <a:t>Me : What I wanted was to both look at the curse and its effectiveness and to ask writers about their breakthrough moments- to </a:t>
            </a:r>
          </a:p>
          <a:p>
            <a:r>
              <a:rPr lang="en-GB" dirty="0" smtClean="0">
                <a:solidFill>
                  <a:srgbClr val="222222"/>
                </a:solidFill>
                <a:latin typeface="Calibri" pitchFamily="34" charset="0"/>
                <a:ea typeface="Times New Roman"/>
              </a:rPr>
              <a:t>capture </a:t>
            </a:r>
            <a:r>
              <a:rPr lang="en-GB" dirty="0" smtClean="0">
                <a:solidFill>
                  <a:srgbClr val="222222"/>
                </a:solidFill>
                <a:latin typeface="Calibri" pitchFamily="34" charset="0"/>
                <a:ea typeface="Times New Roman"/>
              </a:rPr>
              <a:t>the moment - what does it feel like as it creeps up on you? signs? what nudges the writing into shape? think of </a:t>
            </a:r>
            <a:r>
              <a:rPr lang="en-GB" dirty="0" err="1" smtClean="0">
                <a:solidFill>
                  <a:srgbClr val="222222"/>
                </a:solidFill>
                <a:latin typeface="Calibri" pitchFamily="34" charset="0"/>
                <a:ea typeface="Times New Roman"/>
              </a:rPr>
              <a:t>liminality</a:t>
            </a:r>
            <a:r>
              <a:rPr lang="en-GB" dirty="0" smtClean="0">
                <a:solidFill>
                  <a:srgbClr val="222222"/>
                </a:solidFill>
                <a:latin typeface="Calibri" pitchFamily="34" charset="0"/>
                <a:ea typeface="Times New Roman"/>
              </a:rPr>
              <a:t>, grey spaces, clarifications, images and sounds maybe, something feeling cleverer than you ?? then appearing - its the 'thought fox' for me -</a:t>
            </a:r>
            <a:endParaRPr lang="en-GB" dirty="0" smtClean="0">
              <a:latin typeface="Calibri" pitchFamily="34" charset="0"/>
            </a:endParaRP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6669360"/>
          </a:xfrm>
        </p:spPr>
        <p:txBody>
          <a:bodyPr>
            <a:normAutofit fontScale="92500" lnSpcReduction="10000"/>
          </a:bodyPr>
          <a:lstStyle/>
          <a:p>
            <a:pPr>
              <a:buNone/>
            </a:pPr>
            <a:r>
              <a:rPr lang="en-GB" b="1" dirty="0" smtClean="0"/>
              <a:t>Analysis of data from the reflective log and the emailed question</a:t>
            </a:r>
            <a:endParaRPr lang="en-GB" b="1" dirty="0" smtClean="0"/>
          </a:p>
          <a:p>
            <a:pPr>
              <a:buNone/>
            </a:pPr>
            <a:r>
              <a:rPr lang="en-GB" b="1" dirty="0" smtClean="0"/>
              <a:t>1 </a:t>
            </a:r>
            <a:r>
              <a:rPr lang="en-GB" dirty="0" smtClean="0"/>
              <a:t>Blocks and feelings about them</a:t>
            </a:r>
          </a:p>
          <a:p>
            <a:pPr>
              <a:buNone/>
            </a:pPr>
            <a:r>
              <a:rPr lang="en-GB" dirty="0" smtClean="0"/>
              <a:t>2 </a:t>
            </a:r>
            <a:r>
              <a:rPr lang="en-GB" dirty="0" smtClean="0"/>
              <a:t>Breakthroughs</a:t>
            </a:r>
          </a:p>
          <a:p>
            <a:pPr>
              <a:buNone/>
            </a:pPr>
            <a:endParaRPr lang="en-GB" dirty="0" smtClean="0"/>
          </a:p>
          <a:p>
            <a:pPr>
              <a:buNone/>
            </a:pPr>
            <a:r>
              <a:rPr lang="en-GB" b="1" dirty="0" smtClean="0"/>
              <a:t>Respondents talk about : Blocks </a:t>
            </a:r>
            <a:endParaRPr lang="en-GB" b="1" dirty="0" smtClean="0"/>
          </a:p>
          <a:p>
            <a:pPr>
              <a:buNone/>
            </a:pPr>
            <a:r>
              <a:rPr lang="en-GB" b="1" dirty="0" smtClean="0"/>
              <a:t>1a  Systems and processes :   </a:t>
            </a:r>
            <a:r>
              <a:rPr lang="en-GB" dirty="0" smtClean="0"/>
              <a:t>Time , overload of work, access to sources, data, technology, space  </a:t>
            </a:r>
          </a:p>
          <a:p>
            <a:pPr>
              <a:buNone/>
            </a:pPr>
            <a:r>
              <a:rPr lang="en-GB" b="1" dirty="0" smtClean="0"/>
              <a:t>1</a:t>
            </a:r>
            <a:r>
              <a:rPr lang="en-GB" b="1" dirty="0" smtClean="0"/>
              <a:t> </a:t>
            </a:r>
            <a:r>
              <a:rPr lang="en-GB" b="1" dirty="0" smtClean="0"/>
              <a:t>b</a:t>
            </a:r>
            <a:r>
              <a:rPr lang="en-GB" b="1" dirty="0" smtClean="0"/>
              <a:t>  </a:t>
            </a:r>
            <a:r>
              <a:rPr lang="en-GB" b="1" dirty="0" smtClean="0"/>
              <a:t>Behaviours and beliefs</a:t>
            </a:r>
            <a:r>
              <a:rPr lang="en-GB" b="1" dirty="0" smtClean="0"/>
              <a:t>: </a:t>
            </a:r>
            <a:r>
              <a:rPr lang="en-GB" dirty="0" smtClean="0"/>
              <a:t>procrastination</a:t>
            </a:r>
            <a:r>
              <a:rPr lang="en-GB" dirty="0" smtClean="0"/>
              <a:t>, inner saboteur, outer saboteur, identity, lack of confidence </a:t>
            </a:r>
          </a:p>
          <a:p>
            <a:pPr>
              <a:buNone/>
            </a:pPr>
            <a:r>
              <a:rPr lang="en-GB" b="1" dirty="0" smtClean="0"/>
              <a:t>1</a:t>
            </a:r>
            <a:r>
              <a:rPr lang="en-GB" b="1" dirty="0" smtClean="0"/>
              <a:t> </a:t>
            </a:r>
            <a:r>
              <a:rPr lang="en-GB" b="1" dirty="0" smtClean="0"/>
              <a:t>c</a:t>
            </a:r>
            <a:r>
              <a:rPr lang="en-GB" b="1" dirty="0" smtClean="0"/>
              <a:t> </a:t>
            </a:r>
            <a:r>
              <a:rPr lang="en-GB" b="1" dirty="0" smtClean="0"/>
              <a:t>The writing </a:t>
            </a:r>
            <a:r>
              <a:rPr lang="en-GB" dirty="0" smtClean="0"/>
              <a:t>understanding </a:t>
            </a:r>
            <a:r>
              <a:rPr lang="en-GB" dirty="0" smtClean="0"/>
              <a:t>, complexities, </a:t>
            </a:r>
            <a:r>
              <a:rPr lang="en-GB" dirty="0" smtClean="0"/>
              <a:t>articulation</a:t>
            </a:r>
          </a:p>
          <a:p>
            <a:pPr>
              <a:buNone/>
            </a:pP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216024"/>
          </a:xfrm>
        </p:spPr>
        <p:txBody>
          <a:bodyPr>
            <a:normAutofit fontScale="90000"/>
          </a:bodyPr>
          <a:lstStyle/>
          <a:p>
            <a:r>
              <a:rPr lang="en-GB" sz="4000" dirty="0" smtClean="0"/>
              <a:t>Respondents talk about :</a:t>
            </a:r>
            <a:r>
              <a:rPr lang="en-GB" sz="4000" b="1" dirty="0" smtClean="0"/>
              <a:t> Breakthroughs</a:t>
            </a:r>
            <a:r>
              <a:rPr lang="en-GB" b="1" dirty="0" smtClean="0"/>
              <a:t/>
            </a:r>
            <a:br>
              <a:rPr lang="en-GB" b="1" dirty="0" smtClean="0"/>
            </a:b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a:buNone/>
            </a:pPr>
            <a:endParaRPr lang="en-GB" dirty="0" smtClean="0"/>
          </a:p>
          <a:p>
            <a:pPr>
              <a:buNone/>
            </a:pPr>
            <a:r>
              <a:rPr lang="en-GB" b="1" dirty="0" smtClean="0"/>
              <a:t>2a  Systems and processes :   </a:t>
            </a:r>
            <a:r>
              <a:rPr lang="en-GB" dirty="0" smtClean="0"/>
              <a:t>Managing Time , organising  work, access to sources, data, technology, space, support   </a:t>
            </a:r>
          </a:p>
          <a:p>
            <a:pPr>
              <a:buNone/>
            </a:pPr>
            <a:r>
              <a:rPr lang="en-GB" b="1" dirty="0" smtClean="0"/>
              <a:t>2 b  Behaviours and beliefs: </a:t>
            </a:r>
            <a:r>
              <a:rPr lang="en-GB" dirty="0" smtClean="0"/>
              <a:t>overcoming procrastination inner saboteur, outer saboteur, positive sense of  identity, confidence, build on success, critical friends, seeking and using feedback,  behaviours like walking reading – on topic, not connected – to push ideas and articulacy forward or let it come in to the space then work on it </a:t>
            </a:r>
          </a:p>
          <a:p>
            <a:pPr>
              <a:buNone/>
            </a:pPr>
            <a:r>
              <a:rPr lang="en-GB" b="1" dirty="0" smtClean="0"/>
              <a:t>2 c  The writing </a:t>
            </a:r>
            <a:r>
              <a:rPr lang="en-GB" dirty="0" smtClean="0"/>
              <a:t>from </a:t>
            </a:r>
            <a:r>
              <a:rPr lang="en-GB" dirty="0" err="1" smtClean="0"/>
              <a:t>i</a:t>
            </a:r>
            <a:r>
              <a:rPr lang="en-GB" dirty="0" smtClean="0"/>
              <a:t>) conceptual to ii) articulacy  </a:t>
            </a:r>
          </a:p>
          <a:p>
            <a:pPr>
              <a:buNone/>
            </a:pPr>
            <a:r>
              <a:rPr lang="en-GB" dirty="0" smtClean="0"/>
              <a:t>Recognising and seizing the breakthrough thinking, moving through </a:t>
            </a:r>
            <a:r>
              <a:rPr lang="en-GB" dirty="0" err="1" smtClean="0"/>
              <a:t>liminality</a:t>
            </a:r>
            <a:r>
              <a:rPr lang="en-GB" dirty="0" smtClean="0"/>
              <a:t> to praxis managing the writing energy. </a:t>
            </a:r>
            <a:r>
              <a:rPr lang="en-GB" dirty="0" smtClean="0"/>
              <a:t>Multitasking. Breakthrough </a:t>
            </a:r>
            <a:r>
              <a:rPr lang="en-GB" dirty="0" smtClean="0"/>
              <a:t>using </a:t>
            </a:r>
            <a:r>
              <a:rPr lang="en-GB" dirty="0" smtClean="0"/>
              <a:t>mimicry</a:t>
            </a:r>
            <a:r>
              <a:rPr lang="en-GB" dirty="0" smtClean="0"/>
              <a:t>, patchwork </a:t>
            </a:r>
            <a:r>
              <a:rPr lang="en-GB" dirty="0" smtClean="0"/>
              <a:t>-time </a:t>
            </a:r>
            <a:r>
              <a:rPr lang="en-GB" dirty="0" smtClean="0"/>
              <a:t>and writing management (</a:t>
            </a:r>
            <a:r>
              <a:rPr lang="en-GB" dirty="0" smtClean="0"/>
              <a:t>includes managing the  </a:t>
            </a:r>
            <a:r>
              <a:rPr lang="en-GB" dirty="0" smtClean="0"/>
              <a:t>energy) </a:t>
            </a:r>
          </a:p>
          <a:p>
            <a:pPr>
              <a:buNone/>
            </a:pPr>
            <a:r>
              <a:rPr lang="en-GB" dirty="0" smtClean="0"/>
              <a:t> </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a:t>
            </a:r>
            <a:r>
              <a:rPr lang="en-GB" dirty="0" smtClean="0"/>
              <a:t>emerging-my views</a:t>
            </a:r>
            <a:endParaRPr lang="en-GB"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r>
              <a:rPr lang="en-GB" dirty="0" smtClean="0"/>
              <a:t>The biggest thing I’m getting out of the course, reflections and analysis is the legitimating of the writing process and the licensing of the voice – the space to write in and the structure of it </a:t>
            </a:r>
            <a:r>
              <a:rPr lang="en-GB" dirty="0" smtClean="0"/>
              <a:t>–</a:t>
            </a:r>
          </a:p>
          <a:p>
            <a:r>
              <a:rPr lang="en-GB" dirty="0" smtClean="0"/>
              <a:t>T</a:t>
            </a:r>
            <a:r>
              <a:rPr lang="en-GB" dirty="0" smtClean="0"/>
              <a:t>hen models, </a:t>
            </a:r>
            <a:r>
              <a:rPr lang="en-GB" dirty="0" smtClean="0"/>
              <a:t>and critical friends not letting others down – </a:t>
            </a:r>
            <a:endParaRPr lang="en-GB" dirty="0" smtClean="0"/>
          </a:p>
          <a:p>
            <a:r>
              <a:rPr lang="en-GB" dirty="0" smtClean="0"/>
              <a:t>T</a:t>
            </a:r>
            <a:r>
              <a:rPr lang="en-GB" dirty="0" smtClean="0"/>
              <a:t>he ‘metal </a:t>
            </a:r>
            <a:r>
              <a:rPr lang="en-GB" dirty="0" smtClean="0"/>
              <a:t>casing of the soap bubble </a:t>
            </a:r>
            <a:r>
              <a:rPr lang="en-GB" dirty="0" smtClean="0"/>
              <a:t>‘of </a:t>
            </a:r>
            <a:r>
              <a:rPr lang="en-GB" dirty="0" smtClean="0"/>
              <a:t>the creative work itself and </a:t>
            </a:r>
            <a:r>
              <a:rPr lang="en-GB" dirty="0" smtClean="0"/>
              <a:t>it is </a:t>
            </a:r>
            <a:r>
              <a:rPr lang="en-GB" dirty="0" smtClean="0"/>
              <a:t>creative to articulate </a:t>
            </a:r>
            <a:endParaRPr lang="en-GB" dirty="0" smtClean="0"/>
          </a:p>
          <a:p>
            <a:r>
              <a:rPr lang="en-GB" dirty="0" smtClean="0"/>
              <a:t>even </a:t>
            </a:r>
            <a:r>
              <a:rPr lang="en-GB" dirty="0" smtClean="0"/>
              <a:t>the one who is talking about turning an engineering piece out with design in it about earth(Kirsty) and the one talking about turning a client brief over – they’re as much engaged in the inspirational </a:t>
            </a:r>
            <a:r>
              <a:rPr lang="en-GB" dirty="0" smtClean="0"/>
              <a:t>, articulation, and </a:t>
            </a:r>
            <a:r>
              <a:rPr lang="en-GB" dirty="0" smtClean="0"/>
              <a:t>structure issues - as the photographers who worked together and paced round the kitchen writing on white boards and took photos outdoors and had to put the work out in cyberspace to capture </a:t>
            </a:r>
            <a:r>
              <a:rPr lang="en-GB" dirty="0" smtClean="0"/>
              <a:t>its dimensions</a:t>
            </a:r>
            <a:endParaRPr lang="en-GB" dirty="0" smtClean="0"/>
          </a:p>
          <a:p>
            <a:r>
              <a:rPr lang="en-GB" dirty="0" smtClean="0"/>
              <a:t>Rights – and the importance of having something to say which matters- gives </a:t>
            </a:r>
            <a:r>
              <a:rPr lang="en-GB" dirty="0" smtClean="0"/>
              <a:t>them the right to  write-</a:t>
            </a:r>
          </a:p>
          <a:p>
            <a:r>
              <a:rPr lang="en-GB" dirty="0" smtClean="0"/>
              <a:t> </a:t>
            </a:r>
            <a:r>
              <a:rPr lang="en-GB" dirty="0" smtClean="0"/>
              <a:t>R</a:t>
            </a:r>
            <a:r>
              <a:rPr lang="en-GB" dirty="0" smtClean="0"/>
              <a:t>eading </a:t>
            </a:r>
            <a:r>
              <a:rPr lang="en-GB" dirty="0" smtClean="0"/>
              <a:t>to find the right voice- ‘tumbling’ out of words.</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Quotations </a:t>
            </a:r>
            <a:endParaRPr lang="en-GB" dirty="0"/>
          </a:p>
        </p:txBody>
      </p:sp>
      <p:sp>
        <p:nvSpPr>
          <p:cNvPr id="3" name="Content Placeholder 2"/>
          <p:cNvSpPr>
            <a:spLocks noGrp="1"/>
          </p:cNvSpPr>
          <p:nvPr>
            <p:ph idx="1"/>
          </p:nvPr>
        </p:nvSpPr>
        <p:spPr/>
        <p:txBody>
          <a:bodyPr/>
          <a:lstStyle/>
          <a:p>
            <a:r>
              <a:rPr lang="en-GB" dirty="0" smtClean="0"/>
              <a:t>Please look through some of the quotations from respondents </a:t>
            </a:r>
          </a:p>
          <a:p>
            <a:r>
              <a:rPr lang="en-GB" dirty="0" smtClean="0"/>
              <a:t> </a:t>
            </a:r>
            <a:r>
              <a:rPr lang="en-GB" dirty="0" smtClean="0"/>
              <a:t>these are about their writing breakthroughs</a:t>
            </a:r>
          </a:p>
          <a:p>
            <a:r>
              <a:rPr lang="en-GB" dirty="0" smtClean="0"/>
              <a:t> </a:t>
            </a:r>
            <a:r>
              <a:rPr lang="en-GB" dirty="0" smtClean="0"/>
              <a:t>what patterns and insights emerge for you?</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quotations</a:t>
            </a:r>
            <a:endParaRPr lang="en-GB" dirty="0"/>
          </a:p>
        </p:txBody>
      </p:sp>
      <p:sp>
        <p:nvSpPr>
          <p:cNvPr id="3" name="Content Placeholder 2"/>
          <p:cNvSpPr>
            <a:spLocks noGrp="1"/>
          </p:cNvSpPr>
          <p:nvPr>
            <p:ph idx="1"/>
          </p:nvPr>
        </p:nvSpPr>
        <p:spPr>
          <a:xfrm>
            <a:off x="457200" y="1052736"/>
            <a:ext cx="8229600" cy="5805264"/>
          </a:xfrm>
        </p:spPr>
        <p:txBody>
          <a:bodyPr>
            <a:normAutofit fontScale="92500" lnSpcReduction="20000"/>
          </a:bodyPr>
          <a:lstStyle/>
          <a:p>
            <a:r>
              <a:rPr lang="en-GB" dirty="0" smtClean="0"/>
              <a:t>‘</a:t>
            </a:r>
            <a:r>
              <a:rPr lang="en-GB" dirty="0" smtClean="0"/>
              <a:t>Well, having come from a family of ‘automatic writers’ in the psychic sense, I can’t say it is quite like that for me.  Automatic writing comes from elsewhere whereas I am very aware of what I am writing and I know it’s coming from somewhere deep inside me.  There comes this moment when the backlog of ‘stuff’ bursts through in the right order and it is a feeling of joy.  I certainly did experience the Eureka moment – that delightful </a:t>
            </a:r>
            <a:r>
              <a:rPr lang="en-GB" dirty="0" err="1" smtClean="0"/>
              <a:t>aperçu</a:t>
            </a:r>
            <a:r>
              <a:rPr lang="en-GB" dirty="0" smtClean="0"/>
              <a:t> when you know it’s all going to be OK.  I think I even said ‘Yes’ out loud.  On the other hand, I do go into a kind of Zen mode where I am typing as fast as I can because the piece has already been written in my head and I need to release it.  Once again, this is really enjoyable</a:t>
            </a:r>
            <a:r>
              <a:rPr lang="en-GB" dirty="0" smtClean="0"/>
              <a:t>.’ (A)</a:t>
            </a:r>
            <a:endParaRPr lang="en-GB" dirty="0" smtClean="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a:buNone/>
            </a:pPr>
            <a:r>
              <a:rPr lang="en-GB" dirty="0" smtClean="0"/>
              <a:t> </a:t>
            </a:r>
            <a:endParaRPr lang="en-GB" dirty="0" smtClean="0"/>
          </a:p>
          <a:p>
            <a:r>
              <a:rPr lang="en-GB" dirty="0" smtClean="0"/>
              <a:t>Most of the time I 'feel' little breakthrough, but then.....ping.....a knowing leap. I have encountered more of these in the last two years than ever before. Often it is through the processes of writing back, drawing back to myself and a combination, as in the jester writings for example. They become an enabler.... Do you want this to refer to academic, or 'creative writing', or poetry, artistic, drafts/journal writing..... For me they all link in an holistic way, </a:t>
            </a:r>
            <a:r>
              <a:rPr lang="en-GB" dirty="0" smtClean="0"/>
              <a:t>(C)</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126163"/>
          </a:xfrm>
        </p:spPr>
        <p:txBody>
          <a:bodyPr>
            <a:normAutofit fontScale="47500" lnSpcReduction="20000"/>
          </a:bodyPr>
          <a:lstStyle/>
          <a:p>
            <a:endParaRPr lang="en-GB" dirty="0" smtClean="0"/>
          </a:p>
          <a:p>
            <a:r>
              <a:rPr lang="en-GB" dirty="0" smtClean="0"/>
              <a:t>If it creeps up on me and I can't engage with it I go slightly bonkers because life is getting in the way.</a:t>
            </a:r>
          </a:p>
          <a:p>
            <a:endParaRPr lang="en-GB" dirty="0" smtClean="0"/>
          </a:p>
          <a:p>
            <a:r>
              <a:rPr lang="en-GB" dirty="0" smtClean="0"/>
              <a:t>It rarely creep, but leaps into my lap. Well, the truth is its there permanently on sleep mode. </a:t>
            </a:r>
            <a:r>
              <a:rPr lang="en-GB" dirty="0" smtClean="0"/>
              <a:t>Just needs </a:t>
            </a:r>
            <a:r>
              <a:rPr lang="en-GB" dirty="0" smtClean="0"/>
              <a:t>me to touch the space bar.</a:t>
            </a:r>
          </a:p>
          <a:p>
            <a:pPr>
              <a:buNone/>
            </a:pPr>
            <a:r>
              <a:rPr lang="en-GB" dirty="0" smtClean="0"/>
              <a:t> </a:t>
            </a:r>
          </a:p>
          <a:p>
            <a:r>
              <a:rPr lang="en-GB" dirty="0" smtClean="0"/>
              <a:t>If I recognise a writing interlude in there, I try to make sure everything is in place to accommodate it. But the process of doing that can often destroy it. I have to wait for another. I can't manufacture writing moments. I could never do what many famous writers say they do: write till lunch, a walk in the afternoon, supper.</a:t>
            </a:r>
          </a:p>
          <a:p>
            <a:endParaRPr lang="en-GB" dirty="0" smtClean="0"/>
          </a:p>
          <a:p>
            <a:r>
              <a:rPr lang="en-GB" dirty="0" smtClean="0"/>
              <a:t>The slightest little thing can put me off - if it's too hot or too bright, or not sunny enough. Or if I write on the PC and find it is not right and need to do longhand, but it slows me down, so end up using part typing and part writing. </a:t>
            </a:r>
          </a:p>
          <a:p>
            <a:endParaRPr lang="en-GB" dirty="0" smtClean="0"/>
          </a:p>
          <a:p>
            <a:r>
              <a:rPr lang="en-GB" dirty="0" smtClean="0"/>
              <a:t>Sometimes one thought on one project can displace something else on another and I chose to go for the displacer. I might have got up thinking of something 9usually a specific cinematographic scene, not text or dialogue -  or a snatch of very clever dialogue in the night which I can't remember in the morning. </a:t>
            </a:r>
          </a:p>
          <a:p>
            <a:endParaRPr lang="en-GB" dirty="0" smtClean="0"/>
          </a:p>
          <a:p>
            <a:r>
              <a:rPr lang="en-GB" dirty="0" smtClean="0"/>
              <a:t>I have a tape recorder but am too shy to start saying it out load as the walls on these houses are paper thin.</a:t>
            </a:r>
          </a:p>
          <a:p>
            <a:endParaRPr lang="en-GB" dirty="0" smtClean="0"/>
          </a:p>
          <a:p>
            <a:r>
              <a:rPr lang="en-GB" dirty="0" smtClean="0"/>
              <a:t>I need to find a beautiful clever woman and move somewhere I really want to be - that would make me really productive</a:t>
            </a:r>
            <a:r>
              <a:rPr lang="en-GB" dirty="0" smtClean="0"/>
              <a:t>.</a:t>
            </a:r>
          </a:p>
          <a:p>
            <a:endParaRPr lang="en-GB" dirty="0" smtClean="0"/>
          </a:p>
          <a:p>
            <a:r>
              <a:rPr lang="en-GB" dirty="0" smtClean="0"/>
              <a:t>(A2)</a:t>
            </a:r>
            <a:endParaRPr lang="en-GB" dirty="0" smtClean="0"/>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88640"/>
            <a:ext cx="8229600" cy="6669360"/>
          </a:xfrm>
        </p:spPr>
        <p:txBody>
          <a:bodyPr>
            <a:normAutofit fontScale="70000" lnSpcReduction="20000"/>
          </a:bodyPr>
          <a:lstStyle/>
          <a:p>
            <a:r>
              <a:rPr lang="en-GB" dirty="0" smtClean="0"/>
              <a:t>no writing, but lots of reading! The content of the paper/chapter I am trying to write is causing me real problems. I’m reading and reading and reading around the subject as I try to become an ‘expert’ before starting on my paper. I realise that I must demonstrate a certain amount of knowledge about my subject area, but when can/does this stop? Where is the boundary? Or am I using reading (and gathering information) as a block?  </a:t>
            </a:r>
          </a:p>
          <a:p>
            <a:r>
              <a:rPr lang="en-GB" dirty="0" smtClean="0"/>
              <a:t>Feel exhausted by the end of the few days dedicated to the paper – interesting that I had always thought that I needed to create big ‘chunks’ of time to be able to progress this paper, but then when I do have that space, I find it stressful, exhausting and unproductive. As teaching quietens down over the next few weeks, will try a ‘little but often’ approach .</a:t>
            </a:r>
          </a:p>
          <a:p>
            <a:r>
              <a:rPr lang="en-GB" dirty="0" smtClean="0"/>
              <a:t>Automatic </a:t>
            </a:r>
            <a:r>
              <a:rPr lang="en-GB" dirty="0" smtClean="0"/>
              <a:t>writing in gaps </a:t>
            </a:r>
          </a:p>
          <a:p>
            <a:r>
              <a:rPr lang="en-GB" dirty="0" smtClean="0"/>
              <a:t>did some ‘automatic’ writing while waiting to go into a meeting. Fantastic! Identified the main relationships and their ‘characters’ within the writing that I wanted to do, and clarified those in my mind. To put a reasoned discussion down on paper, though, I’m not sure I can say what I want to say within the available word count for the paper. May need to refocus slightly.</a:t>
            </a:r>
          </a:p>
          <a:p>
            <a:r>
              <a:rPr lang="en-GB"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GB" dirty="0" smtClean="0"/>
              <a:t>‘</a:t>
            </a:r>
            <a:r>
              <a:rPr lang="en-GB" dirty="0" smtClean="0"/>
              <a:t>I can’t tell you what a relief it was as the information in my head fell into place and tumbled out on to the computer. (</a:t>
            </a:r>
            <a:r>
              <a:rPr lang="en-GB" dirty="0" smtClean="0"/>
              <a:t>A )</a:t>
            </a:r>
          </a:p>
          <a:p>
            <a:endParaRPr lang="en-GB" dirty="0" smtClean="0"/>
          </a:p>
          <a:p>
            <a:r>
              <a:rPr lang="en-GB" dirty="0" smtClean="0"/>
              <a:t>‘We</a:t>
            </a:r>
            <a:r>
              <a:rPr lang="en-GB" dirty="0" smtClean="0"/>
              <a:t> all have stories to tell that are worthwhile, and we just need to persist until we find the right outlet in which to tell these stories</a:t>
            </a:r>
            <a:r>
              <a:rPr lang="en-GB" dirty="0" smtClean="0"/>
              <a:t>.’(C)</a:t>
            </a:r>
          </a:p>
          <a:p>
            <a:endParaRPr lang="en-GB" dirty="0" smtClean="0"/>
          </a:p>
          <a:p>
            <a:r>
              <a:rPr lang="en-GB" dirty="0" smtClean="0"/>
              <a:t>‘And it had begun.’   (S )</a:t>
            </a:r>
          </a:p>
          <a:p>
            <a:endParaRPr lang="en-GB" dirty="0" smtClean="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597352"/>
          </a:xfrm>
        </p:spPr>
        <p:txBody>
          <a:bodyPr>
            <a:normAutofit fontScale="70000" lnSpcReduction="20000"/>
          </a:bodyPr>
          <a:lstStyle/>
          <a:p>
            <a:r>
              <a:rPr lang="en-GB" dirty="0" smtClean="0"/>
              <a:t>I have come to value feedback from critical friends and am encouraged to discuss my ideas more openly with people; I have some exceptionally useful hints and tips on writing – with automatic writing being my favourite but I’m sure that at some point I will refer back to some of the visuals (e.g. pie charts of knowledge areas etc) from the first two day workshop about as well as some of the information on the ‘politics’ of publishing in the REF era and beyond; and I have a different approach to thinking about time for writing – it does not have to be concentrated chunks but worthwhile writing can also happen in short bursts at opportune moments waiting for meetings, at train stations etc – just be open to it!</a:t>
            </a:r>
          </a:p>
          <a:p>
            <a:r>
              <a:rPr lang="en-GB" dirty="0" smtClean="0"/>
              <a:t>Critical friends, managing time balance between structure and automatic </a:t>
            </a:r>
            <a:r>
              <a:rPr lang="en-GB" dirty="0" smtClean="0"/>
              <a:t>writing.(K)</a:t>
            </a:r>
            <a:endParaRPr lang="en-GB" dirty="0" smtClean="0"/>
          </a:p>
          <a:p>
            <a:r>
              <a:rPr lang="en-GB" dirty="0" smtClean="0"/>
              <a:t>The group seminars were useful even so, as they helped me see where I had to get to.  I wasn’t writing yet but I could hear how it was on the other side.   </a:t>
            </a:r>
          </a:p>
          <a:p>
            <a:r>
              <a:rPr lang="en-GB" dirty="0" smtClean="0"/>
              <a:t>about demystifying the writing process.  I understand now that it is okay to have different voices in your writing</a:t>
            </a:r>
          </a:p>
          <a:p>
            <a:r>
              <a:rPr lang="en-GB" dirty="0" smtClean="0"/>
              <a:t>different voices for different discipline areas, defining what </a:t>
            </a:r>
            <a:r>
              <a:rPr lang="en-GB" dirty="0" err="1" smtClean="0"/>
              <a:t>youre</a:t>
            </a:r>
            <a:r>
              <a:rPr lang="en-GB" dirty="0" smtClean="0"/>
              <a:t> </a:t>
            </a:r>
            <a:r>
              <a:rPr lang="en-GB" dirty="0" smtClean="0"/>
              <a:t>not doing </a:t>
            </a:r>
            <a:r>
              <a:rPr lang="en-GB" dirty="0" err="1" smtClean="0"/>
              <a:t>eg</a:t>
            </a:r>
            <a:r>
              <a:rPr lang="en-GB" dirty="0" smtClean="0"/>
              <a:t> 100 page </a:t>
            </a:r>
            <a:r>
              <a:rPr lang="en-GB" dirty="0" smtClean="0"/>
              <a:t>book </a:t>
            </a:r>
            <a:r>
              <a:rPr lang="en-GB" dirty="0" smtClean="0"/>
              <a:t>- </a:t>
            </a:r>
          </a:p>
          <a:p>
            <a:r>
              <a:rPr lang="en-GB" dirty="0" smtClean="0"/>
              <a:t> </a:t>
            </a:r>
          </a:p>
          <a:p>
            <a:endParaRPr lang="en-GB" dirty="0" smtClean="0"/>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6525344"/>
          </a:xfrm>
        </p:spPr>
        <p:txBody>
          <a:bodyPr>
            <a:normAutofit fontScale="85000" lnSpcReduction="10000"/>
          </a:bodyPr>
          <a:lstStyle/>
          <a:p>
            <a:r>
              <a:rPr lang="en-GB" dirty="0" smtClean="0"/>
              <a:t>The two day writing course equipped me with a myriad of strategies for writing and editing and I felt excited and joyful about my small character sketches tidily piled at home. Redrafting them and discussing with peers, ignited a renewed interest and the idea began forming that it was possible to create something </a:t>
            </a:r>
            <a:r>
              <a:rPr lang="en-GB" dirty="0" smtClean="0"/>
              <a:t>that meant something, most importantly to me, and hopefully to others.  This was a significant moment. A moment whereby I had given myself permission to write, junk write, talk about my writing, write. Just write!</a:t>
            </a:r>
          </a:p>
          <a:p>
            <a:r>
              <a:rPr lang="en-GB" dirty="0" smtClean="0"/>
              <a:t>The first draft occurred on a long </a:t>
            </a:r>
            <a:r>
              <a:rPr lang="en-GB" dirty="0" smtClean="0"/>
              <a:t>train </a:t>
            </a:r>
            <a:r>
              <a:rPr lang="en-GB" dirty="0" smtClean="0"/>
              <a:t>journey “up north”, with scribbled notes and drawings in my late father’s notebook.</a:t>
            </a:r>
          </a:p>
          <a:p>
            <a:r>
              <a:rPr lang="en-GB" dirty="0" smtClean="0"/>
              <a:t>** </a:t>
            </a:r>
          </a:p>
          <a:p>
            <a:r>
              <a:rPr lang="en-GB" dirty="0" smtClean="0"/>
              <a:t> </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smtClean="0"/>
              <a:t>It was great for de-mystifying the publication process, and giving us confidence that ‘we could publish too’. It gave me the courage to go back to a piece of writing and improve it. </a:t>
            </a:r>
            <a:r>
              <a:rPr lang="en-GB" b="1" dirty="0" smtClean="0"/>
              <a:t>G  </a:t>
            </a:r>
            <a:r>
              <a:rPr lang="en-GB" b="1" dirty="0" smtClean="0"/>
              <a:t>created a very secure, supportive environment.</a:t>
            </a:r>
            <a:r>
              <a:rPr lang="en-GB" dirty="0" smtClean="0"/>
              <a:t/>
            </a:r>
            <a:br>
              <a:rPr lang="en-GB" dirty="0" smtClean="0"/>
            </a:br>
            <a:r>
              <a:rPr lang="en-GB" dirty="0" smtClean="0"/>
              <a:t/>
            </a:r>
            <a:br>
              <a:rPr lang="en-GB" dirty="0" smtClean="0"/>
            </a:br>
            <a:r>
              <a:rPr lang="en-GB" dirty="0" smtClean="0"/>
              <a:t>2) What elements of the course (below) </a:t>
            </a:r>
            <a:br>
              <a:rPr lang="en-GB" dirty="0" smtClean="0"/>
            </a:br>
            <a:r>
              <a:rPr lang="en-GB" dirty="0" smtClean="0"/>
              <a:t>(a) have worked well for you ? and how? and </a:t>
            </a:r>
            <a:br>
              <a:rPr lang="en-GB" dirty="0" smtClean="0"/>
            </a:br>
            <a:r>
              <a:rPr lang="en-GB" dirty="0" smtClean="0"/>
              <a:t>(b) what might have made any of these more useful for you?</a:t>
            </a:r>
            <a:br>
              <a:rPr lang="en-GB" dirty="0" smtClean="0"/>
            </a:br>
            <a:r>
              <a:rPr lang="en-GB" dirty="0" smtClean="0"/>
              <a:t/>
            </a:r>
            <a:br>
              <a:rPr lang="en-GB" dirty="0" smtClean="0"/>
            </a:br>
            <a:r>
              <a:rPr lang="en-GB" dirty="0" err="1" smtClean="0"/>
              <a:t>i</a:t>
            </a:r>
            <a:r>
              <a:rPr lang="en-GB" dirty="0" smtClean="0"/>
              <a:t>) 2 day intro</a:t>
            </a:r>
          </a:p>
          <a:p>
            <a:r>
              <a:rPr lang="en-GB" b="1" dirty="0" smtClean="0"/>
              <a:t>The request for us to review journals in our field early on in the exercise was great! I guess the benefits of this seem obvious, but it wasn’t until I actually did it that I realised how much this made the process clearer: I had a better idea of structure, referencing conventions and frequency, style, acceptable topics, terminology, realised I had something I’d like to say too that wasn’t too stupid in comparison….</a:t>
            </a:r>
            <a:endParaRPr lang="en-GB" dirty="0" smtClean="0"/>
          </a:p>
          <a:p>
            <a:r>
              <a:rPr lang="en-GB" b="1" dirty="0" smtClean="0"/>
              <a:t> </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The WAP course was an eye opening course with regards to how I deal with writing in general and not only academic material. Firstly, starting to write was very difficult for me, but the practical skills </a:t>
            </a:r>
            <a:r>
              <a:rPr lang="en-GB" dirty="0" err="1" smtClean="0"/>
              <a:t>i</a:t>
            </a:r>
            <a:r>
              <a:rPr lang="en-GB" dirty="0" smtClean="0"/>
              <a:t> was introduced to during the course such as writing or doodling on the subject in general and then </a:t>
            </a:r>
            <a:r>
              <a:rPr lang="en-GB" dirty="0" smtClean="0"/>
              <a:t>beginning </a:t>
            </a:r>
            <a:r>
              <a:rPr lang="en-GB" dirty="0" smtClean="0"/>
              <a:t>to narrow the focus to what I am really interested in has been useful in getting me started.</a:t>
            </a:r>
            <a:br>
              <a:rPr lang="en-GB" dirty="0" smtClean="0"/>
            </a:br>
            <a:r>
              <a:rPr lang="en-GB" dirty="0" smtClean="0"/>
              <a:t/>
            </a:r>
            <a:br>
              <a:rPr lang="en-GB" dirty="0" smtClean="0"/>
            </a:br>
            <a:r>
              <a:rPr lang="en-GB" dirty="0" smtClean="0"/>
              <a:t>Secondly, previously </a:t>
            </a:r>
            <a:r>
              <a:rPr lang="en-GB" dirty="0" err="1" smtClean="0"/>
              <a:t>i</a:t>
            </a:r>
            <a:r>
              <a:rPr lang="en-GB" dirty="0" smtClean="0"/>
              <a:t> tended to think of writing as something that </a:t>
            </a:r>
            <a:r>
              <a:rPr lang="en-GB" dirty="0" err="1" smtClean="0"/>
              <a:t>i</a:t>
            </a:r>
            <a:r>
              <a:rPr lang="en-GB" dirty="0" smtClean="0"/>
              <a:t> could do in my 'spare' time, time which I never seemed to find. But while doing the course I realized if I want have to write something I would have to put aside time and protect it. </a:t>
            </a:r>
            <a:br>
              <a:rPr lang="en-GB" dirty="0" smtClean="0"/>
            </a:br>
            <a:r>
              <a:rPr lang="en-GB" dirty="0" smtClean="0"/>
              <a:t/>
            </a:r>
            <a:br>
              <a:rPr lang="en-GB" dirty="0" smtClean="0"/>
            </a:br>
            <a:r>
              <a:rPr lang="en-GB" dirty="0" smtClean="0"/>
              <a:t> </a:t>
            </a:r>
            <a:endParaRPr lang="en-GB" dirty="0" smtClean="0"/>
          </a:p>
          <a:p>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62500" lnSpcReduction="20000"/>
          </a:bodyPr>
          <a:lstStyle/>
          <a:p>
            <a:r>
              <a:rPr lang="en-GB" dirty="0" smtClean="0"/>
              <a:t>Now I am really getting into this project, I feel a sense of returning into the 'loop' of my field and returning to who I am. I was worried about how long it would take me to re-familiarise myself with the subject terminology and about how much I may have forgotten. I think one of the biggest challenges I have faced in this module is not just trying to find the time to write (which seems to be a question of planning and discipline) but making the switch between the 'admin' mindset in which I work in my job, and the academic/linguist mindset from my formal training and from my work outside </a:t>
            </a:r>
            <a:r>
              <a:rPr lang="en-GB" dirty="0" err="1" smtClean="0"/>
              <a:t>UoB</a:t>
            </a:r>
            <a:r>
              <a:rPr lang="en-GB" dirty="0" smtClean="0"/>
              <a:t>. As I immerse myself in this project, I can feel my confidence grow and my sense of wellbeing returning. I hope this will banish the fears of not writing the perfect article which may have hampered my progress until now. In my last few pieces of writing, I think I have sat down at my PC and started my writing well before I was ready, with the result that the writing was of an inferior quality. This time, I am planning meticulously with paper and pen so I have a very clear progression of ideas before I start.</a:t>
            </a:r>
          </a:p>
          <a:p>
            <a:r>
              <a:rPr lang="en-GB" dirty="0" smtClean="0"/>
              <a:t>For me, the best part about these last 2 days was the information which de-scarified the article-writing process and the way in which we are now locked into moving forward as we have formed groups of 3 buddies who will beat each other with sticks if we don't get a move on.</a:t>
            </a:r>
          </a:p>
          <a:p>
            <a:r>
              <a:rPr lang="en-GB" dirty="0" smtClean="0"/>
              <a:t>The afternoon of the first day was really the point where the motivation kicked in. I desperately wanted to go and write</a:t>
            </a:r>
          </a:p>
          <a:p>
            <a:r>
              <a:rPr lang="en-GB" dirty="0" smtClean="0"/>
              <a:t> </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Findings what helps the writing process and  breakthroughs- </a:t>
            </a:r>
            <a:endParaRPr lang="en-GB" dirty="0"/>
          </a:p>
        </p:txBody>
      </p:sp>
      <p:sp>
        <p:nvSpPr>
          <p:cNvPr id="3" name="Content Placeholder 2"/>
          <p:cNvSpPr>
            <a:spLocks noGrp="1"/>
          </p:cNvSpPr>
          <p:nvPr>
            <p:ph idx="1"/>
          </p:nvPr>
        </p:nvSpPr>
        <p:spPr/>
        <p:txBody>
          <a:bodyPr>
            <a:normAutofit lnSpcReduction="10000"/>
          </a:bodyPr>
          <a:lstStyle/>
          <a:p>
            <a:r>
              <a:rPr lang="en-GB" sz="3600" dirty="0" smtClean="0"/>
              <a:t>Writing to write</a:t>
            </a:r>
          </a:p>
          <a:p>
            <a:r>
              <a:rPr lang="en-GB" sz="3600" dirty="0" smtClean="0"/>
              <a:t>Using critical friends</a:t>
            </a:r>
          </a:p>
          <a:p>
            <a:r>
              <a:rPr lang="en-GB" sz="3600" dirty="0" smtClean="0"/>
              <a:t>Planning to write </a:t>
            </a:r>
          </a:p>
          <a:p>
            <a:r>
              <a:rPr lang="en-GB" sz="3600" dirty="0" smtClean="0"/>
              <a:t>Managing the writing energy</a:t>
            </a:r>
          </a:p>
          <a:p>
            <a:r>
              <a:rPr lang="en-GB" sz="3600" dirty="0" smtClean="0"/>
              <a:t>Multi-tasking to release </a:t>
            </a:r>
            <a:r>
              <a:rPr lang="en-GB" sz="3600" dirty="0" smtClean="0"/>
              <a:t>creativity</a:t>
            </a:r>
          </a:p>
          <a:p>
            <a:r>
              <a:rPr lang="en-GB" sz="3600" dirty="0" smtClean="0"/>
              <a:t>Confidence humility </a:t>
            </a:r>
            <a:r>
              <a:rPr lang="en-GB" sz="3600" dirty="0" err="1" smtClean="0"/>
              <a:t>perseverence</a:t>
            </a:r>
            <a:r>
              <a:rPr lang="en-GB" sz="3600" dirty="0" smtClean="0"/>
              <a:t> </a:t>
            </a:r>
          </a:p>
          <a:p>
            <a:r>
              <a:rPr lang="en-GB" sz="3600" dirty="0" smtClean="0"/>
              <a:t>Sustaining good practices </a:t>
            </a:r>
            <a:endParaRPr lang="en-GB" sz="3600" dirty="0" smtClean="0"/>
          </a:p>
          <a:p>
            <a:endParaRPr lang="en-GB" dirty="0" smtClean="0"/>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772400" cy="819136"/>
          </a:xfrm>
        </p:spPr>
        <p:txBody>
          <a:bodyPr/>
          <a:lstStyle/>
          <a:p>
            <a:r>
              <a:rPr lang="en-GB" dirty="0" smtClean="0"/>
              <a:t>Writing to write</a:t>
            </a:r>
            <a:endParaRPr lang="en-GB" dirty="0"/>
          </a:p>
        </p:txBody>
      </p:sp>
      <p:pic>
        <p:nvPicPr>
          <p:cNvPr id="4" name="Content Placeholder 3" descr="180px-Friedrich_Kellner_diary_Oct_6%2C_1939_p3.jpg"/>
          <p:cNvPicPr>
            <a:picLocks noGrp="1" noChangeAspect="1"/>
          </p:cNvPicPr>
          <p:nvPr>
            <p:ph idx="1"/>
          </p:nvPr>
        </p:nvPicPr>
        <p:blipFill>
          <a:blip r:embed="rId2" cstate="print"/>
          <a:stretch>
            <a:fillRect/>
          </a:stretch>
        </p:blipFill>
        <p:spPr>
          <a:xfrm>
            <a:off x="2627784" y="4406900"/>
            <a:ext cx="2286000" cy="2451100"/>
          </a:xfrm>
        </p:spPr>
      </p:pic>
      <p:sp>
        <p:nvSpPr>
          <p:cNvPr id="5" name="TextBox 4"/>
          <p:cNvSpPr txBox="1"/>
          <p:nvPr/>
        </p:nvSpPr>
        <p:spPr>
          <a:xfrm>
            <a:off x="571472" y="1428736"/>
            <a:ext cx="7929618" cy="5041380"/>
          </a:xfrm>
          <a:prstGeom prst="rect">
            <a:avLst/>
          </a:prstGeom>
          <a:noFill/>
        </p:spPr>
        <p:txBody>
          <a:bodyPr wrap="square" rtlCol="0">
            <a:spAutoFit/>
          </a:bodyPr>
          <a:lstStyle/>
          <a:p>
            <a:pPr>
              <a:buNone/>
            </a:pPr>
            <a:r>
              <a:rPr lang="en-GB" dirty="0" smtClean="0"/>
              <a:t>‘ . . . you can’t see how you are going to get out of this, you know you maybe need to write your way out of it or whatever, so that is to do with getting stuck I suppose.’ </a:t>
            </a:r>
          </a:p>
          <a:p>
            <a:pPr>
              <a:buNone/>
            </a:pPr>
            <a:endParaRPr lang="en-GB" dirty="0" smtClean="0"/>
          </a:p>
          <a:p>
            <a:pPr>
              <a:buNone/>
            </a:pPr>
            <a:r>
              <a:rPr lang="en-GB" dirty="0" smtClean="0"/>
              <a:t>			‘The biggest barrier, apart from 				being tired and not having the time, 			and therefore feeling frustrated that I 			am not going to get any where with 			this, is that I have to write myself into 			writing. I quite often don’t begin 				really well, I just do ‘stuff’ and I put 			things off – and I Hoover (which is 			the only time I Hoover!)’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772400" cy="890574"/>
          </a:xfrm>
        </p:spPr>
        <p:txBody>
          <a:bodyPr/>
          <a:lstStyle/>
          <a:p>
            <a:r>
              <a:rPr lang="en-GB" dirty="0" smtClean="0"/>
              <a:t>Using critical friends</a:t>
            </a:r>
            <a:endParaRPr lang="en-GB" dirty="0"/>
          </a:p>
        </p:txBody>
      </p:sp>
      <p:pic>
        <p:nvPicPr>
          <p:cNvPr id="6" name="Content Placeholder 5" descr="300px-David_-_The_Death_of_Socrates.jpg"/>
          <p:cNvPicPr>
            <a:picLocks noGrp="1" noChangeAspect="1"/>
          </p:cNvPicPr>
          <p:nvPr>
            <p:ph idx="1"/>
          </p:nvPr>
        </p:nvPicPr>
        <p:blipFill>
          <a:blip r:embed="rId2" cstate="print"/>
          <a:stretch>
            <a:fillRect/>
          </a:stretch>
        </p:blipFill>
        <p:spPr>
          <a:xfrm>
            <a:off x="4714876" y="4143380"/>
            <a:ext cx="3586186" cy="2331021"/>
          </a:xfrm>
        </p:spPr>
      </p:pic>
      <p:sp>
        <p:nvSpPr>
          <p:cNvPr id="7" name="TextBox 6"/>
          <p:cNvSpPr txBox="1"/>
          <p:nvPr/>
        </p:nvSpPr>
        <p:spPr>
          <a:xfrm>
            <a:off x="714348" y="1357298"/>
            <a:ext cx="7786742" cy="2751522"/>
          </a:xfrm>
          <a:prstGeom prst="rect">
            <a:avLst/>
          </a:prstGeom>
          <a:noFill/>
        </p:spPr>
        <p:txBody>
          <a:bodyPr wrap="square" rtlCol="0">
            <a:spAutoFit/>
          </a:bodyPr>
          <a:lstStyle/>
          <a:p>
            <a:pPr>
              <a:buNone/>
            </a:pPr>
            <a:r>
              <a:rPr lang="en-GB" dirty="0" smtClean="0"/>
              <a:t>‘I think it is really useful to look at other peoples work . . . I saw how he constructed an argument  . . . and I hadn’t been able to learn from reading journal articles in the same way as learning from reading his, because he was close enough.  But that changed the way I wrote, properly.’</a:t>
            </a:r>
          </a:p>
          <a:p>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772400" cy="1143000"/>
          </a:xfrm>
        </p:spPr>
        <p:txBody>
          <a:bodyPr/>
          <a:lstStyle/>
          <a:p>
            <a:r>
              <a:rPr lang="en-GB" dirty="0" smtClean="0"/>
              <a:t>Planning to write </a:t>
            </a:r>
            <a:endParaRPr lang="en-GB" dirty="0"/>
          </a:p>
        </p:txBody>
      </p:sp>
      <p:pic>
        <p:nvPicPr>
          <p:cNvPr id="6" name="Content Placeholder 5" descr="180px-Puh213r1.jpg"/>
          <p:cNvPicPr>
            <a:picLocks noGrp="1" noChangeAspect="1"/>
          </p:cNvPicPr>
          <p:nvPr>
            <p:ph idx="1"/>
          </p:nvPr>
        </p:nvPicPr>
        <p:blipFill>
          <a:blip r:embed="rId2" cstate="print"/>
          <a:stretch>
            <a:fillRect/>
          </a:stretch>
        </p:blipFill>
        <p:spPr>
          <a:xfrm>
            <a:off x="928662" y="1928802"/>
            <a:ext cx="1714512" cy="1838338"/>
          </a:xfrm>
        </p:spPr>
      </p:pic>
      <p:sp>
        <p:nvSpPr>
          <p:cNvPr id="4" name="TextBox 3"/>
          <p:cNvSpPr txBox="1"/>
          <p:nvPr/>
        </p:nvSpPr>
        <p:spPr>
          <a:xfrm>
            <a:off x="3357554" y="1714488"/>
            <a:ext cx="5500726" cy="2308324"/>
          </a:xfrm>
          <a:prstGeom prst="rect">
            <a:avLst/>
          </a:prstGeom>
          <a:noFill/>
        </p:spPr>
        <p:txBody>
          <a:bodyPr wrap="square" rtlCol="0">
            <a:spAutoFit/>
          </a:bodyPr>
          <a:lstStyle/>
          <a:p>
            <a:pPr>
              <a:buNone/>
            </a:pPr>
            <a:r>
              <a:rPr lang="en-GB" dirty="0" smtClean="0"/>
              <a:t>‘I’d had planned at one stage to writing something like four thousand words a day and I found that I stopped at two and a half thousand but it didn’t feel like being stuck, it just felt like being emptied, you know,’ </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Placeholder 6" descr="124.jpg"/>
          <p:cNvPicPr>
            <a:picLocks noChangeAspect="1"/>
          </p:cNvPicPr>
          <p:nvPr/>
        </p:nvPicPr>
        <p:blipFill>
          <a:blip r:embed="rId2" cstate="print"/>
          <a:srcRect l="5417" r="5417"/>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214282" y="500042"/>
            <a:ext cx="8429654" cy="1357324"/>
          </a:xfrm>
        </p:spPr>
        <p:txBody>
          <a:bodyPr rtlCol="0">
            <a:noAutofit/>
          </a:bodyPr>
          <a:lstStyle/>
          <a:p>
            <a:pPr algn="ctr" fontAlgn="auto">
              <a:spcAft>
                <a:spcPts val="0"/>
              </a:spcAft>
              <a:defRPr/>
            </a:pPr>
            <a:r>
              <a:rPr lang="en-GB" sz="3200" b="1" dirty="0" smtClean="0">
                <a:solidFill>
                  <a:schemeClr val="bg1"/>
                </a:solidFill>
              </a:rPr>
              <a:t>Managing the writing energy</a:t>
            </a:r>
          </a:p>
          <a:p>
            <a:pPr algn="ctr" fontAlgn="auto">
              <a:spcAft>
                <a:spcPts val="0"/>
              </a:spcAft>
              <a:defRPr/>
            </a:pPr>
            <a:endParaRPr lang="en-US" sz="2800" b="1" dirty="0" smtClean="0">
              <a:solidFill>
                <a:schemeClr val="bg1"/>
              </a:solidFill>
              <a:effectLst>
                <a:outerShdw blurRad="38100" dist="38100" dir="2700000" algn="tl">
                  <a:srgbClr val="000000">
                    <a:alpha val="43137"/>
                  </a:srgbClr>
                </a:outerShdw>
              </a:effectLst>
              <a:latin typeface="Dauphin" pitchFamily="18" charset="0"/>
            </a:endParaRPr>
          </a:p>
        </p:txBody>
      </p:sp>
      <p:sp>
        <p:nvSpPr>
          <p:cNvPr id="5" name="TextBox 4"/>
          <p:cNvSpPr txBox="1"/>
          <p:nvPr/>
        </p:nvSpPr>
        <p:spPr>
          <a:xfrm>
            <a:off x="4429124" y="1714488"/>
            <a:ext cx="4857752" cy="2012859"/>
          </a:xfrm>
          <a:prstGeom prst="rect">
            <a:avLst/>
          </a:prstGeom>
          <a:noFill/>
        </p:spPr>
        <p:txBody>
          <a:bodyPr wrap="square" rtlCol="0">
            <a:spAutoFit/>
          </a:bodyPr>
          <a:lstStyle/>
          <a:p>
            <a:pPr>
              <a:buNone/>
            </a:pPr>
            <a:r>
              <a:rPr lang="en-GB" b="1" dirty="0" smtClean="0"/>
              <a:t>‘I only have so much writing energy’ and it can be expended on internal bureaucratic documents and then its gone’</a:t>
            </a:r>
          </a:p>
          <a:p>
            <a:endParaRPr lang="en-GB" dirty="0"/>
          </a:p>
        </p:txBody>
      </p:sp>
      <p:sp>
        <p:nvSpPr>
          <p:cNvPr id="6" name="TextBox 5"/>
          <p:cNvSpPr txBox="1"/>
          <p:nvPr/>
        </p:nvSpPr>
        <p:spPr>
          <a:xfrm>
            <a:off x="428596" y="3214686"/>
            <a:ext cx="4857784" cy="1569660"/>
          </a:xfrm>
          <a:prstGeom prst="rect">
            <a:avLst/>
          </a:prstGeom>
          <a:noFill/>
        </p:spPr>
        <p:txBody>
          <a:bodyPr wrap="square" rtlCol="0">
            <a:spAutoFit/>
          </a:bodyPr>
          <a:lstStyle/>
          <a:p>
            <a:pPr>
              <a:buNone/>
            </a:pPr>
            <a:r>
              <a:rPr lang="en-GB" b="1" dirty="0" smtClean="0">
                <a:solidFill>
                  <a:schemeClr val="bg1"/>
                </a:solidFill>
              </a:rPr>
              <a:t>So it is those little surges of energy when I have made a realisation that make me want to write and that’s felt good </a:t>
            </a:r>
            <a:endParaRPr lang="en-GB"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background</a:t>
            </a:r>
            <a:endParaRPr lang="en-GB" dirty="0"/>
          </a:p>
        </p:txBody>
      </p:sp>
      <p:sp>
        <p:nvSpPr>
          <p:cNvPr id="3" name="Content Placeholder 2"/>
          <p:cNvSpPr>
            <a:spLocks noGrp="1"/>
          </p:cNvSpPr>
          <p:nvPr>
            <p:ph idx="1"/>
          </p:nvPr>
        </p:nvSpPr>
        <p:spPr>
          <a:xfrm>
            <a:off x="457200" y="908720"/>
            <a:ext cx="8229600" cy="5760640"/>
          </a:xfrm>
        </p:spPr>
        <p:txBody>
          <a:bodyPr>
            <a:normAutofit fontScale="85000" lnSpcReduction="20000"/>
          </a:bodyPr>
          <a:lstStyle/>
          <a:p>
            <a:r>
              <a:rPr lang="en-US" b="1" dirty="0"/>
              <a:t>Most research into the development and acquisition of threshold concepts concentrates on  development among undergraduate students.  </a:t>
            </a:r>
            <a:endParaRPr lang="en-US" b="1" dirty="0" smtClean="0"/>
          </a:p>
          <a:p>
            <a:r>
              <a:rPr lang="en-US" b="1" dirty="0" smtClean="0"/>
              <a:t>More </a:t>
            </a:r>
            <a:r>
              <a:rPr lang="en-US" b="1" dirty="0"/>
              <a:t>recent work has focused on conceptual threshold crossing among postgraduates suggesting that at various stages in their doctoral work postgraduates begin to work at or settle into working at levels which can enable them to produce conceptual critical and creative work in their own projects, in their own discipline.  </a:t>
            </a:r>
            <a:endParaRPr lang="en-US" b="1" dirty="0" smtClean="0"/>
          </a:p>
          <a:p>
            <a:r>
              <a:rPr lang="en-US" b="1" dirty="0" smtClean="0"/>
              <a:t>Recent </a:t>
            </a:r>
            <a:r>
              <a:rPr lang="en-US" b="1" dirty="0"/>
              <a:t>work (Wisker and </a:t>
            </a:r>
            <a:r>
              <a:rPr lang="en-US" b="1" dirty="0" err="1"/>
              <a:t>Savin</a:t>
            </a:r>
            <a:r>
              <a:rPr lang="en-US" b="1" dirty="0"/>
              <a:t> Baden 2009) has concentrated on overcoming stuck places in the writing process and using </a:t>
            </a:r>
            <a:r>
              <a:rPr lang="en-US" b="1" dirty="0" err="1"/>
              <a:t>liminal</a:t>
            </a:r>
            <a:r>
              <a:rPr lang="en-US" b="1" dirty="0"/>
              <a:t> spaces to move writing practices forward, another example of conceptual threshold crossing.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Placeholder 4" descr="pretty pic 25.jpg"/>
          <p:cNvPicPr>
            <a:picLocks noGrp="1" noChangeAspect="1"/>
          </p:cNvPicPr>
          <p:nvPr>
            <p:ph type="pic" idx="1"/>
          </p:nvPr>
        </p:nvPicPr>
        <p:blipFill>
          <a:blip r:embed="rId2" cstate="print"/>
          <a:srcRect/>
          <a:stretch>
            <a:fillRect/>
          </a:stretch>
        </p:blipFill>
        <p:spPr>
          <a:xfrm>
            <a:off x="0" y="0"/>
            <a:ext cx="9175750" cy="6881813"/>
          </a:xfrm>
        </p:spPr>
      </p:pic>
      <p:sp>
        <p:nvSpPr>
          <p:cNvPr id="6147" name="Text Placeholder 3"/>
          <p:cNvSpPr>
            <a:spLocks noGrp="1"/>
          </p:cNvSpPr>
          <p:nvPr>
            <p:ph type="body" sz="half" idx="2"/>
          </p:nvPr>
        </p:nvSpPr>
        <p:spPr>
          <a:xfrm>
            <a:off x="285720" y="214290"/>
            <a:ext cx="6858048" cy="1428760"/>
          </a:xfrm>
        </p:spPr>
        <p:txBody>
          <a:bodyPr/>
          <a:lstStyle/>
          <a:p>
            <a:r>
              <a:rPr lang="en-GB" sz="3200" dirty="0" smtClean="0">
                <a:solidFill>
                  <a:schemeClr val="bg1"/>
                </a:solidFill>
              </a:rPr>
              <a:t>Multi-tasking to release </a:t>
            </a:r>
          </a:p>
          <a:p>
            <a:r>
              <a:rPr lang="en-GB" sz="3200" dirty="0" smtClean="0">
                <a:solidFill>
                  <a:schemeClr val="bg1"/>
                </a:solidFill>
              </a:rPr>
              <a:t>creativity</a:t>
            </a:r>
          </a:p>
        </p:txBody>
      </p:sp>
      <p:sp>
        <p:nvSpPr>
          <p:cNvPr id="4" name="TextBox 3"/>
          <p:cNvSpPr txBox="1"/>
          <p:nvPr/>
        </p:nvSpPr>
        <p:spPr>
          <a:xfrm>
            <a:off x="6500826" y="5214950"/>
            <a:ext cx="2428892" cy="830997"/>
          </a:xfrm>
          <a:prstGeom prst="rect">
            <a:avLst/>
          </a:prstGeom>
          <a:noFill/>
        </p:spPr>
        <p:txBody>
          <a:bodyPr wrap="square" rtlCol="0">
            <a:spAutoFit/>
          </a:bodyPr>
          <a:lstStyle/>
          <a:p>
            <a:r>
              <a:rPr lang="en-GB" dirty="0" smtClean="0"/>
              <a:t>‘</a:t>
            </a:r>
            <a:r>
              <a:rPr lang="en-GB" dirty="0" smtClean="0">
                <a:solidFill>
                  <a:schemeClr val="bg1"/>
                </a:solidFill>
              </a:rPr>
              <a:t>I don’t believe in writer’s block</a:t>
            </a:r>
            <a:r>
              <a:rPr lang="en-GB" dirty="0" smtClean="0"/>
              <a:t>’</a:t>
            </a: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384"/>
          </a:xfrm>
        </p:spPr>
        <p:txBody>
          <a:bodyPr>
            <a:normAutofit fontScale="90000"/>
          </a:bodyPr>
          <a:lstStyle/>
          <a:p>
            <a:r>
              <a:rPr lang="en-GB" dirty="0" smtClean="0"/>
              <a:t>Multitasking to release creativity </a:t>
            </a:r>
            <a:endParaRPr lang="en-GB" dirty="0"/>
          </a:p>
        </p:txBody>
      </p:sp>
      <p:sp>
        <p:nvSpPr>
          <p:cNvPr id="3" name="Content Placeholder 2"/>
          <p:cNvSpPr>
            <a:spLocks noGrp="1"/>
          </p:cNvSpPr>
          <p:nvPr>
            <p:ph idx="1"/>
          </p:nvPr>
        </p:nvSpPr>
        <p:spPr>
          <a:xfrm>
            <a:off x="142844" y="1571612"/>
            <a:ext cx="7958166" cy="4667264"/>
          </a:xfrm>
        </p:spPr>
        <p:txBody>
          <a:bodyPr/>
          <a:lstStyle/>
          <a:p>
            <a:r>
              <a:rPr lang="en-GB" sz="2400" dirty="0" smtClean="0"/>
              <a:t>it’s not necessarily a conscious thing, that I go for a walk, although I think sometimes it is actually, occasionally it is, to go for a walk actually, I used to sometimes find, well </a:t>
            </a:r>
            <a:r>
              <a:rPr lang="en-GB" sz="2400" dirty="0" err="1" smtClean="0"/>
              <a:t>well</a:t>
            </a:r>
            <a:r>
              <a:rPr lang="en-GB" sz="2400" dirty="0" smtClean="0"/>
              <a:t> anything that actually isn’t writing that shifts it...</a:t>
            </a:r>
          </a:p>
          <a:p>
            <a:r>
              <a:rPr lang="en-GB" sz="2400" dirty="0" smtClean="0"/>
              <a:t>….Cooking, listening to a play on the radio,  even going out with some people,  having a glass of wine, so but </a:t>
            </a:r>
            <a:r>
              <a:rPr lang="en-GB" sz="2400" dirty="0" err="1" smtClean="0"/>
              <a:t>but</a:t>
            </a:r>
            <a:r>
              <a:rPr lang="en-GB" sz="2400" dirty="0" smtClean="0"/>
              <a:t> anything that is relaxing, rejuvenating, um, can move it……that kind of image that I was having is that it’s like looking at a kaleidoscope you know and things go out of focus and suddenly they come back in again….and you can see the pattern.</a:t>
            </a:r>
          </a:p>
          <a:p>
            <a:r>
              <a:rPr lang="en-GB" sz="2400" dirty="0" smtClean="0"/>
              <a:t> </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it and getting it down, right </a:t>
            </a:r>
            <a:endParaRPr lang="en-GB" dirty="0"/>
          </a:p>
        </p:txBody>
      </p:sp>
      <p:sp>
        <p:nvSpPr>
          <p:cNvPr id="3" name="Content Placeholder 2"/>
          <p:cNvSpPr>
            <a:spLocks noGrp="1"/>
          </p:cNvSpPr>
          <p:nvPr>
            <p:ph idx="1"/>
          </p:nvPr>
        </p:nvSpPr>
        <p:spPr/>
        <p:txBody>
          <a:bodyPr/>
          <a:lstStyle/>
          <a:p>
            <a:r>
              <a:rPr lang="en-GB" dirty="0" smtClean="0"/>
              <a:t>The breakthrough moment – seen sometimes as if automatic, visionary, takes a while to focus </a:t>
            </a:r>
          </a:p>
          <a:p>
            <a:r>
              <a:rPr lang="en-GB" dirty="0" smtClean="0"/>
              <a:t>The voice and the right to articulate – the shaping and expressing process – often accompanied by much hard work to ‘get it right’ and down on the page once you’ve ‘got it’</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 </a:t>
            </a:r>
            <a:endParaRPr lang="en-GB" dirty="0"/>
          </a:p>
        </p:txBody>
      </p:sp>
      <p:sp>
        <p:nvSpPr>
          <p:cNvPr id="3" name="Content Placeholder 2"/>
          <p:cNvSpPr>
            <a:spLocks noGrp="1"/>
          </p:cNvSpPr>
          <p:nvPr>
            <p:ph idx="1"/>
          </p:nvPr>
        </p:nvSpPr>
        <p:spPr/>
        <p:txBody>
          <a:bodyPr/>
          <a:lstStyle/>
          <a:p>
            <a:r>
              <a:rPr lang="en-GB" dirty="0" smtClean="0"/>
              <a:t>Have you seen and experienced your students or colleagues </a:t>
            </a:r>
            <a:r>
              <a:rPr lang="en-GB" dirty="0" smtClean="0"/>
              <a:t>breaking blocks and having </a:t>
            </a:r>
            <a:r>
              <a:rPr lang="en-GB" dirty="0" smtClean="0"/>
              <a:t>such breakthrough or conceptual threshold crossing moments? </a:t>
            </a:r>
          </a:p>
          <a:p>
            <a:r>
              <a:rPr lang="en-GB" dirty="0" smtClean="0"/>
              <a:t>What led to them?</a:t>
            </a:r>
          </a:p>
          <a:p>
            <a:r>
              <a:rPr lang="en-GB" dirty="0" smtClean="0"/>
              <a:t>What changed and was produced?</a:t>
            </a:r>
            <a:br>
              <a:rPr lang="en-GB" dirty="0" smtClean="0"/>
            </a:br>
            <a:r>
              <a:rPr lang="en-GB" dirty="0" smtClean="0"/>
              <a:t> </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 programmes colleagues and students have valued</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Legitimating a process - through a course</a:t>
            </a:r>
          </a:p>
          <a:p>
            <a:r>
              <a:rPr lang="en-GB" dirty="0" smtClean="0"/>
              <a:t>Safe space and circumscribed different space for writing in</a:t>
            </a:r>
          </a:p>
          <a:p>
            <a:r>
              <a:rPr lang="en-GB" dirty="0" smtClean="0"/>
              <a:t>Structure of 2 days, critical friends, bring back sessions, online support, due dates </a:t>
            </a:r>
          </a:p>
          <a:p>
            <a:r>
              <a:rPr lang="en-GB" dirty="0" smtClean="0"/>
              <a:t>Structure and freedom - exercises to promote and complete </a:t>
            </a:r>
          </a:p>
          <a:p>
            <a:r>
              <a:rPr lang="en-GB" dirty="0" smtClean="0"/>
              <a:t>To share</a:t>
            </a:r>
          </a:p>
          <a:p>
            <a:r>
              <a:rPr lang="en-GB" dirty="0" smtClean="0"/>
              <a:t>Bring back sessions which expect them to produce their agenda then grow from that</a:t>
            </a:r>
          </a:p>
          <a:p>
            <a:r>
              <a:rPr lang="en-GB" dirty="0" smtClean="0"/>
              <a:t>The liberal interpretation of the process and the products - </a:t>
            </a:r>
            <a:r>
              <a:rPr lang="en-GB" dirty="0" err="1" smtClean="0"/>
              <a:t>webiate</a:t>
            </a:r>
            <a:r>
              <a:rPr lang="en-GB" dirty="0" smtClean="0"/>
              <a:t>, creative plus analysis and discussion – as appropriate to the discipline</a:t>
            </a:r>
          </a:p>
          <a:p>
            <a:r>
              <a:rPr lang="en-GB" dirty="0" smtClean="0"/>
              <a:t>Insider knowledge, confidence building</a:t>
            </a:r>
          </a:p>
          <a:p>
            <a:r>
              <a:rPr lang="en-GB" dirty="0" smtClean="0"/>
              <a:t>Support for the individual as and when, as well as regularly </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Findings from the literature and the online projects</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smtClean="0"/>
              <a:t>Evaluations of   recent projects have identified findings which help to inform the following recommendations for good practice in online support for academic writing across the UK higher education sector:</a:t>
            </a:r>
          </a:p>
          <a:p>
            <a:pPr lvl="0"/>
            <a:r>
              <a:rPr lang="en-GB" dirty="0" smtClean="0"/>
              <a:t>Proposed online support for academic writing should be based on a student and staff needs analysis.</a:t>
            </a:r>
          </a:p>
          <a:p>
            <a:pPr lvl="0"/>
            <a:r>
              <a:rPr lang="en-GB" dirty="0" smtClean="0"/>
              <a:t>Asynchronous support, such as provision of feedback on written drafts, and communication about writing among peers can be enabled by email and Web 2.0 technologies. Such support addresses needs for flexibility, permitting time for reflective and critical thought, and discussion about writing.   </a:t>
            </a:r>
          </a:p>
          <a:p>
            <a:pPr lvl="0"/>
            <a:r>
              <a:rPr lang="en-GB" dirty="0" smtClean="0"/>
              <a:t>Synchronous online tutoring, e.g. by Skype or Live Chat, may be provided by staff tutors or student mentors.  </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What is frustrating limiting or goes wrong</a:t>
            </a:r>
            <a:endParaRPr lang="en-GB"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GB" dirty="0" smtClean="0"/>
              <a:t>Believing it’s a quick course rather than a long one to be </a:t>
            </a:r>
            <a:r>
              <a:rPr lang="en-GB" dirty="0" smtClean="0"/>
              <a:t>invested </a:t>
            </a:r>
            <a:r>
              <a:rPr lang="en-GB" dirty="0" smtClean="0"/>
              <a:t>in with a product and the development of longer lasting processes</a:t>
            </a:r>
          </a:p>
          <a:p>
            <a:r>
              <a:rPr lang="en-GB" dirty="0" smtClean="0"/>
              <a:t>Lack of critical friend engagement</a:t>
            </a:r>
          </a:p>
          <a:p>
            <a:r>
              <a:rPr lang="en-GB" dirty="0" smtClean="0"/>
              <a:t>Length of time from writing to feedback</a:t>
            </a:r>
          </a:p>
          <a:p>
            <a:r>
              <a:rPr lang="en-GB" dirty="0" smtClean="0"/>
              <a:t>Intrusion of other work and life crises and regular pressures</a:t>
            </a:r>
          </a:p>
          <a:p>
            <a:r>
              <a:rPr lang="en-GB" dirty="0" smtClean="0"/>
              <a:t>Losing the confidence to have the right to write</a:t>
            </a:r>
          </a:p>
          <a:p>
            <a:r>
              <a:rPr lang="en-GB" dirty="0" smtClean="0"/>
              <a:t>Feeling the writing is </a:t>
            </a:r>
            <a:r>
              <a:rPr lang="en-GB" dirty="0" smtClean="0"/>
              <a:t>for something or </a:t>
            </a:r>
            <a:r>
              <a:rPr lang="en-GB" dirty="0" smtClean="0"/>
              <a:t>someone else alone</a:t>
            </a:r>
          </a:p>
          <a:p>
            <a:endParaRPr lang="en-GB" dirty="0" smtClean="0"/>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and tutor strategies</a:t>
            </a:r>
            <a:endParaRPr lang="en-GB"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GB" dirty="0" smtClean="0"/>
              <a:t>500 word entry piece helped define reason for and commitment to course - writing it gets you in, structured days, times, bring back dates</a:t>
            </a:r>
          </a:p>
          <a:p>
            <a:r>
              <a:rPr lang="en-GB" dirty="0" smtClean="0"/>
              <a:t>Expected assessment formats </a:t>
            </a:r>
          </a:p>
          <a:p>
            <a:r>
              <a:rPr lang="en-GB" dirty="0" smtClean="0"/>
              <a:t>Freedom of expression about the personal learning and the institutional - within the sessions</a:t>
            </a:r>
          </a:p>
          <a:p>
            <a:r>
              <a:rPr lang="en-GB" dirty="0" smtClean="0"/>
              <a:t>Structured exercises – quick,</a:t>
            </a:r>
          </a:p>
          <a:p>
            <a:r>
              <a:rPr lang="en-GB" dirty="0" smtClean="0"/>
              <a:t>Researching and clarifying the obscure and esoteric </a:t>
            </a:r>
            <a:r>
              <a:rPr lang="en-GB" dirty="0" err="1" smtClean="0"/>
              <a:t>eg</a:t>
            </a:r>
            <a:r>
              <a:rPr lang="en-GB" dirty="0" smtClean="0"/>
              <a:t>. publishers expectations,  impact factors and citations, standard essay shapes, the normal trajectory of a paper that gets published (or not) </a:t>
            </a:r>
          </a:p>
          <a:p>
            <a:r>
              <a:rPr lang="en-GB" dirty="0" smtClean="0"/>
              <a:t>Some imaginative interpretation of all of these while knowing and feeling secure within the rules </a:t>
            </a:r>
          </a:p>
          <a:p>
            <a:r>
              <a:rPr lang="en-GB" dirty="0" smtClean="0"/>
              <a:t>An attended to online support presence (this hasn’t worked well enough yet) </a:t>
            </a:r>
          </a:p>
          <a:p>
            <a:r>
              <a:rPr lang="en-GB" dirty="0" smtClean="0"/>
              <a:t>Rapid individually sensitive feedback on concerns and questions and on drafts </a:t>
            </a:r>
          </a:p>
          <a:p>
            <a:r>
              <a:rPr lang="en-GB" dirty="0" smtClean="0"/>
              <a:t>Keeping in touch beyond the course </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solidFill>
                  <a:srgbClr val="1F497D"/>
                </a:solidFill>
                <a:ea typeface="Times New Roman"/>
                <a:cs typeface="Calibri"/>
              </a:rPr>
              <a:t>Supportive tutor comments –on time When I sent in the first 3 paragraphs to check I was on the right track, </a:t>
            </a:r>
            <a:r>
              <a:rPr lang="en-GB" dirty="0" smtClean="0">
                <a:solidFill>
                  <a:srgbClr val="1F497D"/>
                </a:solidFill>
                <a:ea typeface="Times New Roman"/>
                <a:cs typeface="Calibri"/>
              </a:rPr>
              <a:t>N </a:t>
            </a:r>
            <a:r>
              <a:rPr lang="en-GB" dirty="0" smtClean="0">
                <a:solidFill>
                  <a:srgbClr val="1F497D"/>
                </a:solidFill>
                <a:ea typeface="Times New Roman"/>
                <a:cs typeface="Calibri"/>
              </a:rPr>
              <a:t>said ‘</a:t>
            </a:r>
            <a:r>
              <a:rPr lang="en-GB" dirty="0" smtClean="0">
                <a:solidFill>
                  <a:srgbClr val="000000"/>
                </a:solidFill>
                <a:latin typeface="Times New Roman"/>
                <a:ea typeface="Times New Roman"/>
                <a:cs typeface="Times New Roman"/>
              </a:rPr>
              <a:t>Yes: the approach here and tone of this is spot on - keep going in this style...’  </a:t>
            </a:r>
            <a:r>
              <a:rPr lang="en-GB" dirty="0" smtClean="0">
                <a:solidFill>
                  <a:srgbClr val="1F497D"/>
                </a:solidFill>
                <a:ea typeface="Times New Roman"/>
                <a:cs typeface="Calibri"/>
              </a:rPr>
              <a:t>This was all I needed to hear…</a:t>
            </a:r>
          </a:p>
          <a:p>
            <a:endParaRPr lang="en-GB" dirty="0" smtClean="0">
              <a:ea typeface="Calibri"/>
              <a:cs typeface="Times New Roman"/>
            </a:endParaRPr>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WAP- results from email and f to f interviews </a:t>
            </a:r>
            <a:endParaRPr lang="en-GB" dirty="0"/>
          </a:p>
        </p:txBody>
      </p:sp>
      <p:sp>
        <p:nvSpPr>
          <p:cNvPr id="3" name="Content Placeholder 2"/>
          <p:cNvSpPr>
            <a:spLocks noGrp="1"/>
          </p:cNvSpPr>
          <p:nvPr>
            <p:ph idx="1"/>
          </p:nvPr>
        </p:nvSpPr>
        <p:spPr>
          <a:xfrm>
            <a:off x="457200" y="1214422"/>
            <a:ext cx="8229600" cy="5643578"/>
          </a:xfrm>
        </p:spPr>
        <p:txBody>
          <a:bodyPr>
            <a:normAutofit fontScale="77500" lnSpcReduction="20000"/>
          </a:bodyPr>
          <a:lstStyle/>
          <a:p>
            <a:r>
              <a:rPr lang="en-GB" i="1" dirty="0" smtClean="0"/>
              <a:t>‘</a:t>
            </a:r>
            <a:r>
              <a:rPr lang="en-GB" b="1" i="1" dirty="0" smtClean="0"/>
              <a:t>Blogging on line helped me to work through some of my early thoughts then share them and refine them’</a:t>
            </a:r>
          </a:p>
          <a:p>
            <a:r>
              <a:rPr lang="en-GB" b="1" i="1" dirty="0" smtClean="0"/>
              <a:t>‘Discussing with the online group meant we were all dealing with the same issues, blocks, lack of time, difficulty in starting, and could share some of this’</a:t>
            </a:r>
          </a:p>
          <a:p>
            <a:r>
              <a:rPr lang="en-GB" b="1" i="1" dirty="0" smtClean="0"/>
              <a:t>‘Sharing the developing writing with a critical friend meant you got immediate insider feedback on your writing – and giving them some back helped you see how your own work was developing ‘</a:t>
            </a:r>
          </a:p>
          <a:p>
            <a:endParaRPr lang="en-GB" b="1" i="1" dirty="0" smtClean="0"/>
          </a:p>
          <a:p>
            <a:pPr>
              <a:buNone/>
            </a:pPr>
            <a:r>
              <a:rPr lang="en-GB" b="1" dirty="0" smtClean="0"/>
              <a:t>Seeing how others write can inspire your own work, about how to approach writing tasks differently – some writers structure immediately then fill in, some just write then move it around to develop a structure, some work from writing a series of headings to fill in later……..</a:t>
            </a:r>
            <a:endParaRPr lang="en-GB" b="1"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92500" lnSpcReduction="10000"/>
          </a:bodyPr>
          <a:lstStyle/>
          <a:p>
            <a:r>
              <a:rPr lang="en-US" b="1" dirty="0" smtClean="0"/>
              <a:t>Research and practice shared here explores how academics and researchers on writing courses for professional development cross conceptual thresholds in the development of voice, ownership of their writing projects, authenticity in their argument and expression, confidence in their writing and writing practices. </a:t>
            </a:r>
            <a:endParaRPr lang="en-GB" dirty="0" smtClean="0"/>
          </a:p>
          <a:p>
            <a:r>
              <a:rPr lang="en-US" b="1" dirty="0" smtClean="0"/>
              <a:t>Respondents on the </a:t>
            </a:r>
            <a:r>
              <a:rPr lang="en-US" b="1" dirty="0" err="1" smtClean="0"/>
              <a:t>programmes</a:t>
            </a:r>
            <a:r>
              <a:rPr lang="en-US" b="1" dirty="0" smtClean="0"/>
              <a:t> have constructed metaphors and other creative ways of expressing the moments of enlightenment, breakthrough, learning leaps or conceptual threshold crossing when they find they can achieve confident expression in their own writing, voice, and a sense of a repertoire of good writing habits.  </a:t>
            </a:r>
          </a:p>
          <a:p>
            <a:endParaRPr lang="en-GB" dirty="0" smtClean="0"/>
          </a:p>
          <a:p>
            <a:endParaRPr lang="en-GB" dirty="0" smtClean="0"/>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smtClean="0"/>
              <a:t>Example of  a bit of a blog </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hlinkClick r:id="rId2"/>
              </a:rPr>
              <a:t>It's easier to do this.....</a:t>
            </a:r>
            <a:endParaRPr lang="en-GB" dirty="0" smtClean="0"/>
          </a:p>
          <a:p>
            <a:r>
              <a:rPr lang="en-GB" dirty="0" smtClean="0"/>
              <a:t>....than finish the article!  I am waiting for feedback but that is just an excuse because actually I could get on with it without that but I do have another writing day left to finish it off, and a meeting with X so should be on track but closer to the deadline than I would have liked.  Lots of work to do at the moment both at the </a:t>
            </a:r>
            <a:r>
              <a:rPr lang="en-GB" dirty="0" err="1" smtClean="0"/>
              <a:t>uni</a:t>
            </a:r>
            <a:r>
              <a:rPr lang="en-GB" dirty="0" smtClean="0"/>
              <a:t> and otherwise.  Looking at someone else’s article for Gina has given me some pointers for my own.  While reading it I was thinking about my own writing with an outside eye - does it make sense?  Would I want to read it?  Does it add anything to the body of knowledge that is out there and does it say anything new?  A good exercise to do I think.</a:t>
            </a:r>
          </a:p>
          <a:p>
            <a:r>
              <a:rPr lang="en-GB" b="1" dirty="0" smtClean="0"/>
              <a:t>Posted by D</a:t>
            </a:r>
            <a:r>
              <a:rPr lang="en-GB" dirty="0" smtClean="0"/>
              <a:t>| </a:t>
            </a:r>
            <a:r>
              <a:rPr lang="en-GB" b="1" dirty="0" smtClean="0">
                <a:hlinkClick r:id="rId2"/>
              </a:rPr>
              <a:t>0 comment(s)</a:t>
            </a:r>
            <a:r>
              <a:rPr lang="en-GB" dirty="0" smtClean="0"/>
              <a:t> | </a:t>
            </a:r>
            <a:r>
              <a:rPr lang="en-GB" b="1" dirty="0" smtClean="0">
                <a:hlinkClick r:id="rId3"/>
              </a:rPr>
              <a:t>Edit</a:t>
            </a:r>
            <a:r>
              <a:rPr lang="en-GB" dirty="0" smtClean="0"/>
              <a:t> | </a:t>
            </a:r>
            <a:r>
              <a:rPr lang="en-GB" b="1" dirty="0" smtClean="0">
                <a:hlinkClick r:id="rId4"/>
              </a:rPr>
              <a:t>Delete</a:t>
            </a:r>
            <a:r>
              <a:rPr lang="en-GB" dirty="0" smtClean="0"/>
              <a:t> </a:t>
            </a:r>
          </a:p>
          <a:p>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28604"/>
            <a:ext cx="8229600" cy="6429396"/>
          </a:xfrm>
        </p:spPr>
        <p:txBody>
          <a:bodyPr>
            <a:normAutofit fontScale="85000" lnSpcReduction="20000"/>
          </a:bodyPr>
          <a:lstStyle/>
          <a:p>
            <a:r>
              <a:rPr lang="en-GB" b="1" dirty="0" smtClean="0"/>
              <a:t>Final Summary.(blog  reflecting on the WAP course, writing supports  and the online environment)</a:t>
            </a:r>
          </a:p>
          <a:p>
            <a:r>
              <a:rPr lang="en-GB" i="1" dirty="0" smtClean="0"/>
              <a:t>By no means completely happy with the finished article, but the process was very revealing. I think the turning point was the </a:t>
            </a:r>
            <a:r>
              <a:rPr lang="en-GB" b="1" i="1" dirty="0" smtClean="0"/>
              <a:t>conference presentation</a:t>
            </a:r>
            <a:r>
              <a:rPr lang="en-GB" i="1" dirty="0" smtClean="0"/>
              <a:t>. I was really happy with this and should have had the courage to tear up the article and start again from scratch. Instead I tried to alter what I had and shape it into a snappier form, which was not that successful, and probably took longer than a complete rewrite.  Still in future this lesson should save me some valuable time. The </a:t>
            </a:r>
            <a:r>
              <a:rPr lang="en-GB" b="1" i="1" dirty="0" smtClean="0"/>
              <a:t>group meetings </a:t>
            </a:r>
            <a:r>
              <a:rPr lang="en-GB" i="1" dirty="0" smtClean="0"/>
              <a:t>were helpful, especially discussing some of the generic problems in a small group, some regrets about not following this up outside the meetings. Luckily I found a </a:t>
            </a:r>
            <a:r>
              <a:rPr lang="en-GB" b="1" i="1" dirty="0" smtClean="0"/>
              <a:t>critical friend </a:t>
            </a:r>
            <a:r>
              <a:rPr lang="en-GB" i="1" dirty="0" smtClean="0"/>
              <a:t>outside the group who was willing to read and advise on the article, this was perhaps the most valuable resource I found. </a:t>
            </a:r>
          </a:p>
          <a:p>
            <a:endParaRPr lang="en-GB" i="1" dirty="0" smtClean="0"/>
          </a:p>
          <a:p>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a:xfrm>
            <a:off x="0" y="228600"/>
            <a:ext cx="9144000" cy="6629400"/>
          </a:xfrm>
        </p:spPr>
        <p:txBody>
          <a:bodyPr/>
          <a:lstStyle/>
          <a:p>
            <a:r>
              <a:rPr lang="en-GB" b="1"/>
              <a:t>Example of creative imaginative analogy activity:Identifying research  questions, boundaries, conceptual framework</a:t>
            </a:r>
          </a:p>
          <a:p>
            <a:r>
              <a:rPr lang="en-GB" b="1"/>
              <a:t>‘Your  slice of the cake’-your research question, areas, data (others /you  research the rest later)</a:t>
            </a:r>
            <a:endParaRPr lang="en-GB"/>
          </a:p>
          <a:p>
            <a:endParaRPr lang="en-GB"/>
          </a:p>
        </p:txBody>
      </p:sp>
      <p:sp>
        <p:nvSpPr>
          <p:cNvPr id="4100" name="Oval 4"/>
          <p:cNvSpPr>
            <a:spLocks noChangeArrowheads="1"/>
          </p:cNvSpPr>
          <p:nvPr/>
        </p:nvSpPr>
        <p:spPr bwMode="auto">
          <a:xfrm>
            <a:off x="2895600" y="3581400"/>
            <a:ext cx="2468563" cy="2514600"/>
          </a:xfrm>
          <a:prstGeom prst="ellipse">
            <a:avLst/>
          </a:prstGeom>
          <a:solidFill>
            <a:srgbClr val="FFFFFF"/>
          </a:solidFill>
          <a:ln w="9525">
            <a:solidFill>
              <a:srgbClr val="000000"/>
            </a:solidFill>
            <a:round/>
            <a:headEnd/>
            <a:tailEnd/>
          </a:ln>
        </p:spPr>
        <p:txBody>
          <a:bodyPr/>
          <a:lstStyle/>
          <a:p>
            <a:endParaRPr lang="en-GB"/>
          </a:p>
        </p:txBody>
      </p:sp>
      <p:sp>
        <p:nvSpPr>
          <p:cNvPr id="4101" name="Line 5"/>
          <p:cNvSpPr>
            <a:spLocks noChangeShapeType="1"/>
          </p:cNvSpPr>
          <p:nvPr/>
        </p:nvSpPr>
        <p:spPr bwMode="auto">
          <a:xfrm>
            <a:off x="3276600" y="3886200"/>
            <a:ext cx="990600" cy="990600"/>
          </a:xfrm>
          <a:prstGeom prst="line">
            <a:avLst/>
          </a:prstGeom>
          <a:noFill/>
          <a:ln w="9525">
            <a:solidFill>
              <a:schemeClr val="folHlink"/>
            </a:solidFill>
            <a:round/>
            <a:headEnd/>
            <a:tailEnd/>
          </a:ln>
          <a:effectLst/>
        </p:spPr>
        <p:txBody>
          <a:bodyPr wrap="none" anchor="ctr"/>
          <a:lstStyle/>
          <a:p>
            <a:endParaRPr lang="en-GB"/>
          </a:p>
        </p:txBody>
      </p:sp>
      <p:sp>
        <p:nvSpPr>
          <p:cNvPr id="4102" name="Line 6"/>
          <p:cNvSpPr>
            <a:spLocks noChangeShapeType="1"/>
          </p:cNvSpPr>
          <p:nvPr/>
        </p:nvSpPr>
        <p:spPr bwMode="auto">
          <a:xfrm flipV="1">
            <a:off x="4267200" y="3810000"/>
            <a:ext cx="457200" cy="1066800"/>
          </a:xfrm>
          <a:prstGeom prst="line">
            <a:avLst/>
          </a:prstGeom>
          <a:noFill/>
          <a:ln w="9525">
            <a:solidFill>
              <a:schemeClr val="folHlink"/>
            </a:solidFill>
            <a:round/>
            <a:headEnd/>
            <a:tailEnd/>
          </a:ln>
          <a:effectLst/>
        </p:spPr>
        <p:txBody>
          <a:bodyPr wrap="none" anchor="ctr"/>
          <a:lstStyle/>
          <a:p>
            <a:endParaRPr lang="en-GB"/>
          </a:p>
        </p:txBody>
      </p:sp>
      <p:sp>
        <p:nvSpPr>
          <p:cNvPr id="4103" name="Line 7"/>
          <p:cNvSpPr>
            <a:spLocks noChangeShapeType="1"/>
          </p:cNvSpPr>
          <p:nvPr/>
        </p:nvSpPr>
        <p:spPr bwMode="auto">
          <a:xfrm>
            <a:off x="4114800" y="3581400"/>
            <a:ext cx="457200" cy="533400"/>
          </a:xfrm>
          <a:prstGeom prst="line">
            <a:avLst/>
          </a:prstGeom>
          <a:noFill/>
          <a:ln w="9525">
            <a:solidFill>
              <a:schemeClr val="folHlink"/>
            </a:solidFill>
            <a:round/>
            <a:headEnd/>
            <a:tailEnd/>
          </a:ln>
          <a:effectLst/>
        </p:spPr>
        <p:txBody>
          <a:bodyPr wrap="none" anchor="ctr"/>
          <a:lstStyle/>
          <a:p>
            <a:endParaRPr lang="en-GB"/>
          </a:p>
        </p:txBody>
      </p:sp>
      <p:sp>
        <p:nvSpPr>
          <p:cNvPr id="4104" name="Line 8"/>
          <p:cNvSpPr>
            <a:spLocks noChangeShapeType="1"/>
          </p:cNvSpPr>
          <p:nvPr/>
        </p:nvSpPr>
        <p:spPr bwMode="auto">
          <a:xfrm>
            <a:off x="3810000" y="3657600"/>
            <a:ext cx="609600" cy="762000"/>
          </a:xfrm>
          <a:prstGeom prst="line">
            <a:avLst/>
          </a:prstGeom>
          <a:noFill/>
          <a:ln w="9525">
            <a:solidFill>
              <a:schemeClr val="folHlink"/>
            </a:solidFill>
            <a:round/>
            <a:headEnd/>
            <a:tailEnd/>
          </a:ln>
          <a:effectLst/>
        </p:spPr>
        <p:txBody>
          <a:bodyPr wrap="none" anchor="ctr"/>
          <a:lstStyle/>
          <a:p>
            <a:endParaRPr lang="en-GB"/>
          </a:p>
        </p:txBody>
      </p:sp>
      <p:sp>
        <p:nvSpPr>
          <p:cNvPr id="4105" name="Line 9"/>
          <p:cNvSpPr>
            <a:spLocks noChangeShapeType="1"/>
          </p:cNvSpPr>
          <p:nvPr/>
        </p:nvSpPr>
        <p:spPr bwMode="auto">
          <a:xfrm>
            <a:off x="3505200" y="3810000"/>
            <a:ext cx="838200" cy="914400"/>
          </a:xfrm>
          <a:prstGeom prst="line">
            <a:avLst/>
          </a:prstGeom>
          <a:noFill/>
          <a:ln w="9525">
            <a:solidFill>
              <a:schemeClr val="folHlink"/>
            </a:solidFill>
            <a:round/>
            <a:headEnd/>
            <a:tailEnd/>
          </a:ln>
          <a:effectLst/>
        </p:spPr>
        <p:txBody>
          <a:bodyPr wrap="none" anchor="ctr"/>
          <a:lstStyle/>
          <a:p>
            <a:endParaRPr lang="en-GB"/>
          </a:p>
        </p:txBody>
      </p:sp>
      <p:sp>
        <p:nvSpPr>
          <p:cNvPr id="4106" name="Line 10"/>
          <p:cNvSpPr>
            <a:spLocks noChangeShapeType="1"/>
          </p:cNvSpPr>
          <p:nvPr/>
        </p:nvSpPr>
        <p:spPr bwMode="auto">
          <a:xfrm flipV="1">
            <a:off x="5105400" y="4953000"/>
            <a:ext cx="1600200" cy="152400"/>
          </a:xfrm>
          <a:prstGeom prst="line">
            <a:avLst/>
          </a:prstGeom>
          <a:noFill/>
          <a:ln w="9525">
            <a:solidFill>
              <a:schemeClr val="folHlink"/>
            </a:solidFill>
            <a:round/>
            <a:headEnd/>
            <a:tailEnd type="triangle" w="med" len="med"/>
          </a:ln>
          <a:effectLst/>
        </p:spPr>
        <p:txBody>
          <a:bodyPr wrap="none" anchor="ctr"/>
          <a:lstStyle/>
          <a:p>
            <a:endParaRPr lang="en-GB"/>
          </a:p>
        </p:txBody>
      </p:sp>
      <p:sp>
        <p:nvSpPr>
          <p:cNvPr id="4107" name="Rectangle 11"/>
          <p:cNvSpPr>
            <a:spLocks noChangeArrowheads="1"/>
          </p:cNvSpPr>
          <p:nvPr/>
        </p:nvSpPr>
        <p:spPr bwMode="auto">
          <a:xfrm>
            <a:off x="7010400" y="4267200"/>
            <a:ext cx="2133600" cy="1524000"/>
          </a:xfrm>
          <a:prstGeom prst="rect">
            <a:avLst/>
          </a:prstGeom>
          <a:solidFill>
            <a:schemeClr val="accent1"/>
          </a:solidFill>
          <a:ln w="9525">
            <a:solidFill>
              <a:schemeClr val="folHlink"/>
            </a:solidFill>
            <a:miter lim="800000"/>
            <a:headEnd/>
            <a:tailEnd/>
          </a:ln>
          <a:effectLst/>
        </p:spPr>
        <p:txBody>
          <a:bodyPr wrap="none" anchor="ctr"/>
          <a:lstStyle/>
          <a:p>
            <a:pPr algn="ctr" eaLnBrk="0" hangingPunct="0"/>
            <a:r>
              <a:rPr lang="en-GB">
                <a:solidFill>
                  <a:schemeClr val="folHlink"/>
                </a:solidFill>
                <a:latin typeface="Times New Roman" charset="0"/>
              </a:rPr>
              <a:t>Other questions </a:t>
            </a:r>
          </a:p>
          <a:p>
            <a:pPr algn="ctr" eaLnBrk="0" hangingPunct="0"/>
            <a:r>
              <a:rPr lang="en-GB">
                <a:solidFill>
                  <a:schemeClr val="folHlink"/>
                </a:solidFill>
                <a:latin typeface="Times New Roman" charset="0"/>
              </a:rPr>
              <a:t>theories methods,</a:t>
            </a:r>
          </a:p>
          <a:p>
            <a:pPr algn="ctr" eaLnBrk="0" hangingPunct="0"/>
            <a:r>
              <a:rPr lang="en-GB">
                <a:solidFill>
                  <a:schemeClr val="folHlink"/>
                </a:solidFill>
                <a:latin typeface="Times New Roman" charset="0"/>
              </a:rPr>
              <a:t>data,</a:t>
            </a:r>
            <a:endParaRPr lang="en-GB" sz="2400">
              <a:solidFill>
                <a:schemeClr val="folHlink"/>
              </a:solidFill>
              <a:latin typeface="Times New Roman" charset="0"/>
            </a:endParaRPr>
          </a:p>
        </p:txBody>
      </p:sp>
      <p:sp>
        <p:nvSpPr>
          <p:cNvPr id="4108" name="Line 12"/>
          <p:cNvSpPr>
            <a:spLocks noChangeShapeType="1"/>
          </p:cNvSpPr>
          <p:nvPr/>
        </p:nvSpPr>
        <p:spPr bwMode="auto">
          <a:xfrm flipH="1">
            <a:off x="1600200" y="4114800"/>
            <a:ext cx="2286000" cy="304800"/>
          </a:xfrm>
          <a:prstGeom prst="line">
            <a:avLst/>
          </a:prstGeom>
          <a:noFill/>
          <a:ln w="9525">
            <a:solidFill>
              <a:schemeClr val="folHlink"/>
            </a:solidFill>
            <a:round/>
            <a:headEnd/>
            <a:tailEnd type="triangle" w="med" len="med"/>
          </a:ln>
          <a:effectLst/>
        </p:spPr>
        <p:txBody>
          <a:bodyPr wrap="none" anchor="ctr"/>
          <a:lstStyle/>
          <a:p>
            <a:endParaRPr lang="en-GB"/>
          </a:p>
        </p:txBody>
      </p:sp>
      <p:sp>
        <p:nvSpPr>
          <p:cNvPr id="4109" name="Rectangle 13"/>
          <p:cNvSpPr>
            <a:spLocks noChangeArrowheads="1"/>
          </p:cNvSpPr>
          <p:nvPr/>
        </p:nvSpPr>
        <p:spPr bwMode="auto">
          <a:xfrm>
            <a:off x="0" y="4419600"/>
            <a:ext cx="2819400" cy="838200"/>
          </a:xfrm>
          <a:prstGeom prst="rect">
            <a:avLst/>
          </a:prstGeom>
          <a:solidFill>
            <a:schemeClr val="accent1"/>
          </a:solidFill>
          <a:ln w="9525">
            <a:solidFill>
              <a:schemeClr val="folHlink"/>
            </a:solidFill>
            <a:miter lim="800000"/>
            <a:headEnd/>
            <a:tailEnd/>
          </a:ln>
          <a:effectLst/>
        </p:spPr>
        <p:txBody>
          <a:bodyPr wrap="none" anchor="ctr"/>
          <a:lstStyle/>
          <a:p>
            <a:pPr algn="ctr" eaLnBrk="0" hangingPunct="0"/>
            <a:r>
              <a:rPr lang="en-GB">
                <a:solidFill>
                  <a:schemeClr val="folHlink"/>
                </a:solidFill>
                <a:latin typeface="Times New Roman" charset="0"/>
              </a:rPr>
              <a:t>Your slice-defend choice of </a:t>
            </a:r>
          </a:p>
          <a:p>
            <a:pPr algn="ctr" eaLnBrk="0" hangingPunct="0"/>
            <a:r>
              <a:rPr lang="en-GB">
                <a:solidFill>
                  <a:schemeClr val="folHlink"/>
                </a:solidFill>
                <a:latin typeface="Times New Roman" charset="0"/>
              </a:rPr>
              <a:t>subject question </a:t>
            </a:r>
          </a:p>
          <a:p>
            <a:pPr algn="ctr" eaLnBrk="0" hangingPunct="0"/>
            <a:r>
              <a:rPr lang="en-GB">
                <a:solidFill>
                  <a:schemeClr val="folHlink"/>
                </a:solidFill>
                <a:latin typeface="Times New Roman" charset="0"/>
              </a:rPr>
              <a:t>methods etc</a:t>
            </a:r>
            <a:endParaRPr lang="en-GB" sz="2400">
              <a:latin typeface="Times New Roman"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667000" y="1524000"/>
            <a:ext cx="914400" cy="46482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5123" name="Rectangle 3"/>
          <p:cNvSpPr>
            <a:spLocks noChangeArrowheads="1"/>
          </p:cNvSpPr>
          <p:nvPr/>
        </p:nvSpPr>
        <p:spPr bwMode="auto">
          <a:xfrm>
            <a:off x="5715000" y="1447800"/>
            <a:ext cx="990600" cy="47244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5124" name="Line 4"/>
          <p:cNvSpPr>
            <a:spLocks noChangeShapeType="1"/>
          </p:cNvSpPr>
          <p:nvPr/>
        </p:nvSpPr>
        <p:spPr bwMode="auto">
          <a:xfrm>
            <a:off x="2209800" y="5867400"/>
            <a:ext cx="1066800" cy="0"/>
          </a:xfrm>
          <a:prstGeom prst="line">
            <a:avLst/>
          </a:prstGeom>
          <a:noFill/>
          <a:ln w="9525">
            <a:solidFill>
              <a:schemeClr val="tx1"/>
            </a:solidFill>
            <a:round/>
            <a:headEnd/>
            <a:tailEnd/>
          </a:ln>
          <a:effectLst/>
        </p:spPr>
        <p:txBody>
          <a:bodyPr wrap="none" anchor="ctr"/>
          <a:lstStyle/>
          <a:p>
            <a:endParaRPr lang="en-GB"/>
          </a:p>
        </p:txBody>
      </p:sp>
      <p:sp>
        <p:nvSpPr>
          <p:cNvPr id="5125" name="Freeform 5"/>
          <p:cNvSpPr>
            <a:spLocks/>
          </p:cNvSpPr>
          <p:nvPr/>
        </p:nvSpPr>
        <p:spPr bwMode="auto">
          <a:xfrm>
            <a:off x="1600200" y="4724400"/>
            <a:ext cx="2274888" cy="1125538"/>
          </a:xfrm>
          <a:custGeom>
            <a:avLst/>
            <a:gdLst/>
            <a:ahLst/>
            <a:cxnLst>
              <a:cxn ang="0">
                <a:pos x="515" y="709"/>
              </a:cxn>
              <a:cxn ang="0">
                <a:pos x="702" y="610"/>
              </a:cxn>
              <a:cxn ang="0">
                <a:pos x="1075" y="571"/>
              </a:cxn>
              <a:cxn ang="0">
                <a:pos x="1252" y="551"/>
              </a:cxn>
              <a:cxn ang="0">
                <a:pos x="1243" y="463"/>
              </a:cxn>
              <a:cxn ang="0">
                <a:pos x="1115" y="394"/>
              </a:cxn>
              <a:cxn ang="0">
                <a:pos x="947" y="414"/>
              </a:cxn>
              <a:cxn ang="0">
                <a:pos x="810" y="512"/>
              </a:cxn>
              <a:cxn ang="0">
                <a:pos x="515" y="541"/>
              </a:cxn>
              <a:cxn ang="0">
                <a:pos x="220" y="571"/>
              </a:cxn>
              <a:cxn ang="0">
                <a:pos x="23" y="512"/>
              </a:cxn>
              <a:cxn ang="0">
                <a:pos x="33" y="394"/>
              </a:cxn>
              <a:cxn ang="0">
                <a:pos x="357" y="276"/>
              </a:cxn>
              <a:cxn ang="0">
                <a:pos x="1134" y="305"/>
              </a:cxn>
              <a:cxn ang="0">
                <a:pos x="1429" y="315"/>
              </a:cxn>
              <a:cxn ang="0">
                <a:pos x="1420" y="217"/>
              </a:cxn>
              <a:cxn ang="0">
                <a:pos x="1361" y="158"/>
              </a:cxn>
              <a:cxn ang="0">
                <a:pos x="1262" y="79"/>
              </a:cxn>
              <a:cxn ang="0">
                <a:pos x="1095" y="40"/>
              </a:cxn>
              <a:cxn ang="0">
                <a:pos x="682" y="59"/>
              </a:cxn>
              <a:cxn ang="0">
                <a:pos x="554" y="118"/>
              </a:cxn>
              <a:cxn ang="0">
                <a:pos x="338" y="168"/>
              </a:cxn>
              <a:cxn ang="0">
                <a:pos x="180" y="207"/>
              </a:cxn>
              <a:cxn ang="0">
                <a:pos x="13" y="197"/>
              </a:cxn>
              <a:cxn ang="0">
                <a:pos x="3" y="158"/>
              </a:cxn>
              <a:cxn ang="0">
                <a:pos x="23" y="59"/>
              </a:cxn>
              <a:cxn ang="0">
                <a:pos x="102" y="0"/>
              </a:cxn>
              <a:cxn ang="0">
                <a:pos x="485" y="10"/>
              </a:cxn>
              <a:cxn ang="0">
                <a:pos x="544" y="30"/>
              </a:cxn>
              <a:cxn ang="0">
                <a:pos x="623" y="30"/>
              </a:cxn>
            </a:cxnLst>
            <a:rect l="0" t="0" r="r" b="b"/>
            <a:pathLst>
              <a:path w="1433" h="709">
                <a:moveTo>
                  <a:pt x="515" y="709"/>
                </a:moveTo>
                <a:cubicBezTo>
                  <a:pt x="577" y="676"/>
                  <a:pt x="637" y="638"/>
                  <a:pt x="702" y="610"/>
                </a:cubicBezTo>
                <a:cubicBezTo>
                  <a:pt x="777" y="578"/>
                  <a:pt x="1027" y="573"/>
                  <a:pt x="1075" y="571"/>
                </a:cubicBezTo>
                <a:cubicBezTo>
                  <a:pt x="1134" y="564"/>
                  <a:pt x="1202" y="583"/>
                  <a:pt x="1252" y="551"/>
                </a:cubicBezTo>
                <a:cubicBezTo>
                  <a:pt x="1277" y="535"/>
                  <a:pt x="1250" y="492"/>
                  <a:pt x="1243" y="463"/>
                </a:cubicBezTo>
                <a:cubicBezTo>
                  <a:pt x="1233" y="420"/>
                  <a:pt x="1150" y="412"/>
                  <a:pt x="1115" y="394"/>
                </a:cubicBezTo>
                <a:cubicBezTo>
                  <a:pt x="1059" y="401"/>
                  <a:pt x="1002" y="401"/>
                  <a:pt x="947" y="414"/>
                </a:cubicBezTo>
                <a:cubicBezTo>
                  <a:pt x="894" y="427"/>
                  <a:pt x="869" y="501"/>
                  <a:pt x="810" y="512"/>
                </a:cubicBezTo>
                <a:cubicBezTo>
                  <a:pt x="719" y="529"/>
                  <a:pt x="607" y="534"/>
                  <a:pt x="515" y="541"/>
                </a:cubicBezTo>
                <a:cubicBezTo>
                  <a:pt x="366" y="579"/>
                  <a:pt x="463" y="560"/>
                  <a:pt x="220" y="571"/>
                </a:cubicBezTo>
                <a:cubicBezTo>
                  <a:pt x="107" y="563"/>
                  <a:pt x="76" y="589"/>
                  <a:pt x="23" y="512"/>
                </a:cubicBezTo>
                <a:cubicBezTo>
                  <a:pt x="26" y="473"/>
                  <a:pt x="23" y="432"/>
                  <a:pt x="33" y="394"/>
                </a:cubicBezTo>
                <a:cubicBezTo>
                  <a:pt x="60" y="285"/>
                  <a:pt x="288" y="281"/>
                  <a:pt x="357" y="276"/>
                </a:cubicBezTo>
                <a:cubicBezTo>
                  <a:pt x="622" y="282"/>
                  <a:pt x="871" y="296"/>
                  <a:pt x="1134" y="305"/>
                </a:cubicBezTo>
                <a:cubicBezTo>
                  <a:pt x="1243" y="332"/>
                  <a:pt x="1302" y="322"/>
                  <a:pt x="1429" y="315"/>
                </a:cubicBezTo>
                <a:cubicBezTo>
                  <a:pt x="1426" y="282"/>
                  <a:pt x="1433" y="247"/>
                  <a:pt x="1420" y="217"/>
                </a:cubicBezTo>
                <a:cubicBezTo>
                  <a:pt x="1409" y="191"/>
                  <a:pt x="1382" y="176"/>
                  <a:pt x="1361" y="158"/>
                </a:cubicBezTo>
                <a:cubicBezTo>
                  <a:pt x="1329" y="130"/>
                  <a:pt x="1299" y="100"/>
                  <a:pt x="1262" y="79"/>
                </a:cubicBezTo>
                <a:cubicBezTo>
                  <a:pt x="1227" y="59"/>
                  <a:pt x="1140" y="55"/>
                  <a:pt x="1095" y="40"/>
                </a:cubicBezTo>
                <a:cubicBezTo>
                  <a:pt x="957" y="44"/>
                  <a:pt x="813" y="16"/>
                  <a:pt x="682" y="59"/>
                </a:cubicBezTo>
                <a:cubicBezTo>
                  <a:pt x="624" y="78"/>
                  <a:pt x="630" y="106"/>
                  <a:pt x="554" y="118"/>
                </a:cubicBezTo>
                <a:cubicBezTo>
                  <a:pt x="482" y="142"/>
                  <a:pt x="414" y="158"/>
                  <a:pt x="338" y="168"/>
                </a:cubicBezTo>
                <a:cubicBezTo>
                  <a:pt x="285" y="185"/>
                  <a:pt x="233" y="194"/>
                  <a:pt x="180" y="207"/>
                </a:cubicBezTo>
                <a:cubicBezTo>
                  <a:pt x="124" y="204"/>
                  <a:pt x="67" y="212"/>
                  <a:pt x="13" y="197"/>
                </a:cubicBezTo>
                <a:cubicBezTo>
                  <a:pt x="0" y="193"/>
                  <a:pt x="2" y="171"/>
                  <a:pt x="3" y="158"/>
                </a:cubicBezTo>
                <a:cubicBezTo>
                  <a:pt x="5" y="124"/>
                  <a:pt x="5" y="88"/>
                  <a:pt x="23" y="59"/>
                </a:cubicBezTo>
                <a:cubicBezTo>
                  <a:pt x="40" y="31"/>
                  <a:pt x="102" y="0"/>
                  <a:pt x="102" y="0"/>
                </a:cubicBezTo>
                <a:cubicBezTo>
                  <a:pt x="230" y="3"/>
                  <a:pt x="358" y="1"/>
                  <a:pt x="485" y="10"/>
                </a:cubicBezTo>
                <a:cubicBezTo>
                  <a:pt x="506" y="11"/>
                  <a:pt x="523" y="30"/>
                  <a:pt x="544" y="30"/>
                </a:cubicBezTo>
                <a:cubicBezTo>
                  <a:pt x="570" y="30"/>
                  <a:pt x="597" y="30"/>
                  <a:pt x="623" y="30"/>
                </a:cubicBezTo>
              </a:path>
            </a:pathLst>
          </a:custGeom>
          <a:noFill/>
          <a:ln w="9525">
            <a:solidFill>
              <a:schemeClr val="tx1"/>
            </a:solidFill>
            <a:round/>
            <a:headEnd/>
            <a:tailEnd/>
          </a:ln>
          <a:effectLst/>
        </p:spPr>
        <p:txBody>
          <a:bodyPr wrap="none" anchor="ctr"/>
          <a:lstStyle/>
          <a:p>
            <a:endParaRPr lang="en-GB"/>
          </a:p>
        </p:txBody>
      </p:sp>
      <p:sp>
        <p:nvSpPr>
          <p:cNvPr id="5126" name="Freeform 6"/>
          <p:cNvSpPr>
            <a:spLocks/>
          </p:cNvSpPr>
          <p:nvPr/>
        </p:nvSpPr>
        <p:spPr bwMode="auto">
          <a:xfrm>
            <a:off x="2482850" y="4606925"/>
            <a:ext cx="15875" cy="171450"/>
          </a:xfrm>
          <a:custGeom>
            <a:avLst/>
            <a:gdLst/>
            <a:ahLst/>
            <a:cxnLst>
              <a:cxn ang="0">
                <a:pos x="0" y="108"/>
              </a:cxn>
              <a:cxn ang="0">
                <a:pos x="10" y="0"/>
              </a:cxn>
            </a:cxnLst>
            <a:rect l="0" t="0" r="r" b="b"/>
            <a:pathLst>
              <a:path w="10" h="108">
                <a:moveTo>
                  <a:pt x="0" y="108"/>
                </a:moveTo>
                <a:cubicBezTo>
                  <a:pt x="3" y="72"/>
                  <a:pt x="10" y="0"/>
                  <a:pt x="10" y="0"/>
                </a:cubicBezTo>
              </a:path>
            </a:pathLst>
          </a:custGeom>
          <a:noFill/>
          <a:ln w="9525">
            <a:solidFill>
              <a:schemeClr val="tx1"/>
            </a:solidFill>
            <a:round/>
            <a:headEnd/>
            <a:tailEnd/>
          </a:ln>
          <a:effectLst/>
        </p:spPr>
        <p:txBody>
          <a:bodyPr wrap="none" anchor="ctr"/>
          <a:lstStyle/>
          <a:p>
            <a:endParaRPr lang="en-GB"/>
          </a:p>
        </p:txBody>
      </p:sp>
      <p:sp>
        <p:nvSpPr>
          <p:cNvPr id="5127" name="Freeform 7"/>
          <p:cNvSpPr>
            <a:spLocks/>
          </p:cNvSpPr>
          <p:nvPr/>
        </p:nvSpPr>
        <p:spPr bwMode="auto">
          <a:xfrm>
            <a:off x="2514600" y="4495800"/>
            <a:ext cx="949325" cy="209550"/>
          </a:xfrm>
          <a:custGeom>
            <a:avLst/>
            <a:gdLst/>
            <a:ahLst/>
            <a:cxnLst>
              <a:cxn ang="0">
                <a:pos x="1" y="68"/>
              </a:cxn>
              <a:cxn ang="0">
                <a:pos x="11" y="9"/>
              </a:cxn>
              <a:cxn ang="0">
                <a:pos x="21" y="39"/>
              </a:cxn>
              <a:cxn ang="0">
                <a:pos x="50" y="49"/>
              </a:cxn>
              <a:cxn ang="0">
                <a:pos x="60" y="78"/>
              </a:cxn>
              <a:cxn ang="0">
                <a:pos x="70" y="49"/>
              </a:cxn>
              <a:cxn ang="0">
                <a:pos x="109" y="108"/>
              </a:cxn>
              <a:cxn ang="0">
                <a:pos x="119" y="78"/>
              </a:cxn>
              <a:cxn ang="0">
                <a:pos x="149" y="88"/>
              </a:cxn>
              <a:cxn ang="0">
                <a:pos x="158" y="59"/>
              </a:cxn>
              <a:cxn ang="0">
                <a:pos x="188" y="59"/>
              </a:cxn>
              <a:cxn ang="0">
                <a:pos x="217" y="78"/>
              </a:cxn>
              <a:cxn ang="0">
                <a:pos x="227" y="49"/>
              </a:cxn>
              <a:cxn ang="0">
                <a:pos x="276" y="88"/>
              </a:cxn>
              <a:cxn ang="0">
                <a:pos x="316" y="98"/>
              </a:cxn>
              <a:cxn ang="0">
                <a:pos x="355" y="59"/>
              </a:cxn>
              <a:cxn ang="0">
                <a:pos x="365" y="88"/>
              </a:cxn>
              <a:cxn ang="0">
                <a:pos x="375" y="49"/>
              </a:cxn>
              <a:cxn ang="0">
                <a:pos x="444" y="78"/>
              </a:cxn>
              <a:cxn ang="0">
                <a:pos x="454" y="49"/>
              </a:cxn>
              <a:cxn ang="0">
                <a:pos x="503" y="88"/>
              </a:cxn>
              <a:cxn ang="0">
                <a:pos x="532" y="98"/>
              </a:cxn>
              <a:cxn ang="0">
                <a:pos x="562" y="88"/>
              </a:cxn>
              <a:cxn ang="0">
                <a:pos x="591" y="59"/>
              </a:cxn>
            </a:cxnLst>
            <a:rect l="0" t="0" r="r" b="b"/>
            <a:pathLst>
              <a:path w="598" h="132">
                <a:moveTo>
                  <a:pt x="1" y="68"/>
                </a:moveTo>
                <a:cubicBezTo>
                  <a:pt x="4" y="48"/>
                  <a:pt x="0" y="25"/>
                  <a:pt x="11" y="9"/>
                </a:cubicBezTo>
                <a:cubicBezTo>
                  <a:pt x="17" y="0"/>
                  <a:pt x="14" y="31"/>
                  <a:pt x="21" y="39"/>
                </a:cubicBezTo>
                <a:cubicBezTo>
                  <a:pt x="28" y="46"/>
                  <a:pt x="40" y="46"/>
                  <a:pt x="50" y="49"/>
                </a:cubicBezTo>
                <a:cubicBezTo>
                  <a:pt x="53" y="59"/>
                  <a:pt x="50" y="78"/>
                  <a:pt x="60" y="78"/>
                </a:cubicBezTo>
                <a:cubicBezTo>
                  <a:pt x="70" y="78"/>
                  <a:pt x="61" y="44"/>
                  <a:pt x="70" y="49"/>
                </a:cubicBezTo>
                <a:cubicBezTo>
                  <a:pt x="90" y="61"/>
                  <a:pt x="109" y="108"/>
                  <a:pt x="109" y="108"/>
                </a:cubicBezTo>
                <a:cubicBezTo>
                  <a:pt x="112" y="98"/>
                  <a:pt x="110" y="83"/>
                  <a:pt x="119" y="78"/>
                </a:cubicBezTo>
                <a:cubicBezTo>
                  <a:pt x="128" y="73"/>
                  <a:pt x="140" y="93"/>
                  <a:pt x="149" y="88"/>
                </a:cubicBezTo>
                <a:cubicBezTo>
                  <a:pt x="158" y="84"/>
                  <a:pt x="155" y="69"/>
                  <a:pt x="158" y="59"/>
                </a:cubicBezTo>
                <a:cubicBezTo>
                  <a:pt x="208" y="132"/>
                  <a:pt x="153" y="68"/>
                  <a:pt x="188" y="59"/>
                </a:cubicBezTo>
                <a:cubicBezTo>
                  <a:pt x="199" y="56"/>
                  <a:pt x="207" y="72"/>
                  <a:pt x="217" y="78"/>
                </a:cubicBezTo>
                <a:cubicBezTo>
                  <a:pt x="220" y="68"/>
                  <a:pt x="218" y="53"/>
                  <a:pt x="227" y="49"/>
                </a:cubicBezTo>
                <a:cubicBezTo>
                  <a:pt x="256" y="35"/>
                  <a:pt x="264" y="80"/>
                  <a:pt x="276" y="88"/>
                </a:cubicBezTo>
                <a:cubicBezTo>
                  <a:pt x="287" y="96"/>
                  <a:pt x="303" y="95"/>
                  <a:pt x="316" y="98"/>
                </a:cubicBezTo>
                <a:cubicBezTo>
                  <a:pt x="320" y="87"/>
                  <a:pt x="325" y="44"/>
                  <a:pt x="355" y="59"/>
                </a:cubicBezTo>
                <a:cubicBezTo>
                  <a:pt x="364" y="64"/>
                  <a:pt x="362" y="78"/>
                  <a:pt x="365" y="88"/>
                </a:cubicBezTo>
                <a:cubicBezTo>
                  <a:pt x="368" y="75"/>
                  <a:pt x="363" y="56"/>
                  <a:pt x="375" y="49"/>
                </a:cubicBezTo>
                <a:cubicBezTo>
                  <a:pt x="391" y="40"/>
                  <a:pt x="433" y="71"/>
                  <a:pt x="444" y="78"/>
                </a:cubicBezTo>
                <a:cubicBezTo>
                  <a:pt x="447" y="68"/>
                  <a:pt x="445" y="53"/>
                  <a:pt x="454" y="49"/>
                </a:cubicBezTo>
                <a:cubicBezTo>
                  <a:pt x="480" y="37"/>
                  <a:pt x="494" y="81"/>
                  <a:pt x="503" y="88"/>
                </a:cubicBezTo>
                <a:cubicBezTo>
                  <a:pt x="511" y="94"/>
                  <a:pt x="522" y="95"/>
                  <a:pt x="532" y="98"/>
                </a:cubicBezTo>
                <a:cubicBezTo>
                  <a:pt x="542" y="95"/>
                  <a:pt x="554" y="95"/>
                  <a:pt x="562" y="88"/>
                </a:cubicBezTo>
                <a:cubicBezTo>
                  <a:pt x="598" y="53"/>
                  <a:pt x="547" y="59"/>
                  <a:pt x="591" y="59"/>
                </a:cubicBezTo>
              </a:path>
            </a:pathLst>
          </a:custGeom>
          <a:noFill/>
          <a:ln w="9525">
            <a:solidFill>
              <a:schemeClr val="tx1"/>
            </a:solidFill>
            <a:round/>
            <a:headEnd/>
            <a:tailEnd/>
          </a:ln>
          <a:effectLst/>
        </p:spPr>
        <p:txBody>
          <a:bodyPr wrap="none" anchor="ctr"/>
          <a:lstStyle/>
          <a:p>
            <a:endParaRPr lang="en-GB"/>
          </a:p>
        </p:txBody>
      </p:sp>
      <p:sp>
        <p:nvSpPr>
          <p:cNvPr id="5128" name="Freeform 8"/>
          <p:cNvSpPr>
            <a:spLocks/>
          </p:cNvSpPr>
          <p:nvPr/>
        </p:nvSpPr>
        <p:spPr bwMode="auto">
          <a:xfrm>
            <a:off x="3322638" y="4354513"/>
            <a:ext cx="252412" cy="246062"/>
          </a:xfrm>
          <a:custGeom>
            <a:avLst/>
            <a:gdLst/>
            <a:ahLst/>
            <a:cxnLst>
              <a:cxn ang="0">
                <a:pos x="81" y="139"/>
              </a:cxn>
              <a:cxn ang="0">
                <a:pos x="22" y="60"/>
              </a:cxn>
              <a:cxn ang="0">
                <a:pos x="2" y="31"/>
              </a:cxn>
              <a:cxn ang="0">
                <a:pos x="61" y="1"/>
              </a:cxn>
              <a:cxn ang="0">
                <a:pos x="140" y="11"/>
              </a:cxn>
              <a:cxn ang="0">
                <a:pos x="149" y="41"/>
              </a:cxn>
              <a:cxn ang="0">
                <a:pos x="140" y="139"/>
              </a:cxn>
              <a:cxn ang="0">
                <a:pos x="81" y="139"/>
              </a:cxn>
            </a:cxnLst>
            <a:rect l="0" t="0" r="r" b="b"/>
            <a:pathLst>
              <a:path w="159" h="155">
                <a:moveTo>
                  <a:pt x="81" y="139"/>
                </a:moveTo>
                <a:cubicBezTo>
                  <a:pt x="68" y="101"/>
                  <a:pt x="56" y="83"/>
                  <a:pt x="22" y="60"/>
                </a:cubicBezTo>
                <a:cubicBezTo>
                  <a:pt x="15" y="50"/>
                  <a:pt x="0" y="43"/>
                  <a:pt x="2" y="31"/>
                </a:cubicBezTo>
                <a:cubicBezTo>
                  <a:pt x="5" y="17"/>
                  <a:pt x="51" y="4"/>
                  <a:pt x="61" y="1"/>
                </a:cubicBezTo>
                <a:cubicBezTo>
                  <a:pt x="87" y="4"/>
                  <a:pt x="116" y="0"/>
                  <a:pt x="140" y="11"/>
                </a:cubicBezTo>
                <a:cubicBezTo>
                  <a:pt x="150" y="15"/>
                  <a:pt x="149" y="31"/>
                  <a:pt x="149" y="41"/>
                </a:cubicBezTo>
                <a:cubicBezTo>
                  <a:pt x="149" y="74"/>
                  <a:pt x="159" y="112"/>
                  <a:pt x="140" y="139"/>
                </a:cubicBezTo>
                <a:cubicBezTo>
                  <a:pt x="129" y="155"/>
                  <a:pt x="101" y="139"/>
                  <a:pt x="81" y="139"/>
                </a:cubicBezTo>
                <a:close/>
              </a:path>
            </a:pathLst>
          </a:custGeom>
          <a:solidFill>
            <a:schemeClr val="accent1"/>
          </a:solidFill>
          <a:ln w="9525">
            <a:solidFill>
              <a:schemeClr val="tx1"/>
            </a:solidFill>
            <a:round/>
            <a:headEnd/>
            <a:tailEnd/>
          </a:ln>
          <a:effectLst/>
        </p:spPr>
        <p:txBody>
          <a:bodyPr wrap="none" anchor="ctr"/>
          <a:lstStyle/>
          <a:p>
            <a:endParaRPr lang="en-GB"/>
          </a:p>
        </p:txBody>
      </p:sp>
      <p:sp>
        <p:nvSpPr>
          <p:cNvPr id="5129" name="Freeform 9"/>
          <p:cNvSpPr>
            <a:spLocks/>
          </p:cNvSpPr>
          <p:nvPr/>
        </p:nvSpPr>
        <p:spPr bwMode="auto">
          <a:xfrm>
            <a:off x="1701800" y="3717925"/>
            <a:ext cx="2105025" cy="841375"/>
          </a:xfrm>
          <a:custGeom>
            <a:avLst/>
            <a:gdLst/>
            <a:ahLst/>
            <a:cxnLst>
              <a:cxn ang="0">
                <a:pos x="1141" y="530"/>
              </a:cxn>
              <a:cxn ang="0">
                <a:pos x="1318" y="393"/>
              </a:cxn>
              <a:cxn ang="0">
                <a:pos x="1111" y="334"/>
              </a:cxn>
              <a:cxn ang="0">
                <a:pos x="1043" y="324"/>
              </a:cxn>
              <a:cxn ang="0">
                <a:pos x="679" y="343"/>
              </a:cxn>
              <a:cxn ang="0">
                <a:pos x="541" y="373"/>
              </a:cxn>
              <a:cxn ang="0">
                <a:pos x="167" y="412"/>
              </a:cxn>
              <a:cxn ang="0">
                <a:pos x="0" y="373"/>
              </a:cxn>
              <a:cxn ang="0">
                <a:pos x="59" y="314"/>
              </a:cxn>
              <a:cxn ang="0">
                <a:pos x="118" y="294"/>
              </a:cxn>
              <a:cxn ang="0">
                <a:pos x="226" y="304"/>
              </a:cxn>
              <a:cxn ang="0">
                <a:pos x="207" y="166"/>
              </a:cxn>
              <a:cxn ang="0">
                <a:pos x="187" y="137"/>
              </a:cxn>
              <a:cxn ang="0">
                <a:pos x="236" y="255"/>
              </a:cxn>
              <a:cxn ang="0">
                <a:pos x="246" y="284"/>
              </a:cxn>
              <a:cxn ang="0">
                <a:pos x="275" y="294"/>
              </a:cxn>
              <a:cxn ang="0">
                <a:pos x="315" y="294"/>
              </a:cxn>
              <a:cxn ang="0">
                <a:pos x="364" y="284"/>
              </a:cxn>
              <a:cxn ang="0">
                <a:pos x="354" y="235"/>
              </a:cxn>
              <a:cxn ang="0">
                <a:pos x="364" y="304"/>
              </a:cxn>
              <a:cxn ang="0">
                <a:pos x="452" y="294"/>
              </a:cxn>
              <a:cxn ang="0">
                <a:pos x="462" y="275"/>
              </a:cxn>
              <a:cxn ang="0">
                <a:pos x="472" y="324"/>
              </a:cxn>
              <a:cxn ang="0">
                <a:pos x="502" y="343"/>
              </a:cxn>
              <a:cxn ang="0">
                <a:pos x="541" y="255"/>
              </a:cxn>
              <a:cxn ang="0">
                <a:pos x="551" y="284"/>
              </a:cxn>
              <a:cxn ang="0">
                <a:pos x="570" y="314"/>
              </a:cxn>
              <a:cxn ang="0">
                <a:pos x="620" y="235"/>
              </a:cxn>
              <a:cxn ang="0">
                <a:pos x="728" y="275"/>
              </a:cxn>
              <a:cxn ang="0">
                <a:pos x="718" y="216"/>
              </a:cxn>
              <a:cxn ang="0">
                <a:pos x="708" y="176"/>
              </a:cxn>
              <a:cxn ang="0">
                <a:pos x="757" y="255"/>
              </a:cxn>
              <a:cxn ang="0">
                <a:pos x="787" y="186"/>
              </a:cxn>
              <a:cxn ang="0">
                <a:pos x="797" y="255"/>
              </a:cxn>
              <a:cxn ang="0">
                <a:pos x="885" y="235"/>
              </a:cxn>
              <a:cxn ang="0">
                <a:pos x="895" y="206"/>
              </a:cxn>
              <a:cxn ang="0">
                <a:pos x="905" y="166"/>
              </a:cxn>
              <a:cxn ang="0">
                <a:pos x="944" y="225"/>
              </a:cxn>
              <a:cxn ang="0">
                <a:pos x="964" y="255"/>
              </a:cxn>
              <a:cxn ang="0">
                <a:pos x="1013" y="245"/>
              </a:cxn>
              <a:cxn ang="0">
                <a:pos x="1033" y="186"/>
              </a:cxn>
              <a:cxn ang="0">
                <a:pos x="1082" y="255"/>
              </a:cxn>
              <a:cxn ang="0">
                <a:pos x="1141" y="245"/>
              </a:cxn>
              <a:cxn ang="0">
                <a:pos x="1131" y="117"/>
              </a:cxn>
              <a:cxn ang="0">
                <a:pos x="1121" y="88"/>
              </a:cxn>
              <a:cxn ang="0">
                <a:pos x="1151" y="225"/>
              </a:cxn>
              <a:cxn ang="0">
                <a:pos x="1180" y="235"/>
              </a:cxn>
              <a:cxn ang="0">
                <a:pos x="1200" y="107"/>
              </a:cxn>
              <a:cxn ang="0">
                <a:pos x="1210" y="39"/>
              </a:cxn>
              <a:cxn ang="0">
                <a:pos x="1259" y="78"/>
              </a:cxn>
              <a:cxn ang="0">
                <a:pos x="1259" y="284"/>
              </a:cxn>
              <a:cxn ang="0">
                <a:pos x="1288" y="284"/>
              </a:cxn>
            </a:cxnLst>
            <a:rect l="0" t="0" r="r" b="b"/>
            <a:pathLst>
              <a:path w="1326" h="530">
                <a:moveTo>
                  <a:pt x="1141" y="530"/>
                </a:moveTo>
                <a:cubicBezTo>
                  <a:pt x="1225" y="515"/>
                  <a:pt x="1289" y="477"/>
                  <a:pt x="1318" y="393"/>
                </a:cubicBezTo>
                <a:cubicBezTo>
                  <a:pt x="1295" y="277"/>
                  <a:pt x="1326" y="349"/>
                  <a:pt x="1111" y="334"/>
                </a:cubicBezTo>
                <a:cubicBezTo>
                  <a:pt x="1088" y="332"/>
                  <a:pt x="1066" y="327"/>
                  <a:pt x="1043" y="324"/>
                </a:cubicBezTo>
                <a:cubicBezTo>
                  <a:pt x="1038" y="324"/>
                  <a:pt x="730" y="336"/>
                  <a:pt x="679" y="343"/>
                </a:cubicBezTo>
                <a:cubicBezTo>
                  <a:pt x="632" y="349"/>
                  <a:pt x="588" y="367"/>
                  <a:pt x="541" y="373"/>
                </a:cubicBezTo>
                <a:cubicBezTo>
                  <a:pt x="416" y="390"/>
                  <a:pt x="292" y="399"/>
                  <a:pt x="167" y="412"/>
                </a:cubicBezTo>
                <a:cubicBezTo>
                  <a:pt x="105" y="408"/>
                  <a:pt x="0" y="426"/>
                  <a:pt x="0" y="373"/>
                </a:cubicBezTo>
                <a:cubicBezTo>
                  <a:pt x="0" y="337"/>
                  <a:pt x="34" y="324"/>
                  <a:pt x="59" y="314"/>
                </a:cubicBezTo>
                <a:cubicBezTo>
                  <a:pt x="78" y="306"/>
                  <a:pt x="118" y="294"/>
                  <a:pt x="118" y="294"/>
                </a:cubicBezTo>
                <a:cubicBezTo>
                  <a:pt x="154" y="297"/>
                  <a:pt x="199" y="328"/>
                  <a:pt x="226" y="304"/>
                </a:cubicBezTo>
                <a:cubicBezTo>
                  <a:pt x="227" y="303"/>
                  <a:pt x="218" y="192"/>
                  <a:pt x="207" y="166"/>
                </a:cubicBezTo>
                <a:cubicBezTo>
                  <a:pt x="202" y="155"/>
                  <a:pt x="187" y="125"/>
                  <a:pt x="187" y="137"/>
                </a:cubicBezTo>
                <a:cubicBezTo>
                  <a:pt x="187" y="180"/>
                  <a:pt x="218" y="219"/>
                  <a:pt x="236" y="255"/>
                </a:cubicBezTo>
                <a:cubicBezTo>
                  <a:pt x="241" y="264"/>
                  <a:pt x="239" y="277"/>
                  <a:pt x="246" y="284"/>
                </a:cubicBezTo>
                <a:cubicBezTo>
                  <a:pt x="253" y="291"/>
                  <a:pt x="265" y="291"/>
                  <a:pt x="275" y="294"/>
                </a:cubicBezTo>
                <a:cubicBezTo>
                  <a:pt x="320" y="229"/>
                  <a:pt x="270" y="282"/>
                  <a:pt x="315" y="294"/>
                </a:cubicBezTo>
                <a:cubicBezTo>
                  <a:pt x="331" y="298"/>
                  <a:pt x="348" y="287"/>
                  <a:pt x="364" y="284"/>
                </a:cubicBezTo>
                <a:cubicBezTo>
                  <a:pt x="361" y="268"/>
                  <a:pt x="354" y="218"/>
                  <a:pt x="354" y="235"/>
                </a:cubicBezTo>
                <a:cubicBezTo>
                  <a:pt x="354" y="258"/>
                  <a:pt x="344" y="292"/>
                  <a:pt x="364" y="304"/>
                </a:cubicBezTo>
                <a:cubicBezTo>
                  <a:pt x="389" y="319"/>
                  <a:pt x="423" y="297"/>
                  <a:pt x="452" y="294"/>
                </a:cubicBezTo>
                <a:cubicBezTo>
                  <a:pt x="440" y="137"/>
                  <a:pt x="436" y="142"/>
                  <a:pt x="462" y="275"/>
                </a:cubicBezTo>
                <a:cubicBezTo>
                  <a:pt x="465" y="291"/>
                  <a:pt x="458" y="315"/>
                  <a:pt x="472" y="324"/>
                </a:cubicBezTo>
                <a:cubicBezTo>
                  <a:pt x="482" y="330"/>
                  <a:pt x="492" y="337"/>
                  <a:pt x="502" y="343"/>
                </a:cubicBezTo>
                <a:cubicBezTo>
                  <a:pt x="567" y="323"/>
                  <a:pt x="502" y="353"/>
                  <a:pt x="541" y="255"/>
                </a:cubicBezTo>
                <a:cubicBezTo>
                  <a:pt x="545" y="246"/>
                  <a:pt x="546" y="275"/>
                  <a:pt x="551" y="284"/>
                </a:cubicBezTo>
                <a:cubicBezTo>
                  <a:pt x="556" y="295"/>
                  <a:pt x="564" y="304"/>
                  <a:pt x="570" y="314"/>
                </a:cubicBezTo>
                <a:cubicBezTo>
                  <a:pt x="618" y="298"/>
                  <a:pt x="608" y="283"/>
                  <a:pt x="620" y="235"/>
                </a:cubicBezTo>
                <a:cubicBezTo>
                  <a:pt x="629" y="282"/>
                  <a:pt x="625" y="354"/>
                  <a:pt x="728" y="275"/>
                </a:cubicBezTo>
                <a:cubicBezTo>
                  <a:pt x="744" y="263"/>
                  <a:pt x="722" y="236"/>
                  <a:pt x="718" y="216"/>
                </a:cubicBezTo>
                <a:cubicBezTo>
                  <a:pt x="715" y="203"/>
                  <a:pt x="702" y="164"/>
                  <a:pt x="708" y="176"/>
                </a:cubicBezTo>
                <a:cubicBezTo>
                  <a:pt x="752" y="260"/>
                  <a:pt x="699" y="215"/>
                  <a:pt x="757" y="255"/>
                </a:cubicBezTo>
                <a:cubicBezTo>
                  <a:pt x="804" y="239"/>
                  <a:pt x="802" y="232"/>
                  <a:pt x="787" y="186"/>
                </a:cubicBezTo>
                <a:cubicBezTo>
                  <a:pt x="790" y="209"/>
                  <a:pt x="779" y="240"/>
                  <a:pt x="797" y="255"/>
                </a:cubicBezTo>
                <a:cubicBezTo>
                  <a:pt x="807" y="264"/>
                  <a:pt x="867" y="241"/>
                  <a:pt x="885" y="235"/>
                </a:cubicBezTo>
                <a:cubicBezTo>
                  <a:pt x="888" y="225"/>
                  <a:pt x="892" y="216"/>
                  <a:pt x="895" y="206"/>
                </a:cubicBezTo>
                <a:cubicBezTo>
                  <a:pt x="899" y="193"/>
                  <a:pt x="892" y="161"/>
                  <a:pt x="905" y="166"/>
                </a:cubicBezTo>
                <a:cubicBezTo>
                  <a:pt x="927" y="175"/>
                  <a:pt x="931" y="205"/>
                  <a:pt x="944" y="225"/>
                </a:cubicBezTo>
                <a:cubicBezTo>
                  <a:pt x="951" y="235"/>
                  <a:pt x="964" y="255"/>
                  <a:pt x="964" y="255"/>
                </a:cubicBezTo>
                <a:cubicBezTo>
                  <a:pt x="980" y="252"/>
                  <a:pt x="1001" y="257"/>
                  <a:pt x="1013" y="245"/>
                </a:cubicBezTo>
                <a:cubicBezTo>
                  <a:pt x="1028" y="230"/>
                  <a:pt x="1033" y="186"/>
                  <a:pt x="1033" y="186"/>
                </a:cubicBezTo>
                <a:cubicBezTo>
                  <a:pt x="1055" y="255"/>
                  <a:pt x="1032" y="238"/>
                  <a:pt x="1082" y="255"/>
                </a:cubicBezTo>
                <a:cubicBezTo>
                  <a:pt x="1102" y="252"/>
                  <a:pt x="1134" y="264"/>
                  <a:pt x="1141" y="245"/>
                </a:cubicBezTo>
                <a:cubicBezTo>
                  <a:pt x="1155" y="205"/>
                  <a:pt x="1136" y="159"/>
                  <a:pt x="1131" y="117"/>
                </a:cubicBezTo>
                <a:cubicBezTo>
                  <a:pt x="1130" y="107"/>
                  <a:pt x="1121" y="78"/>
                  <a:pt x="1121" y="88"/>
                </a:cubicBezTo>
                <a:cubicBezTo>
                  <a:pt x="1121" y="106"/>
                  <a:pt x="1142" y="213"/>
                  <a:pt x="1151" y="225"/>
                </a:cubicBezTo>
                <a:cubicBezTo>
                  <a:pt x="1157" y="233"/>
                  <a:pt x="1170" y="232"/>
                  <a:pt x="1180" y="235"/>
                </a:cubicBezTo>
                <a:cubicBezTo>
                  <a:pt x="1246" y="213"/>
                  <a:pt x="1218" y="162"/>
                  <a:pt x="1200" y="107"/>
                </a:cubicBezTo>
                <a:cubicBezTo>
                  <a:pt x="1203" y="84"/>
                  <a:pt x="1195" y="57"/>
                  <a:pt x="1210" y="39"/>
                </a:cubicBezTo>
                <a:cubicBezTo>
                  <a:pt x="1242" y="0"/>
                  <a:pt x="1258" y="75"/>
                  <a:pt x="1259" y="78"/>
                </a:cubicBezTo>
                <a:cubicBezTo>
                  <a:pt x="1248" y="188"/>
                  <a:pt x="1233" y="182"/>
                  <a:pt x="1259" y="284"/>
                </a:cubicBezTo>
                <a:cubicBezTo>
                  <a:pt x="1261" y="293"/>
                  <a:pt x="1278" y="284"/>
                  <a:pt x="1288" y="284"/>
                </a:cubicBezTo>
              </a:path>
            </a:pathLst>
          </a:custGeom>
          <a:noFill/>
          <a:ln w="9525">
            <a:solidFill>
              <a:schemeClr val="tx1"/>
            </a:solidFill>
            <a:round/>
            <a:headEnd/>
            <a:tailEnd/>
          </a:ln>
          <a:effectLst/>
        </p:spPr>
        <p:txBody>
          <a:bodyPr wrap="none" anchor="ctr"/>
          <a:lstStyle/>
          <a:p>
            <a:endParaRPr lang="en-GB"/>
          </a:p>
        </p:txBody>
      </p:sp>
      <p:sp>
        <p:nvSpPr>
          <p:cNvPr id="5130" name="Freeform 10"/>
          <p:cNvSpPr>
            <a:spLocks/>
          </p:cNvSpPr>
          <p:nvPr/>
        </p:nvSpPr>
        <p:spPr bwMode="auto">
          <a:xfrm>
            <a:off x="2389188" y="3248025"/>
            <a:ext cx="1587" cy="234950"/>
          </a:xfrm>
          <a:custGeom>
            <a:avLst/>
            <a:gdLst/>
            <a:ahLst/>
            <a:cxnLst>
              <a:cxn ang="0">
                <a:pos x="0" y="0"/>
              </a:cxn>
              <a:cxn ang="0">
                <a:pos x="0" y="148"/>
              </a:cxn>
            </a:cxnLst>
            <a:rect l="0" t="0" r="r" b="b"/>
            <a:pathLst>
              <a:path w="1" h="148">
                <a:moveTo>
                  <a:pt x="0" y="0"/>
                </a:moveTo>
                <a:cubicBezTo>
                  <a:pt x="0" y="49"/>
                  <a:pt x="0" y="99"/>
                  <a:pt x="0" y="148"/>
                </a:cubicBezTo>
              </a:path>
            </a:pathLst>
          </a:custGeom>
          <a:noFill/>
          <a:ln w="9525">
            <a:solidFill>
              <a:schemeClr val="tx1"/>
            </a:solidFill>
            <a:round/>
            <a:headEnd/>
            <a:tailEnd/>
          </a:ln>
          <a:effectLst/>
        </p:spPr>
        <p:txBody>
          <a:bodyPr wrap="none" anchor="ctr"/>
          <a:lstStyle/>
          <a:p>
            <a:endParaRPr lang="en-GB"/>
          </a:p>
        </p:txBody>
      </p:sp>
      <p:sp>
        <p:nvSpPr>
          <p:cNvPr id="5131" name="Freeform 11"/>
          <p:cNvSpPr>
            <a:spLocks/>
          </p:cNvSpPr>
          <p:nvPr/>
        </p:nvSpPr>
        <p:spPr bwMode="auto">
          <a:xfrm>
            <a:off x="2654300" y="3248025"/>
            <a:ext cx="1588" cy="249238"/>
          </a:xfrm>
          <a:custGeom>
            <a:avLst/>
            <a:gdLst/>
            <a:ahLst/>
            <a:cxnLst>
              <a:cxn ang="0">
                <a:pos x="0" y="0"/>
              </a:cxn>
              <a:cxn ang="0">
                <a:pos x="0" y="157"/>
              </a:cxn>
            </a:cxnLst>
            <a:rect l="0" t="0" r="r" b="b"/>
            <a:pathLst>
              <a:path w="1" h="157">
                <a:moveTo>
                  <a:pt x="0" y="0"/>
                </a:moveTo>
                <a:cubicBezTo>
                  <a:pt x="0" y="52"/>
                  <a:pt x="0" y="105"/>
                  <a:pt x="0" y="157"/>
                </a:cubicBezTo>
              </a:path>
            </a:pathLst>
          </a:custGeom>
          <a:noFill/>
          <a:ln w="9525">
            <a:solidFill>
              <a:schemeClr val="tx1"/>
            </a:solidFill>
            <a:round/>
            <a:headEnd/>
            <a:tailEnd/>
          </a:ln>
          <a:effectLst/>
        </p:spPr>
        <p:txBody>
          <a:bodyPr wrap="none" anchor="ctr"/>
          <a:lstStyle/>
          <a:p>
            <a:endParaRPr lang="en-GB"/>
          </a:p>
        </p:txBody>
      </p:sp>
      <p:sp>
        <p:nvSpPr>
          <p:cNvPr id="5132" name="Freeform 12"/>
          <p:cNvSpPr>
            <a:spLocks/>
          </p:cNvSpPr>
          <p:nvPr/>
        </p:nvSpPr>
        <p:spPr bwMode="auto">
          <a:xfrm>
            <a:off x="2873375" y="3263900"/>
            <a:ext cx="1588" cy="219075"/>
          </a:xfrm>
          <a:custGeom>
            <a:avLst/>
            <a:gdLst/>
            <a:ahLst/>
            <a:cxnLst>
              <a:cxn ang="0">
                <a:pos x="0" y="0"/>
              </a:cxn>
              <a:cxn ang="0">
                <a:pos x="0" y="138"/>
              </a:cxn>
            </a:cxnLst>
            <a:rect l="0" t="0" r="r" b="b"/>
            <a:pathLst>
              <a:path w="1" h="138">
                <a:moveTo>
                  <a:pt x="0" y="0"/>
                </a:moveTo>
                <a:cubicBezTo>
                  <a:pt x="0" y="46"/>
                  <a:pt x="0" y="92"/>
                  <a:pt x="0" y="138"/>
                </a:cubicBezTo>
              </a:path>
            </a:pathLst>
          </a:custGeom>
          <a:noFill/>
          <a:ln w="9525">
            <a:solidFill>
              <a:schemeClr val="tx1"/>
            </a:solidFill>
            <a:round/>
            <a:headEnd/>
            <a:tailEnd/>
          </a:ln>
          <a:effectLst/>
        </p:spPr>
        <p:txBody>
          <a:bodyPr wrap="none" anchor="ctr"/>
          <a:lstStyle/>
          <a:p>
            <a:endParaRPr lang="en-GB"/>
          </a:p>
        </p:txBody>
      </p:sp>
      <p:sp>
        <p:nvSpPr>
          <p:cNvPr id="5133" name="Freeform 13"/>
          <p:cNvSpPr>
            <a:spLocks/>
          </p:cNvSpPr>
          <p:nvPr/>
        </p:nvSpPr>
        <p:spPr bwMode="auto">
          <a:xfrm>
            <a:off x="3060700" y="3295650"/>
            <a:ext cx="30163" cy="265113"/>
          </a:xfrm>
          <a:custGeom>
            <a:avLst/>
            <a:gdLst/>
            <a:ahLst/>
            <a:cxnLst>
              <a:cxn ang="0">
                <a:pos x="0" y="0"/>
              </a:cxn>
              <a:cxn ang="0">
                <a:pos x="9" y="118"/>
              </a:cxn>
              <a:cxn ang="0">
                <a:pos x="19" y="167"/>
              </a:cxn>
            </a:cxnLst>
            <a:rect l="0" t="0" r="r" b="b"/>
            <a:pathLst>
              <a:path w="19" h="167">
                <a:moveTo>
                  <a:pt x="0" y="0"/>
                </a:moveTo>
                <a:cubicBezTo>
                  <a:pt x="3" y="39"/>
                  <a:pt x="5" y="79"/>
                  <a:pt x="9" y="118"/>
                </a:cubicBezTo>
                <a:cubicBezTo>
                  <a:pt x="11" y="135"/>
                  <a:pt x="19" y="167"/>
                  <a:pt x="19" y="167"/>
                </a:cubicBezTo>
              </a:path>
            </a:pathLst>
          </a:custGeom>
          <a:noFill/>
          <a:ln w="9525">
            <a:solidFill>
              <a:schemeClr val="tx1"/>
            </a:solidFill>
            <a:round/>
            <a:headEnd/>
            <a:tailEnd/>
          </a:ln>
          <a:effectLst/>
        </p:spPr>
        <p:txBody>
          <a:bodyPr wrap="none" anchor="ctr"/>
          <a:lstStyle/>
          <a:p>
            <a:endParaRPr lang="en-GB"/>
          </a:p>
        </p:txBody>
      </p:sp>
      <p:sp>
        <p:nvSpPr>
          <p:cNvPr id="5134" name="Freeform 14"/>
          <p:cNvSpPr>
            <a:spLocks/>
          </p:cNvSpPr>
          <p:nvPr/>
        </p:nvSpPr>
        <p:spPr bwMode="auto">
          <a:xfrm>
            <a:off x="1524000" y="2514600"/>
            <a:ext cx="2659063" cy="612775"/>
          </a:xfrm>
          <a:custGeom>
            <a:avLst/>
            <a:gdLst/>
            <a:ahLst/>
            <a:cxnLst>
              <a:cxn ang="0">
                <a:pos x="717" y="315"/>
              </a:cxn>
              <a:cxn ang="0">
                <a:pos x="1415" y="355"/>
              </a:cxn>
              <a:cxn ang="0">
                <a:pos x="1661" y="296"/>
              </a:cxn>
              <a:cxn ang="0">
                <a:pos x="1553" y="99"/>
              </a:cxn>
              <a:cxn ang="0">
                <a:pos x="1445" y="109"/>
              </a:cxn>
              <a:cxn ang="0">
                <a:pos x="1386" y="138"/>
              </a:cxn>
              <a:cxn ang="0">
                <a:pos x="1228" y="177"/>
              </a:cxn>
              <a:cxn ang="0">
                <a:pos x="609" y="286"/>
              </a:cxn>
              <a:cxn ang="0">
                <a:pos x="294" y="276"/>
              </a:cxn>
              <a:cxn ang="0">
                <a:pos x="137" y="256"/>
              </a:cxn>
              <a:cxn ang="0">
                <a:pos x="58" y="246"/>
              </a:cxn>
              <a:cxn ang="0">
                <a:pos x="18" y="227"/>
              </a:cxn>
              <a:cxn ang="0">
                <a:pos x="137" y="138"/>
              </a:cxn>
              <a:cxn ang="0">
                <a:pos x="432" y="89"/>
              </a:cxn>
              <a:cxn ang="0">
                <a:pos x="884" y="99"/>
              </a:cxn>
              <a:cxn ang="0">
                <a:pos x="953" y="138"/>
              </a:cxn>
              <a:cxn ang="0">
                <a:pos x="1091" y="177"/>
              </a:cxn>
              <a:cxn ang="0">
                <a:pos x="1228" y="109"/>
              </a:cxn>
              <a:cxn ang="0">
                <a:pos x="1120" y="30"/>
              </a:cxn>
              <a:cxn ang="0">
                <a:pos x="1150" y="30"/>
              </a:cxn>
              <a:cxn ang="0">
                <a:pos x="1218" y="40"/>
              </a:cxn>
              <a:cxn ang="0">
                <a:pos x="1189" y="177"/>
              </a:cxn>
            </a:cxnLst>
            <a:rect l="0" t="0" r="r" b="b"/>
            <a:pathLst>
              <a:path w="1675" h="386">
                <a:moveTo>
                  <a:pt x="717" y="315"/>
                </a:moveTo>
                <a:cubicBezTo>
                  <a:pt x="949" y="341"/>
                  <a:pt x="1181" y="346"/>
                  <a:pt x="1415" y="355"/>
                </a:cubicBezTo>
                <a:cubicBezTo>
                  <a:pt x="1551" y="348"/>
                  <a:pt x="1599" y="386"/>
                  <a:pt x="1661" y="296"/>
                </a:cubicBezTo>
                <a:cubicBezTo>
                  <a:pt x="1651" y="151"/>
                  <a:pt x="1675" y="141"/>
                  <a:pt x="1553" y="99"/>
                </a:cubicBezTo>
                <a:cubicBezTo>
                  <a:pt x="1517" y="102"/>
                  <a:pt x="1481" y="104"/>
                  <a:pt x="1445" y="109"/>
                </a:cubicBezTo>
                <a:cubicBezTo>
                  <a:pt x="1401" y="115"/>
                  <a:pt x="1427" y="119"/>
                  <a:pt x="1386" y="138"/>
                </a:cubicBezTo>
                <a:cubicBezTo>
                  <a:pt x="1307" y="175"/>
                  <a:pt x="1312" y="167"/>
                  <a:pt x="1228" y="177"/>
                </a:cubicBezTo>
                <a:cubicBezTo>
                  <a:pt x="1026" y="246"/>
                  <a:pt x="818" y="251"/>
                  <a:pt x="609" y="286"/>
                </a:cubicBezTo>
                <a:cubicBezTo>
                  <a:pt x="504" y="283"/>
                  <a:pt x="399" y="283"/>
                  <a:pt x="294" y="276"/>
                </a:cubicBezTo>
                <a:cubicBezTo>
                  <a:pt x="241" y="273"/>
                  <a:pt x="189" y="263"/>
                  <a:pt x="137" y="256"/>
                </a:cubicBezTo>
                <a:cubicBezTo>
                  <a:pt x="111" y="253"/>
                  <a:pt x="58" y="246"/>
                  <a:pt x="58" y="246"/>
                </a:cubicBezTo>
                <a:cubicBezTo>
                  <a:pt x="45" y="240"/>
                  <a:pt x="22" y="241"/>
                  <a:pt x="18" y="227"/>
                </a:cubicBezTo>
                <a:cubicBezTo>
                  <a:pt x="0" y="165"/>
                  <a:pt x="123" y="143"/>
                  <a:pt x="137" y="138"/>
                </a:cubicBezTo>
                <a:cubicBezTo>
                  <a:pt x="231" y="107"/>
                  <a:pt x="334" y="106"/>
                  <a:pt x="432" y="89"/>
                </a:cubicBezTo>
                <a:cubicBezTo>
                  <a:pt x="583" y="92"/>
                  <a:pt x="734" y="90"/>
                  <a:pt x="884" y="99"/>
                </a:cubicBezTo>
                <a:cubicBezTo>
                  <a:pt x="910" y="101"/>
                  <a:pt x="928" y="129"/>
                  <a:pt x="953" y="138"/>
                </a:cubicBezTo>
                <a:cubicBezTo>
                  <a:pt x="1000" y="156"/>
                  <a:pt x="1041" y="170"/>
                  <a:pt x="1091" y="177"/>
                </a:cubicBezTo>
                <a:cubicBezTo>
                  <a:pt x="1174" y="169"/>
                  <a:pt x="1202" y="183"/>
                  <a:pt x="1228" y="109"/>
                </a:cubicBezTo>
                <a:cubicBezTo>
                  <a:pt x="1214" y="0"/>
                  <a:pt x="1226" y="15"/>
                  <a:pt x="1120" y="30"/>
                </a:cubicBezTo>
                <a:cubicBezTo>
                  <a:pt x="1143" y="96"/>
                  <a:pt x="1114" y="38"/>
                  <a:pt x="1150" y="30"/>
                </a:cubicBezTo>
                <a:cubicBezTo>
                  <a:pt x="1172" y="25"/>
                  <a:pt x="1195" y="37"/>
                  <a:pt x="1218" y="40"/>
                </a:cubicBezTo>
                <a:cubicBezTo>
                  <a:pt x="1201" y="114"/>
                  <a:pt x="1189" y="86"/>
                  <a:pt x="1189" y="177"/>
                </a:cubicBezTo>
              </a:path>
            </a:pathLst>
          </a:custGeom>
          <a:noFill/>
          <a:ln w="9525">
            <a:solidFill>
              <a:schemeClr val="tx1"/>
            </a:solidFill>
            <a:round/>
            <a:headEnd/>
            <a:tailEnd/>
          </a:ln>
          <a:effectLst/>
        </p:spPr>
        <p:txBody>
          <a:bodyPr wrap="none" anchor="ctr"/>
          <a:lstStyle/>
          <a:p>
            <a:endParaRPr lang="en-GB"/>
          </a:p>
        </p:txBody>
      </p:sp>
      <p:sp>
        <p:nvSpPr>
          <p:cNvPr id="5135" name="Freeform 15"/>
          <p:cNvSpPr>
            <a:spLocks/>
          </p:cNvSpPr>
          <p:nvPr/>
        </p:nvSpPr>
        <p:spPr bwMode="auto">
          <a:xfrm>
            <a:off x="3590925" y="2519363"/>
            <a:ext cx="190500" cy="228600"/>
          </a:xfrm>
          <a:custGeom>
            <a:avLst/>
            <a:gdLst/>
            <a:ahLst/>
            <a:cxnLst>
              <a:cxn ang="0">
                <a:pos x="0" y="36"/>
              </a:cxn>
              <a:cxn ang="0">
                <a:pos x="20" y="7"/>
              </a:cxn>
              <a:cxn ang="0">
                <a:pos x="108" y="16"/>
              </a:cxn>
              <a:cxn ang="0">
                <a:pos x="98" y="56"/>
              </a:cxn>
              <a:cxn ang="0">
                <a:pos x="69" y="66"/>
              </a:cxn>
              <a:cxn ang="0">
                <a:pos x="49" y="144"/>
              </a:cxn>
            </a:cxnLst>
            <a:rect l="0" t="0" r="r" b="b"/>
            <a:pathLst>
              <a:path w="120" h="144">
                <a:moveTo>
                  <a:pt x="0" y="36"/>
                </a:moveTo>
                <a:cubicBezTo>
                  <a:pt x="7" y="26"/>
                  <a:pt x="8" y="9"/>
                  <a:pt x="20" y="7"/>
                </a:cubicBezTo>
                <a:cubicBezTo>
                  <a:pt x="49" y="2"/>
                  <a:pt x="83" y="0"/>
                  <a:pt x="108" y="16"/>
                </a:cubicBezTo>
                <a:cubicBezTo>
                  <a:pt x="120" y="23"/>
                  <a:pt x="106" y="45"/>
                  <a:pt x="98" y="56"/>
                </a:cubicBezTo>
                <a:cubicBezTo>
                  <a:pt x="92" y="64"/>
                  <a:pt x="79" y="63"/>
                  <a:pt x="69" y="66"/>
                </a:cubicBezTo>
                <a:cubicBezTo>
                  <a:pt x="50" y="94"/>
                  <a:pt x="32" y="111"/>
                  <a:pt x="49" y="144"/>
                </a:cubicBezTo>
              </a:path>
            </a:pathLst>
          </a:custGeom>
          <a:noFill/>
          <a:ln w="9525">
            <a:solidFill>
              <a:schemeClr val="tx1"/>
            </a:solidFill>
            <a:round/>
            <a:headEnd/>
            <a:tailEnd/>
          </a:ln>
          <a:effectLst/>
        </p:spPr>
        <p:txBody>
          <a:bodyPr wrap="none" anchor="ctr"/>
          <a:lstStyle/>
          <a:p>
            <a:endParaRPr lang="en-GB"/>
          </a:p>
        </p:txBody>
      </p:sp>
      <p:sp>
        <p:nvSpPr>
          <p:cNvPr id="5136" name="Freeform 16"/>
          <p:cNvSpPr>
            <a:spLocks/>
          </p:cNvSpPr>
          <p:nvPr/>
        </p:nvSpPr>
        <p:spPr bwMode="auto">
          <a:xfrm>
            <a:off x="3919538" y="2486025"/>
            <a:ext cx="228600" cy="339725"/>
          </a:xfrm>
          <a:custGeom>
            <a:avLst/>
            <a:gdLst/>
            <a:ahLst/>
            <a:cxnLst>
              <a:cxn ang="0">
                <a:pos x="0" y="8"/>
              </a:cxn>
              <a:cxn ang="0">
                <a:pos x="98" y="18"/>
              </a:cxn>
              <a:cxn ang="0">
                <a:pos x="29" y="106"/>
              </a:cxn>
              <a:cxn ang="0">
                <a:pos x="19" y="214"/>
              </a:cxn>
            </a:cxnLst>
            <a:rect l="0" t="0" r="r" b="b"/>
            <a:pathLst>
              <a:path w="144" h="214">
                <a:moveTo>
                  <a:pt x="0" y="8"/>
                </a:moveTo>
                <a:cubicBezTo>
                  <a:pt x="33" y="11"/>
                  <a:pt x="71" y="0"/>
                  <a:pt x="98" y="18"/>
                </a:cubicBezTo>
                <a:cubicBezTo>
                  <a:pt x="144" y="49"/>
                  <a:pt x="42" y="102"/>
                  <a:pt x="29" y="106"/>
                </a:cubicBezTo>
                <a:cubicBezTo>
                  <a:pt x="11" y="161"/>
                  <a:pt x="19" y="125"/>
                  <a:pt x="19" y="214"/>
                </a:cubicBezTo>
              </a:path>
            </a:pathLst>
          </a:custGeom>
          <a:noFill/>
          <a:ln w="9525">
            <a:solidFill>
              <a:schemeClr val="tx1"/>
            </a:solidFill>
            <a:round/>
            <a:headEnd/>
            <a:tailEnd/>
          </a:ln>
          <a:effectLst/>
        </p:spPr>
        <p:txBody>
          <a:bodyPr wrap="none" anchor="ctr"/>
          <a:lstStyle/>
          <a:p>
            <a:endParaRPr lang="en-GB"/>
          </a:p>
        </p:txBody>
      </p:sp>
      <p:sp>
        <p:nvSpPr>
          <p:cNvPr id="5137" name="Freeform 17"/>
          <p:cNvSpPr>
            <a:spLocks/>
          </p:cNvSpPr>
          <p:nvPr/>
        </p:nvSpPr>
        <p:spPr bwMode="auto">
          <a:xfrm>
            <a:off x="2592388" y="1576388"/>
            <a:ext cx="1260475" cy="946150"/>
          </a:xfrm>
          <a:custGeom>
            <a:avLst/>
            <a:gdLst/>
            <a:ahLst/>
            <a:cxnLst>
              <a:cxn ang="0">
                <a:pos x="491" y="315"/>
              </a:cxn>
              <a:cxn ang="0">
                <a:pos x="462" y="473"/>
              </a:cxn>
              <a:cxn ang="0">
                <a:pos x="363" y="492"/>
              </a:cxn>
              <a:cxn ang="0">
                <a:pos x="324" y="512"/>
              </a:cxn>
              <a:cxn ang="0">
                <a:pos x="275" y="394"/>
              </a:cxn>
              <a:cxn ang="0">
                <a:pos x="236" y="502"/>
              </a:cxn>
              <a:cxn ang="0">
                <a:pos x="167" y="522"/>
              </a:cxn>
              <a:cxn ang="0">
                <a:pos x="147" y="414"/>
              </a:cxn>
              <a:cxn ang="0">
                <a:pos x="118" y="542"/>
              </a:cxn>
              <a:cxn ang="0">
                <a:pos x="88" y="522"/>
              </a:cxn>
              <a:cxn ang="0">
                <a:pos x="68" y="512"/>
              </a:cxn>
              <a:cxn ang="0">
                <a:pos x="78" y="502"/>
              </a:cxn>
              <a:cxn ang="0">
                <a:pos x="147" y="492"/>
              </a:cxn>
              <a:cxn ang="0">
                <a:pos x="216" y="532"/>
              </a:cxn>
              <a:cxn ang="0">
                <a:pos x="265" y="522"/>
              </a:cxn>
              <a:cxn ang="0">
                <a:pos x="295" y="522"/>
              </a:cxn>
              <a:cxn ang="0">
                <a:pos x="334" y="424"/>
              </a:cxn>
              <a:cxn ang="0">
                <a:pos x="403" y="512"/>
              </a:cxn>
              <a:cxn ang="0">
                <a:pos x="482" y="532"/>
              </a:cxn>
              <a:cxn ang="0">
                <a:pos x="501" y="532"/>
              </a:cxn>
              <a:cxn ang="0">
                <a:pos x="580" y="414"/>
              </a:cxn>
              <a:cxn ang="0">
                <a:pos x="619" y="483"/>
              </a:cxn>
              <a:cxn ang="0">
                <a:pos x="619" y="463"/>
              </a:cxn>
              <a:cxn ang="0">
                <a:pos x="747" y="443"/>
              </a:cxn>
              <a:cxn ang="0">
                <a:pos x="0" y="305"/>
              </a:cxn>
              <a:cxn ang="0">
                <a:pos x="78" y="187"/>
              </a:cxn>
              <a:cxn ang="0">
                <a:pos x="334" y="227"/>
              </a:cxn>
              <a:cxn ang="0">
                <a:pos x="413" y="10"/>
              </a:cxn>
              <a:cxn ang="0">
                <a:pos x="462" y="89"/>
              </a:cxn>
              <a:cxn ang="0">
                <a:pos x="403" y="50"/>
              </a:cxn>
              <a:cxn ang="0">
                <a:pos x="314" y="109"/>
              </a:cxn>
              <a:cxn ang="0">
                <a:pos x="423" y="60"/>
              </a:cxn>
            </a:cxnLst>
            <a:rect l="0" t="0" r="r" b="b"/>
            <a:pathLst>
              <a:path w="794" h="596">
                <a:moveTo>
                  <a:pt x="531" y="522"/>
                </a:moveTo>
                <a:cubicBezTo>
                  <a:pt x="508" y="454"/>
                  <a:pt x="503" y="385"/>
                  <a:pt x="491" y="315"/>
                </a:cubicBezTo>
                <a:cubicBezTo>
                  <a:pt x="488" y="331"/>
                  <a:pt x="482" y="347"/>
                  <a:pt x="482" y="364"/>
                </a:cubicBezTo>
                <a:cubicBezTo>
                  <a:pt x="482" y="506"/>
                  <a:pt x="527" y="538"/>
                  <a:pt x="462" y="473"/>
                </a:cubicBezTo>
                <a:cubicBezTo>
                  <a:pt x="445" y="556"/>
                  <a:pt x="457" y="513"/>
                  <a:pt x="393" y="492"/>
                </a:cubicBezTo>
                <a:cubicBezTo>
                  <a:pt x="348" y="427"/>
                  <a:pt x="394" y="476"/>
                  <a:pt x="363" y="492"/>
                </a:cubicBezTo>
                <a:cubicBezTo>
                  <a:pt x="354" y="497"/>
                  <a:pt x="344" y="486"/>
                  <a:pt x="334" y="483"/>
                </a:cubicBezTo>
                <a:cubicBezTo>
                  <a:pt x="331" y="493"/>
                  <a:pt x="334" y="512"/>
                  <a:pt x="324" y="512"/>
                </a:cubicBezTo>
                <a:cubicBezTo>
                  <a:pt x="312" y="512"/>
                  <a:pt x="308" y="494"/>
                  <a:pt x="304" y="483"/>
                </a:cubicBezTo>
                <a:cubicBezTo>
                  <a:pt x="268" y="375"/>
                  <a:pt x="321" y="463"/>
                  <a:pt x="275" y="394"/>
                </a:cubicBezTo>
                <a:cubicBezTo>
                  <a:pt x="268" y="440"/>
                  <a:pt x="271" y="488"/>
                  <a:pt x="255" y="532"/>
                </a:cubicBezTo>
                <a:cubicBezTo>
                  <a:pt x="251" y="543"/>
                  <a:pt x="247" y="497"/>
                  <a:pt x="236" y="502"/>
                </a:cubicBezTo>
                <a:cubicBezTo>
                  <a:pt x="220" y="510"/>
                  <a:pt x="223" y="535"/>
                  <a:pt x="216" y="551"/>
                </a:cubicBezTo>
                <a:cubicBezTo>
                  <a:pt x="171" y="483"/>
                  <a:pt x="184" y="470"/>
                  <a:pt x="167" y="522"/>
                </a:cubicBezTo>
                <a:cubicBezTo>
                  <a:pt x="164" y="499"/>
                  <a:pt x="161" y="476"/>
                  <a:pt x="157" y="453"/>
                </a:cubicBezTo>
                <a:cubicBezTo>
                  <a:pt x="155" y="440"/>
                  <a:pt x="147" y="401"/>
                  <a:pt x="147" y="414"/>
                </a:cubicBezTo>
                <a:cubicBezTo>
                  <a:pt x="147" y="517"/>
                  <a:pt x="171" y="488"/>
                  <a:pt x="127" y="424"/>
                </a:cubicBezTo>
                <a:cubicBezTo>
                  <a:pt x="124" y="463"/>
                  <a:pt x="130" y="505"/>
                  <a:pt x="118" y="542"/>
                </a:cubicBezTo>
                <a:cubicBezTo>
                  <a:pt x="114" y="553"/>
                  <a:pt x="107" y="504"/>
                  <a:pt x="98" y="512"/>
                </a:cubicBezTo>
                <a:cubicBezTo>
                  <a:pt x="85" y="524"/>
                  <a:pt x="139" y="596"/>
                  <a:pt x="88" y="522"/>
                </a:cubicBezTo>
                <a:cubicBezTo>
                  <a:pt x="85" y="509"/>
                  <a:pt x="90" y="489"/>
                  <a:pt x="78" y="483"/>
                </a:cubicBezTo>
                <a:cubicBezTo>
                  <a:pt x="69" y="478"/>
                  <a:pt x="78" y="512"/>
                  <a:pt x="68" y="512"/>
                </a:cubicBezTo>
                <a:cubicBezTo>
                  <a:pt x="56" y="512"/>
                  <a:pt x="55" y="493"/>
                  <a:pt x="49" y="483"/>
                </a:cubicBezTo>
                <a:cubicBezTo>
                  <a:pt x="31" y="534"/>
                  <a:pt x="33" y="502"/>
                  <a:pt x="78" y="502"/>
                </a:cubicBezTo>
                <a:cubicBezTo>
                  <a:pt x="89" y="502"/>
                  <a:pt x="98" y="509"/>
                  <a:pt x="108" y="512"/>
                </a:cubicBezTo>
                <a:cubicBezTo>
                  <a:pt x="188" y="567"/>
                  <a:pt x="88" y="512"/>
                  <a:pt x="147" y="492"/>
                </a:cubicBezTo>
                <a:cubicBezTo>
                  <a:pt x="158" y="488"/>
                  <a:pt x="175" y="547"/>
                  <a:pt x="177" y="551"/>
                </a:cubicBezTo>
                <a:cubicBezTo>
                  <a:pt x="198" y="439"/>
                  <a:pt x="167" y="532"/>
                  <a:pt x="216" y="532"/>
                </a:cubicBezTo>
                <a:cubicBezTo>
                  <a:pt x="228" y="532"/>
                  <a:pt x="229" y="512"/>
                  <a:pt x="236" y="502"/>
                </a:cubicBezTo>
                <a:cubicBezTo>
                  <a:pt x="246" y="509"/>
                  <a:pt x="257" y="513"/>
                  <a:pt x="265" y="522"/>
                </a:cubicBezTo>
                <a:cubicBezTo>
                  <a:pt x="274" y="533"/>
                  <a:pt x="270" y="561"/>
                  <a:pt x="285" y="561"/>
                </a:cubicBezTo>
                <a:cubicBezTo>
                  <a:pt x="298" y="561"/>
                  <a:pt x="293" y="535"/>
                  <a:pt x="295" y="522"/>
                </a:cubicBezTo>
                <a:cubicBezTo>
                  <a:pt x="299" y="499"/>
                  <a:pt x="301" y="476"/>
                  <a:pt x="304" y="453"/>
                </a:cubicBezTo>
                <a:cubicBezTo>
                  <a:pt x="351" y="524"/>
                  <a:pt x="295" y="454"/>
                  <a:pt x="334" y="424"/>
                </a:cubicBezTo>
                <a:cubicBezTo>
                  <a:pt x="345" y="416"/>
                  <a:pt x="353" y="443"/>
                  <a:pt x="363" y="453"/>
                </a:cubicBezTo>
                <a:cubicBezTo>
                  <a:pt x="368" y="469"/>
                  <a:pt x="378" y="512"/>
                  <a:pt x="403" y="512"/>
                </a:cubicBezTo>
                <a:cubicBezTo>
                  <a:pt x="415" y="512"/>
                  <a:pt x="416" y="493"/>
                  <a:pt x="423" y="483"/>
                </a:cubicBezTo>
                <a:cubicBezTo>
                  <a:pt x="426" y="486"/>
                  <a:pt x="471" y="535"/>
                  <a:pt x="482" y="532"/>
                </a:cubicBezTo>
                <a:cubicBezTo>
                  <a:pt x="492" y="529"/>
                  <a:pt x="488" y="512"/>
                  <a:pt x="491" y="502"/>
                </a:cubicBezTo>
                <a:cubicBezTo>
                  <a:pt x="494" y="512"/>
                  <a:pt x="494" y="525"/>
                  <a:pt x="501" y="532"/>
                </a:cubicBezTo>
                <a:cubicBezTo>
                  <a:pt x="548" y="579"/>
                  <a:pt x="547" y="470"/>
                  <a:pt x="550" y="453"/>
                </a:cubicBezTo>
                <a:cubicBezTo>
                  <a:pt x="581" y="543"/>
                  <a:pt x="568" y="533"/>
                  <a:pt x="580" y="414"/>
                </a:cubicBezTo>
                <a:cubicBezTo>
                  <a:pt x="587" y="427"/>
                  <a:pt x="593" y="440"/>
                  <a:pt x="600" y="453"/>
                </a:cubicBezTo>
                <a:cubicBezTo>
                  <a:pt x="606" y="463"/>
                  <a:pt x="614" y="494"/>
                  <a:pt x="619" y="483"/>
                </a:cubicBezTo>
                <a:cubicBezTo>
                  <a:pt x="626" y="468"/>
                  <a:pt x="609" y="450"/>
                  <a:pt x="609" y="433"/>
                </a:cubicBezTo>
                <a:cubicBezTo>
                  <a:pt x="609" y="422"/>
                  <a:pt x="612" y="456"/>
                  <a:pt x="619" y="463"/>
                </a:cubicBezTo>
                <a:cubicBezTo>
                  <a:pt x="626" y="470"/>
                  <a:pt x="639" y="470"/>
                  <a:pt x="649" y="473"/>
                </a:cubicBezTo>
                <a:cubicBezTo>
                  <a:pt x="681" y="462"/>
                  <a:pt x="715" y="454"/>
                  <a:pt x="747" y="443"/>
                </a:cubicBezTo>
                <a:cubicBezTo>
                  <a:pt x="757" y="413"/>
                  <a:pt x="794" y="323"/>
                  <a:pt x="737" y="315"/>
                </a:cubicBezTo>
                <a:cubicBezTo>
                  <a:pt x="494" y="280"/>
                  <a:pt x="246" y="308"/>
                  <a:pt x="0" y="305"/>
                </a:cubicBezTo>
                <a:cubicBezTo>
                  <a:pt x="14" y="284"/>
                  <a:pt x="42" y="242"/>
                  <a:pt x="59" y="217"/>
                </a:cubicBezTo>
                <a:cubicBezTo>
                  <a:pt x="66" y="207"/>
                  <a:pt x="78" y="187"/>
                  <a:pt x="78" y="187"/>
                </a:cubicBezTo>
                <a:cubicBezTo>
                  <a:pt x="131" y="190"/>
                  <a:pt x="183" y="192"/>
                  <a:pt x="236" y="197"/>
                </a:cubicBezTo>
                <a:cubicBezTo>
                  <a:pt x="270" y="200"/>
                  <a:pt x="334" y="227"/>
                  <a:pt x="334" y="227"/>
                </a:cubicBezTo>
                <a:cubicBezTo>
                  <a:pt x="477" y="212"/>
                  <a:pt x="427" y="242"/>
                  <a:pt x="403" y="148"/>
                </a:cubicBezTo>
                <a:cubicBezTo>
                  <a:pt x="406" y="102"/>
                  <a:pt x="420" y="56"/>
                  <a:pt x="413" y="10"/>
                </a:cubicBezTo>
                <a:cubicBezTo>
                  <a:pt x="411" y="0"/>
                  <a:pt x="383" y="20"/>
                  <a:pt x="383" y="20"/>
                </a:cubicBezTo>
                <a:cubicBezTo>
                  <a:pt x="416" y="69"/>
                  <a:pt x="393" y="44"/>
                  <a:pt x="462" y="89"/>
                </a:cubicBezTo>
                <a:cubicBezTo>
                  <a:pt x="472" y="96"/>
                  <a:pt x="442" y="76"/>
                  <a:pt x="432" y="69"/>
                </a:cubicBezTo>
                <a:cubicBezTo>
                  <a:pt x="422" y="63"/>
                  <a:pt x="403" y="50"/>
                  <a:pt x="403" y="50"/>
                </a:cubicBezTo>
                <a:cubicBezTo>
                  <a:pt x="383" y="63"/>
                  <a:pt x="364" y="76"/>
                  <a:pt x="344" y="89"/>
                </a:cubicBezTo>
                <a:lnTo>
                  <a:pt x="314" y="109"/>
                </a:lnTo>
                <a:cubicBezTo>
                  <a:pt x="314" y="109"/>
                  <a:pt x="344" y="89"/>
                  <a:pt x="344" y="89"/>
                </a:cubicBezTo>
                <a:cubicBezTo>
                  <a:pt x="373" y="44"/>
                  <a:pt x="374" y="27"/>
                  <a:pt x="423" y="60"/>
                </a:cubicBezTo>
                <a:cubicBezTo>
                  <a:pt x="447" y="97"/>
                  <a:pt x="434" y="81"/>
                  <a:pt x="462" y="109"/>
                </a:cubicBezTo>
              </a:path>
            </a:pathLst>
          </a:custGeom>
          <a:noFill/>
          <a:ln w="9525">
            <a:solidFill>
              <a:schemeClr val="tx1"/>
            </a:solidFill>
            <a:round/>
            <a:headEnd/>
            <a:tailEnd/>
          </a:ln>
          <a:effectLst/>
        </p:spPr>
        <p:txBody>
          <a:bodyPr wrap="none" anchor="ctr"/>
          <a:lstStyle/>
          <a:p>
            <a:endParaRPr lang="en-GB"/>
          </a:p>
        </p:txBody>
      </p:sp>
      <p:sp>
        <p:nvSpPr>
          <p:cNvPr id="5138" name="Line 18"/>
          <p:cNvSpPr>
            <a:spLocks noChangeShapeType="1"/>
          </p:cNvSpPr>
          <p:nvPr/>
        </p:nvSpPr>
        <p:spPr bwMode="auto">
          <a:xfrm>
            <a:off x="5715000" y="5562600"/>
            <a:ext cx="1066800" cy="0"/>
          </a:xfrm>
          <a:prstGeom prst="line">
            <a:avLst/>
          </a:prstGeom>
          <a:noFill/>
          <a:ln w="9525">
            <a:solidFill>
              <a:schemeClr val="tx1"/>
            </a:solidFill>
            <a:round/>
            <a:headEnd/>
            <a:tailEnd/>
          </a:ln>
          <a:effectLst/>
        </p:spPr>
        <p:txBody>
          <a:bodyPr wrap="none" anchor="ctr"/>
          <a:lstStyle/>
          <a:p>
            <a:endParaRPr lang="en-GB"/>
          </a:p>
        </p:txBody>
      </p:sp>
      <p:sp>
        <p:nvSpPr>
          <p:cNvPr id="5139" name="Line 19"/>
          <p:cNvSpPr>
            <a:spLocks noChangeShapeType="1"/>
          </p:cNvSpPr>
          <p:nvPr/>
        </p:nvSpPr>
        <p:spPr bwMode="auto">
          <a:xfrm>
            <a:off x="5638800" y="5029200"/>
            <a:ext cx="1066800" cy="0"/>
          </a:xfrm>
          <a:prstGeom prst="line">
            <a:avLst/>
          </a:prstGeom>
          <a:noFill/>
          <a:ln w="9525">
            <a:solidFill>
              <a:schemeClr val="tx1"/>
            </a:solidFill>
            <a:round/>
            <a:headEnd/>
            <a:tailEnd/>
          </a:ln>
          <a:effectLst/>
        </p:spPr>
        <p:txBody>
          <a:bodyPr wrap="none" anchor="ctr"/>
          <a:lstStyle/>
          <a:p>
            <a:endParaRPr lang="en-GB"/>
          </a:p>
        </p:txBody>
      </p:sp>
      <p:sp>
        <p:nvSpPr>
          <p:cNvPr id="5140" name="Line 20"/>
          <p:cNvSpPr>
            <a:spLocks noChangeShapeType="1"/>
          </p:cNvSpPr>
          <p:nvPr/>
        </p:nvSpPr>
        <p:spPr bwMode="auto">
          <a:xfrm>
            <a:off x="5638800" y="4419600"/>
            <a:ext cx="1066800" cy="0"/>
          </a:xfrm>
          <a:prstGeom prst="line">
            <a:avLst/>
          </a:prstGeom>
          <a:noFill/>
          <a:ln w="9525">
            <a:solidFill>
              <a:schemeClr val="tx1"/>
            </a:solidFill>
            <a:round/>
            <a:headEnd/>
            <a:tailEnd/>
          </a:ln>
          <a:effectLst/>
        </p:spPr>
        <p:txBody>
          <a:bodyPr wrap="none" anchor="ctr"/>
          <a:lstStyle/>
          <a:p>
            <a:endParaRPr lang="en-GB"/>
          </a:p>
        </p:txBody>
      </p:sp>
      <p:sp>
        <p:nvSpPr>
          <p:cNvPr id="5141" name="Line 21"/>
          <p:cNvSpPr>
            <a:spLocks noChangeShapeType="1"/>
          </p:cNvSpPr>
          <p:nvPr/>
        </p:nvSpPr>
        <p:spPr bwMode="auto">
          <a:xfrm>
            <a:off x="5638800" y="3810000"/>
            <a:ext cx="1066800" cy="0"/>
          </a:xfrm>
          <a:prstGeom prst="line">
            <a:avLst/>
          </a:prstGeom>
          <a:noFill/>
          <a:ln w="9525">
            <a:solidFill>
              <a:schemeClr val="tx1"/>
            </a:solidFill>
            <a:round/>
            <a:headEnd/>
            <a:tailEnd/>
          </a:ln>
          <a:effectLst/>
        </p:spPr>
        <p:txBody>
          <a:bodyPr wrap="none" anchor="ctr"/>
          <a:lstStyle/>
          <a:p>
            <a:endParaRPr lang="en-GB"/>
          </a:p>
        </p:txBody>
      </p:sp>
      <p:sp>
        <p:nvSpPr>
          <p:cNvPr id="5142" name="Line 22"/>
          <p:cNvSpPr>
            <a:spLocks noChangeShapeType="1"/>
          </p:cNvSpPr>
          <p:nvPr/>
        </p:nvSpPr>
        <p:spPr bwMode="auto">
          <a:xfrm>
            <a:off x="5638800" y="3276600"/>
            <a:ext cx="1066800" cy="0"/>
          </a:xfrm>
          <a:prstGeom prst="line">
            <a:avLst/>
          </a:prstGeom>
          <a:noFill/>
          <a:ln w="9525">
            <a:solidFill>
              <a:schemeClr val="tx1"/>
            </a:solidFill>
            <a:round/>
            <a:headEnd/>
            <a:tailEnd/>
          </a:ln>
          <a:effectLst/>
        </p:spPr>
        <p:txBody>
          <a:bodyPr wrap="none" anchor="ctr"/>
          <a:lstStyle/>
          <a:p>
            <a:endParaRPr lang="en-GB"/>
          </a:p>
        </p:txBody>
      </p:sp>
      <p:sp>
        <p:nvSpPr>
          <p:cNvPr id="5143" name="Line 23"/>
          <p:cNvSpPr>
            <a:spLocks noChangeShapeType="1"/>
          </p:cNvSpPr>
          <p:nvPr/>
        </p:nvSpPr>
        <p:spPr bwMode="auto">
          <a:xfrm>
            <a:off x="5638800" y="2743200"/>
            <a:ext cx="1066800" cy="0"/>
          </a:xfrm>
          <a:prstGeom prst="line">
            <a:avLst/>
          </a:prstGeom>
          <a:noFill/>
          <a:ln w="9525">
            <a:solidFill>
              <a:schemeClr val="tx1"/>
            </a:solidFill>
            <a:round/>
            <a:headEnd/>
            <a:tailEnd/>
          </a:ln>
          <a:effectLst/>
        </p:spPr>
        <p:txBody>
          <a:bodyPr wrap="none" anchor="ctr"/>
          <a:lstStyle/>
          <a:p>
            <a:endParaRPr lang="en-GB"/>
          </a:p>
        </p:txBody>
      </p:sp>
      <p:sp>
        <p:nvSpPr>
          <p:cNvPr id="5144" name="Line 24"/>
          <p:cNvSpPr>
            <a:spLocks noChangeShapeType="1"/>
          </p:cNvSpPr>
          <p:nvPr/>
        </p:nvSpPr>
        <p:spPr bwMode="auto">
          <a:xfrm>
            <a:off x="5638800" y="2209800"/>
            <a:ext cx="1066800" cy="0"/>
          </a:xfrm>
          <a:prstGeom prst="line">
            <a:avLst/>
          </a:prstGeom>
          <a:noFill/>
          <a:ln w="9525">
            <a:solidFill>
              <a:schemeClr val="tx1"/>
            </a:solidFill>
            <a:round/>
            <a:headEnd/>
            <a:tailEnd/>
          </a:ln>
          <a:effectLst/>
        </p:spPr>
        <p:txBody>
          <a:bodyPr wrap="none" anchor="ctr"/>
          <a:lstStyle/>
          <a:p>
            <a:endParaRPr lang="en-GB"/>
          </a:p>
        </p:txBody>
      </p:sp>
      <p:sp>
        <p:nvSpPr>
          <p:cNvPr id="5145" name="Rectangle 25"/>
          <p:cNvSpPr>
            <a:spLocks noChangeArrowheads="1"/>
          </p:cNvSpPr>
          <p:nvPr/>
        </p:nvSpPr>
        <p:spPr bwMode="auto">
          <a:xfrm>
            <a:off x="1676400" y="685800"/>
            <a:ext cx="2819400" cy="3810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GB" sz="2400">
                <a:latin typeface="Times New Roman" charset="0"/>
              </a:rPr>
              <a:t>Research is a journey</a:t>
            </a:r>
          </a:p>
        </p:txBody>
      </p:sp>
      <p:sp>
        <p:nvSpPr>
          <p:cNvPr id="5146" name="Line 26"/>
          <p:cNvSpPr>
            <a:spLocks noChangeShapeType="1"/>
          </p:cNvSpPr>
          <p:nvPr/>
        </p:nvSpPr>
        <p:spPr bwMode="auto">
          <a:xfrm>
            <a:off x="5638800" y="5867400"/>
            <a:ext cx="1066800" cy="0"/>
          </a:xfrm>
          <a:prstGeom prst="line">
            <a:avLst/>
          </a:prstGeom>
          <a:noFill/>
          <a:ln w="9525">
            <a:solidFill>
              <a:schemeClr val="tx1"/>
            </a:solidFill>
            <a:round/>
            <a:headEnd/>
            <a:tailEnd/>
          </a:ln>
          <a:effectLst/>
        </p:spPr>
        <p:txBody>
          <a:bodyPr wrap="none" anchor="ctr"/>
          <a:lstStyle/>
          <a:p>
            <a:endParaRPr lang="en-GB"/>
          </a:p>
        </p:txBody>
      </p:sp>
      <p:sp>
        <p:nvSpPr>
          <p:cNvPr id="5147" name="Rectangle 27"/>
          <p:cNvSpPr>
            <a:spLocks noChangeArrowheads="1"/>
          </p:cNvSpPr>
          <p:nvPr/>
        </p:nvSpPr>
        <p:spPr bwMode="auto">
          <a:xfrm>
            <a:off x="4876800" y="0"/>
            <a:ext cx="4267200" cy="5334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GB" sz="2400">
                <a:latin typeface="Times New Roman" charset="0"/>
              </a:rPr>
              <a:t>A dissertation/thesis is a building</a:t>
            </a:r>
          </a:p>
        </p:txBody>
      </p:sp>
      <p:sp>
        <p:nvSpPr>
          <p:cNvPr id="5148" name="Rectangle 28"/>
          <p:cNvSpPr>
            <a:spLocks noChangeArrowheads="1"/>
          </p:cNvSpPr>
          <p:nvPr/>
        </p:nvSpPr>
        <p:spPr bwMode="auto">
          <a:xfrm>
            <a:off x="0" y="6324600"/>
            <a:ext cx="5334000" cy="533400"/>
          </a:xfrm>
          <a:prstGeom prst="rect">
            <a:avLst/>
          </a:prstGeom>
          <a:solidFill>
            <a:schemeClr val="accent2"/>
          </a:solidFill>
          <a:ln w="9525">
            <a:solidFill>
              <a:schemeClr val="tx1"/>
            </a:solidFill>
            <a:miter lim="800000"/>
            <a:headEnd/>
            <a:tailEnd/>
          </a:ln>
          <a:effectLst/>
        </p:spPr>
        <p:txBody>
          <a:bodyPr wrap="none" anchor="ctr"/>
          <a:lstStyle/>
          <a:p>
            <a:pPr algn="ctr" eaLnBrk="0" hangingPunct="0"/>
            <a:r>
              <a:rPr lang="en-GB">
                <a:latin typeface="Times New Roman" charset="0"/>
              </a:rPr>
              <a:t>It looks mapped but -risks, surprises,deviations</a:t>
            </a:r>
            <a:endParaRPr lang="en-GB" sz="2400">
              <a:latin typeface="Times New Roman" charset="0"/>
            </a:endParaRPr>
          </a:p>
        </p:txBody>
      </p:sp>
      <p:sp>
        <p:nvSpPr>
          <p:cNvPr id="5149" name="Rectangle 29"/>
          <p:cNvSpPr>
            <a:spLocks noChangeArrowheads="1"/>
          </p:cNvSpPr>
          <p:nvPr/>
        </p:nvSpPr>
        <p:spPr bwMode="auto">
          <a:xfrm>
            <a:off x="5486400" y="6477000"/>
            <a:ext cx="3657600" cy="381000"/>
          </a:xfrm>
          <a:prstGeom prst="rect">
            <a:avLst/>
          </a:prstGeom>
          <a:solidFill>
            <a:schemeClr val="accent2"/>
          </a:solidFill>
          <a:ln w="9525">
            <a:solidFill>
              <a:schemeClr val="tx1"/>
            </a:solidFill>
            <a:miter lim="800000"/>
            <a:headEnd/>
            <a:tailEnd/>
          </a:ln>
          <a:effectLst/>
        </p:spPr>
        <p:txBody>
          <a:bodyPr wrap="none" anchor="ctr"/>
          <a:lstStyle/>
          <a:p>
            <a:pPr algn="ctr" eaLnBrk="0" hangingPunct="0"/>
            <a:r>
              <a:rPr lang="en-GB" sz="2000">
                <a:latin typeface="Times New Roman" charset="0"/>
              </a:rPr>
              <a:t>Ordered, coherent, organised, linked</a:t>
            </a:r>
            <a:endParaRPr lang="en-GB" sz="2400">
              <a:latin typeface="Times New Roman" charset="0"/>
            </a:endParaRPr>
          </a:p>
        </p:txBody>
      </p:sp>
      <p:sp>
        <p:nvSpPr>
          <p:cNvPr id="5150" name="Freeform 30"/>
          <p:cNvSpPr>
            <a:spLocks/>
          </p:cNvSpPr>
          <p:nvPr/>
        </p:nvSpPr>
        <p:spPr bwMode="auto">
          <a:xfrm>
            <a:off x="5854700" y="1404938"/>
            <a:ext cx="266700" cy="5013325"/>
          </a:xfrm>
          <a:custGeom>
            <a:avLst/>
            <a:gdLst/>
            <a:ahLst/>
            <a:cxnLst>
              <a:cxn ang="0">
                <a:pos x="0" y="0"/>
              </a:cxn>
              <a:cxn ang="0">
                <a:pos x="10" y="40"/>
              </a:cxn>
              <a:cxn ang="0">
                <a:pos x="30" y="69"/>
              </a:cxn>
              <a:cxn ang="0">
                <a:pos x="10" y="148"/>
              </a:cxn>
              <a:cxn ang="0">
                <a:pos x="49" y="197"/>
              </a:cxn>
              <a:cxn ang="0">
                <a:pos x="10" y="256"/>
              </a:cxn>
              <a:cxn ang="0">
                <a:pos x="20" y="286"/>
              </a:cxn>
              <a:cxn ang="0">
                <a:pos x="49" y="305"/>
              </a:cxn>
              <a:cxn ang="0">
                <a:pos x="30" y="394"/>
              </a:cxn>
              <a:cxn ang="0">
                <a:pos x="49" y="482"/>
              </a:cxn>
              <a:cxn ang="0">
                <a:pos x="30" y="541"/>
              </a:cxn>
              <a:cxn ang="0">
                <a:pos x="79" y="630"/>
              </a:cxn>
              <a:cxn ang="0">
                <a:pos x="49" y="954"/>
              </a:cxn>
              <a:cxn ang="0">
                <a:pos x="79" y="1200"/>
              </a:cxn>
              <a:cxn ang="0">
                <a:pos x="59" y="1289"/>
              </a:cxn>
              <a:cxn ang="0">
                <a:pos x="89" y="1358"/>
              </a:cxn>
              <a:cxn ang="0">
                <a:pos x="98" y="1407"/>
              </a:cxn>
              <a:cxn ang="0">
                <a:pos x="128" y="1417"/>
              </a:cxn>
              <a:cxn ang="0">
                <a:pos x="69" y="1476"/>
              </a:cxn>
              <a:cxn ang="0">
                <a:pos x="49" y="1535"/>
              </a:cxn>
              <a:cxn ang="0">
                <a:pos x="20" y="1574"/>
              </a:cxn>
              <a:cxn ang="0">
                <a:pos x="128" y="1692"/>
              </a:cxn>
              <a:cxn ang="0">
                <a:pos x="138" y="1820"/>
              </a:cxn>
              <a:cxn ang="0">
                <a:pos x="89" y="1928"/>
              </a:cxn>
              <a:cxn ang="0">
                <a:pos x="79" y="2125"/>
              </a:cxn>
              <a:cxn ang="0">
                <a:pos x="118" y="2184"/>
              </a:cxn>
              <a:cxn ang="0">
                <a:pos x="128" y="2214"/>
              </a:cxn>
              <a:cxn ang="0">
                <a:pos x="69" y="2273"/>
              </a:cxn>
              <a:cxn ang="0">
                <a:pos x="138" y="2440"/>
              </a:cxn>
              <a:cxn ang="0">
                <a:pos x="138" y="2568"/>
              </a:cxn>
              <a:cxn ang="0">
                <a:pos x="108" y="2774"/>
              </a:cxn>
              <a:cxn ang="0">
                <a:pos x="118" y="2863"/>
              </a:cxn>
              <a:cxn ang="0">
                <a:pos x="128" y="2892"/>
              </a:cxn>
              <a:cxn ang="0">
                <a:pos x="79" y="3069"/>
              </a:cxn>
              <a:cxn ang="0">
                <a:pos x="79" y="3158"/>
              </a:cxn>
            </a:cxnLst>
            <a:rect l="0" t="0" r="r" b="b"/>
            <a:pathLst>
              <a:path w="168" h="3158">
                <a:moveTo>
                  <a:pt x="0" y="0"/>
                </a:moveTo>
                <a:cubicBezTo>
                  <a:pt x="3" y="13"/>
                  <a:pt x="5" y="27"/>
                  <a:pt x="10" y="40"/>
                </a:cubicBezTo>
                <a:cubicBezTo>
                  <a:pt x="15" y="51"/>
                  <a:pt x="29" y="57"/>
                  <a:pt x="30" y="69"/>
                </a:cubicBezTo>
                <a:cubicBezTo>
                  <a:pt x="32" y="86"/>
                  <a:pt x="16" y="129"/>
                  <a:pt x="10" y="148"/>
                </a:cubicBezTo>
                <a:cubicBezTo>
                  <a:pt x="22" y="156"/>
                  <a:pt x="57" y="172"/>
                  <a:pt x="49" y="197"/>
                </a:cubicBezTo>
                <a:cubicBezTo>
                  <a:pt x="42" y="219"/>
                  <a:pt x="10" y="256"/>
                  <a:pt x="10" y="256"/>
                </a:cubicBezTo>
                <a:cubicBezTo>
                  <a:pt x="13" y="266"/>
                  <a:pt x="13" y="278"/>
                  <a:pt x="20" y="286"/>
                </a:cubicBezTo>
                <a:cubicBezTo>
                  <a:pt x="27" y="295"/>
                  <a:pt x="46" y="294"/>
                  <a:pt x="49" y="305"/>
                </a:cubicBezTo>
                <a:cubicBezTo>
                  <a:pt x="53" y="322"/>
                  <a:pt x="36" y="372"/>
                  <a:pt x="30" y="394"/>
                </a:cubicBezTo>
                <a:cubicBezTo>
                  <a:pt x="70" y="434"/>
                  <a:pt x="66" y="414"/>
                  <a:pt x="49" y="482"/>
                </a:cubicBezTo>
                <a:cubicBezTo>
                  <a:pt x="44" y="502"/>
                  <a:pt x="30" y="541"/>
                  <a:pt x="30" y="541"/>
                </a:cubicBezTo>
                <a:cubicBezTo>
                  <a:pt x="41" y="579"/>
                  <a:pt x="67" y="593"/>
                  <a:pt x="79" y="630"/>
                </a:cubicBezTo>
                <a:cubicBezTo>
                  <a:pt x="71" y="746"/>
                  <a:pt x="86" y="845"/>
                  <a:pt x="49" y="954"/>
                </a:cubicBezTo>
                <a:cubicBezTo>
                  <a:pt x="39" y="1033"/>
                  <a:pt x="1" y="1151"/>
                  <a:pt x="79" y="1200"/>
                </a:cubicBezTo>
                <a:cubicBezTo>
                  <a:pt x="110" y="1249"/>
                  <a:pt x="98" y="1250"/>
                  <a:pt x="59" y="1289"/>
                </a:cubicBezTo>
                <a:cubicBezTo>
                  <a:pt x="109" y="1306"/>
                  <a:pt x="119" y="1311"/>
                  <a:pt x="89" y="1358"/>
                </a:cubicBezTo>
                <a:cubicBezTo>
                  <a:pt x="92" y="1374"/>
                  <a:pt x="89" y="1393"/>
                  <a:pt x="98" y="1407"/>
                </a:cubicBezTo>
                <a:cubicBezTo>
                  <a:pt x="104" y="1416"/>
                  <a:pt x="125" y="1407"/>
                  <a:pt x="128" y="1417"/>
                </a:cubicBezTo>
                <a:cubicBezTo>
                  <a:pt x="132" y="1434"/>
                  <a:pt x="70" y="1475"/>
                  <a:pt x="69" y="1476"/>
                </a:cubicBezTo>
                <a:cubicBezTo>
                  <a:pt x="62" y="1496"/>
                  <a:pt x="58" y="1516"/>
                  <a:pt x="49" y="1535"/>
                </a:cubicBezTo>
                <a:cubicBezTo>
                  <a:pt x="42" y="1549"/>
                  <a:pt x="22" y="1558"/>
                  <a:pt x="20" y="1574"/>
                </a:cubicBezTo>
                <a:cubicBezTo>
                  <a:pt x="15" y="1611"/>
                  <a:pt x="104" y="1669"/>
                  <a:pt x="128" y="1692"/>
                </a:cubicBezTo>
                <a:cubicBezTo>
                  <a:pt x="119" y="1748"/>
                  <a:pt x="120" y="1769"/>
                  <a:pt x="138" y="1820"/>
                </a:cubicBezTo>
                <a:cubicBezTo>
                  <a:pt x="115" y="1855"/>
                  <a:pt x="107" y="1890"/>
                  <a:pt x="89" y="1928"/>
                </a:cubicBezTo>
                <a:cubicBezTo>
                  <a:pt x="77" y="1998"/>
                  <a:pt x="56" y="2052"/>
                  <a:pt x="79" y="2125"/>
                </a:cubicBezTo>
                <a:cubicBezTo>
                  <a:pt x="86" y="2148"/>
                  <a:pt x="118" y="2184"/>
                  <a:pt x="118" y="2184"/>
                </a:cubicBezTo>
                <a:cubicBezTo>
                  <a:pt x="121" y="2194"/>
                  <a:pt x="133" y="2205"/>
                  <a:pt x="128" y="2214"/>
                </a:cubicBezTo>
                <a:cubicBezTo>
                  <a:pt x="115" y="2238"/>
                  <a:pt x="69" y="2273"/>
                  <a:pt x="69" y="2273"/>
                </a:cubicBezTo>
                <a:cubicBezTo>
                  <a:pt x="44" y="2369"/>
                  <a:pt x="68" y="2387"/>
                  <a:pt x="138" y="2440"/>
                </a:cubicBezTo>
                <a:cubicBezTo>
                  <a:pt x="168" y="2486"/>
                  <a:pt x="148" y="2518"/>
                  <a:pt x="138" y="2568"/>
                </a:cubicBezTo>
                <a:cubicBezTo>
                  <a:pt x="119" y="2660"/>
                  <a:pt x="118" y="2687"/>
                  <a:pt x="108" y="2774"/>
                </a:cubicBezTo>
                <a:cubicBezTo>
                  <a:pt x="111" y="2804"/>
                  <a:pt x="113" y="2834"/>
                  <a:pt x="118" y="2863"/>
                </a:cubicBezTo>
                <a:cubicBezTo>
                  <a:pt x="120" y="2873"/>
                  <a:pt x="128" y="2882"/>
                  <a:pt x="128" y="2892"/>
                </a:cubicBezTo>
                <a:cubicBezTo>
                  <a:pt x="128" y="2951"/>
                  <a:pt x="84" y="3011"/>
                  <a:pt x="79" y="3069"/>
                </a:cubicBezTo>
                <a:cubicBezTo>
                  <a:pt x="76" y="3099"/>
                  <a:pt x="79" y="3128"/>
                  <a:pt x="79" y="3158"/>
                </a:cubicBezTo>
              </a:path>
            </a:pathLst>
          </a:custGeom>
          <a:noFill/>
          <a:ln w="9525">
            <a:solidFill>
              <a:schemeClr val="tx1"/>
            </a:solidFill>
            <a:round/>
            <a:headEnd/>
            <a:tailEnd/>
          </a:ln>
          <a:effectLst/>
        </p:spPr>
        <p:txBody>
          <a:bodyPr wrap="none" anchor="ctr"/>
          <a:lstStyle/>
          <a:p>
            <a:endParaRPr lang="en-GB"/>
          </a:p>
        </p:txBody>
      </p:sp>
      <p:sp>
        <p:nvSpPr>
          <p:cNvPr id="5151" name="Freeform 31"/>
          <p:cNvSpPr>
            <a:spLocks/>
          </p:cNvSpPr>
          <p:nvPr/>
        </p:nvSpPr>
        <p:spPr bwMode="auto">
          <a:xfrm>
            <a:off x="6172200" y="1143000"/>
            <a:ext cx="252413" cy="5308600"/>
          </a:xfrm>
          <a:custGeom>
            <a:avLst/>
            <a:gdLst/>
            <a:ahLst/>
            <a:cxnLst>
              <a:cxn ang="0">
                <a:pos x="0" y="0"/>
              </a:cxn>
              <a:cxn ang="0">
                <a:pos x="29" y="108"/>
              </a:cxn>
              <a:cxn ang="0">
                <a:pos x="0" y="285"/>
              </a:cxn>
              <a:cxn ang="0">
                <a:pos x="39" y="393"/>
              </a:cxn>
              <a:cxn ang="0">
                <a:pos x="69" y="551"/>
              </a:cxn>
              <a:cxn ang="0">
                <a:pos x="59" y="679"/>
              </a:cxn>
              <a:cxn ang="0">
                <a:pos x="69" y="787"/>
              </a:cxn>
              <a:cxn ang="0">
                <a:pos x="39" y="826"/>
              </a:cxn>
              <a:cxn ang="0">
                <a:pos x="29" y="983"/>
              </a:cxn>
              <a:cxn ang="0">
                <a:pos x="59" y="1013"/>
              </a:cxn>
              <a:cxn ang="0">
                <a:pos x="98" y="1072"/>
              </a:cxn>
              <a:cxn ang="0">
                <a:pos x="79" y="1259"/>
              </a:cxn>
              <a:cxn ang="0">
                <a:pos x="59" y="1534"/>
              </a:cxn>
              <a:cxn ang="0">
                <a:pos x="98" y="1613"/>
              </a:cxn>
              <a:cxn ang="0">
                <a:pos x="108" y="1957"/>
              </a:cxn>
              <a:cxn ang="0">
                <a:pos x="128" y="2459"/>
              </a:cxn>
              <a:cxn ang="0">
                <a:pos x="108" y="2793"/>
              </a:cxn>
              <a:cxn ang="0">
                <a:pos x="138" y="3010"/>
              </a:cxn>
              <a:cxn ang="0">
                <a:pos x="138" y="3079"/>
              </a:cxn>
              <a:cxn ang="0">
                <a:pos x="157" y="3207"/>
              </a:cxn>
              <a:cxn ang="0">
                <a:pos x="128" y="3344"/>
              </a:cxn>
            </a:cxnLst>
            <a:rect l="0" t="0" r="r" b="b"/>
            <a:pathLst>
              <a:path w="159" h="3344">
                <a:moveTo>
                  <a:pt x="0" y="0"/>
                </a:moveTo>
                <a:cubicBezTo>
                  <a:pt x="60" y="21"/>
                  <a:pt x="38" y="48"/>
                  <a:pt x="29" y="108"/>
                </a:cubicBezTo>
                <a:cubicBezTo>
                  <a:pt x="45" y="203"/>
                  <a:pt x="27" y="206"/>
                  <a:pt x="0" y="285"/>
                </a:cubicBezTo>
                <a:cubicBezTo>
                  <a:pt x="9" y="328"/>
                  <a:pt x="25" y="353"/>
                  <a:pt x="39" y="393"/>
                </a:cubicBezTo>
                <a:cubicBezTo>
                  <a:pt x="28" y="466"/>
                  <a:pt x="14" y="496"/>
                  <a:pt x="69" y="551"/>
                </a:cubicBezTo>
                <a:cubicBezTo>
                  <a:pt x="66" y="594"/>
                  <a:pt x="59" y="636"/>
                  <a:pt x="59" y="679"/>
                </a:cubicBezTo>
                <a:cubicBezTo>
                  <a:pt x="59" y="715"/>
                  <a:pt x="74" y="751"/>
                  <a:pt x="69" y="787"/>
                </a:cubicBezTo>
                <a:cubicBezTo>
                  <a:pt x="67" y="803"/>
                  <a:pt x="49" y="813"/>
                  <a:pt x="39" y="826"/>
                </a:cubicBezTo>
                <a:cubicBezTo>
                  <a:pt x="25" y="880"/>
                  <a:pt x="8" y="926"/>
                  <a:pt x="29" y="983"/>
                </a:cubicBezTo>
                <a:cubicBezTo>
                  <a:pt x="34" y="996"/>
                  <a:pt x="50" y="1002"/>
                  <a:pt x="59" y="1013"/>
                </a:cubicBezTo>
                <a:cubicBezTo>
                  <a:pt x="73" y="1032"/>
                  <a:pt x="98" y="1072"/>
                  <a:pt x="98" y="1072"/>
                </a:cubicBezTo>
                <a:cubicBezTo>
                  <a:pt x="115" y="1138"/>
                  <a:pt x="109" y="1198"/>
                  <a:pt x="79" y="1259"/>
                </a:cubicBezTo>
                <a:cubicBezTo>
                  <a:pt x="59" y="1374"/>
                  <a:pt x="34" y="1428"/>
                  <a:pt x="59" y="1534"/>
                </a:cubicBezTo>
                <a:cubicBezTo>
                  <a:pt x="66" y="1563"/>
                  <a:pt x="87" y="1586"/>
                  <a:pt x="98" y="1613"/>
                </a:cubicBezTo>
                <a:cubicBezTo>
                  <a:pt x="101" y="1728"/>
                  <a:pt x="108" y="1842"/>
                  <a:pt x="108" y="1957"/>
                </a:cubicBezTo>
                <a:cubicBezTo>
                  <a:pt x="108" y="2122"/>
                  <a:pt x="74" y="2298"/>
                  <a:pt x="128" y="2459"/>
                </a:cubicBezTo>
                <a:cubicBezTo>
                  <a:pt x="118" y="2572"/>
                  <a:pt x="108" y="2677"/>
                  <a:pt x="108" y="2793"/>
                </a:cubicBezTo>
                <a:cubicBezTo>
                  <a:pt x="108" y="2976"/>
                  <a:pt x="85" y="2931"/>
                  <a:pt x="138" y="3010"/>
                </a:cubicBezTo>
                <a:cubicBezTo>
                  <a:pt x="159" y="3079"/>
                  <a:pt x="138" y="2993"/>
                  <a:pt x="138" y="3079"/>
                </a:cubicBezTo>
                <a:cubicBezTo>
                  <a:pt x="138" y="3158"/>
                  <a:pt x="140" y="3155"/>
                  <a:pt x="157" y="3207"/>
                </a:cubicBezTo>
                <a:cubicBezTo>
                  <a:pt x="141" y="3252"/>
                  <a:pt x="128" y="3296"/>
                  <a:pt x="128" y="3344"/>
                </a:cubicBezTo>
              </a:path>
            </a:pathLst>
          </a:custGeom>
          <a:noFill/>
          <a:ln w="9525">
            <a:solidFill>
              <a:schemeClr val="tx1"/>
            </a:solidFill>
            <a:round/>
            <a:headEnd/>
            <a:tailEnd/>
          </a:ln>
          <a:effectLst/>
        </p:spPr>
        <p:txBody>
          <a:bodyPr wrap="none" anchor="ctr"/>
          <a:lstStyle/>
          <a:p>
            <a:endParaRPr lang="en-GB"/>
          </a:p>
        </p:txBody>
      </p:sp>
      <p:sp>
        <p:nvSpPr>
          <p:cNvPr id="5152" name="Freeform 32"/>
          <p:cNvSpPr>
            <a:spLocks/>
          </p:cNvSpPr>
          <p:nvPr/>
        </p:nvSpPr>
        <p:spPr bwMode="auto">
          <a:xfrm>
            <a:off x="6408738" y="1249363"/>
            <a:ext cx="334962" cy="5543550"/>
          </a:xfrm>
          <a:custGeom>
            <a:avLst/>
            <a:gdLst/>
            <a:ahLst/>
            <a:cxnLst>
              <a:cxn ang="0">
                <a:pos x="74" y="0"/>
              </a:cxn>
              <a:cxn ang="0">
                <a:pos x="94" y="59"/>
              </a:cxn>
              <a:cxn ang="0">
                <a:pos x="74" y="118"/>
              </a:cxn>
              <a:cxn ang="0">
                <a:pos x="64" y="147"/>
              </a:cxn>
              <a:cxn ang="0">
                <a:pos x="74" y="266"/>
              </a:cxn>
              <a:cxn ang="0">
                <a:pos x="15" y="325"/>
              </a:cxn>
              <a:cxn ang="0">
                <a:pos x="45" y="403"/>
              </a:cxn>
              <a:cxn ang="0">
                <a:pos x="64" y="443"/>
              </a:cxn>
              <a:cxn ang="0">
                <a:pos x="104" y="492"/>
              </a:cxn>
              <a:cxn ang="0">
                <a:pos x="54" y="649"/>
              </a:cxn>
              <a:cxn ang="0">
                <a:pos x="113" y="797"/>
              </a:cxn>
              <a:cxn ang="0">
                <a:pos x="104" y="1023"/>
              </a:cxn>
              <a:cxn ang="0">
                <a:pos x="74" y="1141"/>
              </a:cxn>
              <a:cxn ang="0">
                <a:pos x="143" y="1397"/>
              </a:cxn>
              <a:cxn ang="0">
                <a:pos x="123" y="1475"/>
              </a:cxn>
              <a:cxn ang="0">
                <a:pos x="94" y="1702"/>
              </a:cxn>
              <a:cxn ang="0">
                <a:pos x="94" y="2203"/>
              </a:cxn>
              <a:cxn ang="0">
                <a:pos x="133" y="2410"/>
              </a:cxn>
              <a:cxn ang="0">
                <a:pos x="84" y="2685"/>
              </a:cxn>
              <a:cxn ang="0">
                <a:pos x="153" y="2951"/>
              </a:cxn>
              <a:cxn ang="0">
                <a:pos x="163" y="3492"/>
              </a:cxn>
            </a:cxnLst>
            <a:rect l="0" t="0" r="r" b="b"/>
            <a:pathLst>
              <a:path w="211" h="3492">
                <a:moveTo>
                  <a:pt x="74" y="0"/>
                </a:moveTo>
                <a:cubicBezTo>
                  <a:pt x="81" y="20"/>
                  <a:pt x="101" y="39"/>
                  <a:pt x="94" y="59"/>
                </a:cubicBezTo>
                <a:cubicBezTo>
                  <a:pt x="87" y="79"/>
                  <a:pt x="81" y="98"/>
                  <a:pt x="74" y="118"/>
                </a:cubicBezTo>
                <a:cubicBezTo>
                  <a:pt x="71" y="128"/>
                  <a:pt x="64" y="147"/>
                  <a:pt x="64" y="147"/>
                </a:cubicBezTo>
                <a:cubicBezTo>
                  <a:pt x="78" y="188"/>
                  <a:pt x="100" y="222"/>
                  <a:pt x="74" y="266"/>
                </a:cubicBezTo>
                <a:cubicBezTo>
                  <a:pt x="60" y="290"/>
                  <a:pt x="15" y="325"/>
                  <a:pt x="15" y="325"/>
                </a:cubicBezTo>
                <a:cubicBezTo>
                  <a:pt x="0" y="368"/>
                  <a:pt x="7" y="379"/>
                  <a:pt x="45" y="403"/>
                </a:cubicBezTo>
                <a:cubicBezTo>
                  <a:pt x="51" y="416"/>
                  <a:pt x="55" y="432"/>
                  <a:pt x="64" y="443"/>
                </a:cubicBezTo>
                <a:cubicBezTo>
                  <a:pt x="115" y="505"/>
                  <a:pt x="79" y="418"/>
                  <a:pt x="104" y="492"/>
                </a:cubicBezTo>
                <a:cubicBezTo>
                  <a:pt x="94" y="548"/>
                  <a:pt x="73" y="595"/>
                  <a:pt x="54" y="649"/>
                </a:cubicBezTo>
                <a:cubicBezTo>
                  <a:pt x="63" y="735"/>
                  <a:pt x="51" y="754"/>
                  <a:pt x="113" y="797"/>
                </a:cubicBezTo>
                <a:cubicBezTo>
                  <a:pt x="102" y="889"/>
                  <a:pt x="95" y="927"/>
                  <a:pt x="104" y="1023"/>
                </a:cubicBezTo>
                <a:cubicBezTo>
                  <a:pt x="96" y="1063"/>
                  <a:pt x="87" y="1102"/>
                  <a:pt x="74" y="1141"/>
                </a:cubicBezTo>
                <a:cubicBezTo>
                  <a:pt x="82" y="1314"/>
                  <a:pt x="24" y="1357"/>
                  <a:pt x="143" y="1397"/>
                </a:cubicBezTo>
                <a:cubicBezTo>
                  <a:pt x="174" y="1443"/>
                  <a:pt x="168" y="1446"/>
                  <a:pt x="123" y="1475"/>
                </a:cubicBezTo>
                <a:cubicBezTo>
                  <a:pt x="99" y="1546"/>
                  <a:pt x="103" y="1627"/>
                  <a:pt x="94" y="1702"/>
                </a:cubicBezTo>
                <a:cubicBezTo>
                  <a:pt x="82" y="1941"/>
                  <a:pt x="77" y="1924"/>
                  <a:pt x="94" y="2203"/>
                </a:cubicBezTo>
                <a:cubicBezTo>
                  <a:pt x="104" y="2377"/>
                  <a:pt x="82" y="2334"/>
                  <a:pt x="133" y="2410"/>
                </a:cubicBezTo>
                <a:cubicBezTo>
                  <a:pt x="109" y="2502"/>
                  <a:pt x="96" y="2590"/>
                  <a:pt x="84" y="2685"/>
                </a:cubicBezTo>
                <a:cubicBezTo>
                  <a:pt x="92" y="2863"/>
                  <a:pt x="31" y="2910"/>
                  <a:pt x="153" y="2951"/>
                </a:cubicBezTo>
                <a:cubicBezTo>
                  <a:pt x="211" y="3120"/>
                  <a:pt x="163" y="3316"/>
                  <a:pt x="163" y="3492"/>
                </a:cubicBezTo>
              </a:path>
            </a:pathLst>
          </a:custGeom>
          <a:noFill/>
          <a:ln w="9525">
            <a:solidFill>
              <a:schemeClr val="tx1"/>
            </a:solidFill>
            <a:round/>
            <a:headEnd/>
            <a:tailEnd/>
          </a:ln>
          <a:effectLst/>
        </p:spPr>
        <p:txBody>
          <a:bodyPr wrap="none" anchor="ctr"/>
          <a:lstStyle/>
          <a:p>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There is a feeling of excitement if the writing’s good because, and I want it, people to read it, I think this will be something that people want to read so...and feeling particularly that you have been creative perhaps, so there is a difference between you know, if you have to write a formal report that is just a compliance with something, it might be OK but dull - Kay</a:t>
            </a:r>
          </a:p>
          <a:p>
            <a:r>
              <a:rPr lang="en-GB" b="1" dirty="0" smtClean="0"/>
              <a:t> </a:t>
            </a:r>
            <a:endParaRPr lang="en-GB" dirty="0" smtClean="0"/>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Online creative writing module- </a:t>
            </a:r>
            <a:r>
              <a:rPr lang="en-GB" i="1" dirty="0" smtClean="0"/>
              <a:t>some results  </a:t>
            </a:r>
            <a:endParaRPr lang="en-GB" i="1" dirty="0"/>
          </a:p>
        </p:txBody>
      </p:sp>
      <p:sp>
        <p:nvSpPr>
          <p:cNvPr id="3" name="Content Placeholder 2"/>
          <p:cNvSpPr>
            <a:spLocks noGrp="1"/>
          </p:cNvSpPr>
          <p:nvPr>
            <p:ph idx="1"/>
          </p:nvPr>
        </p:nvSpPr>
        <p:spPr/>
        <p:txBody>
          <a:bodyPr>
            <a:normAutofit lnSpcReduction="10000"/>
          </a:bodyPr>
          <a:lstStyle/>
          <a:p>
            <a:r>
              <a:rPr lang="en-GB" dirty="0" smtClean="0"/>
              <a:t>Writing is isolating – its good to talk with other people about their writing and to see what they are doing to interpret the questions</a:t>
            </a:r>
          </a:p>
          <a:p>
            <a:r>
              <a:rPr lang="en-GB" dirty="0" smtClean="0"/>
              <a:t>Its good to comment on their work and have them comment on yours - you move forwards</a:t>
            </a:r>
          </a:p>
          <a:p>
            <a:r>
              <a:rPr lang="en-GB" dirty="0" smtClean="0"/>
              <a:t>The tutor gives immediate feedback on posts whether discussion or first draft of writing and is also there in the discussion forum so you are always engaging with your writing</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55</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Academic writing in particular </a:t>
            </a:r>
            <a:endParaRPr lang="en-GB" dirty="0"/>
          </a:p>
        </p:txBody>
      </p:sp>
      <p:sp>
        <p:nvSpPr>
          <p:cNvPr id="3" name="Content Placeholder 2"/>
          <p:cNvSpPr>
            <a:spLocks noGrp="1"/>
          </p:cNvSpPr>
          <p:nvPr>
            <p:ph idx="1"/>
          </p:nvPr>
        </p:nvSpPr>
        <p:spPr>
          <a:xfrm>
            <a:off x="457200" y="642918"/>
            <a:ext cx="8229600" cy="5483245"/>
          </a:xfrm>
        </p:spPr>
        <p:txBody>
          <a:bodyPr>
            <a:normAutofit/>
          </a:bodyPr>
          <a:lstStyle/>
          <a:p>
            <a:r>
              <a:rPr lang="en-GB" dirty="0" smtClean="0"/>
              <a:t> Continuum of  forms of writing and support from supervisor peer others </a:t>
            </a:r>
          </a:p>
          <a:p>
            <a:r>
              <a:rPr lang="en-GB" dirty="0" smtClean="0"/>
              <a:t>Academic writing takes place both alone and in a dialogue – with other writers, and other writing, </a:t>
            </a:r>
          </a:p>
          <a:p>
            <a:r>
              <a:rPr lang="en-GB" dirty="0" smtClean="0"/>
              <a:t>In co writing with peers as support or a co production/publication</a:t>
            </a:r>
          </a:p>
          <a:p>
            <a:r>
              <a:rPr lang="en-GB" dirty="0" smtClean="0"/>
              <a:t>With supervisors/mentors and</a:t>
            </a:r>
          </a:p>
          <a:p>
            <a:pPr lvl="1"/>
            <a:r>
              <a:rPr lang="en-GB" dirty="0" smtClean="0"/>
              <a:t>Editors </a:t>
            </a:r>
          </a:p>
          <a:p>
            <a:pPr lvl="1"/>
            <a:r>
              <a:rPr lang="en-GB" dirty="0" smtClean="0"/>
              <a:t>Audiences </a:t>
            </a:r>
            <a:r>
              <a:rPr lang="en-GB" dirty="0" smtClean="0"/>
              <a:t> and readership</a:t>
            </a:r>
            <a:endParaRPr lang="en-GB" dirty="0" smtClean="0"/>
          </a:p>
          <a:p>
            <a:endParaRPr lang="en-GB" dirty="0"/>
          </a:p>
        </p:txBody>
      </p:sp>
      <p:pic>
        <p:nvPicPr>
          <p:cNvPr id="4" name="Picture 3" descr="200px-Bookspine.jpg"/>
          <p:cNvPicPr>
            <a:picLocks noChangeAspect="1"/>
          </p:cNvPicPr>
          <p:nvPr/>
        </p:nvPicPr>
        <p:blipFill>
          <a:blip r:embed="rId2" cstate="print"/>
          <a:stretch>
            <a:fillRect/>
          </a:stretch>
        </p:blipFill>
        <p:spPr>
          <a:xfrm>
            <a:off x="0" y="6072206"/>
            <a:ext cx="9144000" cy="785794"/>
          </a:xfrm>
          <a:prstGeom prst="rect">
            <a:avLst/>
          </a:prstGeom>
        </p:spPr>
      </p:pic>
      <p:sp>
        <p:nvSpPr>
          <p:cNvPr id="5" name="Slide Number Placeholder 4"/>
          <p:cNvSpPr>
            <a:spLocks noGrp="1"/>
          </p:cNvSpPr>
          <p:nvPr>
            <p:ph type="sldNum" sz="quarter" idx="12"/>
          </p:nvPr>
        </p:nvSpPr>
        <p:spPr/>
        <p:txBody>
          <a:bodyPr/>
          <a:lstStyle/>
          <a:p>
            <a:fld id="{C20314BC-B874-42A5-B5D0-0ECB9E13C50C}" type="slidenum">
              <a:rPr lang="en-GB" smtClean="0"/>
              <a:pPr/>
              <a:t>56</a:t>
            </a:fld>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Questions  3 Moving on</a:t>
            </a:r>
            <a:endParaRPr lang="en-GB" dirty="0"/>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GB" dirty="0" smtClean="0"/>
              <a:t>What do you do or could you do </a:t>
            </a:r>
          </a:p>
          <a:p>
            <a:r>
              <a:rPr lang="en-GB" dirty="0" smtClean="0"/>
              <a:t>1) YOU  to enable yourself to write more effectively – for academic publication</a:t>
            </a:r>
          </a:p>
          <a:p>
            <a:r>
              <a:rPr lang="en-GB" dirty="0" smtClean="0"/>
              <a:t> </a:t>
            </a:r>
            <a:r>
              <a:rPr lang="en-GB" dirty="0" smtClean="0"/>
              <a:t>to support and nudge the breakthrough conceptual threshold crossing moments for your own writing</a:t>
            </a:r>
          </a:p>
          <a:p>
            <a:r>
              <a:rPr lang="en-GB" dirty="0" smtClean="0"/>
              <a:t>2)OTHERS what can /do/could you do  to support, nudge and enable those writing processes and moments for others – colleagues, students?</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Further thoughts and materials  about overcoming writing blocks -</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0"/>
            <a:ext cx="7772400" cy="6096000"/>
          </a:xfrm>
        </p:spPr>
        <p:txBody>
          <a:bodyPr>
            <a:normAutofit fontScale="85000" lnSpcReduction="10000"/>
          </a:bodyPr>
          <a:lstStyle/>
          <a:p>
            <a:r>
              <a:rPr lang="en-GB" sz="2000" b="1" dirty="0" smtClean="0"/>
              <a:t>The research intentions </a:t>
            </a:r>
            <a:r>
              <a:rPr lang="en-GB" sz="2000" b="1" dirty="0" smtClean="0"/>
              <a:t>of our earlier work into overcoming blocks were </a:t>
            </a:r>
            <a:r>
              <a:rPr lang="en-GB" sz="2000" b="1" dirty="0" smtClean="0"/>
              <a:t>therefore to</a:t>
            </a:r>
            <a:endParaRPr lang="en-GB" sz="2000" dirty="0" smtClean="0"/>
          </a:p>
          <a:p>
            <a:r>
              <a:rPr lang="en-GB" sz="2000" b="1" dirty="0" smtClean="0"/>
              <a:t> </a:t>
            </a:r>
            <a:endParaRPr lang="en-GB" sz="2000" dirty="0" smtClean="0"/>
          </a:p>
          <a:p>
            <a:pPr lvl="0"/>
            <a:r>
              <a:rPr lang="en-GB" sz="2000" dirty="0" smtClean="0"/>
              <a:t>Identify significant factors to inform the wider academic community of the processes and practices that could facilitate the management and overcoming of barriers to writing, overcoming and getting through ‘stuck’ places towards  the achievement of writers’ own voices and their successful articulation through writing.</a:t>
            </a:r>
          </a:p>
          <a:p>
            <a:r>
              <a:rPr lang="en-GB" sz="2000" dirty="0" smtClean="0"/>
              <a:t> </a:t>
            </a:r>
          </a:p>
          <a:p>
            <a:pPr lvl="0"/>
            <a:r>
              <a:rPr lang="en-GB" sz="2000" dirty="0" smtClean="0"/>
              <a:t>Isolate factors that contribute towards ‘</a:t>
            </a:r>
            <a:r>
              <a:rPr lang="en-GB" sz="2000" dirty="0" err="1" smtClean="0"/>
              <a:t>stuckness</a:t>
            </a:r>
            <a:r>
              <a:rPr lang="en-GB" sz="2000" dirty="0" smtClean="0"/>
              <a:t>’: explore stuck moments in writing and locate reasons for such </a:t>
            </a:r>
            <a:r>
              <a:rPr lang="en-GB" sz="2000" dirty="0" err="1" smtClean="0"/>
              <a:t>stuckness</a:t>
            </a:r>
            <a:r>
              <a:rPr lang="en-GB" sz="2000" dirty="0" smtClean="0"/>
              <a:t>; identify what might be the catalysts both for being ‘stuck’, and for the support to move on. </a:t>
            </a:r>
          </a:p>
          <a:p>
            <a:r>
              <a:rPr lang="en-GB" sz="2000" dirty="0" smtClean="0"/>
              <a:t> </a:t>
            </a:r>
          </a:p>
          <a:p>
            <a:pPr lvl="0"/>
            <a:r>
              <a:rPr lang="en-GB" sz="2000" dirty="0" smtClean="0"/>
              <a:t>Locate and identify strategies for overcoming ‘</a:t>
            </a:r>
            <a:r>
              <a:rPr lang="en-GB" sz="2000" dirty="0" err="1" smtClean="0"/>
              <a:t>stuckness</a:t>
            </a:r>
            <a:r>
              <a:rPr lang="en-GB" sz="2000" dirty="0" smtClean="0"/>
              <a:t>’ and for developing confidence in articulation through writing, that can be generalised to other and new writers. </a:t>
            </a:r>
          </a:p>
          <a:p>
            <a:r>
              <a:rPr lang="en-GB" sz="2000" dirty="0" smtClean="0"/>
              <a:t> </a:t>
            </a:r>
          </a:p>
          <a:p>
            <a:pPr lvl="0"/>
            <a:r>
              <a:rPr lang="en-GB" sz="2000" dirty="0" smtClean="0"/>
              <a:t> Identify the kinds of strategies that are re-employed if and when ‘</a:t>
            </a:r>
            <a:r>
              <a:rPr lang="en-GB" sz="2000" dirty="0" err="1" smtClean="0"/>
              <a:t>stuckness</a:t>
            </a:r>
            <a:r>
              <a:rPr lang="en-GB" sz="2000" dirty="0" smtClean="0"/>
              <a:t>’ occurs again, and what new strategies are developed</a:t>
            </a:r>
          </a:p>
          <a:p>
            <a:r>
              <a:rPr lang="en-GB" dirty="0" smtClean="0"/>
              <a:t> </a:t>
            </a:r>
          </a:p>
          <a:p>
            <a:r>
              <a:rPr lang="en-GB" dirty="0" smtClean="0"/>
              <a:t>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b="1" dirty="0" smtClean="0"/>
              <a:t>These metaphors I describe as vision/visions while the confident managed diversity of expression dependent on project, discipline, context and the sense of knowing what to say and how to say it I am describing as ‘voice’ and ‘articulation’.</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0"/>
            <a:ext cx="7772400" cy="6096000"/>
          </a:xfrm>
        </p:spPr>
        <p:txBody>
          <a:bodyPr/>
          <a:lstStyle/>
          <a:p>
            <a:r>
              <a:rPr lang="en-GB" dirty="0" smtClean="0"/>
              <a:t>The findings we present here are</a:t>
            </a:r>
            <a:endParaRPr lang="en-GB" sz="2000" dirty="0" smtClean="0"/>
          </a:p>
          <a:p>
            <a:pPr lvl="0"/>
            <a:r>
              <a:rPr lang="en-GB" b="1" dirty="0" smtClean="0"/>
              <a:t>Ontological insecurity: stuck moments</a:t>
            </a:r>
            <a:endParaRPr lang="en-GB" sz="2000" dirty="0" smtClean="0"/>
          </a:p>
          <a:p>
            <a:pPr lvl="0"/>
            <a:r>
              <a:rPr lang="en-GB" b="1" dirty="0" smtClean="0"/>
              <a:t>Levers through the conceptual threshold: </a:t>
            </a:r>
            <a:endParaRPr lang="en-GB" sz="2000" dirty="0" smtClean="0"/>
          </a:p>
          <a:p>
            <a:r>
              <a:rPr lang="en-GB" dirty="0" smtClean="0"/>
              <a:t> </a:t>
            </a:r>
            <a:endParaRPr lang="en-GB" sz="2000" dirty="0" smtClean="0"/>
          </a:p>
          <a:p>
            <a:pPr lvl="1"/>
            <a:r>
              <a:rPr lang="en-GB" dirty="0" err="1" smtClean="0"/>
              <a:t>patchwriting</a:t>
            </a:r>
            <a:r>
              <a:rPr lang="en-GB" dirty="0" smtClean="0"/>
              <a:t> </a:t>
            </a:r>
            <a:endParaRPr lang="en-GB" sz="1800" dirty="0" smtClean="0"/>
          </a:p>
          <a:p>
            <a:pPr lvl="1"/>
            <a:r>
              <a:rPr lang="en-GB" dirty="0" smtClean="0"/>
              <a:t>valuing </a:t>
            </a:r>
            <a:r>
              <a:rPr lang="en-GB" dirty="0" err="1" smtClean="0"/>
              <a:t>preliminality</a:t>
            </a:r>
            <a:r>
              <a:rPr lang="en-GB" dirty="0" smtClean="0"/>
              <a:t>, </a:t>
            </a:r>
            <a:endParaRPr lang="en-GB" sz="1800" dirty="0" smtClean="0"/>
          </a:p>
          <a:p>
            <a:pPr lvl="1"/>
            <a:r>
              <a:rPr lang="en-GB" dirty="0" smtClean="0"/>
              <a:t>the vision of a possible movement through a portal </a:t>
            </a:r>
            <a:endParaRPr lang="en-GB" sz="1800" dirty="0" smtClean="0"/>
          </a:p>
          <a:p>
            <a:pPr lvl="1"/>
            <a:r>
              <a:rPr lang="en-GB" dirty="0" smtClean="0"/>
              <a:t>the creative learning leap into focused, formed writing. </a:t>
            </a:r>
            <a:endParaRPr lang="en-GB" sz="1800" dirty="0" smtClean="0"/>
          </a:p>
          <a:p>
            <a:r>
              <a:rPr lang="en-GB" b="1" dirty="0" smtClean="0"/>
              <a:t> </a:t>
            </a:r>
            <a:endParaRPr lang="en-GB" sz="2000" dirty="0" smtClean="0"/>
          </a:p>
          <a:p>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2000" i="1" dirty="0" smtClean="0"/>
              <a:t>And what about getting stuck, do you ever get stuck?</a:t>
            </a:r>
            <a:endParaRPr lang="en-GB" sz="2000" dirty="0" smtClean="0"/>
          </a:p>
          <a:p>
            <a:r>
              <a:rPr lang="en-GB" sz="2000" dirty="0" smtClean="0"/>
              <a:t>Oh yes, yeah absolutely.  Yeah even when I’ve felt more confident latterly, I’ve still had to sit there because all of a sudden I’ll get absolutely overwhelmed with ‘what am I saying again, you know I’ve lost it again?’ and it’s that, trying to keep, keep a hold of it you know what it is I’m trying to say - Julie</a:t>
            </a:r>
          </a:p>
          <a:p>
            <a:r>
              <a:rPr lang="en-GB" sz="2000" dirty="0" smtClean="0"/>
              <a:t> </a:t>
            </a:r>
          </a:p>
          <a:p>
            <a:r>
              <a:rPr lang="en-GB" sz="2000" dirty="0" smtClean="0"/>
              <a:t>Well it’s headache material you know </a:t>
            </a:r>
            <a:r>
              <a:rPr lang="en-GB" sz="2000" i="1" dirty="0" smtClean="0"/>
              <a:t>(being stuck),</a:t>
            </a:r>
            <a:r>
              <a:rPr lang="en-GB" sz="2000" dirty="0" smtClean="0"/>
              <a:t> it’s head in hands sort of thinking...I never think oh I’m going to throw it all in, it’s never that is just, you know, how can I move this forward, how can I, how can I....yeah try and make sense of it, I guess I’ve, perhaps I’ve had to leave it and go away and pick up a book, I have been lead to some very good references and I think they helped me come out of </a:t>
            </a:r>
            <a:r>
              <a:rPr lang="en-GB" sz="2000" dirty="0" err="1" smtClean="0"/>
              <a:t>stuckness</a:t>
            </a:r>
            <a:r>
              <a:rPr lang="en-GB" sz="2000" dirty="0" smtClean="0"/>
              <a:t>, I’ve read something - Julie</a:t>
            </a:r>
            <a:endParaRPr lang="en-GB"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714356"/>
            <a:ext cx="7772400" cy="5381644"/>
          </a:xfrm>
        </p:spPr>
        <p:txBody>
          <a:bodyPr/>
          <a:lstStyle/>
          <a:p>
            <a:r>
              <a:rPr lang="en-GB" dirty="0" smtClean="0"/>
              <a:t>redrafting:</a:t>
            </a:r>
          </a:p>
          <a:p>
            <a:r>
              <a:rPr lang="en-GB" dirty="0" smtClean="0"/>
              <a:t> </a:t>
            </a:r>
          </a:p>
          <a:p>
            <a:r>
              <a:rPr lang="en-GB" dirty="0" smtClean="0"/>
              <a:t>I think well that doesn’t make sense and you know I might need to do some editing and so then it gets tricky and you might have to get yourself into a ‘loop’ where you can’t see how you are going to get out of this, you know you maybe need to write your way out of it or whatever, so that is to do with getting stuck I suppose.</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857232"/>
            <a:ext cx="7772400" cy="5238768"/>
          </a:xfrm>
        </p:spPr>
        <p:txBody>
          <a:bodyPr/>
          <a:lstStyle/>
          <a:p>
            <a:r>
              <a:rPr lang="en-GB" i="1" dirty="0" smtClean="0"/>
              <a:t>so when you are stuck, what does it feel like?</a:t>
            </a:r>
            <a:endParaRPr lang="en-GB" dirty="0" smtClean="0"/>
          </a:p>
          <a:p>
            <a:r>
              <a:rPr lang="en-GB" dirty="0" smtClean="0"/>
              <a:t>I’m not sure...you see in one sense I want to say hitting a blank wall but in another sense it isn’t because it, it’s only a very momentary experience, when I’m thinking ‘oh where am I going with this, what’s happening’ because I just keep going and doing something until it makes sense.</a:t>
            </a:r>
          </a:p>
          <a:p>
            <a:r>
              <a:rPr lang="en-GB" dirty="0" smtClean="0"/>
              <a:t> </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i="1" dirty="0" smtClean="0"/>
              <a:t>So how did you get from ‘there’ to ‘here’?</a:t>
            </a:r>
            <a:endParaRPr lang="en-GB" sz="2400" dirty="0" smtClean="0"/>
          </a:p>
          <a:p>
            <a:r>
              <a:rPr lang="en-GB" sz="2400" dirty="0" smtClean="0"/>
              <a:t> . . . through persistence I think, through – and the guidance of other people, people telling me that it you know, it’s, trying to make sense, I need to make sense of what’s being written, what’s out there and reading things that I like, I like how that’s been written, so I guess drawing on the writing styles of others has influenced me but I think that it is just a gradual journey of starting to realise where your voice is in your own writing . . .  Julie</a:t>
            </a:r>
          </a:p>
          <a:p>
            <a:r>
              <a:rPr lang="en-GB" dirty="0" smtClean="0"/>
              <a:t> </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I think it has to be, everything that I write taps into a huge amount of past experience and past reading, I can’t...the way that I coalesce  it is original but I am drawing on all sorts of other earlier experiences and reading all the time, I couldn’t disassociate myself from that - Sarah</a:t>
            </a:r>
          </a:p>
          <a:p>
            <a:endParaRPr lang="en-GB" dirty="0" smtClean="0"/>
          </a:p>
          <a:p>
            <a:pPr>
              <a:buNone/>
            </a:pPr>
            <a:r>
              <a:rPr lang="en-GB" dirty="0" smtClean="0"/>
              <a:t> </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smtClean="0"/>
              <a:t>scribbling new ideas in order to untangle the </a:t>
            </a:r>
            <a:r>
              <a:rPr lang="en-GB" sz="2400" dirty="0" err="1" smtClean="0"/>
              <a:t>inchoat-ness</a:t>
            </a:r>
            <a:r>
              <a:rPr lang="en-GB" sz="2400" dirty="0" smtClean="0"/>
              <a:t>  as Sarah described:</a:t>
            </a:r>
          </a:p>
          <a:p>
            <a:pPr>
              <a:buNone/>
            </a:pPr>
            <a:endParaRPr lang="en-GB" sz="2400" dirty="0" smtClean="0"/>
          </a:p>
          <a:p>
            <a:r>
              <a:rPr lang="en-GB" sz="2400" dirty="0" smtClean="0"/>
              <a:t>I might collect ideas where ever I am I will scribble things down so even in the middle of the night in the dark I’ll scribble things down or if I’m travelling and I don’t have a laptop I’ll scribble things down so I will collect those but those would normally be phrases or short thoughts that I would then translate into something on the laptop.</a:t>
            </a:r>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smtClean="0"/>
              <a:t>to move from patched identities in ways that encourage development of  a writer’s voice.</a:t>
            </a:r>
          </a:p>
          <a:p>
            <a:endParaRPr lang="en-GB" sz="2400" dirty="0" smtClean="0"/>
          </a:p>
          <a:p>
            <a:r>
              <a:rPr lang="en-GB" sz="2400" dirty="0" smtClean="0"/>
              <a:t>I’ve realised it’s about my voice and I know that sounds so, you know... of course it’s about my voice but I think I’ve relied more on having to speak through the literature and present my writing in a way that was academic enough and actually my most enjoyable time of writing is now just going with my thinking and my thoughts - Julie</a:t>
            </a:r>
          </a:p>
          <a:p>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446567"/>
            <a:ext cx="7772400" cy="5649433"/>
          </a:xfrm>
        </p:spPr>
        <p:txBody>
          <a:bodyPr>
            <a:normAutofit/>
          </a:bodyPr>
          <a:lstStyle/>
          <a:p>
            <a:r>
              <a:rPr lang="en-GB" sz="2000" b="1" dirty="0" smtClean="0"/>
              <a:t>Valuing pre </a:t>
            </a:r>
            <a:r>
              <a:rPr lang="en-GB" sz="2000" b="1" dirty="0" err="1" smtClean="0"/>
              <a:t>liminality</a:t>
            </a:r>
            <a:endParaRPr lang="en-GB" sz="2000" dirty="0" smtClean="0"/>
          </a:p>
          <a:p>
            <a:pPr>
              <a:buNone/>
            </a:pPr>
            <a:r>
              <a:rPr lang="en-GB" sz="2000" dirty="0" smtClean="0"/>
              <a:t>Many of those we spoke to argued for different process that help them in </a:t>
            </a:r>
            <a:r>
              <a:rPr lang="en-GB" sz="2000" dirty="0" err="1" smtClean="0"/>
              <a:t>preliminal</a:t>
            </a:r>
            <a:r>
              <a:rPr lang="en-GB" sz="2000" dirty="0" smtClean="0"/>
              <a:t> phase, which comprised activities such as reflecting, busy work and mimicry. This phase was a stage that manifest if different ways for different people. For example,  Julie saw it a reflective process:</a:t>
            </a:r>
          </a:p>
          <a:p>
            <a:pPr>
              <a:buNone/>
            </a:pPr>
            <a:r>
              <a:rPr lang="en-GB" sz="2000" dirty="0" smtClean="0"/>
              <a:t> </a:t>
            </a:r>
          </a:p>
          <a:p>
            <a:pPr>
              <a:buNone/>
            </a:pPr>
            <a:r>
              <a:rPr lang="en-GB" sz="2000" dirty="0" smtClean="0"/>
              <a:t>So that just instantly sprung to mind and also I just commented this morning on how frustrated I get with my writing when I seem to spend hours just when I look back at what I have done in maybe two hours of work, it’s been focused in on one paragraph that I can’t let go of and you know and – and it’s not necessarily just getting the sentence structure right, it is just the amount of thinking that has to go into that paragraph and I think re-drafting is such a challenging thing to do, you know getting it out of my system’s one thing, the sort of head dumping is one thing but then the re-drafting of that is such a time consuming process – Julie</a:t>
            </a:r>
          </a:p>
          <a:p>
            <a:endParaRPr lang="en-GB" dirty="0" smtClean="0"/>
          </a:p>
          <a:p>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800" dirty="0" smtClean="0"/>
              <a:t>Julie’s notion of writing as a journey:</a:t>
            </a:r>
          </a:p>
          <a:p>
            <a:r>
              <a:rPr lang="en-GB" sz="2800" dirty="0" smtClean="0"/>
              <a:t> </a:t>
            </a:r>
          </a:p>
          <a:p>
            <a:r>
              <a:rPr lang="en-GB" sz="2800" dirty="0" smtClean="0"/>
              <a:t>I think it </a:t>
            </a:r>
            <a:r>
              <a:rPr lang="en-GB" sz="2800" i="1" dirty="0" smtClean="0"/>
              <a:t>(the writing journey)</a:t>
            </a:r>
            <a:r>
              <a:rPr lang="en-GB" sz="2800" dirty="0" smtClean="0"/>
              <a:t> is about accepting that you will go through different phases of feeling confident and you know if I was setting out on my journey again I think I’d probably have to do it in a similar way really you know I was influenced by the writing of others and how things...you know that it was academic enough – Julie</a:t>
            </a:r>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408712"/>
          </a:xfrm>
        </p:spPr>
        <p:txBody>
          <a:bodyPr>
            <a:normAutofit/>
          </a:bodyPr>
          <a:lstStyle/>
          <a:p>
            <a:r>
              <a:rPr lang="en-US" dirty="0" smtClean="0"/>
              <a:t>This </a:t>
            </a:r>
            <a:r>
              <a:rPr lang="en-US" dirty="0" smtClean="0"/>
              <a:t>workshop </a:t>
            </a:r>
            <a:r>
              <a:rPr lang="en-US" dirty="0" smtClean="0"/>
              <a:t>(NAIRTL 2012) shares </a:t>
            </a:r>
            <a:r>
              <a:rPr lang="en-US" dirty="0" smtClean="0"/>
              <a:t>small scale research with colleagues on a ‘writing for academic publication’ module and other short courses and support practices of writing for academic publication </a:t>
            </a:r>
            <a:r>
              <a:rPr lang="en-US" dirty="0" smtClean="0"/>
              <a:t>-against a background of previous research with writers.</a:t>
            </a:r>
            <a:endParaRPr lang="en-US" dirty="0" smtClean="0"/>
          </a:p>
          <a:p>
            <a:r>
              <a:rPr lang="en-US" dirty="0" smtClean="0"/>
              <a:t>We explore  the ways in which support and development  practices in the </a:t>
            </a:r>
            <a:r>
              <a:rPr lang="en-US" dirty="0" smtClean="0"/>
              <a:t>module </a:t>
            </a:r>
            <a:r>
              <a:rPr lang="en-US" dirty="0" smtClean="0"/>
              <a:t>are perceived to move colleagues forward in their writing so that they</a:t>
            </a:r>
            <a:r>
              <a:rPr lang="en-US" b="1" dirty="0" smtClean="0"/>
              <a:t> cross conceptual thresholds and achieve voice, good habits, confidence and articulation of their work. </a:t>
            </a:r>
          </a:p>
          <a:p>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sz="2000" b="1" dirty="0" smtClean="0"/>
              <a:t>movement through a portal </a:t>
            </a:r>
            <a:endParaRPr lang="en-GB" sz="2000" dirty="0" smtClean="0"/>
          </a:p>
          <a:p>
            <a:r>
              <a:rPr lang="en-GB" sz="2000" dirty="0" smtClean="0"/>
              <a:t>Many of those we spoke with argued that often even if they were unsure or stuck that they had a vision, a sense of where they were going. For more junior writers this was often spoken of in terms of a journey or place to reach or stand, as Julie describes:</a:t>
            </a:r>
          </a:p>
          <a:p>
            <a:r>
              <a:rPr lang="en-GB" sz="2000" dirty="0" smtClean="0"/>
              <a:t> </a:t>
            </a:r>
          </a:p>
          <a:p>
            <a:r>
              <a:rPr lang="en-GB" sz="2000" dirty="0" smtClean="0"/>
              <a:t>I do see that I’ve been climbing you know, a mountain and I’ve got past base camp and I have got to some of the other earlier camps up the hill and I do...that confidence has grown and I do actually feel so different than I did at the start so you know, and I can understand that as being you know, overcoming something difficult, moving onto the next bit of difficultly you know, so I do see, understand and believe in that sense of working at different thresholds, yeah exciting, trying to get to that peak!  - Julie</a:t>
            </a:r>
          </a:p>
          <a:p>
            <a:r>
              <a:rPr lang="en-GB" dirty="0" smtClean="0"/>
              <a:t> </a:t>
            </a: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3028950" y="0"/>
            <a:ext cx="3614752" cy="68580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214422"/>
            <a:ext cx="7772400" cy="4881578"/>
          </a:xfrm>
        </p:spPr>
        <p:txBody>
          <a:bodyPr>
            <a:normAutofit lnSpcReduction="10000"/>
          </a:bodyPr>
          <a:lstStyle/>
          <a:p>
            <a:r>
              <a:rPr lang="en-US" dirty="0" err="1" smtClean="0"/>
              <a:t>Badley</a:t>
            </a:r>
            <a:r>
              <a:rPr lang="en-US" dirty="0" smtClean="0"/>
              <a:t> goes on to cite an example used by Ely of a writer who was concerned about possible failure:  </a:t>
            </a:r>
            <a:endParaRPr lang="en-GB" dirty="0" smtClean="0"/>
          </a:p>
          <a:p>
            <a:endParaRPr lang="en-GB" dirty="0" smtClean="0"/>
          </a:p>
          <a:p>
            <a:r>
              <a:rPr lang="en-GB" dirty="0" smtClean="0"/>
              <a:t>Suddenly I felt like I didn’t know anything. All my confidence withered. I became hyper-critical. For every sentence I wrote, I’d think of all the reasons someone would find fault with what I said…I would be a failure (Ely et al.1997: 12).</a:t>
            </a:r>
          </a:p>
          <a:p>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Badley</a:t>
            </a:r>
            <a:r>
              <a:rPr lang="en-GB" dirty="0" smtClean="0"/>
              <a:t> comments on the internal self censor, and notes Murray’s point about being stuck in the sheer enormity of having to work the whole writing project out in advance, a stage which can help scaffold the writing but is not absolutely essential  (see Murray 2002: 163). </a:t>
            </a:r>
            <a:r>
              <a:rPr lang="en-GB" dirty="0" err="1" smtClean="0"/>
              <a:t>Badley</a:t>
            </a:r>
            <a:r>
              <a:rPr lang="en-GB" dirty="0" smtClean="0"/>
              <a:t> has some suggestions for becoming unstuck, which believe are useful starting points: </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548680"/>
            <a:ext cx="7772400" cy="5547320"/>
          </a:xfrm>
        </p:spPr>
        <p:txBody>
          <a:bodyPr>
            <a:normAutofit fontScale="92500" lnSpcReduction="20000"/>
          </a:bodyPr>
          <a:lstStyle/>
          <a:p>
            <a:pPr lvl="0"/>
            <a:r>
              <a:rPr lang="en-GB" sz="2400" dirty="0" smtClean="0"/>
              <a:t>realize that producing acceptable writing demands much rewriting</a:t>
            </a:r>
          </a:p>
          <a:p>
            <a:pPr lvl="0"/>
            <a:r>
              <a:rPr lang="en-GB" sz="2400" dirty="0" smtClean="0"/>
              <a:t>realize that no one process works for everybody</a:t>
            </a:r>
          </a:p>
          <a:p>
            <a:pPr lvl="0"/>
            <a:r>
              <a:rPr lang="en-GB" sz="2400" dirty="0" smtClean="0"/>
              <a:t>just do it, just get something, anything, on paper</a:t>
            </a:r>
          </a:p>
          <a:p>
            <a:pPr lvl="0"/>
            <a:r>
              <a:rPr lang="en-GB" sz="2400" dirty="0" smtClean="0"/>
              <a:t>write about questions, uncertainties, or contradictions in our data or sources</a:t>
            </a:r>
          </a:p>
          <a:p>
            <a:pPr lvl="0"/>
            <a:r>
              <a:rPr lang="en-GB" sz="2400" dirty="0" smtClean="0"/>
              <a:t>look and re-look at what we have to reveal relevance and get writing</a:t>
            </a:r>
          </a:p>
          <a:p>
            <a:pPr lvl="0"/>
            <a:r>
              <a:rPr lang="en-GB" sz="2400" dirty="0" smtClean="0"/>
              <a:t>write self-reflective memos to critique our own work</a:t>
            </a:r>
          </a:p>
          <a:p>
            <a:pPr lvl="0"/>
            <a:r>
              <a:rPr lang="en-GB" sz="2400" dirty="0" smtClean="0"/>
              <a:t>write analytic memos on what we already have from various vantage points</a:t>
            </a:r>
          </a:p>
          <a:p>
            <a:pPr lvl="0"/>
            <a:r>
              <a:rPr lang="en-GB" sz="2400" dirty="0" smtClean="0"/>
              <a:t>jump start our writing with an anecdote</a:t>
            </a:r>
          </a:p>
          <a:p>
            <a:pPr lvl="0"/>
            <a:r>
              <a:rPr lang="en-GB" sz="2400" dirty="0" smtClean="0"/>
              <a:t>write a poem</a:t>
            </a:r>
          </a:p>
          <a:p>
            <a:pPr lvl="0"/>
            <a:r>
              <a:rPr lang="en-GB" sz="2400" dirty="0" smtClean="0"/>
              <a:t>write a scene for a play that would dramatize what we are studying</a:t>
            </a:r>
          </a:p>
          <a:p>
            <a:pPr lvl="0"/>
            <a:r>
              <a:rPr lang="en-GB" sz="2400" dirty="0" smtClean="0"/>
              <a:t>start with a critical incident (adapted from Ely et al. 1997: 12-56).(</a:t>
            </a:r>
            <a:r>
              <a:rPr lang="en-GB" sz="2400" dirty="0" err="1" smtClean="0"/>
              <a:t>Badley</a:t>
            </a:r>
            <a:r>
              <a:rPr lang="en-GB" sz="2400" dirty="0" smtClean="0"/>
              <a:t> 2008) </a:t>
            </a:r>
          </a:p>
          <a:p>
            <a:endParaRPr lang="en-GB"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7"/>
            <a:ext cx="7793037" cy="571503"/>
          </a:xfrm>
        </p:spPr>
        <p:txBody>
          <a:bodyPr>
            <a:normAutofit fontScale="90000"/>
          </a:bodyPr>
          <a:lstStyle/>
          <a:p>
            <a:r>
              <a:rPr lang="en-GB" b="1" dirty="0" smtClean="0">
                <a:solidFill>
                  <a:schemeClr val="tx1"/>
                </a:solidFill>
                <a:latin typeface="Arial" pitchFamily="34" charset="0"/>
                <a:cs typeface="Arial" pitchFamily="34" charset="0"/>
              </a:rPr>
              <a:t>Reflections</a:t>
            </a:r>
            <a:endParaRPr lang="en-GB"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00034" y="857232"/>
            <a:ext cx="8455054" cy="6000768"/>
          </a:xfrm>
        </p:spPr>
        <p:txBody>
          <a:bodyPr/>
          <a:lstStyle/>
          <a:p>
            <a:pPr marL="0" indent="0">
              <a:buNone/>
            </a:pPr>
            <a:r>
              <a:rPr lang="en-GB" sz="2000" dirty="0" smtClean="0"/>
              <a:t>Mimicry – sense of borrowing ideas and styles </a:t>
            </a:r>
          </a:p>
          <a:p>
            <a:pPr marL="0" indent="0">
              <a:buNone/>
            </a:pPr>
            <a:endParaRPr lang="en-GB" sz="2000" dirty="0" smtClean="0"/>
          </a:p>
          <a:p>
            <a:pPr marL="0" indent="0">
              <a:buNone/>
            </a:pPr>
            <a:r>
              <a:rPr lang="en-GB" sz="2000" dirty="0" smtClean="0"/>
              <a:t>Writer identity is constantly under development and on the move. Never stable, it can be a troublesome process. </a:t>
            </a:r>
          </a:p>
          <a:p>
            <a:pPr marL="0" indent="0">
              <a:buNone/>
            </a:pPr>
            <a:endParaRPr lang="en-GB" sz="2000" dirty="0" smtClean="0"/>
          </a:p>
          <a:p>
            <a:pPr marL="0" indent="0">
              <a:buNone/>
            </a:pPr>
            <a:r>
              <a:rPr lang="en-GB" sz="2000" dirty="0" smtClean="0"/>
              <a:t>For some academics, writing and becoming a writer is a constant source of disjunction; they always feels stuck, finding it difficult to know what to put on the blank white page. </a:t>
            </a:r>
          </a:p>
          <a:p>
            <a:pPr marL="0" indent="0">
              <a:buNone/>
            </a:pPr>
            <a:endParaRPr lang="en-GB" sz="2000" dirty="0" smtClean="0"/>
          </a:p>
          <a:p>
            <a:pPr marL="0" indent="0">
              <a:buNone/>
            </a:pPr>
            <a:r>
              <a:rPr lang="en-GB" sz="2000" dirty="0" smtClean="0"/>
              <a:t>For some thoughts are always jumbled.</a:t>
            </a:r>
          </a:p>
          <a:p>
            <a:pPr marL="0" indent="0">
              <a:buNone/>
            </a:pPr>
            <a:endParaRPr lang="en-GB" sz="2000" dirty="0" smtClean="0"/>
          </a:p>
          <a:p>
            <a:pPr marL="0" indent="0">
              <a:buNone/>
            </a:pPr>
            <a:r>
              <a:rPr lang="en-GB" sz="2000" dirty="0" smtClean="0"/>
              <a:t>For some success in moving beyond the stuck place provides a repertoire of ways through for future stuck moments- and gives confidence which fuels movement</a:t>
            </a:r>
          </a:p>
          <a:p>
            <a:pPr marL="0" indent="0">
              <a:buNone/>
            </a:pPr>
            <a:endParaRPr lang="en-GB" sz="2000" dirty="0" smtClean="0"/>
          </a:p>
          <a:p>
            <a:pPr marL="0" indent="0">
              <a:buNone/>
            </a:pPr>
            <a:r>
              <a:rPr lang="en-GB" sz="2000" dirty="0" smtClean="0"/>
              <a:t>Writers often move on by using critical friends, reading further, listening to  other writing,  stepping back and seeing the pattern</a:t>
            </a:r>
          </a:p>
          <a:p>
            <a:pPr>
              <a:buNone/>
            </a:pPr>
            <a:endParaRPr lang="en-GB" sz="1600"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815290" cy="571504"/>
          </a:xfrm>
        </p:spPr>
        <p:txBody>
          <a:bodyPr>
            <a:normAutofit fontScale="90000"/>
          </a:bodyPr>
          <a:lstStyle/>
          <a:p>
            <a:r>
              <a:rPr lang="en-GB" sz="3200" dirty="0" smtClean="0"/>
              <a:t/>
            </a:r>
            <a:br>
              <a:rPr lang="en-GB" sz="3200" dirty="0" smtClean="0"/>
            </a:br>
            <a:r>
              <a:rPr lang="en-GB" sz="3200" dirty="0" smtClean="0"/>
              <a:t>The research will generate new knowledge which:</a:t>
            </a:r>
            <a:r>
              <a:rPr lang="en-GB" dirty="0" smtClean="0"/>
              <a:t/>
            </a:r>
            <a:br>
              <a:rPr lang="en-GB" dirty="0" smtClean="0"/>
            </a:br>
            <a:endParaRPr lang="en-GB" dirty="0"/>
          </a:p>
        </p:txBody>
      </p:sp>
      <p:sp>
        <p:nvSpPr>
          <p:cNvPr id="3" name="Content Placeholder 2"/>
          <p:cNvSpPr>
            <a:spLocks noGrp="1"/>
          </p:cNvSpPr>
          <p:nvPr>
            <p:ph idx="1"/>
          </p:nvPr>
        </p:nvSpPr>
        <p:spPr>
          <a:xfrm>
            <a:off x="500002" y="1214422"/>
            <a:ext cx="8286840" cy="5072098"/>
          </a:xfrm>
        </p:spPr>
        <p:txBody>
          <a:bodyPr/>
          <a:lstStyle/>
          <a:p>
            <a:pPr lvl="0"/>
            <a:r>
              <a:rPr lang="en-GB" sz="2000" dirty="0" smtClean="0"/>
              <a:t>Will provide theory, understanding and research and experience informed models to underpin support given to staff on writing for academic purposes</a:t>
            </a:r>
          </a:p>
          <a:p>
            <a:pPr lvl="0"/>
            <a:endParaRPr lang="en-GB" sz="2000" dirty="0" smtClean="0"/>
          </a:p>
          <a:p>
            <a:pPr lvl="0"/>
            <a:r>
              <a:rPr lang="en-GB" sz="2000" dirty="0" smtClean="0"/>
              <a:t>Uses concepts of </a:t>
            </a:r>
            <a:r>
              <a:rPr lang="en-GB" sz="2000" dirty="0" err="1" smtClean="0"/>
              <a:t>metalearning</a:t>
            </a:r>
            <a:r>
              <a:rPr lang="en-GB" sz="2000" dirty="0" smtClean="0"/>
              <a:t> in practice to build on the understanding of '</a:t>
            </a:r>
            <a:r>
              <a:rPr lang="en-GB" sz="2000" dirty="0" err="1" smtClean="0"/>
              <a:t>stuckness</a:t>
            </a:r>
            <a:r>
              <a:rPr lang="en-GB" sz="2000" dirty="0" smtClean="0"/>
              <a:t>‘</a:t>
            </a:r>
          </a:p>
          <a:p>
            <a:pPr lvl="0"/>
            <a:endParaRPr lang="en-GB" sz="2000" dirty="0" smtClean="0"/>
          </a:p>
          <a:p>
            <a:pPr lvl="0"/>
            <a:r>
              <a:rPr lang="en-GB" sz="2000" dirty="0" smtClean="0"/>
              <a:t>Uses theories of conceptual threshold crossing to identify the ‘</a:t>
            </a:r>
            <a:r>
              <a:rPr lang="en-GB" sz="2000" dirty="0" err="1" smtClean="0"/>
              <a:t>preliminal</a:t>
            </a:r>
            <a:r>
              <a:rPr lang="en-GB" sz="2000" dirty="0" smtClean="0"/>
              <a:t> ‘state- </a:t>
            </a:r>
            <a:r>
              <a:rPr lang="en-GB" sz="2000" dirty="0" err="1" smtClean="0"/>
              <a:t>stuckness</a:t>
            </a:r>
            <a:r>
              <a:rPr lang="en-GB" sz="2000" dirty="0" smtClean="0"/>
              <a:t>, ‘</a:t>
            </a:r>
            <a:r>
              <a:rPr lang="en-GB" sz="2000" dirty="0" err="1" smtClean="0"/>
              <a:t>liminal</a:t>
            </a:r>
            <a:r>
              <a:rPr lang="en-GB" sz="2000" dirty="0" smtClean="0"/>
              <a:t> ‘ state- moving through the stuck place, and ‘post </a:t>
            </a:r>
            <a:r>
              <a:rPr lang="en-GB" sz="2000" dirty="0" err="1" smtClean="0"/>
              <a:t>liminal</a:t>
            </a:r>
            <a:r>
              <a:rPr lang="en-GB" sz="2000" dirty="0" smtClean="0"/>
              <a:t>’ state when the writing is taking form and expression</a:t>
            </a:r>
          </a:p>
          <a:p>
            <a:pPr lvl="0"/>
            <a:endParaRPr lang="en-GB" sz="2000" dirty="0" smtClean="0"/>
          </a:p>
          <a:p>
            <a:pPr lvl="0"/>
            <a:r>
              <a:rPr lang="en-GB" sz="2000" dirty="0" smtClean="0"/>
              <a:t>Could be </a:t>
            </a:r>
            <a:r>
              <a:rPr lang="en-GB" sz="2000" dirty="0" err="1" smtClean="0"/>
              <a:t>generalisable</a:t>
            </a:r>
            <a:r>
              <a:rPr lang="en-GB" sz="2000" dirty="0" smtClean="0"/>
              <a:t> across all organisations and professions and could be ultimately of benefit to anyone who needs to write.</a:t>
            </a:r>
          </a:p>
          <a:p>
            <a:pPr lvl="0"/>
            <a:endParaRPr lang="en-GB" sz="2000" dirty="0" smtClean="0"/>
          </a:p>
          <a:p>
            <a:pPr>
              <a:buNone/>
            </a:pP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283102-E39B-49C6-AA51-54C8F900E3A2}" type="slidenum">
              <a:rPr lang="en-GB"/>
              <a:pPr/>
              <a:t>77</a:t>
            </a:fld>
            <a:endParaRPr lang="en-GB"/>
          </a:p>
        </p:txBody>
      </p:sp>
      <p:sp>
        <p:nvSpPr>
          <p:cNvPr id="21507" name="Rectangle 3"/>
          <p:cNvSpPr>
            <a:spLocks noGrp="1" noChangeArrowheads="1"/>
          </p:cNvSpPr>
          <p:nvPr>
            <p:ph type="body" idx="1"/>
          </p:nvPr>
        </p:nvSpPr>
        <p:spPr>
          <a:xfrm>
            <a:off x="2786050" y="571480"/>
            <a:ext cx="6072230" cy="5929354"/>
          </a:xfrm>
        </p:spPr>
        <p:txBody>
          <a:bodyPr/>
          <a:lstStyle/>
          <a:p>
            <a:pPr>
              <a:lnSpc>
                <a:spcPct val="90000"/>
              </a:lnSpc>
              <a:buNone/>
            </a:pPr>
            <a:r>
              <a:rPr lang="en-GB" sz="2800" dirty="0" smtClean="0"/>
              <a:t>    Paranoid</a:t>
            </a:r>
            <a:r>
              <a:rPr lang="en-GB" sz="2800" dirty="0"/>
              <a:t>?  </a:t>
            </a:r>
            <a:endParaRPr lang="en-GB" sz="2800" dirty="0" smtClean="0"/>
          </a:p>
          <a:p>
            <a:pPr indent="0">
              <a:lnSpc>
                <a:spcPct val="90000"/>
              </a:lnSpc>
              <a:buNone/>
            </a:pPr>
            <a:r>
              <a:rPr lang="en-GB" sz="2800" dirty="0" smtClean="0"/>
              <a:t>Let </a:t>
            </a:r>
            <a:r>
              <a:rPr lang="en-GB" sz="2800" dirty="0"/>
              <a:t>me </a:t>
            </a:r>
            <a:r>
              <a:rPr lang="en-GB" sz="2800" dirty="0" smtClean="0"/>
              <a:t>think? Higher </a:t>
            </a:r>
            <a:r>
              <a:rPr lang="en-GB" sz="2800" dirty="0"/>
              <a:t>Education?  </a:t>
            </a:r>
            <a:r>
              <a:rPr lang="en-GB" sz="2800" smtClean="0"/>
              <a:t>Paranoid</a:t>
            </a:r>
            <a:r>
              <a:rPr lang="en-GB" sz="2800" dirty="0"/>
              <a:t>?  Umm At times </a:t>
            </a:r>
            <a:r>
              <a:rPr lang="en-GB" sz="2800" dirty="0" smtClean="0"/>
              <a:t>its </a:t>
            </a:r>
            <a:r>
              <a:rPr lang="en-GB" sz="2800" dirty="0"/>
              <a:t>paranoid.  I think it self combusts.  I </a:t>
            </a:r>
            <a:r>
              <a:rPr lang="en-GB" sz="2800" dirty="0" smtClean="0"/>
              <a:t>think </a:t>
            </a:r>
            <a:r>
              <a:rPr lang="en-GB" sz="2800" dirty="0"/>
              <a:t>it can be cannibalistic.  I think there are times when the systems turn in on themselves and destroy people </a:t>
            </a:r>
            <a:r>
              <a:rPr lang="en-GB" sz="2800" dirty="0" smtClean="0"/>
              <a:t>pointlessly</a:t>
            </a:r>
            <a:r>
              <a:rPr lang="en-GB" sz="2800" dirty="0"/>
              <a:t>: and most things freeze at that point including writing.  Except that at some of those points, I have had those points ……… – I tend to write creatively at those points. Because I kind of write myself out of a hole.</a:t>
            </a:r>
          </a:p>
        </p:txBody>
      </p:sp>
      <p:pic>
        <p:nvPicPr>
          <p:cNvPr id="5" name="Picture 2" descr="http://www.mentalfloss.com/wp-content/uploads/2007/04/entrance.jpg"/>
          <p:cNvPicPr>
            <a:picLocks noChangeAspect="1" noChangeArrowheads="1"/>
          </p:cNvPicPr>
          <p:nvPr/>
        </p:nvPicPr>
        <p:blipFill>
          <a:blip r:embed="rId2" cstate="print"/>
          <a:srcRect/>
          <a:stretch>
            <a:fillRect/>
          </a:stretch>
        </p:blipFill>
        <p:spPr bwMode="auto">
          <a:xfrm>
            <a:off x="63501" y="0"/>
            <a:ext cx="2751505" cy="3357562"/>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pbase.com/g6/25/601425/2/76879865.jbje4EPc.jpg"/>
          <p:cNvPicPr>
            <a:picLocks noChangeAspect="1" noChangeArrowheads="1"/>
          </p:cNvPicPr>
          <p:nvPr/>
        </p:nvPicPr>
        <p:blipFill>
          <a:blip r:embed="rId2" cstate="print"/>
          <a:srcRect/>
          <a:stretch>
            <a:fillRect/>
          </a:stretch>
        </p:blipFill>
        <p:spPr bwMode="auto">
          <a:xfrm>
            <a:off x="-34279" y="0"/>
            <a:ext cx="9178279"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Do you or your students ever feel stuck in your writing?</a:t>
            </a:r>
          </a:p>
          <a:p>
            <a:r>
              <a:rPr lang="en-GB" dirty="0" smtClean="0"/>
              <a:t>What does this feel like, how does it present itself?</a:t>
            </a:r>
          </a:p>
          <a:p>
            <a:r>
              <a:rPr lang="en-GB" dirty="0" smtClean="0"/>
              <a:t>What do you do to move on and get writing again –  at the right kind of level?</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597352"/>
          </a:xfrm>
        </p:spPr>
        <p:txBody>
          <a:bodyPr>
            <a:normAutofit/>
          </a:bodyPr>
          <a:lstStyle/>
          <a:p>
            <a:pPr>
              <a:buNone/>
            </a:pPr>
            <a:r>
              <a:rPr lang="en-US" b="1" dirty="0" smtClean="0"/>
              <a:t>We will be considering </a:t>
            </a:r>
          </a:p>
          <a:p>
            <a:pPr>
              <a:buNone/>
            </a:pPr>
            <a:r>
              <a:rPr lang="en-US" b="1" dirty="0" smtClean="0"/>
              <a:t>1) how conceptual threshold crossing is identified by writers, particularly  participants on writing for academic publication courses , and </a:t>
            </a:r>
          </a:p>
          <a:p>
            <a:pPr>
              <a:buNone/>
            </a:pPr>
            <a:r>
              <a:rPr lang="en-US" b="1" dirty="0" smtClean="0"/>
              <a:t>2) where, how and why it seems to take place- and how they can tell that happens</a:t>
            </a:r>
          </a:p>
          <a:p>
            <a:pPr>
              <a:buNone/>
            </a:pPr>
            <a:r>
              <a:rPr lang="en-US" b="1" dirty="0" smtClean="0"/>
              <a:t>3) what strategies we can use as writers, supervisors, and colleagues to ‘nudge’ the conceptual threshold crossing, the voice, vision and  ‘articulation’ in our own writing and that of others.</a:t>
            </a:r>
            <a:endParaRPr lang="en-GB" dirty="0" smtClean="0"/>
          </a:p>
          <a:p>
            <a:pPr>
              <a:buNone/>
            </a:pPr>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7954988" cy="5132405"/>
          </a:xfrm>
        </p:spPr>
        <p:txBody>
          <a:bodyPr/>
          <a:lstStyle/>
          <a:p>
            <a:pPr indent="0">
              <a:buNone/>
            </a:pPr>
            <a:r>
              <a:rPr lang="en-GB" dirty="0" smtClean="0"/>
              <a:t>Curricula need to become a series of open-ended spaces rather than a series of permissions to proceed that focus on compliance and rule-based models. </a:t>
            </a:r>
          </a:p>
          <a:p>
            <a:pPr indent="0">
              <a:buNone/>
            </a:pPr>
            <a:endParaRPr lang="en-GB" dirty="0" smtClean="0"/>
          </a:p>
          <a:p>
            <a:pPr indent="0">
              <a:buNone/>
            </a:pPr>
            <a:r>
              <a:rPr lang="en-GB" dirty="0" smtClean="0"/>
              <a:t>Such open-ended curricula will be provisional, unstable and uncertain, and will reflect the </a:t>
            </a:r>
            <a:r>
              <a:rPr lang="en-GB" dirty="0" err="1" smtClean="0"/>
              <a:t>translocational</a:t>
            </a:r>
            <a:r>
              <a:rPr lang="en-GB" dirty="0" smtClean="0"/>
              <a:t> state of the university of the future.</a:t>
            </a:r>
          </a:p>
          <a:p>
            <a:pPr>
              <a:buNone/>
            </a:pPr>
            <a:endParaRPr lang="en-GB" dirty="0"/>
          </a:p>
        </p:txBody>
      </p:sp>
      <p:sp>
        <p:nvSpPr>
          <p:cNvPr id="4" name="TextBox 3"/>
          <p:cNvSpPr txBox="1"/>
          <p:nvPr/>
        </p:nvSpPr>
        <p:spPr>
          <a:xfrm>
            <a:off x="714348" y="642918"/>
            <a:ext cx="8215370" cy="461665"/>
          </a:xfrm>
          <a:prstGeom prst="rect">
            <a:avLst/>
          </a:prstGeom>
          <a:noFill/>
        </p:spPr>
        <p:txBody>
          <a:bodyPr wrap="square" rtlCol="0">
            <a:spAutoFit/>
          </a:bodyPr>
          <a:lstStyle/>
          <a:p>
            <a:endParaRPr lang="en-GB" dirty="0"/>
          </a:p>
        </p:txBody>
      </p:sp>
      <p:pic>
        <p:nvPicPr>
          <p:cNvPr id="5" name="Picture 4" descr="Picture2.jpg"/>
          <p:cNvPicPr>
            <a:picLocks noChangeAspect="1"/>
          </p:cNvPicPr>
          <p:nvPr/>
        </p:nvPicPr>
        <p:blipFill>
          <a:blip r:embed="rId2" cstate="print"/>
          <a:stretch>
            <a:fillRect/>
          </a:stretch>
        </p:blipFill>
        <p:spPr>
          <a:xfrm>
            <a:off x="4742" y="-1"/>
            <a:ext cx="9353604" cy="70224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 have been blocked by-time </a:t>
            </a:r>
          </a:p>
          <a:p>
            <a:r>
              <a:rPr lang="en-GB" dirty="0" smtClean="0"/>
              <a:t>Deadlines too close</a:t>
            </a:r>
          </a:p>
          <a:p>
            <a:r>
              <a:rPr lang="en-GB" dirty="0" smtClean="0"/>
              <a:t>Conceptual complex work needed and no time to do it</a:t>
            </a:r>
          </a:p>
          <a:p>
            <a:r>
              <a:rPr lang="en-GB" dirty="0" smtClean="0"/>
              <a:t>Poor feedback- unpleasant feedback paralyses me </a:t>
            </a:r>
          </a:p>
          <a:p>
            <a:r>
              <a:rPr lang="en-GB" dirty="0" smtClean="0"/>
              <a:t>Not having done enough work and so not having enough to say</a:t>
            </a:r>
          </a:p>
          <a:p>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en-GB" sz="3200" dirty="0" smtClean="0"/>
              <a:t>What do you realise blocks you? And what do you not realise/own up to?? Using the </a:t>
            </a:r>
            <a:r>
              <a:rPr lang="en-GB" sz="3200" dirty="0" err="1"/>
              <a:t>J</a:t>
            </a:r>
            <a:r>
              <a:rPr lang="en-GB" sz="3200" dirty="0" err="1" smtClean="0"/>
              <a:t>ohari</a:t>
            </a:r>
            <a:r>
              <a:rPr lang="en-GB" sz="3200" dirty="0" smtClean="0"/>
              <a:t> window</a:t>
            </a:r>
            <a:endParaRPr lang="en-GB" sz="3200" dirty="0"/>
          </a:p>
        </p:txBody>
      </p:sp>
      <p:sp>
        <p:nvSpPr>
          <p:cNvPr id="3" name="Content Placeholder 2"/>
          <p:cNvSpPr>
            <a:spLocks noGrp="1"/>
          </p:cNvSpPr>
          <p:nvPr>
            <p:ph idx="1"/>
          </p:nvPr>
        </p:nvSpPr>
        <p:spPr/>
        <p:txBody>
          <a:bodyPr/>
          <a:lstStyle/>
          <a:p>
            <a:pPr>
              <a:buNone/>
            </a:pPr>
            <a:r>
              <a:rPr lang="en-GB" dirty="0" smtClean="0"/>
              <a:t>                Known                      Unknown</a:t>
            </a:r>
          </a:p>
          <a:p>
            <a:pPr>
              <a:buNone/>
            </a:pPr>
            <a:endParaRPr lang="en-GB" dirty="0"/>
          </a:p>
          <a:p>
            <a:pPr>
              <a:buNone/>
            </a:pPr>
            <a:endParaRPr lang="en-GB" dirty="0" smtClean="0"/>
          </a:p>
          <a:p>
            <a:pPr>
              <a:buNone/>
            </a:pPr>
            <a:r>
              <a:rPr lang="en-GB" dirty="0" smtClean="0"/>
              <a:t>Overt</a:t>
            </a:r>
          </a:p>
          <a:p>
            <a:pPr>
              <a:buNone/>
            </a:pPr>
            <a:endParaRPr lang="en-GB" dirty="0"/>
          </a:p>
          <a:p>
            <a:pPr>
              <a:buNone/>
            </a:pPr>
            <a:endParaRPr lang="en-GB" dirty="0" smtClean="0"/>
          </a:p>
          <a:p>
            <a:pPr>
              <a:buNone/>
            </a:pPr>
            <a:r>
              <a:rPr lang="en-GB" dirty="0" smtClean="0"/>
              <a:t>Covert </a:t>
            </a:r>
            <a:endParaRPr lang="en-GB" dirty="0"/>
          </a:p>
        </p:txBody>
      </p:sp>
      <p:sp>
        <p:nvSpPr>
          <p:cNvPr id="4" name="Rectangle 3"/>
          <p:cNvSpPr/>
          <p:nvPr/>
        </p:nvSpPr>
        <p:spPr>
          <a:xfrm>
            <a:off x="2051720" y="2780928"/>
            <a:ext cx="5688632"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cxnSp>
        <p:nvCxnSpPr>
          <p:cNvPr id="6" name="Straight Connector 5"/>
          <p:cNvCxnSpPr>
            <a:stCxn id="4" idx="0"/>
            <a:endCxn id="4" idx="2"/>
          </p:cNvCxnSpPr>
          <p:nvPr/>
        </p:nvCxnSpPr>
        <p:spPr>
          <a:xfrm rot="16200000" flipH="1">
            <a:off x="3275856" y="4401108"/>
            <a:ext cx="3240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a:endCxn id="4" idx="2"/>
          </p:cNvCxnSpPr>
          <p:nvPr/>
        </p:nvCxnSpPr>
        <p:spPr>
          <a:xfrm rot="16200000" flipH="1">
            <a:off x="3275856" y="4401108"/>
            <a:ext cx="3240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1"/>
            <a:endCxn id="4" idx="3"/>
          </p:cNvCxnSpPr>
          <p:nvPr/>
        </p:nvCxnSpPr>
        <p:spPr>
          <a:xfrm rot="10800000" flipH="1">
            <a:off x="2051720" y="4401108"/>
            <a:ext cx="5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a:t>You are your first reader</a:t>
            </a:r>
            <a:endParaRPr lang="en-GB" dirty="0"/>
          </a:p>
          <a:p>
            <a:r>
              <a:rPr lang="en-GB" dirty="0"/>
              <a:t>One of the main readers is you. Can you express your ideas and arguments clearly to yourself?  Can you make the annotations on the notes you take and the data you collect clear and engaged with the research question, so that you can turn these into analytical comments as time goes on? Can you carefully focus on getting exactly the right words and phrases to comment on what you have found and what it means, how it contributes to your knowledge and understanding of the field? Can you write clearly, straightforwardly, using everyday language, the language of the subject area and the language of argument, where appropriate?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a:t>Writing reflectively </a:t>
            </a:r>
            <a:endParaRPr lang="en-GB" dirty="0"/>
          </a:p>
          <a:p>
            <a:r>
              <a:rPr lang="en-GB" dirty="0"/>
              <a:t>You will also find it useful to write reflectively, keeping a note of decisions made, problems faced, thoughts about what you are discovering, and about your research journey more generally. This kind of reflection is useful for considered thought and for writing and discussing both about choices made and interpretations and findings . Reflective writing helps you to become aware of your thinking processes, and to be more critical and articulate. Reflective writing is also good for the process of keeping up the momentum especially if your work is stuck or confusing or slowing down. Reflect on what you are doing and learning, what is clear, what is confusing, what to do next.   Reflect during and after activities, asking yourself of each problem, question, activity or finding, </a:t>
            </a:r>
          </a:p>
          <a:p>
            <a:pPr lvl="0"/>
            <a:r>
              <a:rPr lang="en-GB" dirty="0"/>
              <a:t>what does it mean? </a:t>
            </a:r>
          </a:p>
          <a:p>
            <a:pPr lvl="0"/>
            <a:r>
              <a:rPr lang="en-GB" dirty="0"/>
              <a:t>what does it contribute to my argument?</a:t>
            </a:r>
          </a:p>
          <a:p>
            <a:pPr lvl="0"/>
            <a:r>
              <a:rPr lang="en-GB" dirty="0"/>
              <a:t>what should I do next</a:t>
            </a:r>
            <a:r>
              <a:rPr lang="en-GB" dirty="0" smtClean="0"/>
              <a:t>?</a:t>
            </a: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lvl="0"/>
            <a:r>
              <a:rPr lang="en-GB" dirty="0"/>
              <a:t>Did thinking about these help you to: </a:t>
            </a:r>
            <a:endParaRPr lang="en-GB" sz="4400" dirty="0"/>
          </a:p>
          <a:p>
            <a:pPr lvl="1"/>
            <a:r>
              <a:rPr lang="en-GB" dirty="0"/>
              <a:t>clarify your own reading?</a:t>
            </a:r>
            <a:endParaRPr lang="en-GB" sz="4000" dirty="0"/>
          </a:p>
          <a:p>
            <a:pPr lvl="1"/>
            <a:r>
              <a:rPr lang="en-GB" dirty="0"/>
              <a:t>clarify your ideas?</a:t>
            </a:r>
            <a:endParaRPr lang="en-GB" sz="4000" dirty="0"/>
          </a:p>
          <a:p>
            <a:pPr lvl="1"/>
            <a:r>
              <a:rPr lang="en-GB" dirty="0"/>
              <a:t>take stock of your writing processes and practices, the problems and</a:t>
            </a:r>
            <a:endParaRPr lang="en-GB" sz="4000" dirty="0"/>
          </a:p>
          <a:p>
            <a:r>
              <a:rPr lang="en-GB" dirty="0"/>
              <a:t>successful strategies?</a:t>
            </a:r>
            <a:endParaRPr lang="en-GB" sz="4400" dirty="0"/>
          </a:p>
          <a:p>
            <a:pPr lvl="0"/>
            <a:r>
              <a:rPr lang="en-GB" dirty="0"/>
              <a:t>Can you use what you have just written in moving forward in your own writing and if so, how</a:t>
            </a:r>
            <a:r>
              <a:rPr lang="en-GB" dirty="0" smtClean="0"/>
              <a:t>?</a:t>
            </a:r>
          </a:p>
          <a:p>
            <a:pPr lvl="0"/>
            <a:r>
              <a:rPr lang="en-GB" dirty="0" smtClean="0"/>
              <a:t>Draw up a brief  ‘to do’ plan </a:t>
            </a:r>
            <a:endParaRPr lang="en-GB" dirty="0"/>
          </a:p>
          <a:p>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it out and soon and regularly</a:t>
            </a:r>
            <a:endParaRPr lang="en-GB" dirty="0"/>
          </a:p>
        </p:txBody>
      </p:sp>
      <p:sp>
        <p:nvSpPr>
          <p:cNvPr id="3" name="Content Placeholder 2"/>
          <p:cNvSpPr>
            <a:spLocks noGrp="1"/>
          </p:cNvSpPr>
          <p:nvPr>
            <p:ph idx="1"/>
          </p:nvPr>
        </p:nvSpPr>
        <p:spPr/>
        <p:txBody>
          <a:bodyPr/>
          <a:lstStyle/>
          <a:p>
            <a:r>
              <a:rPr lang="en-GB" dirty="0"/>
              <a:t>Writing out ideas and arguments often helps to crystallise them – so don’t leave all your writing up until the end of the research – and do not worry if your first attempts at writing are messy, unclear, and inelegant. The clue is to write, reflect, work it out on paper, and then polish it up later so it really expresses what you want to say, clearly.</a:t>
            </a:r>
          </a:p>
          <a:p>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597352"/>
          </a:xfrm>
        </p:spPr>
        <p:txBody>
          <a:bodyPr>
            <a:normAutofit fontScale="62500" lnSpcReduction="20000"/>
          </a:bodyPr>
          <a:lstStyle/>
          <a:p>
            <a:r>
              <a:rPr lang="en-GB" b="1" dirty="0"/>
              <a:t>Seizing the moment, and working hard on the writing</a:t>
            </a:r>
            <a:endParaRPr lang="en-GB" dirty="0"/>
          </a:p>
          <a:p>
            <a:r>
              <a:rPr lang="en-GB" dirty="0"/>
              <a:t>Occasionally, all the words I need to express myself come to me clearly, elegantly and in the right order and I rush to write them down. Sometimes this happens before I go to sleep and if I don’t write them down I can’t sleep. Sometimes it happens while I am driving, in a meeting or reading something else. The safe thing to do is to stop, take a note and return to it later.</a:t>
            </a:r>
          </a:p>
          <a:p>
            <a:r>
              <a:rPr lang="en-GB" dirty="0"/>
              <a:t>This also happens to me with solutions to problems, whether the language is clear or not. My advice is: </a:t>
            </a:r>
          </a:p>
          <a:p>
            <a:r>
              <a:rPr lang="en-GB" dirty="0"/>
              <a:t>Capture it, store it, work on it later.</a:t>
            </a:r>
          </a:p>
          <a:p>
            <a:r>
              <a:rPr lang="en-GB" dirty="0"/>
              <a:t>However, this super elegant expression is so rare that it is worth mentioning. Usually the ideas come in messy forms and I clarify what I want to say by:</a:t>
            </a:r>
          </a:p>
          <a:p>
            <a:pPr lvl="1"/>
            <a:r>
              <a:rPr lang="en-GB" dirty="0"/>
              <a:t>starting to write, even just notes or bullets, or the odd poorly expressed phrase with mostly the wrong words</a:t>
            </a:r>
          </a:p>
          <a:p>
            <a:pPr lvl="1"/>
            <a:r>
              <a:rPr lang="en-GB" dirty="0"/>
              <a:t>writing it out, however inelegant, imprecise and lumpy the wording is, and then looking back over it very carefully and trying to make what I say:</a:t>
            </a:r>
          </a:p>
          <a:p>
            <a:r>
              <a:rPr lang="en-GB" dirty="0"/>
              <a:t>– clearer</a:t>
            </a:r>
          </a:p>
          <a:p>
            <a:r>
              <a:rPr lang="en-GB" dirty="0"/>
              <a:t>– more elegantly and appropriately expressed</a:t>
            </a:r>
          </a:p>
          <a:p>
            <a:r>
              <a:rPr lang="en-GB" dirty="0"/>
              <a:t>– better punctuated and spelled</a:t>
            </a:r>
          </a:p>
          <a:p>
            <a:pPr lvl="0"/>
            <a:r>
              <a:rPr lang="en-GB" dirty="0"/>
              <a:t>referenced to and referencing the work of others whose ideas and arguments</a:t>
            </a:r>
          </a:p>
          <a:p>
            <a:r>
              <a:rPr lang="en-GB" dirty="0"/>
              <a:t>have underpinned my own.</a:t>
            </a:r>
          </a:p>
          <a:p>
            <a:endParaRPr lang="en-GB" dirty="0"/>
          </a:p>
          <a:p>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b="1" dirty="0"/>
              <a:t>Overcoming writing blocks </a:t>
            </a:r>
            <a:endParaRPr lang="en-GB" dirty="0"/>
          </a:p>
          <a:p>
            <a:r>
              <a:rPr lang="en-GB" dirty="0"/>
              <a:t>But often we get stuck when trying to write.</a:t>
            </a:r>
          </a:p>
          <a:p>
            <a:r>
              <a:rPr lang="en-GB" dirty="0"/>
              <a:t>One of the ways of making writing a habit that you enjoy, even if it is quite hard work, occasionally frustrating, and ultimately rewarding, is to get into the habit of writing in different ways regularly. If you do this, when you hit a block, you can remember the different ways you became unblocked and try each of these out.</a:t>
            </a:r>
          </a:p>
          <a:p>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 </a:t>
            </a:r>
          </a:p>
          <a:p>
            <a:pPr lvl="0"/>
            <a:r>
              <a:rPr lang="en-GB" dirty="0"/>
              <a:t>Pick something you have to write. Start writing in the middle of a paragraph, a chapter, an argument. Just begin where you feel comfortable to write. </a:t>
            </a:r>
          </a:p>
          <a:p>
            <a:pPr lvl="0"/>
            <a:r>
              <a:rPr lang="en-GB" dirty="0"/>
              <a:t>Then step back, look at what you have written and produce a brief diagram of where it could all fit in your own piece of writing, as a paragraph or few sentences or a chapter  so you can add it in when you have written other parts. This is a way of working which is like a patchwork,  a piece at a time.</a:t>
            </a:r>
          </a:p>
          <a:p>
            <a:pPr lvl="0"/>
            <a:r>
              <a:rPr lang="en-GB" dirty="0"/>
              <a:t>Remember to tell yourself it is only a draft so it can be improved!  Write fast as it comes to you and then return to edit for:</a:t>
            </a:r>
          </a:p>
          <a:p>
            <a:r>
              <a:rPr lang="en-GB" dirty="0"/>
              <a:t>	</a:t>
            </a:r>
            <a:r>
              <a:rPr lang="en-GB" dirty="0">
                <a:sym typeface="Symbol"/>
              </a:rPr>
              <a:t></a:t>
            </a:r>
            <a:r>
              <a:rPr lang="en-GB" dirty="0"/>
              <a:t>	Conceptual level – ideas, theories, themes as well as 			concepts</a:t>
            </a:r>
          </a:p>
          <a:p>
            <a:r>
              <a:rPr lang="en-GB" dirty="0"/>
              <a:t>	</a:t>
            </a:r>
            <a:r>
              <a:rPr lang="en-GB" dirty="0">
                <a:sym typeface="Symbol"/>
              </a:rPr>
              <a:t></a:t>
            </a:r>
            <a:r>
              <a:rPr lang="en-GB" dirty="0"/>
              <a:t>	Expression – does it say what you want it to? Clarify your 			expression, deal with grammar and punctuation, unclear			words and expressions.</a:t>
            </a:r>
          </a:p>
          <a:p>
            <a:r>
              <a:rPr lang="en-GB" dirty="0"/>
              <a:t> </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Sets of </a:t>
            </a:r>
            <a:r>
              <a:rPr lang="en-GB" dirty="0" smtClean="0"/>
              <a:t>questions –I will be asking you to consider  </a:t>
            </a:r>
            <a:endParaRPr lang="en-GB" dirty="0"/>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GB" dirty="0" smtClean="0"/>
              <a:t>Your </a:t>
            </a:r>
            <a:r>
              <a:rPr lang="en-GB" dirty="0" smtClean="0"/>
              <a:t>experiences of conceptual threshold crossing in writing</a:t>
            </a:r>
          </a:p>
          <a:p>
            <a:r>
              <a:rPr lang="en-GB" dirty="0" smtClean="0"/>
              <a:t>Those of students and colleagues – </a:t>
            </a:r>
          </a:p>
          <a:p>
            <a:r>
              <a:rPr lang="en-GB" dirty="0" smtClean="0"/>
              <a:t>Quotations </a:t>
            </a:r>
            <a:r>
              <a:rPr lang="en-GB" dirty="0" smtClean="0"/>
              <a:t>– what do they tell you about </a:t>
            </a:r>
            <a:endParaRPr lang="en-GB" dirty="0" smtClean="0"/>
          </a:p>
          <a:p>
            <a:r>
              <a:rPr lang="en-GB" dirty="0" smtClean="0"/>
              <a:t>The </a:t>
            </a:r>
            <a:r>
              <a:rPr lang="en-GB" dirty="0" smtClean="0"/>
              <a:t>vision</a:t>
            </a:r>
          </a:p>
          <a:p>
            <a:r>
              <a:rPr lang="en-GB" dirty="0" smtClean="0"/>
              <a:t>The structured elements</a:t>
            </a:r>
          </a:p>
          <a:p>
            <a:r>
              <a:rPr lang="en-GB" dirty="0" smtClean="0"/>
              <a:t>The voice and articulation processes </a:t>
            </a:r>
            <a:endParaRPr lang="en-GB" dirty="0" smtClean="0"/>
          </a:p>
          <a:p>
            <a:r>
              <a:rPr lang="en-GB" dirty="0" smtClean="0"/>
              <a:t>How </a:t>
            </a:r>
            <a:r>
              <a:rPr lang="en-GB" dirty="0" smtClean="0"/>
              <a:t>to support and nudge </a:t>
            </a:r>
            <a:r>
              <a:rPr lang="en-GB" dirty="0" smtClean="0"/>
              <a:t>the writing processes and conceptual threshold crossing moments </a:t>
            </a:r>
            <a:endParaRPr lang="en-GB" dirty="0" smtClean="0"/>
          </a:p>
          <a:p>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‘free-writing’- (Elbow 1973)  to loosen up your thought processes and creativity. This involves writing for five minutes without stopping, on any topic. Once you have been freed up you can turn to other writing.</a:t>
            </a:r>
          </a:p>
          <a:p>
            <a:r>
              <a:rPr lang="en-GB" dirty="0"/>
              <a:t> ‘splurge’ –I write on and around the topic fast (and inaccurately). Then I go back over it and form it, find the right words, turn the sentences the right way round.</a:t>
            </a:r>
          </a:p>
          <a:p>
            <a:r>
              <a:rPr lang="en-GB" dirty="0"/>
              <a:t> </a:t>
            </a:r>
          </a:p>
          <a:p>
            <a:endParaRPr lang="en-GB"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dirty="0"/>
              <a:t> You can also try: </a:t>
            </a:r>
          </a:p>
          <a:p>
            <a:pPr lvl="0"/>
            <a:r>
              <a:rPr lang="en-GB" dirty="0"/>
              <a:t>Brainstorm initial ideas without having to express them perfectly</a:t>
            </a:r>
          </a:p>
          <a:p>
            <a:pPr lvl="0"/>
            <a:r>
              <a:rPr lang="en-GB" dirty="0"/>
              <a:t>Get out of a writer’s block by doing some writing – the physical act</a:t>
            </a:r>
          </a:p>
          <a:p>
            <a:pPr lvl="0"/>
            <a:r>
              <a:rPr lang="en-GB" dirty="0"/>
              <a:t>Work through psychological, intellectual or emotional responses by writing about them</a:t>
            </a:r>
          </a:p>
          <a:p>
            <a:pPr lvl="0"/>
            <a:r>
              <a:rPr lang="en-GB" dirty="0"/>
              <a:t>Open up ideas by writing them down and then trying to get the words right</a:t>
            </a:r>
          </a:p>
          <a:p>
            <a:pPr lvl="0"/>
            <a:r>
              <a:rPr lang="en-GB" dirty="0"/>
              <a:t>Put the ideas and expressions circulating in your head down on paper so that can you move onto  other thoughts and return to these later to express them more clearly</a:t>
            </a:r>
          </a:p>
          <a:p>
            <a:pPr lvl="0"/>
            <a:r>
              <a:rPr lang="en-GB" dirty="0"/>
              <a:t>Gain confidence by writing – producing an </a:t>
            </a:r>
            <a:r>
              <a:rPr lang="en-GB" i="1" dirty="0"/>
              <a:t>amount</a:t>
            </a:r>
            <a:r>
              <a:rPr lang="en-GB" dirty="0"/>
              <a:t> to be edited later by articulating ideas and arguments in your head however (initially) poorly </a:t>
            </a:r>
          </a:p>
          <a:p>
            <a:pPr lvl="0"/>
            <a:r>
              <a:rPr lang="en-GB" dirty="0"/>
              <a:t>Avoid using halting, formalised phrases and getting tied up in them, so </a:t>
            </a:r>
            <a:r>
              <a:rPr lang="en-GB" i="1" dirty="0"/>
              <a:t>saying</a:t>
            </a:r>
            <a:r>
              <a:rPr lang="en-GB" dirty="0"/>
              <a:t> nothing.</a:t>
            </a:r>
          </a:p>
          <a:p>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0000" lnSpcReduction="20000"/>
          </a:bodyPr>
          <a:lstStyle/>
          <a:p>
            <a:r>
              <a:rPr lang="en-GB" b="1" dirty="0"/>
              <a:t>Visualise</a:t>
            </a:r>
            <a:endParaRPr lang="en-GB" dirty="0"/>
          </a:p>
          <a:p>
            <a:r>
              <a:rPr lang="en-GB" dirty="0"/>
              <a:t> </a:t>
            </a:r>
          </a:p>
          <a:p>
            <a:r>
              <a:rPr lang="en-GB" dirty="0"/>
              <a:t>Using diagrams and visualisation is another way of starting to write freely. You could try:</a:t>
            </a:r>
          </a:p>
          <a:p>
            <a:r>
              <a:rPr lang="en-GB" dirty="0"/>
              <a:t> </a:t>
            </a:r>
          </a:p>
          <a:p>
            <a:pPr lvl="0"/>
            <a:r>
              <a:rPr lang="en-GB" dirty="0"/>
              <a:t>Expressing contradictions through writing about both or more sides of an issue, separating, then linking them</a:t>
            </a:r>
          </a:p>
          <a:p>
            <a:r>
              <a:rPr lang="en-GB" b="1" dirty="0"/>
              <a:t> </a:t>
            </a:r>
            <a:endParaRPr lang="en-GB" dirty="0"/>
          </a:p>
          <a:p>
            <a:r>
              <a:rPr lang="en-GB" dirty="0"/>
              <a:t>Visualising complex or contradictory ideas can help to build up elements of an argument, underpinned and informed by primary sources, theorists, critics. Like free writing, visualisation helps express the kinds of complications and paradoxes inherent in research.  </a:t>
            </a:r>
          </a:p>
          <a:p>
            <a:r>
              <a:rPr lang="en-GB" dirty="0"/>
              <a:t> </a:t>
            </a:r>
          </a:p>
          <a:p>
            <a:r>
              <a:rPr lang="en-GB" dirty="0"/>
              <a:t>I use a visual image to define the research area chosen from the whole potential field of study – defining this as your ‘slice of the cake’ where the whole field is the whole cake. This visualisation (see </a:t>
            </a:r>
            <a:r>
              <a:rPr lang="en-GB" dirty="0" err="1"/>
              <a:t>chxx</a:t>
            </a:r>
            <a:r>
              <a:rPr lang="en-GB" dirty="0"/>
              <a:t>) adds some elaboration, imagination, and development to the original idea. Sometimes visualising can really show contradictions, the rich variety of ideas, the gaps you need to fill in an area of study.</a:t>
            </a:r>
          </a:p>
          <a:p>
            <a:r>
              <a:rPr lang="en-GB" dirty="0"/>
              <a:t> </a:t>
            </a:r>
          </a:p>
          <a:p>
            <a:r>
              <a:rPr lang="en-GB" b="1" dirty="0"/>
              <a:t>Research as a journey and the writing as a building- a visualisation (to help you think about your own writing) </a:t>
            </a:r>
            <a:endParaRPr lang="en-GB" dirty="0"/>
          </a:p>
          <a:p>
            <a:r>
              <a:rPr lang="en-GB" b="1" dirty="0"/>
              <a:t> </a:t>
            </a:r>
            <a:endParaRPr lang="en-GB" dirty="0"/>
          </a:p>
          <a:p>
            <a:r>
              <a:rPr lang="en-GB" dirty="0"/>
              <a:t>I use another diagram ( see below </a:t>
            </a:r>
            <a:r>
              <a:rPr lang="en-GB" dirty="0" smtClean="0"/>
              <a:t> ) </a:t>
            </a:r>
            <a:r>
              <a:rPr lang="en-GB" dirty="0"/>
              <a:t>to compare research to a journey and the completed dissertation or project  to a well built building. </a:t>
            </a:r>
          </a:p>
          <a:p>
            <a:r>
              <a:rPr lang="en-GB" dirty="0"/>
              <a:t> </a:t>
            </a:r>
          </a:p>
          <a:p>
            <a:r>
              <a:rPr lang="en-GB" dirty="0"/>
              <a:t> </a:t>
            </a:r>
          </a:p>
          <a:p>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Consider the well mapped but actually quite meandering research journey and the final, neatly built building with the themes, theories and arguments running throughout the whole, and the neat transitions from chapters to chapters, paragraphs to paragraphs. It could also help you to think about translating the research which is about discovery, challenge, dedicated work, note taking and detailing , into a careful piece of writing which is </a:t>
            </a:r>
          </a:p>
          <a:p>
            <a:pPr lvl="1"/>
            <a:r>
              <a:rPr lang="en-GB" dirty="0"/>
              <a:t>well planned</a:t>
            </a:r>
          </a:p>
          <a:p>
            <a:pPr lvl="1"/>
            <a:r>
              <a:rPr lang="en-GB" dirty="0"/>
              <a:t>coherent</a:t>
            </a:r>
          </a:p>
          <a:p>
            <a:pPr lvl="1"/>
            <a:r>
              <a:rPr lang="en-GB" dirty="0"/>
              <a:t>with themes and theories running throughout it</a:t>
            </a:r>
          </a:p>
          <a:p>
            <a:pPr lvl="1"/>
            <a:r>
              <a:rPr lang="en-GB" dirty="0"/>
              <a:t>with an argument running throughout it</a:t>
            </a:r>
          </a:p>
          <a:p>
            <a:pPr lvl="1"/>
            <a:r>
              <a:rPr lang="en-GB" dirty="0"/>
              <a:t>with claims backed by evidence and evidence forming the basis of claims</a:t>
            </a:r>
          </a:p>
          <a:p>
            <a:pPr lvl="1"/>
            <a:r>
              <a:rPr lang="en-GB" dirty="0"/>
              <a:t>and all the parts  in their logical place in the whole. </a:t>
            </a:r>
          </a:p>
          <a:p>
            <a:r>
              <a:rPr lang="en-GB" dirty="0"/>
              <a:t> </a:t>
            </a:r>
          </a:p>
          <a:p>
            <a:r>
              <a:rPr lang="en-GB" dirty="0"/>
              <a:t> </a:t>
            </a:r>
          </a:p>
          <a:p>
            <a:r>
              <a:rPr lang="en-GB" dirty="0"/>
              <a:t>You can also visualise using mind mapping tools – which let you explore ideas in a visual shape, a map of your thoughts and findings and questions- which then helps not only to shape what you are thinking and writing, but also to show weak areas which need further work.</a:t>
            </a:r>
          </a:p>
          <a:p>
            <a:endParaRPr lang="en-GB" dirty="0"/>
          </a:p>
          <a:p>
            <a:endParaRPr lang="en-GB" dirty="0"/>
          </a:p>
          <a:p>
            <a:endParaRPr lang="en-GB" dirty="0"/>
          </a:p>
          <a:p>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a:t>Other kinds of writing to break blocks</a:t>
            </a:r>
            <a:endParaRPr lang="en-GB" dirty="0"/>
          </a:p>
          <a:p>
            <a:r>
              <a:rPr lang="en-GB" dirty="0"/>
              <a:t>You can also try generative writing which involves the following:</a:t>
            </a:r>
          </a:p>
          <a:p>
            <a:r>
              <a:rPr lang="en-GB" dirty="0"/>
              <a:t> </a:t>
            </a:r>
          </a:p>
          <a:p>
            <a:pPr lvl="0"/>
            <a:r>
              <a:rPr lang="en-GB" dirty="0"/>
              <a:t>Write for five minutes</a:t>
            </a:r>
          </a:p>
          <a:p>
            <a:pPr lvl="0"/>
            <a:r>
              <a:rPr lang="en-GB" dirty="0"/>
              <a:t>Without stopping</a:t>
            </a:r>
          </a:p>
          <a:p>
            <a:pPr lvl="0"/>
            <a:r>
              <a:rPr lang="en-GB" dirty="0"/>
              <a:t>Then go back and re-shape it</a:t>
            </a:r>
          </a:p>
          <a:p>
            <a:r>
              <a:rPr lang="en-GB" dirty="0"/>
              <a:t> </a:t>
            </a:r>
          </a:p>
          <a:p>
            <a:r>
              <a:rPr lang="en-GB" dirty="0"/>
              <a:t>Reflect back on the writing, using it as a prompt for discussion and future writing. Take a different coloured pen, annotate, correct it, cut it into bullet points, expand some elements, remove repetition, clarify some elements. The computer helps you to do this painlessly, but you might prefer writing on the computer,  printing it off and working on it manually, then transferring to the computer again. Find a variety of practices which work for you and use them when you need to.  </a:t>
            </a:r>
          </a:p>
          <a:p>
            <a:r>
              <a:rPr lang="en-GB"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Rowena Murray’s  ‘binge’ and ‘snack’ writing (Murray 2002), recognises that sometimes we don’t have long to write but can write something quick, focused and useful in a small ‘snack’ to be followed later with some long hours of writing or a ‘binge’. Write when you can, what you can, and ensure you take time later to shape, cut, edit and make it flow well, and say what you need it to say. Try it out on ‘critical friends’ whose judgement you trust and  who can advise on whether it does your research justice and is clear enough.   </a:t>
            </a:r>
          </a:p>
          <a:p>
            <a:endParaRPr lang="en-GB" dirty="0" smtClean="0"/>
          </a:p>
          <a:p>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feedback aids writing </a:t>
            </a:r>
            <a:endParaRPr lang="en-GB" dirty="0"/>
          </a:p>
        </p:txBody>
      </p:sp>
      <p:sp>
        <p:nvSpPr>
          <p:cNvPr id="3" name="Content Placeholder 2"/>
          <p:cNvSpPr>
            <a:spLocks noGrp="1"/>
          </p:cNvSpPr>
          <p:nvPr>
            <p:ph idx="1"/>
          </p:nvPr>
        </p:nvSpPr>
        <p:spPr>
          <a:xfrm>
            <a:off x="457200" y="1124744"/>
            <a:ext cx="8229600" cy="5001419"/>
          </a:xfrm>
        </p:spPr>
        <p:txBody>
          <a:bodyPr>
            <a:normAutofit fontScale="62500" lnSpcReduction="20000"/>
          </a:bodyPr>
          <a:lstStyle/>
          <a:p>
            <a:r>
              <a:rPr lang="en-GB" dirty="0"/>
              <a:t>Rowena Murray has a helpful typology of comments from tutors both at the conceptual, critical level and that of presentation </a:t>
            </a:r>
            <a:r>
              <a:rPr lang="en-GB" dirty="0" err="1"/>
              <a:t>i.e</a:t>
            </a:r>
            <a:r>
              <a:rPr lang="en-GB" dirty="0"/>
              <a:t>:</a:t>
            </a:r>
          </a:p>
          <a:p>
            <a:pPr lvl="0"/>
            <a:r>
              <a:rPr lang="en-GB" dirty="0"/>
              <a:t>Argument</a:t>
            </a:r>
          </a:p>
          <a:p>
            <a:pPr lvl="0"/>
            <a:r>
              <a:rPr lang="en-GB" dirty="0"/>
              <a:t>Clarity</a:t>
            </a:r>
          </a:p>
          <a:p>
            <a:pPr lvl="0"/>
            <a:r>
              <a:rPr lang="en-GB" dirty="0"/>
              <a:t>‘Develop’</a:t>
            </a:r>
          </a:p>
          <a:p>
            <a:pPr lvl="0"/>
            <a:r>
              <a:rPr lang="en-GB" dirty="0"/>
              <a:t>‘Discuss’</a:t>
            </a:r>
          </a:p>
          <a:p>
            <a:pPr lvl="0"/>
            <a:r>
              <a:rPr lang="en-GB" dirty="0"/>
              <a:t>‘Distinguish’</a:t>
            </a:r>
          </a:p>
          <a:p>
            <a:pPr lvl="0"/>
            <a:r>
              <a:rPr lang="en-GB" dirty="0"/>
              <a:t>‘Expand’</a:t>
            </a:r>
          </a:p>
          <a:p>
            <a:pPr lvl="0"/>
            <a:r>
              <a:rPr lang="en-GB" dirty="0"/>
              <a:t>The mechanics, i.e.</a:t>
            </a:r>
          </a:p>
          <a:p>
            <a:pPr lvl="1"/>
            <a:r>
              <a:rPr lang="en-GB" dirty="0"/>
              <a:t>punctuation etc</a:t>
            </a:r>
          </a:p>
          <a:p>
            <a:pPr lvl="1"/>
            <a:r>
              <a:rPr lang="en-GB" dirty="0"/>
              <a:t>praise</a:t>
            </a:r>
          </a:p>
          <a:p>
            <a:pPr lvl="1"/>
            <a:r>
              <a:rPr lang="en-GB" dirty="0"/>
              <a:t>probe</a:t>
            </a:r>
          </a:p>
          <a:p>
            <a:pPr lvl="1"/>
            <a:r>
              <a:rPr lang="en-GB" dirty="0"/>
              <a:t>prompt</a:t>
            </a:r>
          </a:p>
          <a:p>
            <a:pPr lvl="1"/>
            <a:r>
              <a:rPr lang="en-GB" dirty="0"/>
              <a:t>role switch</a:t>
            </a:r>
          </a:p>
          <a:p>
            <a:pPr lvl="1"/>
            <a:r>
              <a:rPr lang="en-GB" dirty="0"/>
              <a:t>style</a:t>
            </a:r>
          </a:p>
          <a:p>
            <a:r>
              <a:rPr lang="en-GB" dirty="0"/>
              <a:t> </a:t>
            </a:r>
          </a:p>
          <a:p>
            <a:r>
              <a:rPr lang="en-GB" dirty="0" smtClean="0"/>
              <a:t>How can understanding different kinds of feedback aid your writing? </a:t>
            </a:r>
            <a:endParaRPr lang="en-GB"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Continuum from </a:t>
            </a:r>
          </a:p>
          <a:p>
            <a:r>
              <a:rPr lang="en-GB" dirty="0" smtClean="0"/>
              <a:t>Track changes and comment in text boxes on scripts in progress sent through the email</a:t>
            </a:r>
          </a:p>
          <a:p>
            <a:r>
              <a:rPr lang="en-GB" dirty="0" smtClean="0"/>
              <a:t>Online learning environments  where feedback engages developmental writing</a:t>
            </a:r>
          </a:p>
          <a:p>
            <a:r>
              <a:rPr lang="en-GB" dirty="0" smtClean="0"/>
              <a:t>Online learning expectations for reflection</a:t>
            </a:r>
          </a:p>
          <a:p>
            <a:r>
              <a:rPr lang="en-GB" dirty="0" smtClean="0"/>
              <a:t>Sharing with peers in discussion forums both opportunistically and as part of a staged programme</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97</a:t>
            </a:fld>
            <a:endParaRPr lang="en-GB"/>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p:txBody>
          <a:bodyPr/>
          <a:lstStyle/>
          <a:p>
            <a:r>
              <a:rPr lang="en-GB" dirty="0" smtClean="0"/>
              <a:t>In  responding to students’ written work in the e environment- ‘Track changes’ (rather than engaged ‘comment’) encourages ‘accept all’ – it is a form of feedback which measures against right wrong answers and substitutes expression - how can it enable learning? </a:t>
            </a:r>
          </a:p>
          <a:p>
            <a:r>
              <a:rPr lang="en-GB" dirty="0" smtClean="0"/>
              <a:t>Online blogging as well as writing  can be a substitute for the writing </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98</a:t>
            </a:fld>
            <a:endParaRPr lang="en-GB"/>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Interrogative prompting –mode of response encouraging learning in an e environment  </a:t>
            </a:r>
            <a:endParaRPr lang="en-GB" dirty="0"/>
          </a:p>
        </p:txBody>
      </p:sp>
      <p:sp>
        <p:nvSpPr>
          <p:cNvPr id="3" name="Content Placeholder 2"/>
          <p:cNvSpPr>
            <a:spLocks noGrp="1"/>
          </p:cNvSpPr>
          <p:nvPr>
            <p:ph idx="1"/>
          </p:nvPr>
        </p:nvSpPr>
        <p:spPr>
          <a:xfrm>
            <a:off x="457200" y="2000240"/>
            <a:ext cx="8229600" cy="4857760"/>
          </a:xfrm>
        </p:spPr>
        <p:txBody>
          <a:bodyPr>
            <a:normAutofit fontScale="92500" lnSpcReduction="20000"/>
          </a:bodyPr>
          <a:lstStyle/>
          <a:p>
            <a:r>
              <a:rPr lang="en-GB" dirty="0" smtClean="0"/>
              <a:t>Engagement with the development of writing - particularly </a:t>
            </a:r>
          </a:p>
          <a:p>
            <a:r>
              <a:rPr lang="en-GB" dirty="0" smtClean="0"/>
              <a:t>-reflective writing, </a:t>
            </a:r>
          </a:p>
          <a:p>
            <a:r>
              <a:rPr lang="en-GB" dirty="0" smtClean="0"/>
              <a:t>-writing which explores ones role, </a:t>
            </a:r>
          </a:p>
          <a:p>
            <a:r>
              <a:rPr lang="en-GB" dirty="0" smtClean="0"/>
              <a:t>-writing engaged with critique, </a:t>
            </a:r>
          </a:p>
          <a:p>
            <a:r>
              <a:rPr lang="en-GB" dirty="0" smtClean="0"/>
              <a:t>-writing which is developing thought and argument- </a:t>
            </a:r>
          </a:p>
          <a:p>
            <a:pPr>
              <a:buNone/>
            </a:pPr>
            <a:r>
              <a:rPr lang="en-GB" dirty="0" smtClean="0"/>
              <a:t> is enabled by  </a:t>
            </a:r>
          </a:p>
          <a:p>
            <a:r>
              <a:rPr lang="en-GB" dirty="0" smtClean="0"/>
              <a:t> ‘prompting’ questions –interrogative prompting </a:t>
            </a:r>
          </a:p>
          <a:p>
            <a:r>
              <a:rPr lang="en-GB" dirty="0" smtClean="0"/>
              <a:t> formative feedback which is also feed forward and engages you in a dialogue</a:t>
            </a:r>
            <a:endParaRPr lang="en-GB" dirty="0"/>
          </a:p>
        </p:txBody>
      </p:sp>
      <p:sp>
        <p:nvSpPr>
          <p:cNvPr id="4" name="Slide Number Placeholder 3"/>
          <p:cNvSpPr>
            <a:spLocks noGrp="1"/>
          </p:cNvSpPr>
          <p:nvPr>
            <p:ph type="sldNum" sz="quarter" idx="12"/>
          </p:nvPr>
        </p:nvSpPr>
        <p:spPr/>
        <p:txBody>
          <a:bodyPr/>
          <a:lstStyle/>
          <a:p>
            <a:fld id="{C20314BC-B874-42A5-B5D0-0ECB9E13C50C}" type="slidenum">
              <a:rPr lang="en-GB" smtClean="0"/>
              <a:pPr/>
              <a:t>99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8232</Words>
  <Application>Microsoft Office PowerPoint</Application>
  <PresentationFormat>On-screen Show (4:3)</PresentationFormat>
  <Paragraphs>562</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Voice,  vision and articulation</vt:lpstr>
      <vt:lpstr>Slide 2</vt:lpstr>
      <vt:lpstr>Slide 3</vt:lpstr>
      <vt:lpstr>background</vt:lpstr>
      <vt:lpstr>Slide 5</vt:lpstr>
      <vt:lpstr>Slide 6</vt:lpstr>
      <vt:lpstr>Slide 7</vt:lpstr>
      <vt:lpstr>Slide 8</vt:lpstr>
      <vt:lpstr>Sets of questions –I will be asking you to consider  </vt:lpstr>
      <vt:lpstr>Conceptual threshold crossing</vt:lpstr>
      <vt:lpstr>Questions      1 </vt:lpstr>
      <vt:lpstr>Slide 12</vt:lpstr>
      <vt:lpstr>Slide 13</vt:lpstr>
      <vt:lpstr>Suggesting..</vt:lpstr>
      <vt:lpstr>WAP</vt:lpstr>
      <vt:lpstr>Slide 16</vt:lpstr>
      <vt:lpstr>Slide 17</vt:lpstr>
      <vt:lpstr> What helps enable writing breakthroughs  and the sustaining of effective writing practices? </vt:lpstr>
      <vt:lpstr>Data collection and analysis  </vt:lpstr>
      <vt:lpstr>Slide 20</vt:lpstr>
      <vt:lpstr>Slide 21</vt:lpstr>
      <vt:lpstr>Slide 22</vt:lpstr>
      <vt:lpstr>Respondents talk about : Breakthroughs </vt:lpstr>
      <vt:lpstr>Themes emerging-my views</vt:lpstr>
      <vt:lpstr>Questions – Quotations </vt:lpstr>
      <vt:lpstr>quotations</vt:lpstr>
      <vt:lpstr>Slide 27</vt:lpstr>
      <vt:lpstr>Slide 28</vt:lpstr>
      <vt:lpstr>Slide 29</vt:lpstr>
      <vt:lpstr>Slide 30</vt:lpstr>
      <vt:lpstr>Slide 31</vt:lpstr>
      <vt:lpstr>Slide 32</vt:lpstr>
      <vt:lpstr>Slide 33</vt:lpstr>
      <vt:lpstr>Slide 34</vt:lpstr>
      <vt:lpstr>Findings what helps the writing process and  breakthroughs- </vt:lpstr>
      <vt:lpstr>Writing to write</vt:lpstr>
      <vt:lpstr>Using critical friends</vt:lpstr>
      <vt:lpstr>Planning to write </vt:lpstr>
      <vt:lpstr>Slide 39</vt:lpstr>
      <vt:lpstr>Slide 40</vt:lpstr>
      <vt:lpstr>Multitasking to release creativity </vt:lpstr>
      <vt:lpstr>Getting it and getting it down, right </vt:lpstr>
      <vt:lpstr>Question  3 </vt:lpstr>
      <vt:lpstr>On programmes colleagues and students have valued</vt:lpstr>
      <vt:lpstr>Findings from the literature and the online projects</vt:lpstr>
      <vt:lpstr>What is frustrating limiting or goes wrong</vt:lpstr>
      <vt:lpstr>Course and tutor strategies</vt:lpstr>
      <vt:lpstr>Slide 48</vt:lpstr>
      <vt:lpstr>WAP- results from email and f to f interviews </vt:lpstr>
      <vt:lpstr>Example of  a bit of a blog </vt:lpstr>
      <vt:lpstr>Slide 51</vt:lpstr>
      <vt:lpstr>Slide 52</vt:lpstr>
      <vt:lpstr>Slide 53</vt:lpstr>
      <vt:lpstr>Slide 54</vt:lpstr>
      <vt:lpstr>Online creative writing module- some results  </vt:lpstr>
      <vt:lpstr>Academic writing in particular </vt:lpstr>
      <vt:lpstr>Questions  3 Moving on</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Reflections</vt:lpstr>
      <vt:lpstr> The research will generate new knowledge which: </vt:lpstr>
      <vt:lpstr>Slide 77</vt:lpstr>
      <vt:lpstr>Slide 78</vt:lpstr>
      <vt:lpstr>Questions</vt:lpstr>
      <vt:lpstr>Slide 80</vt:lpstr>
      <vt:lpstr>Slide 81</vt:lpstr>
      <vt:lpstr>What do you realise blocks you? And what do you not realise/own up to?? Using the Johari window</vt:lpstr>
      <vt:lpstr>activities</vt:lpstr>
      <vt:lpstr>Slide 84</vt:lpstr>
      <vt:lpstr>Slide 85</vt:lpstr>
      <vt:lpstr>Write it out and soon and regularly</vt:lpstr>
      <vt:lpstr>Slide 87</vt:lpstr>
      <vt:lpstr>Slide 88</vt:lpstr>
      <vt:lpstr>Slide 89</vt:lpstr>
      <vt:lpstr>Slide 90</vt:lpstr>
      <vt:lpstr>Slide 91</vt:lpstr>
      <vt:lpstr>Slide 92</vt:lpstr>
      <vt:lpstr>Slide 93</vt:lpstr>
      <vt:lpstr>Slide 94</vt:lpstr>
      <vt:lpstr>Slide 95</vt:lpstr>
      <vt:lpstr>Understanding feedback aids writing </vt:lpstr>
      <vt:lpstr>Slide 97</vt:lpstr>
      <vt:lpstr>However</vt:lpstr>
      <vt:lpstr>Interrogative prompting –mode of response encouraging learning in an e environment  </vt:lpstr>
      <vt:lpstr>Slide 100</vt:lpstr>
      <vt:lpstr>Slide 101</vt:lpstr>
      <vt:lpstr>Slide 102</vt:lpstr>
      <vt:lpstr>Slide 103</vt:lpstr>
      <vt:lpstr>Slide 104</vt:lpstr>
      <vt:lpstr>Perceived benefits</vt:lpstr>
      <vt:lpstr>finally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and vision</dc:title>
  <dc:creator>Gina</dc:creator>
  <cp:lastModifiedBy>Gina</cp:lastModifiedBy>
  <cp:revision>34</cp:revision>
  <dcterms:created xsi:type="dcterms:W3CDTF">2012-06-02T03:19:58Z</dcterms:created>
  <dcterms:modified xsi:type="dcterms:W3CDTF">2012-06-28T07:04:32Z</dcterms:modified>
</cp:coreProperties>
</file>