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9" r:id="rId3"/>
    <p:sldId id="266" r:id="rId4"/>
    <p:sldId id="257" r:id="rId5"/>
    <p:sldId id="258" r:id="rId6"/>
    <p:sldId id="259" r:id="rId7"/>
    <p:sldId id="260" r:id="rId8"/>
    <p:sldId id="261" r:id="rId9"/>
    <p:sldId id="271" r:id="rId10"/>
    <p:sldId id="270" r:id="rId11"/>
    <p:sldId id="262" r:id="rId12"/>
    <p:sldId id="263" r:id="rId13"/>
    <p:sldId id="265" r:id="rId14"/>
    <p:sldId id="272"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8A472A-1F40-40E5-9D0C-71FB2C56CD36}" type="datetimeFigureOut">
              <a:rPr lang="en-GB" smtClean="0"/>
              <a:t>16/12/2012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83724D-04B4-4388-ACDF-99E346C23E49}"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0E9EAD1-7F7F-4AC1-A7A2-FD6F24359E0B}" type="datetime1">
              <a:rPr lang="en-GB" smtClean="0"/>
              <a:t>16/12/2012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D337B9-4C5C-40D5-AF16-2AF3979F7D6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63857B-805C-4FC9-BA50-DFB1886B0A7B}" type="datetime1">
              <a:rPr lang="en-GB" smtClean="0"/>
              <a:t>16/12/2012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D337B9-4C5C-40D5-AF16-2AF3979F7D6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34713C-BEAC-43F8-953F-155D418F2910}" type="datetime1">
              <a:rPr lang="en-GB" smtClean="0"/>
              <a:t>16/12/2012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D337B9-4C5C-40D5-AF16-2AF3979F7D6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2FF1BC-B79D-4380-81B8-F3C75C9B1FF8}" type="datetime1">
              <a:rPr lang="en-GB" smtClean="0"/>
              <a:t>16/12/2012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D337B9-4C5C-40D5-AF16-2AF3979F7D6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3AB9B5-2706-4DD4-86D1-F053964AEAB8}" type="datetime1">
              <a:rPr lang="en-GB" smtClean="0"/>
              <a:t>16/12/2012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D337B9-4C5C-40D5-AF16-2AF3979F7D6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C8EC15E-7AFC-4C42-82FD-A9F4C6859C15}" type="datetime1">
              <a:rPr lang="en-GB" smtClean="0"/>
              <a:t>16/12/2012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D337B9-4C5C-40D5-AF16-2AF3979F7D6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E53A0BF-FB87-4A33-B677-6418D94AA8CB}" type="datetime1">
              <a:rPr lang="en-GB" smtClean="0"/>
              <a:t>16/12/2012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D337B9-4C5C-40D5-AF16-2AF3979F7D6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6A694B8-EA33-4BB7-ADEE-79D8612F7634}" type="datetime1">
              <a:rPr lang="en-GB" smtClean="0"/>
              <a:t>16/12/2012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D337B9-4C5C-40D5-AF16-2AF3979F7D6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3362CD-786D-4EAF-A728-731FBC082CF3}" type="datetime1">
              <a:rPr lang="en-GB" smtClean="0"/>
              <a:t>16/12/2012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D337B9-4C5C-40D5-AF16-2AF3979F7D6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AAAB59-D429-4B2F-B5D6-4D8913A684BD}" type="datetime1">
              <a:rPr lang="en-GB" smtClean="0"/>
              <a:t>16/12/2012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D337B9-4C5C-40D5-AF16-2AF3979F7D6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D90BE8-C52A-4689-BDF3-5A8E5E2DEAB5}" type="datetime1">
              <a:rPr lang="en-GB" smtClean="0"/>
              <a:t>16/12/2012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D337B9-4C5C-40D5-AF16-2AF3979F7D6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7E4C8-A368-4F43-B417-E7B066181595}" type="datetime1">
              <a:rPr lang="en-GB" smtClean="0"/>
              <a:t>16/12/2012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337B9-4C5C-40D5-AF16-2AF3979F7D6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Some quality cycle planning monitoring and sharing examples</a:t>
            </a:r>
            <a:endParaRPr lang="en-GB" dirty="0"/>
          </a:p>
        </p:txBody>
      </p:sp>
      <p:sp>
        <p:nvSpPr>
          <p:cNvPr id="3" name="Subtitle 2"/>
          <p:cNvSpPr>
            <a:spLocks noGrp="1"/>
          </p:cNvSpPr>
          <p:nvPr>
            <p:ph type="subTitle" idx="1"/>
          </p:nvPr>
        </p:nvSpPr>
        <p:spPr/>
        <p:txBody>
          <a:bodyPr/>
          <a:lstStyle/>
          <a:p>
            <a:endParaRPr lang="en-GB"/>
          </a:p>
        </p:txBody>
      </p:sp>
      <p:sp>
        <p:nvSpPr>
          <p:cNvPr id="4" name="Slide Number Placeholder 3"/>
          <p:cNvSpPr>
            <a:spLocks noGrp="1"/>
          </p:cNvSpPr>
          <p:nvPr>
            <p:ph type="sldNum" sz="quarter" idx="12"/>
          </p:nvPr>
        </p:nvSpPr>
        <p:spPr/>
        <p:txBody>
          <a:bodyPr/>
          <a:lstStyle/>
          <a:p>
            <a:fld id="{43D337B9-4C5C-40D5-AF16-2AF3979F7D66}" type="slidenum">
              <a:rPr lang="en-GB" smtClean="0"/>
              <a:pPr/>
              <a:t>1</a:t>
            </a:fld>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NSS  national student </a:t>
            </a:r>
            <a:r>
              <a:rPr lang="en-GB" b="1" dirty="0" smtClean="0"/>
              <a:t>survey- a glimpse</a:t>
            </a:r>
            <a:r>
              <a:rPr lang="en-GB" b="1" dirty="0" smtClean="0"/>
              <a:t/>
            </a:r>
            <a:br>
              <a:rPr lang="en-GB" b="1" dirty="0" smtClean="0"/>
            </a:br>
            <a:endParaRPr lang="en-GB" dirty="0"/>
          </a:p>
        </p:txBody>
      </p:sp>
      <p:sp>
        <p:nvSpPr>
          <p:cNvPr id="3" name="Content Placeholder 2"/>
          <p:cNvSpPr>
            <a:spLocks noGrp="1"/>
          </p:cNvSpPr>
          <p:nvPr>
            <p:ph idx="1"/>
          </p:nvPr>
        </p:nvSpPr>
        <p:spPr>
          <a:xfrm>
            <a:off x="457200" y="980728"/>
            <a:ext cx="8229600" cy="5145435"/>
          </a:xfrm>
        </p:spPr>
        <p:txBody>
          <a:bodyPr>
            <a:normAutofit fontScale="85000" lnSpcReduction="20000"/>
          </a:bodyPr>
          <a:lstStyle/>
          <a:p>
            <a:r>
              <a:rPr lang="en-GB" dirty="0" smtClean="0"/>
              <a:t>The national NSS enables us to find out what our 3</a:t>
            </a:r>
            <a:r>
              <a:rPr lang="en-GB" baseline="30000" dirty="0" smtClean="0"/>
              <a:t>rd</a:t>
            </a:r>
            <a:r>
              <a:rPr lang="en-GB" dirty="0" smtClean="0"/>
              <a:t> year students feel about their experiences of </a:t>
            </a:r>
            <a:r>
              <a:rPr lang="en-GB" dirty="0" err="1" smtClean="0"/>
              <a:t>teachign</a:t>
            </a:r>
            <a:r>
              <a:rPr lang="en-GB" dirty="0" smtClean="0"/>
              <a:t> and learning, assessment, organisation ad management, and their overall student experience. It is used to  provide one set of information for universities </a:t>
            </a:r>
            <a:r>
              <a:rPr lang="en-GB" dirty="0" smtClean="0"/>
              <a:t>t</a:t>
            </a:r>
            <a:r>
              <a:rPr lang="en-GB" dirty="0" smtClean="0"/>
              <a:t>o measure their performance, and to feed into continual improvement.</a:t>
            </a:r>
          </a:p>
          <a:p>
            <a:r>
              <a:rPr lang="en-GB" dirty="0" smtClean="0"/>
              <a:t>Yearly </a:t>
            </a:r>
            <a:r>
              <a:rPr lang="en-GB" dirty="0" smtClean="0"/>
              <a:t>3</a:t>
            </a:r>
            <a:r>
              <a:rPr lang="en-GB" baseline="30000" dirty="0" smtClean="0"/>
              <a:t>rd</a:t>
            </a:r>
            <a:r>
              <a:rPr lang="en-GB" dirty="0" smtClean="0"/>
              <a:t> yrs asked questions about teaching and  learning, learning support and environment etc</a:t>
            </a:r>
          </a:p>
          <a:p>
            <a:r>
              <a:rPr lang="en-GB" dirty="0" smtClean="0"/>
              <a:t>Information for whole </a:t>
            </a:r>
            <a:r>
              <a:rPr lang="en-GB" dirty="0" err="1" smtClean="0"/>
              <a:t>uni</a:t>
            </a:r>
            <a:r>
              <a:rPr lang="en-GB" dirty="0" smtClean="0"/>
              <a:t>, for different courses- shared with leaders and practitioners and students  cooperative collegial decisions about changes </a:t>
            </a:r>
          </a:p>
          <a:p>
            <a:r>
              <a:rPr lang="en-GB" dirty="0" smtClean="0"/>
              <a:t>Improvement </a:t>
            </a:r>
            <a:r>
              <a:rPr lang="en-GB" dirty="0" smtClean="0"/>
              <a:t>year </a:t>
            </a:r>
            <a:r>
              <a:rPr lang="en-GB" dirty="0" smtClean="0"/>
              <a:t>on year- affects ratings of university nationally </a:t>
            </a:r>
            <a:r>
              <a:rPr lang="en-GB" dirty="0" smtClean="0"/>
              <a:t>.</a:t>
            </a:r>
            <a:endParaRPr lang="en-GB" dirty="0" smtClean="0"/>
          </a:p>
          <a:p>
            <a:endParaRPr lang="en-GB" dirty="0"/>
          </a:p>
        </p:txBody>
      </p:sp>
      <p:sp>
        <p:nvSpPr>
          <p:cNvPr id="4" name="Slide Number Placeholder 3"/>
          <p:cNvSpPr>
            <a:spLocks noGrp="1"/>
          </p:cNvSpPr>
          <p:nvPr>
            <p:ph type="sldNum" sz="quarter" idx="12"/>
          </p:nvPr>
        </p:nvSpPr>
        <p:spPr/>
        <p:txBody>
          <a:bodyPr/>
          <a:lstStyle/>
          <a:p>
            <a:fld id="{43D337B9-4C5C-40D5-AF16-2AF3979F7D66}" type="slidenum">
              <a:rPr lang="en-GB" smtClean="0"/>
              <a:pPr/>
              <a:t>10</a:t>
            </a:fld>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smtClean="0"/>
              <a:t>Sharing the  National student survey</a:t>
            </a:r>
            <a:endParaRPr lang="en-GB" dirty="0"/>
          </a:p>
        </p:txBody>
      </p:sp>
      <p:sp>
        <p:nvSpPr>
          <p:cNvPr id="3" name="Content Placeholder 2"/>
          <p:cNvSpPr>
            <a:spLocks noGrp="1"/>
          </p:cNvSpPr>
          <p:nvPr>
            <p:ph idx="1"/>
          </p:nvPr>
        </p:nvSpPr>
        <p:spPr>
          <a:xfrm>
            <a:off x="457200" y="836712"/>
            <a:ext cx="8229600" cy="6021288"/>
          </a:xfrm>
        </p:spPr>
        <p:txBody>
          <a:bodyPr>
            <a:normAutofit fontScale="85000" lnSpcReduction="20000"/>
          </a:bodyPr>
          <a:lstStyle/>
          <a:p>
            <a:r>
              <a:rPr lang="en-GB" b="1" dirty="0"/>
              <a:t>University of </a:t>
            </a:r>
            <a:r>
              <a:rPr lang="en-GB" b="1" dirty="0" smtClean="0"/>
              <a:t>XXXX</a:t>
            </a:r>
            <a:endParaRPr lang="en-GB" dirty="0"/>
          </a:p>
          <a:p>
            <a:r>
              <a:rPr lang="en-GB" b="1" dirty="0"/>
              <a:t>NSS 2012 Analysis – Report </a:t>
            </a:r>
            <a:r>
              <a:rPr lang="en-GB" b="1" dirty="0" smtClean="0"/>
              <a:t>  </a:t>
            </a:r>
            <a:r>
              <a:rPr lang="en-GB" b="1" dirty="0"/>
              <a:t>Free Text Comments</a:t>
            </a:r>
            <a:endParaRPr lang="en-GB" dirty="0"/>
          </a:p>
          <a:p>
            <a:r>
              <a:rPr lang="en-GB" b="1" dirty="0"/>
              <a:t>School of </a:t>
            </a:r>
            <a:r>
              <a:rPr lang="en-GB" b="1" dirty="0" smtClean="0"/>
              <a:t>XXXX</a:t>
            </a:r>
            <a:endParaRPr lang="en-GB" dirty="0"/>
          </a:p>
          <a:p>
            <a:r>
              <a:rPr lang="en-GB" b="1" dirty="0"/>
              <a:t>Free Text Comments</a:t>
            </a:r>
            <a:endParaRPr lang="en-GB" dirty="0"/>
          </a:p>
          <a:p>
            <a:pPr lvl="0"/>
            <a:r>
              <a:rPr lang="en-GB" b="1" dirty="0"/>
              <a:t> Introduction</a:t>
            </a:r>
            <a:endParaRPr lang="en-GB" dirty="0"/>
          </a:p>
          <a:p>
            <a:r>
              <a:rPr lang="en-GB" dirty="0"/>
              <a:t>As part of the dissemination of the results from the NSS 2012, the </a:t>
            </a:r>
            <a:r>
              <a:rPr lang="en-GB" dirty="0" smtClean="0"/>
              <a:t>students’ </a:t>
            </a:r>
            <a:r>
              <a:rPr lang="en-GB" dirty="0"/>
              <a:t>free text comments are made available for internal use only.  The comments are anonymous.  The respondents are asked the following:</a:t>
            </a:r>
          </a:p>
          <a:p>
            <a:r>
              <a:rPr lang="en-GB" i="1" dirty="0"/>
              <a:t>‘Looking back on the experience, are there any particularly positive or negative aspects of your course you would like to highlight? (Please use the boxes below.)  Please ensure that your comments do not identify you individually.’</a:t>
            </a:r>
            <a:endParaRPr lang="en-GB" dirty="0"/>
          </a:p>
          <a:p>
            <a:r>
              <a:rPr lang="en-GB" dirty="0" smtClean="0"/>
              <a:t> </a:t>
            </a:r>
            <a:endParaRPr lang="en-GB" dirty="0"/>
          </a:p>
        </p:txBody>
      </p:sp>
      <p:sp>
        <p:nvSpPr>
          <p:cNvPr id="4" name="Slide Number Placeholder 3"/>
          <p:cNvSpPr>
            <a:spLocks noGrp="1"/>
          </p:cNvSpPr>
          <p:nvPr>
            <p:ph type="sldNum" sz="quarter" idx="12"/>
          </p:nvPr>
        </p:nvSpPr>
        <p:spPr/>
        <p:txBody>
          <a:bodyPr/>
          <a:lstStyle/>
          <a:p>
            <a:fld id="{43D337B9-4C5C-40D5-AF16-2AF3979F7D66}" type="slidenum">
              <a:rPr lang="en-GB" smtClean="0"/>
              <a:pPr/>
              <a:t>11</a:t>
            </a:fld>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332656"/>
            <a:ext cx="8229600" cy="6525344"/>
          </a:xfrm>
        </p:spPr>
        <p:txBody>
          <a:bodyPr>
            <a:normAutofit/>
          </a:bodyPr>
          <a:lstStyle/>
          <a:p>
            <a:r>
              <a:rPr lang="en-GB" dirty="0" smtClean="0"/>
              <a:t> NSS </a:t>
            </a:r>
            <a:r>
              <a:rPr lang="en-GB" dirty="0" smtClean="0"/>
              <a:t>scores are provided for the categories ‘learning and teaching’, ‘assessment and feedback’, ‘academic support’, ‘organisation and management’, learning resources’, and ‘personal development’. This allows a comparison of the NSS quantitative score with the frequency of comments by category.  This should highlight areas of good practice or of concern, and provide supporting evidence and clearer understanding through the comments themselves.  </a:t>
            </a:r>
          </a:p>
          <a:p>
            <a:r>
              <a:rPr lang="en-GB" dirty="0" smtClean="0"/>
              <a:t> </a:t>
            </a:r>
            <a:endParaRPr lang="en-GB" dirty="0" smtClean="0"/>
          </a:p>
          <a:p>
            <a:endParaRPr lang="en-GB" dirty="0" smtClean="0"/>
          </a:p>
          <a:p>
            <a:endParaRPr lang="en-GB" dirty="0"/>
          </a:p>
        </p:txBody>
      </p:sp>
      <p:sp>
        <p:nvSpPr>
          <p:cNvPr id="4" name="Slide Number Placeholder 3"/>
          <p:cNvSpPr>
            <a:spLocks noGrp="1"/>
          </p:cNvSpPr>
          <p:nvPr>
            <p:ph type="sldNum" sz="quarter" idx="12"/>
          </p:nvPr>
        </p:nvSpPr>
        <p:spPr/>
        <p:txBody>
          <a:bodyPr/>
          <a:lstStyle/>
          <a:p>
            <a:fld id="{43D337B9-4C5C-40D5-AF16-2AF3979F7D66}" type="slidenum">
              <a:rPr lang="en-GB" smtClean="0"/>
              <a:pPr/>
              <a:t>12</a:t>
            </a:fld>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smtClean="0"/>
              <a:t>How can you share  and What could you DO about these comments?</a:t>
            </a:r>
            <a:endParaRPr lang="en-GB" dirty="0"/>
          </a:p>
        </p:txBody>
      </p:sp>
      <p:sp>
        <p:nvSpPr>
          <p:cNvPr id="3" name="Content Placeholder 2"/>
          <p:cNvSpPr>
            <a:spLocks noGrp="1"/>
          </p:cNvSpPr>
          <p:nvPr>
            <p:ph idx="1"/>
          </p:nvPr>
        </p:nvSpPr>
        <p:spPr>
          <a:xfrm>
            <a:off x="457200" y="1196752"/>
            <a:ext cx="8229600" cy="5661248"/>
          </a:xfrm>
        </p:spPr>
        <p:txBody>
          <a:bodyPr>
            <a:normAutofit/>
          </a:bodyPr>
          <a:lstStyle/>
          <a:p>
            <a:r>
              <a:rPr lang="en-GB" dirty="0"/>
              <a:t>BA </a:t>
            </a:r>
            <a:r>
              <a:rPr lang="en-GB" dirty="0" err="1" smtClean="0"/>
              <a:t>xxxxxxxxx</a:t>
            </a:r>
            <a:endParaRPr lang="en-GB" dirty="0"/>
          </a:p>
          <a:p>
            <a:r>
              <a:rPr lang="en-GB" dirty="0"/>
              <a:t>Lively and enthusiastic staff make the subjects interesting.</a:t>
            </a:r>
          </a:p>
          <a:p>
            <a:r>
              <a:rPr lang="en-GB" dirty="0"/>
              <a:t>Differentiation and multicultural considerations should be embedded in each subject more.</a:t>
            </a:r>
          </a:p>
          <a:p>
            <a:r>
              <a:rPr lang="en-GB" dirty="0"/>
              <a:t>There should be more of the key texts available in the library for assignment use.</a:t>
            </a:r>
          </a:p>
          <a:p>
            <a:endParaRPr lang="en-GB" dirty="0"/>
          </a:p>
        </p:txBody>
      </p:sp>
      <p:sp>
        <p:nvSpPr>
          <p:cNvPr id="4" name="Slide Number Placeholder 3"/>
          <p:cNvSpPr>
            <a:spLocks noGrp="1"/>
          </p:cNvSpPr>
          <p:nvPr>
            <p:ph type="sldNum" sz="quarter" idx="12"/>
          </p:nvPr>
        </p:nvSpPr>
        <p:spPr/>
        <p:txBody>
          <a:bodyPr/>
          <a:lstStyle/>
          <a:p>
            <a:fld id="{43D337B9-4C5C-40D5-AF16-2AF3979F7D66}" type="slidenum">
              <a:rPr lang="en-GB" smtClean="0"/>
              <a:pPr/>
              <a:t>13</a:t>
            </a:fld>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1  Share the praise and use it to support development of staff- students value enthusiasm and dedication as well as skill.</a:t>
            </a:r>
          </a:p>
          <a:p>
            <a:r>
              <a:rPr lang="en-GB" dirty="0" smtClean="0"/>
              <a:t>2  There is a message for some longer term development in modules.</a:t>
            </a:r>
          </a:p>
          <a:p>
            <a:r>
              <a:rPr lang="en-GB" dirty="0" smtClean="0"/>
              <a:t>3  This can be enabled quite easily it is a ‘quick win’ to enable change and improvement for the student learning experience.</a:t>
            </a:r>
            <a:endParaRPr lang="en-GB" dirty="0"/>
          </a:p>
        </p:txBody>
      </p:sp>
      <p:sp>
        <p:nvSpPr>
          <p:cNvPr id="4" name="Slide Number Placeholder 3"/>
          <p:cNvSpPr>
            <a:spLocks noGrp="1"/>
          </p:cNvSpPr>
          <p:nvPr>
            <p:ph type="sldNum" sz="quarter" idx="12"/>
          </p:nvPr>
        </p:nvSpPr>
        <p:spPr/>
        <p:txBody>
          <a:bodyPr/>
          <a:lstStyle/>
          <a:p>
            <a:fld id="{43D337B9-4C5C-40D5-AF16-2AF3979F7D66}" type="slidenum">
              <a:rPr lang="en-GB" smtClean="0"/>
              <a:pPr/>
              <a:t>14</a:t>
            </a:fld>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cycles and sharing </a:t>
            </a:r>
            <a:endParaRPr lang="en-GB" dirty="0"/>
          </a:p>
        </p:txBody>
      </p:sp>
      <p:sp>
        <p:nvSpPr>
          <p:cNvPr id="3" name="Content Placeholder 2"/>
          <p:cNvSpPr>
            <a:spLocks noGrp="1"/>
          </p:cNvSpPr>
          <p:nvPr>
            <p:ph idx="1"/>
          </p:nvPr>
        </p:nvSpPr>
        <p:spPr/>
        <p:txBody>
          <a:bodyPr/>
          <a:lstStyle/>
          <a:p>
            <a:r>
              <a:rPr lang="en-GB" dirty="0" smtClean="0"/>
              <a:t>How could these comments and monitoring and evaluation information feed into </a:t>
            </a:r>
          </a:p>
          <a:p>
            <a:r>
              <a:rPr lang="en-GB" dirty="0" smtClean="0"/>
              <a:t>The strategic plan </a:t>
            </a:r>
          </a:p>
          <a:p>
            <a:r>
              <a:rPr lang="en-GB" dirty="0" smtClean="0"/>
              <a:t>KPIS and developments</a:t>
            </a:r>
          </a:p>
          <a:p>
            <a:r>
              <a:rPr lang="en-GB" dirty="0" smtClean="0"/>
              <a:t>And </a:t>
            </a:r>
            <a:r>
              <a:rPr lang="en-GB" smtClean="0"/>
              <a:t>effects monitored </a:t>
            </a:r>
            <a:r>
              <a:rPr lang="en-GB" dirty="0" smtClean="0"/>
              <a:t>and evaluated</a:t>
            </a:r>
            <a:r>
              <a:rPr lang="en-GB" dirty="0"/>
              <a:t>?</a:t>
            </a:r>
          </a:p>
        </p:txBody>
      </p:sp>
      <p:sp>
        <p:nvSpPr>
          <p:cNvPr id="4" name="Slide Number Placeholder 3"/>
          <p:cNvSpPr>
            <a:spLocks noGrp="1"/>
          </p:cNvSpPr>
          <p:nvPr>
            <p:ph type="sldNum" sz="quarter" idx="12"/>
          </p:nvPr>
        </p:nvSpPr>
        <p:spPr/>
        <p:txBody>
          <a:bodyPr/>
          <a:lstStyle/>
          <a:p>
            <a:fld id="{43D337B9-4C5C-40D5-AF16-2AF3979F7D66}" type="slidenum">
              <a:rPr lang="en-GB" smtClean="0"/>
              <a:pPr/>
              <a:t>15</a:t>
            </a:fld>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Exploring examples of institutional planning and response to quality feedback</a:t>
            </a:r>
            <a:endParaRPr lang="en-GB" dirty="0"/>
          </a:p>
        </p:txBody>
      </p:sp>
      <p:sp>
        <p:nvSpPr>
          <p:cNvPr id="3" name="Content Placeholder 2"/>
          <p:cNvSpPr>
            <a:spLocks noGrp="1"/>
          </p:cNvSpPr>
          <p:nvPr>
            <p:ph idx="1"/>
          </p:nvPr>
        </p:nvSpPr>
        <p:spPr>
          <a:xfrm>
            <a:off x="457200" y="1844824"/>
            <a:ext cx="8229600" cy="4281339"/>
          </a:xfrm>
        </p:spPr>
        <p:txBody>
          <a:bodyPr/>
          <a:lstStyle/>
          <a:p>
            <a:r>
              <a:rPr lang="en-GB" dirty="0" smtClean="0"/>
              <a:t>3</a:t>
            </a:r>
            <a:r>
              <a:rPr lang="en-GB" dirty="0" smtClean="0"/>
              <a:t> year institutional planning – developing strategic plans and sharing them ; ensuring the vision is owned and taken into practice </a:t>
            </a:r>
          </a:p>
          <a:p>
            <a:r>
              <a:rPr lang="en-GB" dirty="0" smtClean="0"/>
              <a:t>National student survey responses feeding into planning – long term changes and ‘quick wins’ </a:t>
            </a:r>
            <a:r>
              <a:rPr lang="en-GB" dirty="0" err="1" smtClean="0"/>
              <a:t>ie</a:t>
            </a:r>
            <a:r>
              <a:rPr lang="en-GB" dirty="0" smtClean="0"/>
              <a:t>  actions  which can cause some rapid improvement.</a:t>
            </a:r>
            <a:endParaRPr lang="en-GB" dirty="0"/>
          </a:p>
        </p:txBody>
      </p:sp>
      <p:sp>
        <p:nvSpPr>
          <p:cNvPr id="4" name="Slide Number Placeholder 3"/>
          <p:cNvSpPr>
            <a:spLocks noGrp="1"/>
          </p:cNvSpPr>
          <p:nvPr>
            <p:ph type="sldNum" sz="quarter" idx="12"/>
          </p:nvPr>
        </p:nvSpPr>
        <p:spPr/>
        <p:txBody>
          <a:bodyPr/>
          <a:lstStyle/>
          <a:p>
            <a:fld id="{43D337B9-4C5C-40D5-AF16-2AF3979F7D66}" type="slidenum">
              <a:rPr lang="en-GB" smtClean="0"/>
              <a:pPr/>
              <a:t>2</a:t>
            </a:fld>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260648"/>
            <a:ext cx="8229600" cy="5865515"/>
          </a:xfrm>
        </p:spPr>
        <p:txBody>
          <a:bodyPr>
            <a:normAutofit/>
          </a:bodyPr>
          <a:lstStyle/>
          <a:p>
            <a:r>
              <a:rPr lang="en-GB" b="1" dirty="0" smtClean="0"/>
              <a:t>3</a:t>
            </a:r>
            <a:r>
              <a:rPr lang="en-GB" b="1" dirty="0" smtClean="0"/>
              <a:t> </a:t>
            </a:r>
            <a:r>
              <a:rPr lang="en-GB" b="1" dirty="0" smtClean="0"/>
              <a:t>yr cycle planning and </a:t>
            </a:r>
            <a:r>
              <a:rPr lang="en-GB" b="1" dirty="0" err="1" smtClean="0"/>
              <a:t>replanning</a:t>
            </a:r>
            <a:r>
              <a:rPr lang="en-GB" b="1" dirty="0" smtClean="0"/>
              <a:t> built on awareness of context of HE monitoring and sharing – </a:t>
            </a:r>
          </a:p>
          <a:p>
            <a:r>
              <a:rPr lang="en-GB" dirty="0" smtClean="0"/>
              <a:t>strategic plan, strategies, collegial shared development and ownership</a:t>
            </a:r>
          </a:p>
          <a:p>
            <a:r>
              <a:rPr lang="en-GB" dirty="0" smtClean="0"/>
              <a:t>Communication via website, open meetings,  materials</a:t>
            </a:r>
          </a:p>
          <a:p>
            <a:r>
              <a:rPr lang="en-GB" dirty="0" smtClean="0"/>
              <a:t>Changes to practice  and to the plans </a:t>
            </a:r>
          </a:p>
          <a:p>
            <a:r>
              <a:rPr lang="en-GB" dirty="0" smtClean="0"/>
              <a:t>Monitored </a:t>
            </a:r>
            <a:r>
              <a:rPr lang="en-GB" dirty="0"/>
              <a:t>b</a:t>
            </a:r>
            <a:r>
              <a:rPr lang="en-GB" dirty="0" smtClean="0"/>
              <a:t>y KPIs</a:t>
            </a:r>
          </a:p>
          <a:p>
            <a:endParaRPr lang="en-GB" dirty="0"/>
          </a:p>
          <a:p>
            <a:endParaRPr lang="en-GB" dirty="0"/>
          </a:p>
        </p:txBody>
      </p:sp>
      <p:sp>
        <p:nvSpPr>
          <p:cNvPr id="4" name="Slide Number Placeholder 3"/>
          <p:cNvSpPr>
            <a:spLocks noGrp="1"/>
          </p:cNvSpPr>
          <p:nvPr>
            <p:ph type="sldNum" sz="quarter" idx="12"/>
          </p:nvPr>
        </p:nvSpPr>
        <p:spPr/>
        <p:txBody>
          <a:bodyPr/>
          <a:lstStyle/>
          <a:p>
            <a:fld id="{43D337B9-4C5C-40D5-AF16-2AF3979F7D66}" type="slidenum">
              <a:rPr lang="en-GB" smtClean="0"/>
              <a:pPr/>
              <a:t>3</a:t>
            </a:fld>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 staff central – to share </a:t>
            </a:r>
            <a:endParaRPr lang="en-GB" dirty="0"/>
          </a:p>
        </p:txBody>
      </p:sp>
      <p:pic>
        <p:nvPicPr>
          <p:cNvPr id="1026" name="Picture 2" descr="E:\2012-12-05 13.36.49.jpg"/>
          <p:cNvPicPr>
            <a:picLocks noGrp="1" noChangeAspect="1" noChangeArrowheads="1"/>
          </p:cNvPicPr>
          <p:nvPr>
            <p:ph idx="1"/>
          </p:nvPr>
        </p:nvPicPr>
        <p:blipFill>
          <a:blip r:embed="rId2" cstate="print"/>
          <a:srcRect/>
          <a:stretch>
            <a:fillRect/>
          </a:stretch>
        </p:blipFill>
        <p:spPr bwMode="auto">
          <a:xfrm>
            <a:off x="251520" y="1124744"/>
            <a:ext cx="8892480" cy="5001419"/>
          </a:xfrm>
          <a:prstGeom prst="rect">
            <a:avLst/>
          </a:prstGeom>
          <a:noFill/>
        </p:spPr>
      </p:pic>
      <p:sp>
        <p:nvSpPr>
          <p:cNvPr id="4" name="Slide Number Placeholder 3"/>
          <p:cNvSpPr>
            <a:spLocks noGrp="1"/>
          </p:cNvSpPr>
          <p:nvPr>
            <p:ph type="sldNum" sz="quarter" idx="12"/>
          </p:nvPr>
        </p:nvSpPr>
        <p:spPr/>
        <p:txBody>
          <a:bodyPr/>
          <a:lstStyle/>
          <a:p>
            <a:fld id="{43D337B9-4C5C-40D5-AF16-2AF3979F7D66}" type="slidenum">
              <a:rPr lang="en-GB" smtClean="0"/>
              <a:pPr/>
              <a:t>4</a:t>
            </a:fld>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descr="E:\2012-12-05 13.38.26.jpg"/>
          <p:cNvPicPr>
            <a:picLocks noGrp="1" noChangeAspect="1" noChangeArrowheads="1"/>
          </p:cNvPicPr>
          <p:nvPr>
            <p:ph idx="1"/>
          </p:nvPr>
        </p:nvPicPr>
        <p:blipFill>
          <a:blip r:embed="rId2" cstate="print"/>
          <a:srcRect/>
          <a:stretch>
            <a:fillRect/>
          </a:stretch>
        </p:blipFill>
        <p:spPr bwMode="auto">
          <a:xfrm>
            <a:off x="2339752" y="836712"/>
            <a:ext cx="3922499" cy="5832648"/>
          </a:xfrm>
          <a:prstGeom prst="rect">
            <a:avLst/>
          </a:prstGeom>
          <a:noFill/>
        </p:spPr>
      </p:pic>
      <p:sp>
        <p:nvSpPr>
          <p:cNvPr id="4" name="Slide Number Placeholder 3"/>
          <p:cNvSpPr>
            <a:spLocks noGrp="1"/>
          </p:cNvSpPr>
          <p:nvPr>
            <p:ph type="sldNum" sz="quarter" idx="12"/>
          </p:nvPr>
        </p:nvSpPr>
        <p:spPr/>
        <p:txBody>
          <a:bodyPr/>
          <a:lstStyle/>
          <a:p>
            <a:fld id="{43D337B9-4C5C-40D5-AF16-2AF3979F7D66}" type="slidenum">
              <a:rPr lang="en-GB" smtClean="0"/>
              <a:pPr/>
              <a:t>5</a:t>
            </a:fld>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descr="E:\2012-12-05 13.39.11.jpg"/>
          <p:cNvPicPr>
            <a:picLocks noGrp="1" noChangeAspect="1" noChangeArrowheads="1"/>
          </p:cNvPicPr>
          <p:nvPr>
            <p:ph idx="1"/>
          </p:nvPr>
        </p:nvPicPr>
        <p:blipFill>
          <a:blip r:embed="rId2" cstate="print"/>
          <a:srcRect/>
          <a:stretch>
            <a:fillRect/>
          </a:stretch>
        </p:blipFill>
        <p:spPr bwMode="auto">
          <a:xfrm>
            <a:off x="1542223" y="1600200"/>
            <a:ext cx="6059554" cy="4525963"/>
          </a:xfrm>
          <a:prstGeom prst="rect">
            <a:avLst/>
          </a:prstGeom>
          <a:noFill/>
        </p:spPr>
      </p:pic>
      <p:sp>
        <p:nvSpPr>
          <p:cNvPr id="4" name="Slide Number Placeholder 3"/>
          <p:cNvSpPr>
            <a:spLocks noGrp="1"/>
          </p:cNvSpPr>
          <p:nvPr>
            <p:ph type="sldNum" sz="quarter" idx="12"/>
          </p:nvPr>
        </p:nvSpPr>
        <p:spPr/>
        <p:txBody>
          <a:bodyPr/>
          <a:lstStyle/>
          <a:p>
            <a:fld id="{43D337B9-4C5C-40D5-AF16-2AF3979F7D66}" type="slidenum">
              <a:rPr lang="en-GB" smtClean="0"/>
              <a:pPr/>
              <a:t>6</a:t>
            </a:fld>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descr="E:\2012-12-05 13.39.47.jpg"/>
          <p:cNvPicPr>
            <a:picLocks noGrp="1" noChangeAspect="1" noChangeArrowheads="1"/>
          </p:cNvPicPr>
          <p:nvPr>
            <p:ph idx="1"/>
          </p:nvPr>
        </p:nvPicPr>
        <p:blipFill>
          <a:blip r:embed="rId2" cstate="print"/>
          <a:srcRect/>
          <a:stretch>
            <a:fillRect/>
          </a:stretch>
        </p:blipFill>
        <p:spPr bwMode="auto">
          <a:xfrm>
            <a:off x="1542223" y="908720"/>
            <a:ext cx="6059554" cy="5217443"/>
          </a:xfrm>
          <a:prstGeom prst="rect">
            <a:avLst/>
          </a:prstGeom>
          <a:noFill/>
        </p:spPr>
      </p:pic>
      <p:sp>
        <p:nvSpPr>
          <p:cNvPr id="4" name="Slide Number Placeholder 3"/>
          <p:cNvSpPr>
            <a:spLocks noGrp="1"/>
          </p:cNvSpPr>
          <p:nvPr>
            <p:ph type="sldNum" sz="quarter" idx="12"/>
          </p:nvPr>
        </p:nvSpPr>
        <p:spPr/>
        <p:txBody>
          <a:bodyPr/>
          <a:lstStyle/>
          <a:p>
            <a:fld id="{43D337B9-4C5C-40D5-AF16-2AF3979F7D66}" type="slidenum">
              <a:rPr lang="en-GB" smtClean="0"/>
              <a:pPr/>
              <a:t>7</a:t>
            </a:fld>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2" name="Picture 2" descr="E:\2012-12-05 13.39.26.jpg"/>
          <p:cNvPicPr>
            <a:picLocks noGrp="1" noChangeAspect="1" noChangeArrowheads="1"/>
          </p:cNvPicPr>
          <p:nvPr>
            <p:ph idx="1"/>
          </p:nvPr>
        </p:nvPicPr>
        <p:blipFill>
          <a:blip r:embed="rId2" cstate="print"/>
          <a:srcRect/>
          <a:stretch>
            <a:fillRect/>
          </a:stretch>
        </p:blipFill>
        <p:spPr bwMode="auto">
          <a:xfrm>
            <a:off x="1542223" y="1600200"/>
            <a:ext cx="6059554" cy="4525963"/>
          </a:xfrm>
          <a:prstGeom prst="rect">
            <a:avLst/>
          </a:prstGeom>
          <a:noFill/>
        </p:spPr>
      </p:pic>
      <p:sp>
        <p:nvSpPr>
          <p:cNvPr id="4" name="Slide Number Placeholder 3"/>
          <p:cNvSpPr>
            <a:spLocks noGrp="1"/>
          </p:cNvSpPr>
          <p:nvPr>
            <p:ph type="sldNum" sz="quarter" idx="12"/>
          </p:nvPr>
        </p:nvSpPr>
        <p:spPr/>
        <p:txBody>
          <a:bodyPr/>
          <a:lstStyle/>
          <a:p>
            <a:fld id="{43D337B9-4C5C-40D5-AF16-2AF3979F7D66}" type="slidenum">
              <a:rPr lang="en-GB" smtClean="0"/>
              <a:pPr/>
              <a:t>8</a:t>
            </a:fld>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332656"/>
            <a:ext cx="8229600" cy="5793507"/>
          </a:xfrm>
        </p:spPr>
        <p:txBody>
          <a:bodyPr/>
          <a:lstStyle/>
          <a:p>
            <a:r>
              <a:rPr lang="en-GB" dirty="0" smtClean="0"/>
              <a:t>The sharing of the strategic plan enables shaping, ownership and commitment to action.</a:t>
            </a:r>
          </a:p>
          <a:p>
            <a:r>
              <a:rPr lang="en-GB" dirty="0" smtClean="0"/>
              <a:t>As each leading theme underpins actions, so it is measured through KPIs, over time.</a:t>
            </a:r>
            <a:endParaRPr lang="en-GB" dirty="0"/>
          </a:p>
        </p:txBody>
      </p:sp>
      <p:sp>
        <p:nvSpPr>
          <p:cNvPr id="4" name="Slide Number Placeholder 3"/>
          <p:cNvSpPr>
            <a:spLocks noGrp="1"/>
          </p:cNvSpPr>
          <p:nvPr>
            <p:ph type="sldNum" sz="quarter" idx="12"/>
          </p:nvPr>
        </p:nvSpPr>
        <p:spPr/>
        <p:txBody>
          <a:bodyPr/>
          <a:lstStyle/>
          <a:p>
            <a:fld id="{43D337B9-4C5C-40D5-AF16-2AF3979F7D66}" type="slidenum">
              <a:rPr lang="en-GB" smtClean="0"/>
              <a:pPr/>
              <a:t>9</a:t>
            </a:fld>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591</Words>
  <Application>Microsoft Office PowerPoint</Application>
  <PresentationFormat>On-screen Show (4:3)</PresentationFormat>
  <Paragraphs>56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Some quality cycle planning monitoring and sharing examples</vt:lpstr>
      <vt:lpstr>Exploring examples of institutional planning and response to quality feedback</vt:lpstr>
      <vt:lpstr>Slide 3</vt:lpstr>
      <vt:lpstr>On staff central – to share </vt:lpstr>
      <vt:lpstr>Slide 5</vt:lpstr>
      <vt:lpstr>Slide 6</vt:lpstr>
      <vt:lpstr>Slide 7</vt:lpstr>
      <vt:lpstr>Slide 8</vt:lpstr>
      <vt:lpstr>Slide 9</vt:lpstr>
      <vt:lpstr>NSS  national student survey- a glimpse </vt:lpstr>
      <vt:lpstr>Sharing the  National student survey</vt:lpstr>
      <vt:lpstr>Slide 12</vt:lpstr>
      <vt:lpstr>How can you share  and What could you DO about these comments?</vt:lpstr>
      <vt:lpstr>Slide 14</vt:lpstr>
      <vt:lpstr>Quality cycles and sharing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Gina</dc:creator>
  <cp:lastModifiedBy>Gina</cp:lastModifiedBy>
  <cp:revision>5</cp:revision>
  <dcterms:created xsi:type="dcterms:W3CDTF">2012-12-15T08:09:04Z</dcterms:created>
  <dcterms:modified xsi:type="dcterms:W3CDTF">2012-12-16T05:40:45Z</dcterms:modified>
</cp:coreProperties>
</file>