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5"/>
  </p:notesMasterIdLst>
  <p:handoutMasterIdLst>
    <p:handoutMasterId r:id="rId156"/>
  </p:handoutMasterIdLst>
  <p:sldIdLst>
    <p:sldId id="316" r:id="rId2"/>
    <p:sldId id="257" r:id="rId3"/>
    <p:sldId id="323" r:id="rId4"/>
    <p:sldId id="391" r:id="rId5"/>
    <p:sldId id="405" r:id="rId6"/>
    <p:sldId id="328" r:id="rId7"/>
    <p:sldId id="490" r:id="rId8"/>
    <p:sldId id="491" r:id="rId9"/>
    <p:sldId id="406" r:id="rId10"/>
    <p:sldId id="317" r:id="rId11"/>
    <p:sldId id="318" r:id="rId12"/>
    <p:sldId id="388" r:id="rId13"/>
    <p:sldId id="389" r:id="rId14"/>
    <p:sldId id="486" r:id="rId15"/>
    <p:sldId id="381" r:id="rId16"/>
    <p:sldId id="264" r:id="rId17"/>
    <p:sldId id="265" r:id="rId18"/>
    <p:sldId id="394" r:id="rId19"/>
    <p:sldId id="320" r:id="rId20"/>
    <p:sldId id="426" r:id="rId21"/>
    <p:sldId id="390" r:id="rId22"/>
    <p:sldId id="395" r:id="rId23"/>
    <p:sldId id="413" r:id="rId24"/>
    <p:sldId id="414" r:id="rId25"/>
    <p:sldId id="421" r:id="rId26"/>
    <p:sldId id="418" r:id="rId27"/>
    <p:sldId id="500" r:id="rId28"/>
    <p:sldId id="501" r:id="rId29"/>
    <p:sldId id="419" r:id="rId30"/>
    <p:sldId id="420" r:id="rId31"/>
    <p:sldId id="422" r:id="rId32"/>
    <p:sldId id="423" r:id="rId33"/>
    <p:sldId id="424" r:id="rId34"/>
    <p:sldId id="404" r:id="rId35"/>
    <p:sldId id="487" r:id="rId36"/>
    <p:sldId id="335" r:id="rId37"/>
    <p:sldId id="331" r:id="rId38"/>
    <p:sldId id="332" r:id="rId39"/>
    <p:sldId id="336" r:id="rId40"/>
    <p:sldId id="337" r:id="rId41"/>
    <p:sldId id="338" r:id="rId42"/>
    <p:sldId id="339" r:id="rId43"/>
    <p:sldId id="340" r:id="rId44"/>
    <p:sldId id="341" r:id="rId45"/>
    <p:sldId id="342" r:id="rId46"/>
    <p:sldId id="343" r:id="rId47"/>
    <p:sldId id="344" r:id="rId48"/>
    <p:sldId id="346" r:id="rId49"/>
    <p:sldId id="347" r:id="rId50"/>
    <p:sldId id="348" r:id="rId51"/>
    <p:sldId id="349" r:id="rId52"/>
    <p:sldId id="425" r:id="rId53"/>
    <p:sldId id="506" r:id="rId54"/>
    <p:sldId id="510" r:id="rId55"/>
    <p:sldId id="507" r:id="rId56"/>
    <p:sldId id="529" r:id="rId57"/>
    <p:sldId id="530" r:id="rId58"/>
    <p:sldId id="531" r:id="rId59"/>
    <p:sldId id="532" r:id="rId60"/>
    <p:sldId id="508" r:id="rId61"/>
    <p:sldId id="509" r:id="rId62"/>
    <p:sldId id="428" r:id="rId63"/>
    <p:sldId id="492" r:id="rId64"/>
    <p:sldId id="429" r:id="rId65"/>
    <p:sldId id="430" r:id="rId66"/>
    <p:sldId id="432" r:id="rId67"/>
    <p:sldId id="503" r:id="rId68"/>
    <p:sldId id="533" r:id="rId69"/>
    <p:sldId id="504" r:id="rId70"/>
    <p:sldId id="534" r:id="rId71"/>
    <p:sldId id="505" r:id="rId72"/>
    <p:sldId id="535" r:id="rId73"/>
    <p:sldId id="536" r:id="rId74"/>
    <p:sldId id="537" r:id="rId75"/>
    <p:sldId id="431" r:id="rId76"/>
    <p:sldId id="502" r:id="rId77"/>
    <p:sldId id="433" r:id="rId78"/>
    <p:sldId id="434" r:id="rId79"/>
    <p:sldId id="435" r:id="rId80"/>
    <p:sldId id="437" r:id="rId81"/>
    <p:sldId id="438" r:id="rId82"/>
    <p:sldId id="439" r:id="rId83"/>
    <p:sldId id="441" r:id="rId84"/>
    <p:sldId id="442" r:id="rId85"/>
    <p:sldId id="443" r:id="rId86"/>
    <p:sldId id="444" r:id="rId87"/>
    <p:sldId id="445" r:id="rId88"/>
    <p:sldId id="446" r:id="rId89"/>
    <p:sldId id="447" r:id="rId90"/>
    <p:sldId id="448" r:id="rId91"/>
    <p:sldId id="449" r:id="rId92"/>
    <p:sldId id="450" r:id="rId93"/>
    <p:sldId id="451" r:id="rId94"/>
    <p:sldId id="452" r:id="rId95"/>
    <p:sldId id="453" r:id="rId96"/>
    <p:sldId id="454" r:id="rId97"/>
    <p:sldId id="493" r:id="rId98"/>
    <p:sldId id="455" r:id="rId99"/>
    <p:sldId id="456" r:id="rId100"/>
    <p:sldId id="457" r:id="rId101"/>
    <p:sldId id="458" r:id="rId102"/>
    <p:sldId id="515" r:id="rId103"/>
    <p:sldId id="516" r:id="rId104"/>
    <p:sldId id="518" r:id="rId105"/>
    <p:sldId id="519" r:id="rId106"/>
    <p:sldId id="520" r:id="rId107"/>
    <p:sldId id="521" r:id="rId108"/>
    <p:sldId id="522" r:id="rId109"/>
    <p:sldId id="523" r:id="rId110"/>
    <p:sldId id="524" r:id="rId111"/>
    <p:sldId id="525" r:id="rId112"/>
    <p:sldId id="526" r:id="rId113"/>
    <p:sldId id="527" r:id="rId114"/>
    <p:sldId id="511" r:id="rId115"/>
    <p:sldId id="512" r:id="rId116"/>
    <p:sldId id="513" r:id="rId117"/>
    <p:sldId id="514" r:id="rId118"/>
    <p:sldId id="528" r:id="rId119"/>
    <p:sldId id="459" r:id="rId120"/>
    <p:sldId id="460" r:id="rId121"/>
    <p:sldId id="461" r:id="rId122"/>
    <p:sldId id="462" r:id="rId123"/>
    <p:sldId id="497" r:id="rId124"/>
    <p:sldId id="463" r:id="rId125"/>
    <p:sldId id="464" r:id="rId126"/>
    <p:sldId id="465" r:id="rId127"/>
    <p:sldId id="494" r:id="rId128"/>
    <p:sldId id="466" r:id="rId129"/>
    <p:sldId id="467" r:id="rId130"/>
    <p:sldId id="468" r:id="rId131"/>
    <p:sldId id="469" r:id="rId132"/>
    <p:sldId id="470" r:id="rId133"/>
    <p:sldId id="471" r:id="rId134"/>
    <p:sldId id="472" r:id="rId135"/>
    <p:sldId id="495" r:id="rId136"/>
    <p:sldId id="473" r:id="rId137"/>
    <p:sldId id="474" r:id="rId138"/>
    <p:sldId id="475" r:id="rId139"/>
    <p:sldId id="476" r:id="rId140"/>
    <p:sldId id="477" r:id="rId141"/>
    <p:sldId id="478" r:id="rId142"/>
    <p:sldId id="479" r:id="rId143"/>
    <p:sldId id="480" r:id="rId144"/>
    <p:sldId id="496" r:id="rId145"/>
    <p:sldId id="488" r:id="rId146"/>
    <p:sldId id="489" r:id="rId147"/>
    <p:sldId id="481" r:id="rId148"/>
    <p:sldId id="482" r:id="rId149"/>
    <p:sldId id="483" r:id="rId150"/>
    <p:sldId id="484" r:id="rId151"/>
    <p:sldId id="485" r:id="rId152"/>
    <p:sldId id="498" r:id="rId153"/>
    <p:sldId id="499" r:id="rId154"/>
  </p:sldIdLst>
  <p:sldSz cx="9144000" cy="6858000" type="screen4x3"/>
  <p:notesSz cx="6794500" cy="9906000"/>
  <p:defaultTextStyle>
    <a:defPPr>
      <a:defRPr lang="en-GB"/>
    </a:defPPr>
    <a:lvl1pPr algn="r" rtl="0" fontAlgn="base">
      <a:spcBef>
        <a:spcPct val="0"/>
      </a:spcBef>
      <a:spcAft>
        <a:spcPct val="0"/>
      </a:spcAft>
      <a:defRPr sz="1200" kern="1200">
        <a:solidFill>
          <a:schemeClr val="tx1"/>
        </a:solidFill>
        <a:latin typeface="Arial" charset="0"/>
        <a:ea typeface="ＭＳ Ｐゴシック" charset="-128"/>
        <a:cs typeface="+mn-cs"/>
      </a:defRPr>
    </a:lvl1pPr>
    <a:lvl2pPr marL="457200" algn="r" rtl="0" fontAlgn="base">
      <a:spcBef>
        <a:spcPct val="0"/>
      </a:spcBef>
      <a:spcAft>
        <a:spcPct val="0"/>
      </a:spcAft>
      <a:defRPr sz="1200" kern="1200">
        <a:solidFill>
          <a:schemeClr val="tx1"/>
        </a:solidFill>
        <a:latin typeface="Arial" charset="0"/>
        <a:ea typeface="ＭＳ Ｐゴシック" charset="-128"/>
        <a:cs typeface="+mn-cs"/>
      </a:defRPr>
    </a:lvl2pPr>
    <a:lvl3pPr marL="914400" algn="r" rtl="0" fontAlgn="base">
      <a:spcBef>
        <a:spcPct val="0"/>
      </a:spcBef>
      <a:spcAft>
        <a:spcPct val="0"/>
      </a:spcAft>
      <a:defRPr sz="1200" kern="1200">
        <a:solidFill>
          <a:schemeClr val="tx1"/>
        </a:solidFill>
        <a:latin typeface="Arial" charset="0"/>
        <a:ea typeface="ＭＳ Ｐゴシック" charset="-128"/>
        <a:cs typeface="+mn-cs"/>
      </a:defRPr>
    </a:lvl3pPr>
    <a:lvl4pPr marL="1371600" algn="r" rtl="0" fontAlgn="base">
      <a:spcBef>
        <a:spcPct val="0"/>
      </a:spcBef>
      <a:spcAft>
        <a:spcPct val="0"/>
      </a:spcAft>
      <a:defRPr sz="1200" kern="1200">
        <a:solidFill>
          <a:schemeClr val="tx1"/>
        </a:solidFill>
        <a:latin typeface="Arial" charset="0"/>
        <a:ea typeface="ＭＳ Ｐゴシック" charset="-128"/>
        <a:cs typeface="+mn-cs"/>
      </a:defRPr>
    </a:lvl4pPr>
    <a:lvl5pPr marL="1828800" algn="r" rtl="0" fontAlgn="base">
      <a:spcBef>
        <a:spcPct val="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Arial" charset="0"/>
        <a:ea typeface="ＭＳ Ｐゴシック" charset="-128"/>
        <a:cs typeface="+mn-cs"/>
      </a:defRPr>
    </a:lvl6pPr>
    <a:lvl7pPr marL="2743200" algn="l" defTabSz="914400" rtl="0" eaLnBrk="1" latinLnBrk="0" hangingPunct="1">
      <a:defRPr sz="1200" kern="1200">
        <a:solidFill>
          <a:schemeClr val="tx1"/>
        </a:solidFill>
        <a:latin typeface="Arial" charset="0"/>
        <a:ea typeface="ＭＳ Ｐゴシック" charset="-128"/>
        <a:cs typeface="+mn-cs"/>
      </a:defRPr>
    </a:lvl7pPr>
    <a:lvl8pPr marL="3200400" algn="l" defTabSz="914400" rtl="0" eaLnBrk="1" latinLnBrk="0" hangingPunct="1">
      <a:defRPr sz="1200" kern="1200">
        <a:solidFill>
          <a:schemeClr val="tx1"/>
        </a:solidFill>
        <a:latin typeface="Arial" charset="0"/>
        <a:ea typeface="ＭＳ Ｐゴシック" charset="-128"/>
        <a:cs typeface="+mn-cs"/>
      </a:defRPr>
    </a:lvl8pPr>
    <a:lvl9pPr marL="3657600" algn="l" defTabSz="914400" rtl="0" eaLnBrk="1" latinLnBrk="0" hangingPunct="1">
      <a:defRPr sz="12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DBE3"/>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1" d="100"/>
          <a:sy n="51" d="100"/>
        </p:scale>
        <p:origin x="-65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0944"/>
    </p:cViewPr>
  </p:sorterViewPr>
  <p:notesViewPr>
    <p:cSldViewPr>
      <p:cViewPr varScale="1">
        <p:scale>
          <a:sx n="81" d="100"/>
          <a:sy n="81" d="100"/>
        </p:scale>
        <p:origin x="-1338" y="-84"/>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notesMaster" Target="notesMasters/notes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slide" Target="slides/slide15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Sheet1!$B$1:$B$3</c:f>
              <c:strCache>
                <c:ptCount val="1"/>
                <c:pt idx="0">
                  <c:v>BA (Hons) Art and Design:   Enrolment/Progression  Year 1</c:v>
                </c:pt>
              </c:strCache>
            </c:strRef>
          </c:tx>
          <c:invertIfNegative val="0"/>
          <c:cat>
            <c:strRef>
              <c:f>Sheet1!$A$4:$A$7</c:f>
              <c:strCache>
                <c:ptCount val="4"/>
                <c:pt idx="1">
                  <c:v>2008/2009</c:v>
                </c:pt>
                <c:pt idx="2">
                  <c:v>2009/2010</c:v>
                </c:pt>
                <c:pt idx="3">
                  <c:v>1010/2011</c:v>
                </c:pt>
              </c:strCache>
            </c:strRef>
          </c:cat>
          <c:val>
            <c:numRef>
              <c:f>Sheet1!$B$4:$B$7</c:f>
              <c:numCache>
                <c:formatCode>General</c:formatCode>
                <c:ptCount val="4"/>
                <c:pt idx="1">
                  <c:v>86</c:v>
                </c:pt>
                <c:pt idx="2">
                  <c:v>120</c:v>
                </c:pt>
                <c:pt idx="3">
                  <c:v>126</c:v>
                </c:pt>
              </c:numCache>
            </c:numRef>
          </c:val>
        </c:ser>
        <c:ser>
          <c:idx val="1"/>
          <c:order val="1"/>
          <c:tx>
            <c:strRef>
              <c:f>Sheet1!$C$1:$C$3</c:f>
              <c:strCache>
                <c:ptCount val="1"/>
                <c:pt idx="0">
                  <c:v>BA (Hons) Art and Design:   Enrolment/Progression  Year 2</c:v>
                </c:pt>
              </c:strCache>
            </c:strRef>
          </c:tx>
          <c:invertIfNegative val="0"/>
          <c:cat>
            <c:strRef>
              <c:f>Sheet1!$A$4:$A$7</c:f>
              <c:strCache>
                <c:ptCount val="4"/>
                <c:pt idx="1">
                  <c:v>2008/2009</c:v>
                </c:pt>
                <c:pt idx="2">
                  <c:v>2009/2010</c:v>
                </c:pt>
                <c:pt idx="3">
                  <c:v>1010/2011</c:v>
                </c:pt>
              </c:strCache>
            </c:strRef>
          </c:cat>
          <c:val>
            <c:numRef>
              <c:f>Sheet1!$C$4:$C$7</c:f>
              <c:numCache>
                <c:formatCode>General</c:formatCode>
                <c:ptCount val="4"/>
                <c:pt idx="1">
                  <c:v>75</c:v>
                </c:pt>
                <c:pt idx="2">
                  <c:v>104</c:v>
                </c:pt>
                <c:pt idx="3">
                  <c:v>114</c:v>
                </c:pt>
              </c:numCache>
            </c:numRef>
          </c:val>
        </c:ser>
        <c:ser>
          <c:idx val="2"/>
          <c:order val="2"/>
          <c:tx>
            <c:strRef>
              <c:f>Sheet1!$D$1:$D$3</c:f>
              <c:strCache>
                <c:ptCount val="1"/>
                <c:pt idx="0">
                  <c:v>BA (Hons) Art and Design:   Enrolment/Progression  Year 3</c:v>
                </c:pt>
              </c:strCache>
            </c:strRef>
          </c:tx>
          <c:invertIfNegative val="0"/>
          <c:cat>
            <c:strRef>
              <c:f>Sheet1!$A$4:$A$7</c:f>
              <c:strCache>
                <c:ptCount val="4"/>
                <c:pt idx="1">
                  <c:v>2008/2009</c:v>
                </c:pt>
                <c:pt idx="2">
                  <c:v>2009/2010</c:v>
                </c:pt>
                <c:pt idx="3">
                  <c:v>1010/2011</c:v>
                </c:pt>
              </c:strCache>
            </c:strRef>
          </c:cat>
          <c:val>
            <c:numRef>
              <c:f>Sheet1!$D$4:$D$7</c:f>
              <c:numCache>
                <c:formatCode>General</c:formatCode>
                <c:ptCount val="4"/>
                <c:pt idx="1">
                  <c:v>75</c:v>
                </c:pt>
                <c:pt idx="2">
                  <c:v>102</c:v>
                </c:pt>
                <c:pt idx="3">
                  <c:v>114</c:v>
                </c:pt>
              </c:numCache>
            </c:numRef>
          </c:val>
        </c:ser>
        <c:dLbls>
          <c:showLegendKey val="0"/>
          <c:showVal val="0"/>
          <c:showCatName val="0"/>
          <c:showSerName val="0"/>
          <c:showPercent val="0"/>
          <c:showBubbleSize val="0"/>
        </c:dLbls>
        <c:gapWidth val="150"/>
        <c:axId val="142052352"/>
        <c:axId val="142062336"/>
      </c:barChart>
      <c:catAx>
        <c:axId val="142052352"/>
        <c:scaling>
          <c:orientation val="minMax"/>
        </c:scaling>
        <c:delete val="0"/>
        <c:axPos val="b"/>
        <c:majorTickMark val="out"/>
        <c:minorTickMark val="none"/>
        <c:tickLblPos val="nextTo"/>
        <c:txPr>
          <a:bodyPr/>
          <a:lstStyle/>
          <a:p>
            <a:pPr>
              <a:defRPr lang="en-GB"/>
            </a:pPr>
            <a:endParaRPr lang="en-US"/>
          </a:p>
        </c:txPr>
        <c:crossAx val="142062336"/>
        <c:crosses val="autoZero"/>
        <c:auto val="1"/>
        <c:lblAlgn val="ctr"/>
        <c:lblOffset val="100"/>
        <c:noMultiLvlLbl val="0"/>
      </c:catAx>
      <c:valAx>
        <c:axId val="142062336"/>
        <c:scaling>
          <c:orientation val="minMax"/>
        </c:scaling>
        <c:delete val="0"/>
        <c:axPos val="l"/>
        <c:majorGridlines/>
        <c:numFmt formatCode="General" sourceLinked="1"/>
        <c:majorTickMark val="out"/>
        <c:minorTickMark val="none"/>
        <c:tickLblPos val="nextTo"/>
        <c:txPr>
          <a:bodyPr/>
          <a:lstStyle/>
          <a:p>
            <a:pPr>
              <a:defRPr lang="en-GB"/>
            </a:pPr>
            <a:endParaRPr lang="en-US"/>
          </a:p>
        </c:txPr>
        <c:crossAx val="142052352"/>
        <c:crosses val="autoZero"/>
        <c:crossBetween val="between"/>
      </c:valAx>
    </c:plotArea>
    <c:legend>
      <c:legendPos val="r"/>
      <c:layout/>
      <c:overlay val="0"/>
      <c:txPr>
        <a:bodyPr/>
        <a:lstStyle/>
        <a:p>
          <a:pPr>
            <a:defRPr lang="en-GB"/>
          </a:pPr>
          <a:endParaRPr lang="en-US"/>
        </a:p>
      </c:txPr>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37DCB3-407A-4AC5-8065-3CBF92A65BF4}"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14E3EF24-68CB-45B6-AD93-AD577D36630F}">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GB" dirty="0" smtClean="0"/>
            <a:t>Annual monitoring of taught courses in x   Gather data on-</a:t>
          </a:r>
        </a:p>
        <a:p>
          <a:pPr defTabSz="977900" rtl="0">
            <a:lnSpc>
              <a:spcPct val="90000"/>
            </a:lnSpc>
            <a:spcBef>
              <a:spcPct val="0"/>
            </a:spcBef>
            <a:spcAft>
              <a:spcPct val="35000"/>
            </a:spcAft>
          </a:pPr>
          <a:endParaRPr lang="en-GB" dirty="0"/>
        </a:p>
      </dgm:t>
    </dgm:pt>
    <dgm:pt modelId="{DF5AEBE8-4D7A-4EDD-A2CF-101DE8FFD08B}" type="parTrans" cxnId="{C68EB646-5E41-4D41-A9DB-F771B4A5B315}">
      <dgm:prSet/>
      <dgm:spPr/>
      <dgm:t>
        <a:bodyPr/>
        <a:lstStyle/>
        <a:p>
          <a:endParaRPr lang="en-GB"/>
        </a:p>
      </dgm:t>
    </dgm:pt>
    <dgm:pt modelId="{3AB2AA16-EBC4-4F82-B3B4-1B7780617294}" type="sibTrans" cxnId="{C68EB646-5E41-4D41-A9DB-F771B4A5B315}">
      <dgm:prSet/>
      <dgm:spPr/>
      <dgm:t>
        <a:bodyPr/>
        <a:lstStyle/>
        <a:p>
          <a:endParaRPr lang="en-GB"/>
        </a:p>
      </dgm:t>
    </dgm:pt>
    <dgm:pt modelId="{D606E9E9-B0AA-4E8F-9389-35056FD7750C}">
      <dgm:prSet/>
      <dgm:spPr/>
      <dgm:t>
        <a:bodyPr/>
        <a:lstStyle/>
        <a:p>
          <a:pPr rtl="0"/>
          <a:endParaRPr lang="en-GB" dirty="0"/>
        </a:p>
      </dgm:t>
    </dgm:pt>
    <dgm:pt modelId="{484985EF-C24D-46B0-B071-5B90F0CA50BF}" type="parTrans" cxnId="{F08C0597-5595-421B-88F6-D140049D7A81}">
      <dgm:prSet/>
      <dgm:spPr/>
      <dgm:t>
        <a:bodyPr/>
        <a:lstStyle/>
        <a:p>
          <a:endParaRPr lang="en-GB"/>
        </a:p>
      </dgm:t>
    </dgm:pt>
    <dgm:pt modelId="{D64BD852-2A44-489E-8BF5-1B58257C567B}" type="sibTrans" cxnId="{F08C0597-5595-421B-88F6-D140049D7A81}">
      <dgm:prSet/>
      <dgm:spPr/>
      <dgm:t>
        <a:bodyPr/>
        <a:lstStyle/>
        <a:p>
          <a:endParaRPr lang="en-GB"/>
        </a:p>
      </dgm:t>
    </dgm:pt>
    <dgm:pt modelId="{01679EFD-20AC-430D-BCBB-DDFDB99A68F3}">
      <dgm:prSet/>
      <dgm:spPr/>
      <dgm:t>
        <a:bodyPr/>
        <a:lstStyle/>
        <a:p>
          <a:pPr rtl="0"/>
          <a:r>
            <a:rPr lang="en-GB" dirty="0" smtClean="0"/>
            <a:t>student numbers, </a:t>
          </a:r>
          <a:endParaRPr lang="en-GB" dirty="0"/>
        </a:p>
      </dgm:t>
    </dgm:pt>
    <dgm:pt modelId="{04B7E505-581C-4E17-A4D4-3E0F822478FD}" type="parTrans" cxnId="{67DEFF5D-D42C-460A-A628-68A02FB96380}">
      <dgm:prSet/>
      <dgm:spPr/>
      <dgm:t>
        <a:bodyPr/>
        <a:lstStyle/>
        <a:p>
          <a:endParaRPr lang="en-GB"/>
        </a:p>
      </dgm:t>
    </dgm:pt>
    <dgm:pt modelId="{15FB3D22-7D20-4B9A-B493-C8A15E70F5E8}" type="sibTrans" cxnId="{67DEFF5D-D42C-460A-A628-68A02FB96380}">
      <dgm:prSet/>
      <dgm:spPr/>
      <dgm:t>
        <a:bodyPr/>
        <a:lstStyle/>
        <a:p>
          <a:endParaRPr lang="en-GB"/>
        </a:p>
      </dgm:t>
    </dgm:pt>
    <dgm:pt modelId="{574F3F5D-D61D-48CC-BD40-5839FC71C47D}">
      <dgm:prSet/>
      <dgm:spPr/>
      <dgm:t>
        <a:bodyPr/>
        <a:lstStyle/>
        <a:p>
          <a:pPr rtl="0"/>
          <a:r>
            <a:rPr lang="en-GB" dirty="0" smtClean="0"/>
            <a:t>progression, </a:t>
          </a:r>
          <a:endParaRPr lang="en-GB" dirty="0"/>
        </a:p>
      </dgm:t>
    </dgm:pt>
    <dgm:pt modelId="{AFC80987-77A2-4142-B5A7-000862A88049}" type="parTrans" cxnId="{CDAF955D-9D47-4FBB-9AD8-ECBFE0A69706}">
      <dgm:prSet/>
      <dgm:spPr/>
      <dgm:t>
        <a:bodyPr/>
        <a:lstStyle/>
        <a:p>
          <a:endParaRPr lang="en-GB"/>
        </a:p>
      </dgm:t>
    </dgm:pt>
    <dgm:pt modelId="{D94F8484-1240-4D9C-885A-43A4B984A196}" type="sibTrans" cxnId="{CDAF955D-9D47-4FBB-9AD8-ECBFE0A69706}">
      <dgm:prSet/>
      <dgm:spPr/>
      <dgm:t>
        <a:bodyPr/>
        <a:lstStyle/>
        <a:p>
          <a:endParaRPr lang="en-GB"/>
        </a:p>
      </dgm:t>
    </dgm:pt>
    <dgm:pt modelId="{F3CED385-07AE-4610-B2E7-71AC1BF711D1}">
      <dgm:prSet/>
      <dgm:spPr/>
      <dgm:t>
        <a:bodyPr/>
        <a:lstStyle/>
        <a:p>
          <a:pPr rtl="0"/>
          <a:r>
            <a:rPr lang="en-GB" dirty="0" smtClean="0"/>
            <a:t>pass rates </a:t>
          </a:r>
          <a:endParaRPr lang="en-GB" dirty="0"/>
        </a:p>
      </dgm:t>
    </dgm:pt>
    <dgm:pt modelId="{63E68702-CF2B-4C4B-8B9C-D38BFBCCCDF9}" type="parTrans" cxnId="{9B694570-4067-42F2-9F99-F2033EC231CA}">
      <dgm:prSet/>
      <dgm:spPr/>
      <dgm:t>
        <a:bodyPr/>
        <a:lstStyle/>
        <a:p>
          <a:endParaRPr lang="en-GB"/>
        </a:p>
      </dgm:t>
    </dgm:pt>
    <dgm:pt modelId="{FF705E86-A9D7-409D-BD2B-9E05304078CA}" type="sibTrans" cxnId="{9B694570-4067-42F2-9F99-F2033EC231CA}">
      <dgm:prSet/>
      <dgm:spPr/>
      <dgm:t>
        <a:bodyPr/>
        <a:lstStyle/>
        <a:p>
          <a:endParaRPr lang="en-GB"/>
        </a:p>
      </dgm:t>
    </dgm:pt>
    <dgm:pt modelId="{F6472B13-69E9-489A-9700-97E394F5364D}">
      <dgm:prSet/>
      <dgm:spPr/>
      <dgm:t>
        <a:bodyPr/>
        <a:lstStyle/>
        <a:p>
          <a:pPr rtl="0"/>
          <a:r>
            <a:rPr lang="en-GB" dirty="0" smtClean="0"/>
            <a:t>External examiner reports </a:t>
          </a:r>
          <a:endParaRPr lang="en-GB" dirty="0"/>
        </a:p>
      </dgm:t>
    </dgm:pt>
    <dgm:pt modelId="{2E434B2B-6FAF-4F53-A0AA-C0DDEB5DBC40}" type="parTrans" cxnId="{A5301EBF-18DF-4B94-B5E2-EB85FD032623}">
      <dgm:prSet/>
      <dgm:spPr/>
      <dgm:t>
        <a:bodyPr/>
        <a:lstStyle/>
        <a:p>
          <a:endParaRPr lang="en-GB"/>
        </a:p>
      </dgm:t>
    </dgm:pt>
    <dgm:pt modelId="{0005A96B-7798-437B-B09D-41677DF3EFFD}" type="sibTrans" cxnId="{A5301EBF-18DF-4B94-B5E2-EB85FD032623}">
      <dgm:prSet/>
      <dgm:spPr/>
      <dgm:t>
        <a:bodyPr/>
        <a:lstStyle/>
        <a:p>
          <a:endParaRPr lang="en-GB"/>
        </a:p>
      </dgm:t>
    </dgm:pt>
    <dgm:pt modelId="{8116D180-4940-4F30-BE5D-693BC087370B}">
      <dgm:prSet/>
      <dgm:spPr/>
      <dgm:t>
        <a:bodyPr/>
        <a:lstStyle/>
        <a:p>
          <a:pPr rtl="0"/>
          <a:r>
            <a:rPr lang="en-GB" dirty="0" smtClean="0"/>
            <a:t>Student evaluation comments including NSS</a:t>
          </a:r>
          <a:endParaRPr lang="en-GB" dirty="0"/>
        </a:p>
      </dgm:t>
    </dgm:pt>
    <dgm:pt modelId="{63A01389-010D-47FE-8AA9-00B47955B620}" type="parTrans" cxnId="{1828DF54-1D59-400B-9ADA-CC8B266184D6}">
      <dgm:prSet/>
      <dgm:spPr/>
      <dgm:t>
        <a:bodyPr/>
        <a:lstStyle/>
        <a:p>
          <a:endParaRPr lang="en-GB"/>
        </a:p>
      </dgm:t>
    </dgm:pt>
    <dgm:pt modelId="{92E73142-137F-4ED6-A549-8D2F023C1B78}" type="sibTrans" cxnId="{1828DF54-1D59-400B-9ADA-CC8B266184D6}">
      <dgm:prSet/>
      <dgm:spPr/>
      <dgm:t>
        <a:bodyPr/>
        <a:lstStyle/>
        <a:p>
          <a:endParaRPr lang="en-GB"/>
        </a:p>
      </dgm:t>
    </dgm:pt>
    <dgm:pt modelId="{5F4A922A-A398-458F-A9E4-3C6DF209E23F}">
      <dgm:prSet/>
      <dgm:spPr/>
      <dgm:t>
        <a:bodyPr/>
        <a:lstStyle/>
        <a:p>
          <a:endParaRPr lang="en-GB"/>
        </a:p>
      </dgm:t>
    </dgm:pt>
    <dgm:pt modelId="{6A28A368-D53D-4225-8C9C-5C45A0C4461A}" type="parTrans" cxnId="{67F3B95F-78ED-47CC-AA7F-B7358C48ACA8}">
      <dgm:prSet/>
      <dgm:spPr/>
      <dgm:t>
        <a:bodyPr/>
        <a:lstStyle/>
        <a:p>
          <a:endParaRPr lang="en-GB"/>
        </a:p>
      </dgm:t>
    </dgm:pt>
    <dgm:pt modelId="{0F41BFAC-62F6-4C9E-B434-CBE7EF7E2232}" type="sibTrans" cxnId="{67F3B95F-78ED-47CC-AA7F-B7358C48ACA8}">
      <dgm:prSet/>
      <dgm:spPr/>
      <dgm:t>
        <a:bodyPr/>
        <a:lstStyle/>
        <a:p>
          <a:endParaRPr lang="en-GB"/>
        </a:p>
      </dgm:t>
    </dgm:pt>
    <dgm:pt modelId="{1F73AC3C-DD64-4DB5-804F-4648BC9E03E5}">
      <dgm:prSet/>
      <dgm:spPr/>
      <dgm:t>
        <a:bodyPr/>
        <a:lstStyle/>
        <a:p>
          <a:endParaRPr lang="en-GB"/>
        </a:p>
      </dgm:t>
    </dgm:pt>
    <dgm:pt modelId="{11ECCD83-E567-421D-8AD2-0AA8603D1032}" type="parTrans" cxnId="{19E1F743-141D-4553-B176-FA588AE8F6BC}">
      <dgm:prSet/>
      <dgm:spPr/>
      <dgm:t>
        <a:bodyPr/>
        <a:lstStyle/>
        <a:p>
          <a:endParaRPr lang="en-GB"/>
        </a:p>
      </dgm:t>
    </dgm:pt>
    <dgm:pt modelId="{D94790DB-115A-41B4-85B4-110C9975259D}" type="sibTrans" cxnId="{19E1F743-141D-4553-B176-FA588AE8F6BC}">
      <dgm:prSet/>
      <dgm:spPr/>
      <dgm:t>
        <a:bodyPr/>
        <a:lstStyle/>
        <a:p>
          <a:endParaRPr lang="en-GB"/>
        </a:p>
      </dgm:t>
    </dgm:pt>
    <dgm:pt modelId="{CE5C07E0-FEF5-4035-AEC9-1AA6FA51B886}">
      <dgm:prSet/>
      <dgm:spPr/>
      <dgm:t>
        <a:bodyPr/>
        <a:lstStyle/>
        <a:p>
          <a:pPr rtl="0"/>
          <a:endParaRPr lang="en-GB" dirty="0"/>
        </a:p>
      </dgm:t>
    </dgm:pt>
    <dgm:pt modelId="{86ACB2DE-7A49-41F4-B135-CA5A68472BD4}" type="parTrans" cxnId="{D86A66B6-672E-4884-9730-D71395E928ED}">
      <dgm:prSet/>
      <dgm:spPr/>
      <dgm:t>
        <a:bodyPr/>
        <a:lstStyle/>
        <a:p>
          <a:endParaRPr lang="en-GB"/>
        </a:p>
      </dgm:t>
    </dgm:pt>
    <dgm:pt modelId="{5193DE48-F8ED-485E-BF63-3A8B1DB31D2A}" type="sibTrans" cxnId="{D86A66B6-672E-4884-9730-D71395E928ED}">
      <dgm:prSet/>
      <dgm:spPr/>
      <dgm:t>
        <a:bodyPr/>
        <a:lstStyle/>
        <a:p>
          <a:endParaRPr lang="en-GB"/>
        </a:p>
      </dgm:t>
    </dgm:pt>
    <dgm:pt modelId="{EE2EC7CB-7E28-4722-B265-B496F8EA3D7D}">
      <dgm:prSet/>
      <dgm:spPr/>
      <dgm:t>
        <a:bodyPr/>
        <a:lstStyle/>
        <a:p>
          <a:pPr rtl="0"/>
          <a:endParaRPr lang="en-GB" dirty="0"/>
        </a:p>
      </dgm:t>
    </dgm:pt>
    <dgm:pt modelId="{47D70871-1E39-49AD-9BDC-0F3CEF301F03}" type="parTrans" cxnId="{6DA4BB41-42B5-493F-BC5F-208D6120C46B}">
      <dgm:prSet/>
      <dgm:spPr/>
      <dgm:t>
        <a:bodyPr/>
        <a:lstStyle/>
        <a:p>
          <a:endParaRPr lang="en-GB"/>
        </a:p>
      </dgm:t>
    </dgm:pt>
    <dgm:pt modelId="{3AC7E40F-C1C2-43EE-89D2-3BB1A8FB4445}" type="sibTrans" cxnId="{6DA4BB41-42B5-493F-BC5F-208D6120C46B}">
      <dgm:prSet/>
      <dgm:spPr/>
      <dgm:t>
        <a:bodyPr/>
        <a:lstStyle/>
        <a:p>
          <a:endParaRPr lang="en-GB"/>
        </a:p>
      </dgm:t>
    </dgm:pt>
    <dgm:pt modelId="{6821DB75-9EA7-4F77-8342-D3FA7ADDF4F3}">
      <dgm:prSet/>
      <dgm:spPr/>
      <dgm:t>
        <a:bodyPr/>
        <a:lstStyle/>
        <a:p>
          <a:pPr rtl="0"/>
          <a:endParaRPr lang="en-GB" dirty="0"/>
        </a:p>
      </dgm:t>
    </dgm:pt>
    <dgm:pt modelId="{DDDC1675-6283-4808-B471-D1000C921515}" type="parTrans" cxnId="{9C758231-1385-42BE-8113-984A188A7E31}">
      <dgm:prSet/>
      <dgm:spPr/>
      <dgm:t>
        <a:bodyPr/>
        <a:lstStyle/>
        <a:p>
          <a:endParaRPr lang="en-GB"/>
        </a:p>
      </dgm:t>
    </dgm:pt>
    <dgm:pt modelId="{2626C83E-33C7-483D-9EC4-4D6B73C87775}" type="sibTrans" cxnId="{9C758231-1385-42BE-8113-984A188A7E31}">
      <dgm:prSet/>
      <dgm:spPr/>
      <dgm:t>
        <a:bodyPr/>
        <a:lstStyle/>
        <a:p>
          <a:endParaRPr lang="en-GB"/>
        </a:p>
      </dgm:t>
    </dgm:pt>
    <dgm:pt modelId="{44E35BCF-50CE-45CF-BA06-D7ED6095DECC}">
      <dgm:prSet/>
      <dgm:spPr/>
      <dgm:t>
        <a:bodyPr/>
        <a:lstStyle/>
        <a:p>
          <a:pPr rtl="0"/>
          <a:endParaRPr lang="en-GB" dirty="0"/>
        </a:p>
      </dgm:t>
    </dgm:pt>
    <dgm:pt modelId="{15CC51B7-24A4-4163-98FF-1C3613C7840C}" type="parTrans" cxnId="{C3F21E20-F7B1-4D93-AF7B-EBDAAA95D301}">
      <dgm:prSet/>
      <dgm:spPr/>
      <dgm:t>
        <a:bodyPr/>
        <a:lstStyle/>
        <a:p>
          <a:endParaRPr lang="en-GB"/>
        </a:p>
      </dgm:t>
    </dgm:pt>
    <dgm:pt modelId="{02CECB84-922E-475D-BA18-390EF7B6994B}" type="sibTrans" cxnId="{C3F21E20-F7B1-4D93-AF7B-EBDAAA95D301}">
      <dgm:prSet/>
      <dgm:spPr/>
      <dgm:t>
        <a:bodyPr/>
        <a:lstStyle/>
        <a:p>
          <a:endParaRPr lang="en-GB"/>
        </a:p>
      </dgm:t>
    </dgm:pt>
    <dgm:pt modelId="{C349EEB6-CD28-4C98-B153-5516C39C22E4}">
      <dgm:prSet/>
      <dgm:spPr/>
      <dgm:t>
        <a:bodyPr/>
        <a:lstStyle/>
        <a:p>
          <a:pPr rtl="0"/>
          <a:endParaRPr lang="en-GB" dirty="0"/>
        </a:p>
      </dgm:t>
    </dgm:pt>
    <dgm:pt modelId="{4366E888-B574-44D8-A650-6661285409B5}" type="parTrans" cxnId="{EA05E7F6-750F-4DA9-91BE-6E2A9AE785DE}">
      <dgm:prSet/>
      <dgm:spPr/>
      <dgm:t>
        <a:bodyPr/>
        <a:lstStyle/>
        <a:p>
          <a:endParaRPr lang="en-GB"/>
        </a:p>
      </dgm:t>
    </dgm:pt>
    <dgm:pt modelId="{4F98EFDD-FEFD-4FDC-8C5A-1D7D6407E5AA}" type="sibTrans" cxnId="{EA05E7F6-750F-4DA9-91BE-6E2A9AE785DE}">
      <dgm:prSet/>
      <dgm:spPr/>
      <dgm:t>
        <a:bodyPr/>
        <a:lstStyle/>
        <a:p>
          <a:endParaRPr lang="en-GB"/>
        </a:p>
      </dgm:t>
    </dgm:pt>
    <dgm:pt modelId="{0C5687E1-76C2-4337-9BC3-C5109D7F5211}" type="pres">
      <dgm:prSet presAssocID="{DA37DCB3-407A-4AC5-8065-3CBF92A65BF4}" presName="compositeShape" presStyleCnt="0">
        <dgm:presLayoutVars>
          <dgm:chMax val="7"/>
          <dgm:dir/>
          <dgm:resizeHandles val="exact"/>
        </dgm:presLayoutVars>
      </dgm:prSet>
      <dgm:spPr/>
      <dgm:t>
        <a:bodyPr/>
        <a:lstStyle/>
        <a:p>
          <a:endParaRPr lang="en-GB"/>
        </a:p>
      </dgm:t>
    </dgm:pt>
    <dgm:pt modelId="{8104BD14-433E-46D5-904C-ECA72B1A65CD}" type="pres">
      <dgm:prSet presAssocID="{14E3EF24-68CB-45B6-AD93-AD577D36630F}" presName="circ1" presStyleLbl="vennNode1" presStyleIdx="0" presStyleCnt="7"/>
      <dgm:spPr/>
    </dgm:pt>
    <dgm:pt modelId="{969A527B-18DE-443C-ABCC-D5B8CFC3DBA4}" type="pres">
      <dgm:prSet presAssocID="{14E3EF24-68CB-45B6-AD93-AD577D36630F}" presName="circ1Tx" presStyleLbl="revTx" presStyleIdx="0" presStyleCnt="0">
        <dgm:presLayoutVars>
          <dgm:chMax val="0"/>
          <dgm:chPref val="0"/>
          <dgm:bulletEnabled val="1"/>
        </dgm:presLayoutVars>
      </dgm:prSet>
      <dgm:spPr/>
      <dgm:t>
        <a:bodyPr/>
        <a:lstStyle/>
        <a:p>
          <a:endParaRPr lang="en-GB"/>
        </a:p>
      </dgm:t>
    </dgm:pt>
    <dgm:pt modelId="{BBC19512-4944-4E03-8386-99139B938561}" type="pres">
      <dgm:prSet presAssocID="{D606E9E9-B0AA-4E8F-9389-35056FD7750C}" presName="circ2" presStyleLbl="vennNode1" presStyleIdx="1" presStyleCnt="7"/>
      <dgm:spPr/>
    </dgm:pt>
    <dgm:pt modelId="{ADC53884-A23E-4505-937B-ED6ECB967859}" type="pres">
      <dgm:prSet presAssocID="{D606E9E9-B0AA-4E8F-9389-35056FD7750C}" presName="circ2Tx" presStyleLbl="revTx" presStyleIdx="0" presStyleCnt="0">
        <dgm:presLayoutVars>
          <dgm:chMax val="0"/>
          <dgm:chPref val="0"/>
          <dgm:bulletEnabled val="1"/>
        </dgm:presLayoutVars>
      </dgm:prSet>
      <dgm:spPr/>
      <dgm:t>
        <a:bodyPr/>
        <a:lstStyle/>
        <a:p>
          <a:endParaRPr lang="en-GB"/>
        </a:p>
      </dgm:t>
    </dgm:pt>
    <dgm:pt modelId="{B0E45E50-D93D-40BA-A41F-E4C423DEC3BE}" type="pres">
      <dgm:prSet presAssocID="{01679EFD-20AC-430D-BCBB-DDFDB99A68F3}" presName="circ3" presStyleLbl="vennNode1" presStyleIdx="2" presStyleCnt="7"/>
      <dgm:spPr/>
    </dgm:pt>
    <dgm:pt modelId="{CB74A26B-963D-4710-BDB6-1A466E83E508}" type="pres">
      <dgm:prSet presAssocID="{01679EFD-20AC-430D-BCBB-DDFDB99A68F3}" presName="circ3Tx" presStyleLbl="revTx" presStyleIdx="0" presStyleCnt="0">
        <dgm:presLayoutVars>
          <dgm:chMax val="0"/>
          <dgm:chPref val="0"/>
          <dgm:bulletEnabled val="1"/>
        </dgm:presLayoutVars>
      </dgm:prSet>
      <dgm:spPr/>
      <dgm:t>
        <a:bodyPr/>
        <a:lstStyle/>
        <a:p>
          <a:endParaRPr lang="en-GB"/>
        </a:p>
      </dgm:t>
    </dgm:pt>
    <dgm:pt modelId="{60BC93F4-F942-4C42-A18D-52C9A1C5DA17}" type="pres">
      <dgm:prSet presAssocID="{574F3F5D-D61D-48CC-BD40-5839FC71C47D}" presName="circ4" presStyleLbl="vennNode1" presStyleIdx="3" presStyleCnt="7"/>
      <dgm:spPr/>
    </dgm:pt>
    <dgm:pt modelId="{4EFAD248-96BC-4867-A773-610A46626F5B}" type="pres">
      <dgm:prSet presAssocID="{574F3F5D-D61D-48CC-BD40-5839FC71C47D}" presName="circ4Tx" presStyleLbl="revTx" presStyleIdx="0" presStyleCnt="0">
        <dgm:presLayoutVars>
          <dgm:chMax val="0"/>
          <dgm:chPref val="0"/>
          <dgm:bulletEnabled val="1"/>
        </dgm:presLayoutVars>
      </dgm:prSet>
      <dgm:spPr/>
      <dgm:t>
        <a:bodyPr/>
        <a:lstStyle/>
        <a:p>
          <a:endParaRPr lang="en-GB"/>
        </a:p>
      </dgm:t>
    </dgm:pt>
    <dgm:pt modelId="{95658D32-ECED-4A0B-9DEF-F4008271E464}" type="pres">
      <dgm:prSet presAssocID="{F3CED385-07AE-4610-B2E7-71AC1BF711D1}" presName="circ5" presStyleLbl="vennNode1" presStyleIdx="4" presStyleCnt="7"/>
      <dgm:spPr/>
    </dgm:pt>
    <dgm:pt modelId="{5F904265-D678-43A8-A6AC-5368B60C01DB}" type="pres">
      <dgm:prSet presAssocID="{F3CED385-07AE-4610-B2E7-71AC1BF711D1}" presName="circ5Tx" presStyleLbl="revTx" presStyleIdx="0" presStyleCnt="0">
        <dgm:presLayoutVars>
          <dgm:chMax val="0"/>
          <dgm:chPref val="0"/>
          <dgm:bulletEnabled val="1"/>
        </dgm:presLayoutVars>
      </dgm:prSet>
      <dgm:spPr/>
      <dgm:t>
        <a:bodyPr/>
        <a:lstStyle/>
        <a:p>
          <a:endParaRPr lang="en-GB"/>
        </a:p>
      </dgm:t>
    </dgm:pt>
    <dgm:pt modelId="{716A9F14-F0E1-4603-A1D2-6DCAECCD02FA}" type="pres">
      <dgm:prSet presAssocID="{F6472B13-69E9-489A-9700-97E394F5364D}" presName="circ6" presStyleLbl="vennNode1" presStyleIdx="5" presStyleCnt="7"/>
      <dgm:spPr/>
    </dgm:pt>
    <dgm:pt modelId="{B40A8495-A9BC-4747-8303-9D5EF91B37CF}" type="pres">
      <dgm:prSet presAssocID="{F6472B13-69E9-489A-9700-97E394F5364D}" presName="circ6Tx" presStyleLbl="revTx" presStyleIdx="0" presStyleCnt="0">
        <dgm:presLayoutVars>
          <dgm:chMax val="0"/>
          <dgm:chPref val="0"/>
          <dgm:bulletEnabled val="1"/>
        </dgm:presLayoutVars>
      </dgm:prSet>
      <dgm:spPr/>
      <dgm:t>
        <a:bodyPr/>
        <a:lstStyle/>
        <a:p>
          <a:endParaRPr lang="en-GB"/>
        </a:p>
      </dgm:t>
    </dgm:pt>
    <dgm:pt modelId="{6C78AB69-804C-4734-A85A-1FC16A1A2F72}" type="pres">
      <dgm:prSet presAssocID="{8116D180-4940-4F30-BE5D-693BC087370B}" presName="circ7" presStyleLbl="vennNode1" presStyleIdx="6" presStyleCnt="7"/>
      <dgm:spPr/>
    </dgm:pt>
    <dgm:pt modelId="{D97D8EAB-EAC0-45DF-B768-ED6C98D50B9A}" type="pres">
      <dgm:prSet presAssocID="{8116D180-4940-4F30-BE5D-693BC087370B}" presName="circ7Tx" presStyleLbl="revTx" presStyleIdx="0" presStyleCnt="0">
        <dgm:presLayoutVars>
          <dgm:chMax val="0"/>
          <dgm:chPref val="0"/>
          <dgm:bulletEnabled val="1"/>
        </dgm:presLayoutVars>
      </dgm:prSet>
      <dgm:spPr/>
      <dgm:t>
        <a:bodyPr/>
        <a:lstStyle/>
        <a:p>
          <a:endParaRPr lang="en-GB"/>
        </a:p>
      </dgm:t>
    </dgm:pt>
  </dgm:ptLst>
  <dgm:cxnLst>
    <dgm:cxn modelId="{67F3B95F-78ED-47CC-AA7F-B7358C48ACA8}" srcId="{DA37DCB3-407A-4AC5-8065-3CBF92A65BF4}" destId="{5F4A922A-A398-458F-A9E4-3C6DF209E23F}" srcOrd="7" destOrd="0" parTransId="{6A28A368-D53D-4225-8C9C-5C45A0C4461A}" sibTransId="{0F41BFAC-62F6-4C9E-B434-CBE7EF7E2232}"/>
    <dgm:cxn modelId="{02A00853-7194-42C2-9B06-B7AC5DCCF6F2}" type="presOf" srcId="{F6472B13-69E9-489A-9700-97E394F5364D}" destId="{B40A8495-A9BC-4747-8303-9D5EF91B37CF}" srcOrd="0" destOrd="0" presId="urn:microsoft.com/office/officeart/2005/8/layout/venn1"/>
    <dgm:cxn modelId="{C4C423FF-B75A-4E15-8627-198499CCBF3A}" type="presOf" srcId="{F3CED385-07AE-4610-B2E7-71AC1BF711D1}" destId="{5F904265-D678-43A8-A6AC-5368B60C01DB}" srcOrd="0" destOrd="0" presId="urn:microsoft.com/office/officeart/2005/8/layout/venn1"/>
    <dgm:cxn modelId="{D86A66B6-672E-4884-9730-D71395E928ED}" srcId="{DA37DCB3-407A-4AC5-8065-3CBF92A65BF4}" destId="{CE5C07E0-FEF5-4035-AEC9-1AA6FA51B886}" srcOrd="9" destOrd="0" parTransId="{86ACB2DE-7A49-41F4-B135-CA5A68472BD4}" sibTransId="{5193DE48-F8ED-485E-BF63-3A8B1DB31D2A}"/>
    <dgm:cxn modelId="{828DA7DC-2DD1-4E85-BCA6-D737B87068A3}" type="presOf" srcId="{D606E9E9-B0AA-4E8F-9389-35056FD7750C}" destId="{ADC53884-A23E-4505-937B-ED6ECB967859}" srcOrd="0" destOrd="0" presId="urn:microsoft.com/office/officeart/2005/8/layout/venn1"/>
    <dgm:cxn modelId="{629EC85C-26E5-49E4-8E56-62D6DDE58F4F}" type="presOf" srcId="{8116D180-4940-4F30-BE5D-693BC087370B}" destId="{D97D8EAB-EAC0-45DF-B768-ED6C98D50B9A}" srcOrd="0" destOrd="0" presId="urn:microsoft.com/office/officeart/2005/8/layout/venn1"/>
    <dgm:cxn modelId="{9B694570-4067-42F2-9F99-F2033EC231CA}" srcId="{DA37DCB3-407A-4AC5-8065-3CBF92A65BF4}" destId="{F3CED385-07AE-4610-B2E7-71AC1BF711D1}" srcOrd="4" destOrd="0" parTransId="{63E68702-CF2B-4C4B-8B9C-D38BFBCCCDF9}" sibTransId="{FF705E86-A9D7-409D-BD2B-9E05304078CA}"/>
    <dgm:cxn modelId="{19E1F743-141D-4553-B176-FA588AE8F6BC}" srcId="{DA37DCB3-407A-4AC5-8065-3CBF92A65BF4}" destId="{1F73AC3C-DD64-4DB5-804F-4648BC9E03E5}" srcOrd="8" destOrd="0" parTransId="{11ECCD83-E567-421D-8AD2-0AA8603D1032}" sibTransId="{D94790DB-115A-41B4-85B4-110C9975259D}"/>
    <dgm:cxn modelId="{CDAF955D-9D47-4FBB-9AD8-ECBFE0A69706}" srcId="{DA37DCB3-407A-4AC5-8065-3CBF92A65BF4}" destId="{574F3F5D-D61D-48CC-BD40-5839FC71C47D}" srcOrd="3" destOrd="0" parTransId="{AFC80987-77A2-4142-B5A7-000862A88049}" sibTransId="{D94F8484-1240-4D9C-885A-43A4B984A196}"/>
    <dgm:cxn modelId="{6C5E5145-7135-4288-BF2A-14A1E1812CD1}" type="presOf" srcId="{14E3EF24-68CB-45B6-AD93-AD577D36630F}" destId="{969A527B-18DE-443C-ABCC-D5B8CFC3DBA4}" srcOrd="0" destOrd="0" presId="urn:microsoft.com/office/officeart/2005/8/layout/venn1"/>
    <dgm:cxn modelId="{C68EB646-5E41-4D41-A9DB-F771B4A5B315}" srcId="{DA37DCB3-407A-4AC5-8065-3CBF92A65BF4}" destId="{14E3EF24-68CB-45B6-AD93-AD577D36630F}" srcOrd="0" destOrd="0" parTransId="{DF5AEBE8-4D7A-4EDD-A2CF-101DE8FFD08B}" sibTransId="{3AB2AA16-EBC4-4F82-B3B4-1B7780617294}"/>
    <dgm:cxn modelId="{C3F21E20-F7B1-4D93-AF7B-EBDAAA95D301}" srcId="{DA37DCB3-407A-4AC5-8065-3CBF92A65BF4}" destId="{44E35BCF-50CE-45CF-BA06-D7ED6095DECC}" srcOrd="12" destOrd="0" parTransId="{15CC51B7-24A4-4163-98FF-1C3613C7840C}" sibTransId="{02CECB84-922E-475D-BA18-390EF7B6994B}"/>
    <dgm:cxn modelId="{6264B553-D5C3-47AD-B9D1-B5B1480AF2B5}" type="presOf" srcId="{DA37DCB3-407A-4AC5-8065-3CBF92A65BF4}" destId="{0C5687E1-76C2-4337-9BC3-C5109D7F5211}" srcOrd="0" destOrd="0" presId="urn:microsoft.com/office/officeart/2005/8/layout/venn1"/>
    <dgm:cxn modelId="{BAFDBC3E-F718-4EA4-BCFB-94D7895604B1}" type="presOf" srcId="{01679EFD-20AC-430D-BCBB-DDFDB99A68F3}" destId="{CB74A26B-963D-4710-BDB6-1A466E83E508}" srcOrd="0" destOrd="0" presId="urn:microsoft.com/office/officeart/2005/8/layout/venn1"/>
    <dgm:cxn modelId="{F08C0597-5595-421B-88F6-D140049D7A81}" srcId="{DA37DCB3-407A-4AC5-8065-3CBF92A65BF4}" destId="{D606E9E9-B0AA-4E8F-9389-35056FD7750C}" srcOrd="1" destOrd="0" parTransId="{484985EF-C24D-46B0-B071-5B90F0CA50BF}" sibTransId="{D64BD852-2A44-489E-8BF5-1B58257C567B}"/>
    <dgm:cxn modelId="{25195A6B-82BC-4E6D-84CA-E612D630C4B2}" type="presOf" srcId="{574F3F5D-D61D-48CC-BD40-5839FC71C47D}" destId="{4EFAD248-96BC-4867-A773-610A46626F5B}" srcOrd="0" destOrd="0" presId="urn:microsoft.com/office/officeart/2005/8/layout/venn1"/>
    <dgm:cxn modelId="{67DEFF5D-D42C-460A-A628-68A02FB96380}" srcId="{DA37DCB3-407A-4AC5-8065-3CBF92A65BF4}" destId="{01679EFD-20AC-430D-BCBB-DDFDB99A68F3}" srcOrd="2" destOrd="0" parTransId="{04B7E505-581C-4E17-A4D4-3E0F822478FD}" sibTransId="{15FB3D22-7D20-4B9A-B493-C8A15E70F5E8}"/>
    <dgm:cxn modelId="{6DA4BB41-42B5-493F-BC5F-208D6120C46B}" srcId="{DA37DCB3-407A-4AC5-8065-3CBF92A65BF4}" destId="{EE2EC7CB-7E28-4722-B265-B496F8EA3D7D}" srcOrd="10" destOrd="0" parTransId="{47D70871-1E39-49AD-9BDC-0F3CEF301F03}" sibTransId="{3AC7E40F-C1C2-43EE-89D2-3BB1A8FB4445}"/>
    <dgm:cxn modelId="{A5301EBF-18DF-4B94-B5E2-EB85FD032623}" srcId="{DA37DCB3-407A-4AC5-8065-3CBF92A65BF4}" destId="{F6472B13-69E9-489A-9700-97E394F5364D}" srcOrd="5" destOrd="0" parTransId="{2E434B2B-6FAF-4F53-A0AA-C0DDEB5DBC40}" sibTransId="{0005A96B-7798-437B-B09D-41677DF3EFFD}"/>
    <dgm:cxn modelId="{1828DF54-1D59-400B-9ADA-CC8B266184D6}" srcId="{DA37DCB3-407A-4AC5-8065-3CBF92A65BF4}" destId="{8116D180-4940-4F30-BE5D-693BC087370B}" srcOrd="6" destOrd="0" parTransId="{63A01389-010D-47FE-8AA9-00B47955B620}" sibTransId="{92E73142-137F-4ED6-A549-8D2F023C1B78}"/>
    <dgm:cxn modelId="{EA05E7F6-750F-4DA9-91BE-6E2A9AE785DE}" srcId="{DA37DCB3-407A-4AC5-8065-3CBF92A65BF4}" destId="{C349EEB6-CD28-4C98-B153-5516C39C22E4}" srcOrd="13" destOrd="0" parTransId="{4366E888-B574-44D8-A650-6661285409B5}" sibTransId="{4F98EFDD-FEFD-4FDC-8C5A-1D7D6407E5AA}"/>
    <dgm:cxn modelId="{9C758231-1385-42BE-8113-984A188A7E31}" srcId="{DA37DCB3-407A-4AC5-8065-3CBF92A65BF4}" destId="{6821DB75-9EA7-4F77-8342-D3FA7ADDF4F3}" srcOrd="11" destOrd="0" parTransId="{DDDC1675-6283-4808-B471-D1000C921515}" sibTransId="{2626C83E-33C7-483D-9EC4-4D6B73C87775}"/>
    <dgm:cxn modelId="{86C84952-9604-451E-AC37-240303758318}" type="presParOf" srcId="{0C5687E1-76C2-4337-9BC3-C5109D7F5211}" destId="{8104BD14-433E-46D5-904C-ECA72B1A65CD}" srcOrd="0" destOrd="0" presId="urn:microsoft.com/office/officeart/2005/8/layout/venn1"/>
    <dgm:cxn modelId="{BA662A8D-CCA7-4ED3-850E-4C8D3C32A38A}" type="presParOf" srcId="{0C5687E1-76C2-4337-9BC3-C5109D7F5211}" destId="{969A527B-18DE-443C-ABCC-D5B8CFC3DBA4}" srcOrd="1" destOrd="0" presId="urn:microsoft.com/office/officeart/2005/8/layout/venn1"/>
    <dgm:cxn modelId="{63C56376-A272-4372-828F-FC1C4351D683}" type="presParOf" srcId="{0C5687E1-76C2-4337-9BC3-C5109D7F5211}" destId="{BBC19512-4944-4E03-8386-99139B938561}" srcOrd="2" destOrd="0" presId="urn:microsoft.com/office/officeart/2005/8/layout/venn1"/>
    <dgm:cxn modelId="{B1F9D343-F22A-4C0A-9CCD-99A18E085436}" type="presParOf" srcId="{0C5687E1-76C2-4337-9BC3-C5109D7F5211}" destId="{ADC53884-A23E-4505-937B-ED6ECB967859}" srcOrd="3" destOrd="0" presId="urn:microsoft.com/office/officeart/2005/8/layout/venn1"/>
    <dgm:cxn modelId="{6CF6FE5D-01C4-4114-8C68-60CF70E0C149}" type="presParOf" srcId="{0C5687E1-76C2-4337-9BC3-C5109D7F5211}" destId="{B0E45E50-D93D-40BA-A41F-E4C423DEC3BE}" srcOrd="4" destOrd="0" presId="urn:microsoft.com/office/officeart/2005/8/layout/venn1"/>
    <dgm:cxn modelId="{0499824F-24AF-4056-AFFC-8B8E4BB1C212}" type="presParOf" srcId="{0C5687E1-76C2-4337-9BC3-C5109D7F5211}" destId="{CB74A26B-963D-4710-BDB6-1A466E83E508}" srcOrd="5" destOrd="0" presId="urn:microsoft.com/office/officeart/2005/8/layout/venn1"/>
    <dgm:cxn modelId="{B1392092-6BDB-4C81-A58E-1B24FD2C2964}" type="presParOf" srcId="{0C5687E1-76C2-4337-9BC3-C5109D7F5211}" destId="{60BC93F4-F942-4C42-A18D-52C9A1C5DA17}" srcOrd="6" destOrd="0" presId="urn:microsoft.com/office/officeart/2005/8/layout/venn1"/>
    <dgm:cxn modelId="{A2CFBF10-3E5D-4AC6-9E14-635929472E08}" type="presParOf" srcId="{0C5687E1-76C2-4337-9BC3-C5109D7F5211}" destId="{4EFAD248-96BC-4867-A773-610A46626F5B}" srcOrd="7" destOrd="0" presId="urn:microsoft.com/office/officeart/2005/8/layout/venn1"/>
    <dgm:cxn modelId="{FEEC8CDC-50A7-4C84-BFDE-272CAD7EC5BA}" type="presParOf" srcId="{0C5687E1-76C2-4337-9BC3-C5109D7F5211}" destId="{95658D32-ECED-4A0B-9DEF-F4008271E464}" srcOrd="8" destOrd="0" presId="urn:microsoft.com/office/officeart/2005/8/layout/venn1"/>
    <dgm:cxn modelId="{2BB46B6A-50AE-437E-B07E-56B25081025A}" type="presParOf" srcId="{0C5687E1-76C2-4337-9BC3-C5109D7F5211}" destId="{5F904265-D678-43A8-A6AC-5368B60C01DB}" srcOrd="9" destOrd="0" presId="urn:microsoft.com/office/officeart/2005/8/layout/venn1"/>
    <dgm:cxn modelId="{31A0F2D4-49A4-47B7-A3F3-67055F5A1288}" type="presParOf" srcId="{0C5687E1-76C2-4337-9BC3-C5109D7F5211}" destId="{716A9F14-F0E1-4603-A1D2-6DCAECCD02FA}" srcOrd="10" destOrd="0" presId="urn:microsoft.com/office/officeart/2005/8/layout/venn1"/>
    <dgm:cxn modelId="{C2806D4D-7B1F-42E8-8A6A-04FC615E2F96}" type="presParOf" srcId="{0C5687E1-76C2-4337-9BC3-C5109D7F5211}" destId="{B40A8495-A9BC-4747-8303-9D5EF91B37CF}" srcOrd="11" destOrd="0" presId="urn:microsoft.com/office/officeart/2005/8/layout/venn1"/>
    <dgm:cxn modelId="{1EA910DC-3872-4CE2-AC58-EAF34E5A3839}" type="presParOf" srcId="{0C5687E1-76C2-4337-9BC3-C5109D7F5211}" destId="{6C78AB69-804C-4734-A85A-1FC16A1A2F72}" srcOrd="12" destOrd="0" presId="urn:microsoft.com/office/officeart/2005/8/layout/venn1"/>
    <dgm:cxn modelId="{4225F168-50E4-4C5E-B1DC-C156EB9D0605}" type="presParOf" srcId="{0C5687E1-76C2-4337-9BC3-C5109D7F5211}" destId="{D97D8EAB-EAC0-45DF-B768-ED6C98D50B9A}"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37DCB3-407A-4AC5-8065-3CBF92A65BF4}"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14E3EF24-68CB-45B6-AD93-AD577D36630F}">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GB" dirty="0" smtClean="0"/>
            <a:t>Annual monitoring of taught courses in </a:t>
          </a:r>
          <a:r>
            <a:rPr lang="en-GB" smtClean="0"/>
            <a:t>x   </a:t>
          </a:r>
        </a:p>
        <a:p>
          <a:pPr marL="0" marR="0" indent="0" defTabSz="914400" rtl="0" eaLnBrk="1" fontAlgn="auto" latinLnBrk="0" hangingPunct="1">
            <a:lnSpc>
              <a:spcPct val="100000"/>
            </a:lnSpc>
            <a:spcBef>
              <a:spcPts val="0"/>
            </a:spcBef>
            <a:spcAft>
              <a:spcPts val="0"/>
            </a:spcAft>
            <a:buClrTx/>
            <a:buSzTx/>
            <a:buFontTx/>
            <a:buNone/>
            <a:tabLst/>
            <a:defRPr/>
          </a:pPr>
          <a:r>
            <a:rPr lang="en-GB" b="1" smtClean="0"/>
            <a:t>Gather </a:t>
          </a:r>
          <a:r>
            <a:rPr lang="en-GB" b="1" dirty="0" smtClean="0"/>
            <a:t>data on-</a:t>
          </a:r>
        </a:p>
        <a:p>
          <a:pPr defTabSz="977900" rtl="0">
            <a:lnSpc>
              <a:spcPct val="90000"/>
            </a:lnSpc>
            <a:spcBef>
              <a:spcPct val="0"/>
            </a:spcBef>
            <a:spcAft>
              <a:spcPct val="35000"/>
            </a:spcAft>
          </a:pPr>
          <a:endParaRPr lang="en-GB" dirty="0"/>
        </a:p>
      </dgm:t>
    </dgm:pt>
    <dgm:pt modelId="{DF5AEBE8-4D7A-4EDD-A2CF-101DE8FFD08B}" type="parTrans" cxnId="{C68EB646-5E41-4D41-A9DB-F771B4A5B315}">
      <dgm:prSet/>
      <dgm:spPr/>
      <dgm:t>
        <a:bodyPr/>
        <a:lstStyle/>
        <a:p>
          <a:endParaRPr lang="en-GB"/>
        </a:p>
      </dgm:t>
    </dgm:pt>
    <dgm:pt modelId="{3AB2AA16-EBC4-4F82-B3B4-1B7780617294}" type="sibTrans" cxnId="{C68EB646-5E41-4D41-A9DB-F771B4A5B315}">
      <dgm:prSet/>
      <dgm:spPr/>
      <dgm:t>
        <a:bodyPr/>
        <a:lstStyle/>
        <a:p>
          <a:endParaRPr lang="en-GB"/>
        </a:p>
      </dgm:t>
    </dgm:pt>
    <dgm:pt modelId="{D606E9E9-B0AA-4E8F-9389-35056FD7750C}">
      <dgm:prSet/>
      <dgm:spPr/>
      <dgm:t>
        <a:bodyPr/>
        <a:lstStyle/>
        <a:p>
          <a:pPr rtl="0"/>
          <a:endParaRPr lang="en-GB" dirty="0"/>
        </a:p>
      </dgm:t>
    </dgm:pt>
    <dgm:pt modelId="{484985EF-C24D-46B0-B071-5B90F0CA50BF}" type="parTrans" cxnId="{F08C0597-5595-421B-88F6-D140049D7A81}">
      <dgm:prSet/>
      <dgm:spPr/>
      <dgm:t>
        <a:bodyPr/>
        <a:lstStyle/>
        <a:p>
          <a:endParaRPr lang="en-GB"/>
        </a:p>
      </dgm:t>
    </dgm:pt>
    <dgm:pt modelId="{D64BD852-2A44-489E-8BF5-1B58257C567B}" type="sibTrans" cxnId="{F08C0597-5595-421B-88F6-D140049D7A81}">
      <dgm:prSet/>
      <dgm:spPr/>
      <dgm:t>
        <a:bodyPr/>
        <a:lstStyle/>
        <a:p>
          <a:endParaRPr lang="en-GB"/>
        </a:p>
      </dgm:t>
    </dgm:pt>
    <dgm:pt modelId="{01679EFD-20AC-430D-BCBB-DDFDB99A68F3}">
      <dgm:prSet/>
      <dgm:spPr/>
      <dgm:t>
        <a:bodyPr/>
        <a:lstStyle/>
        <a:p>
          <a:pPr rtl="0"/>
          <a:r>
            <a:rPr lang="en-GB" dirty="0" smtClean="0"/>
            <a:t>student numbers, </a:t>
          </a:r>
          <a:endParaRPr lang="en-GB" dirty="0"/>
        </a:p>
      </dgm:t>
    </dgm:pt>
    <dgm:pt modelId="{04B7E505-581C-4E17-A4D4-3E0F822478FD}" type="parTrans" cxnId="{67DEFF5D-D42C-460A-A628-68A02FB96380}">
      <dgm:prSet/>
      <dgm:spPr/>
      <dgm:t>
        <a:bodyPr/>
        <a:lstStyle/>
        <a:p>
          <a:endParaRPr lang="en-GB"/>
        </a:p>
      </dgm:t>
    </dgm:pt>
    <dgm:pt modelId="{15FB3D22-7D20-4B9A-B493-C8A15E70F5E8}" type="sibTrans" cxnId="{67DEFF5D-D42C-460A-A628-68A02FB96380}">
      <dgm:prSet/>
      <dgm:spPr/>
      <dgm:t>
        <a:bodyPr/>
        <a:lstStyle/>
        <a:p>
          <a:endParaRPr lang="en-GB"/>
        </a:p>
      </dgm:t>
    </dgm:pt>
    <dgm:pt modelId="{574F3F5D-D61D-48CC-BD40-5839FC71C47D}">
      <dgm:prSet/>
      <dgm:spPr/>
      <dgm:t>
        <a:bodyPr/>
        <a:lstStyle/>
        <a:p>
          <a:pPr rtl="0"/>
          <a:r>
            <a:rPr lang="en-GB" dirty="0" smtClean="0"/>
            <a:t>progression, </a:t>
          </a:r>
          <a:endParaRPr lang="en-GB" dirty="0"/>
        </a:p>
      </dgm:t>
    </dgm:pt>
    <dgm:pt modelId="{AFC80987-77A2-4142-B5A7-000862A88049}" type="parTrans" cxnId="{CDAF955D-9D47-4FBB-9AD8-ECBFE0A69706}">
      <dgm:prSet/>
      <dgm:spPr/>
      <dgm:t>
        <a:bodyPr/>
        <a:lstStyle/>
        <a:p>
          <a:endParaRPr lang="en-GB"/>
        </a:p>
      </dgm:t>
    </dgm:pt>
    <dgm:pt modelId="{D94F8484-1240-4D9C-885A-43A4B984A196}" type="sibTrans" cxnId="{CDAF955D-9D47-4FBB-9AD8-ECBFE0A69706}">
      <dgm:prSet/>
      <dgm:spPr/>
      <dgm:t>
        <a:bodyPr/>
        <a:lstStyle/>
        <a:p>
          <a:endParaRPr lang="en-GB"/>
        </a:p>
      </dgm:t>
    </dgm:pt>
    <dgm:pt modelId="{F3CED385-07AE-4610-B2E7-71AC1BF711D1}">
      <dgm:prSet/>
      <dgm:spPr/>
      <dgm:t>
        <a:bodyPr/>
        <a:lstStyle/>
        <a:p>
          <a:pPr rtl="0"/>
          <a:r>
            <a:rPr lang="en-GB" dirty="0" smtClean="0"/>
            <a:t>pass rates </a:t>
          </a:r>
          <a:endParaRPr lang="en-GB" dirty="0"/>
        </a:p>
      </dgm:t>
    </dgm:pt>
    <dgm:pt modelId="{63E68702-CF2B-4C4B-8B9C-D38BFBCCCDF9}" type="parTrans" cxnId="{9B694570-4067-42F2-9F99-F2033EC231CA}">
      <dgm:prSet/>
      <dgm:spPr/>
      <dgm:t>
        <a:bodyPr/>
        <a:lstStyle/>
        <a:p>
          <a:endParaRPr lang="en-GB"/>
        </a:p>
      </dgm:t>
    </dgm:pt>
    <dgm:pt modelId="{FF705E86-A9D7-409D-BD2B-9E05304078CA}" type="sibTrans" cxnId="{9B694570-4067-42F2-9F99-F2033EC231CA}">
      <dgm:prSet/>
      <dgm:spPr/>
      <dgm:t>
        <a:bodyPr/>
        <a:lstStyle/>
        <a:p>
          <a:endParaRPr lang="en-GB"/>
        </a:p>
      </dgm:t>
    </dgm:pt>
    <dgm:pt modelId="{F6472B13-69E9-489A-9700-97E394F5364D}">
      <dgm:prSet/>
      <dgm:spPr/>
      <dgm:t>
        <a:bodyPr/>
        <a:lstStyle/>
        <a:p>
          <a:pPr rtl="0"/>
          <a:r>
            <a:rPr lang="en-GB" dirty="0" smtClean="0"/>
            <a:t>External examiner reports </a:t>
          </a:r>
          <a:endParaRPr lang="en-GB" dirty="0"/>
        </a:p>
      </dgm:t>
    </dgm:pt>
    <dgm:pt modelId="{2E434B2B-6FAF-4F53-A0AA-C0DDEB5DBC40}" type="parTrans" cxnId="{A5301EBF-18DF-4B94-B5E2-EB85FD032623}">
      <dgm:prSet/>
      <dgm:spPr/>
      <dgm:t>
        <a:bodyPr/>
        <a:lstStyle/>
        <a:p>
          <a:endParaRPr lang="en-GB"/>
        </a:p>
      </dgm:t>
    </dgm:pt>
    <dgm:pt modelId="{0005A96B-7798-437B-B09D-41677DF3EFFD}" type="sibTrans" cxnId="{A5301EBF-18DF-4B94-B5E2-EB85FD032623}">
      <dgm:prSet/>
      <dgm:spPr/>
      <dgm:t>
        <a:bodyPr/>
        <a:lstStyle/>
        <a:p>
          <a:endParaRPr lang="en-GB"/>
        </a:p>
      </dgm:t>
    </dgm:pt>
    <dgm:pt modelId="{8116D180-4940-4F30-BE5D-693BC087370B}">
      <dgm:prSet/>
      <dgm:spPr/>
      <dgm:t>
        <a:bodyPr/>
        <a:lstStyle/>
        <a:p>
          <a:pPr rtl="0"/>
          <a:r>
            <a:rPr lang="en-GB" dirty="0" smtClean="0"/>
            <a:t>Student evaluation comments including NSS</a:t>
          </a:r>
          <a:endParaRPr lang="en-GB" dirty="0"/>
        </a:p>
      </dgm:t>
    </dgm:pt>
    <dgm:pt modelId="{63A01389-010D-47FE-8AA9-00B47955B620}" type="parTrans" cxnId="{1828DF54-1D59-400B-9ADA-CC8B266184D6}">
      <dgm:prSet/>
      <dgm:spPr/>
      <dgm:t>
        <a:bodyPr/>
        <a:lstStyle/>
        <a:p>
          <a:endParaRPr lang="en-GB"/>
        </a:p>
      </dgm:t>
    </dgm:pt>
    <dgm:pt modelId="{92E73142-137F-4ED6-A549-8D2F023C1B78}" type="sibTrans" cxnId="{1828DF54-1D59-400B-9ADA-CC8B266184D6}">
      <dgm:prSet/>
      <dgm:spPr/>
      <dgm:t>
        <a:bodyPr/>
        <a:lstStyle/>
        <a:p>
          <a:endParaRPr lang="en-GB"/>
        </a:p>
      </dgm:t>
    </dgm:pt>
    <dgm:pt modelId="{5F4A922A-A398-458F-A9E4-3C6DF209E23F}">
      <dgm:prSet/>
      <dgm:spPr/>
      <dgm:t>
        <a:bodyPr/>
        <a:lstStyle/>
        <a:p>
          <a:endParaRPr lang="en-GB" dirty="0"/>
        </a:p>
      </dgm:t>
    </dgm:pt>
    <dgm:pt modelId="{6A28A368-D53D-4225-8C9C-5C45A0C4461A}" type="parTrans" cxnId="{67F3B95F-78ED-47CC-AA7F-B7358C48ACA8}">
      <dgm:prSet/>
      <dgm:spPr/>
      <dgm:t>
        <a:bodyPr/>
        <a:lstStyle/>
        <a:p>
          <a:endParaRPr lang="en-GB"/>
        </a:p>
      </dgm:t>
    </dgm:pt>
    <dgm:pt modelId="{0F41BFAC-62F6-4C9E-B434-CBE7EF7E2232}" type="sibTrans" cxnId="{67F3B95F-78ED-47CC-AA7F-B7358C48ACA8}">
      <dgm:prSet/>
      <dgm:spPr/>
      <dgm:t>
        <a:bodyPr/>
        <a:lstStyle/>
        <a:p>
          <a:endParaRPr lang="en-GB"/>
        </a:p>
      </dgm:t>
    </dgm:pt>
    <dgm:pt modelId="{1F73AC3C-DD64-4DB5-804F-4648BC9E03E5}">
      <dgm:prSet/>
      <dgm:spPr/>
      <dgm:t>
        <a:bodyPr/>
        <a:lstStyle/>
        <a:p>
          <a:endParaRPr lang="en-GB" dirty="0"/>
        </a:p>
      </dgm:t>
    </dgm:pt>
    <dgm:pt modelId="{11ECCD83-E567-421D-8AD2-0AA8603D1032}" type="parTrans" cxnId="{19E1F743-141D-4553-B176-FA588AE8F6BC}">
      <dgm:prSet/>
      <dgm:spPr/>
      <dgm:t>
        <a:bodyPr/>
        <a:lstStyle/>
        <a:p>
          <a:endParaRPr lang="en-GB"/>
        </a:p>
      </dgm:t>
    </dgm:pt>
    <dgm:pt modelId="{D94790DB-115A-41B4-85B4-110C9975259D}" type="sibTrans" cxnId="{19E1F743-141D-4553-B176-FA588AE8F6BC}">
      <dgm:prSet/>
      <dgm:spPr/>
      <dgm:t>
        <a:bodyPr/>
        <a:lstStyle/>
        <a:p>
          <a:endParaRPr lang="en-GB"/>
        </a:p>
      </dgm:t>
    </dgm:pt>
    <dgm:pt modelId="{CE5C07E0-FEF5-4035-AEC9-1AA6FA51B886}">
      <dgm:prSet/>
      <dgm:spPr/>
      <dgm:t>
        <a:bodyPr/>
        <a:lstStyle/>
        <a:p>
          <a:pPr rtl="0"/>
          <a:endParaRPr lang="en-GB" dirty="0"/>
        </a:p>
      </dgm:t>
    </dgm:pt>
    <dgm:pt modelId="{86ACB2DE-7A49-41F4-B135-CA5A68472BD4}" type="parTrans" cxnId="{D86A66B6-672E-4884-9730-D71395E928ED}">
      <dgm:prSet/>
      <dgm:spPr/>
      <dgm:t>
        <a:bodyPr/>
        <a:lstStyle/>
        <a:p>
          <a:endParaRPr lang="en-GB"/>
        </a:p>
      </dgm:t>
    </dgm:pt>
    <dgm:pt modelId="{5193DE48-F8ED-485E-BF63-3A8B1DB31D2A}" type="sibTrans" cxnId="{D86A66B6-672E-4884-9730-D71395E928ED}">
      <dgm:prSet/>
      <dgm:spPr/>
      <dgm:t>
        <a:bodyPr/>
        <a:lstStyle/>
        <a:p>
          <a:endParaRPr lang="en-GB"/>
        </a:p>
      </dgm:t>
    </dgm:pt>
    <dgm:pt modelId="{EE2EC7CB-7E28-4722-B265-B496F8EA3D7D}">
      <dgm:prSet/>
      <dgm:spPr/>
      <dgm:t>
        <a:bodyPr/>
        <a:lstStyle/>
        <a:p>
          <a:pPr rtl="0"/>
          <a:endParaRPr lang="en-GB" dirty="0"/>
        </a:p>
      </dgm:t>
    </dgm:pt>
    <dgm:pt modelId="{47D70871-1E39-49AD-9BDC-0F3CEF301F03}" type="parTrans" cxnId="{6DA4BB41-42B5-493F-BC5F-208D6120C46B}">
      <dgm:prSet/>
      <dgm:spPr/>
      <dgm:t>
        <a:bodyPr/>
        <a:lstStyle/>
        <a:p>
          <a:endParaRPr lang="en-GB"/>
        </a:p>
      </dgm:t>
    </dgm:pt>
    <dgm:pt modelId="{3AC7E40F-C1C2-43EE-89D2-3BB1A8FB4445}" type="sibTrans" cxnId="{6DA4BB41-42B5-493F-BC5F-208D6120C46B}">
      <dgm:prSet/>
      <dgm:spPr/>
      <dgm:t>
        <a:bodyPr/>
        <a:lstStyle/>
        <a:p>
          <a:endParaRPr lang="en-GB"/>
        </a:p>
      </dgm:t>
    </dgm:pt>
    <dgm:pt modelId="{6821DB75-9EA7-4F77-8342-D3FA7ADDF4F3}">
      <dgm:prSet/>
      <dgm:spPr/>
      <dgm:t>
        <a:bodyPr/>
        <a:lstStyle/>
        <a:p>
          <a:pPr rtl="0"/>
          <a:endParaRPr lang="en-GB" dirty="0"/>
        </a:p>
      </dgm:t>
    </dgm:pt>
    <dgm:pt modelId="{DDDC1675-6283-4808-B471-D1000C921515}" type="parTrans" cxnId="{9C758231-1385-42BE-8113-984A188A7E31}">
      <dgm:prSet/>
      <dgm:spPr/>
      <dgm:t>
        <a:bodyPr/>
        <a:lstStyle/>
        <a:p>
          <a:endParaRPr lang="en-GB"/>
        </a:p>
      </dgm:t>
    </dgm:pt>
    <dgm:pt modelId="{2626C83E-33C7-483D-9EC4-4D6B73C87775}" type="sibTrans" cxnId="{9C758231-1385-42BE-8113-984A188A7E31}">
      <dgm:prSet/>
      <dgm:spPr/>
      <dgm:t>
        <a:bodyPr/>
        <a:lstStyle/>
        <a:p>
          <a:endParaRPr lang="en-GB"/>
        </a:p>
      </dgm:t>
    </dgm:pt>
    <dgm:pt modelId="{44E35BCF-50CE-45CF-BA06-D7ED6095DECC}">
      <dgm:prSet/>
      <dgm:spPr/>
      <dgm:t>
        <a:bodyPr/>
        <a:lstStyle/>
        <a:p>
          <a:pPr rtl="0"/>
          <a:endParaRPr lang="en-GB" dirty="0"/>
        </a:p>
      </dgm:t>
    </dgm:pt>
    <dgm:pt modelId="{15CC51B7-24A4-4163-98FF-1C3613C7840C}" type="parTrans" cxnId="{C3F21E20-F7B1-4D93-AF7B-EBDAAA95D301}">
      <dgm:prSet/>
      <dgm:spPr/>
      <dgm:t>
        <a:bodyPr/>
        <a:lstStyle/>
        <a:p>
          <a:endParaRPr lang="en-GB"/>
        </a:p>
      </dgm:t>
    </dgm:pt>
    <dgm:pt modelId="{02CECB84-922E-475D-BA18-390EF7B6994B}" type="sibTrans" cxnId="{C3F21E20-F7B1-4D93-AF7B-EBDAAA95D301}">
      <dgm:prSet/>
      <dgm:spPr/>
      <dgm:t>
        <a:bodyPr/>
        <a:lstStyle/>
        <a:p>
          <a:endParaRPr lang="en-GB"/>
        </a:p>
      </dgm:t>
    </dgm:pt>
    <dgm:pt modelId="{C349EEB6-CD28-4C98-B153-5516C39C22E4}">
      <dgm:prSet/>
      <dgm:spPr/>
      <dgm:t>
        <a:bodyPr/>
        <a:lstStyle/>
        <a:p>
          <a:pPr rtl="0"/>
          <a:endParaRPr lang="en-GB" dirty="0"/>
        </a:p>
      </dgm:t>
    </dgm:pt>
    <dgm:pt modelId="{4366E888-B574-44D8-A650-6661285409B5}" type="parTrans" cxnId="{EA05E7F6-750F-4DA9-91BE-6E2A9AE785DE}">
      <dgm:prSet/>
      <dgm:spPr/>
      <dgm:t>
        <a:bodyPr/>
        <a:lstStyle/>
        <a:p>
          <a:endParaRPr lang="en-GB"/>
        </a:p>
      </dgm:t>
    </dgm:pt>
    <dgm:pt modelId="{4F98EFDD-FEFD-4FDC-8C5A-1D7D6407E5AA}" type="sibTrans" cxnId="{EA05E7F6-750F-4DA9-91BE-6E2A9AE785DE}">
      <dgm:prSet/>
      <dgm:spPr/>
      <dgm:t>
        <a:bodyPr/>
        <a:lstStyle/>
        <a:p>
          <a:endParaRPr lang="en-GB"/>
        </a:p>
      </dgm:t>
    </dgm:pt>
    <dgm:pt modelId="{0C5687E1-76C2-4337-9BC3-C5109D7F5211}" type="pres">
      <dgm:prSet presAssocID="{DA37DCB3-407A-4AC5-8065-3CBF92A65BF4}" presName="compositeShape" presStyleCnt="0">
        <dgm:presLayoutVars>
          <dgm:chMax val="7"/>
          <dgm:dir/>
          <dgm:resizeHandles val="exact"/>
        </dgm:presLayoutVars>
      </dgm:prSet>
      <dgm:spPr/>
      <dgm:t>
        <a:bodyPr/>
        <a:lstStyle/>
        <a:p>
          <a:endParaRPr lang="en-GB"/>
        </a:p>
      </dgm:t>
    </dgm:pt>
    <dgm:pt modelId="{8104BD14-433E-46D5-904C-ECA72B1A65CD}" type="pres">
      <dgm:prSet presAssocID="{14E3EF24-68CB-45B6-AD93-AD577D36630F}" presName="circ1" presStyleLbl="vennNode1" presStyleIdx="0" presStyleCnt="7"/>
      <dgm:spPr/>
    </dgm:pt>
    <dgm:pt modelId="{969A527B-18DE-443C-ABCC-D5B8CFC3DBA4}" type="pres">
      <dgm:prSet presAssocID="{14E3EF24-68CB-45B6-AD93-AD577D36630F}" presName="circ1Tx" presStyleLbl="revTx" presStyleIdx="0" presStyleCnt="0">
        <dgm:presLayoutVars>
          <dgm:chMax val="0"/>
          <dgm:chPref val="0"/>
          <dgm:bulletEnabled val="1"/>
        </dgm:presLayoutVars>
      </dgm:prSet>
      <dgm:spPr/>
      <dgm:t>
        <a:bodyPr/>
        <a:lstStyle/>
        <a:p>
          <a:endParaRPr lang="en-GB"/>
        </a:p>
      </dgm:t>
    </dgm:pt>
    <dgm:pt modelId="{BBC19512-4944-4E03-8386-99139B938561}" type="pres">
      <dgm:prSet presAssocID="{D606E9E9-B0AA-4E8F-9389-35056FD7750C}" presName="circ2" presStyleLbl="vennNode1" presStyleIdx="1" presStyleCnt="7"/>
      <dgm:spPr/>
    </dgm:pt>
    <dgm:pt modelId="{ADC53884-A23E-4505-937B-ED6ECB967859}" type="pres">
      <dgm:prSet presAssocID="{D606E9E9-B0AA-4E8F-9389-35056FD7750C}" presName="circ2Tx" presStyleLbl="revTx" presStyleIdx="0" presStyleCnt="0">
        <dgm:presLayoutVars>
          <dgm:chMax val="0"/>
          <dgm:chPref val="0"/>
          <dgm:bulletEnabled val="1"/>
        </dgm:presLayoutVars>
      </dgm:prSet>
      <dgm:spPr/>
      <dgm:t>
        <a:bodyPr/>
        <a:lstStyle/>
        <a:p>
          <a:endParaRPr lang="en-GB"/>
        </a:p>
      </dgm:t>
    </dgm:pt>
    <dgm:pt modelId="{B0E45E50-D93D-40BA-A41F-E4C423DEC3BE}" type="pres">
      <dgm:prSet presAssocID="{01679EFD-20AC-430D-BCBB-DDFDB99A68F3}" presName="circ3" presStyleLbl="vennNode1" presStyleIdx="2" presStyleCnt="7"/>
      <dgm:spPr/>
    </dgm:pt>
    <dgm:pt modelId="{CB74A26B-963D-4710-BDB6-1A466E83E508}" type="pres">
      <dgm:prSet presAssocID="{01679EFD-20AC-430D-BCBB-DDFDB99A68F3}" presName="circ3Tx" presStyleLbl="revTx" presStyleIdx="0" presStyleCnt="0">
        <dgm:presLayoutVars>
          <dgm:chMax val="0"/>
          <dgm:chPref val="0"/>
          <dgm:bulletEnabled val="1"/>
        </dgm:presLayoutVars>
      </dgm:prSet>
      <dgm:spPr/>
      <dgm:t>
        <a:bodyPr/>
        <a:lstStyle/>
        <a:p>
          <a:endParaRPr lang="en-GB"/>
        </a:p>
      </dgm:t>
    </dgm:pt>
    <dgm:pt modelId="{60BC93F4-F942-4C42-A18D-52C9A1C5DA17}" type="pres">
      <dgm:prSet presAssocID="{574F3F5D-D61D-48CC-BD40-5839FC71C47D}" presName="circ4" presStyleLbl="vennNode1" presStyleIdx="3" presStyleCnt="7"/>
      <dgm:spPr/>
    </dgm:pt>
    <dgm:pt modelId="{4EFAD248-96BC-4867-A773-610A46626F5B}" type="pres">
      <dgm:prSet presAssocID="{574F3F5D-D61D-48CC-BD40-5839FC71C47D}" presName="circ4Tx" presStyleLbl="revTx" presStyleIdx="0" presStyleCnt="0">
        <dgm:presLayoutVars>
          <dgm:chMax val="0"/>
          <dgm:chPref val="0"/>
          <dgm:bulletEnabled val="1"/>
        </dgm:presLayoutVars>
      </dgm:prSet>
      <dgm:spPr/>
      <dgm:t>
        <a:bodyPr/>
        <a:lstStyle/>
        <a:p>
          <a:endParaRPr lang="en-GB"/>
        </a:p>
      </dgm:t>
    </dgm:pt>
    <dgm:pt modelId="{95658D32-ECED-4A0B-9DEF-F4008271E464}" type="pres">
      <dgm:prSet presAssocID="{F3CED385-07AE-4610-B2E7-71AC1BF711D1}" presName="circ5" presStyleLbl="vennNode1" presStyleIdx="4" presStyleCnt="7"/>
      <dgm:spPr/>
    </dgm:pt>
    <dgm:pt modelId="{5F904265-D678-43A8-A6AC-5368B60C01DB}" type="pres">
      <dgm:prSet presAssocID="{F3CED385-07AE-4610-B2E7-71AC1BF711D1}" presName="circ5Tx" presStyleLbl="revTx" presStyleIdx="0" presStyleCnt="0">
        <dgm:presLayoutVars>
          <dgm:chMax val="0"/>
          <dgm:chPref val="0"/>
          <dgm:bulletEnabled val="1"/>
        </dgm:presLayoutVars>
      </dgm:prSet>
      <dgm:spPr/>
      <dgm:t>
        <a:bodyPr/>
        <a:lstStyle/>
        <a:p>
          <a:endParaRPr lang="en-GB"/>
        </a:p>
      </dgm:t>
    </dgm:pt>
    <dgm:pt modelId="{716A9F14-F0E1-4603-A1D2-6DCAECCD02FA}" type="pres">
      <dgm:prSet presAssocID="{F6472B13-69E9-489A-9700-97E394F5364D}" presName="circ6" presStyleLbl="vennNode1" presStyleIdx="5" presStyleCnt="7"/>
      <dgm:spPr/>
    </dgm:pt>
    <dgm:pt modelId="{B40A8495-A9BC-4747-8303-9D5EF91B37CF}" type="pres">
      <dgm:prSet presAssocID="{F6472B13-69E9-489A-9700-97E394F5364D}" presName="circ6Tx" presStyleLbl="revTx" presStyleIdx="0" presStyleCnt="0">
        <dgm:presLayoutVars>
          <dgm:chMax val="0"/>
          <dgm:chPref val="0"/>
          <dgm:bulletEnabled val="1"/>
        </dgm:presLayoutVars>
      </dgm:prSet>
      <dgm:spPr/>
      <dgm:t>
        <a:bodyPr/>
        <a:lstStyle/>
        <a:p>
          <a:endParaRPr lang="en-GB"/>
        </a:p>
      </dgm:t>
    </dgm:pt>
    <dgm:pt modelId="{6C78AB69-804C-4734-A85A-1FC16A1A2F72}" type="pres">
      <dgm:prSet presAssocID="{8116D180-4940-4F30-BE5D-693BC087370B}" presName="circ7" presStyleLbl="vennNode1" presStyleIdx="6" presStyleCnt="7"/>
      <dgm:spPr/>
    </dgm:pt>
    <dgm:pt modelId="{D97D8EAB-EAC0-45DF-B768-ED6C98D50B9A}" type="pres">
      <dgm:prSet presAssocID="{8116D180-4940-4F30-BE5D-693BC087370B}" presName="circ7Tx" presStyleLbl="revTx" presStyleIdx="0" presStyleCnt="0">
        <dgm:presLayoutVars>
          <dgm:chMax val="0"/>
          <dgm:chPref val="0"/>
          <dgm:bulletEnabled val="1"/>
        </dgm:presLayoutVars>
      </dgm:prSet>
      <dgm:spPr/>
      <dgm:t>
        <a:bodyPr/>
        <a:lstStyle/>
        <a:p>
          <a:endParaRPr lang="en-GB"/>
        </a:p>
      </dgm:t>
    </dgm:pt>
  </dgm:ptLst>
  <dgm:cxnLst>
    <dgm:cxn modelId="{67F3B95F-78ED-47CC-AA7F-B7358C48ACA8}" srcId="{DA37DCB3-407A-4AC5-8065-3CBF92A65BF4}" destId="{5F4A922A-A398-458F-A9E4-3C6DF209E23F}" srcOrd="7" destOrd="0" parTransId="{6A28A368-D53D-4225-8C9C-5C45A0C4461A}" sibTransId="{0F41BFAC-62F6-4C9E-B434-CBE7EF7E2232}"/>
    <dgm:cxn modelId="{6A56358D-94D9-484A-A66A-766401B04C66}" type="presOf" srcId="{14E3EF24-68CB-45B6-AD93-AD577D36630F}" destId="{969A527B-18DE-443C-ABCC-D5B8CFC3DBA4}" srcOrd="0" destOrd="0" presId="urn:microsoft.com/office/officeart/2005/8/layout/venn1"/>
    <dgm:cxn modelId="{120F381E-0ACF-48CB-9CF0-A57FA239BC30}" type="presOf" srcId="{574F3F5D-D61D-48CC-BD40-5839FC71C47D}" destId="{4EFAD248-96BC-4867-A773-610A46626F5B}" srcOrd="0" destOrd="0" presId="urn:microsoft.com/office/officeart/2005/8/layout/venn1"/>
    <dgm:cxn modelId="{D86A66B6-672E-4884-9730-D71395E928ED}" srcId="{DA37DCB3-407A-4AC5-8065-3CBF92A65BF4}" destId="{CE5C07E0-FEF5-4035-AEC9-1AA6FA51B886}" srcOrd="9" destOrd="0" parTransId="{86ACB2DE-7A49-41F4-B135-CA5A68472BD4}" sibTransId="{5193DE48-F8ED-485E-BF63-3A8B1DB31D2A}"/>
    <dgm:cxn modelId="{148AE54B-A9FC-46E5-9499-8B9C90BE5EC6}" type="presOf" srcId="{D606E9E9-B0AA-4E8F-9389-35056FD7750C}" destId="{ADC53884-A23E-4505-937B-ED6ECB967859}" srcOrd="0" destOrd="0" presId="urn:microsoft.com/office/officeart/2005/8/layout/venn1"/>
    <dgm:cxn modelId="{9A69450F-1625-4159-AC14-DDF7FF1CD8D7}" type="presOf" srcId="{01679EFD-20AC-430D-BCBB-DDFDB99A68F3}" destId="{CB74A26B-963D-4710-BDB6-1A466E83E508}" srcOrd="0" destOrd="0" presId="urn:microsoft.com/office/officeart/2005/8/layout/venn1"/>
    <dgm:cxn modelId="{9B694570-4067-42F2-9F99-F2033EC231CA}" srcId="{DA37DCB3-407A-4AC5-8065-3CBF92A65BF4}" destId="{F3CED385-07AE-4610-B2E7-71AC1BF711D1}" srcOrd="4" destOrd="0" parTransId="{63E68702-CF2B-4C4B-8B9C-D38BFBCCCDF9}" sibTransId="{FF705E86-A9D7-409D-BD2B-9E05304078CA}"/>
    <dgm:cxn modelId="{19E1F743-141D-4553-B176-FA588AE8F6BC}" srcId="{DA37DCB3-407A-4AC5-8065-3CBF92A65BF4}" destId="{1F73AC3C-DD64-4DB5-804F-4648BC9E03E5}" srcOrd="8" destOrd="0" parTransId="{11ECCD83-E567-421D-8AD2-0AA8603D1032}" sibTransId="{D94790DB-115A-41B4-85B4-110C9975259D}"/>
    <dgm:cxn modelId="{CDAF955D-9D47-4FBB-9AD8-ECBFE0A69706}" srcId="{DA37DCB3-407A-4AC5-8065-3CBF92A65BF4}" destId="{574F3F5D-D61D-48CC-BD40-5839FC71C47D}" srcOrd="3" destOrd="0" parTransId="{AFC80987-77A2-4142-B5A7-000862A88049}" sibTransId="{D94F8484-1240-4D9C-885A-43A4B984A196}"/>
    <dgm:cxn modelId="{9E96AC7E-ED59-4B43-BF5A-863FFF37AC97}" type="presOf" srcId="{DA37DCB3-407A-4AC5-8065-3CBF92A65BF4}" destId="{0C5687E1-76C2-4337-9BC3-C5109D7F5211}" srcOrd="0" destOrd="0" presId="urn:microsoft.com/office/officeart/2005/8/layout/venn1"/>
    <dgm:cxn modelId="{C68EB646-5E41-4D41-A9DB-F771B4A5B315}" srcId="{DA37DCB3-407A-4AC5-8065-3CBF92A65BF4}" destId="{14E3EF24-68CB-45B6-AD93-AD577D36630F}" srcOrd="0" destOrd="0" parTransId="{DF5AEBE8-4D7A-4EDD-A2CF-101DE8FFD08B}" sibTransId="{3AB2AA16-EBC4-4F82-B3B4-1B7780617294}"/>
    <dgm:cxn modelId="{C3F21E20-F7B1-4D93-AF7B-EBDAAA95D301}" srcId="{DA37DCB3-407A-4AC5-8065-3CBF92A65BF4}" destId="{44E35BCF-50CE-45CF-BA06-D7ED6095DECC}" srcOrd="12" destOrd="0" parTransId="{15CC51B7-24A4-4163-98FF-1C3613C7840C}" sibTransId="{02CECB84-922E-475D-BA18-390EF7B6994B}"/>
    <dgm:cxn modelId="{F08C0597-5595-421B-88F6-D140049D7A81}" srcId="{DA37DCB3-407A-4AC5-8065-3CBF92A65BF4}" destId="{D606E9E9-B0AA-4E8F-9389-35056FD7750C}" srcOrd="1" destOrd="0" parTransId="{484985EF-C24D-46B0-B071-5B90F0CA50BF}" sibTransId="{D64BD852-2A44-489E-8BF5-1B58257C567B}"/>
    <dgm:cxn modelId="{052DDB9C-0E8C-4886-BEDE-9FCCFD71F174}" type="presOf" srcId="{F6472B13-69E9-489A-9700-97E394F5364D}" destId="{B40A8495-A9BC-4747-8303-9D5EF91B37CF}" srcOrd="0" destOrd="0" presId="urn:microsoft.com/office/officeart/2005/8/layout/venn1"/>
    <dgm:cxn modelId="{67DEFF5D-D42C-460A-A628-68A02FB96380}" srcId="{DA37DCB3-407A-4AC5-8065-3CBF92A65BF4}" destId="{01679EFD-20AC-430D-BCBB-DDFDB99A68F3}" srcOrd="2" destOrd="0" parTransId="{04B7E505-581C-4E17-A4D4-3E0F822478FD}" sibTransId="{15FB3D22-7D20-4B9A-B493-C8A15E70F5E8}"/>
    <dgm:cxn modelId="{6DA4BB41-42B5-493F-BC5F-208D6120C46B}" srcId="{DA37DCB3-407A-4AC5-8065-3CBF92A65BF4}" destId="{EE2EC7CB-7E28-4722-B265-B496F8EA3D7D}" srcOrd="10" destOrd="0" parTransId="{47D70871-1E39-49AD-9BDC-0F3CEF301F03}" sibTransId="{3AC7E40F-C1C2-43EE-89D2-3BB1A8FB4445}"/>
    <dgm:cxn modelId="{A5301EBF-18DF-4B94-B5E2-EB85FD032623}" srcId="{DA37DCB3-407A-4AC5-8065-3CBF92A65BF4}" destId="{F6472B13-69E9-489A-9700-97E394F5364D}" srcOrd="5" destOrd="0" parTransId="{2E434B2B-6FAF-4F53-A0AA-C0DDEB5DBC40}" sibTransId="{0005A96B-7798-437B-B09D-41677DF3EFFD}"/>
    <dgm:cxn modelId="{1828DF54-1D59-400B-9ADA-CC8B266184D6}" srcId="{DA37DCB3-407A-4AC5-8065-3CBF92A65BF4}" destId="{8116D180-4940-4F30-BE5D-693BC087370B}" srcOrd="6" destOrd="0" parTransId="{63A01389-010D-47FE-8AA9-00B47955B620}" sibTransId="{92E73142-137F-4ED6-A549-8D2F023C1B78}"/>
    <dgm:cxn modelId="{3BE5ABC2-EE5C-4CDA-8250-498D70458AC4}" type="presOf" srcId="{F3CED385-07AE-4610-B2E7-71AC1BF711D1}" destId="{5F904265-D678-43A8-A6AC-5368B60C01DB}" srcOrd="0" destOrd="0" presId="urn:microsoft.com/office/officeart/2005/8/layout/venn1"/>
    <dgm:cxn modelId="{82DFEB62-1ED0-431A-9625-87AD56A4EBC0}" type="presOf" srcId="{8116D180-4940-4F30-BE5D-693BC087370B}" destId="{D97D8EAB-EAC0-45DF-B768-ED6C98D50B9A}" srcOrd="0" destOrd="0" presId="urn:microsoft.com/office/officeart/2005/8/layout/venn1"/>
    <dgm:cxn modelId="{EA05E7F6-750F-4DA9-91BE-6E2A9AE785DE}" srcId="{DA37DCB3-407A-4AC5-8065-3CBF92A65BF4}" destId="{C349EEB6-CD28-4C98-B153-5516C39C22E4}" srcOrd="13" destOrd="0" parTransId="{4366E888-B574-44D8-A650-6661285409B5}" sibTransId="{4F98EFDD-FEFD-4FDC-8C5A-1D7D6407E5AA}"/>
    <dgm:cxn modelId="{9C758231-1385-42BE-8113-984A188A7E31}" srcId="{DA37DCB3-407A-4AC5-8065-3CBF92A65BF4}" destId="{6821DB75-9EA7-4F77-8342-D3FA7ADDF4F3}" srcOrd="11" destOrd="0" parTransId="{DDDC1675-6283-4808-B471-D1000C921515}" sibTransId="{2626C83E-33C7-483D-9EC4-4D6B73C87775}"/>
    <dgm:cxn modelId="{0B8B68E8-3AAD-4604-9D99-AC1753EDC3EA}" type="presParOf" srcId="{0C5687E1-76C2-4337-9BC3-C5109D7F5211}" destId="{8104BD14-433E-46D5-904C-ECA72B1A65CD}" srcOrd="0" destOrd="0" presId="urn:microsoft.com/office/officeart/2005/8/layout/venn1"/>
    <dgm:cxn modelId="{F1FDB00C-69DC-4568-BF83-4B6F14C3F6CD}" type="presParOf" srcId="{0C5687E1-76C2-4337-9BC3-C5109D7F5211}" destId="{969A527B-18DE-443C-ABCC-D5B8CFC3DBA4}" srcOrd="1" destOrd="0" presId="urn:microsoft.com/office/officeart/2005/8/layout/venn1"/>
    <dgm:cxn modelId="{9AFE3523-C85A-4836-B08C-1FE6EBC56F73}" type="presParOf" srcId="{0C5687E1-76C2-4337-9BC3-C5109D7F5211}" destId="{BBC19512-4944-4E03-8386-99139B938561}" srcOrd="2" destOrd="0" presId="urn:microsoft.com/office/officeart/2005/8/layout/venn1"/>
    <dgm:cxn modelId="{AE7BC519-78D8-4F03-8EBB-E0DD62153406}" type="presParOf" srcId="{0C5687E1-76C2-4337-9BC3-C5109D7F5211}" destId="{ADC53884-A23E-4505-937B-ED6ECB967859}" srcOrd="3" destOrd="0" presId="urn:microsoft.com/office/officeart/2005/8/layout/venn1"/>
    <dgm:cxn modelId="{551139D5-A73C-4920-BBAF-CB9E4DEB86C6}" type="presParOf" srcId="{0C5687E1-76C2-4337-9BC3-C5109D7F5211}" destId="{B0E45E50-D93D-40BA-A41F-E4C423DEC3BE}" srcOrd="4" destOrd="0" presId="urn:microsoft.com/office/officeart/2005/8/layout/venn1"/>
    <dgm:cxn modelId="{37D2668C-DBCC-4B6B-8D65-3AFDE2A364D7}" type="presParOf" srcId="{0C5687E1-76C2-4337-9BC3-C5109D7F5211}" destId="{CB74A26B-963D-4710-BDB6-1A466E83E508}" srcOrd="5" destOrd="0" presId="urn:microsoft.com/office/officeart/2005/8/layout/venn1"/>
    <dgm:cxn modelId="{2B7BC2FA-F23F-482C-8DC7-2E7C32D48A58}" type="presParOf" srcId="{0C5687E1-76C2-4337-9BC3-C5109D7F5211}" destId="{60BC93F4-F942-4C42-A18D-52C9A1C5DA17}" srcOrd="6" destOrd="0" presId="urn:microsoft.com/office/officeart/2005/8/layout/venn1"/>
    <dgm:cxn modelId="{D5D2A291-CCD2-4E21-8DA9-6830469A87BD}" type="presParOf" srcId="{0C5687E1-76C2-4337-9BC3-C5109D7F5211}" destId="{4EFAD248-96BC-4867-A773-610A46626F5B}" srcOrd="7" destOrd="0" presId="urn:microsoft.com/office/officeart/2005/8/layout/venn1"/>
    <dgm:cxn modelId="{9A6E31EB-CD9F-4168-847E-343459EAE0A1}" type="presParOf" srcId="{0C5687E1-76C2-4337-9BC3-C5109D7F5211}" destId="{95658D32-ECED-4A0B-9DEF-F4008271E464}" srcOrd="8" destOrd="0" presId="urn:microsoft.com/office/officeart/2005/8/layout/venn1"/>
    <dgm:cxn modelId="{A4FDEAAC-FE07-4A48-A6B4-6C74F7872705}" type="presParOf" srcId="{0C5687E1-76C2-4337-9BC3-C5109D7F5211}" destId="{5F904265-D678-43A8-A6AC-5368B60C01DB}" srcOrd="9" destOrd="0" presId="urn:microsoft.com/office/officeart/2005/8/layout/venn1"/>
    <dgm:cxn modelId="{E8F836C8-C48A-4ABD-B692-0B94CA6E0F48}" type="presParOf" srcId="{0C5687E1-76C2-4337-9BC3-C5109D7F5211}" destId="{716A9F14-F0E1-4603-A1D2-6DCAECCD02FA}" srcOrd="10" destOrd="0" presId="urn:microsoft.com/office/officeart/2005/8/layout/venn1"/>
    <dgm:cxn modelId="{32AD739D-0468-481F-BD33-41C276F642B2}" type="presParOf" srcId="{0C5687E1-76C2-4337-9BC3-C5109D7F5211}" destId="{B40A8495-A9BC-4747-8303-9D5EF91B37CF}" srcOrd="11" destOrd="0" presId="urn:microsoft.com/office/officeart/2005/8/layout/venn1"/>
    <dgm:cxn modelId="{CE090F9C-143B-4944-A2A1-0558518C5D3F}" type="presParOf" srcId="{0C5687E1-76C2-4337-9BC3-C5109D7F5211}" destId="{6C78AB69-804C-4734-A85A-1FC16A1A2F72}" srcOrd="12" destOrd="0" presId="urn:microsoft.com/office/officeart/2005/8/layout/venn1"/>
    <dgm:cxn modelId="{61572004-C2EE-4905-BB2E-787A629BF0C5}" type="presParOf" srcId="{0C5687E1-76C2-4337-9BC3-C5109D7F5211}" destId="{D97D8EAB-EAC0-45DF-B768-ED6C98D50B9A}"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4BD14-433E-46D5-904C-ECA72B1A65CD}">
      <dsp:nvSpPr>
        <dsp:cNvPr id="0" name=""/>
        <dsp:cNvSpPr/>
      </dsp:nvSpPr>
      <dsp:spPr>
        <a:xfrm>
          <a:off x="2010990" y="1096616"/>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69A527B-18DE-443C-ABCC-D5B8CFC3DBA4}">
      <dsp:nvSpPr>
        <dsp:cNvPr id="0" name=""/>
        <dsp:cNvSpPr/>
      </dsp:nvSpPr>
      <dsp:spPr>
        <a:xfrm>
          <a:off x="1918379" y="105178"/>
          <a:ext cx="1455322" cy="77881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1300" kern="1200" dirty="0" smtClean="0"/>
            <a:t>Annual monitoring of taught courses in x   Gather data on-</a:t>
          </a:r>
        </a:p>
        <a:p>
          <a:pPr lvl="0" algn="ctr" defTabSz="977900" rtl="0">
            <a:lnSpc>
              <a:spcPct val="90000"/>
            </a:lnSpc>
            <a:spcBef>
              <a:spcPct val="0"/>
            </a:spcBef>
            <a:spcAft>
              <a:spcPct val="35000"/>
            </a:spcAft>
          </a:pPr>
          <a:endParaRPr lang="en-GB" sz="1300" kern="1200" dirty="0"/>
        </a:p>
      </dsp:txBody>
      <dsp:txXfrm>
        <a:off x="1918379" y="105178"/>
        <a:ext cx="1455322" cy="778819"/>
      </dsp:txXfrm>
    </dsp:sp>
    <dsp:sp modelId="{BBC19512-4944-4E03-8386-99139B938561}">
      <dsp:nvSpPr>
        <dsp:cNvPr id="0" name=""/>
        <dsp:cNvSpPr/>
      </dsp:nvSpPr>
      <dsp:spPr>
        <a:xfrm>
          <a:off x="2383552" y="127574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ADC53884-A23E-4505-937B-ED6ECB967859}">
      <dsp:nvSpPr>
        <dsp:cNvPr id="0" name=""/>
        <dsp:cNvSpPr/>
      </dsp:nvSpPr>
      <dsp:spPr>
        <a:xfrm>
          <a:off x="3810297" y="845057"/>
          <a:ext cx="1375940" cy="85670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endParaRPr lang="en-GB" sz="1300" kern="1200" dirty="0"/>
        </a:p>
      </dsp:txBody>
      <dsp:txXfrm>
        <a:off x="3810297" y="845057"/>
        <a:ext cx="1375940" cy="856701"/>
      </dsp:txXfrm>
    </dsp:sp>
    <dsp:sp modelId="{B0E45E50-D93D-40BA-A41F-E4C423DEC3BE}">
      <dsp:nvSpPr>
        <dsp:cNvPr id="0" name=""/>
        <dsp:cNvSpPr/>
      </dsp:nvSpPr>
      <dsp:spPr>
        <a:xfrm>
          <a:off x="2475105" y="1678783"/>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B74A26B-963D-4710-BDB6-1A466E83E508}">
      <dsp:nvSpPr>
        <dsp:cNvPr id="0" name=""/>
        <dsp:cNvSpPr/>
      </dsp:nvSpPr>
      <dsp:spPr>
        <a:xfrm>
          <a:off x="3942599" y="1935405"/>
          <a:ext cx="1349480" cy="91511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r>
            <a:rPr lang="en-GB" sz="1300" kern="1200" dirty="0" smtClean="0"/>
            <a:t>student numbers, </a:t>
          </a:r>
          <a:endParaRPr lang="en-GB" sz="1300" kern="1200" dirty="0"/>
        </a:p>
      </dsp:txBody>
      <dsp:txXfrm>
        <a:off x="3942599" y="1935405"/>
        <a:ext cx="1349480" cy="915113"/>
      </dsp:txXfrm>
    </dsp:sp>
    <dsp:sp modelId="{60BC93F4-F942-4C42-A18D-52C9A1C5DA17}">
      <dsp:nvSpPr>
        <dsp:cNvPr id="0" name=""/>
        <dsp:cNvSpPr/>
      </dsp:nvSpPr>
      <dsp:spPr>
        <a:xfrm>
          <a:off x="2217381" y="200199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EFAD248-96BC-4867-A773-610A46626F5B}">
      <dsp:nvSpPr>
        <dsp:cNvPr id="0" name=""/>
        <dsp:cNvSpPr/>
      </dsp:nvSpPr>
      <dsp:spPr>
        <a:xfrm>
          <a:off x="3360470" y="3162046"/>
          <a:ext cx="1455322" cy="83723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r>
            <a:rPr lang="en-GB" sz="1300" kern="1200" dirty="0" smtClean="0"/>
            <a:t>progression, </a:t>
          </a:r>
          <a:endParaRPr lang="en-GB" sz="1300" kern="1200" dirty="0"/>
        </a:p>
      </dsp:txBody>
      <dsp:txXfrm>
        <a:off x="3360470" y="3162046"/>
        <a:ext cx="1455322" cy="837231"/>
      </dsp:txXfrm>
    </dsp:sp>
    <dsp:sp modelId="{95658D32-ECED-4A0B-9DEF-F4008271E464}">
      <dsp:nvSpPr>
        <dsp:cNvPr id="0" name=""/>
        <dsp:cNvSpPr/>
      </dsp:nvSpPr>
      <dsp:spPr>
        <a:xfrm>
          <a:off x="1804599" y="200199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F904265-D678-43A8-A6AC-5368B60C01DB}">
      <dsp:nvSpPr>
        <dsp:cNvPr id="0" name=""/>
        <dsp:cNvSpPr/>
      </dsp:nvSpPr>
      <dsp:spPr>
        <a:xfrm>
          <a:off x="476287" y="3162046"/>
          <a:ext cx="1455322" cy="83723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r>
            <a:rPr lang="en-GB" sz="1300" kern="1200" dirty="0" smtClean="0"/>
            <a:t>pass rates </a:t>
          </a:r>
          <a:endParaRPr lang="en-GB" sz="1300" kern="1200" dirty="0"/>
        </a:p>
      </dsp:txBody>
      <dsp:txXfrm>
        <a:off x="476287" y="3162046"/>
        <a:ext cx="1455322" cy="837231"/>
      </dsp:txXfrm>
    </dsp:sp>
    <dsp:sp modelId="{716A9F14-F0E1-4603-A1D2-6DCAECCD02FA}">
      <dsp:nvSpPr>
        <dsp:cNvPr id="0" name=""/>
        <dsp:cNvSpPr/>
      </dsp:nvSpPr>
      <dsp:spPr>
        <a:xfrm>
          <a:off x="1546874" y="1678783"/>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B40A8495-A9BC-4747-8303-9D5EF91B37CF}">
      <dsp:nvSpPr>
        <dsp:cNvPr id="0" name=""/>
        <dsp:cNvSpPr/>
      </dsp:nvSpPr>
      <dsp:spPr>
        <a:xfrm>
          <a:off x="0" y="1935405"/>
          <a:ext cx="1349480" cy="91511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r>
            <a:rPr lang="en-GB" sz="1300" kern="1200" dirty="0" smtClean="0"/>
            <a:t>External examiner reports </a:t>
          </a:r>
          <a:endParaRPr lang="en-GB" sz="1300" kern="1200" dirty="0"/>
        </a:p>
      </dsp:txBody>
      <dsp:txXfrm>
        <a:off x="0" y="1935405"/>
        <a:ext cx="1349480" cy="915113"/>
      </dsp:txXfrm>
    </dsp:sp>
    <dsp:sp modelId="{6C78AB69-804C-4734-A85A-1FC16A1A2F72}">
      <dsp:nvSpPr>
        <dsp:cNvPr id="0" name=""/>
        <dsp:cNvSpPr/>
      </dsp:nvSpPr>
      <dsp:spPr>
        <a:xfrm>
          <a:off x="1638427" y="127574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97D8EAB-EAC0-45DF-B768-ED6C98D50B9A}">
      <dsp:nvSpPr>
        <dsp:cNvPr id="0" name=""/>
        <dsp:cNvSpPr/>
      </dsp:nvSpPr>
      <dsp:spPr>
        <a:xfrm>
          <a:off x="105841" y="845057"/>
          <a:ext cx="1375940" cy="85670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77850" rtl="0">
            <a:lnSpc>
              <a:spcPct val="90000"/>
            </a:lnSpc>
            <a:spcBef>
              <a:spcPct val="0"/>
            </a:spcBef>
            <a:spcAft>
              <a:spcPct val="35000"/>
            </a:spcAft>
          </a:pPr>
          <a:r>
            <a:rPr lang="en-GB" sz="1300" kern="1200" dirty="0" smtClean="0"/>
            <a:t>Student evaluation comments including NSS</a:t>
          </a:r>
          <a:endParaRPr lang="en-GB" sz="1300" kern="1200" dirty="0"/>
        </a:p>
      </dsp:txBody>
      <dsp:txXfrm>
        <a:off x="105841" y="845057"/>
        <a:ext cx="1375940" cy="8567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4BD14-433E-46D5-904C-ECA72B1A65CD}">
      <dsp:nvSpPr>
        <dsp:cNvPr id="0" name=""/>
        <dsp:cNvSpPr/>
      </dsp:nvSpPr>
      <dsp:spPr>
        <a:xfrm>
          <a:off x="2010990" y="1096616"/>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69A527B-18DE-443C-ABCC-D5B8CFC3DBA4}">
      <dsp:nvSpPr>
        <dsp:cNvPr id="0" name=""/>
        <dsp:cNvSpPr/>
      </dsp:nvSpPr>
      <dsp:spPr>
        <a:xfrm>
          <a:off x="1918379" y="105178"/>
          <a:ext cx="1455322" cy="77881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1200" kern="1200" dirty="0" smtClean="0"/>
            <a:t>Annual monitoring of taught courses in </a:t>
          </a:r>
          <a:r>
            <a:rPr lang="en-GB" sz="1200" kern="1200" smtClean="0"/>
            <a:t>x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1200" b="1" kern="1200" smtClean="0"/>
            <a:t>Gather </a:t>
          </a:r>
          <a:r>
            <a:rPr lang="en-GB" sz="1200" b="1" kern="1200" dirty="0" smtClean="0"/>
            <a:t>data on-</a:t>
          </a:r>
        </a:p>
        <a:p>
          <a:pPr lvl="0" algn="ctr" defTabSz="977900" rtl="0">
            <a:lnSpc>
              <a:spcPct val="90000"/>
            </a:lnSpc>
            <a:spcBef>
              <a:spcPct val="0"/>
            </a:spcBef>
            <a:spcAft>
              <a:spcPct val="35000"/>
            </a:spcAft>
          </a:pPr>
          <a:endParaRPr lang="en-GB" sz="1200" kern="1200" dirty="0"/>
        </a:p>
      </dsp:txBody>
      <dsp:txXfrm>
        <a:off x="1918379" y="105178"/>
        <a:ext cx="1455322" cy="778819"/>
      </dsp:txXfrm>
    </dsp:sp>
    <dsp:sp modelId="{BBC19512-4944-4E03-8386-99139B938561}">
      <dsp:nvSpPr>
        <dsp:cNvPr id="0" name=""/>
        <dsp:cNvSpPr/>
      </dsp:nvSpPr>
      <dsp:spPr>
        <a:xfrm>
          <a:off x="2383552" y="127574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ADC53884-A23E-4505-937B-ED6ECB967859}">
      <dsp:nvSpPr>
        <dsp:cNvPr id="0" name=""/>
        <dsp:cNvSpPr/>
      </dsp:nvSpPr>
      <dsp:spPr>
        <a:xfrm>
          <a:off x="3810297" y="845057"/>
          <a:ext cx="1375940" cy="85670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endParaRPr lang="en-GB" sz="1200" kern="1200" dirty="0"/>
        </a:p>
      </dsp:txBody>
      <dsp:txXfrm>
        <a:off x="3810297" y="845057"/>
        <a:ext cx="1375940" cy="856701"/>
      </dsp:txXfrm>
    </dsp:sp>
    <dsp:sp modelId="{B0E45E50-D93D-40BA-A41F-E4C423DEC3BE}">
      <dsp:nvSpPr>
        <dsp:cNvPr id="0" name=""/>
        <dsp:cNvSpPr/>
      </dsp:nvSpPr>
      <dsp:spPr>
        <a:xfrm>
          <a:off x="2475105" y="1678783"/>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B74A26B-963D-4710-BDB6-1A466E83E508}">
      <dsp:nvSpPr>
        <dsp:cNvPr id="0" name=""/>
        <dsp:cNvSpPr/>
      </dsp:nvSpPr>
      <dsp:spPr>
        <a:xfrm>
          <a:off x="3942599" y="1935405"/>
          <a:ext cx="1349480" cy="91511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GB" sz="1200" kern="1200" dirty="0" smtClean="0"/>
            <a:t>student numbers, </a:t>
          </a:r>
          <a:endParaRPr lang="en-GB" sz="1200" kern="1200" dirty="0"/>
        </a:p>
      </dsp:txBody>
      <dsp:txXfrm>
        <a:off x="3942599" y="1935405"/>
        <a:ext cx="1349480" cy="915113"/>
      </dsp:txXfrm>
    </dsp:sp>
    <dsp:sp modelId="{60BC93F4-F942-4C42-A18D-52C9A1C5DA17}">
      <dsp:nvSpPr>
        <dsp:cNvPr id="0" name=""/>
        <dsp:cNvSpPr/>
      </dsp:nvSpPr>
      <dsp:spPr>
        <a:xfrm>
          <a:off x="2217381" y="200199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EFAD248-96BC-4867-A773-610A46626F5B}">
      <dsp:nvSpPr>
        <dsp:cNvPr id="0" name=""/>
        <dsp:cNvSpPr/>
      </dsp:nvSpPr>
      <dsp:spPr>
        <a:xfrm>
          <a:off x="3360470" y="3162046"/>
          <a:ext cx="1455322" cy="83723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GB" sz="1200" kern="1200" dirty="0" smtClean="0"/>
            <a:t>progression, </a:t>
          </a:r>
          <a:endParaRPr lang="en-GB" sz="1200" kern="1200" dirty="0"/>
        </a:p>
      </dsp:txBody>
      <dsp:txXfrm>
        <a:off x="3360470" y="3162046"/>
        <a:ext cx="1455322" cy="837231"/>
      </dsp:txXfrm>
    </dsp:sp>
    <dsp:sp modelId="{95658D32-ECED-4A0B-9DEF-F4008271E464}">
      <dsp:nvSpPr>
        <dsp:cNvPr id="0" name=""/>
        <dsp:cNvSpPr/>
      </dsp:nvSpPr>
      <dsp:spPr>
        <a:xfrm>
          <a:off x="1804599" y="200199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F904265-D678-43A8-A6AC-5368B60C01DB}">
      <dsp:nvSpPr>
        <dsp:cNvPr id="0" name=""/>
        <dsp:cNvSpPr/>
      </dsp:nvSpPr>
      <dsp:spPr>
        <a:xfrm>
          <a:off x="476287" y="3162046"/>
          <a:ext cx="1455322" cy="83723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GB" sz="1200" kern="1200" dirty="0" smtClean="0"/>
            <a:t>pass rates </a:t>
          </a:r>
          <a:endParaRPr lang="en-GB" sz="1200" kern="1200" dirty="0"/>
        </a:p>
      </dsp:txBody>
      <dsp:txXfrm>
        <a:off x="476287" y="3162046"/>
        <a:ext cx="1455322" cy="837231"/>
      </dsp:txXfrm>
    </dsp:sp>
    <dsp:sp modelId="{716A9F14-F0E1-4603-A1D2-6DCAECCD02FA}">
      <dsp:nvSpPr>
        <dsp:cNvPr id="0" name=""/>
        <dsp:cNvSpPr/>
      </dsp:nvSpPr>
      <dsp:spPr>
        <a:xfrm>
          <a:off x="1546874" y="1678783"/>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B40A8495-A9BC-4747-8303-9D5EF91B37CF}">
      <dsp:nvSpPr>
        <dsp:cNvPr id="0" name=""/>
        <dsp:cNvSpPr/>
      </dsp:nvSpPr>
      <dsp:spPr>
        <a:xfrm>
          <a:off x="0" y="1935405"/>
          <a:ext cx="1349480" cy="91511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GB" sz="1200" kern="1200" dirty="0" smtClean="0"/>
            <a:t>External examiner reports </a:t>
          </a:r>
          <a:endParaRPr lang="en-GB" sz="1200" kern="1200" dirty="0"/>
        </a:p>
      </dsp:txBody>
      <dsp:txXfrm>
        <a:off x="0" y="1935405"/>
        <a:ext cx="1349480" cy="915113"/>
      </dsp:txXfrm>
    </dsp:sp>
    <dsp:sp modelId="{6C78AB69-804C-4734-A85A-1FC16A1A2F72}">
      <dsp:nvSpPr>
        <dsp:cNvPr id="0" name=""/>
        <dsp:cNvSpPr/>
      </dsp:nvSpPr>
      <dsp:spPr>
        <a:xfrm>
          <a:off x="1638427" y="1275744"/>
          <a:ext cx="1270099" cy="127025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97D8EAB-EAC0-45DF-B768-ED6C98D50B9A}">
      <dsp:nvSpPr>
        <dsp:cNvPr id="0" name=""/>
        <dsp:cNvSpPr/>
      </dsp:nvSpPr>
      <dsp:spPr>
        <a:xfrm>
          <a:off x="105841" y="845057"/>
          <a:ext cx="1375940" cy="85670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GB" sz="1200" kern="1200" dirty="0" smtClean="0"/>
            <a:t>Student evaluation comments including NSS</a:t>
          </a:r>
          <a:endParaRPr lang="en-GB" sz="1200" kern="1200" dirty="0"/>
        </a:p>
      </dsp:txBody>
      <dsp:txXfrm>
        <a:off x="105841" y="845057"/>
        <a:ext cx="1375940" cy="856701"/>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5300"/>
          </a:xfrm>
          <a:prstGeom prst="rect">
            <a:avLst/>
          </a:prstGeom>
        </p:spPr>
        <p:txBody>
          <a:bodyPr vert="horz" lIns="91440" tIns="45720" rIns="91440" bIns="45720" rtlCol="0"/>
          <a:lstStyle>
            <a:lvl1pPr algn="l">
              <a:defRPr sz="1200">
                <a:cs typeface="+mn-cs"/>
              </a:defRPr>
            </a:lvl1pPr>
          </a:lstStyle>
          <a:p>
            <a:pPr>
              <a:defRPr/>
            </a:pPr>
            <a:endParaRPr lang="en-GB"/>
          </a:p>
        </p:txBody>
      </p:sp>
      <p:sp>
        <p:nvSpPr>
          <p:cNvPr id="3" name="Date Placeholder 2"/>
          <p:cNvSpPr>
            <a:spLocks noGrp="1"/>
          </p:cNvSpPr>
          <p:nvPr>
            <p:ph type="dt" sz="quarter" idx="1"/>
          </p:nvPr>
        </p:nvSpPr>
        <p:spPr>
          <a:xfrm>
            <a:off x="3848100" y="0"/>
            <a:ext cx="2944813" cy="495300"/>
          </a:xfrm>
          <a:prstGeom prst="rect">
            <a:avLst/>
          </a:prstGeom>
        </p:spPr>
        <p:txBody>
          <a:bodyPr vert="horz" wrap="square" lIns="91440" tIns="45720" rIns="91440" bIns="45720" numCol="1" anchor="t" anchorCtr="0" compatLnSpc="1">
            <a:prstTxWarp prst="textNoShape">
              <a:avLst/>
            </a:prstTxWarp>
          </a:bodyPr>
          <a:lstStyle>
            <a:lvl1pPr>
              <a:defRPr/>
            </a:lvl1pPr>
          </a:lstStyle>
          <a:p>
            <a:fld id="{F4BAA552-EB6B-4671-99F4-9D1EBD45F142}" type="datetime1">
              <a:rPr lang="en-GB"/>
              <a:pPr/>
              <a:t>30/12/2013</a:t>
            </a:fld>
            <a:endParaRPr lang="en-GB"/>
          </a:p>
        </p:txBody>
      </p:sp>
      <p:sp>
        <p:nvSpPr>
          <p:cNvPr id="4" name="Footer Placeholder 3"/>
          <p:cNvSpPr>
            <a:spLocks noGrp="1"/>
          </p:cNvSpPr>
          <p:nvPr>
            <p:ph type="ftr" sz="quarter" idx="2"/>
          </p:nvPr>
        </p:nvSpPr>
        <p:spPr>
          <a:xfrm>
            <a:off x="0" y="9409113"/>
            <a:ext cx="2944813" cy="495300"/>
          </a:xfrm>
          <a:prstGeom prst="rect">
            <a:avLst/>
          </a:prstGeom>
        </p:spPr>
        <p:txBody>
          <a:bodyPr vert="horz" lIns="91440" tIns="45720" rIns="91440" bIns="45720" rtlCol="0" anchor="b"/>
          <a:lstStyle>
            <a:lvl1pPr algn="l">
              <a:defRPr sz="1200">
                <a:cs typeface="+mn-cs"/>
              </a:defRPr>
            </a:lvl1pPr>
          </a:lstStyle>
          <a:p>
            <a:pPr>
              <a:defRPr/>
            </a:pPr>
            <a:endParaRPr lang="en-GB"/>
          </a:p>
        </p:txBody>
      </p:sp>
      <p:sp>
        <p:nvSpPr>
          <p:cNvPr id="5" name="Slide Number Placeholder 4"/>
          <p:cNvSpPr>
            <a:spLocks noGrp="1"/>
          </p:cNvSpPr>
          <p:nvPr>
            <p:ph type="sldNum" sz="quarter" idx="3"/>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defRPr/>
            </a:lvl1pPr>
          </a:lstStyle>
          <a:p>
            <a:fld id="{631D0674-CD8A-4CA4-BA13-7F5FFC8456F0}" type="slidenum">
              <a:rPr lang="en-GB"/>
              <a:pPr/>
              <a:t>‹#›</a:t>
            </a:fld>
            <a:endParaRPr lang="en-GB"/>
          </a:p>
        </p:txBody>
      </p:sp>
    </p:spTree>
    <p:extLst>
      <p:ext uri="{BB962C8B-B14F-4D97-AF65-F5344CB8AC3E}">
        <p14:creationId xmlns:p14="http://schemas.microsoft.com/office/powerpoint/2010/main" val="2795208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a:ea typeface="+mn-ea"/>
                <a:cs typeface="+mn-cs"/>
              </a:defRPr>
            </a:lvl1pPr>
          </a:lstStyle>
          <a:p>
            <a:pPr>
              <a:defRPr/>
            </a:pPr>
            <a:endParaRPr lang="en-GB"/>
          </a:p>
        </p:txBody>
      </p:sp>
      <p:sp>
        <p:nvSpPr>
          <p:cNvPr id="4099" name="Rectangle 3"/>
          <p:cNvSpPr>
            <a:spLocks noGrp="1" noChangeArrowheads="1"/>
          </p:cNvSpPr>
          <p:nvPr>
            <p:ph type="dt" idx="1"/>
          </p:nvPr>
        </p:nvSpPr>
        <p:spPr bwMode="auto">
          <a:xfrm>
            <a:off x="384810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ea typeface="+mn-ea"/>
                <a:cs typeface="+mn-cs"/>
              </a:defRPr>
            </a:lvl1pPr>
          </a:lstStyle>
          <a:p>
            <a:pPr>
              <a:defRPr/>
            </a:pPr>
            <a:endParaRPr lang="en-GB"/>
          </a:p>
        </p:txBody>
      </p:sp>
      <p:sp>
        <p:nvSpPr>
          <p:cNvPr id="17412" name="Rectangle 4"/>
          <p:cNvSpPr>
            <a:spLocks noGrp="1" noRot="1" noChangeAspec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79450" y="4705350"/>
            <a:ext cx="5435600" cy="4457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9409113"/>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a:ea typeface="+mn-ea"/>
                <a:cs typeface="+mn-cs"/>
              </a:defRPr>
            </a:lvl1pPr>
          </a:lstStyle>
          <a:p>
            <a:pPr>
              <a:defRPr/>
            </a:pPr>
            <a:endParaRPr lang="en-GB"/>
          </a:p>
        </p:txBody>
      </p:sp>
      <p:sp>
        <p:nvSpPr>
          <p:cNvPr id="4103" name="Rectangle 7"/>
          <p:cNvSpPr>
            <a:spLocks noGrp="1" noChangeArrowheads="1"/>
          </p:cNvSpPr>
          <p:nvPr>
            <p:ph type="sldNum" sz="quarter" idx="5"/>
          </p:nvPr>
        </p:nvSpPr>
        <p:spPr bwMode="auto">
          <a:xfrm>
            <a:off x="3848100" y="9409113"/>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a:lvl1pPr>
          </a:lstStyle>
          <a:p>
            <a:fld id="{6274333F-8016-4B17-B662-581AD5E5522D}" type="slidenum">
              <a:rPr lang="en-GB"/>
              <a:pPr/>
              <a:t>‹#›</a:t>
            </a:fld>
            <a:endParaRPr lang="en-GB"/>
          </a:p>
        </p:txBody>
      </p:sp>
    </p:spTree>
    <p:extLst>
      <p:ext uri="{BB962C8B-B14F-4D97-AF65-F5344CB8AC3E}">
        <p14:creationId xmlns:p14="http://schemas.microsoft.com/office/powerpoint/2010/main" val="2424755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3211699B-E98E-4D7F-9D55-C369EDAD7B70}" type="slidenum">
              <a:rPr lang="en-GB"/>
              <a:pPr/>
              <a:t>2</a:t>
            </a:fld>
            <a:endParaRPr lang="en-GB"/>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ED9F660-C4AD-459F-92A9-9A8E5090986B}" type="slidenum">
              <a:rPr lang="en-GB"/>
              <a:pPr/>
              <a:t>3</a:t>
            </a:fld>
            <a:endParaRPr lang="en-GB"/>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09F250FF-C9E9-4388-B17F-40C12A35BE01}" type="slidenum">
              <a:rPr lang="en-GB"/>
              <a:pPr/>
              <a:t>6</a:t>
            </a:fld>
            <a:endParaRPr lang="en-GB"/>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marL="247650" indent="-247650" eaLnBrk="1" hangingPunct="1">
              <a:buFontTx/>
              <a:buAutoNum type="alphaUcPeriod" startAt="17"/>
            </a:pPr>
            <a:r>
              <a:rPr lang="en-GB" smtClean="0"/>
              <a:t>Anyone know where this from?</a:t>
            </a:r>
          </a:p>
          <a:p>
            <a:pPr marL="247650" indent="-247650" eaLnBrk="1" hangingPunct="1">
              <a:buFontTx/>
              <a:buAutoNum type="alphaUcPeriod"/>
            </a:pPr>
            <a:r>
              <a:rPr lang="en-GB" smtClean="0"/>
              <a:t>Handbook for QA and Accreditation in KSA Part 2 on Internal QA arrangements.</a:t>
            </a:r>
          </a:p>
          <a:p>
            <a:pPr marL="247650" indent="-247650" eaLnBrk="1" hangingPunct="1"/>
            <a:r>
              <a:rPr lang="en-GB" smtClean="0"/>
              <a:t>Improving QA is an </a:t>
            </a:r>
            <a:r>
              <a:rPr lang="en-GB" b="1" smtClean="0"/>
              <a:t>ongoing process</a:t>
            </a:r>
            <a:r>
              <a:rPr lang="en-GB" smtClean="0"/>
              <a:t>.</a:t>
            </a:r>
          </a:p>
          <a:p>
            <a:pPr marL="247650" indent="-247650" eaLnBrk="1" hangingPunct="1"/>
            <a:r>
              <a:rPr lang="en-GB" smtClean="0"/>
              <a:t>Two ongoing cycles:</a:t>
            </a:r>
          </a:p>
          <a:p>
            <a:pPr marL="247650" indent="-247650" eaLnBrk="1" hangingPunct="1">
              <a:buFontTx/>
              <a:buAutoNum type="romanLcParenBoth"/>
            </a:pPr>
            <a:r>
              <a:rPr lang="en-GB" smtClean="0"/>
              <a:t>Annual – monitor and review</a:t>
            </a:r>
          </a:p>
          <a:p>
            <a:pPr marL="247650" indent="-247650" eaLnBrk="1" hangingPunct="1">
              <a:buFontTx/>
              <a:buAutoNum type="romanLcParenBoth"/>
            </a:pPr>
            <a:r>
              <a:rPr lang="en-GB" smtClean="0"/>
              <a:t>5 year review – this brings in larger picture.  Should coincide with external review/accreditation by NCAAA</a:t>
            </a:r>
          </a:p>
          <a:p>
            <a:pPr marL="247650" indent="-247650" eaLnBrk="1" hangingPunct="1"/>
            <a:r>
              <a:rPr lang="en-GB" smtClean="0"/>
              <a:t>Planning and Review takes place at different levels – at institution/academic and/or admin unit/individual or groups of programs.  All 3 levels should contribute towards overall picture.  Should consider external and internal factors and address itself to student learning experience.</a:t>
            </a:r>
          </a:p>
          <a:p>
            <a:pPr marL="247650" indent="-247650" eaLnBrk="1" hangingPunct="1"/>
            <a:endParaRPr lang="en-GB" smtClean="0"/>
          </a:p>
          <a:p>
            <a:pPr marL="247650" indent="-247650" eaLnBrk="1" hangingPunct="1"/>
            <a:r>
              <a:rPr lang="en-GB" smtClean="0"/>
              <a:t>Should do at least TWO annual reviews as preparation/source of data for accreditation.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E171206D-4D00-4E3E-978D-2F1E95FAC898}" type="slidenum">
              <a:rPr lang="en-GB"/>
              <a:pPr/>
              <a:t>16</a:t>
            </a:fld>
            <a:endParaRPr lang="en-GB"/>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D943C70E-885F-4513-96DE-D552A4D768BB}" type="slidenum">
              <a:rPr lang="en-GB"/>
              <a:pPr/>
              <a:t>17</a:t>
            </a:fld>
            <a:endParaRPr lang="en-GB"/>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41B34FC-2331-419B-AD90-30DC766C1CB7}" type="slidenum">
              <a:rPr lang="en-GB"/>
              <a:pPr/>
              <a:t>24</a:t>
            </a:fld>
            <a:endParaRPr lang="en-GB"/>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795BC7EA-C4DB-4EB3-B5F1-09C5F35C47CD}" type="slidenum">
              <a:rPr lang="en-GB"/>
              <a:pPr/>
              <a:t>32</a:t>
            </a:fld>
            <a:endParaRPr lang="en-GB"/>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09601E8D-D462-4C37-BB30-DA9C0B3237D9}" type="slidenum">
              <a:rPr lang="en-GB"/>
              <a:pPr/>
              <a:t>33</a:t>
            </a:fld>
            <a:endParaRPr lang="en-GB"/>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ED9F660-C4AD-459F-92A9-9A8E5090986B}" type="slidenum">
              <a:rPr lang="en-GB"/>
              <a:pPr/>
              <a:t>54</a:t>
            </a:fld>
            <a:endParaRPr lang="en-GB"/>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89A0A0FF-F01D-4B4E-A685-286A847C1734}" type="slidenum">
              <a:rPr lang="en-GB"/>
              <a:pPr/>
              <a:t>75</a:t>
            </a:fld>
            <a:endParaRPr lang="en-GB"/>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89A0A0FF-F01D-4B4E-A685-286A847C1734}" type="slidenum">
              <a:rPr lang="en-GB"/>
              <a:pPr/>
              <a:t>76</a:t>
            </a:fld>
            <a:endParaRPr lang="en-GB"/>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endParaRPr lang="en-US" smtClean="0"/>
          </a:p>
        </p:txBody>
      </p:sp>
      <p:sp>
        <p:nvSpPr>
          <p:cNvPr id="82948" name="Slide Number Placeholder 3"/>
          <p:cNvSpPr>
            <a:spLocks noGrp="1"/>
          </p:cNvSpPr>
          <p:nvPr>
            <p:ph type="sldNum" sz="quarter" idx="5"/>
          </p:nvPr>
        </p:nvSpPr>
        <p:spPr>
          <a:noFill/>
        </p:spPr>
        <p:txBody>
          <a:bodyPr/>
          <a:lstStyle/>
          <a:p>
            <a:fld id="{0415875A-C3DE-4C84-8D9C-FAE2DE901134}" type="slidenum">
              <a:rPr lang="en-US"/>
              <a:pPr/>
              <a:t>77</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24A3784F-C5B9-4FC6-B934-4A21CA536969}" type="slidenum">
              <a:rPr lang="en-GB"/>
              <a:pPr/>
              <a:t>78</a:t>
            </a:fld>
            <a:endParaRPr lang="en-GB"/>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ADFE9474-D614-4A74-B3A5-02BF9D57A524}" type="slidenum">
              <a:rPr lang="en-GB"/>
              <a:pPr/>
              <a:t>87</a:t>
            </a:fld>
            <a:endParaRPr lang="en-GB"/>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765E12C0-7A2F-440F-A77E-F55658132598}" type="slidenum">
              <a:rPr lang="en-GB"/>
              <a:pPr/>
              <a:t>92</a:t>
            </a:fld>
            <a:endParaRPr lang="en-GB"/>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r>
              <a:rPr lang="en-GB" smtClean="0"/>
              <a:t>Otherwise stand still</a:t>
            </a:r>
          </a:p>
          <a:p>
            <a:pPr eaLnBrk="1" hangingPunct="1"/>
            <a:r>
              <a:rPr lang="en-GB" smtClean="0"/>
              <a:t>Standards made up of a range of QA practices and measures</a:t>
            </a:r>
          </a:p>
          <a:p>
            <a:pPr eaLnBrk="1" hangingPunct="1"/>
            <a:r>
              <a:rPr lang="en-GB" smtClean="0"/>
              <a:t>Must be operationally viable and able to put into practice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2143D152-6EFC-43E0-A640-C74260DCF7C1}" type="slidenum">
              <a:rPr lang="en-GB"/>
              <a:pPr/>
              <a:t>93</a:t>
            </a:fld>
            <a:endParaRPr lang="en-GB"/>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p:spPr>
        <p:txBody>
          <a:bodyPr/>
          <a:lstStyle/>
          <a:p>
            <a:pPr eaLnBrk="1" hangingPunct="1"/>
            <a:r>
              <a:rPr lang="en-GB" smtClean="0"/>
              <a:t>Otherwise stand still</a:t>
            </a:r>
          </a:p>
          <a:p>
            <a:pPr eaLnBrk="1" hangingPunct="1"/>
            <a:r>
              <a:rPr lang="en-GB" smtClean="0"/>
              <a:t>Standards made up of a range of QA practices and measures</a:t>
            </a:r>
          </a:p>
          <a:p>
            <a:pPr eaLnBrk="1" hangingPunct="1"/>
            <a:r>
              <a:rPr lang="en-GB" smtClean="0"/>
              <a:t>Must be operationally viable and able to put into practice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1B9AE6B4-D929-447F-8FC0-3D39BD34A8D6}" type="slidenum">
              <a:rPr lang="en-GB"/>
              <a:pPr/>
              <a:t>98</a:t>
            </a:fld>
            <a:endParaRPr lang="en-GB"/>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DEE1E1B7-3D61-48B6-B6F1-AE81900D164E}" type="slidenum">
              <a:rPr lang="en-GB"/>
              <a:pPr/>
              <a:t>148</a:t>
            </a:fld>
            <a:endParaRPr lang="en-GB"/>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69E9445E-5072-4CE8-AD84-CFFF6C89984D}" type="slidenum">
              <a:rPr lang="en-GB"/>
              <a:pPr/>
              <a:t>149</a:t>
            </a:fld>
            <a:endParaRPr lang="en-GB"/>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ADDC2124-A9E9-4A14-BE4D-C9B848F37E5A}"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B762F6F5-82D7-40A3-825B-C35621E2607D}"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38DC3E08-69A0-4C08-90C5-B4FD6EDE7E00}"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215997E3-B4F1-4CA0-870B-42716D5D7C8E}"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fld id="{5AFC20E7-BD76-4B40-A594-AAD64D849E08}"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BEDB9CD2-F2EE-4107-BBEF-0FF155FCE26B}"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fld id="{E30994E5-31C5-4FC4-8562-B3FD30B05C3E}"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3331B2CD-D529-4321-BD6E-49A90D29AC40}"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F692209F-EDB4-43B3-9289-F4DFFA19E199}"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E6AC56BC-5C87-49C9-B131-D71BA209539D}"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C52DDE44-E294-46A7-A48E-5187F6DCEDD0}"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679CAFAD-2E3E-47F8-9BB0-97CFA6E09817}"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dirty="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3716F697-A68B-4774-A7E5-4A4C0CDF6C88}"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C92CA3B8-4132-41A1-BC98-AC8891664F88}"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ea typeface="+mn-ea"/>
                <a:cs typeface="+mn-cs"/>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mn-ea"/>
                <a:cs typeface="+mn-cs"/>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647B9E82-42EE-4998-A006-B860B5F4541C}"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gabrieljezierski@gmail.com" TargetMode="External"/><Relationship Id="rId2" Type="http://schemas.openxmlformats.org/officeDocument/2006/relationships/hyperlink" Target="mailto:mmcnorto@glam.ac.uk"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6.xml"/><Relationship Id="rId4" Type="http://schemas.openxmlformats.org/officeDocument/2006/relationships/image" Target="../media/image47.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6.xml"/></Relationships>
</file>

<file path=ppt/slides/_rels/slide11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1.xml.rels><?xml version="1.0" encoding="UTF-8" standalone="yes"?>
<Relationships xmlns="http://schemas.openxmlformats.org/package/2006/relationships"><Relationship Id="rId3" Type="http://schemas.openxmlformats.org/officeDocument/2006/relationships/hyperlink" Target="http://www.thestudentsurvey.com/" TargetMode="External"/><Relationship Id="rId2" Type="http://schemas.openxmlformats.org/officeDocument/2006/relationships/hyperlink" Target="http://www.hesa.ac.uk/" TargetMode="External"/><Relationship Id="rId1" Type="http://schemas.openxmlformats.org/officeDocument/2006/relationships/slideLayout" Target="../slideLayouts/slideLayout2.xml"/><Relationship Id="rId5" Type="http://schemas.openxmlformats.org/officeDocument/2006/relationships/hyperlink" Target="http://en.wikipedia.org/wiki/List_of_professional_associations_in_the_United_Kingdom" TargetMode="External"/><Relationship Id="rId4" Type="http://schemas.openxmlformats.org/officeDocument/2006/relationships/hyperlink" Target="http://www.guardian.co.uk/education/table/2011/may/17/university-league-table-2012" TargetMode="External"/></Relationships>
</file>

<file path=ppt/slides/_rels/slide12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12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6.xml"/></Relationships>
</file>

<file path=ppt/slides/_rels/slide12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www.lfhe.ac.uk/research/smallprojects/lfheuwi.pdf" TargetMode="External"/><Relationship Id="rId1" Type="http://schemas.openxmlformats.org/officeDocument/2006/relationships/slideLayout" Target="../slideLayouts/slideLayout6.xml"/><Relationship Id="rId4" Type="http://schemas.openxmlformats.org/officeDocument/2006/relationships/image" Target="../media/image70.png"/></Relationships>
</file>

<file path=ppt/slides/_rels/slide13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13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14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6.xml"/></Relationships>
</file>

<file path=ppt/slides/_rels/slide14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6.xml"/></Relationships>
</file>

<file path=ppt/slides/_rels/slide142.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6.xml"/></Relationships>
</file>

<file path=ppt/slides/_rels/slide14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3.xml"/></Relationships>
</file>

<file path=ppt/slides/_rels/slide14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3.xml"/></Relationships>
</file>

<file path=ppt/slides/_rels/slide14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3.xml"/></Relationships>
</file>

<file path=ppt/slides/_rels/slide146.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3.xml"/></Relationships>
</file>

<file path=ppt/slides/_rels/slide147.xml.rels><?xml version="1.0" encoding="UTF-8" standalone="yes"?>
<Relationships xmlns="http://schemas.openxmlformats.org/package/2006/relationships"><Relationship Id="rId3" Type="http://schemas.openxmlformats.org/officeDocument/2006/relationships/hyperlink" Target="http://www.uky.edu/IRPE/" TargetMode="External"/><Relationship Id="rId2" Type="http://schemas.openxmlformats.org/officeDocument/2006/relationships/hyperlink" Target="http://www.heir2011.org.uk/" TargetMode="Externa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hyperlink" Target="mailto:mmcnorto@glam.ac.uk" TargetMode="External"/><Relationship Id="rId2" Type="http://schemas.openxmlformats.org/officeDocument/2006/relationships/hyperlink" Target="mailto:gabrieljezierski@gmail.com" TargetMode="Externa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8" Type="http://schemas.openxmlformats.org/officeDocument/2006/relationships/hyperlink" Target="http://www.hefce.ac.uk/learning/infohe/dlhe.htm" TargetMode="External"/><Relationship Id="rId3" Type="http://schemas.openxmlformats.org/officeDocument/2006/relationships/hyperlink" Target="http://www.heacademy.ac.uk/" TargetMode="External"/><Relationship Id="rId7" Type="http://schemas.openxmlformats.org/officeDocument/2006/relationships/hyperlink" Target="http://en.wikipedia.org/wiki/List_of_professional_associations_in_the_United_Kingdom" TargetMode="External"/><Relationship Id="rId2" Type="http://schemas.openxmlformats.org/officeDocument/2006/relationships/hyperlink" Target="http://www.qaa.ac.uk/Pages/default.aspx" TargetMode="External"/><Relationship Id="rId1" Type="http://schemas.openxmlformats.org/officeDocument/2006/relationships/slideLayout" Target="../slideLayouts/slideLayout2.xml"/><Relationship Id="rId6" Type="http://schemas.openxmlformats.org/officeDocument/2006/relationships/hyperlink" Target="http://www.guardian.co.uk/education/table/2011/may/17/university-league-table-2012" TargetMode="External"/><Relationship Id="rId5" Type="http://schemas.openxmlformats.org/officeDocument/2006/relationships/hyperlink" Target="http://www.thestudentsurvey.com/" TargetMode="External"/><Relationship Id="rId4" Type="http://schemas.openxmlformats.org/officeDocument/2006/relationships/hyperlink" Target="http://www.hesa.ac.uk/" TargetMode="External"/></Relationships>
</file>

<file path=ppt/slides/_rels/slide15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828800"/>
            <a:ext cx="8229600" cy="1143000"/>
          </a:xfrm>
        </p:spPr>
        <p:txBody>
          <a:bodyPr/>
          <a:lstStyle/>
          <a:p>
            <a:r>
              <a:rPr lang="en-GB" sz="3200" b="1" dirty="0" smtClean="0"/>
              <a:t>Establishing data analysis </a:t>
            </a:r>
            <a:br>
              <a:rPr lang="en-GB" sz="3200" b="1" dirty="0" smtClean="0"/>
            </a:br>
            <a:r>
              <a:rPr lang="en-GB" sz="3200" b="1" dirty="0" smtClean="0"/>
              <a:t>and reporting systems </a:t>
            </a:r>
            <a:br>
              <a:rPr lang="en-GB" sz="3200" b="1" dirty="0" smtClean="0"/>
            </a:br>
            <a:r>
              <a:rPr lang="en-GB" sz="3200" b="1" dirty="0" smtClean="0"/>
              <a:t>based on NCAAA requirements.</a:t>
            </a:r>
          </a:p>
        </p:txBody>
      </p:sp>
      <p:sp>
        <p:nvSpPr>
          <p:cNvPr id="18435" name="Content Placeholder 2"/>
          <p:cNvSpPr>
            <a:spLocks noGrp="1"/>
          </p:cNvSpPr>
          <p:nvPr>
            <p:ph idx="1"/>
          </p:nvPr>
        </p:nvSpPr>
        <p:spPr>
          <a:xfrm>
            <a:off x="457200" y="2819400"/>
            <a:ext cx="8229600" cy="3306763"/>
          </a:xfrm>
        </p:spPr>
        <p:txBody>
          <a:bodyPr/>
          <a:lstStyle/>
          <a:p>
            <a:pPr algn="ctr">
              <a:buFontTx/>
              <a:buNone/>
            </a:pPr>
            <a:endParaRPr lang="en-GB" sz="2400" b="1" dirty="0" smtClean="0"/>
          </a:p>
          <a:p>
            <a:pPr algn="ctr">
              <a:buFontTx/>
              <a:buNone/>
            </a:pPr>
            <a:endParaRPr lang="en-GB" sz="2400" b="1" dirty="0" smtClean="0"/>
          </a:p>
          <a:p>
            <a:pPr algn="ctr">
              <a:buFontTx/>
              <a:buNone/>
            </a:pPr>
            <a:r>
              <a:rPr lang="en-GB" sz="1800" b="1" dirty="0" smtClean="0"/>
              <a:t>Professor Gina </a:t>
            </a:r>
            <a:r>
              <a:rPr lang="en-GB" sz="1800" b="1" dirty="0" err="1" smtClean="0"/>
              <a:t>Wisker</a:t>
            </a:r>
            <a:endParaRPr lang="en-GB" sz="1800" b="1" dirty="0" smtClean="0"/>
          </a:p>
          <a:p>
            <a:pPr algn="ctr">
              <a:buFontTx/>
              <a:buNone/>
            </a:pPr>
            <a:r>
              <a:rPr lang="en-GB" sz="1800" b="1" dirty="0" smtClean="0"/>
              <a:t>University of Brighton</a:t>
            </a:r>
          </a:p>
          <a:p>
            <a:pPr algn="ctr">
              <a:buFontTx/>
              <a:buNone/>
            </a:pPr>
            <a:r>
              <a:rPr lang="en-GB" sz="1800" b="1" dirty="0" smtClean="0">
                <a:hlinkClick r:id="rId2"/>
              </a:rPr>
              <a:t>g.wisker@brighton.ac.uk</a:t>
            </a:r>
            <a:endParaRPr lang="en-GB" sz="1800" b="1" dirty="0" smtClean="0"/>
          </a:p>
          <a:p>
            <a:pPr algn="ctr">
              <a:buFontTx/>
              <a:buNone/>
            </a:pPr>
            <a:endParaRPr lang="en-GB" sz="1800" b="1" dirty="0" smtClean="0"/>
          </a:p>
          <a:p>
            <a:pPr algn="ctr">
              <a:buFontTx/>
              <a:buNone/>
            </a:pPr>
            <a:r>
              <a:rPr lang="en-GB" sz="1800" b="1" dirty="0" smtClean="0"/>
              <a:t>Gabriel Jezierski</a:t>
            </a:r>
          </a:p>
          <a:p>
            <a:pPr algn="ctr">
              <a:buFontTx/>
              <a:buNone/>
            </a:pPr>
            <a:r>
              <a:rPr lang="en-GB" sz="1800" b="1" dirty="0" smtClean="0"/>
              <a:t>Cardiff Metropolitan University </a:t>
            </a:r>
          </a:p>
          <a:p>
            <a:pPr algn="ctr">
              <a:buFontTx/>
              <a:buNone/>
            </a:pPr>
            <a:r>
              <a:rPr lang="en-GB" sz="1800" b="1" dirty="0" smtClean="0">
                <a:hlinkClick r:id="rId3"/>
              </a:rPr>
              <a:t>gabrieljezierski@gmail.com</a:t>
            </a:r>
            <a:endParaRPr lang="en-GB" sz="1800" b="1" dirty="0" smtClean="0"/>
          </a:p>
          <a:p>
            <a:pPr algn="ctr">
              <a:buFontTx/>
              <a:buNone/>
            </a:pPr>
            <a:endParaRPr lang="en-GB" sz="1800" b="1" dirty="0" smtClean="0"/>
          </a:p>
          <a:p>
            <a:pPr algn="ctr">
              <a:buFontTx/>
              <a:buNone/>
            </a:pPr>
            <a:endParaRPr lang="en-GB" sz="2400" b="1" dirty="0" smtClean="0"/>
          </a:p>
        </p:txBody>
      </p:sp>
      <p:pic>
        <p:nvPicPr>
          <p:cNvPr id="5" name="Picture 4"/>
          <p:cNvPicPr>
            <a:picLocks noChangeAspect="1"/>
          </p:cNvPicPr>
          <p:nvPr/>
        </p:nvPicPr>
        <p:blipFill>
          <a:blip r:embed="rId4" cstate="print"/>
          <a:stretch>
            <a:fillRect/>
          </a:stretch>
        </p:blipFill>
        <p:spPr>
          <a:xfrm>
            <a:off x="6629400" y="3962400"/>
            <a:ext cx="1683884" cy="16764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sz="4000" smtClean="0"/>
              <a:t>Workshop Learning Outcomes</a:t>
            </a:r>
          </a:p>
        </p:txBody>
      </p:sp>
      <p:sp>
        <p:nvSpPr>
          <p:cNvPr id="19459" name="Rectangle 3"/>
          <p:cNvSpPr>
            <a:spLocks noGrp="1" noChangeArrowheads="1"/>
          </p:cNvSpPr>
          <p:nvPr>
            <p:ph type="body" idx="1"/>
          </p:nvPr>
        </p:nvSpPr>
        <p:spPr/>
        <p:txBody>
          <a:bodyPr/>
          <a:lstStyle/>
          <a:p>
            <a:pPr eaLnBrk="1" hangingPunct="1">
              <a:buFontTx/>
              <a:buNone/>
            </a:pPr>
            <a:r>
              <a:rPr lang="en-GB" sz="2400" smtClean="0"/>
              <a:t>This training program will enable participants to:</a:t>
            </a:r>
          </a:p>
          <a:p>
            <a:pPr eaLnBrk="1" hangingPunct="1">
              <a:buFontTx/>
              <a:buNone/>
            </a:pPr>
            <a:r>
              <a:rPr lang="en-GB" sz="2400" smtClean="0"/>
              <a:t> </a:t>
            </a:r>
          </a:p>
          <a:p>
            <a:pPr eaLnBrk="1" hangingPunct="1"/>
            <a:r>
              <a:rPr lang="en-GB" sz="2400" smtClean="0"/>
              <a:t>Select appropriate data to use for QA management purposes. </a:t>
            </a:r>
          </a:p>
          <a:p>
            <a:pPr eaLnBrk="1" hangingPunct="1"/>
            <a:r>
              <a:rPr lang="en-GB" sz="2400" smtClean="0"/>
              <a:t>Provide support to meet NCAAA requirements and complete templates.</a:t>
            </a:r>
          </a:p>
          <a:p>
            <a:pPr eaLnBrk="1" hangingPunct="1"/>
            <a:r>
              <a:rPr lang="en-GB" sz="2400" smtClean="0"/>
              <a:t>Appreciate the challenges and find solutions for the collection and  use of data in quality assurance management.</a:t>
            </a:r>
          </a:p>
          <a:p>
            <a:pPr eaLnBrk="1" hangingPunct="1"/>
            <a:r>
              <a:rPr lang="en-GB" sz="2400" smtClean="0"/>
              <a:t>Explain to peers the major issues, principles, methods and best practices related to data collection and analysis.</a:t>
            </a:r>
          </a:p>
          <a:p>
            <a:pPr eaLnBrk="1" hangingPunct="1"/>
            <a:endParaRPr lang="en-GB"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mtClean="0"/>
              <a:t>Workshop - Overview</a:t>
            </a:r>
          </a:p>
        </p:txBody>
      </p:sp>
      <p:sp>
        <p:nvSpPr>
          <p:cNvPr id="21507" name="Rectangle 3"/>
          <p:cNvSpPr>
            <a:spLocks noGrp="1" noChangeArrowheads="1"/>
          </p:cNvSpPr>
          <p:nvPr>
            <p:ph sz="half" idx="1"/>
          </p:nvPr>
        </p:nvSpPr>
        <p:spPr/>
        <p:txBody>
          <a:bodyPr/>
          <a:lstStyle/>
          <a:p>
            <a:pPr eaLnBrk="1" hangingPunct="1">
              <a:buFontTx/>
              <a:buNone/>
            </a:pPr>
            <a:r>
              <a:rPr lang="en-GB" sz="2400" dirty="0" smtClean="0"/>
              <a:t>Day 1</a:t>
            </a:r>
          </a:p>
          <a:p>
            <a:pPr eaLnBrk="1" hangingPunct="1">
              <a:buFontTx/>
              <a:buNone/>
            </a:pPr>
            <a:endParaRPr lang="en-GB" sz="2400" dirty="0" smtClean="0"/>
          </a:p>
          <a:p>
            <a:pPr eaLnBrk="1" hangingPunct="1">
              <a:buFontTx/>
              <a:buNone/>
            </a:pPr>
            <a:r>
              <a:rPr lang="en-GB" sz="2400" dirty="0" smtClean="0"/>
              <a:t> 1.	Data Analysis and Reporting Systems</a:t>
            </a:r>
          </a:p>
          <a:p>
            <a:pPr eaLnBrk="1" hangingPunct="1">
              <a:buFontTx/>
              <a:buNone/>
            </a:pPr>
            <a:endParaRPr lang="en-GB" sz="2400" dirty="0" smtClean="0"/>
          </a:p>
          <a:p>
            <a:pPr eaLnBrk="1" hangingPunct="1">
              <a:buFontTx/>
              <a:buNone/>
            </a:pPr>
            <a:r>
              <a:rPr lang="en-GB" sz="2400" dirty="0" smtClean="0"/>
              <a:t>2. Data Systems and Process</a:t>
            </a:r>
          </a:p>
          <a:p>
            <a:pPr eaLnBrk="1" hangingPunct="1">
              <a:buFontTx/>
              <a:buNone/>
            </a:pPr>
            <a:endParaRPr lang="en-GB" sz="2400" dirty="0" smtClean="0"/>
          </a:p>
          <a:p>
            <a:pPr eaLnBrk="1" hangingPunct="1">
              <a:buFontTx/>
              <a:buNone/>
            </a:pPr>
            <a:r>
              <a:rPr lang="en-GB" sz="2400" dirty="0" smtClean="0"/>
              <a:t>3.	Business Systems and Process</a:t>
            </a:r>
          </a:p>
          <a:p>
            <a:pPr eaLnBrk="1" hangingPunct="1"/>
            <a:endParaRPr lang="en-GB" sz="2400" dirty="0" smtClean="0"/>
          </a:p>
          <a:p>
            <a:pPr eaLnBrk="1" hangingPunct="1"/>
            <a:endParaRPr lang="en-GB" dirty="0" smtClean="0"/>
          </a:p>
        </p:txBody>
      </p:sp>
      <p:sp>
        <p:nvSpPr>
          <p:cNvPr id="21508" name="Content Placeholder 3"/>
          <p:cNvSpPr>
            <a:spLocks noGrp="1"/>
          </p:cNvSpPr>
          <p:nvPr>
            <p:ph sz="half" idx="2"/>
          </p:nvPr>
        </p:nvSpPr>
        <p:spPr/>
        <p:txBody>
          <a:bodyPr/>
          <a:lstStyle/>
          <a:p>
            <a:pPr>
              <a:buFontTx/>
              <a:buNone/>
            </a:pPr>
            <a:r>
              <a:rPr lang="en-US" sz="2400" dirty="0" smtClean="0"/>
              <a:t>Day 2</a:t>
            </a:r>
          </a:p>
          <a:p>
            <a:pPr>
              <a:buFontTx/>
              <a:buNone/>
            </a:pPr>
            <a:endParaRPr lang="en-US" sz="2400" dirty="0" smtClean="0"/>
          </a:p>
          <a:p>
            <a:pPr>
              <a:buFontTx/>
              <a:buNone/>
            </a:pPr>
            <a:r>
              <a:rPr lang="en-US" sz="2400" dirty="0" smtClean="0"/>
              <a:t>4. NCAAA Data Reporting</a:t>
            </a:r>
          </a:p>
          <a:p>
            <a:pPr>
              <a:buFontTx/>
              <a:buNone/>
            </a:pPr>
            <a:endParaRPr lang="en-US" sz="2400" dirty="0" smtClean="0"/>
          </a:p>
          <a:p>
            <a:pPr>
              <a:buFontTx/>
              <a:buNone/>
            </a:pPr>
            <a:endParaRPr lang="en-US" sz="2400" dirty="0" smtClean="0"/>
          </a:p>
          <a:p>
            <a:pPr>
              <a:buFontTx/>
              <a:buNone/>
            </a:pPr>
            <a:r>
              <a:rPr lang="en-US" sz="2400" dirty="0" smtClean="0"/>
              <a:t>5. Strategic Planning: </a:t>
            </a:r>
            <a:r>
              <a:rPr lang="en-US" sz="2400" dirty="0" err="1" smtClean="0"/>
              <a:t>KPIs</a:t>
            </a:r>
            <a:endParaRPr lang="en-US" sz="2400" dirty="0" smtClean="0"/>
          </a:p>
          <a:p>
            <a:pPr>
              <a:buFontTx/>
              <a:buNone/>
            </a:pPr>
            <a:endParaRPr lang="en-US" sz="2400" dirty="0" smtClean="0"/>
          </a:p>
          <a:p>
            <a:pPr>
              <a:buFontTx/>
              <a:buNone/>
            </a:pPr>
            <a:endParaRPr lang="en-US" sz="2400" dirty="0" smtClean="0"/>
          </a:p>
          <a:p>
            <a:pPr>
              <a:buFontTx/>
              <a:buNone/>
            </a:pPr>
            <a:r>
              <a:rPr lang="en-US" sz="2400" dirty="0" smtClean="0"/>
              <a:t>6.  Action Plans and Conclusions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en-US" smtClean="0"/>
          </a:p>
        </p:txBody>
      </p:sp>
      <p:sp>
        <p:nvSpPr>
          <p:cNvPr id="23555" name="Content Placeholder 2"/>
          <p:cNvSpPr>
            <a:spLocks noGrp="1"/>
          </p:cNvSpPr>
          <p:nvPr>
            <p:ph idx="1"/>
          </p:nvPr>
        </p:nvSpPr>
        <p:spPr/>
        <p:txBody>
          <a:bodyPr/>
          <a:lstStyle/>
          <a:p>
            <a:pPr>
              <a:buFontTx/>
              <a:buNone/>
            </a:pPr>
            <a:endParaRPr lang="en-GB" smtClean="0"/>
          </a:p>
          <a:p>
            <a:pPr algn="ctr">
              <a:buFontTx/>
              <a:buNone/>
            </a:pPr>
            <a:endParaRPr lang="en-GB" sz="3600" smtClean="0"/>
          </a:p>
          <a:p>
            <a:pPr algn="ctr">
              <a:buFontTx/>
              <a:buNone/>
            </a:pPr>
            <a:r>
              <a:rPr lang="en-GB" sz="3600" smtClean="0"/>
              <a:t>Data Analysis and Reporting Systems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GB" sz="4000" smtClean="0"/>
              <a:t>Strategy  Alignment </a:t>
            </a:r>
          </a:p>
        </p:txBody>
      </p:sp>
      <p:sp>
        <p:nvSpPr>
          <p:cNvPr id="4" name="Rectangle 3"/>
          <p:cNvSpPr/>
          <p:nvPr/>
        </p:nvSpPr>
        <p:spPr>
          <a:xfrm>
            <a:off x="2606675" y="1500188"/>
            <a:ext cx="928688" cy="1285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4580" name="TextBox 4"/>
          <p:cNvSpPr txBox="1">
            <a:spLocks noChangeArrowheads="1"/>
          </p:cNvSpPr>
          <p:nvPr/>
        </p:nvSpPr>
        <p:spPr bwMode="auto">
          <a:xfrm>
            <a:off x="4572000" y="1676400"/>
            <a:ext cx="2633663" cy="276225"/>
          </a:xfrm>
          <a:prstGeom prst="rect">
            <a:avLst/>
          </a:prstGeom>
          <a:noFill/>
          <a:ln w="9525">
            <a:noFill/>
            <a:miter lim="800000"/>
            <a:headEnd/>
            <a:tailEnd/>
          </a:ln>
        </p:spPr>
        <p:txBody>
          <a:bodyPr wrap="none">
            <a:spAutoFit/>
          </a:bodyPr>
          <a:lstStyle/>
          <a:p>
            <a:r>
              <a:rPr lang="en-GB">
                <a:latin typeface="Calibri" charset="0"/>
              </a:rPr>
              <a:t>Government Higher Education Strategy </a:t>
            </a:r>
          </a:p>
        </p:txBody>
      </p:sp>
      <p:cxnSp>
        <p:nvCxnSpPr>
          <p:cNvPr id="7" name="Straight Arrow Connector 6"/>
          <p:cNvCxnSpPr/>
          <p:nvPr/>
        </p:nvCxnSpPr>
        <p:spPr>
          <a:xfrm rot="5400000">
            <a:off x="2822575" y="3035300"/>
            <a:ext cx="357188" cy="1588"/>
          </a:xfrm>
          <a:prstGeom prst="straightConnector1">
            <a:avLst/>
          </a:prstGeom>
          <a:ln w="254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214563" y="3357563"/>
            <a:ext cx="928687" cy="928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4583" name="TextBox 8"/>
          <p:cNvSpPr txBox="1">
            <a:spLocks noChangeArrowheads="1"/>
          </p:cNvSpPr>
          <p:nvPr/>
        </p:nvSpPr>
        <p:spPr bwMode="auto">
          <a:xfrm>
            <a:off x="3643313" y="3643313"/>
            <a:ext cx="2449512" cy="369887"/>
          </a:xfrm>
          <a:prstGeom prst="rect">
            <a:avLst/>
          </a:prstGeom>
          <a:noFill/>
          <a:ln w="9525">
            <a:noFill/>
            <a:miter lim="800000"/>
            <a:headEnd/>
            <a:tailEnd/>
          </a:ln>
        </p:spPr>
        <p:txBody>
          <a:bodyPr wrap="none">
            <a:spAutoFit/>
          </a:bodyPr>
          <a:lstStyle/>
          <a:p>
            <a:r>
              <a:rPr lang="en-GB">
                <a:latin typeface="Calibri" charset="0"/>
              </a:rPr>
              <a:t>University Strategic Plan</a:t>
            </a:r>
          </a:p>
        </p:txBody>
      </p:sp>
      <p:cxnSp>
        <p:nvCxnSpPr>
          <p:cNvPr id="11" name="Straight Arrow Connector 10"/>
          <p:cNvCxnSpPr/>
          <p:nvPr/>
        </p:nvCxnSpPr>
        <p:spPr>
          <a:xfrm rot="5400000">
            <a:off x="2499519" y="4715669"/>
            <a:ext cx="428625" cy="1587"/>
          </a:xfrm>
          <a:prstGeom prst="straightConnector1">
            <a:avLst/>
          </a:prstGeom>
          <a:ln w="254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917950" y="5072063"/>
            <a:ext cx="928688"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4586" name="TextBox 12"/>
          <p:cNvSpPr txBox="1">
            <a:spLocks noChangeArrowheads="1"/>
          </p:cNvSpPr>
          <p:nvPr/>
        </p:nvSpPr>
        <p:spPr bwMode="auto">
          <a:xfrm>
            <a:off x="5181600" y="5105400"/>
            <a:ext cx="1385888" cy="276225"/>
          </a:xfrm>
          <a:prstGeom prst="rect">
            <a:avLst/>
          </a:prstGeom>
          <a:noFill/>
          <a:ln w="9525">
            <a:noFill/>
            <a:miter lim="800000"/>
            <a:headEnd/>
            <a:tailEnd/>
          </a:ln>
        </p:spPr>
        <p:txBody>
          <a:bodyPr>
            <a:spAutoFit/>
          </a:bodyPr>
          <a:lstStyle/>
          <a:p>
            <a:r>
              <a:rPr lang="en-GB">
                <a:latin typeface="Calibri" charset="0"/>
              </a:rPr>
              <a:t>College’s strategy</a:t>
            </a:r>
          </a:p>
        </p:txBody>
      </p:sp>
      <p:sp>
        <p:nvSpPr>
          <p:cNvPr id="24587" name="TextBox 13"/>
          <p:cNvSpPr txBox="1">
            <a:spLocks noChangeArrowheads="1"/>
          </p:cNvSpPr>
          <p:nvPr/>
        </p:nvSpPr>
        <p:spPr bwMode="auto">
          <a:xfrm>
            <a:off x="4614863" y="2133600"/>
            <a:ext cx="1633537" cy="276225"/>
          </a:xfrm>
          <a:prstGeom prst="rect">
            <a:avLst/>
          </a:prstGeom>
          <a:noFill/>
          <a:ln w="9525">
            <a:noFill/>
            <a:miter lim="800000"/>
            <a:headEnd/>
            <a:tailEnd/>
          </a:ln>
        </p:spPr>
        <p:txBody>
          <a:bodyPr wrap="none">
            <a:spAutoFit/>
          </a:bodyPr>
          <a:lstStyle/>
          <a:p>
            <a:r>
              <a:rPr lang="en-GB">
                <a:latin typeface="Calibri" charset="0"/>
              </a:rPr>
              <a:t>NCAAA= Quality bridge</a:t>
            </a:r>
          </a:p>
        </p:txBody>
      </p:sp>
      <p:cxnSp>
        <p:nvCxnSpPr>
          <p:cNvPr id="24588" name="Straight Connector 16"/>
          <p:cNvCxnSpPr>
            <a:cxnSpLocks noChangeShapeType="1"/>
          </p:cNvCxnSpPr>
          <p:nvPr/>
        </p:nvCxnSpPr>
        <p:spPr bwMode="auto">
          <a:xfrm rot="5400000">
            <a:off x="685007" y="3733006"/>
            <a:ext cx="5029200" cy="1587"/>
          </a:xfrm>
          <a:prstGeom prst="line">
            <a:avLst/>
          </a:prstGeom>
          <a:noFill/>
          <a:ln w="47625">
            <a:solidFill>
              <a:srgbClr val="3366FF"/>
            </a:solidFill>
            <a:prstDash val="dash"/>
            <a:round/>
            <a:headEnd/>
            <a:tailEnd/>
          </a:ln>
        </p:spPr>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sz="3200" smtClean="0"/>
              <a:t>NCAAA Quality Planning and Review              </a:t>
            </a:r>
            <a:r>
              <a:rPr lang="en-GB" sz="2800" smtClean="0"/>
              <a:t>5 Year Cycle</a:t>
            </a:r>
          </a:p>
        </p:txBody>
      </p:sp>
      <p:sp>
        <p:nvSpPr>
          <p:cNvPr id="25603" name="Rectangle 4"/>
          <p:cNvSpPr>
            <a:spLocks noChangeArrowheads="1"/>
          </p:cNvSpPr>
          <p:nvPr/>
        </p:nvSpPr>
        <p:spPr bwMode="auto">
          <a:xfrm>
            <a:off x="3635375" y="1700213"/>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04" name="Rectangle 5"/>
          <p:cNvSpPr>
            <a:spLocks noChangeArrowheads="1"/>
          </p:cNvSpPr>
          <p:nvPr/>
        </p:nvSpPr>
        <p:spPr bwMode="auto">
          <a:xfrm>
            <a:off x="3635375" y="32131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05" name="Rectangle 6"/>
          <p:cNvSpPr>
            <a:spLocks noChangeArrowheads="1"/>
          </p:cNvSpPr>
          <p:nvPr/>
        </p:nvSpPr>
        <p:spPr bwMode="auto">
          <a:xfrm>
            <a:off x="6011863" y="1700213"/>
            <a:ext cx="1800225" cy="1152525"/>
          </a:xfrm>
          <a:prstGeom prst="rect">
            <a:avLst/>
          </a:prstGeom>
          <a:solidFill>
            <a:schemeClr val="accent1"/>
          </a:solidFill>
          <a:ln w="9525">
            <a:solidFill>
              <a:schemeClr val="tx1"/>
            </a:solidFill>
            <a:miter lim="800000"/>
            <a:headEnd/>
            <a:tailEnd/>
          </a:ln>
        </p:spPr>
        <p:txBody>
          <a:bodyPr wrap="none" anchor="ctr"/>
          <a:lstStyle/>
          <a:p>
            <a:pPr algn="ctr"/>
            <a:r>
              <a:rPr lang="en-GB" sz="1800">
                <a:cs typeface="Arial" charset="0"/>
              </a:rPr>
              <a:t>Define/Review</a:t>
            </a:r>
          </a:p>
          <a:p>
            <a:pPr algn="ctr"/>
            <a:r>
              <a:rPr lang="en-GB" sz="1800">
                <a:cs typeface="Arial" charset="0"/>
              </a:rPr>
              <a:t>Mission/Goals</a:t>
            </a:r>
          </a:p>
        </p:txBody>
      </p:sp>
      <p:sp>
        <p:nvSpPr>
          <p:cNvPr id="25606" name="Rectangle 7"/>
          <p:cNvSpPr>
            <a:spLocks noChangeArrowheads="1"/>
          </p:cNvSpPr>
          <p:nvPr/>
        </p:nvSpPr>
        <p:spPr bwMode="auto">
          <a:xfrm>
            <a:off x="6011863" y="32131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07" name="Rectangle 8"/>
          <p:cNvSpPr>
            <a:spLocks noChangeArrowheads="1"/>
          </p:cNvSpPr>
          <p:nvPr/>
        </p:nvSpPr>
        <p:spPr bwMode="auto">
          <a:xfrm>
            <a:off x="971550" y="32131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08" name="Rectangle 9"/>
          <p:cNvSpPr>
            <a:spLocks noChangeArrowheads="1"/>
          </p:cNvSpPr>
          <p:nvPr/>
        </p:nvSpPr>
        <p:spPr bwMode="auto">
          <a:xfrm>
            <a:off x="971550" y="47244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09" name="Rectangle 10"/>
          <p:cNvSpPr>
            <a:spLocks noChangeArrowheads="1"/>
          </p:cNvSpPr>
          <p:nvPr/>
        </p:nvSpPr>
        <p:spPr bwMode="auto">
          <a:xfrm>
            <a:off x="3635375" y="47244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10" name="Rectangle 11"/>
          <p:cNvSpPr>
            <a:spLocks noChangeArrowheads="1"/>
          </p:cNvSpPr>
          <p:nvPr/>
        </p:nvSpPr>
        <p:spPr bwMode="auto">
          <a:xfrm>
            <a:off x="6011863" y="4724400"/>
            <a:ext cx="1800225" cy="1152525"/>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25611" name="Text Box 12"/>
          <p:cNvSpPr txBox="1">
            <a:spLocks noChangeArrowheads="1"/>
          </p:cNvSpPr>
          <p:nvPr/>
        </p:nvSpPr>
        <p:spPr bwMode="auto">
          <a:xfrm>
            <a:off x="3779838" y="1916113"/>
            <a:ext cx="1512887"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Environment Scan</a:t>
            </a:r>
          </a:p>
        </p:txBody>
      </p:sp>
      <p:sp>
        <p:nvSpPr>
          <p:cNvPr id="25612" name="Text Box 13"/>
          <p:cNvSpPr txBox="1">
            <a:spLocks noChangeArrowheads="1"/>
          </p:cNvSpPr>
          <p:nvPr/>
        </p:nvSpPr>
        <p:spPr bwMode="auto">
          <a:xfrm>
            <a:off x="1116013" y="1989138"/>
            <a:ext cx="1728787"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Five yearly Review</a:t>
            </a:r>
          </a:p>
        </p:txBody>
      </p:sp>
      <p:sp>
        <p:nvSpPr>
          <p:cNvPr id="25613" name="Text Box 14"/>
          <p:cNvSpPr txBox="1">
            <a:spLocks noChangeArrowheads="1"/>
          </p:cNvSpPr>
          <p:nvPr/>
        </p:nvSpPr>
        <p:spPr bwMode="auto">
          <a:xfrm>
            <a:off x="1130300" y="3346450"/>
            <a:ext cx="1281113" cy="366713"/>
          </a:xfrm>
          <a:prstGeom prst="rect">
            <a:avLst/>
          </a:prstGeom>
          <a:noFill/>
          <a:ln w="9525">
            <a:noFill/>
            <a:miter lim="800000"/>
            <a:headEnd/>
            <a:tailEnd/>
          </a:ln>
        </p:spPr>
        <p:txBody>
          <a:bodyPr>
            <a:spAutoFit/>
          </a:bodyPr>
          <a:lstStyle/>
          <a:p>
            <a:pPr algn="l">
              <a:spcBef>
                <a:spcPct val="50000"/>
              </a:spcBef>
            </a:pPr>
            <a:endParaRPr lang="en-US" sz="1800">
              <a:cs typeface="Arial" charset="0"/>
            </a:endParaRPr>
          </a:p>
        </p:txBody>
      </p:sp>
      <p:sp>
        <p:nvSpPr>
          <p:cNvPr id="25614" name="Text Box 15"/>
          <p:cNvSpPr txBox="1">
            <a:spLocks noChangeArrowheads="1"/>
          </p:cNvSpPr>
          <p:nvPr/>
        </p:nvSpPr>
        <p:spPr bwMode="auto">
          <a:xfrm>
            <a:off x="1116013" y="3429000"/>
            <a:ext cx="1584325"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Review Performance</a:t>
            </a:r>
          </a:p>
        </p:txBody>
      </p:sp>
      <p:sp>
        <p:nvSpPr>
          <p:cNvPr id="25615" name="Text Box 16"/>
          <p:cNvSpPr txBox="1">
            <a:spLocks noChangeArrowheads="1"/>
          </p:cNvSpPr>
          <p:nvPr/>
        </p:nvSpPr>
        <p:spPr bwMode="auto">
          <a:xfrm>
            <a:off x="3851275" y="3429000"/>
            <a:ext cx="1441450" cy="366713"/>
          </a:xfrm>
          <a:prstGeom prst="rect">
            <a:avLst/>
          </a:prstGeom>
          <a:noFill/>
          <a:ln w="9525">
            <a:noFill/>
            <a:miter lim="800000"/>
            <a:headEnd/>
            <a:tailEnd/>
          </a:ln>
        </p:spPr>
        <p:txBody>
          <a:bodyPr>
            <a:spAutoFit/>
          </a:bodyPr>
          <a:lstStyle/>
          <a:p>
            <a:pPr algn="l">
              <a:spcBef>
                <a:spcPct val="50000"/>
              </a:spcBef>
            </a:pPr>
            <a:r>
              <a:rPr lang="en-GB" sz="1800">
                <a:cs typeface="Arial" charset="0"/>
              </a:rPr>
              <a:t>Action Plan</a:t>
            </a:r>
          </a:p>
        </p:txBody>
      </p:sp>
      <p:sp>
        <p:nvSpPr>
          <p:cNvPr id="25616" name="Text Box 17"/>
          <p:cNvSpPr txBox="1">
            <a:spLocks noChangeArrowheads="1"/>
          </p:cNvSpPr>
          <p:nvPr/>
        </p:nvSpPr>
        <p:spPr bwMode="auto">
          <a:xfrm>
            <a:off x="6300788" y="3500438"/>
            <a:ext cx="1366837"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Set Objectives</a:t>
            </a:r>
          </a:p>
        </p:txBody>
      </p:sp>
      <p:sp>
        <p:nvSpPr>
          <p:cNvPr id="25617" name="Text Box 18"/>
          <p:cNvSpPr txBox="1">
            <a:spLocks noChangeArrowheads="1"/>
          </p:cNvSpPr>
          <p:nvPr/>
        </p:nvSpPr>
        <p:spPr bwMode="auto">
          <a:xfrm>
            <a:off x="1116013" y="4941888"/>
            <a:ext cx="1511300"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Monitor Results</a:t>
            </a:r>
          </a:p>
        </p:txBody>
      </p:sp>
      <p:sp>
        <p:nvSpPr>
          <p:cNvPr id="25618" name="Text Box 19"/>
          <p:cNvSpPr txBox="1">
            <a:spLocks noChangeArrowheads="1"/>
          </p:cNvSpPr>
          <p:nvPr/>
        </p:nvSpPr>
        <p:spPr bwMode="auto">
          <a:xfrm>
            <a:off x="3851275" y="4941888"/>
            <a:ext cx="1368425"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Implement Plan</a:t>
            </a:r>
          </a:p>
        </p:txBody>
      </p:sp>
      <p:sp>
        <p:nvSpPr>
          <p:cNvPr id="25619" name="Text Box 20"/>
          <p:cNvSpPr txBox="1">
            <a:spLocks noChangeArrowheads="1"/>
          </p:cNvSpPr>
          <p:nvPr/>
        </p:nvSpPr>
        <p:spPr bwMode="auto">
          <a:xfrm>
            <a:off x="6156325" y="4941888"/>
            <a:ext cx="1511300" cy="641350"/>
          </a:xfrm>
          <a:prstGeom prst="rect">
            <a:avLst/>
          </a:prstGeom>
          <a:noFill/>
          <a:ln w="9525">
            <a:noFill/>
            <a:miter lim="800000"/>
            <a:headEnd/>
            <a:tailEnd/>
          </a:ln>
        </p:spPr>
        <p:txBody>
          <a:bodyPr>
            <a:spAutoFit/>
          </a:bodyPr>
          <a:lstStyle/>
          <a:p>
            <a:pPr algn="ctr">
              <a:spcBef>
                <a:spcPct val="50000"/>
              </a:spcBef>
            </a:pPr>
            <a:r>
              <a:rPr lang="en-GB" sz="1800">
                <a:cs typeface="Arial" charset="0"/>
              </a:rPr>
              <a:t>Develop Plan</a:t>
            </a:r>
          </a:p>
        </p:txBody>
      </p:sp>
      <p:sp>
        <p:nvSpPr>
          <p:cNvPr id="25620" name="Line 21"/>
          <p:cNvSpPr>
            <a:spLocks noChangeShapeType="1"/>
          </p:cNvSpPr>
          <p:nvPr/>
        </p:nvSpPr>
        <p:spPr bwMode="auto">
          <a:xfrm flipV="1">
            <a:off x="1835150" y="4365625"/>
            <a:ext cx="0" cy="358775"/>
          </a:xfrm>
          <a:prstGeom prst="line">
            <a:avLst/>
          </a:prstGeom>
          <a:noFill/>
          <a:ln w="9525">
            <a:solidFill>
              <a:schemeClr val="tx1"/>
            </a:solidFill>
            <a:round/>
            <a:headEnd/>
            <a:tailEnd type="triangle" w="med" len="med"/>
          </a:ln>
        </p:spPr>
        <p:txBody>
          <a:bodyPr/>
          <a:lstStyle/>
          <a:p>
            <a:endParaRPr lang="en-GB"/>
          </a:p>
        </p:txBody>
      </p:sp>
      <p:sp>
        <p:nvSpPr>
          <p:cNvPr id="25621" name="Line 22"/>
          <p:cNvSpPr>
            <a:spLocks noChangeShapeType="1"/>
          </p:cNvSpPr>
          <p:nvPr/>
        </p:nvSpPr>
        <p:spPr bwMode="auto">
          <a:xfrm flipV="1">
            <a:off x="1835150" y="2636838"/>
            <a:ext cx="0" cy="576262"/>
          </a:xfrm>
          <a:prstGeom prst="line">
            <a:avLst/>
          </a:prstGeom>
          <a:noFill/>
          <a:ln w="9525">
            <a:solidFill>
              <a:schemeClr val="tx1"/>
            </a:solidFill>
            <a:prstDash val="dash"/>
            <a:round/>
            <a:headEnd/>
            <a:tailEnd type="triangle" w="med" len="med"/>
          </a:ln>
        </p:spPr>
        <p:txBody>
          <a:bodyPr/>
          <a:lstStyle/>
          <a:p>
            <a:endParaRPr lang="en-GB"/>
          </a:p>
        </p:txBody>
      </p:sp>
      <p:sp>
        <p:nvSpPr>
          <p:cNvPr id="25622" name="Line 23"/>
          <p:cNvSpPr>
            <a:spLocks noChangeShapeType="1"/>
          </p:cNvSpPr>
          <p:nvPr/>
        </p:nvSpPr>
        <p:spPr bwMode="auto">
          <a:xfrm>
            <a:off x="2627313" y="2276475"/>
            <a:ext cx="936625" cy="0"/>
          </a:xfrm>
          <a:prstGeom prst="line">
            <a:avLst/>
          </a:prstGeom>
          <a:noFill/>
          <a:ln w="9525">
            <a:solidFill>
              <a:schemeClr val="tx1"/>
            </a:solidFill>
            <a:prstDash val="dash"/>
            <a:round/>
            <a:headEnd/>
            <a:tailEnd type="triangle" w="med" len="med"/>
          </a:ln>
        </p:spPr>
        <p:txBody>
          <a:bodyPr/>
          <a:lstStyle/>
          <a:p>
            <a:endParaRPr lang="en-GB"/>
          </a:p>
        </p:txBody>
      </p:sp>
      <p:sp>
        <p:nvSpPr>
          <p:cNvPr id="25623" name="Line 24"/>
          <p:cNvSpPr>
            <a:spLocks noChangeShapeType="1"/>
          </p:cNvSpPr>
          <p:nvPr/>
        </p:nvSpPr>
        <p:spPr bwMode="auto">
          <a:xfrm>
            <a:off x="5435600" y="2276475"/>
            <a:ext cx="576263" cy="0"/>
          </a:xfrm>
          <a:prstGeom prst="line">
            <a:avLst/>
          </a:prstGeom>
          <a:noFill/>
          <a:ln w="9525">
            <a:solidFill>
              <a:schemeClr val="tx1"/>
            </a:solidFill>
            <a:round/>
            <a:headEnd/>
            <a:tailEnd type="triangle" w="med" len="med"/>
          </a:ln>
        </p:spPr>
        <p:txBody>
          <a:bodyPr/>
          <a:lstStyle/>
          <a:p>
            <a:endParaRPr lang="en-GB"/>
          </a:p>
        </p:txBody>
      </p:sp>
      <p:sp>
        <p:nvSpPr>
          <p:cNvPr id="25624" name="Line 25"/>
          <p:cNvSpPr>
            <a:spLocks noChangeShapeType="1"/>
          </p:cNvSpPr>
          <p:nvPr/>
        </p:nvSpPr>
        <p:spPr bwMode="auto">
          <a:xfrm>
            <a:off x="2771775" y="3789363"/>
            <a:ext cx="792163" cy="0"/>
          </a:xfrm>
          <a:prstGeom prst="line">
            <a:avLst/>
          </a:prstGeom>
          <a:noFill/>
          <a:ln w="9525">
            <a:solidFill>
              <a:schemeClr val="tx1"/>
            </a:solidFill>
            <a:round/>
            <a:headEnd/>
            <a:tailEnd type="triangle" w="med" len="med"/>
          </a:ln>
        </p:spPr>
        <p:txBody>
          <a:bodyPr/>
          <a:lstStyle/>
          <a:p>
            <a:endParaRPr lang="en-GB"/>
          </a:p>
        </p:txBody>
      </p:sp>
      <p:sp>
        <p:nvSpPr>
          <p:cNvPr id="25625" name="Line 26"/>
          <p:cNvSpPr>
            <a:spLocks noChangeShapeType="1"/>
          </p:cNvSpPr>
          <p:nvPr/>
        </p:nvSpPr>
        <p:spPr bwMode="auto">
          <a:xfrm>
            <a:off x="6804025" y="2852738"/>
            <a:ext cx="0" cy="360362"/>
          </a:xfrm>
          <a:prstGeom prst="line">
            <a:avLst/>
          </a:prstGeom>
          <a:noFill/>
          <a:ln w="9525">
            <a:solidFill>
              <a:schemeClr val="tx1"/>
            </a:solidFill>
            <a:round/>
            <a:headEnd/>
            <a:tailEnd type="triangle" w="med" len="med"/>
          </a:ln>
        </p:spPr>
        <p:txBody>
          <a:bodyPr/>
          <a:lstStyle/>
          <a:p>
            <a:endParaRPr lang="en-GB"/>
          </a:p>
        </p:txBody>
      </p:sp>
      <p:sp>
        <p:nvSpPr>
          <p:cNvPr id="25626" name="Line 27"/>
          <p:cNvSpPr>
            <a:spLocks noChangeShapeType="1"/>
          </p:cNvSpPr>
          <p:nvPr/>
        </p:nvSpPr>
        <p:spPr bwMode="auto">
          <a:xfrm>
            <a:off x="6804025" y="4365625"/>
            <a:ext cx="0" cy="358775"/>
          </a:xfrm>
          <a:prstGeom prst="line">
            <a:avLst/>
          </a:prstGeom>
          <a:noFill/>
          <a:ln w="9525">
            <a:solidFill>
              <a:schemeClr val="tx1"/>
            </a:solidFill>
            <a:round/>
            <a:headEnd/>
            <a:tailEnd type="triangle" w="med" len="med"/>
          </a:ln>
        </p:spPr>
        <p:txBody>
          <a:bodyPr/>
          <a:lstStyle/>
          <a:p>
            <a:endParaRPr lang="en-GB"/>
          </a:p>
        </p:txBody>
      </p:sp>
      <p:sp>
        <p:nvSpPr>
          <p:cNvPr id="25627" name="Line 28"/>
          <p:cNvSpPr>
            <a:spLocks noChangeShapeType="1"/>
          </p:cNvSpPr>
          <p:nvPr/>
        </p:nvSpPr>
        <p:spPr bwMode="auto">
          <a:xfrm flipH="1">
            <a:off x="5435600" y="5300663"/>
            <a:ext cx="576263" cy="0"/>
          </a:xfrm>
          <a:prstGeom prst="line">
            <a:avLst/>
          </a:prstGeom>
          <a:noFill/>
          <a:ln w="9525">
            <a:solidFill>
              <a:schemeClr val="tx1"/>
            </a:solidFill>
            <a:round/>
            <a:headEnd/>
            <a:tailEnd type="triangle" w="med" len="med"/>
          </a:ln>
        </p:spPr>
        <p:txBody>
          <a:bodyPr/>
          <a:lstStyle/>
          <a:p>
            <a:endParaRPr lang="en-GB"/>
          </a:p>
        </p:txBody>
      </p:sp>
      <p:sp>
        <p:nvSpPr>
          <p:cNvPr id="25628" name="Line 29"/>
          <p:cNvSpPr>
            <a:spLocks noChangeShapeType="1"/>
          </p:cNvSpPr>
          <p:nvPr/>
        </p:nvSpPr>
        <p:spPr bwMode="auto">
          <a:xfrm flipH="1">
            <a:off x="2771775" y="5300663"/>
            <a:ext cx="863600" cy="0"/>
          </a:xfrm>
          <a:prstGeom prst="line">
            <a:avLst/>
          </a:prstGeom>
          <a:noFill/>
          <a:ln w="9525">
            <a:solidFill>
              <a:schemeClr val="tx1"/>
            </a:solidFill>
            <a:round/>
            <a:headEnd/>
            <a:tailEnd type="triangle" w="med" len="med"/>
          </a:ln>
        </p:spPr>
        <p:txBody>
          <a:bodyPr/>
          <a:lstStyle/>
          <a:p>
            <a:endParaRPr lang="en-GB"/>
          </a:p>
        </p:txBody>
      </p:sp>
      <p:sp>
        <p:nvSpPr>
          <p:cNvPr id="25629" name="Line 30"/>
          <p:cNvSpPr>
            <a:spLocks noChangeShapeType="1"/>
          </p:cNvSpPr>
          <p:nvPr/>
        </p:nvSpPr>
        <p:spPr bwMode="auto">
          <a:xfrm>
            <a:off x="4500563" y="4365625"/>
            <a:ext cx="0" cy="358775"/>
          </a:xfrm>
          <a:prstGeom prst="line">
            <a:avLst/>
          </a:prstGeom>
          <a:noFill/>
          <a:ln w="9525">
            <a:solidFill>
              <a:schemeClr val="tx1"/>
            </a:solidFill>
            <a:round/>
            <a:headEnd/>
            <a:tailEnd type="triangle" w="med" len="med"/>
          </a:ln>
        </p:spPr>
        <p:txBody>
          <a:bodyPr/>
          <a:lstStyle/>
          <a:p>
            <a:endParaRPr lang="en-GB"/>
          </a:p>
        </p:txBody>
      </p:sp>
      <p:sp>
        <p:nvSpPr>
          <p:cNvPr id="25630" name="Text Box 31"/>
          <p:cNvSpPr txBox="1">
            <a:spLocks noChangeArrowheads="1"/>
          </p:cNvSpPr>
          <p:nvPr/>
        </p:nvSpPr>
        <p:spPr bwMode="auto">
          <a:xfrm>
            <a:off x="2843213" y="4365625"/>
            <a:ext cx="1008062" cy="366713"/>
          </a:xfrm>
          <a:prstGeom prst="rect">
            <a:avLst/>
          </a:prstGeom>
          <a:noFill/>
          <a:ln w="9525">
            <a:noFill/>
            <a:miter lim="800000"/>
            <a:headEnd/>
            <a:tailEnd/>
          </a:ln>
        </p:spPr>
        <p:txBody>
          <a:bodyPr>
            <a:spAutoFit/>
          </a:bodyPr>
          <a:lstStyle/>
          <a:p>
            <a:pPr algn="l">
              <a:spcBef>
                <a:spcPct val="50000"/>
              </a:spcBef>
            </a:pPr>
            <a:r>
              <a:rPr lang="en-GB" sz="1800">
                <a:cs typeface="Arial" charset="0"/>
              </a:rPr>
              <a:t>Yearly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609600"/>
            <a:ext cx="1512553" cy="830997"/>
          </a:xfrm>
          <a:prstGeom prst="rect">
            <a:avLst/>
          </a:prstGeom>
        </p:spPr>
        <p:txBody>
          <a:bodyPr wrap="none">
            <a:spAutoFit/>
          </a:bodyPr>
          <a:lstStyle/>
          <a:p>
            <a:r>
              <a:rPr lang="en-GB" sz="4800" b="1" dirty="0" smtClean="0">
                <a:latin typeface="Calibri" charset="0"/>
              </a:rPr>
              <a:t>DATA</a:t>
            </a:r>
            <a:endParaRPr lang="en-GB" sz="4800" b="1" dirty="0">
              <a:latin typeface="Calibri" charset="0"/>
            </a:endParaRPr>
          </a:p>
        </p:txBody>
      </p:sp>
      <p:sp>
        <p:nvSpPr>
          <p:cNvPr id="5" name="TextBox 4"/>
          <p:cNvSpPr txBox="1"/>
          <p:nvPr/>
        </p:nvSpPr>
        <p:spPr>
          <a:xfrm>
            <a:off x="685800" y="1905000"/>
            <a:ext cx="2356534" cy="461665"/>
          </a:xfrm>
          <a:prstGeom prst="rect">
            <a:avLst/>
          </a:prstGeom>
          <a:noFill/>
        </p:spPr>
        <p:txBody>
          <a:bodyPr wrap="none" rtlCol="0">
            <a:spAutoFit/>
          </a:bodyPr>
          <a:lstStyle/>
          <a:p>
            <a:r>
              <a:rPr lang="en-US" sz="2400" b="1" dirty="0" smtClean="0">
                <a:solidFill>
                  <a:schemeClr val="accent2">
                    <a:lumMod val="75000"/>
                  </a:schemeClr>
                </a:solidFill>
              </a:rPr>
              <a:t>Warm up Task:</a:t>
            </a:r>
            <a:r>
              <a:rPr lang="en-US" dirty="0" smtClean="0"/>
              <a:t>  </a:t>
            </a:r>
            <a:endParaRPr lang="en-US" dirty="0"/>
          </a:p>
        </p:txBody>
      </p:sp>
      <p:sp>
        <p:nvSpPr>
          <p:cNvPr id="6" name="TextBox 5"/>
          <p:cNvSpPr txBox="1"/>
          <p:nvPr/>
        </p:nvSpPr>
        <p:spPr>
          <a:xfrm>
            <a:off x="2895600" y="2598003"/>
            <a:ext cx="5840060" cy="2862322"/>
          </a:xfrm>
          <a:prstGeom prst="rect">
            <a:avLst/>
          </a:prstGeom>
          <a:noFill/>
        </p:spPr>
        <p:txBody>
          <a:bodyPr wrap="none" rtlCol="0">
            <a:spAutoFit/>
          </a:bodyPr>
          <a:lstStyle/>
          <a:p>
            <a:pPr marL="342900" indent="-342900" algn="l">
              <a:buAutoNum type="arabicPeriod"/>
            </a:pPr>
            <a:r>
              <a:rPr lang="en-US" sz="2000" dirty="0" smtClean="0"/>
              <a:t>Spend 2 minutes doing a </a:t>
            </a:r>
            <a:r>
              <a:rPr lang="en-US" sz="2000" dirty="0" err="1" smtClean="0"/>
              <a:t>mindmap</a:t>
            </a:r>
            <a:r>
              <a:rPr lang="en-US" sz="2000" dirty="0" smtClean="0"/>
              <a:t> using ‘data’</a:t>
            </a:r>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endParaRPr lang="en-US" sz="2000" dirty="0" smtClean="0"/>
          </a:p>
          <a:p>
            <a:pPr marL="342900" indent="-342900" algn="l">
              <a:buAutoNum type="arabicPeriod"/>
            </a:pPr>
            <a:endParaRPr lang="en-US" sz="2000" dirty="0" smtClean="0"/>
          </a:p>
          <a:p>
            <a:pPr algn="l"/>
            <a:endParaRPr lang="en-US" sz="2000" dirty="0"/>
          </a:p>
        </p:txBody>
      </p:sp>
      <p:sp>
        <p:nvSpPr>
          <p:cNvPr id="8" name="Oval 7"/>
          <p:cNvSpPr/>
          <p:nvPr/>
        </p:nvSpPr>
        <p:spPr bwMode="auto">
          <a:xfrm>
            <a:off x="2895600" y="3429000"/>
            <a:ext cx="2743200" cy="10668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charset="0"/>
            </a:endParaRPr>
          </a:p>
        </p:txBody>
      </p:sp>
      <p:sp>
        <p:nvSpPr>
          <p:cNvPr id="9" name="TextBox 8"/>
          <p:cNvSpPr txBox="1"/>
          <p:nvPr/>
        </p:nvSpPr>
        <p:spPr>
          <a:xfrm>
            <a:off x="3657600" y="3581400"/>
            <a:ext cx="1163575" cy="707886"/>
          </a:xfrm>
          <a:prstGeom prst="rect">
            <a:avLst/>
          </a:prstGeom>
          <a:noFill/>
        </p:spPr>
        <p:txBody>
          <a:bodyPr wrap="none" rtlCol="0">
            <a:spAutoFit/>
          </a:bodyPr>
          <a:lstStyle/>
          <a:p>
            <a:r>
              <a:rPr lang="en-US" sz="2800" b="1" dirty="0" smtClean="0"/>
              <a:t>DATA</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609600"/>
            <a:ext cx="1512553" cy="830997"/>
          </a:xfrm>
          <a:prstGeom prst="rect">
            <a:avLst/>
          </a:prstGeom>
        </p:spPr>
        <p:txBody>
          <a:bodyPr wrap="none">
            <a:spAutoFit/>
          </a:bodyPr>
          <a:lstStyle/>
          <a:p>
            <a:r>
              <a:rPr lang="en-GB" sz="4800" b="1" dirty="0" smtClean="0">
                <a:latin typeface="Calibri" charset="0"/>
              </a:rPr>
              <a:t>DATA</a:t>
            </a:r>
            <a:endParaRPr lang="en-GB" sz="4800" b="1" dirty="0">
              <a:latin typeface="Calibri" charset="0"/>
            </a:endParaRPr>
          </a:p>
        </p:txBody>
      </p:sp>
      <p:sp>
        <p:nvSpPr>
          <p:cNvPr id="5" name="TextBox 4"/>
          <p:cNvSpPr txBox="1"/>
          <p:nvPr/>
        </p:nvSpPr>
        <p:spPr>
          <a:xfrm>
            <a:off x="685800" y="1905000"/>
            <a:ext cx="2356534" cy="461665"/>
          </a:xfrm>
          <a:prstGeom prst="rect">
            <a:avLst/>
          </a:prstGeom>
          <a:noFill/>
        </p:spPr>
        <p:txBody>
          <a:bodyPr wrap="none" rtlCol="0">
            <a:spAutoFit/>
          </a:bodyPr>
          <a:lstStyle/>
          <a:p>
            <a:r>
              <a:rPr lang="en-US" sz="2400" b="1" dirty="0" smtClean="0">
                <a:solidFill>
                  <a:schemeClr val="accent2">
                    <a:lumMod val="75000"/>
                  </a:schemeClr>
                </a:solidFill>
              </a:rPr>
              <a:t>Warm up Task:</a:t>
            </a:r>
            <a:r>
              <a:rPr lang="en-US" dirty="0" smtClean="0"/>
              <a:t>  </a:t>
            </a:r>
            <a:endParaRPr lang="en-US" dirty="0"/>
          </a:p>
        </p:txBody>
      </p:sp>
      <p:sp>
        <p:nvSpPr>
          <p:cNvPr id="6" name="TextBox 5"/>
          <p:cNvSpPr txBox="1"/>
          <p:nvPr/>
        </p:nvSpPr>
        <p:spPr>
          <a:xfrm>
            <a:off x="2895600" y="2598003"/>
            <a:ext cx="5840060" cy="3170099"/>
          </a:xfrm>
          <a:prstGeom prst="rect">
            <a:avLst/>
          </a:prstGeom>
          <a:noFill/>
        </p:spPr>
        <p:txBody>
          <a:bodyPr wrap="none" rtlCol="0">
            <a:spAutoFit/>
          </a:bodyPr>
          <a:lstStyle/>
          <a:p>
            <a:pPr marL="342900" indent="-342900" algn="l">
              <a:buAutoNum type="arabicPeriod"/>
            </a:pPr>
            <a:r>
              <a:rPr lang="en-US" sz="2000" dirty="0" smtClean="0"/>
              <a:t>Spend 2 minutes doing a </a:t>
            </a:r>
            <a:r>
              <a:rPr lang="en-US" sz="2000" dirty="0" err="1" smtClean="0"/>
              <a:t>mindmap</a:t>
            </a:r>
            <a:r>
              <a:rPr lang="en-US" sz="2000" dirty="0" smtClean="0"/>
              <a:t> using ‘data’</a:t>
            </a:r>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endParaRPr lang="en-US" sz="2000" dirty="0" smtClean="0"/>
          </a:p>
          <a:p>
            <a:pPr marL="342900" indent="-342900" algn="l">
              <a:buAutoNum type="arabicPeriod"/>
            </a:pPr>
            <a:endParaRPr lang="en-US" sz="2000" dirty="0" smtClean="0"/>
          </a:p>
          <a:p>
            <a:pPr marL="342900" indent="-342900" algn="l">
              <a:buAutoNum type="arabicPeriod"/>
            </a:pPr>
            <a:r>
              <a:rPr lang="en-US" sz="2000" dirty="0" smtClean="0"/>
              <a:t>In pairs, WHY do you collect data?  </a:t>
            </a:r>
          </a:p>
          <a:p>
            <a:pPr algn="l"/>
            <a:endParaRPr lang="en-US" sz="2000" dirty="0"/>
          </a:p>
        </p:txBody>
      </p:sp>
      <p:sp>
        <p:nvSpPr>
          <p:cNvPr id="7" name="TextBox 6"/>
          <p:cNvSpPr txBox="1"/>
          <p:nvPr/>
        </p:nvSpPr>
        <p:spPr>
          <a:xfrm>
            <a:off x="685800" y="5638800"/>
            <a:ext cx="2095445" cy="400110"/>
          </a:xfrm>
          <a:prstGeom prst="rect">
            <a:avLst/>
          </a:prstGeom>
          <a:noFill/>
        </p:spPr>
        <p:txBody>
          <a:bodyPr wrap="none" rtlCol="0">
            <a:spAutoFit/>
          </a:bodyPr>
          <a:lstStyle/>
          <a:p>
            <a:pPr algn="l"/>
            <a:r>
              <a:rPr lang="en-US" sz="2000" dirty="0" smtClean="0">
                <a:solidFill>
                  <a:srgbClr val="008000"/>
                </a:solidFill>
              </a:rPr>
              <a:t>Group Feedback</a:t>
            </a:r>
            <a:endParaRPr lang="en-US" sz="2000" dirty="0">
              <a:solidFill>
                <a:srgbClr val="008000"/>
              </a:solidFill>
            </a:endParaRPr>
          </a:p>
        </p:txBody>
      </p:sp>
      <p:sp>
        <p:nvSpPr>
          <p:cNvPr id="8" name="Oval 7"/>
          <p:cNvSpPr/>
          <p:nvPr/>
        </p:nvSpPr>
        <p:spPr bwMode="auto">
          <a:xfrm>
            <a:off x="2895600" y="3429000"/>
            <a:ext cx="2743200" cy="10668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charset="0"/>
            </a:endParaRPr>
          </a:p>
        </p:txBody>
      </p:sp>
      <p:sp>
        <p:nvSpPr>
          <p:cNvPr id="9" name="TextBox 8"/>
          <p:cNvSpPr txBox="1"/>
          <p:nvPr/>
        </p:nvSpPr>
        <p:spPr>
          <a:xfrm>
            <a:off x="3657600" y="3581400"/>
            <a:ext cx="1163575" cy="707886"/>
          </a:xfrm>
          <a:prstGeom prst="rect">
            <a:avLst/>
          </a:prstGeom>
          <a:noFill/>
        </p:spPr>
        <p:txBody>
          <a:bodyPr wrap="none" rtlCol="0">
            <a:spAutoFit/>
          </a:bodyPr>
          <a:lstStyle/>
          <a:p>
            <a:r>
              <a:rPr lang="en-US" sz="2800" b="1" dirty="0" smtClean="0"/>
              <a:t>DATA</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2"/>
          <p:cNvGrpSpPr>
            <a:grpSpLocks/>
          </p:cNvGrpSpPr>
          <p:nvPr/>
        </p:nvGrpSpPr>
        <p:grpSpPr bwMode="auto">
          <a:xfrm>
            <a:off x="1619250" y="1484313"/>
            <a:ext cx="5329238" cy="4752975"/>
            <a:chOff x="1619250" y="1484313"/>
            <a:chExt cx="5329238" cy="4752975"/>
          </a:xfrm>
        </p:grpSpPr>
        <p:sp>
          <p:nvSpPr>
            <p:cNvPr id="12" name="Oval 11"/>
            <p:cNvSpPr/>
            <p:nvPr/>
          </p:nvSpPr>
          <p:spPr>
            <a:xfrm>
              <a:off x="1763713" y="1484313"/>
              <a:ext cx="5111750" cy="475297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cxnSp>
          <p:nvCxnSpPr>
            <p:cNvPr id="22" name="Straight Connector 21"/>
            <p:cNvCxnSpPr/>
            <p:nvPr/>
          </p:nvCxnSpPr>
          <p:spPr bwMode="auto">
            <a:xfrm flipV="1">
              <a:off x="6804025" y="3213100"/>
              <a:ext cx="144463" cy="215900"/>
            </a:xfrm>
            <a:prstGeom prst="line">
              <a:avLst/>
            </a:prstGeom>
            <a:ln w="412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H="1" flipV="1">
              <a:off x="6516688" y="3357563"/>
              <a:ext cx="287337" cy="71437"/>
            </a:xfrm>
            <a:prstGeom prst="line">
              <a:avLst/>
            </a:prstGeom>
            <a:ln w="444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2" idx="2"/>
            </p:cNvCxnSpPr>
            <p:nvPr/>
          </p:nvCxnSpPr>
          <p:spPr bwMode="auto">
            <a:xfrm flipH="1">
              <a:off x="1619250" y="3860800"/>
              <a:ext cx="144463" cy="288925"/>
            </a:xfrm>
            <a:prstGeom prst="line">
              <a:avLst/>
            </a:prstGeom>
            <a:ln w="412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2" idx="2"/>
            </p:cNvCxnSpPr>
            <p:nvPr/>
          </p:nvCxnSpPr>
          <p:spPr bwMode="auto">
            <a:xfrm>
              <a:off x="1763713" y="3860800"/>
              <a:ext cx="215900" cy="215900"/>
            </a:xfrm>
            <a:prstGeom prst="line">
              <a:avLst/>
            </a:prstGeom>
            <a:ln w="412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7651" name="Title 1"/>
          <p:cNvSpPr>
            <a:spLocks noGrp="1"/>
          </p:cNvSpPr>
          <p:nvPr>
            <p:ph type="title"/>
          </p:nvPr>
        </p:nvSpPr>
        <p:spPr>
          <a:xfrm>
            <a:off x="528638" y="419100"/>
            <a:ext cx="8229600" cy="1143000"/>
          </a:xfrm>
        </p:spPr>
        <p:txBody>
          <a:bodyPr/>
          <a:lstStyle/>
          <a:p>
            <a:pPr eaLnBrk="1" hangingPunct="1"/>
            <a:r>
              <a:rPr lang="en-GB" smtClean="0"/>
              <a:t>The Quality Cycle</a:t>
            </a:r>
          </a:p>
        </p:txBody>
      </p:sp>
      <p:cxnSp>
        <p:nvCxnSpPr>
          <p:cNvPr id="7" name="Straight Connector 6"/>
          <p:cNvCxnSpPr/>
          <p:nvPr/>
        </p:nvCxnSpPr>
        <p:spPr>
          <a:xfrm>
            <a:off x="4427538" y="2997200"/>
            <a:ext cx="0" cy="360363"/>
          </a:xfrm>
          <a:prstGeom prst="line">
            <a:avLst/>
          </a:prstGeom>
        </p:spPr>
        <p:style>
          <a:lnRef idx="1">
            <a:schemeClr val="accent1"/>
          </a:lnRef>
          <a:fillRef idx="0">
            <a:schemeClr val="accent1"/>
          </a:fillRef>
          <a:effectRef idx="0">
            <a:schemeClr val="accent1"/>
          </a:effectRef>
          <a:fontRef idx="minor">
            <a:schemeClr val="tx1"/>
          </a:fontRef>
        </p:style>
      </p:cxnSp>
      <p:grpSp>
        <p:nvGrpSpPr>
          <p:cNvPr id="3" name="Group 26"/>
          <p:cNvGrpSpPr>
            <a:grpSpLocks/>
          </p:cNvGrpSpPr>
          <p:nvPr/>
        </p:nvGrpSpPr>
        <p:grpSpPr bwMode="auto">
          <a:xfrm>
            <a:off x="4427538" y="5516563"/>
            <a:ext cx="1363662" cy="1081087"/>
            <a:chOff x="4427538" y="5516563"/>
            <a:chExt cx="1363662" cy="1081087"/>
          </a:xfrm>
        </p:grpSpPr>
        <p:sp>
          <p:nvSpPr>
            <p:cNvPr id="11" name="Rectangle 10"/>
            <p:cNvSpPr/>
            <p:nvPr/>
          </p:nvSpPr>
          <p:spPr>
            <a:xfrm>
              <a:off x="4427538" y="5516563"/>
              <a:ext cx="1363662" cy="1081087"/>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7669" name="TextBox 9"/>
            <p:cNvSpPr txBox="1">
              <a:spLocks noChangeArrowheads="1"/>
            </p:cNvSpPr>
            <p:nvPr/>
          </p:nvSpPr>
          <p:spPr bwMode="auto">
            <a:xfrm>
              <a:off x="4572000" y="5867400"/>
              <a:ext cx="1031875" cy="369888"/>
            </a:xfrm>
            <a:prstGeom prst="rect">
              <a:avLst/>
            </a:prstGeom>
            <a:noFill/>
            <a:ln w="9525">
              <a:noFill/>
              <a:miter lim="800000"/>
              <a:headEnd/>
              <a:tailEnd/>
            </a:ln>
          </p:spPr>
          <p:txBody>
            <a:bodyPr wrap="none">
              <a:spAutoFit/>
            </a:bodyPr>
            <a:lstStyle/>
            <a:p>
              <a:pPr algn="l"/>
              <a:r>
                <a:rPr lang="en-GB" sz="1800" b="1">
                  <a:latin typeface="Calibri" charset="0"/>
                </a:rPr>
                <a:t>ANALYSE </a:t>
              </a:r>
            </a:p>
          </p:txBody>
        </p:sp>
      </p:grpSp>
      <p:grpSp>
        <p:nvGrpSpPr>
          <p:cNvPr id="4" name="Group 29"/>
          <p:cNvGrpSpPr>
            <a:grpSpLocks/>
          </p:cNvGrpSpPr>
          <p:nvPr/>
        </p:nvGrpSpPr>
        <p:grpSpPr bwMode="auto">
          <a:xfrm>
            <a:off x="1547813" y="4724400"/>
            <a:ext cx="1385887" cy="1081088"/>
            <a:chOff x="1547813" y="4724400"/>
            <a:chExt cx="1385887" cy="1081088"/>
          </a:xfrm>
        </p:grpSpPr>
        <p:sp>
          <p:nvSpPr>
            <p:cNvPr id="13" name="Rectangle 12"/>
            <p:cNvSpPr/>
            <p:nvPr/>
          </p:nvSpPr>
          <p:spPr>
            <a:xfrm>
              <a:off x="1547813" y="4724400"/>
              <a:ext cx="1368425" cy="1081088"/>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7667" name="TextBox 13"/>
            <p:cNvSpPr txBox="1">
              <a:spLocks noChangeArrowheads="1"/>
            </p:cNvSpPr>
            <p:nvPr/>
          </p:nvSpPr>
          <p:spPr bwMode="auto">
            <a:xfrm>
              <a:off x="1571625" y="5084763"/>
              <a:ext cx="1362075" cy="369887"/>
            </a:xfrm>
            <a:prstGeom prst="rect">
              <a:avLst/>
            </a:prstGeom>
            <a:noFill/>
            <a:ln w="9525">
              <a:noFill/>
              <a:miter lim="800000"/>
              <a:headEnd/>
              <a:tailEnd/>
            </a:ln>
          </p:spPr>
          <p:txBody>
            <a:bodyPr wrap="none">
              <a:spAutoFit/>
            </a:bodyPr>
            <a:lstStyle/>
            <a:p>
              <a:r>
                <a:rPr lang="en-GB" sz="1800" b="1">
                  <a:latin typeface="Calibri" charset="0"/>
                </a:rPr>
                <a:t>DISCUSSION </a:t>
              </a:r>
            </a:p>
          </p:txBody>
        </p:sp>
      </p:grpSp>
      <p:sp>
        <p:nvSpPr>
          <p:cNvPr id="9" name="Rectangle 8"/>
          <p:cNvSpPr/>
          <p:nvPr/>
        </p:nvSpPr>
        <p:spPr bwMode="auto">
          <a:xfrm>
            <a:off x="6372225" y="3789363"/>
            <a:ext cx="1079500" cy="1079500"/>
          </a:xfrm>
          <a:prstGeom prst="rect">
            <a:avLst/>
          </a:prstGeom>
          <a:solidFill>
            <a:srgbClr val="DFE7B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7668" name="TextBox 7"/>
          <p:cNvSpPr txBox="1">
            <a:spLocks noChangeArrowheads="1"/>
          </p:cNvSpPr>
          <p:nvPr/>
        </p:nvSpPr>
        <p:spPr bwMode="auto">
          <a:xfrm>
            <a:off x="6477000" y="4076700"/>
            <a:ext cx="947738" cy="369888"/>
          </a:xfrm>
          <a:prstGeom prst="rect">
            <a:avLst/>
          </a:prstGeom>
          <a:noFill/>
          <a:ln w="9525">
            <a:noFill/>
            <a:miter lim="800000"/>
            <a:headEnd/>
            <a:tailEnd/>
          </a:ln>
        </p:spPr>
        <p:txBody>
          <a:bodyPr wrap="none">
            <a:spAutoFit/>
          </a:bodyPr>
          <a:lstStyle/>
          <a:p>
            <a:r>
              <a:rPr lang="en-GB" sz="1800" b="1">
                <a:latin typeface="Calibri" charset="0"/>
              </a:rPr>
              <a:t>REPORT </a:t>
            </a:r>
          </a:p>
        </p:txBody>
      </p:sp>
      <p:grpSp>
        <p:nvGrpSpPr>
          <p:cNvPr id="5" name="Group 29"/>
          <p:cNvGrpSpPr>
            <a:grpSpLocks/>
          </p:cNvGrpSpPr>
          <p:nvPr/>
        </p:nvGrpSpPr>
        <p:grpSpPr bwMode="auto">
          <a:xfrm>
            <a:off x="1524000" y="1981200"/>
            <a:ext cx="1800225" cy="1079500"/>
            <a:chOff x="1524000" y="1981200"/>
            <a:chExt cx="1800225" cy="1079500"/>
          </a:xfrm>
        </p:grpSpPr>
        <p:sp>
          <p:nvSpPr>
            <p:cNvPr id="17" name="Rectangle 16"/>
            <p:cNvSpPr/>
            <p:nvPr/>
          </p:nvSpPr>
          <p:spPr bwMode="auto">
            <a:xfrm>
              <a:off x="1524000" y="1981200"/>
              <a:ext cx="1800225" cy="1079500"/>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7665" name="TextBox 17"/>
            <p:cNvSpPr txBox="1">
              <a:spLocks noChangeArrowheads="1"/>
            </p:cNvSpPr>
            <p:nvPr/>
          </p:nvSpPr>
          <p:spPr bwMode="auto">
            <a:xfrm>
              <a:off x="1600200" y="2286000"/>
              <a:ext cx="1681163" cy="369888"/>
            </a:xfrm>
            <a:prstGeom prst="rect">
              <a:avLst/>
            </a:prstGeom>
            <a:noFill/>
            <a:ln w="9525">
              <a:noFill/>
              <a:miter lim="800000"/>
              <a:headEnd/>
              <a:tailEnd/>
            </a:ln>
          </p:spPr>
          <p:txBody>
            <a:bodyPr wrap="none">
              <a:spAutoFit/>
            </a:bodyPr>
            <a:lstStyle/>
            <a:p>
              <a:pPr algn="l"/>
              <a:r>
                <a:rPr lang="en-GB" sz="1800" b="1">
                  <a:latin typeface="Calibri" charset="0"/>
                </a:rPr>
                <a:t>IMPROVEMENT</a:t>
              </a:r>
              <a:r>
                <a:rPr lang="en-GB">
                  <a:latin typeface="Calibri" charset="0"/>
                </a:rPr>
                <a:t> </a:t>
              </a:r>
            </a:p>
          </p:txBody>
        </p:sp>
      </p:grpSp>
      <p:sp>
        <p:nvSpPr>
          <p:cNvPr id="29" name="TextBox 28"/>
          <p:cNvSpPr txBox="1">
            <a:spLocks noChangeArrowheads="1"/>
          </p:cNvSpPr>
          <p:nvPr/>
        </p:nvSpPr>
        <p:spPr bwMode="auto">
          <a:xfrm>
            <a:off x="3779838" y="3213100"/>
            <a:ext cx="1290637" cy="708025"/>
          </a:xfrm>
          <a:prstGeom prst="rect">
            <a:avLst/>
          </a:prstGeom>
          <a:noFill/>
          <a:ln w="9525">
            <a:noFill/>
            <a:miter lim="800000"/>
            <a:headEnd/>
            <a:tailEnd/>
          </a:ln>
        </p:spPr>
        <p:txBody>
          <a:bodyPr wrap="none">
            <a:spAutoFit/>
          </a:bodyPr>
          <a:lstStyle/>
          <a:p>
            <a:r>
              <a:rPr lang="en-GB" sz="4000" b="1" dirty="0">
                <a:latin typeface="Calibri" charset="0"/>
              </a:rPr>
              <a:t>DATA</a:t>
            </a:r>
          </a:p>
        </p:txBody>
      </p:sp>
      <p:grpSp>
        <p:nvGrpSpPr>
          <p:cNvPr id="6" name="Group 26"/>
          <p:cNvGrpSpPr>
            <a:grpSpLocks/>
          </p:cNvGrpSpPr>
          <p:nvPr/>
        </p:nvGrpSpPr>
        <p:grpSpPr bwMode="auto">
          <a:xfrm>
            <a:off x="5029200" y="1773238"/>
            <a:ext cx="1774825" cy="1427162"/>
            <a:chOff x="5029200" y="1773238"/>
            <a:chExt cx="1774825" cy="1427162"/>
          </a:xfrm>
        </p:grpSpPr>
        <p:sp>
          <p:nvSpPr>
            <p:cNvPr id="15" name="Rectangle 14"/>
            <p:cNvSpPr/>
            <p:nvPr/>
          </p:nvSpPr>
          <p:spPr bwMode="auto">
            <a:xfrm>
              <a:off x="5364163" y="1773238"/>
              <a:ext cx="1439862" cy="1079500"/>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7662" name="TextBox 15"/>
            <p:cNvSpPr txBox="1">
              <a:spLocks noChangeArrowheads="1"/>
            </p:cNvSpPr>
            <p:nvPr/>
          </p:nvSpPr>
          <p:spPr bwMode="auto">
            <a:xfrm>
              <a:off x="5486400" y="2057400"/>
              <a:ext cx="1219200" cy="336550"/>
            </a:xfrm>
            <a:prstGeom prst="rect">
              <a:avLst/>
            </a:prstGeom>
            <a:noFill/>
            <a:ln w="9525">
              <a:noFill/>
              <a:miter lim="800000"/>
              <a:headEnd/>
              <a:tailEnd/>
            </a:ln>
          </p:spPr>
          <p:txBody>
            <a:bodyPr>
              <a:spAutoFit/>
            </a:bodyPr>
            <a:lstStyle/>
            <a:p>
              <a:pPr algn="l"/>
              <a:r>
                <a:rPr lang="en-GB" sz="1600" b="1">
                  <a:latin typeface="Calibri" charset="0"/>
                </a:rPr>
                <a:t>EVIDENCE</a:t>
              </a:r>
              <a:r>
                <a:rPr lang="en-GB" sz="1600">
                  <a:latin typeface="Calibri" charset="0"/>
                </a:rPr>
                <a:t> </a:t>
              </a:r>
            </a:p>
          </p:txBody>
        </p:sp>
        <p:cxnSp>
          <p:nvCxnSpPr>
            <p:cNvPr id="31" name="Straight Arrow Connector 30"/>
            <p:cNvCxnSpPr/>
            <p:nvPr/>
          </p:nvCxnSpPr>
          <p:spPr bwMode="auto">
            <a:xfrm flipV="1">
              <a:off x="5029200" y="2895600"/>
              <a:ext cx="352425" cy="304800"/>
            </a:xfrm>
            <a:prstGeom prst="straightConnector1">
              <a:avLst/>
            </a:prstGeom>
            <a:ln w="4445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32" name="TextBox 31"/>
          <p:cNvSpPr txBox="1">
            <a:spLocks noChangeArrowheads="1"/>
          </p:cNvSpPr>
          <p:nvPr/>
        </p:nvSpPr>
        <p:spPr bwMode="auto">
          <a:xfrm>
            <a:off x="7085013" y="1628775"/>
            <a:ext cx="722312" cy="461963"/>
          </a:xfrm>
          <a:prstGeom prst="rect">
            <a:avLst/>
          </a:prstGeom>
          <a:noFill/>
          <a:ln w="9525">
            <a:noFill/>
            <a:miter lim="800000"/>
            <a:headEnd/>
            <a:tailEnd/>
          </a:ln>
        </p:spPr>
        <p:txBody>
          <a:bodyPr wrap="none">
            <a:spAutoFit/>
          </a:bodyPr>
          <a:lstStyle/>
          <a:p>
            <a:r>
              <a:rPr lang="en-GB" sz="2400" b="1">
                <a:latin typeface="Calibri" charset="0"/>
              </a:rPr>
              <a:t>KPIs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6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7668" grpId="0"/>
      <p:bldP spid="29"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2428875" y="1071563"/>
            <a:ext cx="3143250" cy="3143250"/>
            <a:chOff x="2428875" y="1071563"/>
            <a:chExt cx="3143250" cy="3143250"/>
          </a:xfrm>
        </p:grpSpPr>
        <p:sp>
          <p:nvSpPr>
            <p:cNvPr id="13" name="Cloud Callout 12"/>
            <p:cNvSpPr/>
            <p:nvPr/>
          </p:nvSpPr>
          <p:spPr>
            <a:xfrm>
              <a:off x="2428875" y="1071563"/>
              <a:ext cx="3143250" cy="314325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8690" name="TextBox 13"/>
            <p:cNvSpPr txBox="1">
              <a:spLocks noChangeArrowheads="1"/>
            </p:cNvSpPr>
            <p:nvPr/>
          </p:nvSpPr>
          <p:spPr bwMode="auto">
            <a:xfrm>
              <a:off x="2849563" y="1643063"/>
              <a:ext cx="2138362" cy="882650"/>
            </a:xfrm>
            <a:prstGeom prst="rect">
              <a:avLst/>
            </a:prstGeom>
            <a:noFill/>
            <a:ln w="9525">
              <a:noFill/>
              <a:miter lim="800000"/>
              <a:headEnd/>
              <a:tailEnd/>
            </a:ln>
          </p:spPr>
          <p:txBody>
            <a:bodyPr wrap="none">
              <a:spAutoFit/>
            </a:bodyPr>
            <a:lstStyle/>
            <a:p>
              <a:r>
                <a:rPr lang="en-GB" sz="2500"/>
                <a:t>WHY are you </a:t>
              </a:r>
            </a:p>
            <a:p>
              <a:r>
                <a:rPr lang="en-GB" sz="2500"/>
                <a:t>collecting it?</a:t>
              </a:r>
            </a:p>
          </p:txBody>
        </p:sp>
      </p:grpSp>
      <p:grpSp>
        <p:nvGrpSpPr>
          <p:cNvPr id="4" name="Group 16"/>
          <p:cNvGrpSpPr>
            <a:grpSpLocks/>
          </p:cNvGrpSpPr>
          <p:nvPr/>
        </p:nvGrpSpPr>
        <p:grpSpPr bwMode="auto">
          <a:xfrm>
            <a:off x="357188" y="3000375"/>
            <a:ext cx="5815012" cy="3552825"/>
            <a:chOff x="357188" y="3000375"/>
            <a:chExt cx="5815012" cy="3552825"/>
          </a:xfrm>
        </p:grpSpPr>
        <p:sp>
          <p:nvSpPr>
            <p:cNvPr id="19" name="Cloud 18"/>
            <p:cNvSpPr/>
            <p:nvPr/>
          </p:nvSpPr>
          <p:spPr>
            <a:xfrm>
              <a:off x="2357438" y="4643438"/>
              <a:ext cx="3814762" cy="1909762"/>
            </a:xfrm>
            <a:prstGeom prst="cloud">
              <a:avLst/>
            </a:prstGeom>
            <a:solidFill>
              <a:srgbClr val="FFFF00">
                <a:alpha val="1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 name="TextBox 1"/>
            <p:cNvSpPr txBox="1"/>
            <p:nvPr/>
          </p:nvSpPr>
          <p:spPr>
            <a:xfrm>
              <a:off x="2667000" y="4800600"/>
              <a:ext cx="2809875" cy="1323975"/>
            </a:xfrm>
            <a:prstGeom prst="rect">
              <a:avLst/>
            </a:prstGeom>
            <a:noFill/>
          </p:spPr>
          <p:txBody>
            <a:bodyPr wrap="none">
              <a:spAutoFit/>
            </a:bodyPr>
            <a:lstStyle/>
            <a:p>
              <a:pPr fontAlgn="auto">
                <a:spcBef>
                  <a:spcPts val="0"/>
                </a:spcBef>
                <a:spcAft>
                  <a:spcPts val="0"/>
                </a:spcAft>
                <a:defRPr/>
              </a:pPr>
              <a:r>
                <a:rPr lang="en-GB" sz="4000" b="1" dirty="0">
                  <a:solidFill>
                    <a:schemeClr val="accent6">
                      <a:lumMod val="75000"/>
                    </a:schemeClr>
                  </a:solidFill>
                  <a:latin typeface="+mn-lt"/>
                  <a:ea typeface="+mn-ea"/>
                </a:rPr>
                <a:t>DATA &amp;</a:t>
              </a:r>
            </a:p>
            <a:p>
              <a:pPr fontAlgn="auto">
                <a:spcBef>
                  <a:spcPts val="0"/>
                </a:spcBef>
                <a:spcAft>
                  <a:spcPts val="0"/>
                </a:spcAft>
                <a:defRPr/>
              </a:pPr>
              <a:r>
                <a:rPr lang="en-GB" sz="4000" b="1" dirty="0">
                  <a:solidFill>
                    <a:schemeClr val="accent6">
                      <a:lumMod val="75000"/>
                    </a:schemeClr>
                  </a:solidFill>
                  <a:latin typeface="+mn-lt"/>
                  <a:ea typeface="+mn-ea"/>
                </a:rPr>
                <a:t>EVIDENCE</a:t>
              </a:r>
            </a:p>
          </p:txBody>
        </p:sp>
        <p:pic>
          <p:nvPicPr>
            <p:cNvPr id="28688" name="Picture 2" descr="C:\Program Files\Microsoft Office\MEDIA\CAGCAT10\j0233018.wmf"/>
            <p:cNvPicPr>
              <a:picLocks noChangeAspect="1" noChangeArrowheads="1"/>
            </p:cNvPicPr>
            <p:nvPr/>
          </p:nvPicPr>
          <p:blipFill>
            <a:blip r:embed="rId2" cstate="print"/>
            <a:srcRect/>
            <a:stretch>
              <a:fillRect/>
            </a:stretch>
          </p:blipFill>
          <p:spPr bwMode="auto">
            <a:xfrm>
              <a:off x="357188" y="3000375"/>
              <a:ext cx="1931987" cy="1962150"/>
            </a:xfrm>
            <a:prstGeom prst="rect">
              <a:avLst/>
            </a:prstGeom>
            <a:noFill/>
            <a:ln w="9525">
              <a:noFill/>
              <a:miter lim="800000"/>
              <a:headEnd/>
              <a:tailEnd/>
            </a:ln>
          </p:spPr>
        </p:pic>
      </p:grpSp>
      <p:sp>
        <p:nvSpPr>
          <p:cNvPr id="15" name="TextBox 14"/>
          <p:cNvSpPr txBox="1">
            <a:spLocks noChangeArrowheads="1"/>
          </p:cNvSpPr>
          <p:nvPr/>
        </p:nvSpPr>
        <p:spPr bwMode="auto">
          <a:xfrm>
            <a:off x="3429000" y="2500313"/>
            <a:ext cx="1524000" cy="830262"/>
          </a:xfrm>
          <a:prstGeom prst="rect">
            <a:avLst/>
          </a:prstGeom>
          <a:noFill/>
          <a:ln w="9525">
            <a:noFill/>
            <a:miter lim="800000"/>
            <a:headEnd/>
            <a:tailEnd/>
          </a:ln>
        </p:spPr>
        <p:txBody>
          <a:bodyPr wrap="none">
            <a:spAutoFit/>
          </a:bodyPr>
          <a:lstStyle/>
          <a:p>
            <a:r>
              <a:rPr lang="en-GB">
                <a:latin typeface="Calibri" charset="0"/>
              </a:rPr>
              <a:t>Meet YOUR NEEDS?</a:t>
            </a:r>
          </a:p>
          <a:p>
            <a:endParaRPr lang="en-GB">
              <a:latin typeface="Calibri" charset="0"/>
            </a:endParaRPr>
          </a:p>
          <a:p>
            <a:r>
              <a:rPr lang="en-GB">
                <a:latin typeface="Calibri" charset="0"/>
              </a:rPr>
              <a:t>Meet NCAAA NEEDS?</a:t>
            </a:r>
          </a:p>
          <a:p>
            <a:endParaRPr lang="en-GB">
              <a:latin typeface="Calibri" charset="0"/>
            </a:endParaRPr>
          </a:p>
        </p:txBody>
      </p:sp>
      <p:grpSp>
        <p:nvGrpSpPr>
          <p:cNvPr id="5" name="Group 20"/>
          <p:cNvGrpSpPr>
            <a:grpSpLocks/>
          </p:cNvGrpSpPr>
          <p:nvPr/>
        </p:nvGrpSpPr>
        <p:grpSpPr bwMode="auto">
          <a:xfrm>
            <a:off x="1971675" y="428625"/>
            <a:ext cx="6945313" cy="5264150"/>
            <a:chOff x="1971056" y="428625"/>
            <a:chExt cx="6945932" cy="5264090"/>
          </a:xfrm>
        </p:grpSpPr>
        <p:sp>
          <p:nvSpPr>
            <p:cNvPr id="28678" name="TextBox 21"/>
            <p:cNvSpPr txBox="1">
              <a:spLocks noChangeArrowheads="1"/>
            </p:cNvSpPr>
            <p:nvPr/>
          </p:nvSpPr>
          <p:spPr bwMode="auto">
            <a:xfrm>
              <a:off x="1971056" y="1168400"/>
              <a:ext cx="6945932" cy="4524315"/>
            </a:xfrm>
            <a:prstGeom prst="rect">
              <a:avLst/>
            </a:prstGeom>
            <a:noFill/>
            <a:ln w="9525">
              <a:noFill/>
              <a:miter lim="800000"/>
              <a:headEnd/>
              <a:tailEnd/>
            </a:ln>
          </p:spPr>
          <p:txBody>
            <a:bodyPr wrap="none">
              <a:spAutoFit/>
            </a:bodyPr>
            <a:lstStyle/>
            <a:p>
              <a:r>
                <a:rPr lang="en-GB" sz="3200" b="1">
                  <a:latin typeface="Calibri" charset="0"/>
                </a:rPr>
                <a:t>QUALITY</a:t>
              </a:r>
            </a:p>
            <a:p>
              <a:r>
                <a:rPr lang="en-GB" sz="3200" b="1">
                  <a:latin typeface="Calibri" charset="0"/>
                </a:rPr>
                <a:t>MONITORING</a:t>
              </a:r>
            </a:p>
            <a:p>
              <a:endParaRPr lang="en-GB" sz="3200" b="1">
                <a:latin typeface="Calibri" charset="0"/>
              </a:endParaRPr>
            </a:p>
            <a:p>
              <a:r>
                <a:rPr lang="en-GB" sz="3200" b="1">
                  <a:latin typeface="Calibri" charset="0"/>
                </a:rPr>
                <a:t>EVALUATION</a:t>
              </a:r>
            </a:p>
            <a:p>
              <a:endParaRPr lang="en-GB" sz="3200" b="1">
                <a:latin typeface="Calibri" charset="0"/>
              </a:endParaRPr>
            </a:p>
            <a:p>
              <a:r>
                <a:rPr lang="en-GB" sz="3200" b="1">
                  <a:latin typeface="Calibri" charset="0"/>
                </a:rPr>
                <a:t>IMPROVEMENT</a:t>
              </a:r>
            </a:p>
            <a:p>
              <a:endParaRPr lang="en-GB" sz="3200" b="1">
                <a:latin typeface="Calibri" charset="0"/>
              </a:endParaRPr>
            </a:p>
            <a:p>
              <a:r>
                <a:rPr lang="en-GB" sz="3200" b="1">
                  <a:latin typeface="Calibri" charset="0"/>
                </a:rPr>
                <a:t>DECISION</a:t>
              </a:r>
            </a:p>
            <a:p>
              <a:r>
                <a:rPr lang="en-GB" sz="3200" b="1">
                  <a:latin typeface="Calibri" charset="0"/>
                </a:rPr>
                <a:t>MAKING</a:t>
              </a:r>
            </a:p>
          </p:txBody>
        </p:sp>
        <p:sp>
          <p:nvSpPr>
            <p:cNvPr id="28679" name="TextBox 15"/>
            <p:cNvSpPr txBox="1">
              <a:spLocks noChangeArrowheads="1"/>
            </p:cNvSpPr>
            <p:nvPr/>
          </p:nvSpPr>
          <p:spPr bwMode="auto">
            <a:xfrm>
              <a:off x="3571875" y="428625"/>
              <a:ext cx="3286125" cy="523220"/>
            </a:xfrm>
            <a:prstGeom prst="rect">
              <a:avLst/>
            </a:prstGeom>
            <a:noFill/>
            <a:ln w="9525">
              <a:noFill/>
              <a:miter lim="800000"/>
              <a:headEnd/>
              <a:tailEnd/>
            </a:ln>
          </p:spPr>
          <p:txBody>
            <a:bodyPr>
              <a:spAutoFit/>
            </a:bodyPr>
            <a:lstStyle/>
            <a:p>
              <a:r>
                <a:rPr lang="en-GB" sz="2800">
                  <a:latin typeface="Calibri" charset="0"/>
                </a:rPr>
                <a:t>NCAAA STANDARD 3</a:t>
              </a:r>
            </a:p>
          </p:txBody>
        </p:sp>
        <p:grpSp>
          <p:nvGrpSpPr>
            <p:cNvPr id="28680" name="Group 19"/>
            <p:cNvGrpSpPr>
              <a:grpSpLocks/>
            </p:cNvGrpSpPr>
            <p:nvPr/>
          </p:nvGrpSpPr>
          <p:grpSpPr bwMode="auto">
            <a:xfrm>
              <a:off x="5105400" y="1428750"/>
              <a:ext cx="914400" cy="3573463"/>
              <a:chOff x="5105400" y="1428750"/>
              <a:chExt cx="914400" cy="3573463"/>
            </a:xfrm>
          </p:grpSpPr>
          <p:cxnSp>
            <p:nvCxnSpPr>
              <p:cNvPr id="24" name="Straight Connector 23"/>
              <p:cNvCxnSpPr/>
              <p:nvPr/>
            </p:nvCxnSpPr>
            <p:spPr>
              <a:xfrm>
                <a:off x="5105060" y="2970184"/>
                <a:ext cx="838274" cy="1587"/>
              </a:xfrm>
              <a:prstGeom prst="line">
                <a:avLst/>
              </a:prstGeom>
              <a:ln w="381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3928797" y="3214656"/>
                <a:ext cx="3573422" cy="1588"/>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5714714" y="1428739"/>
                <a:ext cx="285775" cy="1588"/>
              </a:xfrm>
              <a:prstGeom prst="straightConnector1">
                <a:avLst/>
              </a:prstGeom>
              <a:ln w="3492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5714714" y="3857586"/>
                <a:ext cx="285775" cy="1588"/>
              </a:xfrm>
              <a:prstGeom prst="straightConnector1">
                <a:avLst/>
              </a:prstGeom>
              <a:ln w="3492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5733766" y="4998986"/>
                <a:ext cx="285775" cy="1587"/>
              </a:xfrm>
              <a:prstGeom prst="straightConnector1">
                <a:avLst/>
              </a:prstGeom>
              <a:ln w="3492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2938" y="642938"/>
            <a:ext cx="2570162" cy="646112"/>
          </a:xfrm>
          <a:prstGeom prst="rect">
            <a:avLst/>
          </a:prstGeom>
          <a:noFill/>
          <a:ln w="9525">
            <a:noFill/>
            <a:miter lim="800000"/>
            <a:headEnd/>
            <a:tailEnd/>
          </a:ln>
        </p:spPr>
        <p:txBody>
          <a:bodyPr wrap="none">
            <a:spAutoFit/>
          </a:bodyPr>
          <a:lstStyle/>
          <a:p>
            <a:r>
              <a:rPr lang="en-GB" sz="3600" b="1">
                <a:latin typeface="Calibri" charset="0"/>
              </a:rPr>
              <a:t>FOR WHAT? </a:t>
            </a:r>
          </a:p>
        </p:txBody>
      </p:sp>
      <p:sp>
        <p:nvSpPr>
          <p:cNvPr id="6" name="TextBox 5"/>
          <p:cNvSpPr txBox="1">
            <a:spLocks noChangeArrowheads="1"/>
          </p:cNvSpPr>
          <p:nvPr/>
        </p:nvSpPr>
        <p:spPr bwMode="auto">
          <a:xfrm>
            <a:off x="428625" y="1285875"/>
            <a:ext cx="2773363" cy="1570038"/>
          </a:xfrm>
          <a:prstGeom prst="rect">
            <a:avLst/>
          </a:prstGeom>
          <a:noFill/>
          <a:ln w="9525">
            <a:noFill/>
            <a:miter lim="800000"/>
            <a:headEnd/>
            <a:tailEnd/>
          </a:ln>
        </p:spPr>
        <p:txBody>
          <a:bodyPr wrap="none">
            <a:spAutoFit/>
          </a:bodyPr>
          <a:lstStyle/>
          <a:p>
            <a:pPr algn="ctr"/>
            <a:r>
              <a:rPr lang="en-GB" sz="3200">
                <a:latin typeface="Calibri" charset="0"/>
              </a:rPr>
              <a:t>KEY</a:t>
            </a:r>
          </a:p>
          <a:p>
            <a:pPr algn="ctr"/>
            <a:r>
              <a:rPr lang="en-GB" sz="3200">
                <a:latin typeface="Calibri" charset="0"/>
              </a:rPr>
              <a:t>PERFORMANCE</a:t>
            </a:r>
          </a:p>
          <a:p>
            <a:pPr algn="ctr"/>
            <a:r>
              <a:rPr lang="en-GB" sz="3200">
                <a:latin typeface="Calibri" charset="0"/>
              </a:rPr>
              <a:t> INDICATORS</a:t>
            </a:r>
          </a:p>
        </p:txBody>
      </p:sp>
      <p:sp>
        <p:nvSpPr>
          <p:cNvPr id="9" name="TextBox 8"/>
          <p:cNvSpPr txBox="1">
            <a:spLocks noChangeArrowheads="1"/>
          </p:cNvSpPr>
          <p:nvPr/>
        </p:nvSpPr>
        <p:spPr bwMode="auto">
          <a:xfrm>
            <a:off x="6858000" y="1785938"/>
            <a:ext cx="1685925" cy="646112"/>
          </a:xfrm>
          <a:prstGeom prst="rect">
            <a:avLst/>
          </a:prstGeom>
          <a:noFill/>
          <a:ln w="9525">
            <a:noFill/>
            <a:miter lim="800000"/>
            <a:headEnd/>
            <a:tailEnd/>
          </a:ln>
        </p:spPr>
        <p:txBody>
          <a:bodyPr wrap="none">
            <a:spAutoFit/>
          </a:bodyPr>
          <a:lstStyle/>
          <a:p>
            <a:r>
              <a:rPr lang="en-GB" sz="3600" b="1">
                <a:latin typeface="Calibri" charset="0"/>
              </a:rPr>
              <a:t>WHAT ?</a:t>
            </a:r>
          </a:p>
        </p:txBody>
      </p:sp>
      <p:grpSp>
        <p:nvGrpSpPr>
          <p:cNvPr id="2" name="Group 15"/>
          <p:cNvGrpSpPr>
            <a:grpSpLocks/>
          </p:cNvGrpSpPr>
          <p:nvPr/>
        </p:nvGrpSpPr>
        <p:grpSpPr bwMode="auto">
          <a:xfrm>
            <a:off x="3357563" y="1285875"/>
            <a:ext cx="3143250" cy="3143250"/>
            <a:chOff x="3357563" y="1285875"/>
            <a:chExt cx="3143250" cy="3143250"/>
          </a:xfrm>
        </p:grpSpPr>
        <p:sp>
          <p:nvSpPr>
            <p:cNvPr id="13" name="Cloud Callout 12"/>
            <p:cNvSpPr/>
            <p:nvPr/>
          </p:nvSpPr>
          <p:spPr>
            <a:xfrm>
              <a:off x="3357563" y="1285875"/>
              <a:ext cx="3143250" cy="314325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4" name="TextBox 13"/>
            <p:cNvSpPr txBox="1"/>
            <p:nvPr/>
          </p:nvSpPr>
          <p:spPr>
            <a:xfrm>
              <a:off x="3886200" y="1752600"/>
              <a:ext cx="1765300" cy="1279525"/>
            </a:xfrm>
            <a:prstGeom prst="rect">
              <a:avLst/>
            </a:prstGeom>
            <a:noFill/>
          </p:spPr>
          <p:txBody>
            <a:bodyPr wrap="none">
              <a:spAutoFit/>
            </a:bodyPr>
            <a:lstStyle/>
            <a:p>
              <a:pPr fontAlgn="auto">
                <a:spcBef>
                  <a:spcPts val="0"/>
                </a:spcBef>
                <a:spcAft>
                  <a:spcPts val="0"/>
                </a:spcAft>
                <a:defRPr/>
              </a:pPr>
              <a:r>
                <a:rPr lang="en-GB" sz="2570" dirty="0">
                  <a:latin typeface="+mn-lt"/>
                  <a:ea typeface="+mn-ea"/>
                </a:rPr>
                <a:t>WHAT do </a:t>
              </a:r>
            </a:p>
            <a:p>
              <a:pPr fontAlgn="auto">
                <a:spcBef>
                  <a:spcPts val="0"/>
                </a:spcBef>
                <a:spcAft>
                  <a:spcPts val="0"/>
                </a:spcAft>
                <a:defRPr/>
              </a:pPr>
              <a:r>
                <a:rPr lang="en-GB" sz="2570" dirty="0">
                  <a:latin typeface="+mn-lt"/>
                  <a:ea typeface="+mn-ea"/>
                </a:rPr>
                <a:t>you do with</a:t>
              </a:r>
            </a:p>
            <a:p>
              <a:pPr fontAlgn="auto">
                <a:spcBef>
                  <a:spcPts val="0"/>
                </a:spcBef>
                <a:spcAft>
                  <a:spcPts val="0"/>
                </a:spcAft>
                <a:defRPr/>
              </a:pPr>
              <a:r>
                <a:rPr lang="en-GB" sz="2570" dirty="0">
                  <a:latin typeface="+mn-lt"/>
                  <a:ea typeface="+mn-ea"/>
                </a:rPr>
                <a:t> it all?</a:t>
              </a:r>
            </a:p>
          </p:txBody>
        </p:sp>
      </p:grpSp>
      <p:sp>
        <p:nvSpPr>
          <p:cNvPr id="18" name="TextBox 17"/>
          <p:cNvSpPr txBox="1">
            <a:spLocks noChangeArrowheads="1"/>
          </p:cNvSpPr>
          <p:nvPr/>
        </p:nvSpPr>
        <p:spPr bwMode="auto">
          <a:xfrm>
            <a:off x="4724400" y="3048000"/>
            <a:ext cx="771525" cy="1016000"/>
          </a:xfrm>
          <a:prstGeom prst="rect">
            <a:avLst/>
          </a:prstGeom>
          <a:noFill/>
          <a:ln w="9525">
            <a:noFill/>
            <a:miter lim="800000"/>
            <a:headEnd/>
            <a:tailEnd/>
          </a:ln>
        </p:spPr>
        <p:txBody>
          <a:bodyPr wrap="none">
            <a:spAutoFit/>
          </a:bodyPr>
          <a:lstStyle/>
          <a:p>
            <a:r>
              <a:rPr lang="en-GB">
                <a:latin typeface="Calibri" charset="0"/>
              </a:rPr>
              <a:t>COLLECT</a:t>
            </a:r>
          </a:p>
          <a:p>
            <a:endParaRPr lang="en-GB">
              <a:latin typeface="Calibri" charset="0"/>
            </a:endParaRPr>
          </a:p>
          <a:p>
            <a:r>
              <a:rPr lang="en-GB">
                <a:latin typeface="Calibri" charset="0"/>
              </a:rPr>
              <a:t>ANALYSE</a:t>
            </a:r>
          </a:p>
          <a:p>
            <a:endParaRPr lang="en-GB">
              <a:latin typeface="Calibri" charset="0"/>
            </a:endParaRPr>
          </a:p>
          <a:p>
            <a:r>
              <a:rPr lang="en-GB">
                <a:latin typeface="Calibri" charset="0"/>
              </a:rPr>
              <a:t>REPORT</a:t>
            </a:r>
          </a:p>
        </p:txBody>
      </p:sp>
      <p:grpSp>
        <p:nvGrpSpPr>
          <p:cNvPr id="3" name="Group 11"/>
          <p:cNvGrpSpPr>
            <a:grpSpLocks/>
          </p:cNvGrpSpPr>
          <p:nvPr/>
        </p:nvGrpSpPr>
        <p:grpSpPr bwMode="auto">
          <a:xfrm>
            <a:off x="457200" y="3200400"/>
            <a:ext cx="5715000" cy="3352800"/>
            <a:chOff x="457200" y="3200400"/>
            <a:chExt cx="5715000" cy="3352800"/>
          </a:xfrm>
        </p:grpSpPr>
        <p:pic>
          <p:nvPicPr>
            <p:cNvPr id="29704" name="Picture 2" descr="C:\Program Files\Microsoft Office\MEDIA\CAGCAT10\j0233018.wmf"/>
            <p:cNvPicPr>
              <a:picLocks noChangeAspect="1" noChangeArrowheads="1"/>
            </p:cNvPicPr>
            <p:nvPr/>
          </p:nvPicPr>
          <p:blipFill>
            <a:blip r:embed="rId2" cstate="print"/>
            <a:srcRect/>
            <a:stretch>
              <a:fillRect/>
            </a:stretch>
          </p:blipFill>
          <p:spPr bwMode="auto">
            <a:xfrm>
              <a:off x="457200" y="3200400"/>
              <a:ext cx="1931988" cy="1962150"/>
            </a:xfrm>
            <a:prstGeom prst="rect">
              <a:avLst/>
            </a:prstGeom>
            <a:noFill/>
            <a:ln w="9525">
              <a:noFill/>
              <a:miter lim="800000"/>
              <a:headEnd/>
              <a:tailEnd/>
            </a:ln>
          </p:spPr>
        </p:pic>
        <p:sp>
          <p:nvSpPr>
            <p:cNvPr id="15" name="Cloud 14"/>
            <p:cNvSpPr/>
            <p:nvPr/>
          </p:nvSpPr>
          <p:spPr>
            <a:xfrm>
              <a:off x="2357438" y="4643438"/>
              <a:ext cx="3814762" cy="1909762"/>
            </a:xfrm>
            <a:prstGeom prst="cloud">
              <a:avLst/>
            </a:prstGeom>
            <a:solidFill>
              <a:srgbClr val="FFFF00">
                <a:alpha val="1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7" name="TextBox 16"/>
            <p:cNvSpPr txBox="1"/>
            <p:nvPr/>
          </p:nvSpPr>
          <p:spPr>
            <a:xfrm>
              <a:off x="2667000" y="4800600"/>
              <a:ext cx="2809875" cy="1323975"/>
            </a:xfrm>
            <a:prstGeom prst="rect">
              <a:avLst/>
            </a:prstGeom>
            <a:noFill/>
          </p:spPr>
          <p:txBody>
            <a:bodyPr wrap="none">
              <a:spAutoFit/>
            </a:bodyPr>
            <a:lstStyle/>
            <a:p>
              <a:pPr fontAlgn="auto">
                <a:spcBef>
                  <a:spcPts val="0"/>
                </a:spcBef>
                <a:spcAft>
                  <a:spcPts val="0"/>
                </a:spcAft>
                <a:defRPr/>
              </a:pPr>
              <a:r>
                <a:rPr lang="en-GB" sz="4000" b="1" dirty="0">
                  <a:solidFill>
                    <a:schemeClr val="accent6">
                      <a:lumMod val="75000"/>
                    </a:schemeClr>
                  </a:solidFill>
                  <a:latin typeface="+mn-lt"/>
                  <a:ea typeface="+mn-ea"/>
                </a:rPr>
                <a:t>DATA &amp;</a:t>
              </a:r>
            </a:p>
            <a:p>
              <a:pPr fontAlgn="auto">
                <a:spcBef>
                  <a:spcPts val="0"/>
                </a:spcBef>
                <a:spcAft>
                  <a:spcPts val="0"/>
                </a:spcAft>
                <a:defRPr/>
              </a:pPr>
              <a:r>
                <a:rPr lang="en-GB" sz="4000" b="1" dirty="0">
                  <a:solidFill>
                    <a:schemeClr val="accent6">
                      <a:lumMod val="75000"/>
                    </a:schemeClr>
                  </a:solidFill>
                  <a:latin typeface="+mn-lt"/>
                  <a:ea typeface="+mn-ea"/>
                </a:rPr>
                <a:t>EVIDENCE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68313" y="260350"/>
            <a:ext cx="8229600" cy="1143000"/>
          </a:xfrm>
        </p:spPr>
        <p:txBody>
          <a:bodyPr/>
          <a:lstStyle/>
          <a:p>
            <a:r>
              <a:rPr lang="en-GB" sz="3600" smtClean="0"/>
              <a:t>Data analysis &amp; reporting: </a:t>
            </a:r>
            <a:br>
              <a:rPr lang="en-GB" sz="3600" smtClean="0"/>
            </a:br>
            <a:r>
              <a:rPr lang="en-GB" sz="3600" smtClean="0"/>
              <a:t>the bigger picture</a:t>
            </a:r>
          </a:p>
        </p:txBody>
      </p:sp>
      <p:sp>
        <p:nvSpPr>
          <p:cNvPr id="30723" name="Content Placeholder 2"/>
          <p:cNvSpPr>
            <a:spLocks noGrp="1"/>
          </p:cNvSpPr>
          <p:nvPr>
            <p:ph idx="1"/>
          </p:nvPr>
        </p:nvSpPr>
        <p:spPr>
          <a:xfrm>
            <a:off x="468313" y="1628775"/>
            <a:ext cx="8229600" cy="4525963"/>
          </a:xfrm>
        </p:spPr>
        <p:txBody>
          <a:bodyPr/>
          <a:lstStyle/>
          <a:p>
            <a:r>
              <a:rPr lang="en-GB" sz="2800" smtClean="0"/>
              <a:t>Some key issues:</a:t>
            </a:r>
          </a:p>
          <a:p>
            <a:pPr>
              <a:buFontTx/>
              <a:buNone/>
            </a:pPr>
            <a:r>
              <a:rPr lang="en-GB" sz="2800" smtClean="0"/>
              <a:t>	- </a:t>
            </a:r>
            <a:r>
              <a:rPr lang="en-GB" sz="2400" smtClean="0"/>
              <a:t>Analysing (data and reports) and acting (on findings)</a:t>
            </a:r>
          </a:p>
          <a:p>
            <a:pPr>
              <a:buFontTx/>
              <a:buNone/>
            </a:pPr>
            <a:r>
              <a:rPr lang="en-GB" sz="2400" smtClean="0"/>
              <a:t>	- Linking data processes and academic structures</a:t>
            </a:r>
          </a:p>
          <a:p>
            <a:r>
              <a:rPr lang="en-GB" sz="2800" smtClean="0"/>
              <a:t>Known problems (UK):</a:t>
            </a:r>
          </a:p>
          <a:p>
            <a:pPr>
              <a:buFontTx/>
              <a:buNone/>
            </a:pPr>
            <a:r>
              <a:rPr lang="en-GB" sz="2400" smtClean="0"/>
              <a:t>	- Assessment and feedback (relationship between what is happening in your university and the national picture)</a:t>
            </a:r>
          </a:p>
          <a:p>
            <a:pPr>
              <a:buFontTx/>
              <a:buNone/>
            </a:pPr>
            <a:r>
              <a:rPr lang="en-GB" sz="2400" smtClean="0"/>
              <a:t>	- Progression</a:t>
            </a:r>
          </a:p>
          <a:p>
            <a:pPr>
              <a:buFontTx/>
              <a:buNone/>
            </a:pPr>
            <a:r>
              <a:rPr lang="en-GB" sz="2400" smtClean="0"/>
              <a:t>	- Year 1</a:t>
            </a:r>
          </a:p>
          <a:p>
            <a:r>
              <a:rPr lang="en-GB" sz="2800" smtClean="0"/>
              <a:t>Moving from Quality Assurance to Quality Improvement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sz="3600" smtClean="0"/>
              <a:t>NCAAA report templates</a:t>
            </a:r>
          </a:p>
        </p:txBody>
      </p:sp>
      <p:sp>
        <p:nvSpPr>
          <p:cNvPr id="31747" name="Content Placeholder 2"/>
          <p:cNvSpPr>
            <a:spLocks noGrp="1"/>
          </p:cNvSpPr>
          <p:nvPr>
            <p:ph idx="1"/>
          </p:nvPr>
        </p:nvSpPr>
        <p:spPr/>
        <p:txBody>
          <a:bodyPr/>
          <a:lstStyle/>
          <a:p>
            <a:pPr marL="514350" indent="-514350">
              <a:buFontTx/>
              <a:buAutoNum type="arabicPeriod"/>
            </a:pPr>
            <a:r>
              <a:rPr lang="en-GB" smtClean="0"/>
              <a:t>Annual Course report</a:t>
            </a:r>
          </a:p>
          <a:p>
            <a:pPr marL="514350" indent="-514350">
              <a:buFontTx/>
              <a:buAutoNum type="arabicPeriod"/>
            </a:pPr>
            <a:r>
              <a:rPr lang="en-GB" smtClean="0"/>
              <a:t>Annual Program report</a:t>
            </a:r>
          </a:p>
          <a:p>
            <a:pPr marL="514350" indent="-514350">
              <a:buFontTx/>
              <a:buAutoNum type="arabicPeriod"/>
            </a:pPr>
            <a:r>
              <a:rPr lang="en-GB" smtClean="0"/>
              <a:t>Field Experience report</a:t>
            </a:r>
          </a:p>
          <a:p>
            <a:pPr marL="514350" indent="-514350">
              <a:buFontTx/>
              <a:buAutoNum type="arabicPeriod"/>
            </a:pPr>
            <a:r>
              <a:rPr lang="en-GB" smtClean="0"/>
              <a:t>Periodic  Program Self Study</a:t>
            </a:r>
          </a:p>
          <a:p>
            <a:pPr marL="514350" indent="-514350">
              <a:buFontTx/>
              <a:buAutoNum type="arabicPeriod"/>
            </a:pPr>
            <a:r>
              <a:rPr lang="en-GB" smtClean="0"/>
              <a:t>Institutional Self Study</a:t>
            </a:r>
          </a:p>
          <a:p>
            <a:pPr marL="514350" indent="-514350"/>
            <a:endParaRPr lang="en-GB"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z="3600" smtClean="0"/>
              <a:t>11 NCAAA Quality Standards</a:t>
            </a:r>
          </a:p>
        </p:txBody>
      </p:sp>
      <p:sp>
        <p:nvSpPr>
          <p:cNvPr id="32771" name="Content Placeholder 2"/>
          <p:cNvSpPr>
            <a:spLocks noGrp="1"/>
          </p:cNvSpPr>
          <p:nvPr>
            <p:ph sz="half" idx="1"/>
          </p:nvPr>
        </p:nvSpPr>
        <p:spPr/>
        <p:txBody>
          <a:bodyPr/>
          <a:lstStyle/>
          <a:p>
            <a:r>
              <a:rPr lang="en-US" sz="2400" dirty="0" smtClean="0"/>
              <a:t>Mission and Objectives</a:t>
            </a:r>
          </a:p>
          <a:p>
            <a:r>
              <a:rPr lang="en-US" sz="2400" dirty="0" smtClean="0"/>
              <a:t>Student Administration and Student Services</a:t>
            </a:r>
          </a:p>
          <a:p>
            <a:r>
              <a:rPr lang="en-US" sz="2400" dirty="0" smtClean="0"/>
              <a:t>Facilities and Equipment</a:t>
            </a:r>
          </a:p>
          <a:p>
            <a:r>
              <a:rPr lang="en-US" sz="2400" dirty="0" smtClean="0"/>
              <a:t>Employment Processes</a:t>
            </a:r>
          </a:p>
          <a:p>
            <a:r>
              <a:rPr lang="en-US" sz="2400" dirty="0" smtClean="0"/>
              <a:t>Institutional Relationships with the Community</a:t>
            </a:r>
          </a:p>
          <a:p>
            <a:endParaRPr lang="en-US" sz="2400" dirty="0" smtClean="0"/>
          </a:p>
        </p:txBody>
      </p:sp>
      <p:sp>
        <p:nvSpPr>
          <p:cNvPr id="32772" name="Content Placeholder 3"/>
          <p:cNvSpPr>
            <a:spLocks noGrp="1"/>
          </p:cNvSpPr>
          <p:nvPr>
            <p:ph sz="half" idx="2"/>
          </p:nvPr>
        </p:nvSpPr>
        <p:spPr/>
        <p:txBody>
          <a:bodyPr/>
          <a:lstStyle/>
          <a:p>
            <a:r>
              <a:rPr lang="en-US" sz="2400" dirty="0" smtClean="0"/>
              <a:t>Governance and Administration</a:t>
            </a:r>
          </a:p>
          <a:p>
            <a:r>
              <a:rPr lang="en-US" sz="2400" dirty="0" smtClean="0"/>
              <a:t>Learning Resources</a:t>
            </a:r>
          </a:p>
          <a:p>
            <a:r>
              <a:rPr lang="en-US" sz="2400" dirty="0" smtClean="0"/>
              <a:t>Financial Planning and Management</a:t>
            </a:r>
          </a:p>
          <a:p>
            <a:r>
              <a:rPr lang="en-US" sz="2400" dirty="0" smtClean="0"/>
              <a:t>Research</a:t>
            </a:r>
          </a:p>
          <a:p>
            <a:endParaRPr lang="en-US" dirty="0" smtClean="0"/>
          </a:p>
        </p:txBody>
      </p:sp>
      <p:sp>
        <p:nvSpPr>
          <p:cNvPr id="5" name="TextBox 4"/>
          <p:cNvSpPr txBox="1"/>
          <p:nvPr/>
        </p:nvSpPr>
        <p:spPr>
          <a:xfrm>
            <a:off x="442913" y="4953000"/>
            <a:ext cx="7199312" cy="1816100"/>
          </a:xfrm>
          <a:prstGeom prst="rect">
            <a:avLst/>
          </a:prstGeom>
          <a:noFill/>
        </p:spPr>
        <p:txBody>
          <a:bodyPr wrap="none">
            <a:spAutoFit/>
          </a:bodyPr>
          <a:lstStyle/>
          <a:p>
            <a:pPr algn="l"/>
            <a:r>
              <a:rPr lang="en-US" sz="2400" dirty="0"/>
              <a:t>Workshop focus on:</a:t>
            </a:r>
          </a:p>
          <a:p>
            <a:pPr algn="l">
              <a:buFontTx/>
              <a:buAutoNum type="arabicPeriod" startAt="3"/>
            </a:pPr>
            <a:r>
              <a:rPr lang="en-US" sz="2000" b="1" dirty="0"/>
              <a:t>Management of Quality Assurance and Improvement</a:t>
            </a:r>
          </a:p>
          <a:p>
            <a:pPr algn="l">
              <a:buFontTx/>
              <a:buAutoNum type="arabicPeriod" startAt="3"/>
            </a:pPr>
            <a:r>
              <a:rPr lang="en-US" sz="2000" b="1" dirty="0"/>
              <a:t>Learning and Teaching</a:t>
            </a:r>
          </a:p>
          <a:p>
            <a:pPr algn="l">
              <a:buFontTx/>
              <a:buAutoNum type="arabicPeriod" startAt="3"/>
            </a:pPr>
            <a:endParaRPr lang="en-US" sz="2400" dirty="0"/>
          </a:p>
          <a:p>
            <a:pPr algn="l"/>
            <a:endParaRPr lang="en-US"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GB" sz="3600" dirty="0" smtClean="0">
                <a:solidFill>
                  <a:schemeClr val="tx1"/>
                </a:solidFill>
                <a:ea typeface="+mj-ea"/>
                <a:cs typeface="+mj-cs"/>
              </a:rPr>
              <a:t>Standard 3: Management of Quality Assurance and Improvement</a:t>
            </a:r>
          </a:p>
        </p:txBody>
      </p:sp>
      <p:sp>
        <p:nvSpPr>
          <p:cNvPr id="33795" name="Content Placeholder 2"/>
          <p:cNvSpPr>
            <a:spLocks noGrp="1"/>
          </p:cNvSpPr>
          <p:nvPr>
            <p:ph idx="1"/>
          </p:nvPr>
        </p:nvSpPr>
        <p:spPr/>
        <p:txBody>
          <a:bodyPr/>
          <a:lstStyle/>
          <a:p>
            <a:pPr eaLnBrk="1" hangingPunct="1">
              <a:buFontTx/>
              <a:buNone/>
            </a:pPr>
            <a:r>
              <a:rPr lang="en-GB" smtClean="0"/>
              <a:t>3.1 	</a:t>
            </a:r>
            <a:r>
              <a:rPr lang="en-GB" sz="2800" smtClean="0"/>
              <a:t>Institutional commitment to Quality </a:t>
            </a:r>
          </a:p>
          <a:p>
            <a:pPr eaLnBrk="1" hangingPunct="1">
              <a:buFontTx/>
              <a:buNone/>
            </a:pPr>
            <a:r>
              <a:rPr lang="en-GB" sz="2800" smtClean="0"/>
              <a:t>		Improvement</a:t>
            </a:r>
          </a:p>
          <a:p>
            <a:pPr eaLnBrk="1" hangingPunct="1">
              <a:buFontTx/>
              <a:buNone/>
            </a:pPr>
            <a:r>
              <a:rPr lang="en-GB" sz="2800" smtClean="0"/>
              <a:t>3.2	Scope of Quality Assurance Process</a:t>
            </a:r>
          </a:p>
          <a:p>
            <a:pPr eaLnBrk="1" hangingPunct="1">
              <a:buFontTx/>
              <a:buNone/>
            </a:pPr>
            <a:r>
              <a:rPr lang="en-GB" sz="2800" smtClean="0"/>
              <a:t>3.3	Administration of Quality Assurance 	Processes</a:t>
            </a:r>
          </a:p>
          <a:p>
            <a:pPr eaLnBrk="1" hangingPunct="1">
              <a:buFontTx/>
              <a:buNone/>
            </a:pPr>
            <a:r>
              <a:rPr lang="en-GB" sz="2800" smtClean="0"/>
              <a:t>3.4	Use of Indicators and Benchmarks</a:t>
            </a:r>
          </a:p>
          <a:p>
            <a:pPr eaLnBrk="1" hangingPunct="1">
              <a:buFontTx/>
              <a:buNone/>
            </a:pPr>
            <a:r>
              <a:rPr lang="en-GB" sz="2800" smtClean="0"/>
              <a:t>3.5	Independent Verification of Evaluation</a:t>
            </a:r>
          </a:p>
          <a:p>
            <a:pPr eaLnBrk="1" hangingPunct="1">
              <a:buFontTx/>
              <a:buNone/>
            </a:pPr>
            <a:r>
              <a:rPr lang="en-GB" sz="2800" smtClean="0"/>
              <a:t>3.6	Evidence and Performance Indicators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GB" sz="3600" smtClean="0"/>
              <a:t>NCAAA Standard 4:</a:t>
            </a:r>
            <a:br>
              <a:rPr lang="en-GB" sz="3600" smtClean="0"/>
            </a:br>
            <a:r>
              <a:rPr lang="en-GB" sz="3600" smtClean="0"/>
              <a:t> Learning and Teaching</a:t>
            </a:r>
          </a:p>
        </p:txBody>
      </p:sp>
      <p:sp>
        <p:nvSpPr>
          <p:cNvPr id="34819" name="Rectangle 3"/>
          <p:cNvSpPr>
            <a:spLocks noGrp="1" noChangeArrowheads="1"/>
          </p:cNvSpPr>
          <p:nvPr>
            <p:ph type="body" idx="1"/>
          </p:nvPr>
        </p:nvSpPr>
        <p:spPr>
          <a:xfrm>
            <a:off x="539750" y="1628775"/>
            <a:ext cx="8451850" cy="4525963"/>
          </a:xfrm>
        </p:spPr>
        <p:txBody>
          <a:bodyPr/>
          <a:lstStyle/>
          <a:p>
            <a:pPr eaLnBrk="1" hangingPunct="1">
              <a:lnSpc>
                <a:spcPct val="80000"/>
              </a:lnSpc>
              <a:buFontTx/>
              <a:buNone/>
            </a:pPr>
            <a:r>
              <a:rPr lang="en-GB" sz="2400" smtClean="0"/>
              <a:t>4.1   </a:t>
            </a:r>
            <a:r>
              <a:rPr lang="en-GB" sz="2000" smtClean="0"/>
              <a:t>Institutional Oversight of Quality of Learning and Teaching</a:t>
            </a:r>
          </a:p>
          <a:p>
            <a:pPr eaLnBrk="1" hangingPunct="1">
              <a:lnSpc>
                <a:spcPct val="80000"/>
              </a:lnSpc>
              <a:buFontTx/>
              <a:buNone/>
            </a:pPr>
            <a:r>
              <a:rPr lang="en-GB" sz="2400" smtClean="0"/>
              <a:t>4.2   Student Learning Outcomes</a:t>
            </a:r>
          </a:p>
          <a:p>
            <a:pPr eaLnBrk="1" hangingPunct="1">
              <a:lnSpc>
                <a:spcPct val="80000"/>
              </a:lnSpc>
              <a:buFontTx/>
              <a:buNone/>
            </a:pPr>
            <a:r>
              <a:rPr lang="en-GB" sz="2400" smtClean="0"/>
              <a:t>4.3   Program Development Processes</a:t>
            </a:r>
          </a:p>
          <a:p>
            <a:pPr eaLnBrk="1" hangingPunct="1">
              <a:lnSpc>
                <a:spcPct val="80000"/>
              </a:lnSpc>
              <a:buFontTx/>
              <a:buNone/>
            </a:pPr>
            <a:r>
              <a:rPr lang="en-GB" sz="2400" smtClean="0"/>
              <a:t>4.4   Program Evaluation and Review Processes</a:t>
            </a:r>
          </a:p>
          <a:p>
            <a:pPr eaLnBrk="1" hangingPunct="1">
              <a:lnSpc>
                <a:spcPct val="80000"/>
              </a:lnSpc>
              <a:buFontTx/>
              <a:buNone/>
            </a:pPr>
            <a:r>
              <a:rPr lang="en-GB" sz="2400" smtClean="0"/>
              <a:t>4.5   Student Assessment </a:t>
            </a:r>
          </a:p>
          <a:p>
            <a:pPr eaLnBrk="1" hangingPunct="1">
              <a:lnSpc>
                <a:spcPct val="80000"/>
              </a:lnSpc>
              <a:buFontTx/>
              <a:buNone/>
            </a:pPr>
            <a:r>
              <a:rPr lang="en-GB" sz="2400" smtClean="0"/>
              <a:t>4.6   Educational Assistance for Students</a:t>
            </a:r>
          </a:p>
          <a:p>
            <a:pPr eaLnBrk="1" hangingPunct="1">
              <a:lnSpc>
                <a:spcPct val="80000"/>
              </a:lnSpc>
              <a:buFontTx/>
              <a:buNone/>
            </a:pPr>
            <a:r>
              <a:rPr lang="en-GB" sz="2400" smtClean="0"/>
              <a:t>4.7   Quality of Teaching </a:t>
            </a:r>
          </a:p>
          <a:p>
            <a:pPr eaLnBrk="1" hangingPunct="1">
              <a:lnSpc>
                <a:spcPct val="80000"/>
              </a:lnSpc>
              <a:buFontTx/>
              <a:buNone/>
            </a:pPr>
            <a:r>
              <a:rPr lang="en-GB" sz="2400" smtClean="0"/>
              <a:t>4.8   Support for Improvements in Quality of Teaching</a:t>
            </a:r>
          </a:p>
          <a:p>
            <a:pPr eaLnBrk="1" hangingPunct="1">
              <a:lnSpc>
                <a:spcPct val="80000"/>
              </a:lnSpc>
              <a:buFontTx/>
              <a:buNone/>
            </a:pPr>
            <a:r>
              <a:rPr lang="en-GB" sz="2400" smtClean="0"/>
              <a:t>4.9   Qualifications and Experience of Teaching Staff</a:t>
            </a:r>
          </a:p>
          <a:p>
            <a:pPr eaLnBrk="1" hangingPunct="1">
              <a:lnSpc>
                <a:spcPct val="80000"/>
              </a:lnSpc>
              <a:buFontTx/>
              <a:buNone/>
            </a:pPr>
            <a:r>
              <a:rPr lang="en-GB" sz="2400" smtClean="0"/>
              <a:t>4.10 Field Experience Activities </a:t>
            </a:r>
          </a:p>
          <a:p>
            <a:pPr eaLnBrk="1" hangingPunct="1">
              <a:lnSpc>
                <a:spcPct val="80000"/>
              </a:lnSpc>
              <a:buFontTx/>
              <a:buNone/>
            </a:pPr>
            <a:r>
              <a:rPr lang="en-GB" sz="2400" smtClean="0"/>
              <a:t>4.11 Partnership Arrangements with Other Institutions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68313" y="260350"/>
            <a:ext cx="8229600" cy="1143000"/>
          </a:xfrm>
        </p:spPr>
        <p:txBody>
          <a:bodyPr/>
          <a:lstStyle/>
          <a:p>
            <a:pPr algn="l" eaLnBrk="1" hangingPunct="1"/>
            <a:r>
              <a:rPr lang="en-GB" sz="4000" smtClean="0"/>
              <a:t/>
            </a:r>
            <a:br>
              <a:rPr lang="en-GB" sz="4000" smtClean="0"/>
            </a:br>
            <a:r>
              <a:rPr lang="en-GB" sz="4000" smtClean="0"/>
              <a:t/>
            </a:r>
            <a:br>
              <a:rPr lang="en-GB" sz="4000" smtClean="0"/>
            </a:br>
            <a:r>
              <a:rPr lang="en-GB" sz="3600" smtClean="0"/>
              <a:t>Activity 1:  Demonstrating standards</a:t>
            </a:r>
            <a:r>
              <a:rPr lang="en-GB" sz="4000" smtClean="0"/>
              <a:t/>
            </a:r>
            <a:br>
              <a:rPr lang="en-GB" sz="4000" smtClean="0"/>
            </a:br>
            <a:endParaRPr lang="en-GB" sz="4000" smtClean="0"/>
          </a:p>
        </p:txBody>
      </p:sp>
      <p:sp>
        <p:nvSpPr>
          <p:cNvPr id="36867" name="Rectangle 3"/>
          <p:cNvSpPr>
            <a:spLocks noGrp="1" noChangeArrowheads="1"/>
          </p:cNvSpPr>
          <p:nvPr>
            <p:ph type="body" idx="1"/>
          </p:nvPr>
        </p:nvSpPr>
        <p:spPr/>
        <p:txBody>
          <a:bodyPr/>
          <a:lstStyle/>
          <a:p>
            <a:pPr indent="20638" eaLnBrk="1" hangingPunct="1">
              <a:buFontTx/>
              <a:buNone/>
            </a:pPr>
            <a:endParaRPr lang="en-GB" smtClean="0"/>
          </a:p>
          <a:p>
            <a:pPr indent="20638" eaLnBrk="1" hangingPunct="1">
              <a:buFontTx/>
              <a:buNone/>
            </a:pPr>
            <a:endParaRPr lang="en-GB" smtClean="0"/>
          </a:p>
          <a:p>
            <a:pPr indent="20638" eaLnBrk="1" hangingPunct="1">
              <a:buFontTx/>
              <a:buNone/>
            </a:pPr>
            <a:r>
              <a:rPr lang="en-GB" smtClean="0"/>
              <a:t>What evidence would you use to demonstrate that your Program is meeting Standard 4?</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endParaRPr lang="en-US" smtClean="0"/>
          </a:p>
        </p:txBody>
      </p:sp>
      <p:sp>
        <p:nvSpPr>
          <p:cNvPr id="38915" name="Content Placeholder 2"/>
          <p:cNvSpPr>
            <a:spLocks noGrp="1"/>
          </p:cNvSpPr>
          <p:nvPr>
            <p:ph idx="1"/>
          </p:nvPr>
        </p:nvSpPr>
        <p:spPr/>
        <p:txBody>
          <a:bodyPr/>
          <a:lstStyle/>
          <a:p>
            <a:pPr algn="ctr">
              <a:buFontTx/>
              <a:buNone/>
            </a:pPr>
            <a:endParaRPr lang="en-GB" sz="3600" smtClean="0"/>
          </a:p>
          <a:p>
            <a:pPr algn="ctr">
              <a:buFontTx/>
              <a:buNone/>
            </a:pPr>
            <a:endParaRPr lang="en-GB" sz="3600" smtClean="0"/>
          </a:p>
          <a:p>
            <a:pPr algn="ctr">
              <a:buFontTx/>
              <a:buNone/>
            </a:pPr>
            <a:r>
              <a:rPr lang="en-GB" sz="3600" smtClean="0"/>
              <a:t>Data Systems and Process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4"/>
          <p:cNvGrpSpPr>
            <a:grpSpLocks/>
          </p:cNvGrpSpPr>
          <p:nvPr/>
        </p:nvGrpSpPr>
        <p:grpSpPr bwMode="auto">
          <a:xfrm>
            <a:off x="357188" y="3000375"/>
            <a:ext cx="5129212" cy="3629025"/>
            <a:chOff x="357188" y="3000375"/>
            <a:chExt cx="5129212" cy="3629025"/>
          </a:xfrm>
        </p:grpSpPr>
        <p:pic>
          <p:nvPicPr>
            <p:cNvPr id="39950" name="Picture 2" descr="C:\Program Files\Microsoft Office\MEDIA\CAGCAT10\j0233018.wmf"/>
            <p:cNvPicPr>
              <a:picLocks noChangeAspect="1" noChangeArrowheads="1"/>
            </p:cNvPicPr>
            <p:nvPr/>
          </p:nvPicPr>
          <p:blipFill>
            <a:blip r:embed="rId2" cstate="print"/>
            <a:srcRect/>
            <a:stretch>
              <a:fillRect/>
            </a:stretch>
          </p:blipFill>
          <p:spPr bwMode="auto">
            <a:xfrm>
              <a:off x="357188" y="3000375"/>
              <a:ext cx="1265237" cy="1285875"/>
            </a:xfrm>
            <a:prstGeom prst="rect">
              <a:avLst/>
            </a:prstGeom>
            <a:noFill/>
            <a:ln w="9525">
              <a:noFill/>
              <a:miter lim="800000"/>
              <a:headEnd/>
              <a:tailEnd/>
            </a:ln>
          </p:spPr>
        </p:pic>
        <p:sp>
          <p:nvSpPr>
            <p:cNvPr id="19" name="Cloud 18"/>
            <p:cNvSpPr/>
            <p:nvPr/>
          </p:nvSpPr>
          <p:spPr>
            <a:xfrm>
              <a:off x="1752600" y="4724400"/>
              <a:ext cx="3733800" cy="1905000"/>
            </a:xfrm>
            <a:prstGeom prst="cloud">
              <a:avLst/>
            </a:prstGeom>
            <a:solidFill>
              <a:srgbClr val="FFFF00">
                <a:alpha val="1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 name="TextBox 1"/>
            <p:cNvSpPr txBox="1"/>
            <p:nvPr/>
          </p:nvSpPr>
          <p:spPr>
            <a:xfrm>
              <a:off x="2362200" y="5029200"/>
              <a:ext cx="2533650" cy="1077913"/>
            </a:xfrm>
            <a:prstGeom prst="rect">
              <a:avLst/>
            </a:prstGeom>
            <a:noFill/>
          </p:spPr>
          <p:txBody>
            <a:bodyPr wrap="none">
              <a:spAutoFit/>
            </a:bodyPr>
            <a:lstStyle/>
            <a:p>
              <a:pPr algn="l" fontAlgn="auto">
                <a:spcBef>
                  <a:spcPts val="0"/>
                </a:spcBef>
                <a:spcAft>
                  <a:spcPts val="0"/>
                </a:spcAft>
                <a:defRPr/>
              </a:pPr>
              <a:r>
                <a:rPr lang="en-GB" sz="3200" b="1" dirty="0">
                  <a:solidFill>
                    <a:schemeClr val="accent6">
                      <a:lumMod val="75000"/>
                    </a:schemeClr>
                  </a:solidFill>
                  <a:latin typeface="+mn-lt"/>
                  <a:ea typeface="+mn-ea"/>
                </a:rPr>
                <a:t>WHAT </a:t>
              </a:r>
            </a:p>
            <a:p>
              <a:pPr algn="l" fontAlgn="auto">
                <a:spcBef>
                  <a:spcPts val="0"/>
                </a:spcBef>
                <a:spcAft>
                  <a:spcPts val="0"/>
                </a:spcAft>
                <a:defRPr/>
              </a:pPr>
              <a:r>
                <a:rPr lang="en-GB" sz="3200" b="1" dirty="0">
                  <a:solidFill>
                    <a:schemeClr val="accent6">
                      <a:lumMod val="75000"/>
                    </a:schemeClr>
                  </a:solidFill>
                  <a:latin typeface="+mn-lt"/>
                  <a:ea typeface="+mn-ea"/>
                </a:rPr>
                <a:t>EVIDENCE?</a:t>
              </a:r>
            </a:p>
          </p:txBody>
        </p:sp>
      </p:grpSp>
      <p:grpSp>
        <p:nvGrpSpPr>
          <p:cNvPr id="4" name="Group 15"/>
          <p:cNvGrpSpPr>
            <a:grpSpLocks/>
          </p:cNvGrpSpPr>
          <p:nvPr/>
        </p:nvGrpSpPr>
        <p:grpSpPr bwMode="auto">
          <a:xfrm>
            <a:off x="1928813" y="1071563"/>
            <a:ext cx="3143250" cy="3143250"/>
            <a:chOff x="1928813" y="1071563"/>
            <a:chExt cx="3143250" cy="3143250"/>
          </a:xfrm>
        </p:grpSpPr>
        <p:sp>
          <p:nvSpPr>
            <p:cNvPr id="13" name="Cloud Callout 12"/>
            <p:cNvSpPr/>
            <p:nvPr/>
          </p:nvSpPr>
          <p:spPr>
            <a:xfrm>
              <a:off x="1928813" y="1071563"/>
              <a:ext cx="3143250" cy="314325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4" name="TextBox 13"/>
            <p:cNvSpPr txBox="1"/>
            <p:nvPr/>
          </p:nvSpPr>
          <p:spPr>
            <a:xfrm>
              <a:off x="2362200" y="1676400"/>
              <a:ext cx="2365375" cy="882650"/>
            </a:xfrm>
            <a:prstGeom prst="rect">
              <a:avLst/>
            </a:prstGeom>
            <a:noFill/>
          </p:spPr>
          <p:txBody>
            <a:bodyPr wrap="none">
              <a:spAutoFit/>
            </a:bodyPr>
            <a:lstStyle/>
            <a:p>
              <a:pPr fontAlgn="auto">
                <a:spcBef>
                  <a:spcPts val="0"/>
                </a:spcBef>
                <a:spcAft>
                  <a:spcPts val="0"/>
                </a:spcAft>
                <a:defRPr/>
              </a:pPr>
              <a:r>
                <a:rPr lang="en-GB" sz="2570" dirty="0">
                  <a:latin typeface="+mn-lt"/>
                  <a:ea typeface="+mn-ea"/>
                </a:rPr>
                <a:t>Collecting data</a:t>
              </a:r>
            </a:p>
            <a:p>
              <a:pPr fontAlgn="auto">
                <a:spcBef>
                  <a:spcPts val="0"/>
                </a:spcBef>
                <a:spcAft>
                  <a:spcPts val="0"/>
                </a:spcAft>
                <a:defRPr/>
              </a:pPr>
              <a:r>
                <a:rPr lang="en-GB" sz="2570" dirty="0">
                  <a:latin typeface="+mn-lt"/>
                  <a:ea typeface="+mn-ea"/>
                </a:rPr>
                <a:t> from?</a:t>
              </a:r>
            </a:p>
          </p:txBody>
        </p:sp>
      </p:grpSp>
      <p:grpSp>
        <p:nvGrpSpPr>
          <p:cNvPr id="5" name="Group 21"/>
          <p:cNvGrpSpPr>
            <a:grpSpLocks/>
          </p:cNvGrpSpPr>
          <p:nvPr/>
        </p:nvGrpSpPr>
        <p:grpSpPr bwMode="auto">
          <a:xfrm>
            <a:off x="4800600" y="533400"/>
            <a:ext cx="4310063" cy="7653338"/>
            <a:chOff x="4800600" y="533400"/>
            <a:chExt cx="4310063" cy="7653154"/>
          </a:xfrm>
        </p:grpSpPr>
        <p:sp>
          <p:nvSpPr>
            <p:cNvPr id="39941" name="TextBox 21"/>
            <p:cNvSpPr txBox="1">
              <a:spLocks noChangeArrowheads="1"/>
            </p:cNvSpPr>
            <p:nvPr/>
          </p:nvSpPr>
          <p:spPr bwMode="auto">
            <a:xfrm>
              <a:off x="5643563" y="533400"/>
              <a:ext cx="3467100" cy="7653154"/>
            </a:xfrm>
            <a:prstGeom prst="rect">
              <a:avLst/>
            </a:prstGeom>
            <a:noFill/>
            <a:ln w="9525">
              <a:noFill/>
              <a:miter lim="800000"/>
              <a:headEnd/>
              <a:tailEnd/>
            </a:ln>
          </p:spPr>
          <p:txBody>
            <a:bodyPr>
              <a:spAutoFit/>
            </a:bodyPr>
            <a:lstStyle/>
            <a:p>
              <a:r>
                <a:rPr lang="en-GB" sz="2800" b="1">
                  <a:latin typeface="Calibri" charset="0"/>
                </a:rPr>
                <a:t>BUSINESS PROCESSES (Strategic) </a:t>
              </a:r>
            </a:p>
            <a:p>
              <a:endParaRPr lang="en-GB" sz="2800" b="1">
                <a:latin typeface="Calibri" charset="0"/>
              </a:endParaRPr>
            </a:p>
            <a:p>
              <a:r>
                <a:rPr lang="en-GB" sz="2800" b="1">
                  <a:latin typeface="Calibri" charset="0"/>
                </a:rPr>
                <a:t>ADMIN SYSTEMS</a:t>
              </a:r>
            </a:p>
            <a:p>
              <a:r>
                <a:rPr lang="en-GB" sz="2800" b="1">
                  <a:latin typeface="Calibri" charset="0"/>
                </a:rPr>
                <a:t>(Registry) </a:t>
              </a:r>
            </a:p>
            <a:p>
              <a:endParaRPr lang="en-GB" sz="2800" b="1">
                <a:latin typeface="Calibri" charset="0"/>
              </a:endParaRPr>
            </a:p>
            <a:p>
              <a:r>
                <a:rPr lang="en-GB" sz="2800" b="1">
                  <a:latin typeface="Calibri" charset="0"/>
                </a:rPr>
                <a:t>QUALITY SYSTEMS</a:t>
              </a:r>
            </a:p>
            <a:p>
              <a:r>
                <a:rPr lang="en-GB" sz="2800" b="1">
                  <a:latin typeface="Calibri" charset="0"/>
                </a:rPr>
                <a:t>(Quality Unit)</a:t>
              </a:r>
            </a:p>
            <a:p>
              <a:endParaRPr lang="en-GB" sz="2800" b="1">
                <a:latin typeface="Calibri" charset="0"/>
              </a:endParaRPr>
            </a:p>
            <a:p>
              <a:r>
                <a:rPr lang="en-GB" sz="2800" b="1">
                  <a:latin typeface="Calibri" charset="0"/>
                </a:rPr>
                <a:t>ACADEMIC</a:t>
              </a:r>
              <a:r>
                <a:rPr lang="en-GB" sz="3200" b="1">
                  <a:latin typeface="Calibri" charset="0"/>
                </a:rPr>
                <a:t> </a:t>
              </a:r>
              <a:r>
                <a:rPr lang="en-GB" sz="2800" b="1">
                  <a:latin typeface="Calibri" charset="0"/>
                </a:rPr>
                <a:t>ACTIVITY (Colleges)</a:t>
              </a:r>
              <a:r>
                <a:rPr lang="en-GB" sz="3200" b="1">
                  <a:latin typeface="Calibri" charset="0"/>
                </a:rPr>
                <a:t> </a:t>
              </a:r>
            </a:p>
            <a:p>
              <a:r>
                <a:rPr lang="en-GB" sz="3200" b="1">
                  <a:latin typeface="Calibri" charset="0"/>
                </a:rPr>
                <a:t> </a:t>
              </a:r>
            </a:p>
            <a:p>
              <a:endParaRPr lang="en-GB" sz="3200" b="1">
                <a:latin typeface="Calibri" charset="0"/>
              </a:endParaRPr>
            </a:p>
            <a:p>
              <a:endParaRPr lang="en-GB" sz="3200" b="1">
                <a:latin typeface="Calibri" charset="0"/>
              </a:endParaRPr>
            </a:p>
          </p:txBody>
        </p:sp>
        <p:cxnSp>
          <p:nvCxnSpPr>
            <p:cNvPr id="39942" name="Straight Connector 20"/>
            <p:cNvCxnSpPr>
              <a:cxnSpLocks noChangeShapeType="1"/>
            </p:cNvCxnSpPr>
            <p:nvPr/>
          </p:nvCxnSpPr>
          <p:spPr bwMode="auto">
            <a:xfrm rot="5400000">
              <a:off x="3544939" y="2781247"/>
              <a:ext cx="3886106" cy="1588"/>
            </a:xfrm>
            <a:prstGeom prst="line">
              <a:avLst/>
            </a:prstGeom>
            <a:noFill/>
            <a:ln w="31750">
              <a:solidFill>
                <a:srgbClr val="0000FF"/>
              </a:solidFill>
              <a:round/>
              <a:headEnd/>
              <a:tailEnd/>
            </a:ln>
          </p:spPr>
        </p:cxnSp>
        <p:cxnSp>
          <p:nvCxnSpPr>
            <p:cNvPr id="39943" name="Straight Connector 26"/>
            <p:cNvCxnSpPr>
              <a:cxnSpLocks noChangeShapeType="1"/>
            </p:cNvCxnSpPr>
            <p:nvPr/>
          </p:nvCxnSpPr>
          <p:spPr bwMode="auto">
            <a:xfrm>
              <a:off x="4800600" y="2055533"/>
              <a:ext cx="685800" cy="1830"/>
            </a:xfrm>
            <a:prstGeom prst="line">
              <a:avLst/>
            </a:prstGeom>
            <a:noFill/>
            <a:ln w="31750">
              <a:solidFill>
                <a:srgbClr val="0000FF"/>
              </a:solidFill>
              <a:round/>
              <a:headEnd/>
              <a:tailEnd/>
            </a:ln>
          </p:spPr>
        </p:cxnSp>
        <p:cxnSp>
          <p:nvCxnSpPr>
            <p:cNvPr id="39944" name="Straight Arrow Connector 28"/>
            <p:cNvCxnSpPr>
              <a:cxnSpLocks noChangeShapeType="1"/>
            </p:cNvCxnSpPr>
            <p:nvPr/>
          </p:nvCxnSpPr>
          <p:spPr bwMode="auto">
            <a:xfrm>
              <a:off x="5486400" y="838193"/>
              <a:ext cx="304800" cy="1828"/>
            </a:xfrm>
            <a:prstGeom prst="straightConnector1">
              <a:avLst/>
            </a:prstGeom>
            <a:noFill/>
            <a:ln w="31750">
              <a:solidFill>
                <a:srgbClr val="0000FF"/>
              </a:solidFill>
              <a:round/>
              <a:headEnd/>
              <a:tailEnd type="arrow" w="med" len="med"/>
            </a:ln>
          </p:spPr>
        </p:cxnSp>
        <p:cxnSp>
          <p:nvCxnSpPr>
            <p:cNvPr id="39945" name="Straight Arrow Connector 29"/>
            <p:cNvCxnSpPr>
              <a:cxnSpLocks noChangeShapeType="1"/>
            </p:cNvCxnSpPr>
            <p:nvPr/>
          </p:nvCxnSpPr>
          <p:spPr bwMode="auto">
            <a:xfrm>
              <a:off x="5486400" y="2057363"/>
              <a:ext cx="304800" cy="1828"/>
            </a:xfrm>
            <a:prstGeom prst="straightConnector1">
              <a:avLst/>
            </a:prstGeom>
            <a:noFill/>
            <a:ln w="31750">
              <a:solidFill>
                <a:srgbClr val="0000FF"/>
              </a:solidFill>
              <a:round/>
              <a:headEnd/>
              <a:tailEnd type="arrow" w="med" len="med"/>
            </a:ln>
          </p:spPr>
        </p:cxnSp>
        <p:cxnSp>
          <p:nvCxnSpPr>
            <p:cNvPr id="39946" name="Straight Arrow Connector 30"/>
            <p:cNvCxnSpPr>
              <a:cxnSpLocks noChangeShapeType="1"/>
            </p:cNvCxnSpPr>
            <p:nvPr/>
          </p:nvCxnSpPr>
          <p:spPr bwMode="auto">
            <a:xfrm>
              <a:off x="5486400" y="4724299"/>
              <a:ext cx="304800" cy="1828"/>
            </a:xfrm>
            <a:prstGeom prst="straightConnector1">
              <a:avLst/>
            </a:prstGeom>
            <a:noFill/>
            <a:ln w="31750">
              <a:solidFill>
                <a:srgbClr val="0000FF"/>
              </a:solidFill>
              <a:round/>
              <a:headEnd/>
              <a:tailEnd type="arrow" w="med" len="med"/>
            </a:ln>
          </p:spPr>
        </p:cxnSp>
        <p:cxnSp>
          <p:nvCxnSpPr>
            <p:cNvPr id="39947" name="Straight Arrow Connector 29"/>
            <p:cNvCxnSpPr>
              <a:cxnSpLocks noChangeShapeType="1"/>
            </p:cNvCxnSpPr>
            <p:nvPr/>
          </p:nvCxnSpPr>
          <p:spPr bwMode="auto">
            <a:xfrm>
              <a:off x="5486400" y="3352732"/>
              <a:ext cx="304800" cy="1828"/>
            </a:xfrm>
            <a:prstGeom prst="straightConnector1">
              <a:avLst/>
            </a:prstGeom>
            <a:noFill/>
            <a:ln w="31750">
              <a:solidFill>
                <a:srgbClr val="0000FF"/>
              </a:solidFill>
              <a:round/>
              <a:headEnd/>
              <a:tailEnd type="arrow" w="med" len="me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p:cNvPicPr>
            <a:picLocks noChangeAspect="1"/>
          </p:cNvPicPr>
          <p:nvPr/>
        </p:nvPicPr>
        <p:blipFill>
          <a:blip r:embed="rId2" cstate="print"/>
          <a:srcRect/>
          <a:stretch>
            <a:fillRect/>
          </a:stretch>
        </p:blipFill>
        <p:spPr bwMode="auto">
          <a:xfrm>
            <a:off x="546100" y="1149350"/>
            <a:ext cx="8051800" cy="4559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smtClean="0"/>
              <a:t>Data types</a:t>
            </a:r>
          </a:p>
        </p:txBody>
      </p:sp>
      <p:sp>
        <p:nvSpPr>
          <p:cNvPr id="41987" name="Content Placeholder 2"/>
          <p:cNvSpPr>
            <a:spLocks noGrp="1"/>
          </p:cNvSpPr>
          <p:nvPr>
            <p:ph idx="1"/>
          </p:nvPr>
        </p:nvSpPr>
        <p:spPr/>
        <p:txBody>
          <a:bodyPr/>
          <a:lstStyle/>
          <a:p>
            <a:r>
              <a:rPr lang="en-GB" b="1" smtClean="0"/>
              <a:t>Quantitative data</a:t>
            </a:r>
            <a:r>
              <a:rPr lang="en-GB" smtClean="0"/>
              <a:t>:</a:t>
            </a:r>
          </a:p>
          <a:p>
            <a:pPr>
              <a:buFontTx/>
              <a:buNone/>
            </a:pPr>
            <a:r>
              <a:rPr lang="en-GB" smtClean="0"/>
              <a:t>Information that can be counted or </a:t>
            </a:r>
          </a:p>
          <a:p>
            <a:pPr>
              <a:buFontTx/>
              <a:buNone/>
            </a:pPr>
            <a:r>
              <a:rPr lang="en-GB" smtClean="0"/>
              <a:t>expressed numerically, e.g. statistics.</a:t>
            </a:r>
          </a:p>
          <a:p>
            <a:endParaRPr lang="en-GB" smtClean="0"/>
          </a:p>
          <a:p>
            <a:r>
              <a:rPr lang="en-GB" b="1" smtClean="0"/>
              <a:t>Qualitative data</a:t>
            </a:r>
            <a:r>
              <a:rPr lang="en-GB" smtClean="0"/>
              <a:t>:</a:t>
            </a:r>
          </a:p>
          <a:p>
            <a:pPr>
              <a:buFontTx/>
              <a:buNone/>
            </a:pPr>
            <a:r>
              <a:rPr lang="en-GB" smtClean="0"/>
              <a:t>Information that can be captured but is not </a:t>
            </a:r>
          </a:p>
          <a:p>
            <a:pPr>
              <a:buFontTx/>
              <a:buNone/>
            </a:pPr>
            <a:r>
              <a:rPr lang="en-GB" smtClean="0"/>
              <a:t>numerical, e.g. surveys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GB" smtClean="0"/>
              <a:t>Data type characteristics/issues?</a:t>
            </a:r>
          </a:p>
        </p:txBody>
      </p:sp>
      <p:sp>
        <p:nvSpPr>
          <p:cNvPr id="43011" name="Content Placeholder 2"/>
          <p:cNvSpPr>
            <a:spLocks noGrp="1"/>
          </p:cNvSpPr>
          <p:nvPr>
            <p:ph idx="1"/>
          </p:nvPr>
        </p:nvSpPr>
        <p:spPr/>
        <p:txBody>
          <a:bodyPr/>
          <a:lstStyle/>
          <a:p>
            <a:r>
              <a:rPr lang="en-GB" b="1" smtClean="0"/>
              <a:t>Quantitative data:</a:t>
            </a:r>
          </a:p>
          <a:p>
            <a:pPr>
              <a:buFontTx/>
              <a:buNone/>
            </a:pPr>
            <a:r>
              <a:rPr lang="en-GB" smtClean="0"/>
              <a:t>Accuracy</a:t>
            </a:r>
          </a:p>
          <a:p>
            <a:pPr>
              <a:buFontTx/>
              <a:buNone/>
            </a:pPr>
            <a:r>
              <a:rPr lang="en-GB" smtClean="0"/>
              <a:t>Informative</a:t>
            </a:r>
          </a:p>
          <a:p>
            <a:pPr>
              <a:buFontTx/>
              <a:buNone/>
            </a:pPr>
            <a:r>
              <a:rPr lang="en-GB" smtClean="0"/>
              <a:t>Reliability</a:t>
            </a:r>
          </a:p>
          <a:p>
            <a:r>
              <a:rPr lang="en-GB" b="1" smtClean="0"/>
              <a:t>Qualitative data:</a:t>
            </a:r>
          </a:p>
          <a:p>
            <a:pPr>
              <a:buFontTx/>
              <a:buNone/>
            </a:pPr>
            <a:r>
              <a:rPr lang="en-GB" smtClean="0"/>
              <a:t>Open/closed questions</a:t>
            </a:r>
          </a:p>
          <a:p>
            <a:pPr>
              <a:buFontTx/>
              <a:buNone/>
            </a:pPr>
            <a:r>
              <a:rPr lang="en-GB" smtClean="0"/>
              <a:t>Response rates</a:t>
            </a:r>
          </a:p>
          <a:p>
            <a:pPr>
              <a:buFontTx/>
              <a:buNone/>
            </a:pPr>
            <a:r>
              <a:rPr lang="en-GB" smtClean="0"/>
              <a:t>Representative samples</a:t>
            </a:r>
          </a:p>
          <a:p>
            <a:pPr>
              <a:buFontTx/>
              <a:buNone/>
            </a:pPr>
            <a:endParaRPr lang="en-GB"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smtClean="0"/>
              <a:t>Data analysis </a:t>
            </a:r>
            <a:r>
              <a:rPr lang="en-US" smtClean="0">
                <a:solidFill>
                  <a:srgbClr val="0000FF"/>
                </a:solidFill>
              </a:rPr>
              <a:t>(UK)</a:t>
            </a:r>
          </a:p>
        </p:txBody>
      </p:sp>
      <p:sp>
        <p:nvSpPr>
          <p:cNvPr id="44035" name="Content Placeholder 2"/>
          <p:cNvSpPr>
            <a:spLocks noGrp="1"/>
          </p:cNvSpPr>
          <p:nvPr>
            <p:ph sz="half" idx="1"/>
          </p:nvPr>
        </p:nvSpPr>
        <p:spPr/>
        <p:txBody>
          <a:bodyPr/>
          <a:lstStyle/>
          <a:p>
            <a:r>
              <a:rPr lang="en-US" smtClean="0"/>
              <a:t>Quantitative data</a:t>
            </a:r>
          </a:p>
          <a:p>
            <a:pPr lvl="1"/>
            <a:r>
              <a:rPr lang="en-US" smtClean="0"/>
              <a:t>Legal (HESA returns)</a:t>
            </a:r>
          </a:p>
          <a:p>
            <a:pPr lvl="1"/>
            <a:r>
              <a:rPr lang="en-US" smtClean="0"/>
              <a:t>Funding Council (returns)</a:t>
            </a:r>
          </a:p>
          <a:p>
            <a:pPr lvl="1"/>
            <a:r>
              <a:rPr lang="en-US" smtClean="0"/>
              <a:t>Enrolment (data)</a:t>
            </a:r>
          </a:p>
          <a:p>
            <a:pPr lvl="1"/>
            <a:r>
              <a:rPr lang="en-US" smtClean="0"/>
              <a:t>Progression (data)</a:t>
            </a:r>
          </a:p>
          <a:p>
            <a:pPr lvl="1"/>
            <a:r>
              <a:rPr lang="en-US" smtClean="0"/>
              <a:t>Awards (data)</a:t>
            </a:r>
          </a:p>
          <a:p>
            <a:pPr lvl="1"/>
            <a:r>
              <a:rPr lang="en-US" smtClean="0"/>
              <a:t>Exit (data)</a:t>
            </a:r>
          </a:p>
        </p:txBody>
      </p:sp>
      <p:sp>
        <p:nvSpPr>
          <p:cNvPr id="44036" name="Content Placeholder 3"/>
          <p:cNvSpPr>
            <a:spLocks noGrp="1"/>
          </p:cNvSpPr>
          <p:nvPr>
            <p:ph sz="half" idx="2"/>
          </p:nvPr>
        </p:nvSpPr>
        <p:spPr/>
        <p:txBody>
          <a:bodyPr/>
          <a:lstStyle/>
          <a:p>
            <a:r>
              <a:rPr lang="en-US" dirty="0" smtClean="0"/>
              <a:t>Qualitative data</a:t>
            </a:r>
          </a:p>
          <a:p>
            <a:pPr lvl="1"/>
            <a:r>
              <a:rPr lang="en-US" dirty="0" smtClean="0"/>
              <a:t>Annual Course Monitoring</a:t>
            </a:r>
          </a:p>
          <a:p>
            <a:pPr lvl="1"/>
            <a:r>
              <a:rPr lang="en-US" dirty="0" smtClean="0"/>
              <a:t>National Student Survey</a:t>
            </a:r>
          </a:p>
          <a:p>
            <a:pPr lvl="1"/>
            <a:r>
              <a:rPr lang="en-US" dirty="0" smtClean="0"/>
              <a:t>External Examiner</a:t>
            </a:r>
          </a:p>
          <a:p>
            <a:pPr lvl="1"/>
            <a:r>
              <a:rPr lang="en-US" dirty="0" smtClean="0"/>
              <a:t>PTES / PRES</a:t>
            </a:r>
          </a:p>
          <a:p>
            <a:endParaRPr lang="en-US" dirty="0" smtClean="0"/>
          </a:p>
        </p:txBody>
      </p:sp>
      <p:sp>
        <p:nvSpPr>
          <p:cNvPr id="5" name="Rectangle 4"/>
          <p:cNvSpPr>
            <a:spLocks noChangeArrowheads="1"/>
          </p:cNvSpPr>
          <p:nvPr/>
        </p:nvSpPr>
        <p:spPr bwMode="auto">
          <a:xfrm>
            <a:off x="823913" y="1600200"/>
            <a:ext cx="7862887" cy="522288"/>
          </a:xfrm>
          <a:prstGeom prst="rect">
            <a:avLst/>
          </a:prstGeom>
          <a:solidFill>
            <a:srgbClr val="9C9CDF">
              <a:alpha val="49019"/>
            </a:srgbClr>
          </a:solidFill>
          <a:ln w="9525">
            <a:solidFill>
              <a:srgbClr val="B6DCDF"/>
            </a:solidFill>
            <a:miter lim="800000"/>
            <a:headEnd/>
            <a:tailEnd/>
          </a:ln>
          <a:effectLst>
            <a:outerShdw dist="23000" dir="5400000" rotWithShape="0">
              <a:srgbClr val="808080">
                <a:alpha val="34998"/>
              </a:srgbClr>
            </a:outerShdw>
          </a:effectLst>
        </p:spPr>
        <p:txBody>
          <a:bodyPr anchor="ctr"/>
          <a:lstStyle/>
          <a:p>
            <a:pPr algn="ctr">
              <a:defRPr/>
            </a:pPr>
            <a:endParaRPr lang="en-US" dirty="0">
              <a:solidFill>
                <a:schemeClr val="lt1"/>
              </a:solidFill>
              <a:latin typeface="+mn-lt"/>
              <a:ea typeface="+mn-ea"/>
            </a:endParaRPr>
          </a:p>
        </p:txBody>
      </p:sp>
      <p:grpSp>
        <p:nvGrpSpPr>
          <p:cNvPr id="44038" name="Group 12"/>
          <p:cNvGrpSpPr>
            <a:grpSpLocks/>
          </p:cNvGrpSpPr>
          <p:nvPr/>
        </p:nvGrpSpPr>
        <p:grpSpPr bwMode="auto">
          <a:xfrm>
            <a:off x="1870075" y="1173163"/>
            <a:ext cx="4422775" cy="428625"/>
            <a:chOff x="1870176" y="1173888"/>
            <a:chExt cx="4422911" cy="427106"/>
          </a:xfrm>
        </p:grpSpPr>
        <p:cxnSp>
          <p:nvCxnSpPr>
            <p:cNvPr id="7" name="Straight Connector 6"/>
            <p:cNvCxnSpPr>
              <a:cxnSpLocks noChangeShapeType="1"/>
            </p:cNvCxnSpPr>
            <p:nvPr/>
          </p:nvCxnSpPr>
          <p:spPr bwMode="auto">
            <a:xfrm rot="5400000">
              <a:off x="4239240" y="1295689"/>
              <a:ext cx="245190" cy="1587"/>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9" name="Straight Connector 8"/>
            <p:cNvCxnSpPr>
              <a:cxnSpLocks noChangeShapeType="1"/>
            </p:cNvCxnSpPr>
            <p:nvPr/>
          </p:nvCxnSpPr>
          <p:spPr bwMode="auto">
            <a:xfrm flipV="1">
              <a:off x="1871764" y="1417497"/>
              <a:ext cx="4419736" cy="1581"/>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1" name="Straight Arrow Connector 10"/>
            <p:cNvCxnSpPr>
              <a:cxnSpLocks noChangeShapeType="1"/>
            </p:cNvCxnSpPr>
            <p:nvPr/>
          </p:nvCxnSpPr>
          <p:spPr bwMode="auto">
            <a:xfrm rot="5400000">
              <a:off x="1780012" y="1509242"/>
              <a:ext cx="181916" cy="1588"/>
            </a:xfrm>
            <a:prstGeom prst="straightConnector1">
              <a:avLst/>
            </a:prstGeom>
            <a:noFill/>
            <a:ln w="25400">
              <a:solidFill>
                <a:srgbClr val="FFFF00"/>
              </a:solidFill>
              <a:round/>
              <a:headEnd/>
              <a:tailEnd type="arrow" w="med" len="med"/>
            </a:ln>
            <a:effectLst>
              <a:outerShdw dist="20000" dir="5400000" rotWithShape="0">
                <a:srgbClr val="808080">
                  <a:alpha val="37999"/>
                </a:srgbClr>
              </a:outerShdw>
            </a:effectLst>
          </p:spPr>
        </p:cxnSp>
        <p:cxnSp>
          <p:nvCxnSpPr>
            <p:cNvPr id="12" name="Straight Arrow Connector 11"/>
            <p:cNvCxnSpPr>
              <a:cxnSpLocks noChangeShapeType="1"/>
            </p:cNvCxnSpPr>
            <p:nvPr/>
          </p:nvCxnSpPr>
          <p:spPr bwMode="auto">
            <a:xfrm rot="5400000">
              <a:off x="6201335" y="1509242"/>
              <a:ext cx="181916" cy="1587"/>
            </a:xfrm>
            <a:prstGeom prst="straightConnector1">
              <a:avLst/>
            </a:prstGeom>
            <a:noFill/>
            <a:ln w="25400">
              <a:solidFill>
                <a:srgbClr val="FFFF00"/>
              </a:solidFill>
              <a:round/>
              <a:headEnd/>
              <a:tailEnd type="arrow" w="med" len="med"/>
            </a:ln>
            <a:effectLst>
              <a:outerShdw dist="20000" dir="5400000" rotWithShape="0">
                <a:srgbClr val="808080">
                  <a:alpha val="37999"/>
                </a:srgbClr>
              </a:outerShdw>
            </a:effectLst>
          </p:spPr>
        </p:cxnSp>
      </p:grpSp>
      <p:grpSp>
        <p:nvGrpSpPr>
          <p:cNvPr id="44039" name="Group 13"/>
          <p:cNvGrpSpPr>
            <a:grpSpLocks/>
          </p:cNvGrpSpPr>
          <p:nvPr/>
        </p:nvGrpSpPr>
        <p:grpSpPr bwMode="auto">
          <a:xfrm>
            <a:off x="2024063" y="1112838"/>
            <a:ext cx="4422775" cy="427037"/>
            <a:chOff x="1870176" y="1173888"/>
            <a:chExt cx="4422911" cy="427106"/>
          </a:xfrm>
        </p:grpSpPr>
        <p:cxnSp>
          <p:nvCxnSpPr>
            <p:cNvPr id="15" name="Straight Connector 14"/>
            <p:cNvCxnSpPr>
              <a:cxnSpLocks noChangeShapeType="1"/>
            </p:cNvCxnSpPr>
            <p:nvPr/>
          </p:nvCxnSpPr>
          <p:spPr bwMode="auto">
            <a:xfrm rot="5400000">
              <a:off x="4239576" y="1295352"/>
              <a:ext cx="244515" cy="1588"/>
            </a:xfrm>
            <a:prstGeom prst="line">
              <a:avLst/>
            </a:prstGeom>
            <a:noFill/>
            <a:ln w="25400">
              <a:solidFill>
                <a:srgbClr val="FF6600"/>
              </a:solidFill>
              <a:round/>
              <a:headEnd/>
              <a:tailEnd/>
            </a:ln>
            <a:effectLst>
              <a:outerShdw dist="20000" dir="5400000" rotWithShape="0">
                <a:srgbClr val="808080">
                  <a:alpha val="37999"/>
                </a:srgbClr>
              </a:outerShdw>
            </a:effectLst>
          </p:spPr>
        </p:cxnSp>
        <p:cxnSp>
          <p:nvCxnSpPr>
            <p:cNvPr id="16" name="Straight Connector 15"/>
            <p:cNvCxnSpPr>
              <a:cxnSpLocks noChangeShapeType="1"/>
            </p:cNvCxnSpPr>
            <p:nvPr/>
          </p:nvCxnSpPr>
          <p:spPr bwMode="auto">
            <a:xfrm flipV="1">
              <a:off x="1871763" y="1418403"/>
              <a:ext cx="4419736" cy="0"/>
            </a:xfrm>
            <a:prstGeom prst="line">
              <a:avLst/>
            </a:prstGeom>
            <a:noFill/>
            <a:ln w="25400">
              <a:solidFill>
                <a:srgbClr val="FF6600"/>
              </a:solidFill>
              <a:round/>
              <a:headEnd/>
              <a:tailEnd/>
            </a:ln>
            <a:effectLst>
              <a:outerShdw dist="20000" dir="5400000" rotWithShape="0">
                <a:srgbClr val="808080">
                  <a:alpha val="37999"/>
                </a:srgbClr>
              </a:outerShdw>
            </a:effectLst>
          </p:spPr>
        </p:cxnSp>
        <p:cxnSp>
          <p:nvCxnSpPr>
            <p:cNvPr id="17" name="Straight Arrow Connector 16"/>
            <p:cNvCxnSpPr>
              <a:cxnSpLocks noChangeShapeType="1"/>
            </p:cNvCxnSpPr>
            <p:nvPr/>
          </p:nvCxnSpPr>
          <p:spPr bwMode="auto">
            <a:xfrm rot="5400000">
              <a:off x="1780467" y="1509698"/>
              <a:ext cx="181004" cy="1587"/>
            </a:xfrm>
            <a:prstGeom prst="straightConnector1">
              <a:avLst/>
            </a:prstGeom>
            <a:noFill/>
            <a:ln w="25400">
              <a:solidFill>
                <a:srgbClr val="FF6600"/>
              </a:solidFill>
              <a:round/>
              <a:headEnd/>
              <a:tailEnd type="arrow" w="med" len="med"/>
            </a:ln>
            <a:effectLst>
              <a:outerShdw dist="20000" dir="5400000" rotWithShape="0">
                <a:srgbClr val="808080">
                  <a:alpha val="37999"/>
                </a:srgbClr>
              </a:outerShdw>
            </a:effectLst>
          </p:spPr>
        </p:cxnSp>
        <p:cxnSp>
          <p:nvCxnSpPr>
            <p:cNvPr id="18" name="Straight Arrow Connector 17"/>
            <p:cNvCxnSpPr>
              <a:cxnSpLocks noChangeShapeType="1"/>
            </p:cNvCxnSpPr>
            <p:nvPr/>
          </p:nvCxnSpPr>
          <p:spPr bwMode="auto">
            <a:xfrm rot="5400000">
              <a:off x="6201790" y="1509698"/>
              <a:ext cx="181004" cy="1588"/>
            </a:xfrm>
            <a:prstGeom prst="straightConnector1">
              <a:avLst/>
            </a:prstGeom>
            <a:noFill/>
            <a:ln w="25400">
              <a:solidFill>
                <a:srgbClr val="FF6600"/>
              </a:solidFill>
              <a:round/>
              <a:headEnd/>
              <a:tailEnd type="arrow" w="med" len="med"/>
            </a:ln>
            <a:effectLst>
              <a:outerShdw dist="20000" dir="5400000" rotWithShape="0">
                <a:srgbClr val="808080">
                  <a:alpha val="37999"/>
                </a:srgbClr>
              </a:outerShdw>
            </a:effectLst>
          </p:spPr>
        </p:cxn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GB" sz="4000" smtClean="0"/>
              <a:t>UK sources of Quantitative Data</a:t>
            </a:r>
          </a:p>
        </p:txBody>
      </p:sp>
      <p:sp>
        <p:nvSpPr>
          <p:cNvPr id="45059" name="Rectangle 3"/>
          <p:cNvSpPr>
            <a:spLocks noGrp="1" noChangeArrowheads="1"/>
          </p:cNvSpPr>
          <p:nvPr>
            <p:ph type="body" idx="1"/>
          </p:nvPr>
        </p:nvSpPr>
        <p:spPr>
          <a:xfrm>
            <a:off x="468313" y="1844675"/>
            <a:ext cx="8229600" cy="4525963"/>
          </a:xfrm>
        </p:spPr>
        <p:txBody>
          <a:bodyPr/>
          <a:lstStyle/>
          <a:p>
            <a:pPr eaLnBrk="1" hangingPunct="1"/>
            <a:r>
              <a:rPr lang="en-GB" smtClean="0"/>
              <a:t>UCAS</a:t>
            </a:r>
          </a:p>
          <a:p>
            <a:pPr eaLnBrk="1" hangingPunct="1"/>
            <a:r>
              <a:rPr lang="en-GB" smtClean="0"/>
              <a:t>Student Records</a:t>
            </a:r>
          </a:p>
          <a:p>
            <a:pPr eaLnBrk="1" hangingPunct="1"/>
            <a:r>
              <a:rPr lang="en-GB" smtClean="0"/>
              <a:t>Institutional  Repository/Student Registry</a:t>
            </a:r>
          </a:p>
          <a:p>
            <a:pPr eaLnBrk="1" hangingPunct="1"/>
            <a:r>
              <a:rPr lang="en-GB" smtClean="0"/>
              <a:t>Human Resources</a:t>
            </a:r>
          </a:p>
          <a:p>
            <a:pPr eaLnBrk="1" hangingPunct="1"/>
            <a:r>
              <a:rPr lang="en-GB" smtClean="0"/>
              <a:t>Alumni Office</a:t>
            </a:r>
          </a:p>
          <a:p>
            <a:pPr eaLnBrk="1" hangingPunct="1"/>
            <a:r>
              <a:rPr lang="en-GB" smtClean="0"/>
              <a:t>Research Office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GB" sz="2400" smtClean="0"/>
              <a:t>Quantitative Data in Context:</a:t>
            </a:r>
            <a:br>
              <a:rPr lang="en-GB" sz="2400" smtClean="0"/>
            </a:br>
            <a:r>
              <a:rPr lang="en-GB" sz="2800" smtClean="0"/>
              <a:t>The Data Framework</a:t>
            </a:r>
          </a:p>
        </p:txBody>
      </p:sp>
      <p:sp>
        <p:nvSpPr>
          <p:cNvPr id="47107" name="Content Placeholder 2"/>
          <p:cNvSpPr>
            <a:spLocks noGrp="1"/>
          </p:cNvSpPr>
          <p:nvPr>
            <p:ph idx="1"/>
          </p:nvPr>
        </p:nvSpPr>
        <p:spPr>
          <a:xfrm>
            <a:off x="457200" y="1341438"/>
            <a:ext cx="8229600" cy="4525962"/>
          </a:xfrm>
        </p:spPr>
        <p:txBody>
          <a:bodyPr/>
          <a:lstStyle/>
          <a:p>
            <a:r>
              <a:rPr lang="en-GB" sz="2000" smtClean="0"/>
              <a:t>Management</a:t>
            </a:r>
          </a:p>
          <a:p>
            <a:r>
              <a:rPr lang="en-GB" sz="2000" smtClean="0"/>
              <a:t>Defining data requirements</a:t>
            </a:r>
          </a:p>
          <a:p>
            <a:pPr lvl="1"/>
            <a:r>
              <a:rPr lang="en-GB" sz="1600" smtClean="0"/>
              <a:t>Modelling</a:t>
            </a:r>
          </a:p>
          <a:p>
            <a:r>
              <a:rPr lang="en-GB" sz="2000" smtClean="0"/>
              <a:t>Understanding Processes &amp; Procedures</a:t>
            </a:r>
          </a:p>
          <a:p>
            <a:pPr lvl="1"/>
            <a:r>
              <a:rPr lang="en-GB" sz="1600" smtClean="0"/>
              <a:t>Business processes  (Mapping to the academic)</a:t>
            </a:r>
          </a:p>
          <a:p>
            <a:pPr lvl="1"/>
            <a:r>
              <a:rPr lang="en-GB" sz="1600" smtClean="0"/>
              <a:t>Student Life-Cycle    (Mapping to the student)</a:t>
            </a:r>
          </a:p>
          <a:p>
            <a:r>
              <a:rPr lang="en-GB" sz="2000" smtClean="0"/>
              <a:t>Designing/ Buying database system</a:t>
            </a:r>
          </a:p>
          <a:p>
            <a:pPr lvl="1"/>
            <a:r>
              <a:rPr lang="en-GB" sz="1600" smtClean="0"/>
              <a:t>Enterprise /corporate (University)</a:t>
            </a:r>
          </a:p>
          <a:p>
            <a:pPr lvl="2"/>
            <a:r>
              <a:rPr lang="en-GB" sz="1400" smtClean="0"/>
              <a:t>Finance</a:t>
            </a:r>
          </a:p>
          <a:p>
            <a:pPr lvl="2"/>
            <a:r>
              <a:rPr lang="en-GB" sz="1400" smtClean="0"/>
              <a:t>Student Records (In-house/off the shelf)</a:t>
            </a:r>
          </a:p>
          <a:p>
            <a:r>
              <a:rPr lang="en-GB" sz="2000" smtClean="0"/>
              <a:t>Reporting systems (End user)</a:t>
            </a:r>
          </a:p>
          <a:p>
            <a:pPr lvl="1"/>
            <a:r>
              <a:rPr lang="en-GB" sz="2000" smtClean="0"/>
              <a:t>Quality </a:t>
            </a:r>
          </a:p>
          <a:p>
            <a:pPr lvl="1"/>
            <a:r>
              <a:rPr lang="en-GB" sz="2000" smtClean="0"/>
              <a:t>and academic structures: reports for what and whom?</a:t>
            </a:r>
          </a:p>
          <a:p>
            <a:pPr lvl="1"/>
            <a:r>
              <a:rPr lang="en-GB" sz="2000" smtClean="0"/>
              <a:t>and administrative processes</a:t>
            </a:r>
          </a:p>
          <a:p>
            <a:r>
              <a:rPr lang="en-GB" sz="2000" smtClean="0"/>
              <a:t>Analysing: data mining; interpreting data</a:t>
            </a:r>
          </a:p>
          <a:p>
            <a:r>
              <a:rPr lang="en-GB" sz="2000" smtClean="0"/>
              <a:t>Action planning</a:t>
            </a:r>
          </a:p>
          <a:p>
            <a:pPr lvl="1">
              <a:buFontTx/>
              <a:buNone/>
            </a:pPr>
            <a:endParaRPr lang="en-GB" sz="1600" smtClean="0"/>
          </a:p>
        </p:txBody>
      </p:sp>
      <p:sp>
        <p:nvSpPr>
          <p:cNvPr id="47108" name="TextBox 3"/>
          <p:cNvSpPr txBox="1">
            <a:spLocks noChangeArrowheads="1"/>
          </p:cNvSpPr>
          <p:nvPr/>
        </p:nvSpPr>
        <p:spPr bwMode="auto">
          <a:xfrm>
            <a:off x="6761163" y="6308725"/>
            <a:ext cx="2033587" cy="276225"/>
          </a:xfrm>
          <a:prstGeom prst="rect">
            <a:avLst/>
          </a:prstGeom>
          <a:noFill/>
          <a:ln w="9525">
            <a:noFill/>
            <a:miter lim="800000"/>
            <a:headEnd/>
            <a:tailEnd/>
          </a:ln>
        </p:spPr>
        <p:txBody>
          <a:bodyPr wrap="none">
            <a:spAutoFit/>
          </a:bodyPr>
          <a:lstStyle/>
          <a:p>
            <a:r>
              <a:rPr lang="en-GB"/>
              <a:t>Data  </a:t>
            </a:r>
            <a:r>
              <a:rPr lang="en-GB">
                <a:sym typeface="Wingdings" charset="2"/>
              </a:rPr>
              <a:t> Query     Report</a:t>
            </a:r>
            <a:endParaRPr lang="en-GB"/>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Qualitative data: UK examples</a:t>
            </a:r>
          </a:p>
        </p:txBody>
      </p:sp>
      <p:pic>
        <p:nvPicPr>
          <p:cNvPr id="4" name="Picture 3"/>
          <p:cNvPicPr>
            <a:picLocks noChangeAspect="1"/>
          </p:cNvPicPr>
          <p:nvPr/>
        </p:nvPicPr>
        <p:blipFill>
          <a:blip r:embed="rId2" cstate="print"/>
          <a:stretch>
            <a:fillRect/>
          </a:stretch>
        </p:blipFill>
        <p:spPr>
          <a:xfrm>
            <a:off x="4953000" y="1219200"/>
            <a:ext cx="3493374" cy="5029200"/>
          </a:xfrm>
          <a:prstGeom prst="rect">
            <a:avLst/>
          </a:prstGeom>
        </p:spPr>
      </p:pic>
      <p:pic>
        <p:nvPicPr>
          <p:cNvPr id="5" name="Picture 4"/>
          <p:cNvPicPr>
            <a:picLocks noChangeAspect="1"/>
          </p:cNvPicPr>
          <p:nvPr/>
        </p:nvPicPr>
        <p:blipFill>
          <a:blip r:embed="rId3" cstate="print"/>
          <a:stretch>
            <a:fillRect/>
          </a:stretch>
        </p:blipFill>
        <p:spPr>
          <a:xfrm>
            <a:off x="520700" y="1537249"/>
            <a:ext cx="4051300" cy="3783502"/>
          </a:xfrm>
          <a:prstGeom prst="rect">
            <a:avLst/>
          </a:prstGeom>
        </p:spPr>
      </p:pic>
      <p:sp>
        <p:nvSpPr>
          <p:cNvPr id="6" name="Oval 5"/>
          <p:cNvSpPr/>
          <p:nvPr/>
        </p:nvSpPr>
        <p:spPr bwMode="auto">
          <a:xfrm>
            <a:off x="914400" y="2895600"/>
            <a:ext cx="762000" cy="533400"/>
          </a:xfrm>
          <a:prstGeom prst="ellipse">
            <a:avLst/>
          </a:prstGeom>
          <a:noFill/>
          <a:ln w="349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Qualitative data: UK examples</a:t>
            </a:r>
          </a:p>
        </p:txBody>
      </p:sp>
      <p:pic>
        <p:nvPicPr>
          <p:cNvPr id="7" name="Picture 6"/>
          <p:cNvPicPr>
            <a:picLocks noChangeAspect="1"/>
          </p:cNvPicPr>
          <p:nvPr/>
        </p:nvPicPr>
        <p:blipFill>
          <a:blip r:embed="rId2" cstate="print"/>
          <a:stretch>
            <a:fillRect/>
          </a:stretch>
        </p:blipFill>
        <p:spPr>
          <a:xfrm>
            <a:off x="403896" y="2057400"/>
            <a:ext cx="8336207" cy="342900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Qualitative data: UK examples</a:t>
            </a:r>
          </a:p>
        </p:txBody>
      </p:sp>
      <p:pic>
        <p:nvPicPr>
          <p:cNvPr id="4" name="Picture 3"/>
          <p:cNvPicPr>
            <a:picLocks noChangeAspect="1"/>
          </p:cNvPicPr>
          <p:nvPr/>
        </p:nvPicPr>
        <p:blipFill>
          <a:blip r:embed="rId2" cstate="print"/>
          <a:stretch>
            <a:fillRect/>
          </a:stretch>
        </p:blipFill>
        <p:spPr>
          <a:xfrm>
            <a:off x="762000" y="1828800"/>
            <a:ext cx="8095144" cy="2209800"/>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dirty="0" smtClean="0"/>
              <a:t>UK example:  PRES</a:t>
            </a:r>
          </a:p>
        </p:txBody>
      </p:sp>
      <p:pic>
        <p:nvPicPr>
          <p:cNvPr id="4" name="Picture 3"/>
          <p:cNvPicPr>
            <a:picLocks noChangeAspect="1"/>
          </p:cNvPicPr>
          <p:nvPr/>
        </p:nvPicPr>
        <p:blipFill>
          <a:blip r:embed="rId2" cstate="print"/>
          <a:stretch>
            <a:fillRect/>
          </a:stretch>
        </p:blipFill>
        <p:spPr>
          <a:xfrm>
            <a:off x="2682218" y="1295400"/>
            <a:ext cx="3779564" cy="530860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dirty="0" smtClean="0"/>
              <a:t>UK example: PTES</a:t>
            </a:r>
          </a:p>
        </p:txBody>
      </p:sp>
      <p:pic>
        <p:nvPicPr>
          <p:cNvPr id="4" name="Picture 3"/>
          <p:cNvPicPr>
            <a:picLocks noChangeAspect="1"/>
          </p:cNvPicPr>
          <p:nvPr/>
        </p:nvPicPr>
        <p:blipFill>
          <a:blip r:embed="rId2" cstate="print"/>
          <a:stretch>
            <a:fillRect/>
          </a:stretch>
        </p:blipFill>
        <p:spPr>
          <a:xfrm>
            <a:off x="1474334" y="1219200"/>
            <a:ext cx="6195332" cy="5389808"/>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GB" smtClean="0"/>
              <a:t>Activity 2: Data management</a:t>
            </a:r>
          </a:p>
        </p:txBody>
      </p:sp>
      <p:sp>
        <p:nvSpPr>
          <p:cNvPr id="51203" name="Content Placeholder 2"/>
          <p:cNvSpPr>
            <a:spLocks noGrp="1"/>
          </p:cNvSpPr>
          <p:nvPr>
            <p:ph idx="1"/>
          </p:nvPr>
        </p:nvSpPr>
        <p:spPr/>
        <p:txBody>
          <a:bodyPr/>
          <a:lstStyle/>
          <a:p>
            <a:pPr marL="514350" indent="-514350">
              <a:buFontTx/>
              <a:buAutoNum type="arabicPeriod"/>
            </a:pPr>
            <a:r>
              <a:rPr lang="en-GB" smtClean="0"/>
              <a:t>Who provides Quantitative data in your university?</a:t>
            </a:r>
          </a:p>
          <a:p>
            <a:pPr marL="514350" indent="-514350">
              <a:buFontTx/>
              <a:buNone/>
            </a:pPr>
            <a:endParaRPr lang="en-GB" smtClean="0"/>
          </a:p>
          <a:p>
            <a:pPr marL="514350" indent="-514350">
              <a:buFontTx/>
              <a:buAutoNum type="arabicPeriod" startAt="2"/>
            </a:pPr>
            <a:r>
              <a:rPr lang="en-GB" smtClean="0"/>
              <a:t>Are there any issues?</a:t>
            </a:r>
          </a:p>
          <a:p>
            <a:pPr marL="514350" indent="-514350">
              <a:buFontTx/>
              <a:buAutoNum type="arabicPeriod" startAt="2"/>
            </a:pPr>
            <a:endParaRPr lang="en-GB" smtClean="0"/>
          </a:p>
          <a:p>
            <a:pPr marL="514350" indent="-514350">
              <a:buFontTx/>
              <a:buNone/>
            </a:pPr>
            <a:r>
              <a:rPr lang="en-GB" smtClean="0"/>
              <a:t>3.	What are the main challenges when dealing with Qualitative data?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ChangeArrowheads="1"/>
          </p:cNvSpPr>
          <p:nvPr>
            <p:ph type="title"/>
          </p:nvPr>
        </p:nvSpPr>
        <p:spPr/>
        <p:txBody>
          <a:bodyPr/>
          <a:lstStyle/>
          <a:p>
            <a:pPr eaLnBrk="1" hangingPunct="1"/>
            <a:r>
              <a:rPr lang="en-GB" smtClean="0"/>
              <a:t>Complete Data Picture</a:t>
            </a:r>
          </a:p>
        </p:txBody>
      </p:sp>
      <p:grpSp>
        <p:nvGrpSpPr>
          <p:cNvPr id="52227" name="Diagram 0"/>
          <p:cNvGrpSpPr>
            <a:grpSpLocks noGrp="1" noChangeAspect="1"/>
          </p:cNvGrpSpPr>
          <p:nvPr/>
        </p:nvGrpSpPr>
        <p:grpSpPr bwMode="auto">
          <a:xfrm>
            <a:off x="1042988" y="1412875"/>
            <a:ext cx="6875462" cy="3792538"/>
            <a:chOff x="227" y="954"/>
            <a:chExt cx="5261" cy="2902"/>
          </a:xfrm>
        </p:grpSpPr>
        <p:sp>
          <p:nvSpPr>
            <p:cNvPr id="52229" name="AutoShape 6"/>
            <p:cNvSpPr>
              <a:spLocks noChangeAspect="1" noChangeArrowheads="1" noTextEdit="1"/>
            </p:cNvSpPr>
            <p:nvPr/>
          </p:nvSpPr>
          <p:spPr bwMode="auto">
            <a:xfrm>
              <a:off x="227" y="954"/>
              <a:ext cx="5261" cy="2902"/>
            </a:xfrm>
            <a:prstGeom prst="rect">
              <a:avLst/>
            </a:prstGeom>
            <a:noFill/>
            <a:ln w="9525">
              <a:noFill/>
              <a:miter lim="800000"/>
              <a:headEnd/>
              <a:tailEnd/>
            </a:ln>
          </p:spPr>
          <p:txBody>
            <a:bodyPr/>
            <a:lstStyle/>
            <a:p>
              <a:endParaRPr lang="en-GB"/>
            </a:p>
          </p:txBody>
        </p:sp>
        <p:sp>
          <p:nvSpPr>
            <p:cNvPr id="52230" name="_s1028"/>
            <p:cNvSpPr>
              <a:spLocks noChangeArrowheads="1" noTextEdit="1"/>
            </p:cNvSpPr>
            <p:nvPr/>
          </p:nvSpPr>
          <p:spPr bwMode="auto">
            <a:xfrm>
              <a:off x="2731" y="1878"/>
              <a:ext cx="1054" cy="1055"/>
            </a:xfrm>
            <a:prstGeom prst="ellipse">
              <a:avLst/>
            </a:prstGeom>
            <a:solidFill>
              <a:schemeClr val="accent2">
                <a:alpha val="50195"/>
              </a:schemeClr>
            </a:solidFill>
            <a:ln w="4670">
              <a:solidFill>
                <a:schemeClr val="accent2"/>
              </a:solidFill>
              <a:round/>
              <a:headEnd/>
              <a:tailEnd/>
            </a:ln>
          </p:spPr>
          <p:txBody>
            <a:bodyPr lIns="0" tIns="0" rIns="0" bIns="0" anchor="ctr"/>
            <a:lstStyle/>
            <a:p>
              <a:endParaRPr lang="en-GB"/>
            </a:p>
          </p:txBody>
        </p:sp>
        <p:sp>
          <p:nvSpPr>
            <p:cNvPr id="52231" name="_s1029"/>
            <p:cNvSpPr>
              <a:spLocks noChangeArrowheads="1"/>
            </p:cNvSpPr>
            <p:nvPr/>
          </p:nvSpPr>
          <p:spPr bwMode="auto">
            <a:xfrm>
              <a:off x="3891" y="2274"/>
              <a:ext cx="1054" cy="263"/>
            </a:xfrm>
            <a:prstGeom prst="rect">
              <a:avLst/>
            </a:prstGeom>
            <a:noFill/>
            <a:ln w="9525">
              <a:noFill/>
              <a:miter lim="800000"/>
              <a:headEnd/>
              <a:tailEnd/>
            </a:ln>
          </p:spPr>
          <p:txBody>
            <a:bodyPr wrap="none" lIns="0" tIns="0" rIns="0" bIns="0" anchor="ctr"/>
            <a:lstStyle/>
            <a:p>
              <a:pPr algn="ctr"/>
              <a:r>
                <a:rPr lang="en-GB" sz="2400"/>
                <a:t>Qualitative Data</a:t>
              </a:r>
            </a:p>
          </p:txBody>
        </p:sp>
        <p:sp>
          <p:nvSpPr>
            <p:cNvPr id="52232" name="_s1030"/>
            <p:cNvSpPr>
              <a:spLocks noChangeArrowheads="1" noTextEdit="1"/>
            </p:cNvSpPr>
            <p:nvPr/>
          </p:nvSpPr>
          <p:spPr bwMode="auto">
            <a:xfrm>
              <a:off x="1928" y="1878"/>
              <a:ext cx="1054" cy="1055"/>
            </a:xfrm>
            <a:prstGeom prst="ellipse">
              <a:avLst/>
            </a:prstGeom>
            <a:solidFill>
              <a:schemeClr val="folHlink">
                <a:alpha val="50195"/>
              </a:schemeClr>
            </a:solidFill>
            <a:ln w="4670">
              <a:solidFill>
                <a:schemeClr val="folHlink"/>
              </a:solidFill>
              <a:round/>
              <a:headEnd/>
              <a:tailEnd/>
            </a:ln>
          </p:spPr>
          <p:txBody>
            <a:bodyPr lIns="0" tIns="0" rIns="0" bIns="0" anchor="ctr"/>
            <a:lstStyle/>
            <a:p>
              <a:endParaRPr lang="en-GB"/>
            </a:p>
          </p:txBody>
        </p:sp>
        <p:sp>
          <p:nvSpPr>
            <p:cNvPr id="52233" name="_s1031"/>
            <p:cNvSpPr>
              <a:spLocks noChangeArrowheads="1"/>
            </p:cNvSpPr>
            <p:nvPr/>
          </p:nvSpPr>
          <p:spPr bwMode="auto">
            <a:xfrm>
              <a:off x="768" y="2274"/>
              <a:ext cx="1054" cy="263"/>
            </a:xfrm>
            <a:prstGeom prst="rect">
              <a:avLst/>
            </a:prstGeom>
            <a:noFill/>
            <a:ln w="9525">
              <a:noFill/>
              <a:miter lim="800000"/>
              <a:headEnd/>
              <a:tailEnd/>
            </a:ln>
          </p:spPr>
          <p:txBody>
            <a:bodyPr wrap="none" lIns="0" tIns="0" rIns="0" bIns="0" anchor="ctr"/>
            <a:lstStyle/>
            <a:p>
              <a:pPr algn="ctr"/>
              <a:r>
                <a:rPr lang="en-GB" sz="2400"/>
                <a:t>Quantitative Data</a:t>
              </a:r>
            </a:p>
          </p:txBody>
        </p:sp>
      </p:grpSp>
      <p:sp>
        <p:nvSpPr>
          <p:cNvPr id="52228" name="Text Box 16"/>
          <p:cNvSpPr txBox="1">
            <a:spLocks noChangeArrowheads="1"/>
          </p:cNvSpPr>
          <p:nvPr/>
        </p:nvSpPr>
        <p:spPr bwMode="auto">
          <a:xfrm>
            <a:off x="1692275" y="4724400"/>
            <a:ext cx="5688013" cy="1466850"/>
          </a:xfrm>
          <a:prstGeom prst="rect">
            <a:avLst/>
          </a:prstGeom>
          <a:noFill/>
          <a:ln w="9525">
            <a:noFill/>
            <a:miter lim="800000"/>
            <a:headEnd/>
            <a:tailEnd/>
          </a:ln>
        </p:spPr>
        <p:txBody>
          <a:bodyPr>
            <a:spAutoFit/>
          </a:bodyPr>
          <a:lstStyle/>
          <a:p>
            <a:pPr algn="ctr">
              <a:spcBef>
                <a:spcPct val="50000"/>
              </a:spcBef>
            </a:pPr>
            <a:r>
              <a:rPr lang="en-GB" sz="1800"/>
              <a:t>VENN DIAGRAM</a:t>
            </a:r>
          </a:p>
          <a:p>
            <a:pPr algn="ctr">
              <a:spcBef>
                <a:spcPct val="50000"/>
              </a:spcBef>
            </a:pPr>
            <a:r>
              <a:rPr lang="en-GB" sz="1800"/>
              <a:t>Two types of evidence are supportive and complementary</a:t>
            </a:r>
          </a:p>
          <a:p>
            <a:pPr algn="ctr">
              <a:spcBef>
                <a:spcPct val="50000"/>
              </a:spcBef>
            </a:pPr>
            <a:endParaRPr lang="en-GB" sz="180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Grp="1" noChangeArrowheads="1"/>
          </p:cNvSpPr>
          <p:nvPr>
            <p:ph type="title"/>
          </p:nvPr>
        </p:nvSpPr>
        <p:spPr/>
        <p:txBody>
          <a:bodyPr/>
          <a:lstStyle/>
          <a:p>
            <a:pPr eaLnBrk="1" hangingPunct="1"/>
            <a:r>
              <a:rPr lang="en-GB" smtClean="0"/>
              <a:t>Balanced Quality Data Picture</a:t>
            </a:r>
          </a:p>
        </p:txBody>
      </p:sp>
      <p:grpSp>
        <p:nvGrpSpPr>
          <p:cNvPr id="54275" name="Diagram 0"/>
          <p:cNvGrpSpPr>
            <a:grpSpLocks noGrp="1" noChangeAspect="1"/>
          </p:cNvGrpSpPr>
          <p:nvPr/>
        </p:nvGrpSpPr>
        <p:grpSpPr bwMode="auto">
          <a:xfrm>
            <a:off x="1042988" y="1412875"/>
            <a:ext cx="6875462" cy="3792538"/>
            <a:chOff x="227" y="954"/>
            <a:chExt cx="5261" cy="2902"/>
          </a:xfrm>
        </p:grpSpPr>
        <p:sp>
          <p:nvSpPr>
            <p:cNvPr id="54279" name="AutoShape 6"/>
            <p:cNvSpPr>
              <a:spLocks noChangeAspect="1" noChangeArrowheads="1" noTextEdit="1"/>
            </p:cNvSpPr>
            <p:nvPr/>
          </p:nvSpPr>
          <p:spPr bwMode="auto">
            <a:xfrm>
              <a:off x="227" y="954"/>
              <a:ext cx="5261" cy="2902"/>
            </a:xfrm>
            <a:prstGeom prst="rect">
              <a:avLst/>
            </a:prstGeom>
            <a:noFill/>
            <a:ln w="9525">
              <a:noFill/>
              <a:miter lim="800000"/>
              <a:headEnd/>
              <a:tailEnd/>
            </a:ln>
          </p:spPr>
          <p:txBody>
            <a:bodyPr/>
            <a:lstStyle/>
            <a:p>
              <a:endParaRPr lang="en-GB"/>
            </a:p>
          </p:txBody>
        </p:sp>
        <p:sp>
          <p:nvSpPr>
            <p:cNvPr id="54280" name="_s1028"/>
            <p:cNvSpPr>
              <a:spLocks noChangeArrowheads="1" noTextEdit="1"/>
            </p:cNvSpPr>
            <p:nvPr/>
          </p:nvSpPr>
          <p:spPr bwMode="auto">
            <a:xfrm>
              <a:off x="2519" y="1878"/>
              <a:ext cx="2449" cy="1055"/>
            </a:xfrm>
            <a:prstGeom prst="ellipse">
              <a:avLst/>
            </a:prstGeom>
            <a:solidFill>
              <a:schemeClr val="accent2">
                <a:alpha val="50195"/>
              </a:schemeClr>
            </a:solidFill>
            <a:ln w="4670">
              <a:solidFill>
                <a:schemeClr val="accent2"/>
              </a:solidFill>
              <a:round/>
              <a:headEnd/>
              <a:tailEnd/>
            </a:ln>
          </p:spPr>
          <p:txBody>
            <a:bodyPr lIns="0" tIns="0" rIns="0" bIns="0" anchor="ctr"/>
            <a:lstStyle/>
            <a:p>
              <a:endParaRPr lang="en-GB"/>
            </a:p>
          </p:txBody>
        </p:sp>
        <p:sp>
          <p:nvSpPr>
            <p:cNvPr id="54281" name="_s1029"/>
            <p:cNvSpPr>
              <a:spLocks noChangeArrowheads="1"/>
            </p:cNvSpPr>
            <p:nvPr/>
          </p:nvSpPr>
          <p:spPr bwMode="auto">
            <a:xfrm>
              <a:off x="3452" y="2234"/>
              <a:ext cx="1054" cy="263"/>
            </a:xfrm>
            <a:prstGeom prst="rect">
              <a:avLst/>
            </a:prstGeom>
            <a:noFill/>
            <a:ln w="9525">
              <a:noFill/>
              <a:miter lim="800000"/>
              <a:headEnd/>
              <a:tailEnd/>
            </a:ln>
          </p:spPr>
          <p:txBody>
            <a:bodyPr wrap="none" lIns="0" tIns="0" rIns="0" bIns="0" anchor="ctr"/>
            <a:lstStyle/>
            <a:p>
              <a:pPr algn="ctr"/>
              <a:r>
                <a:rPr lang="en-GB" sz="2400"/>
                <a:t>Enhancement </a:t>
              </a:r>
            </a:p>
            <a:p>
              <a:pPr algn="ctr"/>
              <a:r>
                <a:rPr lang="en-GB" sz="2400"/>
                <a:t>(</a:t>
              </a:r>
              <a:r>
                <a:rPr lang="en-GB" sz="1800"/>
                <a:t>Improvement)</a:t>
              </a:r>
            </a:p>
          </p:txBody>
        </p:sp>
        <p:sp>
          <p:nvSpPr>
            <p:cNvPr id="54282" name="_s1030"/>
            <p:cNvSpPr>
              <a:spLocks noChangeArrowheads="1" noTextEdit="1"/>
            </p:cNvSpPr>
            <p:nvPr/>
          </p:nvSpPr>
          <p:spPr bwMode="auto">
            <a:xfrm>
              <a:off x="828" y="1878"/>
              <a:ext cx="2154" cy="1055"/>
            </a:xfrm>
            <a:prstGeom prst="ellipse">
              <a:avLst/>
            </a:prstGeom>
            <a:solidFill>
              <a:schemeClr val="folHlink">
                <a:alpha val="50195"/>
              </a:schemeClr>
            </a:solidFill>
            <a:ln w="4670">
              <a:solidFill>
                <a:schemeClr val="folHlink"/>
              </a:solidFill>
              <a:round/>
              <a:headEnd/>
              <a:tailEnd/>
            </a:ln>
          </p:spPr>
          <p:txBody>
            <a:bodyPr lIns="0" tIns="0" rIns="0" bIns="0" anchor="ctr"/>
            <a:lstStyle/>
            <a:p>
              <a:endParaRPr lang="en-GB"/>
            </a:p>
          </p:txBody>
        </p:sp>
        <p:sp>
          <p:nvSpPr>
            <p:cNvPr id="54283" name="_s1031"/>
            <p:cNvSpPr>
              <a:spLocks noChangeArrowheads="1"/>
            </p:cNvSpPr>
            <p:nvPr/>
          </p:nvSpPr>
          <p:spPr bwMode="auto">
            <a:xfrm>
              <a:off x="1236" y="2234"/>
              <a:ext cx="1054" cy="263"/>
            </a:xfrm>
            <a:prstGeom prst="rect">
              <a:avLst/>
            </a:prstGeom>
            <a:noFill/>
            <a:ln w="9525">
              <a:noFill/>
              <a:miter lim="800000"/>
              <a:headEnd/>
              <a:tailEnd/>
            </a:ln>
          </p:spPr>
          <p:txBody>
            <a:bodyPr wrap="none" lIns="0" tIns="0" rIns="0" bIns="0" anchor="ctr"/>
            <a:lstStyle/>
            <a:p>
              <a:pPr algn="ctr"/>
              <a:r>
                <a:rPr lang="en-GB" sz="2400"/>
                <a:t>Assurance</a:t>
              </a:r>
            </a:p>
          </p:txBody>
        </p:sp>
      </p:grpSp>
      <p:sp>
        <p:nvSpPr>
          <p:cNvPr id="54276" name="Text Box 16"/>
          <p:cNvSpPr txBox="1">
            <a:spLocks noChangeArrowheads="1"/>
          </p:cNvSpPr>
          <p:nvPr/>
        </p:nvSpPr>
        <p:spPr bwMode="auto">
          <a:xfrm>
            <a:off x="1692275" y="4724400"/>
            <a:ext cx="5688013" cy="779463"/>
          </a:xfrm>
          <a:prstGeom prst="rect">
            <a:avLst/>
          </a:prstGeom>
          <a:noFill/>
          <a:ln w="9525">
            <a:noFill/>
            <a:miter lim="800000"/>
            <a:headEnd/>
            <a:tailEnd/>
          </a:ln>
        </p:spPr>
        <p:txBody>
          <a:bodyPr>
            <a:spAutoFit/>
          </a:bodyPr>
          <a:lstStyle/>
          <a:p>
            <a:pPr algn="ctr">
              <a:spcBef>
                <a:spcPct val="50000"/>
              </a:spcBef>
            </a:pPr>
            <a:endParaRPr lang="en-GB" sz="1800"/>
          </a:p>
          <a:p>
            <a:pPr algn="ctr">
              <a:spcBef>
                <a:spcPct val="50000"/>
              </a:spcBef>
            </a:pPr>
            <a:endParaRPr lang="en-GB" sz="1800"/>
          </a:p>
        </p:txBody>
      </p:sp>
      <p:cxnSp>
        <p:nvCxnSpPr>
          <p:cNvPr id="54277" name="Straight Arrow Connector 10"/>
          <p:cNvCxnSpPr>
            <a:cxnSpLocks noChangeShapeType="1"/>
          </p:cNvCxnSpPr>
          <p:nvPr/>
        </p:nvCxnSpPr>
        <p:spPr bwMode="auto">
          <a:xfrm rot="5400000">
            <a:off x="3810001" y="2895600"/>
            <a:ext cx="1066800" cy="3175"/>
          </a:xfrm>
          <a:prstGeom prst="straightConnector1">
            <a:avLst/>
          </a:prstGeom>
          <a:noFill/>
          <a:ln w="31750">
            <a:solidFill>
              <a:srgbClr val="0000FF"/>
            </a:solidFill>
            <a:round/>
            <a:headEnd/>
            <a:tailEnd type="arrow" w="med" len="med"/>
          </a:ln>
        </p:spPr>
      </p:cxnSp>
      <p:sp>
        <p:nvSpPr>
          <p:cNvPr id="54278" name="TextBox 11"/>
          <p:cNvSpPr txBox="1">
            <a:spLocks noChangeArrowheads="1"/>
          </p:cNvSpPr>
          <p:nvPr/>
        </p:nvSpPr>
        <p:spPr bwMode="auto">
          <a:xfrm>
            <a:off x="3657600" y="1828800"/>
            <a:ext cx="1531938" cy="461963"/>
          </a:xfrm>
          <a:prstGeom prst="rect">
            <a:avLst/>
          </a:prstGeom>
          <a:noFill/>
          <a:ln w="9525">
            <a:noFill/>
            <a:miter lim="800000"/>
            <a:headEnd/>
            <a:tailEnd/>
          </a:ln>
        </p:spPr>
        <p:txBody>
          <a:bodyPr wrap="none">
            <a:spAutoFit/>
          </a:bodyPr>
          <a:lstStyle/>
          <a:p>
            <a:r>
              <a:rPr lang="en-US" sz="2400" b="1">
                <a:solidFill>
                  <a:srgbClr val="0000FF"/>
                </a:solidFill>
              </a:rPr>
              <a:t>QUALITY</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endParaRPr lang="en-US" smtClean="0"/>
          </a:p>
        </p:txBody>
      </p:sp>
      <p:sp>
        <p:nvSpPr>
          <p:cNvPr id="56323" name="Content Placeholder 2"/>
          <p:cNvSpPr>
            <a:spLocks noGrp="1"/>
          </p:cNvSpPr>
          <p:nvPr>
            <p:ph idx="1"/>
          </p:nvPr>
        </p:nvSpPr>
        <p:spPr/>
        <p:txBody>
          <a:bodyPr/>
          <a:lstStyle/>
          <a:p>
            <a:pPr algn="ctr">
              <a:buFontTx/>
              <a:buNone/>
            </a:pPr>
            <a:endParaRPr lang="en-GB" sz="3600" smtClean="0"/>
          </a:p>
          <a:p>
            <a:pPr algn="ctr">
              <a:buFontTx/>
              <a:buNone/>
            </a:pPr>
            <a:endParaRPr lang="en-GB" sz="3600" smtClean="0"/>
          </a:p>
          <a:p>
            <a:pPr algn="ctr">
              <a:buFontTx/>
              <a:buNone/>
            </a:pPr>
            <a:r>
              <a:rPr lang="en-GB" sz="3600" smtClean="0"/>
              <a:t>Business Systems and Processes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4"/>
          <p:cNvGrpSpPr>
            <a:grpSpLocks/>
          </p:cNvGrpSpPr>
          <p:nvPr/>
        </p:nvGrpSpPr>
        <p:grpSpPr bwMode="auto">
          <a:xfrm>
            <a:off x="357188" y="3000375"/>
            <a:ext cx="5129212" cy="3629025"/>
            <a:chOff x="357188" y="3000375"/>
            <a:chExt cx="5129212" cy="3629025"/>
          </a:xfrm>
        </p:grpSpPr>
        <p:pic>
          <p:nvPicPr>
            <p:cNvPr id="57358" name="Picture 2" descr="C:\Program Files\Microsoft Office\MEDIA\CAGCAT10\j0233018.wmf"/>
            <p:cNvPicPr>
              <a:picLocks noChangeAspect="1" noChangeArrowheads="1"/>
            </p:cNvPicPr>
            <p:nvPr/>
          </p:nvPicPr>
          <p:blipFill>
            <a:blip r:embed="rId2" cstate="print"/>
            <a:srcRect/>
            <a:stretch>
              <a:fillRect/>
            </a:stretch>
          </p:blipFill>
          <p:spPr bwMode="auto">
            <a:xfrm>
              <a:off x="357188" y="3000375"/>
              <a:ext cx="1265237" cy="1285875"/>
            </a:xfrm>
            <a:prstGeom prst="rect">
              <a:avLst/>
            </a:prstGeom>
            <a:noFill/>
            <a:ln w="9525">
              <a:noFill/>
              <a:miter lim="800000"/>
              <a:headEnd/>
              <a:tailEnd/>
            </a:ln>
          </p:spPr>
        </p:pic>
        <p:sp>
          <p:nvSpPr>
            <p:cNvPr id="19" name="Cloud 18"/>
            <p:cNvSpPr/>
            <p:nvPr/>
          </p:nvSpPr>
          <p:spPr>
            <a:xfrm>
              <a:off x="1752600" y="4724400"/>
              <a:ext cx="3733800" cy="1905000"/>
            </a:xfrm>
            <a:prstGeom prst="cloud">
              <a:avLst/>
            </a:prstGeom>
            <a:solidFill>
              <a:srgbClr val="FFFF00">
                <a:alpha val="1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 name="TextBox 1"/>
            <p:cNvSpPr txBox="1"/>
            <p:nvPr/>
          </p:nvSpPr>
          <p:spPr>
            <a:xfrm>
              <a:off x="2362200" y="5029200"/>
              <a:ext cx="2533650" cy="1077913"/>
            </a:xfrm>
            <a:prstGeom prst="rect">
              <a:avLst/>
            </a:prstGeom>
            <a:noFill/>
          </p:spPr>
          <p:txBody>
            <a:bodyPr wrap="none">
              <a:spAutoFit/>
            </a:bodyPr>
            <a:lstStyle/>
            <a:p>
              <a:pPr algn="l" fontAlgn="auto">
                <a:spcBef>
                  <a:spcPts val="0"/>
                </a:spcBef>
                <a:spcAft>
                  <a:spcPts val="0"/>
                </a:spcAft>
                <a:defRPr/>
              </a:pPr>
              <a:r>
                <a:rPr lang="en-GB" sz="3200" b="1" dirty="0">
                  <a:solidFill>
                    <a:schemeClr val="accent6">
                      <a:lumMod val="75000"/>
                    </a:schemeClr>
                  </a:solidFill>
                  <a:latin typeface="+mn-lt"/>
                  <a:ea typeface="+mn-ea"/>
                </a:rPr>
                <a:t>WHAT </a:t>
              </a:r>
            </a:p>
            <a:p>
              <a:pPr algn="l" fontAlgn="auto">
                <a:spcBef>
                  <a:spcPts val="0"/>
                </a:spcBef>
                <a:spcAft>
                  <a:spcPts val="0"/>
                </a:spcAft>
                <a:defRPr/>
              </a:pPr>
              <a:r>
                <a:rPr lang="en-GB" sz="3200" b="1" dirty="0">
                  <a:solidFill>
                    <a:schemeClr val="accent6">
                      <a:lumMod val="75000"/>
                    </a:schemeClr>
                  </a:solidFill>
                  <a:latin typeface="+mn-lt"/>
                  <a:ea typeface="+mn-ea"/>
                </a:rPr>
                <a:t>EVIDENCE?</a:t>
              </a:r>
            </a:p>
          </p:txBody>
        </p:sp>
      </p:grpSp>
      <p:grpSp>
        <p:nvGrpSpPr>
          <p:cNvPr id="4" name="Group 15"/>
          <p:cNvGrpSpPr>
            <a:grpSpLocks/>
          </p:cNvGrpSpPr>
          <p:nvPr/>
        </p:nvGrpSpPr>
        <p:grpSpPr bwMode="auto">
          <a:xfrm>
            <a:off x="1928813" y="1071563"/>
            <a:ext cx="3143250" cy="3143250"/>
            <a:chOff x="1928813" y="1071563"/>
            <a:chExt cx="3143250" cy="3143250"/>
          </a:xfrm>
        </p:grpSpPr>
        <p:sp>
          <p:nvSpPr>
            <p:cNvPr id="13" name="Cloud Callout 12"/>
            <p:cNvSpPr/>
            <p:nvPr/>
          </p:nvSpPr>
          <p:spPr>
            <a:xfrm>
              <a:off x="1928813" y="1071563"/>
              <a:ext cx="3143250" cy="314325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4" name="TextBox 13"/>
            <p:cNvSpPr txBox="1"/>
            <p:nvPr/>
          </p:nvSpPr>
          <p:spPr>
            <a:xfrm>
              <a:off x="2362200" y="1676400"/>
              <a:ext cx="2365375" cy="882650"/>
            </a:xfrm>
            <a:prstGeom prst="rect">
              <a:avLst/>
            </a:prstGeom>
            <a:noFill/>
          </p:spPr>
          <p:txBody>
            <a:bodyPr wrap="none">
              <a:spAutoFit/>
            </a:bodyPr>
            <a:lstStyle/>
            <a:p>
              <a:pPr fontAlgn="auto">
                <a:spcBef>
                  <a:spcPts val="0"/>
                </a:spcBef>
                <a:spcAft>
                  <a:spcPts val="0"/>
                </a:spcAft>
                <a:defRPr/>
              </a:pPr>
              <a:r>
                <a:rPr lang="en-GB" sz="2570" dirty="0">
                  <a:latin typeface="+mn-lt"/>
                  <a:ea typeface="+mn-ea"/>
                </a:rPr>
                <a:t>Collecting data</a:t>
              </a:r>
            </a:p>
            <a:p>
              <a:pPr fontAlgn="auto">
                <a:spcBef>
                  <a:spcPts val="0"/>
                </a:spcBef>
                <a:spcAft>
                  <a:spcPts val="0"/>
                </a:spcAft>
                <a:defRPr/>
              </a:pPr>
              <a:r>
                <a:rPr lang="en-GB" sz="2570" dirty="0">
                  <a:latin typeface="+mn-lt"/>
                  <a:ea typeface="+mn-ea"/>
                </a:rPr>
                <a:t> from?</a:t>
              </a:r>
            </a:p>
          </p:txBody>
        </p:sp>
      </p:grpSp>
      <p:grpSp>
        <p:nvGrpSpPr>
          <p:cNvPr id="5" name="Group 21"/>
          <p:cNvGrpSpPr>
            <a:grpSpLocks/>
          </p:cNvGrpSpPr>
          <p:nvPr/>
        </p:nvGrpSpPr>
        <p:grpSpPr bwMode="auto">
          <a:xfrm>
            <a:off x="4800600" y="533400"/>
            <a:ext cx="4310063" cy="7653338"/>
            <a:chOff x="4800600" y="533400"/>
            <a:chExt cx="4310063" cy="7653154"/>
          </a:xfrm>
        </p:grpSpPr>
        <p:sp>
          <p:nvSpPr>
            <p:cNvPr id="57349" name="TextBox 21"/>
            <p:cNvSpPr txBox="1">
              <a:spLocks noChangeArrowheads="1"/>
            </p:cNvSpPr>
            <p:nvPr/>
          </p:nvSpPr>
          <p:spPr bwMode="auto">
            <a:xfrm>
              <a:off x="5643563" y="533400"/>
              <a:ext cx="3467100" cy="7653154"/>
            </a:xfrm>
            <a:prstGeom prst="rect">
              <a:avLst/>
            </a:prstGeom>
            <a:noFill/>
            <a:ln w="9525">
              <a:noFill/>
              <a:miter lim="800000"/>
              <a:headEnd/>
              <a:tailEnd/>
            </a:ln>
          </p:spPr>
          <p:txBody>
            <a:bodyPr>
              <a:spAutoFit/>
            </a:bodyPr>
            <a:lstStyle/>
            <a:p>
              <a:r>
                <a:rPr lang="en-GB" sz="2800" b="1">
                  <a:latin typeface="Calibri" charset="0"/>
                </a:rPr>
                <a:t>BUSINESS PROCESSES (Strategic) </a:t>
              </a:r>
            </a:p>
            <a:p>
              <a:endParaRPr lang="en-GB" sz="2800" b="1">
                <a:latin typeface="Calibri" charset="0"/>
              </a:endParaRPr>
            </a:p>
            <a:p>
              <a:r>
                <a:rPr lang="en-GB" sz="2800" b="1">
                  <a:latin typeface="Calibri" charset="0"/>
                </a:rPr>
                <a:t>ADMIN SYSTEMS</a:t>
              </a:r>
            </a:p>
            <a:p>
              <a:r>
                <a:rPr lang="en-GB" sz="2800" b="1">
                  <a:latin typeface="Calibri" charset="0"/>
                </a:rPr>
                <a:t>(Registry) </a:t>
              </a:r>
            </a:p>
            <a:p>
              <a:endParaRPr lang="en-GB" sz="2800" b="1">
                <a:latin typeface="Calibri" charset="0"/>
              </a:endParaRPr>
            </a:p>
            <a:p>
              <a:r>
                <a:rPr lang="en-GB" sz="2800" b="1">
                  <a:latin typeface="Calibri" charset="0"/>
                </a:rPr>
                <a:t>QUALITY SYSTEMS</a:t>
              </a:r>
            </a:p>
            <a:p>
              <a:r>
                <a:rPr lang="en-GB" sz="2800" b="1">
                  <a:latin typeface="Calibri" charset="0"/>
                </a:rPr>
                <a:t>(Quality Unit)</a:t>
              </a:r>
            </a:p>
            <a:p>
              <a:endParaRPr lang="en-GB" sz="2800" b="1">
                <a:latin typeface="Calibri" charset="0"/>
              </a:endParaRPr>
            </a:p>
            <a:p>
              <a:r>
                <a:rPr lang="en-GB" sz="2800" b="1">
                  <a:latin typeface="Calibri" charset="0"/>
                </a:rPr>
                <a:t>ACADEMIC</a:t>
              </a:r>
              <a:r>
                <a:rPr lang="en-GB" sz="3200" b="1">
                  <a:latin typeface="Calibri" charset="0"/>
                </a:rPr>
                <a:t> </a:t>
              </a:r>
              <a:r>
                <a:rPr lang="en-GB" sz="2800" b="1">
                  <a:latin typeface="Calibri" charset="0"/>
                </a:rPr>
                <a:t>ACTIVITY (Colleges)</a:t>
              </a:r>
              <a:r>
                <a:rPr lang="en-GB" sz="3200" b="1">
                  <a:latin typeface="Calibri" charset="0"/>
                </a:rPr>
                <a:t> </a:t>
              </a:r>
            </a:p>
            <a:p>
              <a:r>
                <a:rPr lang="en-GB" sz="3200" b="1">
                  <a:latin typeface="Calibri" charset="0"/>
                </a:rPr>
                <a:t> </a:t>
              </a:r>
            </a:p>
            <a:p>
              <a:endParaRPr lang="en-GB" sz="3200" b="1">
                <a:latin typeface="Calibri" charset="0"/>
              </a:endParaRPr>
            </a:p>
            <a:p>
              <a:endParaRPr lang="en-GB" sz="3200" b="1">
                <a:latin typeface="Calibri" charset="0"/>
              </a:endParaRPr>
            </a:p>
          </p:txBody>
        </p:sp>
        <p:cxnSp>
          <p:nvCxnSpPr>
            <p:cNvPr id="57350" name="Straight Connector 20"/>
            <p:cNvCxnSpPr>
              <a:cxnSpLocks noChangeShapeType="1"/>
            </p:cNvCxnSpPr>
            <p:nvPr/>
          </p:nvCxnSpPr>
          <p:spPr bwMode="auto">
            <a:xfrm rot="5400000">
              <a:off x="3544939" y="2781247"/>
              <a:ext cx="3886106" cy="1588"/>
            </a:xfrm>
            <a:prstGeom prst="line">
              <a:avLst/>
            </a:prstGeom>
            <a:noFill/>
            <a:ln w="31750">
              <a:solidFill>
                <a:srgbClr val="0000FF"/>
              </a:solidFill>
              <a:round/>
              <a:headEnd/>
              <a:tailEnd/>
            </a:ln>
          </p:spPr>
        </p:cxnSp>
        <p:cxnSp>
          <p:nvCxnSpPr>
            <p:cNvPr id="57351" name="Straight Connector 26"/>
            <p:cNvCxnSpPr>
              <a:cxnSpLocks noChangeShapeType="1"/>
            </p:cNvCxnSpPr>
            <p:nvPr/>
          </p:nvCxnSpPr>
          <p:spPr bwMode="auto">
            <a:xfrm>
              <a:off x="4800600" y="2055533"/>
              <a:ext cx="685800" cy="1830"/>
            </a:xfrm>
            <a:prstGeom prst="line">
              <a:avLst/>
            </a:prstGeom>
            <a:noFill/>
            <a:ln w="31750">
              <a:solidFill>
                <a:srgbClr val="0000FF"/>
              </a:solidFill>
              <a:round/>
              <a:headEnd/>
              <a:tailEnd/>
            </a:ln>
          </p:spPr>
        </p:cxnSp>
        <p:cxnSp>
          <p:nvCxnSpPr>
            <p:cNvPr id="57352" name="Straight Arrow Connector 28"/>
            <p:cNvCxnSpPr>
              <a:cxnSpLocks noChangeShapeType="1"/>
            </p:cNvCxnSpPr>
            <p:nvPr/>
          </p:nvCxnSpPr>
          <p:spPr bwMode="auto">
            <a:xfrm>
              <a:off x="5486400" y="838193"/>
              <a:ext cx="304800" cy="1828"/>
            </a:xfrm>
            <a:prstGeom prst="straightConnector1">
              <a:avLst/>
            </a:prstGeom>
            <a:noFill/>
            <a:ln w="31750">
              <a:solidFill>
                <a:srgbClr val="0000FF"/>
              </a:solidFill>
              <a:round/>
              <a:headEnd/>
              <a:tailEnd type="arrow" w="med" len="med"/>
            </a:ln>
          </p:spPr>
        </p:cxnSp>
        <p:cxnSp>
          <p:nvCxnSpPr>
            <p:cNvPr id="57353" name="Straight Arrow Connector 29"/>
            <p:cNvCxnSpPr>
              <a:cxnSpLocks noChangeShapeType="1"/>
            </p:cNvCxnSpPr>
            <p:nvPr/>
          </p:nvCxnSpPr>
          <p:spPr bwMode="auto">
            <a:xfrm>
              <a:off x="5486400" y="2057363"/>
              <a:ext cx="304800" cy="1828"/>
            </a:xfrm>
            <a:prstGeom prst="straightConnector1">
              <a:avLst/>
            </a:prstGeom>
            <a:noFill/>
            <a:ln w="31750">
              <a:solidFill>
                <a:srgbClr val="0000FF"/>
              </a:solidFill>
              <a:round/>
              <a:headEnd/>
              <a:tailEnd type="arrow" w="med" len="med"/>
            </a:ln>
          </p:spPr>
        </p:cxnSp>
        <p:cxnSp>
          <p:nvCxnSpPr>
            <p:cNvPr id="57354" name="Straight Arrow Connector 30"/>
            <p:cNvCxnSpPr>
              <a:cxnSpLocks noChangeShapeType="1"/>
            </p:cNvCxnSpPr>
            <p:nvPr/>
          </p:nvCxnSpPr>
          <p:spPr bwMode="auto">
            <a:xfrm>
              <a:off x="5486400" y="4724299"/>
              <a:ext cx="304800" cy="1828"/>
            </a:xfrm>
            <a:prstGeom prst="straightConnector1">
              <a:avLst/>
            </a:prstGeom>
            <a:noFill/>
            <a:ln w="31750">
              <a:solidFill>
                <a:srgbClr val="0000FF"/>
              </a:solidFill>
              <a:round/>
              <a:headEnd/>
              <a:tailEnd type="arrow" w="med" len="med"/>
            </a:ln>
          </p:spPr>
        </p:cxnSp>
        <p:cxnSp>
          <p:nvCxnSpPr>
            <p:cNvPr id="57355" name="Straight Arrow Connector 29"/>
            <p:cNvCxnSpPr>
              <a:cxnSpLocks noChangeShapeType="1"/>
            </p:cNvCxnSpPr>
            <p:nvPr/>
          </p:nvCxnSpPr>
          <p:spPr bwMode="auto">
            <a:xfrm>
              <a:off x="5486400" y="3352732"/>
              <a:ext cx="304800" cy="1828"/>
            </a:xfrm>
            <a:prstGeom prst="straightConnector1">
              <a:avLst/>
            </a:prstGeom>
            <a:noFill/>
            <a:ln w="31750">
              <a:solidFill>
                <a:srgbClr val="0000FF"/>
              </a:solidFill>
              <a:round/>
              <a:headEnd/>
              <a:tailEnd type="arrow" w="med" len="me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en-GB" sz="4000" smtClean="0"/>
              <a:t>Business Processes and Systems</a:t>
            </a:r>
          </a:p>
        </p:txBody>
      </p:sp>
      <p:pic>
        <p:nvPicPr>
          <p:cNvPr id="58371" name="Picture 3"/>
          <p:cNvPicPr>
            <a:picLocks noChangeAspect="1" noChangeArrowheads="1"/>
          </p:cNvPicPr>
          <p:nvPr/>
        </p:nvPicPr>
        <p:blipFill>
          <a:blip r:embed="rId2" cstate="print"/>
          <a:srcRect/>
          <a:stretch>
            <a:fillRect/>
          </a:stretch>
        </p:blipFill>
        <p:spPr bwMode="auto">
          <a:xfrm>
            <a:off x="1692275" y="1700213"/>
            <a:ext cx="4951413" cy="4243387"/>
          </a:xfrm>
          <a:prstGeom prst="rect">
            <a:avLst/>
          </a:prstGeom>
          <a:noFill/>
          <a:ln w="9525">
            <a:noFill/>
            <a:miter lim="800000"/>
            <a:headEnd/>
            <a:tailEnd/>
          </a:ln>
        </p:spPr>
      </p:pic>
      <p:sp>
        <p:nvSpPr>
          <p:cNvPr id="58372" name="TextBox 28"/>
          <p:cNvSpPr txBox="1">
            <a:spLocks noChangeArrowheads="1"/>
          </p:cNvSpPr>
          <p:nvPr/>
        </p:nvSpPr>
        <p:spPr bwMode="auto">
          <a:xfrm>
            <a:off x="209550" y="6248400"/>
            <a:ext cx="2457450"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  (UK)</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r>
              <a:rPr lang="en-GB" sz="3200" smtClean="0"/>
              <a:t>Admissions to Enrolment</a:t>
            </a:r>
          </a:p>
        </p:txBody>
      </p:sp>
      <p:pic>
        <p:nvPicPr>
          <p:cNvPr id="59395" name="Picture 4"/>
          <p:cNvPicPr>
            <a:picLocks noChangeAspect="1" noChangeArrowheads="1"/>
          </p:cNvPicPr>
          <p:nvPr/>
        </p:nvPicPr>
        <p:blipFill>
          <a:blip r:embed="rId2" cstate="print"/>
          <a:srcRect/>
          <a:stretch>
            <a:fillRect/>
          </a:stretch>
        </p:blipFill>
        <p:spPr bwMode="auto">
          <a:xfrm>
            <a:off x="276225" y="2100263"/>
            <a:ext cx="8591550" cy="2657475"/>
          </a:xfrm>
          <a:prstGeom prst="rect">
            <a:avLst/>
          </a:prstGeom>
          <a:noFill/>
          <a:ln w="9525">
            <a:noFill/>
            <a:miter lim="800000"/>
            <a:headEnd/>
            <a:tailEnd/>
          </a:ln>
        </p:spPr>
      </p:pic>
      <p:pic>
        <p:nvPicPr>
          <p:cNvPr id="59396" name="Picture 2"/>
          <p:cNvPicPr>
            <a:picLocks noChangeAspect="1" noChangeArrowheads="1"/>
          </p:cNvPicPr>
          <p:nvPr/>
        </p:nvPicPr>
        <p:blipFill>
          <a:blip r:embed="rId3" cstate="print"/>
          <a:srcRect/>
          <a:stretch>
            <a:fillRect/>
          </a:stretch>
        </p:blipFill>
        <p:spPr bwMode="auto">
          <a:xfrm>
            <a:off x="395288" y="4724400"/>
            <a:ext cx="7410450" cy="666750"/>
          </a:xfrm>
          <a:prstGeom prst="rect">
            <a:avLst/>
          </a:prstGeom>
          <a:noFill/>
          <a:ln w="9525">
            <a:noFill/>
            <a:miter lim="800000"/>
            <a:headEnd/>
            <a:tailEnd/>
          </a:ln>
        </p:spPr>
      </p:pic>
      <p:pic>
        <p:nvPicPr>
          <p:cNvPr id="59397" name="Picture 3"/>
          <p:cNvPicPr>
            <a:picLocks noChangeAspect="1" noChangeArrowheads="1"/>
          </p:cNvPicPr>
          <p:nvPr/>
        </p:nvPicPr>
        <p:blipFill>
          <a:blip r:embed="rId4" cstate="print"/>
          <a:srcRect/>
          <a:stretch>
            <a:fillRect/>
          </a:stretch>
        </p:blipFill>
        <p:spPr bwMode="auto">
          <a:xfrm>
            <a:off x="395288" y="5516563"/>
            <a:ext cx="3190875" cy="257175"/>
          </a:xfrm>
          <a:prstGeom prst="rect">
            <a:avLst/>
          </a:prstGeom>
          <a:noFill/>
          <a:ln w="9525">
            <a:noFill/>
            <a:miter lim="800000"/>
            <a:headEnd/>
            <a:tailEnd/>
          </a:ln>
        </p:spPr>
      </p:pic>
      <p:sp>
        <p:nvSpPr>
          <p:cNvPr id="59398" name="TextBox 8"/>
          <p:cNvSpPr txBox="1">
            <a:spLocks noChangeArrowheads="1"/>
          </p:cNvSpPr>
          <p:nvPr/>
        </p:nvSpPr>
        <p:spPr bwMode="auto">
          <a:xfrm>
            <a:off x="2566988" y="6165850"/>
            <a:ext cx="4138612" cy="400050"/>
          </a:xfrm>
          <a:prstGeom prst="rect">
            <a:avLst/>
          </a:prstGeom>
          <a:noFill/>
          <a:ln w="9525">
            <a:noFill/>
            <a:miter lim="800000"/>
            <a:headEnd/>
            <a:tailEnd/>
          </a:ln>
        </p:spPr>
        <p:txBody>
          <a:bodyPr wrap="none">
            <a:spAutoFit/>
          </a:bodyPr>
          <a:lstStyle/>
          <a:p>
            <a:r>
              <a:rPr lang="en-GB" sz="2000" b="1" i="1">
                <a:solidFill>
                  <a:srgbClr val="222268"/>
                </a:solidFill>
              </a:rPr>
              <a:t>Student Life – Cycle:   Overview</a:t>
            </a:r>
          </a:p>
        </p:txBody>
      </p:sp>
      <p:sp>
        <p:nvSpPr>
          <p:cNvPr id="59399"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GB" sz="3200" smtClean="0"/>
              <a:t>Assessment and Awards</a:t>
            </a:r>
          </a:p>
        </p:txBody>
      </p:sp>
      <p:pic>
        <p:nvPicPr>
          <p:cNvPr id="60419" name="Picture 2"/>
          <p:cNvPicPr>
            <a:picLocks noChangeAspect="1" noChangeArrowheads="1"/>
          </p:cNvPicPr>
          <p:nvPr/>
        </p:nvPicPr>
        <p:blipFill>
          <a:blip r:embed="rId2" cstate="print"/>
          <a:srcRect/>
          <a:stretch>
            <a:fillRect/>
          </a:stretch>
        </p:blipFill>
        <p:spPr bwMode="auto">
          <a:xfrm>
            <a:off x="252413" y="1676400"/>
            <a:ext cx="8639175" cy="3505200"/>
          </a:xfrm>
          <a:prstGeom prst="rect">
            <a:avLst/>
          </a:prstGeom>
          <a:noFill/>
          <a:ln w="9525">
            <a:noFill/>
            <a:miter lim="800000"/>
            <a:headEnd/>
            <a:tailEnd/>
          </a:ln>
        </p:spPr>
      </p:pic>
      <p:sp>
        <p:nvSpPr>
          <p:cNvPr id="60420" name="TextBox 4"/>
          <p:cNvSpPr txBox="1">
            <a:spLocks noChangeArrowheads="1"/>
          </p:cNvSpPr>
          <p:nvPr/>
        </p:nvSpPr>
        <p:spPr bwMode="auto">
          <a:xfrm>
            <a:off x="2566988" y="6165850"/>
            <a:ext cx="4138612" cy="400050"/>
          </a:xfrm>
          <a:prstGeom prst="rect">
            <a:avLst/>
          </a:prstGeom>
          <a:noFill/>
          <a:ln w="9525">
            <a:noFill/>
            <a:miter lim="800000"/>
            <a:headEnd/>
            <a:tailEnd/>
          </a:ln>
        </p:spPr>
        <p:txBody>
          <a:bodyPr wrap="none">
            <a:spAutoFit/>
          </a:bodyPr>
          <a:lstStyle/>
          <a:p>
            <a:r>
              <a:rPr lang="en-GB" sz="2000" b="1" i="1">
                <a:solidFill>
                  <a:srgbClr val="222268"/>
                </a:solidFill>
              </a:rPr>
              <a:t>Student Life – Cycle:   Overview</a:t>
            </a:r>
          </a:p>
        </p:txBody>
      </p:sp>
      <p:sp>
        <p:nvSpPr>
          <p:cNvPr id="60421"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GB" sz="3600" smtClean="0"/>
              <a:t>Admin systems:  Enquiries</a:t>
            </a:r>
          </a:p>
        </p:txBody>
      </p:sp>
      <p:pic>
        <p:nvPicPr>
          <p:cNvPr id="61443" name="Picture 2"/>
          <p:cNvPicPr>
            <a:picLocks noChangeAspect="1" noChangeArrowheads="1"/>
          </p:cNvPicPr>
          <p:nvPr/>
        </p:nvPicPr>
        <p:blipFill>
          <a:blip r:embed="rId2" cstate="print"/>
          <a:srcRect/>
          <a:stretch>
            <a:fillRect/>
          </a:stretch>
        </p:blipFill>
        <p:spPr bwMode="auto">
          <a:xfrm>
            <a:off x="638175" y="1600200"/>
            <a:ext cx="7867650" cy="4333875"/>
          </a:xfrm>
          <a:prstGeom prst="rect">
            <a:avLst/>
          </a:prstGeom>
          <a:noFill/>
          <a:ln w="9525">
            <a:noFill/>
            <a:miter lim="800000"/>
            <a:headEnd/>
            <a:tailEnd/>
          </a:ln>
        </p:spPr>
      </p:pic>
      <p:sp>
        <p:nvSpPr>
          <p:cNvPr id="61444"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61445" name="TextBox 4"/>
          <p:cNvSpPr txBox="1">
            <a:spLocks noChangeArrowheads="1"/>
          </p:cNvSpPr>
          <p:nvPr/>
        </p:nvSpPr>
        <p:spPr bwMode="auto">
          <a:xfrm>
            <a:off x="1735138" y="1143000"/>
            <a:ext cx="5351462" cy="338138"/>
          </a:xfrm>
          <a:prstGeom prst="rect">
            <a:avLst/>
          </a:prstGeom>
          <a:noFill/>
          <a:ln w="9525">
            <a:noFill/>
            <a:miter lim="800000"/>
            <a:headEnd/>
            <a:tailEnd/>
          </a:ln>
        </p:spPr>
        <p:txBody>
          <a:bodyPr wrap="none">
            <a:spAutoFit/>
          </a:bodyPr>
          <a:lstStyle/>
          <a:p>
            <a:r>
              <a:rPr lang="en-US" sz="1600"/>
              <a:t>Customer Relationship Management software (Hobsons)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GB" sz="3600" smtClean="0"/>
              <a:t>Admin systems: Open Day Enquiry</a:t>
            </a:r>
          </a:p>
        </p:txBody>
      </p:sp>
      <p:pic>
        <p:nvPicPr>
          <p:cNvPr id="62467" name="Picture 2"/>
          <p:cNvPicPr>
            <a:picLocks noChangeAspect="1" noChangeArrowheads="1"/>
          </p:cNvPicPr>
          <p:nvPr/>
        </p:nvPicPr>
        <p:blipFill>
          <a:blip r:embed="rId2" cstate="print"/>
          <a:srcRect/>
          <a:stretch>
            <a:fillRect/>
          </a:stretch>
        </p:blipFill>
        <p:spPr bwMode="auto">
          <a:xfrm>
            <a:off x="585788" y="1685925"/>
            <a:ext cx="7972425" cy="4191000"/>
          </a:xfrm>
          <a:prstGeom prst="rect">
            <a:avLst/>
          </a:prstGeom>
          <a:noFill/>
          <a:ln w="9525">
            <a:noFill/>
            <a:miter lim="800000"/>
            <a:headEnd/>
            <a:tailEnd/>
          </a:ln>
        </p:spPr>
      </p:pic>
      <p:sp>
        <p:nvSpPr>
          <p:cNvPr id="62468"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r>
              <a:rPr lang="en-GB" sz="3600" smtClean="0"/>
              <a:t>Admin systems: PG and PT Enquiry </a:t>
            </a:r>
            <a:br>
              <a:rPr lang="en-GB" sz="3600" smtClean="0"/>
            </a:br>
            <a:endParaRPr lang="en-GB" sz="3600" smtClean="0"/>
          </a:p>
        </p:txBody>
      </p:sp>
      <p:pic>
        <p:nvPicPr>
          <p:cNvPr id="63491" name="Picture 2"/>
          <p:cNvPicPr>
            <a:picLocks noChangeAspect="1" noChangeArrowheads="1"/>
          </p:cNvPicPr>
          <p:nvPr/>
        </p:nvPicPr>
        <p:blipFill>
          <a:blip r:embed="rId2" cstate="print"/>
          <a:srcRect/>
          <a:stretch>
            <a:fillRect/>
          </a:stretch>
        </p:blipFill>
        <p:spPr bwMode="auto">
          <a:xfrm>
            <a:off x="468313" y="1970088"/>
            <a:ext cx="8207375" cy="3306762"/>
          </a:xfrm>
          <a:prstGeom prst="rect">
            <a:avLst/>
          </a:prstGeom>
          <a:noFill/>
          <a:ln w="9525">
            <a:noFill/>
            <a:miter lim="800000"/>
            <a:headEnd/>
            <a:tailEnd/>
          </a:ln>
        </p:spPr>
      </p:pic>
      <p:sp>
        <p:nvSpPr>
          <p:cNvPr id="63492"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63493" name="TextBox 4"/>
          <p:cNvSpPr txBox="1">
            <a:spLocks noChangeArrowheads="1"/>
          </p:cNvSpPr>
          <p:nvPr/>
        </p:nvSpPr>
        <p:spPr bwMode="auto">
          <a:xfrm>
            <a:off x="1401590" y="914400"/>
            <a:ext cx="7361410" cy="338554"/>
          </a:xfrm>
          <a:prstGeom prst="rect">
            <a:avLst/>
          </a:prstGeom>
          <a:noFill/>
          <a:ln w="9525">
            <a:noFill/>
            <a:miter lim="800000"/>
            <a:headEnd/>
            <a:tailEnd/>
          </a:ln>
        </p:spPr>
        <p:txBody>
          <a:bodyPr wrap="none">
            <a:spAutoFit/>
          </a:bodyPr>
          <a:lstStyle/>
          <a:p>
            <a:r>
              <a:rPr lang="en-US" sz="1600" dirty="0"/>
              <a:t>Customer Relationship Management software (</a:t>
            </a:r>
            <a:r>
              <a:rPr lang="en-US" sz="1600" dirty="0" err="1"/>
              <a:t>Hobsons</a:t>
            </a:r>
            <a:r>
              <a:rPr lang="en-US" sz="1600" dirty="0"/>
              <a:t>) (or ‘in-house’ </a:t>
            </a:r>
            <a:r>
              <a:rPr lang="en-US" sz="1600" dirty="0" smtClean="0"/>
              <a:t>system) </a:t>
            </a:r>
            <a:endParaRPr lang="en-US" sz="16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GB" sz="3600" smtClean="0"/>
              <a:t>Admin systems: UCAS Admissions</a:t>
            </a:r>
          </a:p>
        </p:txBody>
      </p:sp>
      <p:pic>
        <p:nvPicPr>
          <p:cNvPr id="64515" name="Picture 2"/>
          <p:cNvPicPr>
            <a:picLocks noChangeAspect="1" noChangeArrowheads="1"/>
          </p:cNvPicPr>
          <p:nvPr/>
        </p:nvPicPr>
        <p:blipFill>
          <a:blip r:embed="rId2" cstate="print"/>
          <a:srcRect/>
          <a:stretch>
            <a:fillRect/>
          </a:stretch>
        </p:blipFill>
        <p:spPr bwMode="auto">
          <a:xfrm>
            <a:off x="250825" y="2036763"/>
            <a:ext cx="8424863" cy="3408362"/>
          </a:xfrm>
          <a:prstGeom prst="rect">
            <a:avLst/>
          </a:prstGeom>
          <a:noFill/>
          <a:ln w="9525">
            <a:noFill/>
            <a:miter lim="800000"/>
            <a:headEnd/>
            <a:tailEnd/>
          </a:ln>
        </p:spPr>
      </p:pic>
      <p:sp>
        <p:nvSpPr>
          <p:cNvPr id="64516"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64517" name="TextBox 4"/>
          <p:cNvSpPr txBox="1">
            <a:spLocks noChangeArrowheads="1"/>
          </p:cNvSpPr>
          <p:nvPr/>
        </p:nvSpPr>
        <p:spPr bwMode="auto">
          <a:xfrm>
            <a:off x="1553990" y="1109663"/>
            <a:ext cx="7361410" cy="338554"/>
          </a:xfrm>
          <a:prstGeom prst="rect">
            <a:avLst/>
          </a:prstGeom>
          <a:noFill/>
          <a:ln w="9525">
            <a:noFill/>
            <a:miter lim="800000"/>
            <a:headEnd/>
            <a:tailEnd/>
          </a:ln>
        </p:spPr>
        <p:txBody>
          <a:bodyPr wrap="none">
            <a:spAutoFit/>
          </a:bodyPr>
          <a:lstStyle/>
          <a:p>
            <a:r>
              <a:rPr lang="en-US" sz="1600" dirty="0"/>
              <a:t>Customer Relationship Management software (</a:t>
            </a:r>
            <a:r>
              <a:rPr lang="en-US" sz="1600" dirty="0" err="1"/>
              <a:t>Hobsons</a:t>
            </a:r>
            <a:r>
              <a:rPr lang="en-US" sz="1600" dirty="0"/>
              <a:t>) (or ‘in-house’ </a:t>
            </a:r>
            <a:r>
              <a:rPr lang="en-US" sz="1600" dirty="0" smtClean="0"/>
              <a:t>system) </a:t>
            </a:r>
            <a:endParaRPr lang="en-US" sz="16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GB" sz="3600" smtClean="0"/>
              <a:t>Admin systems: </a:t>
            </a:r>
            <a:br>
              <a:rPr lang="en-GB" sz="3600" smtClean="0"/>
            </a:br>
            <a:r>
              <a:rPr lang="en-GB" sz="3600" smtClean="0"/>
              <a:t>Assignment submissions</a:t>
            </a:r>
          </a:p>
        </p:txBody>
      </p:sp>
      <p:pic>
        <p:nvPicPr>
          <p:cNvPr id="65539" name="Picture 2"/>
          <p:cNvPicPr>
            <a:picLocks noChangeAspect="1" noChangeArrowheads="1"/>
          </p:cNvPicPr>
          <p:nvPr/>
        </p:nvPicPr>
        <p:blipFill>
          <a:blip r:embed="rId2" cstate="print"/>
          <a:srcRect/>
          <a:stretch>
            <a:fillRect/>
          </a:stretch>
        </p:blipFill>
        <p:spPr bwMode="auto">
          <a:xfrm>
            <a:off x="71438" y="1770063"/>
            <a:ext cx="9001125" cy="3962400"/>
          </a:xfrm>
          <a:prstGeom prst="rect">
            <a:avLst/>
          </a:prstGeom>
          <a:noFill/>
          <a:ln w="9525">
            <a:noFill/>
            <a:miter lim="800000"/>
            <a:headEnd/>
            <a:tailEnd/>
          </a:ln>
        </p:spPr>
      </p:pic>
      <p:sp>
        <p:nvSpPr>
          <p:cNvPr id="65540"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GB" sz="3600" smtClean="0"/>
              <a:t>Admin systems: </a:t>
            </a:r>
            <a:br>
              <a:rPr lang="en-GB" sz="3600" smtClean="0"/>
            </a:br>
            <a:r>
              <a:rPr lang="en-GB" sz="3600" smtClean="0"/>
              <a:t>Assignment submission </a:t>
            </a:r>
            <a:r>
              <a:rPr lang="en-GB" sz="1600" smtClean="0"/>
              <a:t>(School of Engineering)</a:t>
            </a:r>
          </a:p>
        </p:txBody>
      </p:sp>
      <p:pic>
        <p:nvPicPr>
          <p:cNvPr id="66563" name="Picture 2"/>
          <p:cNvPicPr>
            <a:picLocks noChangeAspect="1" noChangeArrowheads="1"/>
          </p:cNvPicPr>
          <p:nvPr/>
        </p:nvPicPr>
        <p:blipFill>
          <a:blip r:embed="rId2" cstate="print"/>
          <a:srcRect/>
          <a:stretch>
            <a:fillRect/>
          </a:stretch>
        </p:blipFill>
        <p:spPr bwMode="auto">
          <a:xfrm>
            <a:off x="147638" y="1927225"/>
            <a:ext cx="8848725" cy="4238625"/>
          </a:xfrm>
          <a:prstGeom prst="rect">
            <a:avLst/>
          </a:prstGeom>
          <a:noFill/>
          <a:ln w="9525">
            <a:noFill/>
            <a:miter lim="800000"/>
            <a:headEnd/>
            <a:tailEnd/>
          </a:ln>
        </p:spPr>
      </p:pic>
      <p:sp>
        <p:nvSpPr>
          <p:cNvPr id="66564"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5" name="Rectangle 4"/>
          <p:cNvSpPr/>
          <p:nvPr/>
        </p:nvSpPr>
        <p:spPr bwMode="auto">
          <a:xfrm>
            <a:off x="1143000" y="3886200"/>
            <a:ext cx="1219200" cy="1447800"/>
          </a:xfrm>
          <a:prstGeom prst="rect">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en-GB" sz="3600" smtClean="0"/>
              <a:t>Admin systems: </a:t>
            </a:r>
            <a:br>
              <a:rPr lang="en-GB" sz="3600" smtClean="0"/>
            </a:br>
            <a:r>
              <a:rPr lang="en-GB" sz="3600" smtClean="0"/>
              <a:t>Assignment submission </a:t>
            </a:r>
            <a:r>
              <a:rPr lang="en-GB" sz="1600" smtClean="0"/>
              <a:t>(School of Visual Arts) </a:t>
            </a:r>
          </a:p>
        </p:txBody>
      </p:sp>
      <p:pic>
        <p:nvPicPr>
          <p:cNvPr id="67587" name="Picture 2"/>
          <p:cNvPicPr>
            <a:picLocks noChangeAspect="1" noChangeArrowheads="1"/>
          </p:cNvPicPr>
          <p:nvPr/>
        </p:nvPicPr>
        <p:blipFill>
          <a:blip r:embed="rId2" cstate="print"/>
          <a:srcRect/>
          <a:stretch>
            <a:fillRect/>
          </a:stretch>
        </p:blipFill>
        <p:spPr bwMode="auto">
          <a:xfrm>
            <a:off x="323850" y="1628775"/>
            <a:ext cx="8583613" cy="4675188"/>
          </a:xfrm>
          <a:prstGeom prst="rect">
            <a:avLst/>
          </a:prstGeom>
          <a:noFill/>
          <a:ln w="9525">
            <a:noFill/>
            <a:miter lim="800000"/>
            <a:headEnd/>
            <a:tailEnd/>
          </a:ln>
        </p:spPr>
      </p:pic>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7590"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r>
              <a:rPr lang="en-GB" sz="3600" smtClean="0"/>
              <a:t>Admin systems: Exam Scheduling </a:t>
            </a:r>
            <a:endParaRPr lang="en-GB" sz="1800" smtClean="0"/>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68613" name="Picture 2"/>
          <p:cNvPicPr>
            <a:picLocks noChangeAspect="1" noChangeArrowheads="1"/>
          </p:cNvPicPr>
          <p:nvPr/>
        </p:nvPicPr>
        <p:blipFill>
          <a:blip r:embed="rId2" cstate="print"/>
          <a:srcRect/>
          <a:stretch>
            <a:fillRect/>
          </a:stretch>
        </p:blipFill>
        <p:spPr bwMode="auto">
          <a:xfrm>
            <a:off x="107950" y="1779588"/>
            <a:ext cx="8847138" cy="3810000"/>
          </a:xfrm>
          <a:prstGeom prst="rect">
            <a:avLst/>
          </a:prstGeom>
          <a:noFill/>
          <a:ln w="9525">
            <a:noFill/>
            <a:miter lim="800000"/>
            <a:headEnd/>
            <a:tailEnd/>
          </a:ln>
        </p:spPr>
      </p:pic>
      <p:sp>
        <p:nvSpPr>
          <p:cNvPr id="68614"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r>
              <a:rPr lang="en-GB" sz="3600" dirty="0" smtClean="0"/>
              <a:t>Admin systems: </a:t>
            </a:r>
            <a:br>
              <a:rPr lang="en-GB" sz="3600" dirty="0" smtClean="0"/>
            </a:br>
            <a:r>
              <a:rPr lang="en-GB" sz="3600" dirty="0" smtClean="0"/>
              <a:t>Exam Board </a:t>
            </a:r>
            <a:r>
              <a:rPr lang="en-GB" sz="1600" dirty="0" smtClean="0"/>
              <a:t>School of Health Sciences (Psychology)</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69637" name="Picture 2"/>
          <p:cNvPicPr>
            <a:picLocks noChangeAspect="1" noChangeArrowheads="1"/>
          </p:cNvPicPr>
          <p:nvPr/>
        </p:nvPicPr>
        <p:blipFill>
          <a:blip r:embed="rId2" cstate="print"/>
          <a:srcRect/>
          <a:stretch>
            <a:fillRect/>
          </a:stretch>
        </p:blipFill>
        <p:spPr bwMode="auto">
          <a:xfrm>
            <a:off x="85725" y="1554163"/>
            <a:ext cx="8972550" cy="4467225"/>
          </a:xfrm>
          <a:prstGeom prst="rect">
            <a:avLst/>
          </a:prstGeom>
          <a:noFill/>
          <a:ln w="9525">
            <a:noFill/>
            <a:miter lim="800000"/>
            <a:headEnd/>
            <a:tailEnd/>
          </a:ln>
        </p:spPr>
      </p:pic>
      <p:sp>
        <p:nvSpPr>
          <p:cNvPr id="69638"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r>
              <a:rPr lang="en-GB" sz="3600" smtClean="0"/>
              <a:t>Admin systems: </a:t>
            </a:r>
            <a:br>
              <a:rPr lang="en-GB" sz="3600" smtClean="0"/>
            </a:br>
            <a:r>
              <a:rPr lang="en-GB" sz="3600" smtClean="0"/>
              <a:t>Exam Board </a:t>
            </a:r>
            <a:r>
              <a:rPr lang="en-GB" sz="1600" smtClean="0"/>
              <a:t>(School of Education: Progression)</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 name="Rectangle 6"/>
          <p:cNvSpPr/>
          <p:nvPr/>
        </p:nvSpPr>
        <p:spPr>
          <a:xfrm>
            <a:off x="3203575" y="6021388"/>
            <a:ext cx="4176713"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p:nvSpPr>
        <p:spPr>
          <a:xfrm>
            <a:off x="1692275" y="6165850"/>
            <a:ext cx="1863725" cy="358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0663" name="Picture 2"/>
          <p:cNvPicPr>
            <a:picLocks noChangeAspect="1" noChangeArrowheads="1"/>
          </p:cNvPicPr>
          <p:nvPr/>
        </p:nvPicPr>
        <p:blipFill>
          <a:blip r:embed="rId2" cstate="print"/>
          <a:srcRect/>
          <a:stretch>
            <a:fillRect/>
          </a:stretch>
        </p:blipFill>
        <p:spPr bwMode="auto">
          <a:xfrm>
            <a:off x="179388" y="1773238"/>
            <a:ext cx="8843962" cy="4494212"/>
          </a:xfrm>
          <a:prstGeom prst="rect">
            <a:avLst/>
          </a:prstGeom>
          <a:noFill/>
          <a:ln w="9525">
            <a:noFill/>
            <a:miter lim="800000"/>
            <a:headEnd/>
            <a:tailEnd/>
          </a:ln>
        </p:spPr>
      </p:pic>
      <p:sp>
        <p:nvSpPr>
          <p:cNvPr id="70664"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r>
              <a:rPr lang="en-GB" sz="3600" smtClean="0"/>
              <a:t>Admin systems: </a:t>
            </a:r>
            <a:br>
              <a:rPr lang="en-GB" sz="3600" smtClean="0"/>
            </a:br>
            <a:r>
              <a:rPr lang="en-GB" sz="3600" smtClean="0"/>
              <a:t>Exam Board  </a:t>
            </a:r>
            <a:r>
              <a:rPr lang="en-GB" sz="1600" smtClean="0"/>
              <a:t>(School of Education: Final Year)</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 name="Rectangle 6"/>
          <p:cNvSpPr/>
          <p:nvPr/>
        </p:nvSpPr>
        <p:spPr>
          <a:xfrm>
            <a:off x="3203575" y="6021388"/>
            <a:ext cx="4176713"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p:nvSpPr>
        <p:spPr>
          <a:xfrm>
            <a:off x="1692275" y="6165850"/>
            <a:ext cx="1863725" cy="358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1687" name="Picture 2"/>
          <p:cNvPicPr>
            <a:picLocks noChangeAspect="1" noChangeArrowheads="1"/>
          </p:cNvPicPr>
          <p:nvPr/>
        </p:nvPicPr>
        <p:blipFill>
          <a:blip r:embed="rId2" cstate="print"/>
          <a:srcRect/>
          <a:stretch>
            <a:fillRect/>
          </a:stretch>
        </p:blipFill>
        <p:spPr bwMode="auto">
          <a:xfrm>
            <a:off x="323850" y="1844675"/>
            <a:ext cx="8461375" cy="4192588"/>
          </a:xfrm>
          <a:prstGeom prst="rect">
            <a:avLst/>
          </a:prstGeom>
          <a:noFill/>
          <a:ln w="9525">
            <a:noFill/>
            <a:miter lim="800000"/>
            <a:headEnd/>
            <a:tailEnd/>
          </a:ln>
        </p:spPr>
      </p:pic>
      <p:sp>
        <p:nvSpPr>
          <p:cNvPr id="71688"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r>
              <a:rPr lang="en-GB" sz="3600" dirty="0" smtClean="0"/>
              <a:t>Admin systems: </a:t>
            </a:r>
            <a:br>
              <a:rPr lang="en-GB" sz="3600" dirty="0" smtClean="0"/>
            </a:br>
            <a:r>
              <a:rPr lang="en-GB" sz="3600" dirty="0" smtClean="0"/>
              <a:t>Exam Board </a:t>
            </a:r>
            <a:r>
              <a:rPr lang="en-GB" sz="1600" dirty="0" smtClean="0"/>
              <a:t>(School of Agricultural Science: Progression) </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 name="Rectangle 6"/>
          <p:cNvSpPr/>
          <p:nvPr/>
        </p:nvSpPr>
        <p:spPr>
          <a:xfrm>
            <a:off x="3203575" y="6021388"/>
            <a:ext cx="4176713"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p:nvSpPr>
        <p:spPr>
          <a:xfrm>
            <a:off x="1692275" y="6165850"/>
            <a:ext cx="1863725" cy="358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2711" name="Picture 2"/>
          <p:cNvPicPr>
            <a:picLocks noChangeAspect="1" noChangeArrowheads="1"/>
          </p:cNvPicPr>
          <p:nvPr/>
        </p:nvPicPr>
        <p:blipFill>
          <a:blip r:embed="rId2" cstate="print"/>
          <a:srcRect/>
          <a:stretch>
            <a:fillRect/>
          </a:stretch>
        </p:blipFill>
        <p:spPr bwMode="auto">
          <a:xfrm>
            <a:off x="323850" y="1833563"/>
            <a:ext cx="8596313" cy="4187825"/>
          </a:xfrm>
          <a:prstGeom prst="rect">
            <a:avLst/>
          </a:prstGeom>
          <a:noFill/>
          <a:ln w="9525">
            <a:noFill/>
            <a:miter lim="800000"/>
            <a:headEnd/>
            <a:tailEnd/>
          </a:ln>
        </p:spPr>
      </p:pic>
      <p:sp>
        <p:nvSpPr>
          <p:cNvPr id="72712"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en-GB" sz="3600" smtClean="0"/>
              <a:t>Admin systems: </a:t>
            </a:r>
            <a:br>
              <a:rPr lang="en-GB" sz="3600" smtClean="0"/>
            </a:br>
            <a:r>
              <a:rPr lang="en-GB" sz="3600" smtClean="0"/>
              <a:t>Exam Board  (Scheduling) </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 name="Rectangle 6"/>
          <p:cNvSpPr/>
          <p:nvPr/>
        </p:nvSpPr>
        <p:spPr>
          <a:xfrm>
            <a:off x="3276600" y="6092825"/>
            <a:ext cx="4175125" cy="360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p:nvSpPr>
        <p:spPr>
          <a:xfrm>
            <a:off x="1692275" y="6165850"/>
            <a:ext cx="1863725" cy="358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3735" name="Picture 2"/>
          <p:cNvPicPr>
            <a:picLocks noChangeAspect="1" noChangeArrowheads="1"/>
          </p:cNvPicPr>
          <p:nvPr/>
        </p:nvPicPr>
        <p:blipFill>
          <a:blip r:embed="rId2" cstate="print"/>
          <a:srcRect/>
          <a:stretch>
            <a:fillRect/>
          </a:stretch>
        </p:blipFill>
        <p:spPr bwMode="auto">
          <a:xfrm>
            <a:off x="468313" y="1649413"/>
            <a:ext cx="8135937" cy="4127500"/>
          </a:xfrm>
          <a:prstGeom prst="rect">
            <a:avLst/>
          </a:prstGeom>
          <a:noFill/>
          <a:ln w="9525">
            <a:noFill/>
            <a:miter lim="800000"/>
            <a:headEnd/>
            <a:tailEnd/>
          </a:ln>
        </p:spPr>
      </p:pic>
      <p:sp>
        <p:nvSpPr>
          <p:cNvPr id="9" name="Rectangle 8"/>
          <p:cNvSpPr/>
          <p:nvPr/>
        </p:nvSpPr>
        <p:spPr>
          <a:xfrm>
            <a:off x="1763713" y="5445125"/>
            <a:ext cx="5472112" cy="43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3737" name="Picture 9"/>
          <p:cNvPicPr>
            <a:picLocks noChangeAspect="1"/>
          </p:cNvPicPr>
          <p:nvPr/>
        </p:nvPicPr>
        <p:blipFill>
          <a:blip r:embed="rId3" cstate="print"/>
          <a:srcRect/>
          <a:stretch>
            <a:fillRect/>
          </a:stretch>
        </p:blipFill>
        <p:spPr bwMode="auto">
          <a:xfrm>
            <a:off x="1295400" y="5791200"/>
            <a:ext cx="6667500" cy="762000"/>
          </a:xfrm>
          <a:prstGeom prst="rect">
            <a:avLst/>
          </a:prstGeom>
          <a:noFill/>
          <a:ln w="9525">
            <a:noFill/>
            <a:miter lim="800000"/>
            <a:headEnd/>
            <a:tailEnd/>
          </a:ln>
        </p:spPr>
      </p:pic>
      <p:sp>
        <p:nvSpPr>
          <p:cNvPr id="73738" name="TextBox 28"/>
          <p:cNvSpPr txBox="1">
            <a:spLocks noChangeArrowheads="1"/>
          </p:cNvSpPr>
          <p:nvPr/>
        </p:nvSpPr>
        <p:spPr bwMode="auto">
          <a:xfrm>
            <a:off x="228600" y="60960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r>
              <a:rPr lang="en-GB" smtClean="0"/>
              <a:t>Activity 3: Quality systems</a:t>
            </a:r>
          </a:p>
        </p:txBody>
      </p:sp>
      <p:sp>
        <p:nvSpPr>
          <p:cNvPr id="74755" name="Content Placeholder 2"/>
          <p:cNvSpPr>
            <a:spLocks noGrp="1"/>
          </p:cNvSpPr>
          <p:nvPr>
            <p:ph idx="1"/>
          </p:nvPr>
        </p:nvSpPr>
        <p:spPr/>
        <p:txBody>
          <a:bodyPr/>
          <a:lstStyle/>
          <a:p>
            <a:pPr>
              <a:buFontTx/>
              <a:buNone/>
            </a:pPr>
            <a:r>
              <a:rPr lang="en-GB" smtClean="0"/>
              <a:t>Focus on one aspect of Quality Assurance</a:t>
            </a:r>
          </a:p>
          <a:p>
            <a:pPr>
              <a:buFontTx/>
              <a:buNone/>
            </a:pPr>
            <a:r>
              <a:rPr lang="en-GB" smtClean="0"/>
              <a:t>in your university.</a:t>
            </a:r>
          </a:p>
          <a:p>
            <a:pPr>
              <a:buFontTx/>
              <a:buNone/>
            </a:pPr>
            <a:endParaRPr lang="en-GB" smtClean="0"/>
          </a:p>
          <a:p>
            <a:pPr>
              <a:buFontTx/>
              <a:buNone/>
            </a:pPr>
            <a:r>
              <a:rPr lang="en-GB" smtClean="0"/>
              <a:t>Create a flow chart to illustrate the </a:t>
            </a:r>
          </a:p>
          <a:p>
            <a:pPr>
              <a:buFontTx/>
              <a:buNone/>
            </a:pPr>
            <a:r>
              <a:rPr lang="en-GB" smtClean="0"/>
              <a:t>systematic steps that are taken to ensure </a:t>
            </a:r>
          </a:p>
          <a:p>
            <a:pPr>
              <a:buFontTx/>
              <a:buNone/>
            </a:pPr>
            <a:r>
              <a:rPr lang="en-GB" smtClean="0"/>
              <a:t>smooth completion of the quality process.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graphicFrame>
        <p:nvGraphicFramePr>
          <p:cNvPr id="5" name="Content Placeholder 4"/>
          <p:cNvGraphicFramePr>
            <a:graphicFrameLocks noGrp="1"/>
          </p:cNvGraphicFramePr>
          <p:nvPr>
            <p:ph idx="1"/>
          </p:nvPr>
        </p:nvGraphicFramePr>
        <p:xfrm>
          <a:off x="0" y="548681"/>
          <a:ext cx="529208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 name="Elbow Connector 6"/>
          <p:cNvCxnSpPr/>
          <p:nvPr/>
        </p:nvCxnSpPr>
        <p:spPr bwMode="auto">
          <a:xfrm>
            <a:off x="4139952" y="3573016"/>
            <a:ext cx="1152128" cy="936104"/>
          </a:xfrm>
          <a:prstGeom prst="bentConnector3">
            <a:avLst>
              <a:gd name="adj1" fmla="val 50000"/>
            </a:avLst>
          </a:prstGeom>
          <a:solidFill>
            <a:schemeClr val="accent1"/>
          </a:solidFill>
          <a:ln w="9525" cap="flat" cmpd="sng" algn="ctr">
            <a:solidFill>
              <a:schemeClr val="tx1"/>
            </a:solidFill>
            <a:prstDash val="solid"/>
            <a:round/>
            <a:headEnd type="none" w="med" len="med"/>
            <a:tailEnd type="arrow"/>
          </a:ln>
          <a:effectLst/>
        </p:spPr>
      </p:cxnSp>
      <p:sp>
        <p:nvSpPr>
          <p:cNvPr id="9" name="Rectangle 8"/>
          <p:cNvSpPr/>
          <p:nvPr/>
        </p:nvSpPr>
        <p:spPr bwMode="auto">
          <a:xfrm>
            <a:off x="5220072" y="4509120"/>
            <a:ext cx="1224136"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Information considered</a:t>
            </a:r>
            <a:r>
              <a:rPr kumimoji="0" lang="en-GB" sz="1200" b="0" i="0" u="none" strike="noStrike" cap="none" normalizeH="0" dirty="0" smtClean="0">
                <a:ln>
                  <a:noFill/>
                </a:ln>
                <a:solidFill>
                  <a:schemeClr val="tx1"/>
                </a:solidFill>
                <a:effectLst/>
                <a:latin typeface="Arial" charset="0"/>
              </a:rPr>
              <a:t> by</a:t>
            </a:r>
            <a:r>
              <a:rPr kumimoji="0" lang="en-GB" sz="1200" b="0" i="0" u="none" strike="noStrike" cap="none" normalizeH="0" baseline="0" dirty="0" smtClean="0">
                <a:ln>
                  <a:noFill/>
                </a:ln>
                <a:solidFill>
                  <a:schemeClr val="tx1"/>
                </a:solidFill>
                <a:effectLst/>
                <a:latin typeface="Arial" charset="0"/>
              </a:rPr>
              <a:t> </a:t>
            </a:r>
          </a:p>
        </p:txBody>
      </p:sp>
      <p:sp>
        <p:nvSpPr>
          <p:cNvPr id="10" name="Rectangle 9"/>
          <p:cNvSpPr/>
          <p:nvPr/>
        </p:nvSpPr>
        <p:spPr bwMode="auto">
          <a:xfrm>
            <a:off x="6516216" y="4437112"/>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Course</a:t>
            </a:r>
            <a:r>
              <a:rPr kumimoji="0" lang="en-GB" sz="1200" b="0" i="0" u="none" strike="noStrike" cap="none" normalizeH="0" dirty="0" smtClean="0">
                <a:ln>
                  <a:noFill/>
                </a:ln>
                <a:solidFill>
                  <a:schemeClr val="tx1"/>
                </a:solidFill>
                <a:effectLst/>
                <a:latin typeface="Arial" charset="0"/>
              </a:rPr>
              <a:t> committee</a:t>
            </a:r>
            <a:endParaRPr kumimoji="0" lang="en-GB" sz="1200" b="0" i="0" u="none" strike="noStrike" cap="none" normalizeH="0" baseline="0" dirty="0" smtClean="0">
              <a:ln>
                <a:noFill/>
              </a:ln>
              <a:solidFill>
                <a:schemeClr val="tx1"/>
              </a:solidFill>
              <a:effectLst/>
              <a:latin typeface="Arial" charset="0"/>
            </a:endParaRPr>
          </a:p>
        </p:txBody>
      </p:sp>
      <p:sp>
        <p:nvSpPr>
          <p:cNvPr id="11" name="Rectangle 10"/>
          <p:cNvSpPr/>
          <p:nvPr/>
        </p:nvSpPr>
        <p:spPr bwMode="auto">
          <a:xfrm>
            <a:off x="7524328" y="4437112"/>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Academic standards</a:t>
            </a:r>
          </a:p>
        </p:txBody>
      </p:sp>
      <p:sp>
        <p:nvSpPr>
          <p:cNvPr id="12" name="Rectangle 11"/>
          <p:cNvSpPr/>
          <p:nvPr/>
        </p:nvSpPr>
        <p:spPr bwMode="auto">
          <a:xfrm>
            <a:off x="6660232" y="5733256"/>
            <a:ext cx="914400" cy="112474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Quality assurance</a:t>
            </a:r>
            <a:r>
              <a:rPr kumimoji="0" lang="en-GB" sz="1200" b="0" i="0" u="none" strike="noStrike" cap="none" normalizeH="0" dirty="0" smtClean="0">
                <a:ln>
                  <a:noFill/>
                </a:ln>
                <a:solidFill>
                  <a:schemeClr val="tx1"/>
                </a:solidFill>
                <a:effectLst/>
                <a:latin typeface="Arial" charset="0"/>
              </a:rPr>
              <a:t> agency in the 5 yr cycle </a:t>
            </a:r>
            <a:endParaRPr kumimoji="0" lang="en-GB" sz="1200" b="0" i="0" u="none" strike="noStrike" cap="none" normalizeH="0" baseline="0" dirty="0" smtClean="0">
              <a:ln>
                <a:noFill/>
              </a:ln>
              <a:solidFill>
                <a:schemeClr val="tx1"/>
              </a:solidFill>
              <a:effectLst/>
              <a:latin typeface="Arial" charset="0"/>
            </a:endParaRPr>
          </a:p>
        </p:txBody>
      </p:sp>
      <p:cxnSp>
        <p:nvCxnSpPr>
          <p:cNvPr id="14" name="Shape 13"/>
          <p:cNvCxnSpPr>
            <a:stCxn id="11" idx="3"/>
          </p:cNvCxnSpPr>
          <p:nvPr/>
        </p:nvCxnSpPr>
        <p:spPr bwMode="auto">
          <a:xfrm flipV="1">
            <a:off x="8438728" y="2852936"/>
            <a:ext cx="309736" cy="2041376"/>
          </a:xfrm>
          <a:prstGeom prst="bentConnector2">
            <a:avLst/>
          </a:prstGeom>
          <a:solidFill>
            <a:schemeClr val="accent1"/>
          </a:solidFill>
          <a:ln w="9525" cap="flat" cmpd="sng" algn="ctr">
            <a:solidFill>
              <a:schemeClr val="tx1"/>
            </a:solidFill>
            <a:prstDash val="solid"/>
            <a:round/>
            <a:headEnd type="none" w="med" len="med"/>
            <a:tailEnd type="arrow"/>
          </a:ln>
          <a:effectLst/>
        </p:spPr>
      </p:cxnSp>
      <p:sp>
        <p:nvSpPr>
          <p:cNvPr id="15" name="Rectangle 14"/>
          <p:cNvSpPr/>
          <p:nvPr/>
        </p:nvSpPr>
        <p:spPr bwMode="auto">
          <a:xfrm>
            <a:off x="7740352" y="2204864"/>
            <a:ext cx="1152128" cy="122413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Changes and improvements made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mtClean="0"/>
              <a:t>Workshop - Overview</a:t>
            </a:r>
          </a:p>
        </p:txBody>
      </p:sp>
      <p:sp>
        <p:nvSpPr>
          <p:cNvPr id="21507" name="Rectangle 3"/>
          <p:cNvSpPr>
            <a:spLocks noGrp="1" noChangeArrowheads="1"/>
          </p:cNvSpPr>
          <p:nvPr>
            <p:ph sz="half" idx="1"/>
          </p:nvPr>
        </p:nvSpPr>
        <p:spPr/>
        <p:txBody>
          <a:bodyPr/>
          <a:lstStyle/>
          <a:p>
            <a:pPr eaLnBrk="1" hangingPunct="1">
              <a:buFontTx/>
              <a:buNone/>
            </a:pPr>
            <a:r>
              <a:rPr lang="en-GB" sz="2400" dirty="0" smtClean="0"/>
              <a:t>Day 1</a:t>
            </a:r>
          </a:p>
          <a:p>
            <a:pPr eaLnBrk="1" hangingPunct="1">
              <a:buFontTx/>
              <a:buNone/>
            </a:pPr>
            <a:endParaRPr lang="en-GB" sz="2400" dirty="0" smtClean="0"/>
          </a:p>
          <a:p>
            <a:pPr eaLnBrk="1" hangingPunct="1">
              <a:buFontTx/>
              <a:buNone/>
            </a:pPr>
            <a:r>
              <a:rPr lang="en-GB" sz="2400" dirty="0" smtClean="0"/>
              <a:t> 1.	Data Analysis and Reporting Systems</a:t>
            </a:r>
          </a:p>
          <a:p>
            <a:pPr eaLnBrk="1" hangingPunct="1">
              <a:buFontTx/>
              <a:buNone/>
            </a:pPr>
            <a:endParaRPr lang="en-GB" sz="2400" dirty="0" smtClean="0"/>
          </a:p>
          <a:p>
            <a:pPr eaLnBrk="1" hangingPunct="1">
              <a:buFontTx/>
              <a:buNone/>
            </a:pPr>
            <a:r>
              <a:rPr lang="en-GB" sz="2400" dirty="0" smtClean="0"/>
              <a:t>2. Data Systems and Process</a:t>
            </a:r>
          </a:p>
          <a:p>
            <a:pPr eaLnBrk="1" hangingPunct="1">
              <a:buFontTx/>
              <a:buNone/>
            </a:pPr>
            <a:endParaRPr lang="en-GB" sz="2400" dirty="0" smtClean="0"/>
          </a:p>
          <a:p>
            <a:pPr eaLnBrk="1" hangingPunct="1">
              <a:buFontTx/>
              <a:buNone/>
            </a:pPr>
            <a:r>
              <a:rPr lang="en-GB" sz="2400" dirty="0" smtClean="0"/>
              <a:t>3.	Business Systems and Process</a:t>
            </a:r>
          </a:p>
          <a:p>
            <a:pPr eaLnBrk="1" hangingPunct="1"/>
            <a:endParaRPr lang="en-GB" sz="2400" dirty="0" smtClean="0"/>
          </a:p>
          <a:p>
            <a:pPr eaLnBrk="1" hangingPunct="1"/>
            <a:endParaRPr lang="en-GB" dirty="0" smtClean="0"/>
          </a:p>
        </p:txBody>
      </p:sp>
      <p:sp>
        <p:nvSpPr>
          <p:cNvPr id="21508" name="Content Placeholder 3"/>
          <p:cNvSpPr>
            <a:spLocks noGrp="1"/>
          </p:cNvSpPr>
          <p:nvPr>
            <p:ph sz="half" idx="2"/>
          </p:nvPr>
        </p:nvSpPr>
        <p:spPr/>
        <p:txBody>
          <a:bodyPr/>
          <a:lstStyle/>
          <a:p>
            <a:pPr>
              <a:buFontTx/>
              <a:buNone/>
            </a:pPr>
            <a:r>
              <a:rPr lang="en-US" sz="2400" dirty="0" smtClean="0"/>
              <a:t>Day 2</a:t>
            </a:r>
          </a:p>
          <a:p>
            <a:pPr>
              <a:buFontTx/>
              <a:buNone/>
            </a:pPr>
            <a:endParaRPr lang="en-US" sz="2400" dirty="0" smtClean="0"/>
          </a:p>
          <a:p>
            <a:pPr>
              <a:buFontTx/>
              <a:buNone/>
            </a:pPr>
            <a:r>
              <a:rPr lang="en-US" sz="2400" dirty="0" smtClean="0"/>
              <a:t>4. NCAAA Data Reporting</a:t>
            </a:r>
          </a:p>
          <a:p>
            <a:pPr>
              <a:buFontTx/>
              <a:buNone/>
            </a:pPr>
            <a:endParaRPr lang="en-US" sz="2400" dirty="0" smtClean="0"/>
          </a:p>
          <a:p>
            <a:pPr>
              <a:buFontTx/>
              <a:buNone/>
            </a:pPr>
            <a:endParaRPr lang="en-US" sz="2400" dirty="0" smtClean="0"/>
          </a:p>
          <a:p>
            <a:pPr>
              <a:buFontTx/>
              <a:buNone/>
            </a:pPr>
            <a:r>
              <a:rPr lang="en-US" sz="2400" dirty="0" smtClean="0"/>
              <a:t>5. Strategic Planning: </a:t>
            </a:r>
            <a:r>
              <a:rPr lang="en-US" sz="2400" dirty="0" err="1" smtClean="0"/>
              <a:t>KPIs</a:t>
            </a:r>
            <a:endParaRPr lang="en-US" sz="2400" dirty="0" smtClean="0"/>
          </a:p>
          <a:p>
            <a:pPr>
              <a:buFontTx/>
              <a:buNone/>
            </a:pPr>
            <a:endParaRPr lang="en-US" sz="2400" dirty="0" smtClean="0"/>
          </a:p>
          <a:p>
            <a:pPr>
              <a:buFontTx/>
              <a:buNone/>
            </a:pPr>
            <a:endParaRPr lang="en-US" sz="2400" dirty="0" smtClean="0"/>
          </a:p>
          <a:p>
            <a:pPr>
              <a:buFontTx/>
              <a:buNone/>
            </a:pPr>
            <a:r>
              <a:rPr lang="en-US" sz="2400" dirty="0" smtClean="0"/>
              <a:t>6.  Action Plans and Conclusions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DAY 2</a:t>
            </a:r>
            <a:endParaRPr lang="en-GB" dirty="0"/>
          </a:p>
        </p:txBody>
      </p:sp>
      <p:sp>
        <p:nvSpPr>
          <p:cNvPr id="3" name="Content Placeholder 2"/>
          <p:cNvSpPr>
            <a:spLocks noGrp="1"/>
          </p:cNvSpPr>
          <p:nvPr>
            <p:ph idx="1"/>
          </p:nvPr>
        </p:nvSpPr>
        <p:spPr/>
        <p:txBody>
          <a:bodyPr/>
          <a:lstStyle/>
          <a:p>
            <a:r>
              <a:rPr lang="en-GB" dirty="0" smtClean="0"/>
              <a:t>What was useful yesterday?</a:t>
            </a:r>
          </a:p>
          <a:p>
            <a:r>
              <a:rPr lang="en-GB" dirty="0" smtClean="0"/>
              <a:t>Do you have any questions from yesterday?</a:t>
            </a:r>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dirty="0" smtClean="0"/>
              <a:t>Useful things and questions</a:t>
            </a:r>
            <a:endParaRPr lang="en-US" dirty="0"/>
          </a:p>
        </p:txBody>
      </p:sp>
      <p:sp>
        <p:nvSpPr>
          <p:cNvPr id="3" name="Content Placeholder 2"/>
          <p:cNvSpPr>
            <a:spLocks noGrp="1"/>
          </p:cNvSpPr>
          <p:nvPr>
            <p:ph idx="1"/>
          </p:nvPr>
        </p:nvSpPr>
        <p:spPr>
          <a:xfrm>
            <a:off x="457200" y="836712"/>
            <a:ext cx="8229600" cy="6021288"/>
          </a:xfrm>
        </p:spPr>
        <p:txBody>
          <a:bodyPr/>
          <a:lstStyle/>
          <a:p>
            <a:r>
              <a:rPr lang="en-US" sz="2800" dirty="0" smtClean="0"/>
              <a:t>Data is useful to feed into taking strategic decisions</a:t>
            </a:r>
          </a:p>
          <a:p>
            <a:r>
              <a:rPr lang="en-US" sz="2800" dirty="0" smtClean="0"/>
              <a:t>How we can get the data  and produce flow charts to produce a record of it and </a:t>
            </a:r>
            <a:r>
              <a:rPr lang="en-US" sz="2800" dirty="0" err="1" smtClean="0"/>
              <a:t>analyse</a:t>
            </a:r>
            <a:r>
              <a:rPr lang="en-US" sz="2800" dirty="0" smtClean="0"/>
              <a:t> and use it </a:t>
            </a:r>
          </a:p>
          <a:p>
            <a:r>
              <a:rPr lang="en-US" sz="2800" dirty="0" smtClean="0"/>
              <a:t>Flow charts help </a:t>
            </a:r>
            <a:r>
              <a:rPr lang="en-US" sz="2800" dirty="0" err="1" smtClean="0"/>
              <a:t>systematise</a:t>
            </a:r>
            <a:r>
              <a:rPr lang="en-US" sz="2800" dirty="0" smtClean="0"/>
              <a:t> visually</a:t>
            </a:r>
          </a:p>
          <a:p>
            <a:r>
              <a:rPr lang="en-US" sz="2800" dirty="0" smtClean="0"/>
              <a:t>Data needs to be both quant and qualitative and there </a:t>
            </a:r>
            <a:r>
              <a:rPr lang="en-US" sz="2800" dirty="0"/>
              <a:t>n</a:t>
            </a:r>
            <a:r>
              <a:rPr lang="en-US" sz="2800" dirty="0" smtClean="0"/>
              <a:t>eeds to be triangulation  upon which you can compare and make decisions\</a:t>
            </a:r>
          </a:p>
          <a:p>
            <a:r>
              <a:rPr lang="en-US" sz="2800" dirty="0" smtClean="0"/>
              <a:t>Sources of quant and </a:t>
            </a:r>
            <a:r>
              <a:rPr lang="en-US" sz="2800" dirty="0" err="1" smtClean="0"/>
              <a:t>qual</a:t>
            </a:r>
            <a:r>
              <a:rPr lang="en-US" sz="2800" dirty="0" smtClean="0"/>
              <a:t>, how to </a:t>
            </a:r>
            <a:r>
              <a:rPr lang="en-US" sz="2800" dirty="0" err="1" smtClean="0"/>
              <a:t>analyse</a:t>
            </a:r>
            <a:r>
              <a:rPr lang="en-US" sz="2800" dirty="0" smtClean="0"/>
              <a:t>  and systematic steps in quality cycle to use it</a:t>
            </a:r>
          </a:p>
          <a:p>
            <a:r>
              <a:rPr lang="en-US" sz="2800" dirty="0" smtClean="0"/>
              <a:t>Evidence to demonstrate standard 4 </a:t>
            </a:r>
          </a:p>
          <a:p>
            <a:endParaRPr lang="en-US" sz="2800" dirty="0"/>
          </a:p>
        </p:txBody>
      </p:sp>
    </p:spTree>
    <p:extLst>
      <p:ext uri="{BB962C8B-B14F-4D97-AF65-F5344CB8AC3E}">
        <p14:creationId xmlns:p14="http://schemas.microsoft.com/office/powerpoint/2010/main" val="368593761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60648"/>
            <a:ext cx="8229600" cy="6597352"/>
          </a:xfrm>
        </p:spPr>
        <p:txBody>
          <a:bodyPr/>
          <a:lstStyle/>
          <a:p>
            <a:r>
              <a:rPr lang="en-US" dirty="0" smtClean="0"/>
              <a:t>Describing and </a:t>
            </a:r>
            <a:r>
              <a:rPr lang="en-US" dirty="0" err="1" smtClean="0"/>
              <a:t>analysing</a:t>
            </a:r>
            <a:r>
              <a:rPr lang="en-US" dirty="0" smtClean="0"/>
              <a:t> and making sense of the data and saying so what/ what does this mean/?</a:t>
            </a:r>
          </a:p>
          <a:p>
            <a:r>
              <a:rPr lang="en-US" dirty="0" smtClean="0"/>
              <a:t>NCAAA standard 4  what evidence can you use ?</a:t>
            </a:r>
            <a:r>
              <a:rPr lang="en-US" dirty="0" err="1" smtClean="0"/>
              <a:t>eg</a:t>
            </a:r>
            <a:r>
              <a:rPr lang="en-US" dirty="0" smtClean="0"/>
              <a:t> for improvement of quality in teaching</a:t>
            </a:r>
          </a:p>
          <a:p>
            <a:r>
              <a:rPr lang="en-US" dirty="0" smtClean="0"/>
              <a:t>What do we mean by data mining? And </a:t>
            </a:r>
            <a:r>
              <a:rPr lang="en-US" dirty="0" err="1" smtClean="0"/>
              <a:t>analysis?going</a:t>
            </a:r>
            <a:r>
              <a:rPr lang="en-US" dirty="0" smtClean="0"/>
              <a:t> deeply into research data and finding the important elements which help prove something, develop arguments,(1)finding </a:t>
            </a:r>
            <a:r>
              <a:rPr lang="en-US" dirty="0" err="1" smtClean="0"/>
              <a:t>generalisable</a:t>
            </a:r>
            <a:r>
              <a:rPr lang="en-US" dirty="0" smtClean="0"/>
              <a:t> trends, and (2) proof of specific important issues</a:t>
            </a:r>
            <a:endParaRPr lang="en-US" dirty="0"/>
          </a:p>
        </p:txBody>
      </p:sp>
    </p:spTree>
    <p:extLst>
      <p:ext uri="{BB962C8B-B14F-4D97-AF65-F5344CB8AC3E}">
        <p14:creationId xmlns:p14="http://schemas.microsoft.com/office/powerpoint/2010/main" val="36277400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88640"/>
            <a:ext cx="8229600" cy="5937523"/>
          </a:xfrm>
        </p:spPr>
        <p:txBody>
          <a:bodyPr/>
          <a:lstStyle/>
          <a:p>
            <a:r>
              <a:rPr lang="en-US" dirty="0" smtClean="0"/>
              <a:t>Application of the data – calculating drop out rate in a shifting context </a:t>
            </a:r>
            <a:r>
              <a:rPr lang="en-US" dirty="0" err="1" smtClean="0"/>
              <a:t>eg</a:t>
            </a:r>
            <a:r>
              <a:rPr lang="en-US" dirty="0" smtClean="0"/>
              <a:t> students moving courses (might need to express this in a complex way that explains both the methodology and the way the patterns have been developed) </a:t>
            </a:r>
          </a:p>
          <a:p>
            <a:r>
              <a:rPr lang="en-US" dirty="0" smtClean="0"/>
              <a:t>Recommended packages for managing this data (I’ll ask! Penny ****)</a:t>
            </a:r>
          </a:p>
          <a:p>
            <a:r>
              <a:rPr lang="en-US" dirty="0" smtClean="0"/>
              <a:t>Quality control -Quality assurance- Quality enhancement</a:t>
            </a:r>
          </a:p>
          <a:p>
            <a:endParaRPr lang="en-US" dirty="0" smtClean="0"/>
          </a:p>
          <a:p>
            <a:endParaRPr lang="en-US" dirty="0" smtClean="0"/>
          </a:p>
          <a:p>
            <a:endParaRPr lang="en-US" dirty="0" smtClean="0"/>
          </a:p>
          <a:p>
            <a:endParaRPr lang="en-US" dirty="0"/>
          </a:p>
        </p:txBody>
      </p:sp>
    </p:spTree>
    <p:extLst>
      <p:ext uri="{BB962C8B-B14F-4D97-AF65-F5344CB8AC3E}">
        <p14:creationId xmlns:p14="http://schemas.microsoft.com/office/powerpoint/2010/main" val="392133416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QA- establishing the standards ,compliance with and checking on standards</a:t>
            </a:r>
          </a:p>
          <a:p>
            <a:r>
              <a:rPr lang="en-US" dirty="0" smtClean="0"/>
              <a:t>QE informed by the information on quality (the achievement of the standards) how do you improve? Develop? And then see how well it is working?(QA </a:t>
            </a:r>
            <a:r>
              <a:rPr lang="en-US" dirty="0"/>
              <a:t>w</a:t>
            </a:r>
            <a:r>
              <a:rPr lang="en-US" dirty="0" smtClean="0"/>
              <a:t>ill check if it is working)working (systems, processes?) QE improves </a:t>
            </a:r>
          </a:p>
          <a:p>
            <a:endParaRPr lang="en-US" dirty="0"/>
          </a:p>
        </p:txBody>
      </p:sp>
    </p:spTree>
    <p:extLst>
      <p:ext uri="{BB962C8B-B14F-4D97-AF65-F5344CB8AC3E}">
        <p14:creationId xmlns:p14="http://schemas.microsoft.com/office/powerpoint/2010/main" val="218238730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C:\Users\Gina\Dropbox\Camera Uploads\2013-12-29 12.51.28.jpg"/>
          <p:cNvPicPr>
            <a:picLocks noGrp="1"/>
          </p:cNvPicPr>
          <p:nvPr>
            <p:ph idx="1"/>
          </p:nvPr>
        </p:nvPicPr>
        <p:blipFill>
          <a:blip r:embed="rId2" cstate="print"/>
          <a:srcRect/>
          <a:stretch>
            <a:fillRect/>
          </a:stretch>
        </p:blipFill>
        <p:spPr bwMode="auto">
          <a:xfrm>
            <a:off x="2880590" y="0"/>
            <a:ext cx="5291810" cy="66693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C:\Users\Gina\Dropbox\Camera Uploads\2013-12-29 12.51.48.jpg"/>
          <p:cNvPicPr>
            <a:picLocks noGrp="1"/>
          </p:cNvPicPr>
          <p:nvPr>
            <p:ph idx="1"/>
          </p:nvPr>
        </p:nvPicPr>
        <p:blipFill>
          <a:blip r:embed="rId2" cstate="print"/>
          <a:srcRect/>
          <a:stretch>
            <a:fillRect/>
          </a:stretch>
        </p:blipFill>
        <p:spPr bwMode="auto">
          <a:xfrm>
            <a:off x="179512" y="0"/>
            <a:ext cx="8964487"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endParaRPr lang="en-US" smtClean="0"/>
          </a:p>
        </p:txBody>
      </p:sp>
      <p:sp>
        <p:nvSpPr>
          <p:cNvPr id="75779" name="Content Placeholder 2"/>
          <p:cNvSpPr>
            <a:spLocks noGrp="1"/>
          </p:cNvSpPr>
          <p:nvPr>
            <p:ph idx="1"/>
          </p:nvPr>
        </p:nvSpPr>
        <p:spPr/>
        <p:txBody>
          <a:bodyPr/>
          <a:lstStyle/>
          <a:p>
            <a:pPr algn="ctr">
              <a:buFontTx/>
              <a:buNone/>
            </a:pPr>
            <a:endParaRPr lang="en-GB" sz="3600" smtClean="0"/>
          </a:p>
          <a:p>
            <a:pPr algn="ctr">
              <a:buFontTx/>
              <a:buNone/>
            </a:pPr>
            <a:endParaRPr lang="en-GB" sz="3600" smtClean="0"/>
          </a:p>
          <a:p>
            <a:pPr algn="ctr">
              <a:buFontTx/>
              <a:buNone/>
            </a:pPr>
            <a:r>
              <a:rPr lang="en-GB" sz="3600" smtClean="0"/>
              <a:t>NCAAA Data Reporting</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609600"/>
            <a:ext cx="1512553" cy="830997"/>
          </a:xfrm>
          <a:prstGeom prst="rect">
            <a:avLst/>
          </a:prstGeom>
        </p:spPr>
        <p:txBody>
          <a:bodyPr wrap="none">
            <a:spAutoFit/>
          </a:bodyPr>
          <a:lstStyle/>
          <a:p>
            <a:r>
              <a:rPr lang="en-GB" sz="4800" b="1" dirty="0" smtClean="0">
                <a:latin typeface="Calibri" charset="0"/>
              </a:rPr>
              <a:t>DATA</a:t>
            </a:r>
            <a:endParaRPr lang="en-GB" sz="4800" b="1" dirty="0">
              <a:latin typeface="Calibri" charset="0"/>
            </a:endParaRPr>
          </a:p>
        </p:txBody>
      </p:sp>
      <p:sp>
        <p:nvSpPr>
          <p:cNvPr id="5" name="TextBox 4"/>
          <p:cNvSpPr txBox="1"/>
          <p:nvPr/>
        </p:nvSpPr>
        <p:spPr>
          <a:xfrm>
            <a:off x="762000" y="1905000"/>
            <a:ext cx="965829" cy="461665"/>
          </a:xfrm>
          <a:prstGeom prst="rect">
            <a:avLst/>
          </a:prstGeom>
          <a:noFill/>
        </p:spPr>
        <p:txBody>
          <a:bodyPr wrap="none" rtlCol="0">
            <a:spAutoFit/>
          </a:bodyPr>
          <a:lstStyle/>
          <a:p>
            <a:r>
              <a:rPr lang="en-US" sz="2400" b="1" dirty="0" smtClean="0">
                <a:solidFill>
                  <a:schemeClr val="accent2">
                    <a:lumMod val="75000"/>
                  </a:schemeClr>
                </a:solidFill>
              </a:rPr>
              <a:t>Task:</a:t>
            </a:r>
            <a:r>
              <a:rPr lang="en-US" dirty="0" smtClean="0"/>
              <a:t>  </a:t>
            </a:r>
            <a:endParaRPr lang="en-US" dirty="0"/>
          </a:p>
        </p:txBody>
      </p:sp>
      <p:sp>
        <p:nvSpPr>
          <p:cNvPr id="6" name="TextBox 5"/>
          <p:cNvSpPr txBox="1"/>
          <p:nvPr/>
        </p:nvSpPr>
        <p:spPr>
          <a:xfrm>
            <a:off x="2895600" y="2598003"/>
            <a:ext cx="4583306" cy="1938992"/>
          </a:xfrm>
          <a:prstGeom prst="rect">
            <a:avLst/>
          </a:prstGeom>
          <a:noFill/>
        </p:spPr>
        <p:txBody>
          <a:bodyPr wrap="none" rtlCol="0">
            <a:spAutoFit/>
          </a:bodyPr>
          <a:lstStyle/>
          <a:p>
            <a:pPr marL="342900" indent="-342900" algn="l">
              <a:buAutoNum type="arabicPeriod"/>
            </a:pPr>
            <a:r>
              <a:rPr lang="en-US" sz="2000" dirty="0" smtClean="0"/>
              <a:t>In pairs, WHAT data do you collect?</a:t>
            </a:r>
          </a:p>
          <a:p>
            <a:pPr marL="342900" indent="-342900" algn="l"/>
            <a:endParaRPr lang="en-US" sz="2000" dirty="0" smtClean="0"/>
          </a:p>
          <a:p>
            <a:pPr marL="342900" indent="-342900" algn="l"/>
            <a:endParaRPr lang="en-US" sz="2000" dirty="0" smtClean="0"/>
          </a:p>
          <a:p>
            <a:pPr marL="342900" indent="-342900" algn="l"/>
            <a:endParaRPr lang="en-US" sz="2000" dirty="0" smtClean="0"/>
          </a:p>
          <a:p>
            <a:pPr marL="342900" indent="-342900" algn="l">
              <a:buAutoNum type="arabicPeriod"/>
            </a:pPr>
            <a:r>
              <a:rPr lang="en-US" sz="2000" dirty="0" smtClean="0"/>
              <a:t>WHAT do you do with it?  </a:t>
            </a:r>
          </a:p>
          <a:p>
            <a:pPr algn="l"/>
            <a:endParaRPr lang="en-US" sz="2000" dirty="0"/>
          </a:p>
        </p:txBody>
      </p:sp>
      <p:sp>
        <p:nvSpPr>
          <p:cNvPr id="7" name="TextBox 6"/>
          <p:cNvSpPr txBox="1"/>
          <p:nvPr/>
        </p:nvSpPr>
        <p:spPr>
          <a:xfrm>
            <a:off x="685800" y="5638800"/>
            <a:ext cx="2095445" cy="400110"/>
          </a:xfrm>
          <a:prstGeom prst="rect">
            <a:avLst/>
          </a:prstGeom>
          <a:noFill/>
        </p:spPr>
        <p:txBody>
          <a:bodyPr wrap="none" rtlCol="0">
            <a:spAutoFit/>
          </a:bodyPr>
          <a:lstStyle/>
          <a:p>
            <a:pPr algn="l"/>
            <a:r>
              <a:rPr lang="en-US" sz="2000" dirty="0" smtClean="0">
                <a:solidFill>
                  <a:srgbClr val="008000"/>
                </a:solidFill>
              </a:rPr>
              <a:t>Group Feedback</a:t>
            </a:r>
            <a:endParaRPr lang="en-US" sz="2000" dirty="0">
              <a:solidFill>
                <a:srgbClr val="008000"/>
              </a:solidFill>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Program Files\Microsoft Office\MEDIA\CAGCAT10\j0233018.wmf"/>
          <p:cNvPicPr>
            <a:picLocks noChangeAspect="1" noChangeArrowheads="1"/>
          </p:cNvPicPr>
          <p:nvPr/>
        </p:nvPicPr>
        <p:blipFill>
          <a:blip r:embed="rId2" cstate="print"/>
          <a:srcRect/>
          <a:stretch>
            <a:fillRect/>
          </a:stretch>
        </p:blipFill>
        <p:spPr bwMode="auto">
          <a:xfrm>
            <a:off x="357188" y="3000375"/>
            <a:ext cx="1265237" cy="1285875"/>
          </a:xfrm>
          <a:prstGeom prst="rect">
            <a:avLst/>
          </a:prstGeom>
          <a:noFill/>
          <a:ln w="9525">
            <a:noFill/>
            <a:miter lim="800000"/>
            <a:headEnd/>
            <a:tailEnd/>
          </a:ln>
        </p:spPr>
      </p:pic>
      <p:sp>
        <p:nvSpPr>
          <p:cNvPr id="19" name="Cloud 18"/>
          <p:cNvSpPr/>
          <p:nvPr/>
        </p:nvSpPr>
        <p:spPr>
          <a:xfrm>
            <a:off x="1857375" y="4643438"/>
            <a:ext cx="3476625" cy="1528762"/>
          </a:xfrm>
          <a:prstGeom prst="cloud">
            <a:avLst/>
          </a:prstGeom>
          <a:solidFill>
            <a:srgbClr val="FFFF00">
              <a:alpha val="1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 name="TextBox 1"/>
          <p:cNvSpPr txBox="1"/>
          <p:nvPr/>
        </p:nvSpPr>
        <p:spPr>
          <a:xfrm>
            <a:off x="2590800" y="4953000"/>
            <a:ext cx="2306638" cy="708025"/>
          </a:xfrm>
          <a:prstGeom prst="rect">
            <a:avLst/>
          </a:prstGeom>
          <a:noFill/>
        </p:spPr>
        <p:txBody>
          <a:bodyPr wrap="none">
            <a:spAutoFit/>
          </a:bodyPr>
          <a:lstStyle/>
          <a:p>
            <a:pPr fontAlgn="auto">
              <a:spcBef>
                <a:spcPts val="0"/>
              </a:spcBef>
              <a:spcAft>
                <a:spcPts val="0"/>
              </a:spcAft>
              <a:defRPr/>
            </a:pPr>
            <a:r>
              <a:rPr lang="en-GB" sz="4000" b="1" dirty="0">
                <a:solidFill>
                  <a:schemeClr val="accent6">
                    <a:lumMod val="75000"/>
                  </a:schemeClr>
                </a:solidFill>
                <a:latin typeface="+mn-lt"/>
                <a:ea typeface="+mn-ea"/>
              </a:rPr>
              <a:t>EVIDENCE</a:t>
            </a:r>
          </a:p>
        </p:txBody>
      </p:sp>
      <p:sp>
        <p:nvSpPr>
          <p:cNvPr id="13" name="Cloud Callout 12"/>
          <p:cNvSpPr/>
          <p:nvPr/>
        </p:nvSpPr>
        <p:spPr>
          <a:xfrm>
            <a:off x="1928813" y="1071563"/>
            <a:ext cx="3143250" cy="314325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4" name="TextBox 13"/>
          <p:cNvSpPr txBox="1"/>
          <p:nvPr/>
        </p:nvSpPr>
        <p:spPr>
          <a:xfrm>
            <a:off x="2278063" y="1857375"/>
            <a:ext cx="2293937" cy="882650"/>
          </a:xfrm>
          <a:prstGeom prst="rect">
            <a:avLst/>
          </a:prstGeom>
          <a:noFill/>
        </p:spPr>
        <p:txBody>
          <a:bodyPr wrap="none">
            <a:spAutoFit/>
          </a:bodyPr>
          <a:lstStyle/>
          <a:p>
            <a:pPr fontAlgn="auto">
              <a:spcBef>
                <a:spcPts val="0"/>
              </a:spcBef>
              <a:spcAft>
                <a:spcPts val="0"/>
              </a:spcAft>
              <a:defRPr/>
            </a:pPr>
            <a:r>
              <a:rPr lang="en-GB" sz="2570" dirty="0">
                <a:latin typeface="+mn-lt"/>
                <a:ea typeface="+mn-ea"/>
              </a:rPr>
              <a:t>WHAT do you </a:t>
            </a:r>
          </a:p>
          <a:p>
            <a:pPr fontAlgn="auto">
              <a:spcBef>
                <a:spcPts val="0"/>
              </a:spcBef>
              <a:spcAft>
                <a:spcPts val="0"/>
              </a:spcAft>
              <a:defRPr/>
            </a:pPr>
            <a:r>
              <a:rPr lang="en-GB" sz="2570" dirty="0">
                <a:latin typeface="+mn-lt"/>
                <a:ea typeface="+mn-ea"/>
              </a:rPr>
              <a:t>do with it?</a:t>
            </a:r>
          </a:p>
        </p:txBody>
      </p:sp>
      <p:sp>
        <p:nvSpPr>
          <p:cNvPr id="76807" name="TextBox 21"/>
          <p:cNvSpPr txBox="1">
            <a:spLocks noChangeArrowheads="1"/>
          </p:cNvSpPr>
          <p:nvPr/>
        </p:nvSpPr>
        <p:spPr bwMode="auto">
          <a:xfrm>
            <a:off x="5643563" y="838200"/>
            <a:ext cx="3467100" cy="6432550"/>
          </a:xfrm>
          <a:prstGeom prst="rect">
            <a:avLst/>
          </a:prstGeom>
          <a:noFill/>
          <a:ln w="9525">
            <a:noFill/>
            <a:miter lim="800000"/>
            <a:headEnd/>
            <a:tailEnd/>
          </a:ln>
        </p:spPr>
        <p:txBody>
          <a:bodyPr>
            <a:spAutoFit/>
          </a:bodyPr>
          <a:lstStyle/>
          <a:p>
            <a:r>
              <a:rPr lang="en-GB" sz="3200" b="1">
                <a:latin typeface="Calibri" charset="0"/>
              </a:rPr>
              <a:t>DATA ANALYSIS</a:t>
            </a:r>
          </a:p>
          <a:p>
            <a:r>
              <a:rPr lang="en-GB" sz="2000" b="1">
                <a:latin typeface="Calibri" charset="0"/>
              </a:rPr>
              <a:t>Breakdown</a:t>
            </a:r>
          </a:p>
          <a:p>
            <a:r>
              <a:rPr lang="en-GB" sz="2000" b="1">
                <a:latin typeface="Calibri" charset="0"/>
              </a:rPr>
              <a:t>Examine</a:t>
            </a:r>
          </a:p>
          <a:p>
            <a:r>
              <a:rPr lang="en-GB" sz="2000" b="1">
                <a:latin typeface="Calibri" charset="0"/>
              </a:rPr>
              <a:t>Understand</a:t>
            </a:r>
          </a:p>
          <a:p>
            <a:r>
              <a:rPr lang="en-GB" sz="3200" b="1">
                <a:latin typeface="Calibri" charset="0"/>
              </a:rPr>
              <a:t>DATA REPORTING</a:t>
            </a: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a:p>
            <a:endParaRPr lang="en-GB" sz="3200" b="1">
              <a:latin typeface="Calibri" charset="0"/>
            </a:endParaRPr>
          </a:p>
        </p:txBody>
      </p:sp>
      <p:cxnSp>
        <p:nvCxnSpPr>
          <p:cNvPr id="24" name="Straight Connector 23"/>
          <p:cNvCxnSpPr/>
          <p:nvPr/>
        </p:nvCxnSpPr>
        <p:spPr>
          <a:xfrm>
            <a:off x="4643438" y="2590800"/>
            <a:ext cx="642937" cy="1588"/>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5257800" y="1066800"/>
            <a:ext cx="285750" cy="1588"/>
          </a:xfrm>
          <a:prstGeom prst="straightConnector1">
            <a:avLst/>
          </a:prstGeom>
          <a:ln w="3492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5286375" y="3732213"/>
            <a:ext cx="285750" cy="1587"/>
          </a:xfrm>
          <a:prstGeom prst="straightConnector1">
            <a:avLst/>
          </a:prstGeom>
          <a:ln w="34925">
            <a:solidFill>
              <a:srgbClr val="FF6600"/>
            </a:solidFill>
            <a:tailEnd type="arrow"/>
          </a:ln>
        </p:spPr>
        <p:style>
          <a:lnRef idx="1">
            <a:schemeClr val="accent1"/>
          </a:lnRef>
          <a:fillRef idx="0">
            <a:schemeClr val="accent1"/>
          </a:fillRef>
          <a:effectRef idx="0">
            <a:schemeClr val="accent1"/>
          </a:effectRef>
          <a:fontRef idx="minor">
            <a:schemeClr val="tx1"/>
          </a:fontRef>
        </p:style>
      </p:cxnSp>
      <p:sp>
        <p:nvSpPr>
          <p:cNvPr id="76811" name="TextBox 16"/>
          <p:cNvSpPr txBox="1">
            <a:spLocks noChangeArrowheads="1"/>
          </p:cNvSpPr>
          <p:nvPr/>
        </p:nvSpPr>
        <p:spPr bwMode="auto">
          <a:xfrm>
            <a:off x="5643563" y="3429000"/>
            <a:ext cx="3457575" cy="1754188"/>
          </a:xfrm>
          <a:prstGeom prst="rect">
            <a:avLst/>
          </a:prstGeom>
          <a:noFill/>
          <a:ln w="9525">
            <a:noFill/>
            <a:miter lim="800000"/>
            <a:headEnd/>
            <a:tailEnd/>
          </a:ln>
        </p:spPr>
        <p:txBody>
          <a:bodyPr wrap="none">
            <a:spAutoFit/>
          </a:bodyPr>
          <a:lstStyle/>
          <a:p>
            <a:r>
              <a:rPr lang="en-GB" sz="2800" b="1">
                <a:latin typeface="Calibri" charset="0"/>
              </a:rPr>
              <a:t>REPORT TO WHO?</a:t>
            </a:r>
          </a:p>
          <a:p>
            <a:r>
              <a:rPr lang="en-GB" sz="2800" b="1">
                <a:latin typeface="Calibri" charset="0"/>
              </a:rPr>
              <a:t>(Reporting structures)</a:t>
            </a:r>
          </a:p>
          <a:p>
            <a:endParaRPr lang="en-GB" sz="2800" b="1">
              <a:latin typeface="Calibri" charset="0"/>
            </a:endParaRPr>
          </a:p>
          <a:p>
            <a:r>
              <a:rPr lang="en-GB" sz="2400" b="1">
                <a:latin typeface="Calibri" charset="0"/>
              </a:rPr>
              <a:t>WHY are you reporting?</a:t>
            </a:r>
          </a:p>
        </p:txBody>
      </p:sp>
      <p:cxnSp>
        <p:nvCxnSpPr>
          <p:cNvPr id="16" name="Straight Arrow Connector 15"/>
          <p:cNvCxnSpPr/>
          <p:nvPr/>
        </p:nvCxnSpPr>
        <p:spPr>
          <a:xfrm>
            <a:off x="5257800" y="2589213"/>
            <a:ext cx="285750" cy="1587"/>
          </a:xfrm>
          <a:prstGeom prst="straightConnector1">
            <a:avLst/>
          </a:prstGeom>
          <a:ln w="3492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6813" name="Straight Connector 21"/>
          <p:cNvCxnSpPr>
            <a:cxnSpLocks noChangeShapeType="1"/>
          </p:cNvCxnSpPr>
          <p:nvPr/>
        </p:nvCxnSpPr>
        <p:spPr bwMode="auto">
          <a:xfrm rot="5400000">
            <a:off x="4496594" y="1829594"/>
            <a:ext cx="1524000" cy="1588"/>
          </a:xfrm>
          <a:prstGeom prst="line">
            <a:avLst/>
          </a:prstGeom>
          <a:noFill/>
          <a:ln w="34925">
            <a:solidFill>
              <a:srgbClr val="000090"/>
            </a:solidFill>
            <a:round/>
            <a:headEnd/>
            <a:tailEnd/>
          </a:ln>
        </p:spPr>
      </p:cxnSp>
      <p:cxnSp>
        <p:nvCxnSpPr>
          <p:cNvPr id="76814" name="Straight Connector 24"/>
          <p:cNvCxnSpPr>
            <a:cxnSpLocks noChangeShapeType="1"/>
          </p:cNvCxnSpPr>
          <p:nvPr/>
        </p:nvCxnSpPr>
        <p:spPr bwMode="auto">
          <a:xfrm rot="5400000">
            <a:off x="4686301" y="3162300"/>
            <a:ext cx="1143000" cy="3175"/>
          </a:xfrm>
          <a:prstGeom prst="line">
            <a:avLst/>
          </a:prstGeom>
          <a:noFill/>
          <a:ln w="34925">
            <a:solidFill>
              <a:srgbClr val="FF6600"/>
            </a:solidFill>
            <a:prstDash val="dash"/>
            <a:round/>
            <a:headEnd/>
            <a:tailEnd/>
          </a:ln>
        </p:spPr>
      </p:cxn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pPr eaLnBrk="1" hangingPunct="1"/>
            <a:r>
              <a:rPr lang="en-GB" sz="3600" smtClean="0"/>
              <a:t>Using the data - Designing reports</a:t>
            </a:r>
          </a:p>
        </p:txBody>
      </p:sp>
      <p:sp>
        <p:nvSpPr>
          <p:cNvPr id="77827" name="Content Placeholder 2"/>
          <p:cNvSpPr>
            <a:spLocks noGrp="1"/>
          </p:cNvSpPr>
          <p:nvPr>
            <p:ph sz="half" idx="1"/>
          </p:nvPr>
        </p:nvSpPr>
        <p:spPr/>
        <p:txBody>
          <a:bodyPr/>
          <a:lstStyle/>
          <a:p>
            <a:pPr eaLnBrk="1" hangingPunct="1"/>
            <a:r>
              <a:rPr lang="en-GB" smtClean="0"/>
              <a:t>WHAT reports?</a:t>
            </a:r>
          </a:p>
          <a:p>
            <a:pPr eaLnBrk="1" hangingPunct="1"/>
            <a:r>
              <a:rPr lang="en-GB" smtClean="0"/>
              <a:t>What are they for?</a:t>
            </a:r>
          </a:p>
          <a:p>
            <a:pPr eaLnBrk="1" hangingPunct="1"/>
            <a:r>
              <a:rPr lang="en-GB" smtClean="0"/>
              <a:t>Who are they for?</a:t>
            </a:r>
          </a:p>
          <a:p>
            <a:pPr eaLnBrk="1" hangingPunct="1"/>
            <a:r>
              <a:rPr lang="en-GB" smtClean="0"/>
              <a:t>What information do you require?</a:t>
            </a:r>
          </a:p>
          <a:p>
            <a:pPr eaLnBrk="1" hangingPunct="1"/>
            <a:r>
              <a:rPr lang="en-GB" smtClean="0"/>
              <a:t>What does it tell you?</a:t>
            </a:r>
          </a:p>
          <a:p>
            <a:pPr eaLnBrk="1" hangingPunct="1"/>
            <a:r>
              <a:rPr lang="en-GB" smtClean="0"/>
              <a:t>How does data aid decision making?</a:t>
            </a:r>
          </a:p>
          <a:p>
            <a:pPr lvl="1" eaLnBrk="1" hangingPunct="1">
              <a:buFontTx/>
              <a:buNone/>
            </a:pPr>
            <a:endParaRPr lang="en-GB" sz="2000" smtClean="0"/>
          </a:p>
        </p:txBody>
      </p:sp>
      <p:sp>
        <p:nvSpPr>
          <p:cNvPr id="77828" name="Content Placeholder 3"/>
          <p:cNvSpPr>
            <a:spLocks noGrp="1"/>
          </p:cNvSpPr>
          <p:nvPr>
            <p:ph sz="half" idx="2"/>
          </p:nvPr>
        </p:nvSpPr>
        <p:spPr/>
        <p:txBody>
          <a:bodyPr/>
          <a:lstStyle/>
          <a:p>
            <a:pPr>
              <a:buFontTx/>
              <a:buNone/>
            </a:pPr>
            <a:r>
              <a:rPr lang="en-US" smtClean="0"/>
              <a:t>IDENTIFY: e.g. to meet NCAAA Standards</a:t>
            </a:r>
          </a:p>
          <a:p>
            <a:pPr>
              <a:buFontTx/>
              <a:buNone/>
            </a:pPr>
            <a:endParaRPr lang="en-US" b="1" smtClean="0">
              <a:solidFill>
                <a:srgbClr val="222268"/>
              </a:solidFill>
            </a:endParaRPr>
          </a:p>
          <a:p>
            <a:r>
              <a:rPr lang="en-US" sz="1800" smtClean="0"/>
              <a:t>Annual Course Report: ACR</a:t>
            </a:r>
          </a:p>
          <a:p>
            <a:r>
              <a:rPr lang="en-US" sz="1800" smtClean="0"/>
              <a:t>Annual Program Report: APR</a:t>
            </a:r>
          </a:p>
          <a:p>
            <a:r>
              <a:rPr lang="en-US" sz="1800" smtClean="0"/>
              <a:t>Periodic Program Self Study: PPSS</a:t>
            </a:r>
          </a:p>
          <a:p>
            <a:r>
              <a:rPr lang="en-US" sz="1800" smtClean="0"/>
              <a:t>Institutional Self Study: ISS</a:t>
            </a:r>
          </a:p>
          <a:p>
            <a:r>
              <a:rPr lang="en-US" sz="1800" smtClean="0"/>
              <a:t>Student Evaluation Surveys: CES/SExS/PES</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r>
              <a:rPr lang="en-GB" sz="3200" smtClean="0"/>
              <a:t>Academic Quality Standards Processes – </a:t>
            </a:r>
            <a:r>
              <a:rPr lang="en-GB" sz="2400" smtClean="0"/>
              <a:t>Progression:   </a:t>
            </a:r>
            <a:r>
              <a:rPr lang="en-GB" sz="2000" smtClean="0"/>
              <a:t>Exam Board School of Management (BA Business) </a:t>
            </a:r>
          </a:p>
        </p:txBody>
      </p:sp>
      <p:sp>
        <p:nvSpPr>
          <p:cNvPr id="5" name="Rectangle 4"/>
          <p:cNvSpPr/>
          <p:nvPr/>
        </p:nvSpPr>
        <p:spPr>
          <a:xfrm>
            <a:off x="3132138" y="5805488"/>
            <a:ext cx="4319587"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p:nvSpPr>
        <p:spPr>
          <a:xfrm>
            <a:off x="1331913" y="5805488"/>
            <a:ext cx="17272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80901" name="Picture 2"/>
          <p:cNvPicPr>
            <a:picLocks noChangeAspect="1" noChangeArrowheads="1"/>
          </p:cNvPicPr>
          <p:nvPr/>
        </p:nvPicPr>
        <p:blipFill>
          <a:blip r:embed="rId2" cstate="print"/>
          <a:srcRect/>
          <a:stretch>
            <a:fillRect/>
          </a:stretch>
        </p:blipFill>
        <p:spPr bwMode="auto">
          <a:xfrm>
            <a:off x="188913" y="1685925"/>
            <a:ext cx="8794750" cy="4622800"/>
          </a:xfrm>
          <a:prstGeom prst="rect">
            <a:avLst/>
          </a:prstGeom>
          <a:noFill/>
          <a:ln w="9525">
            <a:noFill/>
            <a:miter lim="800000"/>
            <a:headEnd/>
            <a:tailEnd/>
          </a:ln>
        </p:spPr>
      </p:pic>
      <p:sp>
        <p:nvSpPr>
          <p:cNvPr id="7" name="Rectangle 6"/>
          <p:cNvSpPr/>
          <p:nvPr/>
        </p:nvSpPr>
        <p:spPr>
          <a:xfrm>
            <a:off x="3203575" y="6021388"/>
            <a:ext cx="4176713"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p:nvSpPr>
        <p:spPr>
          <a:xfrm>
            <a:off x="1692275" y="6165850"/>
            <a:ext cx="1863725" cy="358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0904"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80905" name="Rectangle 8"/>
          <p:cNvSpPr>
            <a:spLocks noChangeArrowheads="1"/>
          </p:cNvSpPr>
          <p:nvPr/>
        </p:nvSpPr>
        <p:spPr bwMode="auto">
          <a:xfrm>
            <a:off x="228600" y="5105400"/>
            <a:ext cx="838200" cy="609600"/>
          </a:xfrm>
          <a:prstGeom prst="rect">
            <a:avLst/>
          </a:prstGeom>
          <a:solidFill>
            <a:schemeClr val="bg1"/>
          </a:solidFill>
          <a:ln w="9525">
            <a:noFill/>
            <a:round/>
            <a:headEnd/>
            <a:tailEnd/>
          </a:ln>
        </p:spPr>
        <p:txBody>
          <a:bodyPr/>
          <a:lstStyle/>
          <a:p>
            <a:endParaRPr lang="en-US"/>
          </a:p>
        </p:txBody>
      </p:sp>
      <p:sp>
        <p:nvSpPr>
          <p:cNvPr id="10" name="Rectangle 9"/>
          <p:cNvSpPr/>
          <p:nvPr/>
        </p:nvSpPr>
        <p:spPr bwMode="auto">
          <a:xfrm>
            <a:off x="1143000" y="3200400"/>
            <a:ext cx="1066800" cy="1219200"/>
          </a:xfrm>
          <a:prstGeom prst="rect">
            <a:avLst/>
          </a:prstGeom>
          <a:noFill/>
          <a:ln w="698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4" name="Content Placeholder 3"/>
          <p:cNvSpPr>
            <a:spLocks noGrp="1"/>
          </p:cNvSpPr>
          <p:nvPr>
            <p:ph idx="1"/>
          </p:nvPr>
        </p:nvSpPr>
        <p:spPr>
          <a:xfrm>
            <a:off x="457200" y="0"/>
            <a:ext cx="8229600" cy="6126163"/>
          </a:xfrm>
        </p:spPr>
        <p:txBody>
          <a:bodyPr/>
          <a:lstStyle/>
          <a:p>
            <a:endParaRPr lang="en-GB" dirty="0" smtClean="0"/>
          </a:p>
          <a:p>
            <a:endParaRPr lang="en-GB" dirty="0"/>
          </a:p>
          <a:p>
            <a:endParaRPr lang="en-GB" dirty="0" smtClean="0"/>
          </a:p>
          <a:p>
            <a:r>
              <a:rPr lang="en-GB" dirty="0" smtClean="0"/>
              <a:t>We have looked at gathering and using the data</a:t>
            </a:r>
          </a:p>
          <a:p>
            <a:r>
              <a:rPr lang="en-GB" dirty="0" smtClean="0"/>
              <a:t>And at the reporting processes flow chart</a:t>
            </a:r>
          </a:p>
        </p:txBody>
      </p:sp>
    </p:spTree>
    <p:extLst>
      <p:ext uri="{BB962C8B-B14F-4D97-AF65-F5344CB8AC3E}">
        <p14:creationId xmlns:p14="http://schemas.microsoft.com/office/powerpoint/2010/main" val="392967430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Sandwich of decisions and actions</a:t>
            </a:r>
            <a:endParaRPr lang="en-US" dirty="0"/>
          </a:p>
        </p:txBody>
      </p:sp>
      <p:sp>
        <p:nvSpPr>
          <p:cNvPr id="3" name="Content Placeholder 2"/>
          <p:cNvSpPr>
            <a:spLocks noGrp="1"/>
          </p:cNvSpPr>
          <p:nvPr>
            <p:ph idx="1"/>
          </p:nvPr>
        </p:nvSpPr>
        <p:spPr>
          <a:xfrm>
            <a:off x="457200" y="1412776"/>
            <a:ext cx="8229600" cy="4713387"/>
          </a:xfrm>
        </p:spPr>
        <p:txBody>
          <a:bodyPr/>
          <a:lstStyle/>
          <a:p>
            <a:r>
              <a:rPr lang="en-US" sz="2800" dirty="0" smtClean="0"/>
              <a:t>1 Data- identify problems  </a:t>
            </a:r>
            <a:r>
              <a:rPr lang="en-US" sz="2800" dirty="0" err="1" smtClean="0"/>
              <a:t>etc</a:t>
            </a:r>
            <a:r>
              <a:rPr lang="en-US" sz="2800" dirty="0" smtClean="0"/>
              <a:t> discussion- decision  making (meetings)</a:t>
            </a:r>
          </a:p>
          <a:p>
            <a:endParaRPr lang="en-US" sz="2800" dirty="0"/>
          </a:p>
          <a:p>
            <a:r>
              <a:rPr lang="en-US" sz="2800" dirty="0" smtClean="0"/>
              <a:t>2 Action- who acts on the decisions? Course leaders? Staff? Information people? (sometimes with committee nothing happens after the decisions are made!!!) implementation ,responsibility , measures </a:t>
            </a:r>
          </a:p>
          <a:p>
            <a:endParaRPr lang="en-US" sz="2800" dirty="0"/>
          </a:p>
          <a:p>
            <a:r>
              <a:rPr lang="en-US" sz="2800" dirty="0" smtClean="0"/>
              <a:t>3 Report back on and evaluate effectiveness of actions based on the decisions</a:t>
            </a:r>
            <a:endParaRPr lang="en-US" sz="2800" dirty="0"/>
          </a:p>
        </p:txBody>
      </p:sp>
    </p:spTree>
    <p:extLst>
      <p:ext uri="{BB962C8B-B14F-4D97-AF65-F5344CB8AC3E}">
        <p14:creationId xmlns:p14="http://schemas.microsoft.com/office/powerpoint/2010/main" val="251021385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0"/>
            <a:ext cx="8229600" cy="6126163"/>
          </a:xfrm>
        </p:spPr>
        <p:txBody>
          <a:bodyPr/>
          <a:lstStyle/>
          <a:p>
            <a:r>
              <a:rPr lang="en-GB" dirty="0"/>
              <a:t>Now please look at both sets of reporting documents  </a:t>
            </a:r>
          </a:p>
          <a:p>
            <a:r>
              <a:rPr lang="en-GB" dirty="0"/>
              <a:t>1)(2c)APR annual programme report</a:t>
            </a:r>
          </a:p>
          <a:p>
            <a:r>
              <a:rPr lang="en-GB" dirty="0"/>
              <a:t>2)(2g)ACR annual course report</a:t>
            </a:r>
          </a:p>
          <a:p>
            <a:r>
              <a:rPr lang="en-GB" dirty="0"/>
              <a:t>What would you do with these reporting </a:t>
            </a:r>
            <a:endParaRPr lang="en-GB" dirty="0" smtClean="0"/>
          </a:p>
          <a:p>
            <a:r>
              <a:rPr lang="en-GB" dirty="0" smtClean="0"/>
              <a:t>forms </a:t>
            </a:r>
            <a:r>
              <a:rPr lang="en-GB" dirty="0"/>
              <a:t>and systems</a:t>
            </a:r>
            <a:r>
              <a:rPr lang="en-GB" dirty="0" smtClean="0"/>
              <a:t>? Who fills the forms  out?</a:t>
            </a:r>
            <a:endParaRPr lang="en-GB" dirty="0"/>
          </a:p>
          <a:p>
            <a:pPr lvl="1"/>
            <a:r>
              <a:rPr lang="en-GB" dirty="0"/>
              <a:t>Where do you get this data? </a:t>
            </a:r>
            <a:endParaRPr lang="en-GB" dirty="0" smtClean="0"/>
          </a:p>
          <a:p>
            <a:pPr lvl="1"/>
            <a:r>
              <a:rPr lang="en-GB" dirty="0" smtClean="0"/>
              <a:t>What </a:t>
            </a:r>
            <a:r>
              <a:rPr lang="en-GB" dirty="0"/>
              <a:t>data is it</a:t>
            </a:r>
            <a:r>
              <a:rPr lang="en-GB" dirty="0" smtClean="0"/>
              <a:t>?</a:t>
            </a:r>
          </a:p>
          <a:p>
            <a:pPr lvl="1"/>
            <a:r>
              <a:rPr lang="en-GB" dirty="0"/>
              <a:t>W</a:t>
            </a:r>
            <a:r>
              <a:rPr lang="en-GB" dirty="0" smtClean="0"/>
              <a:t>hat </a:t>
            </a:r>
            <a:r>
              <a:rPr lang="en-GB" dirty="0"/>
              <a:t>is it </a:t>
            </a:r>
            <a:r>
              <a:rPr lang="en-GB" dirty="0" smtClean="0"/>
              <a:t>for?</a:t>
            </a:r>
          </a:p>
          <a:p>
            <a:pPr lvl="1"/>
            <a:r>
              <a:rPr lang="en-GB" dirty="0" smtClean="0"/>
              <a:t>How useful can it be and why? </a:t>
            </a:r>
          </a:p>
          <a:p>
            <a:endParaRPr lang="en-GB" dirty="0"/>
          </a:p>
        </p:txBody>
      </p:sp>
    </p:spTree>
    <p:extLst>
      <p:ext uri="{BB962C8B-B14F-4D97-AF65-F5344CB8AC3E}">
        <p14:creationId xmlns:p14="http://schemas.microsoft.com/office/powerpoint/2010/main" val="7688831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0"/>
            <a:ext cx="8229600" cy="6126163"/>
          </a:xfrm>
        </p:spPr>
        <p:txBody>
          <a:bodyPr/>
          <a:lstStyle/>
          <a:p>
            <a:r>
              <a:rPr lang="en-US" dirty="0" smtClean="0"/>
              <a:t>Where from  entry-registry admin , historical -info tech, grad destination- alumni office  student surveys – course reports   all will go to an info </a:t>
            </a:r>
            <a:r>
              <a:rPr lang="en-US" dirty="0" err="1" smtClean="0"/>
              <a:t>centre</a:t>
            </a:r>
            <a:r>
              <a:rPr lang="en-US" dirty="0" smtClean="0"/>
              <a:t> </a:t>
            </a:r>
          </a:p>
          <a:p>
            <a:r>
              <a:rPr lang="en-US" dirty="0" smtClean="0"/>
              <a:t>Also need external independent verification, opinion </a:t>
            </a:r>
          </a:p>
          <a:p>
            <a:endParaRPr lang="en-US" dirty="0" smtClean="0"/>
          </a:p>
          <a:p>
            <a:endParaRPr lang="en-US" dirty="0"/>
          </a:p>
        </p:txBody>
      </p:sp>
    </p:spTree>
    <p:extLst>
      <p:ext uri="{BB962C8B-B14F-4D97-AF65-F5344CB8AC3E}">
        <p14:creationId xmlns:p14="http://schemas.microsoft.com/office/powerpoint/2010/main" val="42683801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Where does this data and where do the </a:t>
            </a:r>
            <a:r>
              <a:rPr lang="en-GB" dirty="0" err="1"/>
              <a:t>the</a:t>
            </a:r>
            <a:r>
              <a:rPr lang="en-GB" dirty="0"/>
              <a:t> reports go next?</a:t>
            </a:r>
          </a:p>
          <a:p>
            <a:r>
              <a:rPr lang="en-GB" dirty="0" smtClean="0"/>
              <a:t>What is done with it</a:t>
            </a:r>
            <a:r>
              <a:rPr lang="en-GB" dirty="0" smtClean="0"/>
              <a:t>???</a:t>
            </a:r>
          </a:p>
          <a:p>
            <a:r>
              <a:rPr lang="en-GB" dirty="0" smtClean="0"/>
              <a:t>analyse trends  </a:t>
            </a:r>
            <a:r>
              <a:rPr lang="en-GB" dirty="0" err="1" smtClean="0"/>
              <a:t>etc</a:t>
            </a:r>
            <a:r>
              <a:rPr lang="en-GB" dirty="0" smtClean="0"/>
              <a:t> </a:t>
            </a:r>
            <a:r>
              <a:rPr lang="en-GB" dirty="0" err="1" smtClean="0"/>
              <a:t>etc</a:t>
            </a:r>
            <a:r>
              <a:rPr lang="en-GB" dirty="0" smtClean="0"/>
              <a:t> and SWOT</a:t>
            </a:r>
          </a:p>
          <a:p>
            <a:r>
              <a:rPr lang="en-GB" dirty="0" smtClean="0"/>
              <a:t>Suggest professional development for improvement\</a:t>
            </a:r>
          </a:p>
          <a:p>
            <a:r>
              <a:rPr lang="en-GB" dirty="0" smtClean="0"/>
              <a:t>Then check it happened</a:t>
            </a:r>
            <a:endParaRPr lang="en-GB" dirty="0"/>
          </a:p>
        </p:txBody>
      </p:sp>
    </p:spTree>
    <p:extLst>
      <p:ext uri="{BB962C8B-B14F-4D97-AF65-F5344CB8AC3E}">
        <p14:creationId xmlns:p14="http://schemas.microsoft.com/office/powerpoint/2010/main" val="112311844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52371031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755577" y="404664"/>
            <a:ext cx="6678686" cy="4848373"/>
          </a:xfrm>
          <a:prstGeom prst="rect">
            <a:avLst/>
          </a:prstGeom>
          <a:noFill/>
          <a:ln>
            <a:noFill/>
          </a:ln>
        </p:spPr>
      </p:pic>
    </p:spTree>
    <p:extLst>
      <p:ext uri="{BB962C8B-B14F-4D97-AF65-F5344CB8AC3E}">
        <p14:creationId xmlns:p14="http://schemas.microsoft.com/office/powerpoint/2010/main" val="235866233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48680"/>
            <a:ext cx="7632847" cy="5688631"/>
          </a:xfrm>
          <a:prstGeom prst="rect">
            <a:avLst/>
          </a:prstGeom>
          <a:noFill/>
          <a:ln>
            <a:noFill/>
          </a:ln>
        </p:spPr>
      </p:pic>
    </p:spTree>
    <p:extLst>
      <p:ext uri="{BB962C8B-B14F-4D97-AF65-F5344CB8AC3E}">
        <p14:creationId xmlns:p14="http://schemas.microsoft.com/office/powerpoint/2010/main" val="56374214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p:cNvSpPr>
            <a:spLocks noGrp="1" noChangeArrowheads="1"/>
          </p:cNvSpPr>
          <p:nvPr>
            <p:ph type="title"/>
          </p:nvPr>
        </p:nvSpPr>
        <p:spPr>
          <a:xfrm>
            <a:off x="468313" y="260350"/>
            <a:ext cx="8229600" cy="647700"/>
          </a:xfrm>
        </p:spPr>
        <p:txBody>
          <a:bodyPr/>
          <a:lstStyle/>
          <a:p>
            <a:pPr eaLnBrk="1" hangingPunct="1"/>
            <a:r>
              <a:rPr lang="en-GB" sz="1800" smtClean="0"/>
              <a:t>NCAAA PROGRAM ANNUAL REPORT</a:t>
            </a:r>
          </a:p>
        </p:txBody>
      </p:sp>
      <p:sp>
        <p:nvSpPr>
          <p:cNvPr id="7885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78853" name="Rectangle 7"/>
          <p:cNvSpPr>
            <a:spLocks noChangeArrowheads="1"/>
          </p:cNvSpPr>
          <p:nvPr/>
        </p:nvSpPr>
        <p:spPr bwMode="auto">
          <a:xfrm>
            <a:off x="0" y="-533400"/>
            <a:ext cx="9144000" cy="0"/>
          </a:xfrm>
          <a:prstGeom prst="rect">
            <a:avLst/>
          </a:prstGeom>
          <a:noFill/>
          <a:ln w="9525">
            <a:noFill/>
            <a:miter lim="800000"/>
            <a:headEnd/>
            <a:tailEnd/>
          </a:ln>
        </p:spPr>
        <p:txBody>
          <a:bodyPr wrap="none" anchor="ctr">
            <a:spAutoFit/>
          </a:bodyPr>
          <a:lstStyle/>
          <a:p>
            <a:endParaRPr lang="en-US"/>
          </a:p>
        </p:txBody>
      </p:sp>
      <p:pic>
        <p:nvPicPr>
          <p:cNvPr id="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2563" y="1128713"/>
            <a:ext cx="6927810" cy="5108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p:cNvSpPr>
            <a:spLocks noGrp="1" noChangeArrowheads="1"/>
          </p:cNvSpPr>
          <p:nvPr>
            <p:ph type="title"/>
          </p:nvPr>
        </p:nvSpPr>
        <p:spPr>
          <a:xfrm>
            <a:off x="468313" y="260350"/>
            <a:ext cx="8229600" cy="647700"/>
          </a:xfrm>
        </p:spPr>
        <p:txBody>
          <a:bodyPr/>
          <a:lstStyle/>
          <a:p>
            <a:pPr eaLnBrk="1" hangingPunct="1"/>
            <a:r>
              <a:rPr lang="en-GB" sz="1800" smtClean="0"/>
              <a:t>NCAAA PROGRAM ANNUAL REPORT</a:t>
            </a:r>
          </a:p>
        </p:txBody>
      </p:sp>
      <p:sp>
        <p:nvSpPr>
          <p:cNvPr id="7885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78853" name="Rectangle 7"/>
          <p:cNvSpPr>
            <a:spLocks noChangeArrowheads="1"/>
          </p:cNvSpPr>
          <p:nvPr/>
        </p:nvSpPr>
        <p:spPr bwMode="auto">
          <a:xfrm>
            <a:off x="0" y="-533400"/>
            <a:ext cx="9144000" cy="0"/>
          </a:xfrm>
          <a:prstGeom prst="rect">
            <a:avLst/>
          </a:prstGeom>
          <a:noFill/>
          <a:ln w="9525">
            <a:noFill/>
            <a:miter lim="800000"/>
            <a:headEnd/>
            <a:tailEnd/>
          </a:ln>
        </p:spPr>
        <p:txBody>
          <a:bodyPr wrap="none" anchor="ctr">
            <a:spAutoFit/>
          </a:bodyPr>
          <a:lstStyle/>
          <a:p>
            <a:endParaRPr lang="en-US"/>
          </a:p>
        </p:txBody>
      </p:sp>
      <p:pic>
        <p:nvPicPr>
          <p:cNvPr id="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74" y="1196752"/>
            <a:ext cx="8081691"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092197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r>
              <a:rPr lang="en-US" sz="3600" smtClean="0"/>
              <a:t>Annual Course Monitoring (ACR)</a:t>
            </a:r>
          </a:p>
        </p:txBody>
      </p:sp>
      <p:sp>
        <p:nvSpPr>
          <p:cNvPr id="4" name="Rectangle 3"/>
          <p:cNvSpPr>
            <a:spLocks noChangeArrowheads="1"/>
          </p:cNvSpPr>
          <p:nvPr/>
        </p:nvSpPr>
        <p:spPr bwMode="auto">
          <a:xfrm>
            <a:off x="804863" y="4257675"/>
            <a:ext cx="2374900" cy="804863"/>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8"/>
              </a:srgbClr>
            </a:outerShdw>
          </a:effectLst>
        </p:spPr>
        <p:txBody>
          <a:bodyPr anchor="ctr"/>
          <a:lstStyle/>
          <a:p>
            <a:pPr algn="ctr">
              <a:defRPr/>
            </a:pPr>
            <a:r>
              <a:rPr lang="en-US" dirty="0">
                <a:solidFill>
                  <a:schemeClr val="lt1"/>
                </a:solidFill>
                <a:latin typeface="+mn-lt"/>
                <a:ea typeface="+mn-ea"/>
              </a:rPr>
              <a:t>Programme</a:t>
            </a:r>
          </a:p>
        </p:txBody>
      </p:sp>
      <p:sp>
        <p:nvSpPr>
          <p:cNvPr id="81924" name="TextBox 5"/>
          <p:cNvSpPr txBox="1">
            <a:spLocks noChangeArrowheads="1"/>
          </p:cNvSpPr>
          <p:nvPr/>
        </p:nvSpPr>
        <p:spPr bwMode="auto">
          <a:xfrm>
            <a:off x="4749800" y="3422650"/>
            <a:ext cx="2660650" cy="368300"/>
          </a:xfrm>
          <a:prstGeom prst="rect">
            <a:avLst/>
          </a:prstGeom>
          <a:noFill/>
          <a:ln w="9525">
            <a:noFill/>
            <a:miter lim="800000"/>
            <a:headEnd/>
            <a:tailEnd/>
          </a:ln>
        </p:spPr>
        <p:txBody>
          <a:bodyPr wrap="none">
            <a:spAutoFit/>
          </a:bodyPr>
          <a:lstStyle/>
          <a:p>
            <a:r>
              <a:rPr lang="en-US"/>
              <a:t>External Examiner Reports</a:t>
            </a:r>
          </a:p>
        </p:txBody>
      </p:sp>
      <p:sp>
        <p:nvSpPr>
          <p:cNvPr id="81925" name="TextBox 6"/>
          <p:cNvSpPr txBox="1">
            <a:spLocks noChangeArrowheads="1"/>
          </p:cNvSpPr>
          <p:nvPr/>
        </p:nvSpPr>
        <p:spPr bwMode="auto">
          <a:xfrm>
            <a:off x="4749800" y="4475163"/>
            <a:ext cx="1827213" cy="369887"/>
          </a:xfrm>
          <a:prstGeom prst="rect">
            <a:avLst/>
          </a:prstGeom>
          <a:noFill/>
          <a:ln w="9525">
            <a:noFill/>
            <a:miter lim="800000"/>
            <a:headEnd/>
            <a:tailEnd/>
          </a:ln>
        </p:spPr>
        <p:txBody>
          <a:bodyPr wrap="none">
            <a:spAutoFit/>
          </a:bodyPr>
          <a:lstStyle/>
          <a:p>
            <a:r>
              <a:rPr lang="en-US"/>
              <a:t>Student feedback</a:t>
            </a:r>
          </a:p>
        </p:txBody>
      </p:sp>
      <p:sp>
        <p:nvSpPr>
          <p:cNvPr id="81926" name="TextBox 7"/>
          <p:cNvSpPr txBox="1">
            <a:spLocks noChangeArrowheads="1"/>
          </p:cNvSpPr>
          <p:nvPr/>
        </p:nvSpPr>
        <p:spPr bwMode="auto">
          <a:xfrm>
            <a:off x="4749800" y="5505450"/>
            <a:ext cx="1011238" cy="369888"/>
          </a:xfrm>
          <a:prstGeom prst="rect">
            <a:avLst/>
          </a:prstGeom>
          <a:noFill/>
          <a:ln w="9525">
            <a:noFill/>
            <a:miter lim="800000"/>
            <a:headEnd/>
            <a:tailEnd/>
          </a:ln>
        </p:spPr>
        <p:txBody>
          <a:bodyPr wrap="none">
            <a:spAutoFit/>
          </a:bodyPr>
          <a:lstStyle/>
          <a:p>
            <a:r>
              <a:rPr lang="en-US"/>
              <a:t>Statistics</a:t>
            </a:r>
          </a:p>
        </p:txBody>
      </p:sp>
      <p:cxnSp>
        <p:nvCxnSpPr>
          <p:cNvPr id="10" name="Straight Connector 9"/>
          <p:cNvCxnSpPr>
            <a:cxnSpLocks noChangeShapeType="1"/>
          </p:cNvCxnSpPr>
          <p:nvPr/>
        </p:nvCxnSpPr>
        <p:spPr bwMode="auto">
          <a:xfrm rot="5400000">
            <a:off x="3150394" y="4760119"/>
            <a:ext cx="2228850" cy="1588"/>
          </a:xfrm>
          <a:prstGeom prst="line">
            <a:avLst/>
          </a:prstGeom>
          <a:noFill/>
          <a:ln w="25400">
            <a:solidFill>
              <a:schemeClr val="accent1"/>
            </a:solidFill>
            <a:round/>
            <a:headEnd/>
            <a:tailEnd/>
          </a:ln>
          <a:effectLst>
            <a:outerShdw dist="20000" dir="5400000" rotWithShape="0">
              <a:srgbClr val="808080">
                <a:alpha val="37999"/>
              </a:srgbClr>
            </a:outerShdw>
          </a:effectLst>
        </p:spPr>
      </p:cxnSp>
      <p:cxnSp>
        <p:nvCxnSpPr>
          <p:cNvPr id="12" name="Straight Arrow Connector 11"/>
          <p:cNvCxnSpPr>
            <a:cxnSpLocks noChangeShapeType="1"/>
          </p:cNvCxnSpPr>
          <p:nvPr/>
        </p:nvCxnSpPr>
        <p:spPr bwMode="auto">
          <a:xfrm>
            <a:off x="4264025" y="3646488"/>
            <a:ext cx="307975" cy="1587"/>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cxnSp>
        <p:nvCxnSpPr>
          <p:cNvPr id="13" name="Straight Arrow Connector 12"/>
          <p:cNvCxnSpPr>
            <a:cxnSpLocks noChangeShapeType="1"/>
          </p:cNvCxnSpPr>
          <p:nvPr/>
        </p:nvCxnSpPr>
        <p:spPr bwMode="auto">
          <a:xfrm>
            <a:off x="3354388" y="4662488"/>
            <a:ext cx="1216025" cy="1587"/>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cxnSp>
        <p:nvCxnSpPr>
          <p:cNvPr id="14" name="Straight Arrow Connector 13"/>
          <p:cNvCxnSpPr>
            <a:cxnSpLocks noChangeShapeType="1"/>
          </p:cNvCxnSpPr>
          <p:nvPr/>
        </p:nvCxnSpPr>
        <p:spPr bwMode="auto">
          <a:xfrm>
            <a:off x="4265613" y="5738813"/>
            <a:ext cx="307975" cy="1587"/>
          </a:xfrm>
          <a:prstGeom prst="straightConnector1">
            <a:avLst/>
          </a:prstGeom>
          <a:noFill/>
          <a:ln w="25400">
            <a:solidFill>
              <a:schemeClr val="accent1"/>
            </a:solidFill>
            <a:round/>
            <a:headEnd/>
            <a:tailEnd type="arrow" w="med" len="med"/>
          </a:ln>
          <a:effectLst>
            <a:outerShdw dist="20000" dir="5400000" rotWithShape="0">
              <a:srgbClr val="808080">
                <a:alpha val="37999"/>
              </a:srgbClr>
            </a:outerShdw>
          </a:effectLst>
        </p:spPr>
      </p:cxnSp>
      <p:sp>
        <p:nvSpPr>
          <p:cNvPr id="81931" name="TextBox 15"/>
          <p:cNvSpPr txBox="1">
            <a:spLocks noChangeArrowheads="1"/>
          </p:cNvSpPr>
          <p:nvPr/>
        </p:nvSpPr>
        <p:spPr bwMode="auto">
          <a:xfrm>
            <a:off x="804863" y="1576388"/>
            <a:ext cx="739775" cy="368300"/>
          </a:xfrm>
          <a:prstGeom prst="rect">
            <a:avLst/>
          </a:prstGeom>
          <a:noFill/>
          <a:ln w="9525">
            <a:noFill/>
            <a:miter lim="800000"/>
            <a:headEnd/>
            <a:tailEnd/>
          </a:ln>
        </p:spPr>
        <p:txBody>
          <a:bodyPr wrap="none">
            <a:spAutoFit/>
          </a:bodyPr>
          <a:lstStyle/>
          <a:p>
            <a:r>
              <a:rPr lang="en-US"/>
              <a:t>Who?</a:t>
            </a:r>
          </a:p>
        </p:txBody>
      </p:sp>
      <p:sp>
        <p:nvSpPr>
          <p:cNvPr id="81932" name="TextBox 16"/>
          <p:cNvSpPr txBox="1">
            <a:spLocks noChangeArrowheads="1"/>
          </p:cNvSpPr>
          <p:nvPr/>
        </p:nvSpPr>
        <p:spPr bwMode="auto">
          <a:xfrm>
            <a:off x="2074863" y="1439863"/>
            <a:ext cx="1893887" cy="646112"/>
          </a:xfrm>
          <a:prstGeom prst="rect">
            <a:avLst/>
          </a:prstGeom>
          <a:noFill/>
          <a:ln w="9525">
            <a:noFill/>
            <a:miter lim="800000"/>
            <a:headEnd/>
            <a:tailEnd/>
          </a:ln>
        </p:spPr>
        <p:txBody>
          <a:bodyPr wrap="none">
            <a:spAutoFit/>
          </a:bodyPr>
          <a:lstStyle/>
          <a:p>
            <a:r>
              <a:rPr lang="en-US"/>
              <a:t>The centre?</a:t>
            </a:r>
          </a:p>
          <a:p>
            <a:r>
              <a:rPr lang="en-US"/>
              <a:t>The Course Team?</a:t>
            </a:r>
          </a:p>
        </p:txBody>
      </p:sp>
      <p:cxnSp>
        <p:nvCxnSpPr>
          <p:cNvPr id="19" name="Straight Connector 18"/>
          <p:cNvCxnSpPr>
            <a:cxnSpLocks noChangeShapeType="1"/>
          </p:cNvCxnSpPr>
          <p:nvPr/>
        </p:nvCxnSpPr>
        <p:spPr bwMode="auto">
          <a:xfrm rot="10800000" flipH="1">
            <a:off x="2074863" y="1654175"/>
            <a:ext cx="1695450" cy="22225"/>
          </a:xfrm>
          <a:prstGeom prst="line">
            <a:avLst/>
          </a:prstGeom>
          <a:noFill/>
          <a:ln w="25400">
            <a:solidFill>
              <a:schemeClr val="accent1"/>
            </a:solidFill>
            <a:round/>
            <a:headEnd/>
            <a:tailEnd/>
          </a:ln>
          <a:effectLst>
            <a:outerShdw dist="20000" dir="5400000" rotWithShape="0">
              <a:srgbClr val="808080">
                <a:alpha val="37999"/>
              </a:srgbClr>
            </a:outerShdw>
          </a:effectLst>
        </p:spPr>
      </p:cxnSp>
      <p:sp>
        <p:nvSpPr>
          <p:cNvPr id="81934" name="TextBox 19"/>
          <p:cNvSpPr txBox="1">
            <a:spLocks noChangeArrowheads="1"/>
          </p:cNvSpPr>
          <p:nvPr/>
        </p:nvSpPr>
        <p:spPr bwMode="auto">
          <a:xfrm>
            <a:off x="2800350" y="2252663"/>
            <a:ext cx="4621213" cy="646112"/>
          </a:xfrm>
          <a:prstGeom prst="rect">
            <a:avLst/>
          </a:prstGeom>
          <a:noFill/>
          <a:ln w="9525">
            <a:noFill/>
            <a:miter lim="800000"/>
            <a:headEnd/>
            <a:tailEnd/>
          </a:ln>
        </p:spPr>
        <p:txBody>
          <a:bodyPr wrap="none">
            <a:spAutoFit/>
          </a:bodyPr>
          <a:lstStyle/>
          <a:p>
            <a:pPr algn="l"/>
            <a:r>
              <a:rPr lang="en-GB" i="1"/>
              <a:t>Process should be owned by course teams through</a:t>
            </a:r>
          </a:p>
          <a:p>
            <a:pPr algn="l"/>
            <a:r>
              <a:rPr lang="en-GB" i="1"/>
              <a:t>the Programme Review Meeting; fostering the notion </a:t>
            </a:r>
          </a:p>
          <a:p>
            <a:pPr algn="l"/>
            <a:r>
              <a:rPr lang="en-GB" i="1"/>
              <a:t>that quality assurance is done by staff, rather than to, or for, them </a:t>
            </a:r>
            <a:endParaRPr lang="en-US" i="1"/>
          </a:p>
        </p:txBody>
      </p:sp>
      <p:sp>
        <p:nvSpPr>
          <p:cNvPr id="81935" name="TextBox 20"/>
          <p:cNvSpPr txBox="1">
            <a:spLocks noChangeArrowheads="1"/>
          </p:cNvSpPr>
          <p:nvPr/>
        </p:nvSpPr>
        <p:spPr bwMode="auto">
          <a:xfrm>
            <a:off x="4953000" y="1439863"/>
            <a:ext cx="1392238" cy="369887"/>
          </a:xfrm>
          <a:prstGeom prst="rect">
            <a:avLst/>
          </a:prstGeom>
          <a:noFill/>
          <a:ln w="9525">
            <a:noFill/>
            <a:miter lim="800000"/>
            <a:headEnd/>
            <a:tailEnd/>
          </a:ln>
        </p:spPr>
        <p:txBody>
          <a:bodyPr wrap="none">
            <a:spAutoFit/>
          </a:bodyPr>
          <a:lstStyle/>
          <a:p>
            <a:r>
              <a:rPr lang="en-US"/>
              <a:t>Compliance?</a:t>
            </a:r>
          </a:p>
        </p:txBody>
      </p:sp>
      <p:sp>
        <p:nvSpPr>
          <p:cNvPr id="23" name="Rounded Rectangle 22"/>
          <p:cNvSpPr>
            <a:spLocks noChangeArrowheads="1"/>
          </p:cNvSpPr>
          <p:nvPr/>
        </p:nvSpPr>
        <p:spPr bwMode="auto">
          <a:xfrm>
            <a:off x="4749800" y="3422650"/>
            <a:ext cx="2660650" cy="368300"/>
          </a:xfrm>
          <a:prstGeom prst="roundRect">
            <a:avLst>
              <a:gd name="adj" fmla="val 16667"/>
            </a:avLst>
          </a:prstGeom>
          <a:solidFill>
            <a:srgbClr val="FFFFFF">
              <a:alpha val="47058"/>
            </a:srgbClr>
          </a:solidFill>
          <a:ln w="9525">
            <a:solidFill>
              <a:srgbClr val="B6DCDF"/>
            </a:solidFill>
            <a:round/>
            <a:headEnd/>
            <a:tailEnd/>
          </a:ln>
          <a:effectLst>
            <a:outerShdw dist="23000" dir="5400000" rotWithShape="0">
              <a:srgbClr val="808080">
                <a:alpha val="34998"/>
              </a:srgbClr>
            </a:outerShdw>
          </a:effectLst>
        </p:spPr>
        <p:txBody>
          <a:bodyPr anchor="ctr"/>
          <a:lstStyle/>
          <a:p>
            <a:pPr algn="ctr">
              <a:defRPr/>
            </a:pPr>
            <a:endParaRPr lang="en-US" dirty="0">
              <a:solidFill>
                <a:schemeClr val="lt1"/>
              </a:solidFill>
              <a:latin typeface="+mn-lt"/>
              <a:ea typeface="+mn-ea"/>
            </a:endParaRPr>
          </a:p>
        </p:txBody>
      </p:sp>
      <p:sp>
        <p:nvSpPr>
          <p:cNvPr id="24" name="Rounded Rectangle 23"/>
          <p:cNvSpPr>
            <a:spLocks noChangeArrowheads="1"/>
          </p:cNvSpPr>
          <p:nvPr/>
        </p:nvSpPr>
        <p:spPr bwMode="auto">
          <a:xfrm>
            <a:off x="4749800" y="4475163"/>
            <a:ext cx="1965325" cy="369887"/>
          </a:xfrm>
          <a:prstGeom prst="roundRect">
            <a:avLst>
              <a:gd name="adj" fmla="val 16667"/>
            </a:avLst>
          </a:prstGeom>
          <a:solidFill>
            <a:srgbClr val="FFFF00">
              <a:alpha val="47058"/>
            </a:srgbClr>
          </a:solidFill>
          <a:ln w="9525">
            <a:solidFill>
              <a:srgbClr val="B6DCDF"/>
            </a:solidFill>
            <a:round/>
            <a:headEnd/>
            <a:tailEnd/>
          </a:ln>
          <a:effectLst>
            <a:outerShdw dist="23000" dir="5400000" rotWithShape="0">
              <a:srgbClr val="808080">
                <a:alpha val="34998"/>
              </a:srgbClr>
            </a:outerShdw>
          </a:effectLst>
        </p:spPr>
        <p:txBody>
          <a:bodyPr anchor="ctr"/>
          <a:lstStyle/>
          <a:p>
            <a:pPr algn="ctr">
              <a:defRPr/>
            </a:pPr>
            <a:endParaRPr lang="en-US" dirty="0">
              <a:solidFill>
                <a:schemeClr val="lt1"/>
              </a:solidFill>
              <a:latin typeface="+mn-lt"/>
              <a:ea typeface="+mn-ea"/>
            </a:endParaRPr>
          </a:p>
        </p:txBody>
      </p:sp>
      <p:sp>
        <p:nvSpPr>
          <p:cNvPr id="25" name="Rounded Rectangle 24"/>
          <p:cNvSpPr>
            <a:spLocks noChangeArrowheads="1"/>
          </p:cNvSpPr>
          <p:nvPr/>
        </p:nvSpPr>
        <p:spPr bwMode="auto">
          <a:xfrm>
            <a:off x="4749800" y="5554663"/>
            <a:ext cx="1011238" cy="369887"/>
          </a:xfrm>
          <a:prstGeom prst="roundRect">
            <a:avLst>
              <a:gd name="adj" fmla="val 16667"/>
            </a:avLst>
          </a:prstGeom>
          <a:solidFill>
            <a:srgbClr val="7575D1">
              <a:alpha val="47058"/>
            </a:srgbClr>
          </a:solidFill>
          <a:ln w="9525">
            <a:solidFill>
              <a:srgbClr val="B6DCDF"/>
            </a:solidFill>
            <a:round/>
            <a:headEnd/>
            <a:tailEnd/>
          </a:ln>
          <a:effectLst>
            <a:outerShdw dist="23000" dir="5400000" rotWithShape="0">
              <a:srgbClr val="808080">
                <a:alpha val="34998"/>
              </a:srgbClr>
            </a:outerShdw>
          </a:effectLst>
        </p:spPr>
        <p:txBody>
          <a:bodyPr anchor="ctr"/>
          <a:lstStyle/>
          <a:p>
            <a:pPr algn="ctr">
              <a:defRPr/>
            </a:pPr>
            <a:endParaRPr lang="en-US" dirty="0">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6"/>
          <p:cNvSpPr>
            <a:spLocks noChangeArrowheads="1"/>
          </p:cNvSpPr>
          <p:nvPr/>
        </p:nvSpPr>
        <p:spPr bwMode="auto">
          <a:xfrm>
            <a:off x="0" y="623888"/>
            <a:ext cx="9144000" cy="0"/>
          </a:xfrm>
          <a:prstGeom prst="rect">
            <a:avLst/>
          </a:prstGeom>
          <a:noFill/>
          <a:ln w="9525">
            <a:noFill/>
            <a:miter lim="800000"/>
            <a:headEnd/>
            <a:tailEnd/>
          </a:ln>
        </p:spPr>
        <p:txBody>
          <a:bodyPr wrap="none" anchor="ctr">
            <a:spAutoFit/>
          </a:bodyPr>
          <a:lstStyle/>
          <a:p>
            <a:endParaRPr lang="en-US"/>
          </a:p>
        </p:txBody>
      </p:sp>
      <p:sp>
        <p:nvSpPr>
          <p:cNvPr id="83972" name="Line 7"/>
          <p:cNvSpPr>
            <a:spLocks noChangeShapeType="1"/>
          </p:cNvSpPr>
          <p:nvPr/>
        </p:nvSpPr>
        <p:spPr bwMode="auto">
          <a:xfrm>
            <a:off x="1763713" y="5949950"/>
            <a:ext cx="5184775" cy="0"/>
          </a:xfrm>
          <a:prstGeom prst="line">
            <a:avLst/>
          </a:prstGeom>
          <a:noFill/>
          <a:ln w="9525">
            <a:solidFill>
              <a:schemeClr val="tx1"/>
            </a:solidFill>
            <a:round/>
            <a:headEnd/>
            <a:tailEnd/>
          </a:ln>
        </p:spPr>
        <p:txBody>
          <a:bodyPr/>
          <a:lstStyle/>
          <a:p>
            <a:endParaRPr lang="en-GB"/>
          </a:p>
        </p:txBody>
      </p:sp>
      <p:pic>
        <p:nvPicPr>
          <p:cNvPr id="931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5450" y="1090613"/>
            <a:ext cx="5753100" cy="467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216870"/>
            <a:ext cx="4650632" cy="461665"/>
          </a:xfrm>
          <a:prstGeom prst="rect">
            <a:avLst/>
          </a:prstGeom>
          <a:noFill/>
        </p:spPr>
        <p:txBody>
          <a:bodyPr wrap="none" rtlCol="0">
            <a:spAutoFit/>
          </a:bodyPr>
          <a:lstStyle/>
          <a:p>
            <a:r>
              <a:rPr lang="en-GB" sz="2400" dirty="0" smtClean="0"/>
              <a:t>Annual Program Report / </a:t>
            </a:r>
            <a:r>
              <a:rPr lang="en-GB" sz="2400" dirty="0" err="1" smtClean="0"/>
              <a:t>cont</a:t>
            </a:r>
            <a:r>
              <a:rPr lang="en-GB" sz="2400" dirty="0" smtClean="0"/>
              <a:t> …</a:t>
            </a:r>
            <a:endParaRPr lang="en-GB" sz="2400"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p:txBody>
          <a:bodyPr/>
          <a:lstStyle/>
          <a:p>
            <a:r>
              <a:rPr lang="en-GB" smtClean="0"/>
              <a:t>Progression statistics</a:t>
            </a:r>
          </a:p>
        </p:txBody>
      </p:sp>
      <p:pic>
        <p:nvPicPr>
          <p:cNvPr id="86019" name="Picture 2"/>
          <p:cNvPicPr>
            <a:picLocks noChangeAspect="1" noChangeArrowheads="1"/>
          </p:cNvPicPr>
          <p:nvPr/>
        </p:nvPicPr>
        <p:blipFill>
          <a:blip r:embed="rId2" cstate="print"/>
          <a:srcRect/>
          <a:stretch>
            <a:fillRect/>
          </a:stretch>
        </p:blipFill>
        <p:spPr bwMode="auto">
          <a:xfrm>
            <a:off x="558800" y="1447800"/>
            <a:ext cx="8585200" cy="4759325"/>
          </a:xfrm>
          <a:prstGeom prst="rect">
            <a:avLst/>
          </a:prstGeom>
          <a:noFill/>
          <a:ln w="9525">
            <a:noFill/>
            <a:miter lim="800000"/>
            <a:headEnd/>
            <a:tailEnd/>
          </a:ln>
        </p:spPr>
      </p:pic>
      <p:sp>
        <p:nvSpPr>
          <p:cNvPr id="86020"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a:solidFill>
                  <a:srgbClr val="0000FF"/>
                </a:solidFill>
                <a:latin typeface="Calibri" charset="0"/>
              </a:rPr>
              <a:t>CASE STUDY</a:t>
            </a:r>
          </a:p>
        </p:txBody>
      </p:sp>
      <p:sp>
        <p:nvSpPr>
          <p:cNvPr id="86021" name="Rectangle 5"/>
          <p:cNvSpPr>
            <a:spLocks noChangeArrowheads="1"/>
          </p:cNvSpPr>
          <p:nvPr/>
        </p:nvSpPr>
        <p:spPr bwMode="auto">
          <a:xfrm>
            <a:off x="609600" y="5715000"/>
            <a:ext cx="914400" cy="152400"/>
          </a:xfrm>
          <a:prstGeom prst="rect">
            <a:avLst/>
          </a:prstGeom>
          <a:solidFill>
            <a:schemeClr val="bg1"/>
          </a:solidFill>
          <a:ln w="9525">
            <a:noFill/>
            <a:round/>
            <a:headEnd/>
            <a:tailEnd/>
          </a:ln>
        </p:spPr>
        <p:txBody>
          <a:bodyPr/>
          <a:lstStyle/>
          <a:p>
            <a:endParaRPr lang="en-US"/>
          </a:p>
        </p:txBody>
      </p:sp>
      <p:sp>
        <p:nvSpPr>
          <p:cNvPr id="7" name="Rectangle 6"/>
          <p:cNvSpPr/>
          <p:nvPr/>
        </p:nvSpPr>
        <p:spPr bwMode="auto">
          <a:xfrm>
            <a:off x="1981200" y="2819400"/>
            <a:ext cx="3200400" cy="228600"/>
          </a:xfrm>
          <a:prstGeom prst="rect">
            <a:avLst/>
          </a:prstGeom>
          <a:solidFill>
            <a:schemeClr val="accent5">
              <a:lumMod val="90000"/>
            </a:schemeClr>
          </a:solidFill>
          <a:ln w="9525" cap="flat" cmpd="sng" algn="ctr">
            <a:solidFill>
              <a:schemeClr val="accent5">
                <a:lumMod val="90000"/>
              </a:schemeClr>
            </a:solidFill>
            <a:prstDash val="solid"/>
            <a:round/>
            <a:headEnd type="none" w="med" len="med"/>
            <a:tailEnd type="none" w="med" len="med"/>
          </a:ln>
          <a:effectLst/>
        </p:spPr>
        <p:txBody>
          <a:bodyPr/>
          <a:lstStyle/>
          <a:p>
            <a:pPr>
              <a:defRPr/>
            </a:pPr>
            <a:endParaRPr lang="en-US" dirty="0">
              <a:ea typeface="+mn-ea"/>
            </a:endParaRPr>
          </a:p>
        </p:txBody>
      </p:sp>
      <p:sp>
        <p:nvSpPr>
          <p:cNvPr id="86023" name="Rectangle 7"/>
          <p:cNvSpPr>
            <a:spLocks noChangeArrowheads="1"/>
          </p:cNvSpPr>
          <p:nvPr/>
        </p:nvSpPr>
        <p:spPr bwMode="auto">
          <a:xfrm>
            <a:off x="5715000" y="4038600"/>
            <a:ext cx="533400" cy="228600"/>
          </a:xfrm>
          <a:prstGeom prst="rect">
            <a:avLst/>
          </a:prstGeom>
          <a:solidFill>
            <a:schemeClr val="bg1"/>
          </a:solidFill>
          <a:ln w="9525">
            <a:noFill/>
            <a:round/>
            <a:headEnd/>
            <a:tailEnd/>
          </a:ln>
        </p:spPr>
        <p:txBody>
          <a:bodyPr/>
          <a:lstStyle/>
          <a:p>
            <a:endParaRPr lang="en-US"/>
          </a:p>
        </p:txBody>
      </p:sp>
      <p:sp>
        <p:nvSpPr>
          <p:cNvPr id="86024" name="Rectangle 8"/>
          <p:cNvSpPr>
            <a:spLocks noChangeArrowheads="1"/>
          </p:cNvSpPr>
          <p:nvPr/>
        </p:nvSpPr>
        <p:spPr bwMode="auto">
          <a:xfrm>
            <a:off x="5562600" y="4419600"/>
            <a:ext cx="533400" cy="228600"/>
          </a:xfrm>
          <a:prstGeom prst="rect">
            <a:avLst/>
          </a:prstGeom>
          <a:solidFill>
            <a:schemeClr val="bg1"/>
          </a:solidFill>
          <a:ln w="9525">
            <a:noFill/>
            <a:round/>
            <a:headEnd/>
            <a:tailEnd/>
          </a:ln>
        </p:spPr>
        <p:txBody>
          <a:bodyPr/>
          <a:lstStyle/>
          <a:p>
            <a:endParaRPr lang="en-US"/>
          </a:p>
        </p:txBody>
      </p:sp>
      <p:sp>
        <p:nvSpPr>
          <p:cNvPr id="86025" name="Rectangle 9"/>
          <p:cNvSpPr>
            <a:spLocks noChangeArrowheads="1"/>
          </p:cNvSpPr>
          <p:nvPr/>
        </p:nvSpPr>
        <p:spPr bwMode="auto">
          <a:xfrm>
            <a:off x="3733800" y="5257800"/>
            <a:ext cx="381000" cy="152400"/>
          </a:xfrm>
          <a:prstGeom prst="rect">
            <a:avLst/>
          </a:prstGeom>
          <a:solidFill>
            <a:schemeClr val="bg1"/>
          </a:solidFill>
          <a:ln w="9525">
            <a:no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r>
              <a:rPr lang="en-US" smtClean="0"/>
              <a:t>Enrolment/Progression</a:t>
            </a:r>
          </a:p>
        </p:txBody>
      </p:sp>
      <p:graphicFrame>
        <p:nvGraphicFramePr>
          <p:cNvPr id="5" name="Table 4"/>
          <p:cNvGraphicFramePr>
            <a:graphicFrameLocks noGrp="1"/>
          </p:cNvGraphicFramePr>
          <p:nvPr/>
        </p:nvGraphicFramePr>
        <p:xfrm>
          <a:off x="1143000" y="1828800"/>
          <a:ext cx="6781800" cy="2743202"/>
        </p:xfrm>
        <a:graphic>
          <a:graphicData uri="http://schemas.openxmlformats.org/drawingml/2006/table">
            <a:tbl>
              <a:tblPr/>
              <a:tblGrid>
                <a:gridCol w="1695450"/>
                <a:gridCol w="1695450"/>
                <a:gridCol w="1695450"/>
                <a:gridCol w="1695450"/>
              </a:tblGrid>
              <a:tr h="391886">
                <a:tc gridSpan="4">
                  <a:txBody>
                    <a:bodyPr/>
                    <a:lstStyle/>
                    <a:p>
                      <a:pPr algn="l" fontAlgn="b"/>
                      <a:r>
                        <a:rPr lang="en-US" sz="1000" b="0" i="0" u="none" strike="noStrike" dirty="0">
                          <a:latin typeface="Verdana"/>
                        </a:rPr>
                        <a:t>BA (Hons) Art and Design:   Enrolment/Progression </a:t>
                      </a:r>
                    </a:p>
                  </a:txBody>
                  <a:tcPr marL="12700" marR="12700" marT="1270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r>
              <a:tr h="391886">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r>
              <a:tr h="391886">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Year 1</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Year 2</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Year 3</a:t>
                      </a:r>
                    </a:p>
                  </a:txBody>
                  <a:tcPr marL="12700" marR="12700" marT="12700" marB="0" anchor="b">
                    <a:lnL>
                      <a:noFill/>
                    </a:lnL>
                    <a:lnR>
                      <a:noFill/>
                    </a:lnR>
                    <a:lnT>
                      <a:noFill/>
                    </a:lnT>
                    <a:lnB>
                      <a:noFill/>
                    </a:lnB>
                  </a:tcPr>
                </a:tc>
              </a:tr>
              <a:tr h="391886">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c>
                  <a:txBody>
                    <a:bodyPr/>
                    <a:lstStyle/>
                    <a:p>
                      <a:pPr algn="l" fontAlgn="b"/>
                      <a:endParaRPr lang="en-US" sz="1000" b="0" i="0" u="none" strike="noStrike" dirty="0">
                        <a:latin typeface="Verdana"/>
                      </a:endParaRPr>
                    </a:p>
                  </a:txBody>
                  <a:tcPr marL="12700" marR="12700" marT="12700" marB="0" anchor="b">
                    <a:lnL>
                      <a:noFill/>
                    </a:lnL>
                    <a:lnR>
                      <a:noFill/>
                    </a:lnR>
                    <a:lnT>
                      <a:noFill/>
                    </a:lnT>
                    <a:lnB>
                      <a:noFill/>
                    </a:lnB>
                  </a:tcPr>
                </a:tc>
              </a:tr>
              <a:tr h="391886">
                <a:tc>
                  <a:txBody>
                    <a:bodyPr/>
                    <a:lstStyle/>
                    <a:p>
                      <a:pPr algn="l" fontAlgn="b"/>
                      <a:r>
                        <a:rPr lang="en-US" sz="1000" b="0" i="0" u="none" strike="noStrike" dirty="0">
                          <a:latin typeface="Verdana"/>
                        </a:rPr>
                        <a:t>2008/2009</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86</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75</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75</a:t>
                      </a:r>
                    </a:p>
                  </a:txBody>
                  <a:tcPr marL="12700" marR="12700" marT="12700" marB="0" anchor="b">
                    <a:lnL>
                      <a:noFill/>
                    </a:lnL>
                    <a:lnR>
                      <a:noFill/>
                    </a:lnR>
                    <a:lnT>
                      <a:noFill/>
                    </a:lnT>
                    <a:lnB>
                      <a:noFill/>
                    </a:lnB>
                  </a:tcPr>
                </a:tc>
              </a:tr>
              <a:tr h="391886">
                <a:tc>
                  <a:txBody>
                    <a:bodyPr/>
                    <a:lstStyle/>
                    <a:p>
                      <a:pPr algn="l" fontAlgn="b"/>
                      <a:r>
                        <a:rPr lang="en-US" sz="1000" b="0" i="0" u="none" strike="noStrike" dirty="0">
                          <a:latin typeface="Verdana"/>
                        </a:rPr>
                        <a:t>2009/2010</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120</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104</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102</a:t>
                      </a:r>
                    </a:p>
                  </a:txBody>
                  <a:tcPr marL="12700" marR="12700" marT="12700" marB="0" anchor="b">
                    <a:lnL>
                      <a:noFill/>
                    </a:lnL>
                    <a:lnR>
                      <a:noFill/>
                    </a:lnR>
                    <a:lnT>
                      <a:noFill/>
                    </a:lnT>
                    <a:lnB>
                      <a:noFill/>
                    </a:lnB>
                  </a:tcPr>
                </a:tc>
              </a:tr>
              <a:tr h="391886">
                <a:tc>
                  <a:txBody>
                    <a:bodyPr/>
                    <a:lstStyle/>
                    <a:p>
                      <a:pPr algn="l" fontAlgn="b"/>
                      <a:r>
                        <a:rPr lang="en-US" sz="1000" b="0" i="0" u="none" strike="noStrike" dirty="0">
                          <a:latin typeface="Verdana"/>
                        </a:rPr>
                        <a:t>2</a:t>
                      </a:r>
                      <a:r>
                        <a:rPr lang="en-US" sz="1000" b="0" i="0" u="none" strike="noStrike" dirty="0" smtClean="0">
                          <a:latin typeface="Verdana"/>
                        </a:rPr>
                        <a:t>010</a:t>
                      </a:r>
                      <a:r>
                        <a:rPr lang="en-US" sz="1000" b="0" i="0" u="none" strike="noStrike" dirty="0">
                          <a:latin typeface="Verdana"/>
                        </a:rPr>
                        <a:t>/2011</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126</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114</a:t>
                      </a:r>
                    </a:p>
                  </a:txBody>
                  <a:tcPr marL="12700" marR="12700" marT="12700" marB="0" anchor="b">
                    <a:lnL>
                      <a:noFill/>
                    </a:lnL>
                    <a:lnR>
                      <a:noFill/>
                    </a:lnR>
                    <a:lnT>
                      <a:noFill/>
                    </a:lnT>
                    <a:lnB>
                      <a:noFill/>
                    </a:lnB>
                  </a:tcPr>
                </a:tc>
                <a:tc>
                  <a:txBody>
                    <a:bodyPr/>
                    <a:lstStyle/>
                    <a:p>
                      <a:pPr algn="l" fontAlgn="b"/>
                      <a:r>
                        <a:rPr lang="en-US" sz="1000" b="0" i="0" u="none" strike="noStrike" dirty="0">
                          <a:latin typeface="Verdana"/>
                        </a:rPr>
                        <a:t>114</a:t>
                      </a:r>
                    </a:p>
                  </a:txBody>
                  <a:tcPr marL="12700" marR="12700" marT="12700" marB="0" anchor="b">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p:txBody>
          <a:bodyPr/>
          <a:lstStyle/>
          <a:p>
            <a:r>
              <a:rPr lang="en-US" smtClean="0"/>
              <a:t>Enrolment/Progression</a:t>
            </a:r>
          </a:p>
        </p:txBody>
      </p:sp>
      <p:graphicFrame>
        <p:nvGraphicFramePr>
          <p:cNvPr id="4" name="Chart 3"/>
          <p:cNvGraphicFramePr/>
          <p:nvPr/>
        </p:nvGraphicFramePr>
        <p:xfrm>
          <a:off x="609600" y="1447800"/>
          <a:ext cx="8077200" cy="47244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r>
              <a:rPr lang="en-GB" sz="3200" smtClean="0"/>
              <a:t>Sample data for Progression rate reporting</a:t>
            </a:r>
          </a:p>
        </p:txBody>
      </p:sp>
      <p:pic>
        <p:nvPicPr>
          <p:cNvPr id="91139" name="Picture 2"/>
          <p:cNvPicPr>
            <a:picLocks noChangeAspect="1" noChangeArrowheads="1"/>
          </p:cNvPicPr>
          <p:nvPr/>
        </p:nvPicPr>
        <p:blipFill>
          <a:blip r:embed="rId2" cstate="print"/>
          <a:srcRect/>
          <a:stretch>
            <a:fillRect/>
          </a:stretch>
        </p:blipFill>
        <p:spPr bwMode="auto">
          <a:xfrm>
            <a:off x="2057400" y="1425575"/>
            <a:ext cx="6657975" cy="4699000"/>
          </a:xfrm>
          <a:prstGeom prst="rect">
            <a:avLst/>
          </a:prstGeom>
          <a:noFill/>
          <a:ln w="9525">
            <a:noFill/>
            <a:miter lim="800000"/>
            <a:headEnd/>
            <a:tailEnd/>
          </a:ln>
        </p:spPr>
      </p:pic>
      <p:sp>
        <p:nvSpPr>
          <p:cNvPr id="91140"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dirty="0">
                <a:solidFill>
                  <a:srgbClr val="0000FF"/>
                </a:solidFill>
                <a:latin typeface="Calibri" charset="0"/>
              </a:rPr>
              <a:t>CASE STUDY</a:t>
            </a:r>
          </a:p>
        </p:txBody>
      </p:sp>
      <p:sp>
        <p:nvSpPr>
          <p:cNvPr id="91141" name="Rectangle 5"/>
          <p:cNvSpPr>
            <a:spLocks noChangeArrowheads="1"/>
          </p:cNvSpPr>
          <p:nvPr/>
        </p:nvSpPr>
        <p:spPr bwMode="auto">
          <a:xfrm>
            <a:off x="7086600" y="5257800"/>
            <a:ext cx="914400" cy="152400"/>
          </a:xfrm>
          <a:prstGeom prst="rect">
            <a:avLst/>
          </a:prstGeom>
          <a:solidFill>
            <a:schemeClr val="bg1"/>
          </a:solidFill>
          <a:ln w="9525">
            <a:noFill/>
            <a:round/>
            <a:headEnd/>
            <a:tailEnd/>
          </a:ln>
        </p:spPr>
        <p:txBody>
          <a:bodyPr/>
          <a:lstStyle/>
          <a:p>
            <a:endParaRPr lang="en-US"/>
          </a:p>
        </p:txBody>
      </p:sp>
      <p:cxnSp>
        <p:nvCxnSpPr>
          <p:cNvPr id="7" name="Straight Connector 6"/>
          <p:cNvCxnSpPr/>
          <p:nvPr/>
        </p:nvCxnSpPr>
        <p:spPr bwMode="auto">
          <a:xfrm flipV="1">
            <a:off x="1043608" y="2132856"/>
            <a:ext cx="7272808" cy="3384376"/>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p:txBody>
          <a:bodyPr/>
          <a:lstStyle/>
          <a:p>
            <a:pPr algn="l"/>
            <a:r>
              <a:rPr lang="en-GB" smtClean="0"/>
              <a:t>Creating a report</a:t>
            </a:r>
          </a:p>
        </p:txBody>
      </p:sp>
      <p:pic>
        <p:nvPicPr>
          <p:cNvPr id="94211" name="Picture 2"/>
          <p:cNvPicPr>
            <a:picLocks noChangeAspect="1" noChangeArrowheads="1"/>
          </p:cNvPicPr>
          <p:nvPr/>
        </p:nvPicPr>
        <p:blipFill>
          <a:blip r:embed="rId2" cstate="print"/>
          <a:srcRect/>
          <a:stretch>
            <a:fillRect/>
          </a:stretch>
        </p:blipFill>
        <p:spPr bwMode="auto">
          <a:xfrm>
            <a:off x="611188" y="1484313"/>
            <a:ext cx="3276600" cy="2400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algn="r"/>
            <a:r>
              <a:rPr lang="en-GB" smtClean="0"/>
              <a:t>Creating a report</a:t>
            </a:r>
          </a:p>
        </p:txBody>
      </p:sp>
      <p:pic>
        <p:nvPicPr>
          <p:cNvPr id="95235" name="Picture 2"/>
          <p:cNvPicPr>
            <a:picLocks noChangeAspect="1" noChangeArrowheads="1"/>
          </p:cNvPicPr>
          <p:nvPr/>
        </p:nvPicPr>
        <p:blipFill>
          <a:blip r:embed="rId2" cstate="print"/>
          <a:srcRect/>
          <a:stretch>
            <a:fillRect/>
          </a:stretch>
        </p:blipFill>
        <p:spPr bwMode="auto">
          <a:xfrm>
            <a:off x="611188" y="476250"/>
            <a:ext cx="3533775" cy="6130925"/>
          </a:xfrm>
          <a:prstGeom prst="rect">
            <a:avLst/>
          </a:prstGeom>
          <a:noFill/>
          <a:ln w="9525">
            <a:noFill/>
            <a:miter lim="800000"/>
            <a:headEnd/>
            <a:tailEnd/>
          </a:ln>
        </p:spPr>
      </p:pic>
      <p:pic>
        <p:nvPicPr>
          <p:cNvPr id="95236" name="Picture 3"/>
          <p:cNvPicPr>
            <a:picLocks noChangeAspect="1" noChangeArrowheads="1"/>
          </p:cNvPicPr>
          <p:nvPr/>
        </p:nvPicPr>
        <p:blipFill>
          <a:blip r:embed="rId3" cstate="print"/>
          <a:srcRect/>
          <a:stretch>
            <a:fillRect/>
          </a:stretch>
        </p:blipFill>
        <p:spPr bwMode="auto">
          <a:xfrm>
            <a:off x="5076825" y="2420938"/>
            <a:ext cx="3448050" cy="4152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p:txBody>
          <a:bodyPr/>
          <a:lstStyle/>
          <a:p>
            <a:r>
              <a:rPr lang="en-GB" smtClean="0"/>
              <a:t>Curriculum details</a:t>
            </a:r>
          </a:p>
        </p:txBody>
      </p:sp>
      <p:pic>
        <p:nvPicPr>
          <p:cNvPr id="96259" name="Picture 2"/>
          <p:cNvPicPr>
            <a:picLocks noChangeAspect="1" noChangeArrowheads="1"/>
          </p:cNvPicPr>
          <p:nvPr/>
        </p:nvPicPr>
        <p:blipFill>
          <a:blip r:embed="rId2" cstate="print"/>
          <a:srcRect/>
          <a:stretch>
            <a:fillRect/>
          </a:stretch>
        </p:blipFill>
        <p:spPr bwMode="auto">
          <a:xfrm>
            <a:off x="522288" y="1295400"/>
            <a:ext cx="3173412" cy="556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p:txBody>
          <a:bodyPr/>
          <a:lstStyle/>
          <a:p>
            <a:endParaRPr lang="en-US" smtClean="0"/>
          </a:p>
        </p:txBody>
      </p:sp>
      <p:pic>
        <p:nvPicPr>
          <p:cNvPr id="97283" name="Picture 2"/>
          <p:cNvPicPr>
            <a:picLocks noChangeAspect="1" noChangeArrowheads="1"/>
          </p:cNvPicPr>
          <p:nvPr/>
        </p:nvPicPr>
        <p:blipFill>
          <a:blip r:embed="rId2" cstate="print"/>
          <a:srcRect/>
          <a:stretch>
            <a:fillRect/>
          </a:stretch>
        </p:blipFill>
        <p:spPr bwMode="auto">
          <a:xfrm>
            <a:off x="323850" y="549275"/>
            <a:ext cx="3476625" cy="6000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4"/>
          <p:cNvSpPr>
            <a:spLocks noGrp="1" noChangeArrowheads="1"/>
          </p:cNvSpPr>
          <p:nvPr>
            <p:ph type="title"/>
          </p:nvPr>
        </p:nvSpPr>
        <p:spPr/>
        <p:txBody>
          <a:bodyPr/>
          <a:lstStyle/>
          <a:p>
            <a:pPr eaLnBrk="1" hangingPunct="1"/>
            <a:r>
              <a:rPr lang="en-GB" sz="2000" smtClean="0"/>
              <a:t>Progression Rate from First to Second Year</a:t>
            </a:r>
            <a:br>
              <a:rPr lang="en-GB" sz="2000" smtClean="0"/>
            </a:br>
            <a:endParaRPr lang="en-GB" sz="2000" smtClean="0"/>
          </a:p>
        </p:txBody>
      </p:sp>
      <p:sp>
        <p:nvSpPr>
          <p:cNvPr id="98307" name="Text Box 107"/>
          <p:cNvSpPr txBox="1">
            <a:spLocks noChangeArrowheads="1"/>
          </p:cNvSpPr>
          <p:nvPr/>
        </p:nvSpPr>
        <p:spPr bwMode="auto">
          <a:xfrm>
            <a:off x="323850" y="4343400"/>
            <a:ext cx="8351838" cy="954088"/>
          </a:xfrm>
          <a:prstGeom prst="rect">
            <a:avLst/>
          </a:prstGeom>
          <a:noFill/>
          <a:ln w="9525">
            <a:noFill/>
            <a:miter lim="800000"/>
            <a:headEnd/>
            <a:tailEnd/>
          </a:ln>
        </p:spPr>
        <p:txBody>
          <a:bodyPr>
            <a:spAutoFit/>
          </a:bodyPr>
          <a:lstStyle/>
          <a:p>
            <a:pPr marL="342900" indent="-342900" algn="l">
              <a:spcBef>
                <a:spcPct val="50000"/>
              </a:spcBef>
            </a:pPr>
            <a:r>
              <a:rPr lang="en-GB" sz="1400"/>
              <a:t>Questions</a:t>
            </a:r>
          </a:p>
          <a:p>
            <a:pPr marL="342900" indent="-342900" algn="l">
              <a:spcBef>
                <a:spcPct val="50000"/>
              </a:spcBef>
              <a:buFontTx/>
              <a:buAutoNum type="arabicPeriod"/>
            </a:pPr>
            <a:r>
              <a:rPr lang="en-GB" sz="1400"/>
              <a:t>From the above statistics are progression rates a problem? 	</a:t>
            </a:r>
          </a:p>
          <a:p>
            <a:pPr marL="342900" indent="-342900" algn="l">
              <a:spcBef>
                <a:spcPct val="50000"/>
              </a:spcBef>
              <a:buFontTx/>
              <a:buAutoNum type="arabicPeriod"/>
            </a:pPr>
            <a:r>
              <a:rPr lang="en-GB" sz="1400"/>
              <a:t>What do you do to follow up student drop out after the first year?</a:t>
            </a:r>
          </a:p>
        </p:txBody>
      </p:sp>
      <p:pic>
        <p:nvPicPr>
          <p:cNvPr id="98308" name="Picture 5"/>
          <p:cNvPicPr>
            <a:picLocks noChangeAspect="1"/>
          </p:cNvPicPr>
          <p:nvPr/>
        </p:nvPicPr>
        <p:blipFill>
          <a:blip r:embed="rId3" cstate="print"/>
          <a:srcRect/>
          <a:stretch>
            <a:fillRect/>
          </a:stretch>
        </p:blipFill>
        <p:spPr bwMode="auto">
          <a:xfrm>
            <a:off x="180975" y="1600200"/>
            <a:ext cx="8782050" cy="2209800"/>
          </a:xfrm>
          <a:prstGeom prst="rect">
            <a:avLst/>
          </a:prstGeom>
          <a:noFill/>
          <a:ln w="9525">
            <a:noFill/>
            <a:miter lim="800000"/>
            <a:headEnd/>
            <a:tailEnd/>
          </a:ln>
        </p:spPr>
      </p:pic>
      <p:sp>
        <p:nvSpPr>
          <p:cNvPr id="5" name="TextBox 28"/>
          <p:cNvSpPr txBox="1">
            <a:spLocks noChangeArrowheads="1"/>
          </p:cNvSpPr>
          <p:nvPr/>
        </p:nvSpPr>
        <p:spPr bwMode="auto">
          <a:xfrm>
            <a:off x="152400" y="6248400"/>
            <a:ext cx="1774825" cy="461963"/>
          </a:xfrm>
          <a:prstGeom prst="rect">
            <a:avLst/>
          </a:prstGeom>
          <a:noFill/>
          <a:ln w="9525">
            <a:noFill/>
            <a:miter lim="800000"/>
            <a:headEnd/>
            <a:tailEnd/>
          </a:ln>
        </p:spPr>
        <p:txBody>
          <a:bodyPr wrap="none">
            <a:spAutoFit/>
          </a:bodyPr>
          <a:lstStyle/>
          <a:p>
            <a:r>
              <a:rPr lang="en-GB" sz="2400" i="1" dirty="0">
                <a:solidFill>
                  <a:srgbClr val="0000FF"/>
                </a:solidFill>
                <a:latin typeface="Calibri" charset="0"/>
              </a:rPr>
              <a:t>CASE STUDY</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3"/>
          <p:cNvSpPr>
            <a:spLocks noGrp="1"/>
          </p:cNvSpPr>
          <p:nvPr>
            <p:ph type="title"/>
          </p:nvPr>
        </p:nvSpPr>
        <p:spPr/>
        <p:txBody>
          <a:bodyPr/>
          <a:lstStyle/>
          <a:p>
            <a:r>
              <a:rPr lang="en-US" smtClean="0"/>
              <a:t>Reporting statistics</a:t>
            </a:r>
          </a:p>
        </p:txBody>
      </p:sp>
      <p:sp>
        <p:nvSpPr>
          <p:cNvPr id="100355" name="Content Placeholder 4"/>
          <p:cNvSpPr>
            <a:spLocks noGrp="1"/>
          </p:cNvSpPr>
          <p:nvPr>
            <p:ph idx="1"/>
          </p:nvPr>
        </p:nvSpPr>
        <p:spPr>
          <a:xfrm>
            <a:off x="457200" y="1371600"/>
            <a:ext cx="8229600" cy="4525963"/>
          </a:xfrm>
        </p:spPr>
        <p:txBody>
          <a:bodyPr/>
          <a:lstStyle/>
          <a:p>
            <a:r>
              <a:rPr lang="en-GB" sz="1600" smtClean="0"/>
              <a:t>EXTRACT FROM TEACHING AND LEARNING COMMITTEE MINUTES</a:t>
            </a:r>
          </a:p>
          <a:p>
            <a:r>
              <a:rPr lang="en-GB" sz="1600" smtClean="0"/>
              <a:t>The Committee noted that the HESA measure of non-continuation of first year students rose in the four years to 2010, reaching 14.7% compared to a benchmark of 10.9%.  Internal figures showed a slight decline in the following two years.  Differences in attrition rates between subjects/faculties in part reflected national differences between subjects but a large number of subjects within the University had attrition rates above the national average.</a:t>
            </a:r>
          </a:p>
          <a:p>
            <a:r>
              <a:rPr lang="en-GB" sz="1600" smtClean="0"/>
              <a:t>The Committee noted that the progression rate of full-time students at the end of first year was 74.2% in 2008/9 with 82% of second year students progressing to year 3.  Approximately 60% of first year students passed all their modules and a further 20% failed one module each semester.  There was a lower failure rate in modules assessed by coursework compared to those involving an examination.</a:t>
            </a:r>
            <a:endParaRPr lang="en-GB" smtClean="0"/>
          </a:p>
          <a:p>
            <a:r>
              <a:rPr lang="en-GB" sz="1600" smtClean="0"/>
              <a:t>The report provided information on a range of factors which did not appear to influence retention or progression, as well as those which did.  While highlighting the issues affecting progress, many of these were not under the University’s influence.  It was therefore considered that the most effective course of action would be to seek to enhance the first year experience for all students in order to promote academic and social engagement with the University, which was widely recognised as necessary to promote student success.  The Committee noted the suggestions for future initiatives, which would be incorporated appropriately into the new Teaching and Learning Strategy.</a:t>
            </a:r>
          </a:p>
          <a:p>
            <a:endParaRPr lang="en-US" sz="1600" smtClean="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3"/>
          <p:cNvSpPr>
            <a:spLocks noGrp="1"/>
          </p:cNvSpPr>
          <p:nvPr>
            <p:ph type="title"/>
          </p:nvPr>
        </p:nvSpPr>
        <p:spPr/>
        <p:txBody>
          <a:bodyPr/>
          <a:lstStyle/>
          <a:p>
            <a:r>
              <a:rPr lang="en-US" smtClean="0"/>
              <a:t>Non continuation .. (UK)</a:t>
            </a:r>
          </a:p>
        </p:txBody>
      </p:sp>
      <p:pic>
        <p:nvPicPr>
          <p:cNvPr id="101379" name="Picture 4"/>
          <p:cNvPicPr>
            <a:picLocks noChangeAspect="1"/>
          </p:cNvPicPr>
          <p:nvPr/>
        </p:nvPicPr>
        <p:blipFill>
          <a:blip r:embed="rId2" cstate="print"/>
          <a:srcRect/>
          <a:stretch>
            <a:fillRect/>
          </a:stretch>
        </p:blipFill>
        <p:spPr bwMode="auto">
          <a:xfrm>
            <a:off x="457200" y="1295400"/>
            <a:ext cx="5897563" cy="5026025"/>
          </a:xfrm>
          <a:prstGeom prst="rect">
            <a:avLst/>
          </a:prstGeom>
          <a:noFill/>
          <a:ln w="9525">
            <a:noFill/>
            <a:miter lim="800000"/>
            <a:headEnd/>
            <a:tailEnd/>
          </a:ln>
        </p:spPr>
      </p:pic>
      <p:sp>
        <p:nvSpPr>
          <p:cNvPr id="101380" name="Rectangle 5"/>
          <p:cNvSpPr>
            <a:spLocks noChangeArrowheads="1"/>
          </p:cNvSpPr>
          <p:nvPr/>
        </p:nvSpPr>
        <p:spPr bwMode="auto">
          <a:xfrm>
            <a:off x="2133600" y="3200400"/>
            <a:ext cx="990600" cy="228600"/>
          </a:xfrm>
          <a:prstGeom prst="rect">
            <a:avLst/>
          </a:prstGeom>
          <a:solidFill>
            <a:schemeClr val="bg1"/>
          </a:solidFill>
          <a:ln w="9525">
            <a:noFill/>
            <a:round/>
            <a:headEnd/>
            <a:tailEnd/>
          </a:ln>
        </p:spPr>
        <p:txBody>
          <a:bodyPr/>
          <a:lstStyle/>
          <a:p>
            <a:endParaRPr lang="en-US"/>
          </a:p>
        </p:txBody>
      </p:sp>
      <p:pic>
        <p:nvPicPr>
          <p:cNvPr id="6" name="Picture 5"/>
          <p:cNvPicPr>
            <a:picLocks noChangeAspect="1"/>
          </p:cNvPicPr>
          <p:nvPr/>
        </p:nvPicPr>
        <p:blipFill>
          <a:blip r:embed="rId3" cstate="print"/>
          <a:stretch>
            <a:fillRect/>
          </a:stretch>
        </p:blipFill>
        <p:spPr>
          <a:xfrm>
            <a:off x="5334000" y="1600200"/>
            <a:ext cx="3657600" cy="3499240"/>
          </a:xfrm>
          <a:prstGeom prst="rect">
            <a:avLst/>
          </a:prstGeom>
        </p:spPr>
      </p:pic>
      <p:pic>
        <p:nvPicPr>
          <p:cNvPr id="5" name="Picture 4"/>
          <p:cNvPicPr>
            <a:picLocks noChangeAspect="1"/>
          </p:cNvPicPr>
          <p:nvPr/>
        </p:nvPicPr>
        <p:blipFill>
          <a:blip r:embed="rId4" cstate="print"/>
          <a:stretch>
            <a:fillRect/>
          </a:stretch>
        </p:blipFill>
        <p:spPr>
          <a:xfrm>
            <a:off x="4191000" y="4343400"/>
            <a:ext cx="1849568" cy="1841500"/>
          </a:xfrm>
          <a:prstGeom prst="rect">
            <a:avLst/>
          </a:prstGeom>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p:nvPr>
        </p:nvSpPr>
        <p:spPr/>
        <p:txBody>
          <a:bodyPr/>
          <a:lstStyle/>
          <a:p>
            <a:r>
              <a:rPr lang="en-GB" sz="3600" smtClean="0"/>
              <a:t>Activity 4: Using data effectively</a:t>
            </a:r>
          </a:p>
        </p:txBody>
      </p:sp>
      <p:sp>
        <p:nvSpPr>
          <p:cNvPr id="102403" name="Content Placeholder 2"/>
          <p:cNvSpPr>
            <a:spLocks noGrp="1"/>
          </p:cNvSpPr>
          <p:nvPr>
            <p:ph idx="1"/>
          </p:nvPr>
        </p:nvSpPr>
        <p:spPr/>
        <p:txBody>
          <a:bodyPr/>
          <a:lstStyle/>
          <a:p>
            <a:pPr marL="514350" indent="-514350">
              <a:buFontTx/>
              <a:buAutoNum type="arabicPeriod"/>
            </a:pPr>
            <a:r>
              <a:rPr lang="en-GB" sz="2800" dirty="0" smtClean="0"/>
              <a:t>How will you use data to improve quality and performance </a:t>
            </a:r>
            <a:r>
              <a:rPr lang="en-GB" sz="2800" u="sng" dirty="0" smtClean="0"/>
              <a:t>at Program level</a:t>
            </a:r>
            <a:r>
              <a:rPr lang="en-GB" sz="2800" dirty="0" smtClean="0"/>
              <a:t>?</a:t>
            </a:r>
          </a:p>
          <a:p>
            <a:pPr marL="514350" indent="-514350">
              <a:buFontTx/>
              <a:buAutoNum type="arabicPeriod"/>
            </a:pPr>
            <a:endParaRPr lang="en-GB" sz="2800" dirty="0" smtClean="0"/>
          </a:p>
          <a:p>
            <a:pPr marL="514350" indent="-514350">
              <a:buFontTx/>
              <a:buAutoNum type="arabicPeriod"/>
            </a:pPr>
            <a:r>
              <a:rPr lang="en-GB" sz="2800" dirty="0" smtClean="0"/>
              <a:t>How will you use data to improve quality and performance </a:t>
            </a:r>
            <a:r>
              <a:rPr lang="en-GB" sz="2800" u="sng" dirty="0" smtClean="0"/>
              <a:t>at Institutional level</a:t>
            </a:r>
            <a:r>
              <a:rPr lang="en-GB" sz="2800" dirty="0" smtClean="0"/>
              <a:t>?</a:t>
            </a:r>
          </a:p>
          <a:p>
            <a:pPr marL="514350" indent="-514350">
              <a:buFontTx/>
              <a:buAutoNum type="arabicPeriod"/>
            </a:pPr>
            <a:endParaRPr lang="en-GB" sz="2800" dirty="0" smtClean="0"/>
          </a:p>
          <a:p>
            <a:pPr marL="514350" indent="-514350">
              <a:buFontTx/>
              <a:buAutoNum type="arabicPeriod"/>
            </a:pPr>
            <a:r>
              <a:rPr lang="en-GB" sz="2400" dirty="0" smtClean="0"/>
              <a:t>What is the role of </a:t>
            </a:r>
            <a:r>
              <a:rPr lang="en-GB" sz="2400" u="sng" dirty="0" smtClean="0"/>
              <a:t>your </a:t>
            </a:r>
            <a:r>
              <a:rPr lang="en-GB" sz="2400" dirty="0" smtClean="0"/>
              <a:t>Quality Standards Unit ?</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p:txBody>
          <a:bodyPr/>
          <a:lstStyle/>
          <a:p>
            <a:endParaRPr lang="en-US" smtClean="0"/>
          </a:p>
        </p:txBody>
      </p:sp>
      <p:sp>
        <p:nvSpPr>
          <p:cNvPr id="103427" name="Content Placeholder 2"/>
          <p:cNvSpPr>
            <a:spLocks noGrp="1"/>
          </p:cNvSpPr>
          <p:nvPr>
            <p:ph idx="1"/>
          </p:nvPr>
        </p:nvSpPr>
        <p:spPr/>
        <p:txBody>
          <a:bodyPr/>
          <a:lstStyle/>
          <a:p>
            <a:pPr algn="ctr">
              <a:buFontTx/>
              <a:buNone/>
            </a:pPr>
            <a:endParaRPr lang="en-GB" sz="3600" smtClean="0"/>
          </a:p>
          <a:p>
            <a:pPr algn="ctr">
              <a:buFontTx/>
              <a:buNone/>
            </a:pPr>
            <a:endParaRPr lang="en-GB" sz="3600" smtClean="0"/>
          </a:p>
          <a:p>
            <a:pPr algn="ctr">
              <a:buFontTx/>
              <a:buNone/>
            </a:pPr>
            <a:r>
              <a:rPr lang="en-GB" sz="3600" smtClean="0"/>
              <a:t>Strategic Planning:  KPIs</a:t>
            </a: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r>
              <a:rPr lang="en-GB" sz="3600" smtClean="0"/>
              <a:t>Standard 2: Governance and Administration: Strategic  Planning</a:t>
            </a:r>
          </a:p>
        </p:txBody>
      </p:sp>
      <p:pic>
        <p:nvPicPr>
          <p:cNvPr id="104451" name="Picture 3"/>
          <p:cNvPicPr>
            <a:picLocks noChangeAspect="1"/>
          </p:cNvPicPr>
          <p:nvPr/>
        </p:nvPicPr>
        <p:blipFill>
          <a:blip r:embed="rId3" cstate="print"/>
          <a:srcRect/>
          <a:stretch>
            <a:fillRect/>
          </a:stretch>
        </p:blipFill>
        <p:spPr bwMode="auto">
          <a:xfrm>
            <a:off x="990600" y="1447800"/>
            <a:ext cx="6959600" cy="254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en-GB" smtClean="0"/>
              <a:t>Strategic  Planning:</a:t>
            </a:r>
          </a:p>
        </p:txBody>
      </p:sp>
      <p:sp>
        <p:nvSpPr>
          <p:cNvPr id="106499" name="Rectangle 3"/>
          <p:cNvSpPr>
            <a:spLocks noGrp="1" noChangeArrowheads="1"/>
          </p:cNvSpPr>
          <p:nvPr>
            <p:ph type="body" idx="1"/>
          </p:nvPr>
        </p:nvSpPr>
        <p:spPr>
          <a:xfrm>
            <a:off x="468313" y="1447800"/>
            <a:ext cx="8229600" cy="4525963"/>
          </a:xfrm>
        </p:spPr>
        <p:txBody>
          <a:bodyPr/>
          <a:lstStyle/>
          <a:p>
            <a:pPr eaLnBrk="1" hangingPunct="1"/>
            <a:r>
              <a:rPr lang="en-GB" smtClean="0"/>
              <a:t>objective is continual quality improvement</a:t>
            </a:r>
          </a:p>
          <a:p>
            <a:pPr eaLnBrk="1" hangingPunct="1"/>
            <a:r>
              <a:rPr lang="en-GB" smtClean="0"/>
              <a:t>must be measured against recognised Quality Assurance Standards i.e NCAAA</a:t>
            </a:r>
          </a:p>
          <a:p>
            <a:pPr eaLnBrk="1" hangingPunct="1"/>
            <a:r>
              <a:rPr lang="en-GB" smtClean="0"/>
              <a:t>is constructed and developed through QSystems, QPractices and QProcesses</a:t>
            </a:r>
          </a:p>
          <a:p>
            <a:pPr eaLnBrk="1" hangingPunct="1"/>
            <a:r>
              <a:rPr lang="en-GB" smtClean="0"/>
              <a:t>drives better students performance</a:t>
            </a:r>
          </a:p>
          <a:p>
            <a:pPr eaLnBrk="1" hangingPunct="1"/>
            <a:r>
              <a:rPr lang="en-GB" smtClean="0"/>
              <a:t>Balance between central and devolved process?</a:t>
            </a:r>
          </a:p>
          <a:p>
            <a:pPr eaLnBrk="1" hangingPunct="1"/>
            <a:r>
              <a:rPr lang="en-GB" smtClean="0"/>
              <a:t>Enables benchmarking</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177925" y="2928938"/>
            <a:ext cx="676275" cy="500062"/>
          </a:xfrm>
          <a:prstGeom prst="rect">
            <a:avLst/>
          </a:pr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3" name="Snip Same Side Corner Rectangle 2"/>
          <p:cNvSpPr>
            <a:spLocks noChangeArrowheads="1"/>
          </p:cNvSpPr>
          <p:nvPr/>
        </p:nvSpPr>
        <p:spPr bwMode="auto">
          <a:xfrm>
            <a:off x="5060950" y="1808163"/>
            <a:ext cx="900113" cy="657225"/>
          </a:xfrm>
          <a:custGeom>
            <a:avLst/>
            <a:gdLst>
              <a:gd name="T0" fmla="*/ 900113 w 900113"/>
              <a:gd name="T1" fmla="*/ 328613 h 657225"/>
              <a:gd name="T2" fmla="*/ 450057 w 900113"/>
              <a:gd name="T3" fmla="*/ 657225 h 657225"/>
              <a:gd name="T4" fmla="*/ 0 w 900113"/>
              <a:gd name="T5" fmla="*/ 328613 h 657225"/>
              <a:gd name="T6" fmla="*/ 450057 w 900113"/>
              <a:gd name="T7" fmla="*/ 0 h 657225"/>
              <a:gd name="T8" fmla="*/ 0 60000 65536"/>
              <a:gd name="T9" fmla="*/ 5898240 60000 65536"/>
              <a:gd name="T10" fmla="*/ 11796480 60000 65536"/>
              <a:gd name="T11" fmla="*/ 17694720 60000 65536"/>
              <a:gd name="T12" fmla="*/ 54770 w 900113"/>
              <a:gd name="T13" fmla="*/ 54770 h 657225"/>
              <a:gd name="T14" fmla="*/ 845343 w 900113"/>
              <a:gd name="T15" fmla="*/ 657225 h 657225"/>
            </a:gdLst>
            <a:ahLst/>
            <a:cxnLst>
              <a:cxn ang="T8">
                <a:pos x="T0" y="T1"/>
              </a:cxn>
              <a:cxn ang="T9">
                <a:pos x="T2" y="T3"/>
              </a:cxn>
              <a:cxn ang="T10">
                <a:pos x="T4" y="T5"/>
              </a:cxn>
              <a:cxn ang="T11">
                <a:pos x="T6" y="T7"/>
              </a:cxn>
            </a:cxnLst>
            <a:rect l="T12" t="T13" r="T14" b="T15"/>
            <a:pathLst>
              <a:path w="900113" h="657225">
                <a:moveTo>
                  <a:pt x="109540" y="0"/>
                </a:moveTo>
                <a:lnTo>
                  <a:pt x="790573" y="0"/>
                </a:lnTo>
                <a:lnTo>
                  <a:pt x="900113" y="109540"/>
                </a:lnTo>
                <a:lnTo>
                  <a:pt x="900113" y="657225"/>
                </a:lnTo>
                <a:lnTo>
                  <a:pt x="0" y="657225"/>
                </a:lnTo>
                <a:lnTo>
                  <a:pt x="0" y="109540"/>
                </a:ln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4" name="Snip and Round Single Corner Rectangle 3"/>
          <p:cNvSpPr>
            <a:spLocks noChangeArrowheads="1"/>
          </p:cNvSpPr>
          <p:nvPr/>
        </p:nvSpPr>
        <p:spPr bwMode="auto">
          <a:xfrm>
            <a:off x="3865563" y="3911600"/>
            <a:ext cx="1195387" cy="1047750"/>
          </a:xfrm>
          <a:custGeom>
            <a:avLst/>
            <a:gdLst>
              <a:gd name="T0" fmla="*/ 1195387 w 1195387"/>
              <a:gd name="T1" fmla="*/ 523875 h 1047750"/>
              <a:gd name="T2" fmla="*/ 597694 w 1195387"/>
              <a:gd name="T3" fmla="*/ 1047750 h 1047750"/>
              <a:gd name="T4" fmla="*/ 0 w 1195387"/>
              <a:gd name="T5" fmla="*/ 523875 h 1047750"/>
              <a:gd name="T6" fmla="*/ 597694 w 1195387"/>
              <a:gd name="T7" fmla="*/ 0 h 1047750"/>
              <a:gd name="T8" fmla="*/ 0 60000 65536"/>
              <a:gd name="T9" fmla="*/ 5898240 60000 65536"/>
              <a:gd name="T10" fmla="*/ 11796480 60000 65536"/>
              <a:gd name="T11" fmla="*/ 17694720 60000 65536"/>
              <a:gd name="T12" fmla="*/ 51147 w 1195387"/>
              <a:gd name="T13" fmla="*/ 51147 h 1047750"/>
              <a:gd name="T14" fmla="*/ 1108072 w 1195387"/>
              <a:gd name="T15" fmla="*/ 1047750 h 1047750"/>
            </a:gdLst>
            <a:ahLst/>
            <a:cxnLst>
              <a:cxn ang="T8">
                <a:pos x="T0" y="T1"/>
              </a:cxn>
              <a:cxn ang="T9">
                <a:pos x="T2" y="T3"/>
              </a:cxn>
              <a:cxn ang="T10">
                <a:pos x="T4" y="T5"/>
              </a:cxn>
              <a:cxn ang="T11">
                <a:pos x="T6" y="T7"/>
              </a:cxn>
            </a:cxnLst>
            <a:rect l="T12" t="T13" r="T14" b="T15"/>
            <a:pathLst>
              <a:path w="1195387" h="1047750">
                <a:moveTo>
                  <a:pt x="174629" y="0"/>
                </a:moveTo>
                <a:lnTo>
                  <a:pt x="1020758" y="0"/>
                </a:lnTo>
                <a:lnTo>
                  <a:pt x="1195387" y="174629"/>
                </a:lnTo>
                <a:lnTo>
                  <a:pt x="1195387" y="1047750"/>
                </a:lnTo>
                <a:lnTo>
                  <a:pt x="0" y="1047750"/>
                </a:lnTo>
                <a:lnTo>
                  <a:pt x="0" y="174629"/>
                </a:lnTo>
                <a:lnTo>
                  <a:pt x="-1" y="174628"/>
                </a:lnTo>
                <a:cubicBezTo>
                  <a:pt x="-1" y="78184"/>
                  <a:pt x="78184" y="-1"/>
                  <a:pt x="174629" y="-1"/>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5" name="Round Single Corner Rectangle 4"/>
          <p:cNvSpPr>
            <a:spLocks noChangeArrowheads="1"/>
          </p:cNvSpPr>
          <p:nvPr/>
        </p:nvSpPr>
        <p:spPr bwMode="auto">
          <a:xfrm>
            <a:off x="1854200" y="4032250"/>
            <a:ext cx="685800" cy="454025"/>
          </a:xfrm>
          <a:custGeom>
            <a:avLst/>
            <a:gdLst>
              <a:gd name="T0" fmla="*/ 342900 w 685800"/>
              <a:gd name="T1" fmla="*/ 0 h 454025"/>
              <a:gd name="T2" fmla="*/ 0 w 685800"/>
              <a:gd name="T3" fmla="*/ 227013 h 454025"/>
              <a:gd name="T4" fmla="*/ 342900 w 685800"/>
              <a:gd name="T5" fmla="*/ 454025 h 454025"/>
              <a:gd name="T6" fmla="*/ 685800 w 685800"/>
              <a:gd name="T7" fmla="*/ 227013 h 454025"/>
              <a:gd name="T8" fmla="*/ 17694720 60000 65536"/>
              <a:gd name="T9" fmla="*/ 11796480 60000 65536"/>
              <a:gd name="T10" fmla="*/ 5898240 60000 65536"/>
              <a:gd name="T11" fmla="*/ 0 60000 65536"/>
              <a:gd name="T12" fmla="*/ 0 w 685800"/>
              <a:gd name="T13" fmla="*/ 0 h 454025"/>
              <a:gd name="T14" fmla="*/ 663636 w 685800"/>
              <a:gd name="T15" fmla="*/ 454025 h 454025"/>
            </a:gdLst>
            <a:ahLst/>
            <a:cxnLst>
              <a:cxn ang="T8">
                <a:pos x="T0" y="T1"/>
              </a:cxn>
              <a:cxn ang="T9">
                <a:pos x="T2" y="T3"/>
              </a:cxn>
              <a:cxn ang="T10">
                <a:pos x="T4" y="T5"/>
              </a:cxn>
              <a:cxn ang="T11">
                <a:pos x="T6" y="T7"/>
              </a:cxn>
            </a:cxnLst>
            <a:rect l="T12" t="T13" r="T14" b="T15"/>
            <a:pathLst>
              <a:path w="685800" h="454025">
                <a:moveTo>
                  <a:pt x="0" y="0"/>
                </a:moveTo>
                <a:lnTo>
                  <a:pt x="610128" y="0"/>
                </a:lnTo>
                <a:lnTo>
                  <a:pt x="610128" y="-1"/>
                </a:lnTo>
                <a:cubicBezTo>
                  <a:pt x="651920" y="-1"/>
                  <a:pt x="685800" y="33879"/>
                  <a:pt x="685800" y="75672"/>
                </a:cubicBezTo>
                <a:lnTo>
                  <a:pt x="685800" y="454025"/>
                </a:lnTo>
                <a:lnTo>
                  <a:pt x="0" y="454025"/>
                </a:ln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cxnSp>
        <p:nvCxnSpPr>
          <p:cNvPr id="7" name="Straight Connector 6"/>
          <p:cNvCxnSpPr>
            <a:cxnSpLocks noChangeShapeType="1"/>
          </p:cNvCxnSpPr>
          <p:nvPr/>
        </p:nvCxnSpPr>
        <p:spPr bwMode="auto">
          <a:xfrm>
            <a:off x="222250" y="2928938"/>
            <a:ext cx="8204200" cy="1587"/>
          </a:xfrm>
          <a:prstGeom prst="line">
            <a:avLst/>
          </a:prstGeom>
          <a:noFill/>
          <a:ln w="38100">
            <a:solidFill>
              <a:srgbClr val="AB0043"/>
            </a:solidFill>
            <a:prstDash val="dash"/>
            <a:round/>
            <a:headEnd/>
            <a:tailEnd/>
          </a:ln>
          <a:effectLst>
            <a:outerShdw blurRad="63500" dist="20000" dir="5400000" rotWithShape="0">
              <a:srgbClr val="000000">
                <a:alpha val="37999"/>
              </a:srgbClr>
            </a:outerShdw>
          </a:effectLst>
        </p:spPr>
      </p:cxnSp>
      <p:sp>
        <p:nvSpPr>
          <p:cNvPr id="9" name="Chord 8"/>
          <p:cNvSpPr>
            <a:spLocks noChangeArrowheads="1"/>
          </p:cNvSpPr>
          <p:nvPr/>
        </p:nvSpPr>
        <p:spPr bwMode="auto">
          <a:xfrm>
            <a:off x="6108700" y="3429000"/>
            <a:ext cx="1177925" cy="946150"/>
          </a:xfrm>
          <a:custGeom>
            <a:avLst/>
            <a:gdLst>
              <a:gd name="T0" fmla="*/ 957789 w 1177925"/>
              <a:gd name="T1" fmla="*/ 841902 h 946150"/>
              <a:gd name="T2" fmla="*/ 588963 w 1177925"/>
              <a:gd name="T3" fmla="*/ 0 h 946150"/>
              <a:gd name="T4" fmla="*/ 773376 w 1177925"/>
              <a:gd name="T5" fmla="*/ 420951 h 946150"/>
              <a:gd name="T6" fmla="*/ 5898240 60000 65536"/>
              <a:gd name="T7" fmla="*/ 17694720 60000 65536"/>
              <a:gd name="T8" fmla="*/ 23592960 60000 65536"/>
              <a:gd name="T9" fmla="*/ 172503 w 1177925"/>
              <a:gd name="T10" fmla="*/ 138560 h 946150"/>
              <a:gd name="T11" fmla="*/ 1005422 w 1177925"/>
              <a:gd name="T12" fmla="*/ 807590 h 946150"/>
            </a:gdLst>
            <a:ahLst/>
            <a:cxnLst>
              <a:cxn ang="T6">
                <a:pos x="T0" y="T1"/>
              </a:cxn>
              <a:cxn ang="T7">
                <a:pos x="T2" y="T3"/>
              </a:cxn>
              <a:cxn ang="T8">
                <a:pos x="T4" y="T5"/>
              </a:cxn>
            </a:cxnLst>
            <a:rect l="T9" t="T10" r="T11" b="T12"/>
            <a:pathLst>
              <a:path w="1177925" h="946150">
                <a:moveTo>
                  <a:pt x="957789" y="841902"/>
                </a:moveTo>
                <a:lnTo>
                  <a:pt x="957788" y="841901"/>
                </a:lnTo>
                <a:cubicBezTo>
                  <a:pt x="853212" y="909372"/>
                  <a:pt x="723096" y="946149"/>
                  <a:pt x="588962" y="946149"/>
                </a:cubicBezTo>
                <a:cubicBezTo>
                  <a:pt x="263686" y="946150"/>
                  <a:pt x="-1" y="734347"/>
                  <a:pt x="-1" y="473075"/>
                </a:cubicBezTo>
                <a:cubicBezTo>
                  <a:pt x="-1" y="211802"/>
                  <a:pt x="263686" y="0"/>
                  <a:pt x="588962" y="0"/>
                </a:cubicBezTo>
                <a:cubicBezTo>
                  <a:pt x="588962" y="0"/>
                  <a:pt x="588962" y="0"/>
                  <a:pt x="588962" y="0"/>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0" name="Teardrop 9"/>
          <p:cNvSpPr>
            <a:spLocks noChangeArrowheads="1"/>
          </p:cNvSpPr>
          <p:nvPr/>
        </p:nvSpPr>
        <p:spPr bwMode="auto">
          <a:xfrm>
            <a:off x="2947988" y="2679700"/>
            <a:ext cx="1106487" cy="889000"/>
          </a:xfrm>
          <a:custGeom>
            <a:avLst/>
            <a:gdLst>
              <a:gd name="T0" fmla="*/ 1106487 w 1106487"/>
              <a:gd name="T1" fmla="*/ 444500 h 889000"/>
              <a:gd name="T2" fmla="*/ 944446 w 1106487"/>
              <a:gd name="T3" fmla="*/ 758809 h 889000"/>
              <a:gd name="T4" fmla="*/ 553244 w 1106487"/>
              <a:gd name="T5" fmla="*/ 889000 h 889000"/>
              <a:gd name="T6" fmla="*/ 162041 w 1106487"/>
              <a:gd name="T7" fmla="*/ 758809 h 889000"/>
              <a:gd name="T8" fmla="*/ 0 w 1106487"/>
              <a:gd name="T9" fmla="*/ 444500 h 889000"/>
              <a:gd name="T10" fmla="*/ 162041 w 1106487"/>
              <a:gd name="T11" fmla="*/ 130191 h 889000"/>
              <a:gd name="T12" fmla="*/ 553244 w 1106487"/>
              <a:gd name="T13" fmla="*/ 0 h 889000"/>
              <a:gd name="T14" fmla="*/ 1106487 w 1106487"/>
              <a:gd name="T15" fmla="*/ 0 h 889000"/>
              <a:gd name="T16" fmla="*/ 0 60000 65536"/>
              <a:gd name="T17" fmla="*/ 5898240 60000 65536"/>
              <a:gd name="T18" fmla="*/ 5898240 60000 65536"/>
              <a:gd name="T19" fmla="*/ 5898240 60000 65536"/>
              <a:gd name="T20" fmla="*/ 11796480 60000 65536"/>
              <a:gd name="T21" fmla="*/ 17694720 60000 65536"/>
              <a:gd name="T22" fmla="*/ 17694720 60000 65536"/>
              <a:gd name="T23" fmla="*/ 17694720 60000 65536"/>
              <a:gd name="T24" fmla="*/ 162041 w 1106487"/>
              <a:gd name="T25" fmla="*/ 130191 h 889000"/>
              <a:gd name="T26" fmla="*/ 944446 w 1106487"/>
              <a:gd name="T27" fmla="*/ 758809 h 8890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06487" h="889000">
                <a:moveTo>
                  <a:pt x="0" y="444500"/>
                </a:moveTo>
                <a:lnTo>
                  <a:pt x="0" y="444500"/>
                </a:lnTo>
                <a:cubicBezTo>
                  <a:pt x="0" y="199009"/>
                  <a:pt x="247696" y="0"/>
                  <a:pt x="553244" y="0"/>
                </a:cubicBezTo>
                <a:cubicBezTo>
                  <a:pt x="553244" y="0"/>
                  <a:pt x="553244" y="1"/>
                  <a:pt x="553244" y="1"/>
                </a:cubicBezTo>
                <a:cubicBezTo>
                  <a:pt x="737658" y="0"/>
                  <a:pt x="922072" y="0"/>
                  <a:pt x="1106487" y="0"/>
                </a:cubicBezTo>
                <a:lnTo>
                  <a:pt x="1106487" y="0"/>
                </a:lnTo>
                <a:cubicBezTo>
                  <a:pt x="1106487" y="148167"/>
                  <a:pt x="1106487" y="296333"/>
                  <a:pt x="1106487" y="444500"/>
                </a:cubicBezTo>
                <a:lnTo>
                  <a:pt x="1106487" y="444500"/>
                </a:lnTo>
                <a:cubicBezTo>
                  <a:pt x="1106487" y="689990"/>
                  <a:pt x="858791" y="888999"/>
                  <a:pt x="553243" y="888999"/>
                </a:cubicBezTo>
                <a:cubicBezTo>
                  <a:pt x="247694" y="889000"/>
                  <a:pt x="-1" y="689990"/>
                  <a:pt x="-1" y="444500"/>
                </a:cubicBezTo>
                <a:cubicBezTo>
                  <a:pt x="-1" y="444499"/>
                  <a:pt x="-1" y="444499"/>
                  <a:pt x="-1" y="444499"/>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1" name="Cube 10"/>
          <p:cNvSpPr>
            <a:spLocks noChangeArrowheads="1"/>
          </p:cNvSpPr>
          <p:nvPr/>
        </p:nvSpPr>
        <p:spPr bwMode="auto">
          <a:xfrm>
            <a:off x="2298700" y="1465263"/>
            <a:ext cx="1252538" cy="704850"/>
          </a:xfrm>
          <a:prstGeom prst="cube">
            <a:avLst>
              <a:gd name="adj" fmla="val 25000"/>
            </a:avLst>
          </a:pr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08554" name="TextBox 11"/>
          <p:cNvSpPr txBox="1">
            <a:spLocks noChangeArrowheads="1"/>
          </p:cNvSpPr>
          <p:nvPr/>
        </p:nvSpPr>
        <p:spPr bwMode="auto">
          <a:xfrm>
            <a:off x="228600" y="304800"/>
            <a:ext cx="8763000" cy="400050"/>
          </a:xfrm>
          <a:prstGeom prst="rect">
            <a:avLst/>
          </a:prstGeom>
          <a:noFill/>
          <a:ln w="9525">
            <a:noFill/>
            <a:miter lim="800000"/>
            <a:headEnd/>
            <a:tailEnd/>
          </a:ln>
        </p:spPr>
        <p:txBody>
          <a:bodyPr>
            <a:spAutoFit/>
          </a:bodyPr>
          <a:lstStyle/>
          <a:p>
            <a:pPr algn="ctr"/>
            <a:r>
              <a:rPr lang="en-US" sz="2000" b="1">
                <a:solidFill>
                  <a:srgbClr val="002776"/>
                </a:solidFill>
              </a:rPr>
              <a:t>QUALITY &amp; (BASELINE – THRESHOLD) NCAAA STANDARDS?</a:t>
            </a:r>
          </a:p>
        </p:txBody>
      </p:sp>
      <p:sp>
        <p:nvSpPr>
          <p:cNvPr id="13" name="Flowchart: Document 12"/>
          <p:cNvSpPr/>
          <p:nvPr/>
        </p:nvSpPr>
        <p:spPr>
          <a:xfrm>
            <a:off x="5572125" y="4929188"/>
            <a:ext cx="1000125" cy="857250"/>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4" name="Trapezoid 13"/>
          <p:cNvSpPr/>
          <p:nvPr/>
        </p:nvSpPr>
        <p:spPr>
          <a:xfrm>
            <a:off x="285750" y="3643313"/>
            <a:ext cx="500063" cy="4286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08557" name="TextBox 14"/>
          <p:cNvSpPr txBox="1">
            <a:spLocks noChangeArrowheads="1"/>
          </p:cNvSpPr>
          <p:nvPr/>
        </p:nvSpPr>
        <p:spPr bwMode="auto">
          <a:xfrm>
            <a:off x="101600" y="2590800"/>
            <a:ext cx="1422400" cy="276225"/>
          </a:xfrm>
          <a:prstGeom prst="rect">
            <a:avLst/>
          </a:prstGeom>
          <a:noFill/>
          <a:ln w="9525">
            <a:noFill/>
            <a:miter lim="800000"/>
            <a:headEnd/>
            <a:tailEnd/>
          </a:ln>
        </p:spPr>
        <p:txBody>
          <a:bodyPr wrap="none">
            <a:spAutoFit/>
          </a:bodyPr>
          <a:lstStyle/>
          <a:p>
            <a:r>
              <a:rPr lang="en-US"/>
              <a:t>STANDARD 3 &amp; 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0" presetClass="path" presetSubtype="0" accel="50000" decel="50000" fill="hold" grpId="1" nodeType="clickEffect">
                                  <p:stCondLst>
                                    <p:cond delay="0"/>
                                  </p:stCondLst>
                                  <p:childTnLst>
                                    <p:animMotion origin="layout" path="M 0 0 C 0.07014 -0.10139 0.14028 -0.20255 0.14028 -0.2581 C 0.14028 -0.31366 0.02344 -0.32084 0 -0.33334 " pathEditMode="relative" ptsTypes="aaA">
                                      <p:cBhvr>
                                        <p:cTn id="49" dur="2000" fill="hold"/>
                                        <p:tgtEl>
                                          <p:spTgt spid="4"/>
                                        </p:tgtEl>
                                        <p:attrNameLst>
                                          <p:attrName>ppt_x</p:attrName>
                                          <p:attrName>ppt_y</p:attrName>
                                        </p:attrNameLst>
                                      </p:cBhvr>
                                    </p:animMotion>
                                  </p:childTnLst>
                                </p:cTn>
                              </p:par>
                            </p:childTnLst>
                          </p:cTn>
                        </p:par>
                      </p:childTnLst>
                    </p:cTn>
                  </p:par>
                  <p:par>
                    <p:cTn id="50" fill="hold">
                      <p:stCondLst>
                        <p:cond delay="indefinite"/>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 0 C -0.02361 -0.03472 -0.04723 -0.06921 -0.04341 -0.09028 C -0.03959 -0.11134 0.0118 -0.12083 0.02274 -0.12685 " pathEditMode="relative" ptsTypes="aaA">
                                      <p:cBhvr>
                                        <p:cTn id="53" dur="2000" fill="hold"/>
                                        <p:tgtEl>
                                          <p:spTgt spid="2"/>
                                        </p:tgtEl>
                                        <p:attrNameLst>
                                          <p:attrName>ppt_x</p:attrName>
                                          <p:attrName>ppt_y</p:attrName>
                                        </p:attrNameLst>
                                      </p:cBhvr>
                                    </p:animMotion>
                                  </p:childTnLst>
                                </p:cTn>
                              </p:par>
                            </p:childTnLst>
                          </p:cTn>
                        </p:par>
                      </p:childTnLst>
                    </p:cTn>
                  </p:par>
                  <p:par>
                    <p:cTn id="54" fill="hold">
                      <p:stCondLst>
                        <p:cond delay="indefinite"/>
                      </p:stCondLst>
                      <p:childTnLst>
                        <p:par>
                          <p:cTn id="55" fill="hold">
                            <p:stCondLst>
                              <p:cond delay="0"/>
                            </p:stCondLst>
                            <p:childTnLst>
                              <p:par>
                                <p:cTn id="56" presetID="0" presetClass="path" presetSubtype="0" accel="50000" decel="50000" fill="hold" grpId="1" nodeType="clickEffect">
                                  <p:stCondLst>
                                    <p:cond delay="0"/>
                                  </p:stCondLst>
                                  <p:childTnLst>
                                    <p:animMotion origin="layout" path="M 0 0 C 0.04601 -0.08842 0.09219 -0.17662 0.09826 -0.22569 C 0.10434 -0.27477 0.04722 -0.2831 0.03698 -0.29467 " pathEditMode="relative" ptsTypes="aaA">
                                      <p:cBhvr>
                                        <p:cTn id="57" dur="2000" fill="hold"/>
                                        <p:tgtEl>
                                          <p:spTgt spid="5"/>
                                        </p:tgtEl>
                                        <p:attrNameLst>
                                          <p:attrName>ppt_x</p:attrName>
                                          <p:attrName>ppt_y</p:attrName>
                                        </p:attrNameLst>
                                      </p:cBhvr>
                                    </p:animMotion>
                                  </p:childTnLst>
                                </p:cTn>
                              </p:par>
                            </p:childTnLst>
                          </p:cTn>
                        </p:par>
                      </p:childTnLst>
                    </p:cTn>
                  </p:par>
                  <p:par>
                    <p:cTn id="58" fill="hold">
                      <p:stCondLst>
                        <p:cond delay="indefinite"/>
                      </p:stCondLst>
                      <p:childTnLst>
                        <p:par>
                          <p:cTn id="59" fill="hold">
                            <p:stCondLst>
                              <p:cond delay="0"/>
                            </p:stCondLst>
                            <p:childTnLst>
                              <p:par>
                                <p:cTn id="60" presetID="0" presetClass="path" presetSubtype="0" accel="50000" decel="50000" fill="hold" grpId="1" nodeType="clickEffect">
                                  <p:stCondLst>
                                    <p:cond delay="0"/>
                                  </p:stCondLst>
                                  <p:childTnLst>
                                    <p:animMotion origin="layout" path="M 0 0 C 0.08836 -0.10371 0.17673 -0.20741 0.19843 -0.25579 C 0.22014 -0.30417 0.14201 -0.28449 0.13073 -0.29028 " pathEditMode="relative" ptsTypes="aaA">
                                      <p:cBhvr>
                                        <p:cTn id="61" dur="2000" fill="hold"/>
                                        <p:tgtEl>
                                          <p:spTgt spid="9"/>
                                        </p:tgtEl>
                                        <p:attrNameLst>
                                          <p:attrName>ppt_x</p:attrName>
                                          <p:attrName>ppt_y</p:attrName>
                                        </p:attrNameLst>
                                      </p:cBhvr>
                                    </p:animMotion>
                                  </p:childTnLst>
                                </p:cTn>
                              </p:par>
                            </p:childTnLst>
                          </p:cTn>
                        </p:par>
                      </p:childTnLst>
                    </p:cTn>
                  </p:par>
                  <p:par>
                    <p:cTn id="62" fill="hold">
                      <p:stCondLst>
                        <p:cond delay="indefinite"/>
                      </p:stCondLst>
                      <p:childTnLst>
                        <p:par>
                          <p:cTn id="63" fill="hold">
                            <p:stCondLst>
                              <p:cond delay="0"/>
                            </p:stCondLst>
                            <p:childTnLst>
                              <p:par>
                                <p:cTn id="64" presetID="0" presetClass="path" presetSubtype="0" accel="50000" decel="50000" fill="hold" grpId="1" nodeType="clickEffect">
                                  <p:stCondLst>
                                    <p:cond delay="0"/>
                                  </p:stCondLst>
                                  <p:childTnLst>
                                    <p:animMotion origin="layout" path="M 0 0 C -0.01788 -0.07592 -0.03559 -0.15162 -0.03056 -0.1956 C -0.02552 -0.23958 0.02049 -0.253 0.03073 -0.26458 " pathEditMode="relative" ptsTypes="aaA">
                                      <p:cBhvr>
                                        <p:cTn id="65" dur="2000" fill="hold"/>
                                        <p:tgtEl>
                                          <p:spTgt spid="14"/>
                                        </p:tgtEl>
                                        <p:attrNameLst>
                                          <p:attrName>ppt_x</p:attrName>
                                          <p:attrName>ppt_y</p:attrName>
                                        </p:attrNameLst>
                                      </p:cBhvr>
                                    </p:animMotion>
                                  </p:childTnLst>
                                </p:cTn>
                              </p:par>
                            </p:childTnLst>
                          </p:cTn>
                        </p:par>
                      </p:childTnLst>
                    </p:cTn>
                  </p:par>
                  <p:par>
                    <p:cTn id="66" fill="hold">
                      <p:stCondLst>
                        <p:cond delay="indefinite"/>
                      </p:stCondLst>
                      <p:childTnLst>
                        <p:par>
                          <p:cTn id="67" fill="hold">
                            <p:stCondLst>
                              <p:cond delay="0"/>
                            </p:stCondLst>
                            <p:childTnLst>
                              <p:par>
                                <p:cTn id="68" presetID="0" presetClass="path" presetSubtype="0" accel="50000" decel="50000" fill="hold" grpId="1" nodeType="clickEffect">
                                  <p:stCondLst>
                                    <p:cond delay="0"/>
                                  </p:stCondLst>
                                  <p:childTnLst>
                                    <p:animMotion origin="layout" path="M 0 0 C 0.04045 -0.02755 0.0809 -0.05486 0.08715 -0.0838 C 0.0934 -0.11273 0.04895 -0.15903 0.03715 -0.17408 C 0.02534 -0.18912 0.02066 -0.18171 0.01614 -0.17408 " pathEditMode="relative" ptsTypes="aaaA">
                                      <p:cBhvr>
                                        <p:cTn id="69" dur="2000" fill="hold"/>
                                        <p:tgtEl>
                                          <p:spTgt spid="10"/>
                                        </p:tgtEl>
                                        <p:attrNameLst>
                                          <p:attrName>ppt_x</p:attrName>
                                          <p:attrName>ppt_y</p:attrName>
                                        </p:attrNameLst>
                                      </p:cBhvr>
                                    </p:animMotion>
                                  </p:childTnLst>
                                </p:cTn>
                              </p:par>
                            </p:childTnLst>
                          </p:cTn>
                        </p:par>
                      </p:childTnLst>
                    </p:cTn>
                  </p:par>
                  <p:par>
                    <p:cTn id="70" fill="hold">
                      <p:stCondLst>
                        <p:cond delay="indefinite"/>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 0 C -0.0342 -0.11296 -0.06841 -0.22569 -0.06302 -0.30092 C -0.05764 -0.37616 0.01649 -0.42662 0.03229 -0.45162 " pathEditMode="relative" ptsTypes="aaA">
                                      <p:cBhvr>
                                        <p:cTn id="73" dur="2000" fill="hold"/>
                                        <p:tgtEl>
                                          <p:spTgt spid="1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P spid="5" grpId="1" animBg="1"/>
      <p:bldP spid="9" grpId="0" animBg="1"/>
      <p:bldP spid="9" grpId="1" animBg="1"/>
      <p:bldP spid="10" grpId="0" animBg="1"/>
      <p:bldP spid="10" grpId="1" animBg="1"/>
      <p:bldP spid="11" grpId="0" animBg="1"/>
      <p:bldP spid="13" grpId="0" animBg="1"/>
      <p:bldP spid="13" grpId="1" animBg="1"/>
      <p:bldP spid="14" grpId="0" animBg="1"/>
      <p:bldP spid="14" grpId="1"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7884368" y="3284984"/>
            <a:ext cx="1152128" cy="504056"/>
          </a:xfrm>
          <a:prstGeom prst="round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smtClean="0">
              <a:ln>
                <a:noFill/>
              </a:ln>
              <a:solidFill>
                <a:schemeClr val="tx1"/>
              </a:solidFill>
              <a:effectLst/>
              <a:latin typeface="Arial" charset="0"/>
            </a:endParaRPr>
          </a:p>
        </p:txBody>
      </p:sp>
      <p:sp>
        <p:nvSpPr>
          <p:cNvPr id="109570" name="TextBox 11"/>
          <p:cNvSpPr txBox="1">
            <a:spLocks noChangeArrowheads="1"/>
          </p:cNvSpPr>
          <p:nvPr/>
        </p:nvSpPr>
        <p:spPr bwMode="auto">
          <a:xfrm>
            <a:off x="857250" y="500063"/>
            <a:ext cx="8124825" cy="461962"/>
          </a:xfrm>
          <a:prstGeom prst="rect">
            <a:avLst/>
          </a:prstGeom>
          <a:noFill/>
          <a:ln w="9525">
            <a:noFill/>
            <a:miter lim="800000"/>
            <a:headEnd/>
            <a:tailEnd/>
          </a:ln>
        </p:spPr>
        <p:txBody>
          <a:bodyPr wrap="none">
            <a:spAutoFit/>
          </a:bodyPr>
          <a:lstStyle/>
          <a:p>
            <a:r>
              <a:rPr lang="en-US" sz="2400" b="1">
                <a:solidFill>
                  <a:srgbClr val="002776"/>
                </a:solidFill>
              </a:rPr>
              <a:t>QUALITY &amp; (BASELINE – THRESHOLD) STANDARDS?</a:t>
            </a:r>
          </a:p>
        </p:txBody>
      </p:sp>
      <p:sp>
        <p:nvSpPr>
          <p:cNvPr id="13" name="Flowchart: Document 12"/>
          <p:cNvSpPr/>
          <p:nvPr/>
        </p:nvSpPr>
        <p:spPr>
          <a:xfrm>
            <a:off x="6858000" y="2857500"/>
            <a:ext cx="1000125" cy="857250"/>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nvGrpSpPr>
          <p:cNvPr id="6" name="Group 15"/>
          <p:cNvGrpSpPr>
            <a:grpSpLocks/>
          </p:cNvGrpSpPr>
          <p:nvPr/>
        </p:nvGrpSpPr>
        <p:grpSpPr bwMode="auto">
          <a:xfrm>
            <a:off x="222250" y="2463800"/>
            <a:ext cx="8204200" cy="1465263"/>
            <a:chOff x="222250" y="1465263"/>
            <a:chExt cx="8204200" cy="1465262"/>
          </a:xfrm>
        </p:grpSpPr>
        <p:sp>
          <p:nvSpPr>
            <p:cNvPr id="2" name="Rectangle 1"/>
            <p:cNvSpPr>
              <a:spLocks noChangeArrowheads="1"/>
            </p:cNvSpPr>
            <p:nvPr/>
          </p:nvSpPr>
          <p:spPr bwMode="auto">
            <a:xfrm>
              <a:off x="1285875" y="2143126"/>
              <a:ext cx="676275" cy="500062"/>
            </a:xfrm>
            <a:prstGeom prst="rect">
              <a:avLst/>
            </a:pr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3" name="Snip Same Side Corner Rectangle 2"/>
            <p:cNvSpPr>
              <a:spLocks noChangeArrowheads="1"/>
            </p:cNvSpPr>
            <p:nvPr/>
          </p:nvSpPr>
          <p:spPr bwMode="auto">
            <a:xfrm>
              <a:off x="5060950" y="1808163"/>
              <a:ext cx="900113" cy="657225"/>
            </a:xfrm>
            <a:custGeom>
              <a:avLst/>
              <a:gdLst>
                <a:gd name="T0" fmla="*/ 900113 w 900113"/>
                <a:gd name="T1" fmla="*/ 328613 h 657225"/>
                <a:gd name="T2" fmla="*/ 450057 w 900113"/>
                <a:gd name="T3" fmla="*/ 657225 h 657225"/>
                <a:gd name="T4" fmla="*/ 0 w 900113"/>
                <a:gd name="T5" fmla="*/ 328613 h 657225"/>
                <a:gd name="T6" fmla="*/ 450057 w 900113"/>
                <a:gd name="T7" fmla="*/ 0 h 657225"/>
                <a:gd name="T8" fmla="*/ 0 60000 65536"/>
                <a:gd name="T9" fmla="*/ 5898240 60000 65536"/>
                <a:gd name="T10" fmla="*/ 11796480 60000 65536"/>
                <a:gd name="T11" fmla="*/ 17694720 60000 65536"/>
                <a:gd name="T12" fmla="*/ 54770 w 900113"/>
                <a:gd name="T13" fmla="*/ 54770 h 657225"/>
                <a:gd name="T14" fmla="*/ 845343 w 900113"/>
                <a:gd name="T15" fmla="*/ 657225 h 657225"/>
              </a:gdLst>
              <a:ahLst/>
              <a:cxnLst>
                <a:cxn ang="T8">
                  <a:pos x="T0" y="T1"/>
                </a:cxn>
                <a:cxn ang="T9">
                  <a:pos x="T2" y="T3"/>
                </a:cxn>
                <a:cxn ang="T10">
                  <a:pos x="T4" y="T5"/>
                </a:cxn>
                <a:cxn ang="T11">
                  <a:pos x="T6" y="T7"/>
                </a:cxn>
              </a:cxnLst>
              <a:rect l="T12" t="T13" r="T14" b="T15"/>
              <a:pathLst>
                <a:path w="900113" h="657225">
                  <a:moveTo>
                    <a:pt x="109540" y="0"/>
                  </a:moveTo>
                  <a:lnTo>
                    <a:pt x="790573" y="0"/>
                  </a:lnTo>
                  <a:lnTo>
                    <a:pt x="900113" y="109540"/>
                  </a:lnTo>
                  <a:lnTo>
                    <a:pt x="900113" y="657225"/>
                  </a:lnTo>
                  <a:lnTo>
                    <a:pt x="0" y="657225"/>
                  </a:lnTo>
                  <a:lnTo>
                    <a:pt x="0" y="109540"/>
                  </a:ln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4" name="Snip and Round Single Corner Rectangle 3"/>
            <p:cNvSpPr>
              <a:spLocks noChangeArrowheads="1"/>
            </p:cNvSpPr>
            <p:nvPr/>
          </p:nvSpPr>
          <p:spPr bwMode="auto">
            <a:xfrm>
              <a:off x="4000500" y="1714501"/>
              <a:ext cx="1195388" cy="1047749"/>
            </a:xfrm>
            <a:custGeom>
              <a:avLst/>
              <a:gdLst>
                <a:gd name="T0" fmla="*/ 1195388 w 1195388"/>
                <a:gd name="T1" fmla="*/ 523875 h 1047749"/>
                <a:gd name="T2" fmla="*/ 597694 w 1195388"/>
                <a:gd name="T3" fmla="*/ 1047749 h 1047749"/>
                <a:gd name="T4" fmla="*/ 0 w 1195388"/>
                <a:gd name="T5" fmla="*/ 523875 h 1047749"/>
                <a:gd name="T6" fmla="*/ 597694 w 1195388"/>
                <a:gd name="T7" fmla="*/ 0 h 1047749"/>
                <a:gd name="T8" fmla="*/ 0 60000 65536"/>
                <a:gd name="T9" fmla="*/ 5898240 60000 65536"/>
                <a:gd name="T10" fmla="*/ 11796480 60000 65536"/>
                <a:gd name="T11" fmla="*/ 17694720 60000 65536"/>
                <a:gd name="T12" fmla="*/ 51147 w 1195388"/>
                <a:gd name="T13" fmla="*/ 51147 h 1047749"/>
                <a:gd name="T14" fmla="*/ 1108073 w 1195388"/>
                <a:gd name="T15" fmla="*/ 1047749 h 1047749"/>
              </a:gdLst>
              <a:ahLst/>
              <a:cxnLst>
                <a:cxn ang="T8">
                  <a:pos x="T0" y="T1"/>
                </a:cxn>
                <a:cxn ang="T9">
                  <a:pos x="T2" y="T3"/>
                </a:cxn>
                <a:cxn ang="T10">
                  <a:pos x="T4" y="T5"/>
                </a:cxn>
                <a:cxn ang="T11">
                  <a:pos x="T6" y="T7"/>
                </a:cxn>
              </a:cxnLst>
              <a:rect l="T12" t="T13" r="T14" b="T15"/>
              <a:pathLst>
                <a:path w="1195388" h="1047749">
                  <a:moveTo>
                    <a:pt x="174628" y="0"/>
                  </a:moveTo>
                  <a:lnTo>
                    <a:pt x="1020760" y="0"/>
                  </a:lnTo>
                  <a:lnTo>
                    <a:pt x="1195388" y="174628"/>
                  </a:lnTo>
                  <a:lnTo>
                    <a:pt x="1195388" y="1047749"/>
                  </a:lnTo>
                  <a:lnTo>
                    <a:pt x="0" y="1047749"/>
                  </a:lnTo>
                  <a:lnTo>
                    <a:pt x="0" y="174628"/>
                  </a:lnTo>
                  <a:lnTo>
                    <a:pt x="-1" y="174627"/>
                  </a:lnTo>
                  <a:cubicBezTo>
                    <a:pt x="-1" y="78183"/>
                    <a:pt x="78183" y="-1"/>
                    <a:pt x="174628" y="-1"/>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5" name="Round Single Corner Rectangle 4"/>
            <p:cNvSpPr>
              <a:spLocks noChangeArrowheads="1"/>
            </p:cNvSpPr>
            <p:nvPr/>
          </p:nvSpPr>
          <p:spPr bwMode="auto">
            <a:xfrm>
              <a:off x="2071688" y="2286000"/>
              <a:ext cx="685800" cy="454025"/>
            </a:xfrm>
            <a:custGeom>
              <a:avLst/>
              <a:gdLst>
                <a:gd name="T0" fmla="*/ 342900 w 685800"/>
                <a:gd name="T1" fmla="*/ 0 h 454025"/>
                <a:gd name="T2" fmla="*/ 0 w 685800"/>
                <a:gd name="T3" fmla="*/ 227013 h 454025"/>
                <a:gd name="T4" fmla="*/ 342900 w 685800"/>
                <a:gd name="T5" fmla="*/ 454025 h 454025"/>
                <a:gd name="T6" fmla="*/ 685800 w 685800"/>
                <a:gd name="T7" fmla="*/ 227013 h 454025"/>
                <a:gd name="T8" fmla="*/ 17694720 60000 65536"/>
                <a:gd name="T9" fmla="*/ 11796480 60000 65536"/>
                <a:gd name="T10" fmla="*/ 5898240 60000 65536"/>
                <a:gd name="T11" fmla="*/ 0 60000 65536"/>
                <a:gd name="T12" fmla="*/ 0 w 685800"/>
                <a:gd name="T13" fmla="*/ 0 h 454025"/>
                <a:gd name="T14" fmla="*/ 663636 w 685800"/>
                <a:gd name="T15" fmla="*/ 454025 h 454025"/>
              </a:gdLst>
              <a:ahLst/>
              <a:cxnLst>
                <a:cxn ang="T8">
                  <a:pos x="T0" y="T1"/>
                </a:cxn>
                <a:cxn ang="T9">
                  <a:pos x="T2" y="T3"/>
                </a:cxn>
                <a:cxn ang="T10">
                  <a:pos x="T4" y="T5"/>
                </a:cxn>
                <a:cxn ang="T11">
                  <a:pos x="T6" y="T7"/>
                </a:cxn>
              </a:cxnLst>
              <a:rect l="T12" t="T13" r="T14" b="T15"/>
              <a:pathLst>
                <a:path w="685800" h="454025">
                  <a:moveTo>
                    <a:pt x="0" y="0"/>
                  </a:moveTo>
                  <a:lnTo>
                    <a:pt x="610128" y="0"/>
                  </a:lnTo>
                  <a:lnTo>
                    <a:pt x="610128" y="-1"/>
                  </a:lnTo>
                  <a:cubicBezTo>
                    <a:pt x="651920" y="-1"/>
                    <a:pt x="685800" y="33879"/>
                    <a:pt x="685800" y="75672"/>
                  </a:cubicBezTo>
                  <a:lnTo>
                    <a:pt x="685800" y="454025"/>
                  </a:lnTo>
                  <a:lnTo>
                    <a:pt x="0" y="454025"/>
                  </a:ln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cxnSp>
          <p:nvCxnSpPr>
            <p:cNvPr id="7" name="Straight Connector 6"/>
            <p:cNvCxnSpPr>
              <a:cxnSpLocks noChangeShapeType="1"/>
            </p:cNvCxnSpPr>
            <p:nvPr/>
          </p:nvCxnSpPr>
          <p:spPr bwMode="auto">
            <a:xfrm>
              <a:off x="222250" y="2928937"/>
              <a:ext cx="8204200" cy="1588"/>
            </a:xfrm>
            <a:prstGeom prst="line">
              <a:avLst/>
            </a:prstGeom>
            <a:noFill/>
            <a:ln w="38100">
              <a:solidFill>
                <a:srgbClr val="AB0043"/>
              </a:solidFill>
              <a:prstDash val="dash"/>
              <a:round/>
              <a:headEnd/>
              <a:tailEnd/>
            </a:ln>
            <a:effectLst>
              <a:outerShdw blurRad="63500" dist="20000" dir="5400000" rotWithShape="0">
                <a:srgbClr val="000000">
                  <a:alpha val="37999"/>
                </a:srgbClr>
              </a:outerShdw>
            </a:effectLst>
          </p:spPr>
        </p:cxnSp>
        <p:sp>
          <p:nvSpPr>
            <p:cNvPr id="9" name="Chord 8"/>
            <p:cNvSpPr>
              <a:spLocks noChangeArrowheads="1"/>
            </p:cNvSpPr>
            <p:nvPr/>
          </p:nvSpPr>
          <p:spPr bwMode="auto">
            <a:xfrm>
              <a:off x="5786438" y="1571626"/>
              <a:ext cx="1177925" cy="946149"/>
            </a:xfrm>
            <a:custGeom>
              <a:avLst/>
              <a:gdLst>
                <a:gd name="T0" fmla="*/ 957789 w 1177925"/>
                <a:gd name="T1" fmla="*/ 841901 h 946149"/>
                <a:gd name="T2" fmla="*/ 588963 w 1177925"/>
                <a:gd name="T3" fmla="*/ 0 h 946149"/>
                <a:gd name="T4" fmla="*/ 773376 w 1177925"/>
                <a:gd name="T5" fmla="*/ 420950 h 946149"/>
                <a:gd name="T6" fmla="*/ 5898240 60000 65536"/>
                <a:gd name="T7" fmla="*/ 17694720 60000 65536"/>
                <a:gd name="T8" fmla="*/ 23592960 60000 65536"/>
                <a:gd name="T9" fmla="*/ 172503 w 1177925"/>
                <a:gd name="T10" fmla="*/ 138560 h 946149"/>
                <a:gd name="T11" fmla="*/ 1005422 w 1177925"/>
                <a:gd name="T12" fmla="*/ 807589 h 946149"/>
              </a:gdLst>
              <a:ahLst/>
              <a:cxnLst>
                <a:cxn ang="T6">
                  <a:pos x="T0" y="T1"/>
                </a:cxn>
                <a:cxn ang="T7">
                  <a:pos x="T2" y="T3"/>
                </a:cxn>
                <a:cxn ang="T8">
                  <a:pos x="T4" y="T5"/>
                </a:cxn>
              </a:cxnLst>
              <a:rect l="T9" t="T10" r="T11" b="T12"/>
              <a:pathLst>
                <a:path w="1177925" h="946149">
                  <a:moveTo>
                    <a:pt x="957789" y="841901"/>
                  </a:moveTo>
                  <a:lnTo>
                    <a:pt x="957788" y="841900"/>
                  </a:lnTo>
                  <a:cubicBezTo>
                    <a:pt x="853212" y="909371"/>
                    <a:pt x="723096" y="946148"/>
                    <a:pt x="588962" y="946148"/>
                  </a:cubicBezTo>
                  <a:cubicBezTo>
                    <a:pt x="263686" y="946149"/>
                    <a:pt x="-1" y="734346"/>
                    <a:pt x="-1" y="473074"/>
                  </a:cubicBezTo>
                  <a:cubicBezTo>
                    <a:pt x="-1" y="211801"/>
                    <a:pt x="263686" y="-1"/>
                    <a:pt x="588962" y="-1"/>
                  </a:cubicBezTo>
                  <a:cubicBezTo>
                    <a:pt x="588962" y="-1"/>
                    <a:pt x="588962" y="-1"/>
                    <a:pt x="588962" y="-1"/>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0" name="Teardrop 9"/>
            <p:cNvSpPr>
              <a:spLocks noChangeArrowheads="1"/>
            </p:cNvSpPr>
            <p:nvPr/>
          </p:nvSpPr>
          <p:spPr bwMode="auto">
            <a:xfrm>
              <a:off x="2786063" y="1928813"/>
              <a:ext cx="1106487" cy="888999"/>
            </a:xfrm>
            <a:custGeom>
              <a:avLst/>
              <a:gdLst>
                <a:gd name="T0" fmla="*/ 1106487 w 1106487"/>
                <a:gd name="T1" fmla="*/ 444500 h 888999"/>
                <a:gd name="T2" fmla="*/ 944446 w 1106487"/>
                <a:gd name="T3" fmla="*/ 758808 h 888999"/>
                <a:gd name="T4" fmla="*/ 553244 w 1106487"/>
                <a:gd name="T5" fmla="*/ 888999 h 888999"/>
                <a:gd name="T6" fmla="*/ 162041 w 1106487"/>
                <a:gd name="T7" fmla="*/ 758808 h 888999"/>
                <a:gd name="T8" fmla="*/ 0 w 1106487"/>
                <a:gd name="T9" fmla="*/ 444500 h 888999"/>
                <a:gd name="T10" fmla="*/ 162041 w 1106487"/>
                <a:gd name="T11" fmla="*/ 130191 h 888999"/>
                <a:gd name="T12" fmla="*/ 553244 w 1106487"/>
                <a:gd name="T13" fmla="*/ 0 h 888999"/>
                <a:gd name="T14" fmla="*/ 1106487 w 1106487"/>
                <a:gd name="T15" fmla="*/ 0 h 888999"/>
                <a:gd name="T16" fmla="*/ 0 60000 65536"/>
                <a:gd name="T17" fmla="*/ 5898240 60000 65536"/>
                <a:gd name="T18" fmla="*/ 5898240 60000 65536"/>
                <a:gd name="T19" fmla="*/ 5898240 60000 65536"/>
                <a:gd name="T20" fmla="*/ 11796480 60000 65536"/>
                <a:gd name="T21" fmla="*/ 17694720 60000 65536"/>
                <a:gd name="T22" fmla="*/ 17694720 60000 65536"/>
                <a:gd name="T23" fmla="*/ 17694720 60000 65536"/>
                <a:gd name="T24" fmla="*/ 162041 w 1106487"/>
                <a:gd name="T25" fmla="*/ 130191 h 888999"/>
                <a:gd name="T26" fmla="*/ 944446 w 1106487"/>
                <a:gd name="T27" fmla="*/ 758808 h 8889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06487" h="888999">
                  <a:moveTo>
                    <a:pt x="0" y="444500"/>
                  </a:moveTo>
                  <a:lnTo>
                    <a:pt x="0" y="444500"/>
                  </a:lnTo>
                  <a:cubicBezTo>
                    <a:pt x="0" y="199009"/>
                    <a:pt x="247696" y="0"/>
                    <a:pt x="553244" y="0"/>
                  </a:cubicBezTo>
                  <a:cubicBezTo>
                    <a:pt x="553244" y="0"/>
                    <a:pt x="553244" y="1"/>
                    <a:pt x="553244" y="1"/>
                  </a:cubicBezTo>
                  <a:cubicBezTo>
                    <a:pt x="737658" y="0"/>
                    <a:pt x="922072" y="0"/>
                    <a:pt x="1106487" y="0"/>
                  </a:cubicBezTo>
                  <a:lnTo>
                    <a:pt x="1106487" y="0"/>
                  </a:lnTo>
                  <a:cubicBezTo>
                    <a:pt x="1106487" y="148167"/>
                    <a:pt x="1106487" y="296333"/>
                    <a:pt x="1106487" y="444500"/>
                  </a:cubicBezTo>
                  <a:lnTo>
                    <a:pt x="1106487" y="444500"/>
                  </a:lnTo>
                  <a:cubicBezTo>
                    <a:pt x="1106487" y="689990"/>
                    <a:pt x="858791" y="888999"/>
                    <a:pt x="553243" y="888999"/>
                  </a:cubicBezTo>
                  <a:cubicBezTo>
                    <a:pt x="247694" y="889000"/>
                    <a:pt x="-1" y="689990"/>
                    <a:pt x="-1" y="444500"/>
                  </a:cubicBezTo>
                  <a:cubicBezTo>
                    <a:pt x="-1" y="444499"/>
                    <a:pt x="-1" y="444499"/>
                    <a:pt x="-1" y="444499"/>
                  </a:cubicBezTo>
                  <a:close/>
                </a:path>
              </a:pathLst>
            </a:cu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1" name="Cube 10"/>
            <p:cNvSpPr>
              <a:spLocks noChangeArrowheads="1"/>
            </p:cNvSpPr>
            <p:nvPr/>
          </p:nvSpPr>
          <p:spPr bwMode="auto">
            <a:xfrm>
              <a:off x="2298700" y="1465263"/>
              <a:ext cx="1252538" cy="704850"/>
            </a:xfrm>
            <a:prstGeom prst="cube">
              <a:avLst>
                <a:gd name="adj" fmla="val 25000"/>
              </a:avLst>
            </a:prstGeom>
            <a:gradFill rotWithShape="1">
              <a:gsLst>
                <a:gs pos="0">
                  <a:srgbClr val="D41063"/>
                </a:gs>
                <a:gs pos="80000">
                  <a:srgbClr val="FF1983"/>
                </a:gs>
                <a:gs pos="100000">
                  <a:srgbClr val="FF1483"/>
                </a:gs>
              </a:gsLst>
              <a:lin ang="16200000"/>
            </a:gradFill>
            <a:ln w="9525">
              <a:solidFill>
                <a:srgbClr val="FE3288"/>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chemeClr val="lt1"/>
                </a:solidFill>
                <a:latin typeface="+mn-lt"/>
                <a:ea typeface="+mn-ea"/>
              </a:endParaRPr>
            </a:p>
          </p:txBody>
        </p:sp>
        <p:sp>
          <p:nvSpPr>
            <p:cNvPr id="14" name="Trapezoid 13"/>
            <p:cNvSpPr/>
            <p:nvPr/>
          </p:nvSpPr>
          <p:spPr>
            <a:xfrm>
              <a:off x="500063" y="1571626"/>
              <a:ext cx="500062" cy="4286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5" name="TextBox 14"/>
          <p:cNvSpPr txBox="1">
            <a:spLocks noChangeArrowheads="1"/>
          </p:cNvSpPr>
          <p:nvPr/>
        </p:nvSpPr>
        <p:spPr bwMode="auto">
          <a:xfrm>
            <a:off x="428625" y="4357688"/>
            <a:ext cx="5688013" cy="954087"/>
          </a:xfrm>
          <a:prstGeom prst="rect">
            <a:avLst/>
          </a:prstGeom>
          <a:noFill/>
          <a:ln w="9525">
            <a:noFill/>
            <a:miter lim="800000"/>
            <a:headEnd/>
            <a:tailEnd/>
          </a:ln>
        </p:spPr>
        <p:txBody>
          <a:bodyPr wrap="none">
            <a:spAutoFit/>
          </a:bodyPr>
          <a:lstStyle/>
          <a:p>
            <a:r>
              <a:rPr lang="en-US"/>
              <a:t>QUESTION 1      </a:t>
            </a:r>
            <a:r>
              <a:rPr lang="en-US" sz="2000" b="1">
                <a:solidFill>
                  <a:srgbClr val="002776"/>
                </a:solidFill>
              </a:rPr>
              <a:t>HOW DO YOU ACHIEVE THIS?</a:t>
            </a:r>
          </a:p>
          <a:p>
            <a:endParaRPr lang="en-US" b="1">
              <a:solidFill>
                <a:srgbClr val="002776"/>
              </a:solidFill>
            </a:endParaRPr>
          </a:p>
          <a:p>
            <a:endParaRPr lang="en-US"/>
          </a:p>
        </p:txBody>
      </p:sp>
      <p:cxnSp>
        <p:nvCxnSpPr>
          <p:cNvPr id="18" name="Straight Connector 17"/>
          <p:cNvCxnSpPr/>
          <p:nvPr/>
        </p:nvCxnSpPr>
        <p:spPr>
          <a:xfrm>
            <a:off x="357188" y="2214563"/>
            <a:ext cx="8143875" cy="71437"/>
          </a:xfrm>
          <a:prstGeom prst="line">
            <a:avLst/>
          </a:prstGeom>
          <a:ln w="57150">
            <a:solidFill>
              <a:srgbClr val="00B050"/>
            </a:solidFill>
            <a:prstDash val="dash"/>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571500" y="1571625"/>
            <a:ext cx="8101013" cy="461963"/>
          </a:xfrm>
          <a:prstGeom prst="rect">
            <a:avLst/>
          </a:prstGeom>
          <a:noFill/>
          <a:ln w="9525">
            <a:noFill/>
            <a:miter lim="800000"/>
            <a:headEnd/>
            <a:tailEnd/>
          </a:ln>
        </p:spPr>
        <p:txBody>
          <a:bodyPr>
            <a:spAutoFit/>
          </a:bodyPr>
          <a:lstStyle/>
          <a:p>
            <a:r>
              <a:rPr lang="en-US"/>
              <a:t>QUESTION 2      </a:t>
            </a:r>
            <a:r>
              <a:rPr lang="en-US" b="1">
                <a:solidFill>
                  <a:srgbClr val="002776"/>
                </a:solidFill>
              </a:rPr>
              <a:t>HOW DO YOU CONTINUE TO IMPROVE THE QUALITY?</a:t>
            </a:r>
          </a:p>
          <a:p>
            <a:endParaRPr lang="en-GB"/>
          </a:p>
        </p:txBody>
      </p:sp>
      <p:cxnSp>
        <p:nvCxnSpPr>
          <p:cNvPr id="21" name="Straight Arrow Connector 20"/>
          <p:cNvCxnSpPr/>
          <p:nvPr/>
        </p:nvCxnSpPr>
        <p:spPr>
          <a:xfrm rot="5400000" flipH="1" flipV="1">
            <a:off x="1356519" y="2642394"/>
            <a:ext cx="5715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4537076" y="2463800"/>
            <a:ext cx="214312"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5537201" y="2606675"/>
            <a:ext cx="214312"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5400000" flipH="1" flipV="1">
            <a:off x="7001669" y="2570956"/>
            <a:ext cx="28575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956376" y="3356992"/>
            <a:ext cx="1018227" cy="369332"/>
          </a:xfrm>
          <a:prstGeom prst="rect">
            <a:avLst/>
          </a:prstGeom>
          <a:noFill/>
        </p:spPr>
        <p:txBody>
          <a:bodyPr wrap="none" rtlCol="0">
            <a:spAutoFit/>
          </a:bodyPr>
          <a:lstStyle/>
          <a:p>
            <a:r>
              <a:rPr lang="en-GB" sz="1800" b="1" dirty="0" smtClean="0"/>
              <a:t>NCAAA</a:t>
            </a:r>
            <a:endParaRPr lang="en-GB"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grpId="1"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strVal val="#ppt_w*0.70"/>
                                          </p:val>
                                        </p:tav>
                                        <p:tav tm="100000">
                                          <p:val>
                                            <p:strVal val="#ppt_w"/>
                                          </p:val>
                                        </p:tav>
                                      </p:tavLst>
                                    </p:anim>
                                    <p:anim calcmode="lin" valueType="num">
                                      <p:cBhvr>
                                        <p:cTn id="24" dur="1000" fill="hold"/>
                                        <p:tgtEl>
                                          <p:spTgt spid="15"/>
                                        </p:tgtEl>
                                        <p:attrNameLst>
                                          <p:attrName>ppt_h</p:attrName>
                                        </p:attrNameLst>
                                      </p:cBhvr>
                                      <p:tavLst>
                                        <p:tav tm="0">
                                          <p:val>
                                            <p:strVal val="#ppt_h"/>
                                          </p:val>
                                        </p:tav>
                                        <p:tav tm="100000">
                                          <p:val>
                                            <p:strVal val="#ppt_h"/>
                                          </p:val>
                                        </p:tav>
                                      </p:tavLst>
                                    </p:anim>
                                    <p:animEffect transition="in" filter="fade">
                                      <p:cBhvr>
                                        <p:cTn id="25" dur="1000"/>
                                        <p:tgtEl>
                                          <p:spTgt spid="15"/>
                                        </p:tgtEl>
                                      </p:cBhvr>
                                    </p:animEffect>
                                  </p:childTnLst>
                                </p:cTn>
                              </p:par>
                              <p:par>
                                <p:cTn id="26" presetID="55"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1000" fill="hold"/>
                                        <p:tgtEl>
                                          <p:spTgt spid="21"/>
                                        </p:tgtEl>
                                        <p:attrNameLst>
                                          <p:attrName>ppt_w</p:attrName>
                                        </p:attrNameLst>
                                      </p:cBhvr>
                                      <p:tavLst>
                                        <p:tav tm="0">
                                          <p:val>
                                            <p:strVal val="#ppt_w*0.70"/>
                                          </p:val>
                                        </p:tav>
                                        <p:tav tm="100000">
                                          <p:val>
                                            <p:strVal val="#ppt_w"/>
                                          </p:val>
                                        </p:tav>
                                      </p:tavLst>
                                    </p:anim>
                                    <p:anim calcmode="lin" valueType="num">
                                      <p:cBhvr>
                                        <p:cTn id="29" dur="1000" fill="hold"/>
                                        <p:tgtEl>
                                          <p:spTgt spid="21"/>
                                        </p:tgtEl>
                                        <p:attrNameLst>
                                          <p:attrName>ppt_h</p:attrName>
                                        </p:attrNameLst>
                                      </p:cBhvr>
                                      <p:tavLst>
                                        <p:tav tm="0">
                                          <p:val>
                                            <p:strVal val="#ppt_h"/>
                                          </p:val>
                                        </p:tav>
                                        <p:tav tm="100000">
                                          <p:val>
                                            <p:strVal val="#ppt_h"/>
                                          </p:val>
                                        </p:tav>
                                      </p:tavLst>
                                    </p:anim>
                                    <p:animEffect transition="in" filter="fade">
                                      <p:cBhvr>
                                        <p:cTn id="30" dur="1000"/>
                                        <p:tgtEl>
                                          <p:spTgt spid="21"/>
                                        </p:tgtEl>
                                      </p:cBhvr>
                                    </p:animEffect>
                                  </p:childTnLst>
                                </p:cTn>
                              </p:par>
                              <p:par>
                                <p:cTn id="31" presetID="55" presetClass="entr" presetSubtype="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000" fill="hold"/>
                                        <p:tgtEl>
                                          <p:spTgt spid="23"/>
                                        </p:tgtEl>
                                        <p:attrNameLst>
                                          <p:attrName>ppt_w</p:attrName>
                                        </p:attrNameLst>
                                      </p:cBhvr>
                                      <p:tavLst>
                                        <p:tav tm="0">
                                          <p:val>
                                            <p:strVal val="#ppt_w*0.70"/>
                                          </p:val>
                                        </p:tav>
                                        <p:tav tm="100000">
                                          <p:val>
                                            <p:strVal val="#ppt_w"/>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animEffect transition="in" filter="fade">
                                      <p:cBhvr>
                                        <p:cTn id="35" dur="1000"/>
                                        <p:tgtEl>
                                          <p:spTgt spid="23"/>
                                        </p:tgtEl>
                                      </p:cBhvr>
                                    </p:animEffect>
                                  </p:childTnLst>
                                </p:cTn>
                              </p:par>
                              <p:par>
                                <p:cTn id="36" presetID="55" presetClass="entr" presetSubtype="0"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p:cTn id="38" dur="1000" fill="hold"/>
                                        <p:tgtEl>
                                          <p:spTgt spid="25"/>
                                        </p:tgtEl>
                                        <p:attrNameLst>
                                          <p:attrName>ppt_w</p:attrName>
                                        </p:attrNameLst>
                                      </p:cBhvr>
                                      <p:tavLst>
                                        <p:tav tm="0">
                                          <p:val>
                                            <p:strVal val="#ppt_w*0.70"/>
                                          </p:val>
                                        </p:tav>
                                        <p:tav tm="100000">
                                          <p:val>
                                            <p:strVal val="#ppt_w"/>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animEffect transition="in" filter="fade">
                                      <p:cBhvr>
                                        <p:cTn id="40" dur="1000"/>
                                        <p:tgtEl>
                                          <p:spTgt spid="25"/>
                                        </p:tgtEl>
                                      </p:cBhvr>
                                    </p:animEffect>
                                  </p:childTnLst>
                                </p:cTn>
                              </p:par>
                              <p:par>
                                <p:cTn id="41" presetID="55" presetClass="entr" presetSubtype="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1000" fill="hold"/>
                                        <p:tgtEl>
                                          <p:spTgt spid="27"/>
                                        </p:tgtEl>
                                        <p:attrNameLst>
                                          <p:attrName>ppt_w</p:attrName>
                                        </p:attrNameLst>
                                      </p:cBhvr>
                                      <p:tavLst>
                                        <p:tav tm="0">
                                          <p:val>
                                            <p:strVal val="#ppt_w*0.70"/>
                                          </p:val>
                                        </p:tav>
                                        <p:tav tm="100000">
                                          <p:val>
                                            <p:strVal val="#ppt_w"/>
                                          </p:val>
                                        </p:tav>
                                      </p:tavLst>
                                    </p:anim>
                                    <p:anim calcmode="lin" valueType="num">
                                      <p:cBhvr>
                                        <p:cTn id="44" dur="1000" fill="hold"/>
                                        <p:tgtEl>
                                          <p:spTgt spid="27"/>
                                        </p:tgtEl>
                                        <p:attrNameLst>
                                          <p:attrName>ppt_h</p:attrName>
                                        </p:attrNameLst>
                                      </p:cBhvr>
                                      <p:tavLst>
                                        <p:tav tm="0">
                                          <p:val>
                                            <p:strVal val="#ppt_h"/>
                                          </p:val>
                                        </p:tav>
                                        <p:tav tm="100000">
                                          <p:val>
                                            <p:strVal val="#ppt_h"/>
                                          </p:val>
                                        </p:tav>
                                      </p:tavLst>
                                    </p:anim>
                                    <p:animEffect transition="in" filter="fade">
                                      <p:cBhvr>
                                        <p:cTn id="45" dur="1000"/>
                                        <p:tgtEl>
                                          <p:spTgt spid="27"/>
                                        </p:tgtEl>
                                      </p:cBhvr>
                                    </p:animEffect>
                                  </p:childTnLst>
                                </p:cTn>
                              </p:par>
                              <p:par>
                                <p:cTn id="46" presetID="55" presetClass="entr" presetSubtype="0"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1000" fill="hold"/>
                                        <p:tgtEl>
                                          <p:spTgt spid="18"/>
                                        </p:tgtEl>
                                        <p:attrNameLst>
                                          <p:attrName>ppt_w</p:attrName>
                                        </p:attrNameLst>
                                      </p:cBhvr>
                                      <p:tavLst>
                                        <p:tav tm="0">
                                          <p:val>
                                            <p:strVal val="#ppt_w*0.70"/>
                                          </p:val>
                                        </p:tav>
                                        <p:tav tm="100000">
                                          <p:val>
                                            <p:strVal val="#ppt_w"/>
                                          </p:val>
                                        </p:tav>
                                      </p:tavLst>
                                    </p:anim>
                                    <p:anim calcmode="lin" valueType="num">
                                      <p:cBhvr>
                                        <p:cTn id="49" dur="1000" fill="hold"/>
                                        <p:tgtEl>
                                          <p:spTgt spid="18"/>
                                        </p:tgtEl>
                                        <p:attrNameLst>
                                          <p:attrName>ppt_h</p:attrName>
                                        </p:attrNameLst>
                                      </p:cBhvr>
                                      <p:tavLst>
                                        <p:tav tm="0">
                                          <p:val>
                                            <p:strVal val="#ppt_h"/>
                                          </p:val>
                                        </p:tav>
                                        <p:tav tm="100000">
                                          <p:val>
                                            <p:strVal val="#ppt_h"/>
                                          </p:val>
                                        </p:tav>
                                      </p:tavLst>
                                    </p:anim>
                                    <p:animEffect transition="in" filter="fade">
                                      <p:cBhvr>
                                        <p:cTn id="50" dur="1000"/>
                                        <p:tgtEl>
                                          <p:spTgt spid="18"/>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p:bldP spid="15" grpId="1"/>
      <p:bldP spid="19"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p:txBody>
          <a:bodyPr/>
          <a:lstStyle/>
          <a:p>
            <a:endParaRPr lang="en-US" smtClean="0"/>
          </a:p>
        </p:txBody>
      </p:sp>
      <p:sp>
        <p:nvSpPr>
          <p:cNvPr id="110595" name="TextBox 4"/>
          <p:cNvSpPr txBox="1">
            <a:spLocks noChangeArrowheads="1"/>
          </p:cNvSpPr>
          <p:nvPr/>
        </p:nvSpPr>
        <p:spPr bwMode="auto">
          <a:xfrm>
            <a:off x="1219200" y="2286000"/>
            <a:ext cx="6413500" cy="1754188"/>
          </a:xfrm>
          <a:prstGeom prst="rect">
            <a:avLst/>
          </a:prstGeom>
          <a:noFill/>
          <a:ln w="9525">
            <a:noFill/>
            <a:miter lim="800000"/>
            <a:headEnd/>
            <a:tailEnd/>
          </a:ln>
        </p:spPr>
        <p:txBody>
          <a:bodyPr wrap="none">
            <a:spAutoFit/>
          </a:bodyPr>
          <a:lstStyle/>
          <a:p>
            <a:r>
              <a:rPr lang="en-GB" sz="3200" b="1"/>
              <a:t> </a:t>
            </a:r>
            <a:r>
              <a:rPr lang="en-GB" sz="3200" b="1" i="1"/>
              <a:t>It is important to note </a:t>
            </a:r>
          </a:p>
          <a:p>
            <a:r>
              <a:rPr lang="en-GB" sz="3200" b="1" i="1"/>
              <a:t>that Benchmarking is a process</a:t>
            </a:r>
            <a:r>
              <a:rPr lang="en-GB" sz="3200" b="1"/>
              <a:t> </a:t>
            </a:r>
          </a:p>
          <a:p>
            <a:r>
              <a:rPr lang="en-GB" sz="3200" b="1"/>
              <a:t>for organizational improvement </a:t>
            </a:r>
            <a:endParaRPr lang="en-US" sz="3200" b="1"/>
          </a:p>
          <a:p>
            <a:endParaRPr lang="en-US"/>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2946" y="609600"/>
            <a:ext cx="4296254" cy="830997"/>
          </a:xfrm>
          <a:prstGeom prst="rect">
            <a:avLst/>
          </a:prstGeom>
        </p:spPr>
        <p:txBody>
          <a:bodyPr wrap="square">
            <a:spAutoFit/>
          </a:bodyPr>
          <a:lstStyle/>
          <a:p>
            <a:pPr algn="l"/>
            <a:r>
              <a:rPr lang="en-GB" sz="4800" b="1" dirty="0" smtClean="0">
                <a:latin typeface="Calibri" charset="0"/>
              </a:rPr>
              <a:t>KEY DATA: </a:t>
            </a:r>
            <a:r>
              <a:rPr lang="en-GB" sz="4800" b="1" dirty="0" err="1" smtClean="0">
                <a:latin typeface="Calibri" charset="0"/>
              </a:rPr>
              <a:t>KPIs</a:t>
            </a:r>
            <a:endParaRPr lang="en-GB" sz="4800" b="1" dirty="0">
              <a:latin typeface="Calibri" charset="0"/>
            </a:endParaRPr>
          </a:p>
        </p:txBody>
      </p:sp>
      <p:sp>
        <p:nvSpPr>
          <p:cNvPr id="5" name="TextBox 4"/>
          <p:cNvSpPr txBox="1"/>
          <p:nvPr/>
        </p:nvSpPr>
        <p:spPr>
          <a:xfrm>
            <a:off x="838200" y="2438400"/>
            <a:ext cx="965829" cy="461665"/>
          </a:xfrm>
          <a:prstGeom prst="rect">
            <a:avLst/>
          </a:prstGeom>
          <a:noFill/>
        </p:spPr>
        <p:txBody>
          <a:bodyPr wrap="none" rtlCol="0">
            <a:spAutoFit/>
          </a:bodyPr>
          <a:lstStyle/>
          <a:p>
            <a:r>
              <a:rPr lang="en-US" sz="2400" b="1" dirty="0" smtClean="0">
                <a:solidFill>
                  <a:schemeClr val="accent2">
                    <a:lumMod val="75000"/>
                  </a:schemeClr>
                </a:solidFill>
              </a:rPr>
              <a:t>Task:</a:t>
            </a:r>
            <a:r>
              <a:rPr lang="en-US" dirty="0" smtClean="0"/>
              <a:t>  </a:t>
            </a:r>
            <a:endParaRPr lang="en-US" dirty="0"/>
          </a:p>
        </p:txBody>
      </p:sp>
      <p:sp>
        <p:nvSpPr>
          <p:cNvPr id="6" name="TextBox 5"/>
          <p:cNvSpPr txBox="1"/>
          <p:nvPr/>
        </p:nvSpPr>
        <p:spPr>
          <a:xfrm>
            <a:off x="2895600" y="2598003"/>
            <a:ext cx="5687725" cy="3785652"/>
          </a:xfrm>
          <a:prstGeom prst="rect">
            <a:avLst/>
          </a:prstGeom>
          <a:noFill/>
        </p:spPr>
        <p:txBody>
          <a:bodyPr wrap="none" rtlCol="0">
            <a:spAutoFit/>
          </a:bodyPr>
          <a:lstStyle/>
          <a:p>
            <a:pPr marL="342900" indent="-342900" algn="l">
              <a:buAutoNum type="arabicPeriod"/>
            </a:pPr>
            <a:r>
              <a:rPr lang="en-US" sz="2000" dirty="0" smtClean="0"/>
              <a:t>WHAT </a:t>
            </a:r>
            <a:r>
              <a:rPr lang="en-US" sz="2000" dirty="0" err="1" smtClean="0"/>
              <a:t>KPIs</a:t>
            </a:r>
            <a:r>
              <a:rPr lang="en-US" sz="2000" dirty="0" smtClean="0"/>
              <a:t>  do you have at </a:t>
            </a:r>
          </a:p>
          <a:p>
            <a:pPr marL="342900" indent="-342900" algn="l"/>
            <a:r>
              <a:rPr lang="en-US" sz="2000" dirty="0" smtClean="0"/>
              <a:t>     </a:t>
            </a:r>
            <a:r>
              <a:rPr lang="en-US" sz="2000" dirty="0" err="1" smtClean="0"/>
              <a:t>Ibn</a:t>
            </a:r>
            <a:r>
              <a:rPr lang="en-US" sz="2000" dirty="0" smtClean="0"/>
              <a:t> </a:t>
            </a:r>
            <a:r>
              <a:rPr lang="en-US" sz="2000" dirty="0" err="1" smtClean="0"/>
              <a:t>Sina</a:t>
            </a:r>
            <a:r>
              <a:rPr lang="en-US" sz="2000" dirty="0" smtClean="0"/>
              <a:t> National College for Medical Studies</a:t>
            </a:r>
          </a:p>
          <a:p>
            <a:pPr marL="342900" indent="-342900" algn="l"/>
            <a:endParaRPr lang="en-US" sz="2000" dirty="0" smtClean="0"/>
          </a:p>
          <a:p>
            <a:pPr marL="342900" indent="-342900" algn="l"/>
            <a:endParaRPr lang="en-US" sz="2000" dirty="0" smtClean="0"/>
          </a:p>
          <a:p>
            <a:pPr marL="342900" indent="-342900" algn="l"/>
            <a:r>
              <a:rPr lang="en-US" sz="2000" dirty="0" smtClean="0"/>
              <a:t>     </a:t>
            </a:r>
            <a:r>
              <a:rPr lang="en-US" sz="2000" dirty="0" err="1" smtClean="0"/>
              <a:t>i</a:t>
            </a:r>
            <a:r>
              <a:rPr lang="en-US" sz="2000" dirty="0" smtClean="0"/>
              <a:t>)  At the Institutional level?</a:t>
            </a:r>
          </a:p>
          <a:p>
            <a:pPr marL="342900" indent="-342900" algn="l"/>
            <a:endParaRPr lang="en-US" sz="2000" dirty="0" smtClean="0"/>
          </a:p>
          <a:p>
            <a:pPr marL="342900" indent="-342900" algn="l"/>
            <a:r>
              <a:rPr lang="en-US" sz="2000" dirty="0" smtClean="0"/>
              <a:t>     ii) At the program level? </a:t>
            </a:r>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buAutoNum type="arabicPeriod"/>
            </a:pPr>
            <a:endParaRPr lang="en-US" sz="2000" dirty="0" smtClean="0"/>
          </a:p>
          <a:p>
            <a:pPr marL="342900" indent="-342900" algn="l"/>
            <a:endParaRPr lang="en-US" sz="2000" dirty="0" smtClean="0"/>
          </a:p>
        </p:txBody>
      </p:sp>
      <p:sp>
        <p:nvSpPr>
          <p:cNvPr id="7" name="TextBox 6"/>
          <p:cNvSpPr txBox="1"/>
          <p:nvPr/>
        </p:nvSpPr>
        <p:spPr>
          <a:xfrm>
            <a:off x="685800" y="5314890"/>
            <a:ext cx="2095445" cy="400110"/>
          </a:xfrm>
          <a:prstGeom prst="rect">
            <a:avLst/>
          </a:prstGeom>
          <a:noFill/>
        </p:spPr>
        <p:txBody>
          <a:bodyPr wrap="none" rtlCol="0">
            <a:spAutoFit/>
          </a:bodyPr>
          <a:lstStyle/>
          <a:p>
            <a:pPr algn="l"/>
            <a:r>
              <a:rPr lang="en-US" sz="2000" dirty="0" smtClean="0">
                <a:solidFill>
                  <a:srgbClr val="008000"/>
                </a:solidFill>
              </a:rPr>
              <a:t>Group Feedback</a:t>
            </a:r>
            <a:endParaRPr lang="en-US" sz="2000" dirty="0">
              <a:solidFill>
                <a:srgbClr val="008000"/>
              </a:solidFill>
            </a:endParaRPr>
          </a:p>
        </p:txBody>
      </p:sp>
      <p:sp>
        <p:nvSpPr>
          <p:cNvPr id="10" name="TextBox 9"/>
          <p:cNvSpPr txBox="1"/>
          <p:nvPr/>
        </p:nvSpPr>
        <p:spPr>
          <a:xfrm>
            <a:off x="699174" y="1524000"/>
            <a:ext cx="5701626" cy="400110"/>
          </a:xfrm>
          <a:prstGeom prst="rect">
            <a:avLst/>
          </a:prstGeom>
          <a:noFill/>
        </p:spPr>
        <p:txBody>
          <a:bodyPr wrap="none" rtlCol="0">
            <a:spAutoFit/>
          </a:bodyPr>
          <a:lstStyle/>
          <a:p>
            <a:r>
              <a:rPr lang="en-US" sz="2000" dirty="0" smtClean="0"/>
              <a:t>Data and performance - Measuring Performance</a:t>
            </a:r>
            <a:endParaRPr lang="en-US" sz="2000"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611188" y="620713"/>
            <a:ext cx="8229600" cy="1143000"/>
          </a:xfrm>
        </p:spPr>
        <p:txBody>
          <a:bodyPr/>
          <a:lstStyle/>
          <a:p>
            <a:pPr eaLnBrk="1" hangingPunct="1"/>
            <a:r>
              <a:rPr lang="en-GB" sz="4000" smtClean="0"/>
              <a:t>Key Performance Indicators</a:t>
            </a:r>
          </a:p>
        </p:txBody>
      </p:sp>
      <p:sp>
        <p:nvSpPr>
          <p:cNvPr id="111619" name="Rectangle 3"/>
          <p:cNvSpPr>
            <a:spLocks noGrp="1" noChangeArrowheads="1"/>
          </p:cNvSpPr>
          <p:nvPr>
            <p:ph type="body" idx="1"/>
          </p:nvPr>
        </p:nvSpPr>
        <p:spPr>
          <a:xfrm>
            <a:off x="539750" y="1905000"/>
            <a:ext cx="8229600" cy="4525963"/>
          </a:xfrm>
        </p:spPr>
        <p:txBody>
          <a:bodyPr/>
          <a:lstStyle/>
          <a:p>
            <a:pPr eaLnBrk="1" hangingPunct="1">
              <a:buFontTx/>
              <a:buNone/>
            </a:pPr>
            <a:r>
              <a:rPr lang="en-GB" smtClean="0"/>
              <a:t>What is a Key Performance Indicator (KPI)?</a:t>
            </a:r>
          </a:p>
          <a:p>
            <a:pPr eaLnBrk="1" hangingPunct="1">
              <a:buFontTx/>
              <a:buNone/>
            </a:pPr>
            <a:endParaRPr lang="en-GB" smtClean="0"/>
          </a:p>
          <a:p>
            <a:pPr eaLnBrk="1" hangingPunct="1">
              <a:buFontTx/>
              <a:buNone/>
            </a:pPr>
            <a:r>
              <a:rPr lang="en-GB" smtClean="0"/>
              <a:t>KPIs provide measurable data that </a:t>
            </a:r>
          </a:p>
          <a:p>
            <a:pPr eaLnBrk="1" hangingPunct="1">
              <a:buFontTx/>
              <a:buNone/>
            </a:pPr>
            <a:r>
              <a:rPr lang="en-GB" smtClean="0"/>
              <a:t>can evidence quality and provide a base for</a:t>
            </a:r>
          </a:p>
          <a:p>
            <a:pPr eaLnBrk="1" hangingPunct="1">
              <a:buFontTx/>
              <a:buNone/>
            </a:pPr>
            <a:r>
              <a:rPr lang="en-GB" smtClean="0"/>
              <a:t>Benchmarking.</a:t>
            </a:r>
          </a:p>
          <a:p>
            <a:pPr eaLnBrk="1" hangingPunct="1">
              <a:buFontTx/>
              <a:buNone/>
            </a:pPr>
            <a:endParaRPr lang="en-GB" smtClean="0"/>
          </a:p>
          <a:p>
            <a:pPr eaLnBrk="1" hangingPunct="1">
              <a:buFontTx/>
              <a:buNone/>
            </a:pPr>
            <a:r>
              <a:rPr lang="en-GB" smtClean="0"/>
              <a:t>Effective use of KPIs provides an excellent </a:t>
            </a:r>
          </a:p>
          <a:p>
            <a:pPr eaLnBrk="1" hangingPunct="1">
              <a:buFontTx/>
              <a:buNone/>
            </a:pPr>
            <a:r>
              <a:rPr lang="en-GB" smtClean="0"/>
              <a:t>marketing tool.</a:t>
            </a: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p:txBody>
          <a:bodyPr/>
          <a:lstStyle/>
          <a:p>
            <a:r>
              <a:rPr lang="en-GB" smtClean="0"/>
              <a:t>NCAAA KPIs</a:t>
            </a:r>
          </a:p>
        </p:txBody>
      </p:sp>
      <p:sp>
        <p:nvSpPr>
          <p:cNvPr id="113667" name="Content Placeholder 2"/>
          <p:cNvSpPr>
            <a:spLocks noGrp="1"/>
          </p:cNvSpPr>
          <p:nvPr>
            <p:ph idx="1"/>
          </p:nvPr>
        </p:nvSpPr>
        <p:spPr/>
        <p:txBody>
          <a:bodyPr/>
          <a:lstStyle/>
          <a:p>
            <a:pPr>
              <a:buFontTx/>
              <a:buNone/>
            </a:pPr>
            <a:r>
              <a:rPr lang="en-GB" smtClean="0"/>
              <a:t>“The key performance indicators specified</a:t>
            </a:r>
          </a:p>
          <a:p>
            <a:pPr>
              <a:buFontTx/>
              <a:buNone/>
            </a:pPr>
            <a:r>
              <a:rPr lang="en-GB" smtClean="0"/>
              <a:t>by the NCAAA are intended to provide</a:t>
            </a:r>
          </a:p>
          <a:p>
            <a:pPr>
              <a:buFontTx/>
              <a:buNone/>
            </a:pPr>
            <a:r>
              <a:rPr lang="en-GB" smtClean="0"/>
              <a:t>specific quantifiable data that can be used to</a:t>
            </a:r>
          </a:p>
          <a:p>
            <a:pPr>
              <a:buFontTx/>
              <a:buNone/>
            </a:pPr>
            <a:r>
              <a:rPr lang="en-GB" smtClean="0"/>
              <a:t>help monitor the quality of the total system</a:t>
            </a:r>
          </a:p>
          <a:p>
            <a:pPr>
              <a:buFontTx/>
              <a:buNone/>
            </a:pPr>
            <a:r>
              <a:rPr lang="en-GB" smtClean="0"/>
              <a:t>of higher education in the Kingdom.”</a:t>
            </a:r>
          </a:p>
          <a:p>
            <a:pPr>
              <a:buFontTx/>
              <a:buNone/>
            </a:pPr>
            <a:r>
              <a:rPr lang="en-GB" sz="1200" smtClean="0"/>
              <a:t>					NCAAA explanatory notes on Key Performance Indicators</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pPr eaLnBrk="1" hangingPunct="1"/>
            <a:r>
              <a:rPr lang="en-GB" sz="3600" dirty="0" smtClean="0"/>
              <a:t>NCAAA 36 Key Performance Indicators</a:t>
            </a:r>
          </a:p>
        </p:txBody>
      </p:sp>
      <p:sp>
        <p:nvSpPr>
          <p:cNvPr id="114691" name="Rectangle 3"/>
          <p:cNvSpPr>
            <a:spLocks noGrp="1" noChangeArrowheads="1"/>
          </p:cNvSpPr>
          <p:nvPr>
            <p:ph type="body" idx="1"/>
          </p:nvPr>
        </p:nvSpPr>
        <p:spPr/>
        <p:txBody>
          <a:bodyPr/>
          <a:lstStyle/>
          <a:p>
            <a:pPr marL="609600" indent="-609600" eaLnBrk="1" hangingPunct="1"/>
            <a:r>
              <a:rPr lang="en-GB" sz="2800" smtClean="0"/>
              <a:t>Intended to provide specific quantifiable data to support university monitoring systems in the Kingdom.</a:t>
            </a:r>
          </a:p>
          <a:p>
            <a:pPr marL="609600" indent="-609600" eaLnBrk="1" hangingPunct="1"/>
            <a:r>
              <a:rPr lang="en-GB" sz="2800" smtClean="0"/>
              <a:t>KPIs should be considered with other evidence, e.g. high Program completion rates: good teaching or poor assessment standards?</a:t>
            </a:r>
          </a:p>
          <a:p>
            <a:pPr marL="609600" indent="-609600" eaLnBrk="1" hangingPunct="1"/>
            <a:r>
              <a:rPr lang="en-GB" sz="2800" smtClean="0"/>
              <a:t>KPIs are a reference point for best practice comparison with national/international standards.</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p:txBody>
          <a:bodyPr/>
          <a:lstStyle/>
          <a:p>
            <a:r>
              <a:rPr lang="en-GB" smtClean="0"/>
              <a:t>NCAAA KPIs</a:t>
            </a:r>
          </a:p>
        </p:txBody>
      </p:sp>
      <p:sp>
        <p:nvSpPr>
          <p:cNvPr id="115715" name="Content Placeholder 2"/>
          <p:cNvSpPr>
            <a:spLocks noGrp="1"/>
          </p:cNvSpPr>
          <p:nvPr>
            <p:ph idx="1"/>
          </p:nvPr>
        </p:nvSpPr>
        <p:spPr/>
        <p:txBody>
          <a:bodyPr/>
          <a:lstStyle/>
          <a:p>
            <a:pPr marL="514350" indent="-514350">
              <a:buFontTx/>
              <a:buNone/>
            </a:pPr>
            <a:r>
              <a:rPr lang="en-GB" dirty="0" smtClean="0"/>
              <a:t>3.1. Students overall evaluation on the quality of their learning experience </a:t>
            </a:r>
          </a:p>
          <a:p>
            <a:pPr marL="514350" indent="-514350">
              <a:buFontTx/>
              <a:buNone/>
            </a:pPr>
            <a:r>
              <a:rPr lang="en-GB" dirty="0" smtClean="0"/>
              <a:t>4.1. Ratio of students to teaching staff </a:t>
            </a:r>
          </a:p>
          <a:p>
            <a:pPr marL="514350" indent="-514350">
              <a:buFontTx/>
              <a:buNone/>
            </a:pPr>
            <a:r>
              <a:rPr lang="en-GB" dirty="0" smtClean="0"/>
              <a:t>4.4. Percentage of students entering programs who successfully complete first year</a:t>
            </a:r>
          </a:p>
          <a:p>
            <a:pPr marL="514350" indent="-514350">
              <a:buFontTx/>
              <a:buNone/>
            </a:pPr>
            <a:r>
              <a:rPr lang="en-GB" smtClean="0"/>
              <a:t>9.2. </a:t>
            </a:r>
            <a:r>
              <a:rPr lang="en-GB" dirty="0" smtClean="0"/>
              <a:t>Proportion of teaching staff participating in professional development activities	</a:t>
            </a: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Target Benchmarks: Goals </a:t>
            </a:r>
          </a:p>
        </p:txBody>
      </p:sp>
      <p:pic>
        <p:nvPicPr>
          <p:cNvPr id="942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1463" y="1484784"/>
            <a:ext cx="8601075" cy="523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421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930" y="2008659"/>
            <a:ext cx="8591550" cy="3571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0383204"/>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Target Benchmarks: Goals </a:t>
            </a:r>
          </a:p>
        </p:txBody>
      </p:sp>
      <p:pic>
        <p:nvPicPr>
          <p:cNvPr id="942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1463" y="1484784"/>
            <a:ext cx="8601075" cy="523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523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688" y="1988840"/>
            <a:ext cx="8686800"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9090234"/>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Annual Course Review (APR)</a:t>
            </a:r>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132856"/>
            <a:ext cx="680085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2902708"/>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556792"/>
            <a:ext cx="7232278" cy="4568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3109590"/>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836712"/>
            <a:ext cx="6604038" cy="35103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437112"/>
            <a:ext cx="5960288" cy="20803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704646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5" y="1412776"/>
            <a:ext cx="8460755" cy="408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1230616"/>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268760"/>
            <a:ext cx="8136903" cy="5277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6760934"/>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966913"/>
            <a:ext cx="8044530" cy="3118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8119619"/>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412776"/>
            <a:ext cx="8208912" cy="5165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2726457"/>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975" y="692696"/>
            <a:ext cx="8782050" cy="467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2229795"/>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420888"/>
            <a:ext cx="8782050"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988435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Annual Course Review (APR)</a:t>
            </a: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513" y="1138238"/>
            <a:ext cx="8562975" cy="458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11916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University of Brighton Learning and Teaching  Strategy  KPIs</a:t>
            </a:r>
            <a:endParaRPr lang="en-GB" dirty="0"/>
          </a:p>
        </p:txBody>
      </p:sp>
      <p:sp>
        <p:nvSpPr>
          <p:cNvPr id="3" name="Content Placeholder 2"/>
          <p:cNvSpPr>
            <a:spLocks noGrp="1"/>
          </p:cNvSpPr>
          <p:nvPr>
            <p:ph idx="1"/>
          </p:nvPr>
        </p:nvSpPr>
        <p:spPr/>
        <p:txBody>
          <a:bodyPr/>
          <a:lstStyle/>
          <a:p>
            <a:r>
              <a:rPr lang="en-GB" dirty="0" smtClean="0"/>
              <a:t>Strategic Plan-</a:t>
            </a:r>
          </a:p>
          <a:p>
            <a:r>
              <a:rPr lang="en-GB" dirty="0" smtClean="0"/>
              <a:t>KPIS from the strategic plan feed into </a:t>
            </a:r>
          </a:p>
          <a:p>
            <a:r>
              <a:rPr lang="en-GB" dirty="0" smtClean="0"/>
              <a:t>LT strategy</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0"/>
            <a:ext cx="8229600" cy="6126163"/>
          </a:xfrm>
        </p:spPr>
        <p:txBody>
          <a:bodyPr/>
          <a:lstStyle/>
          <a:p>
            <a:r>
              <a:rPr lang="en-GB" b="1" dirty="0" smtClean="0"/>
              <a:t>KPI</a:t>
            </a:r>
            <a:r>
              <a:rPr lang="en-GB" dirty="0" smtClean="0">
                <a:sym typeface="Wingdings" pitchFamily="2" charset="2"/>
              </a:rPr>
              <a:t>(curriculum fit for purpose)</a:t>
            </a:r>
            <a:endParaRPr lang="en-GB" dirty="0" smtClean="0"/>
          </a:p>
          <a:p>
            <a:r>
              <a:rPr lang="en-GB" dirty="0" smtClean="0"/>
              <a:t>All undergraduate courses will offer, as part of the curriculum, the opportunity for forms of external engagement such as work placements, community engagement or equivalent.</a:t>
            </a:r>
          </a:p>
          <a:p>
            <a:r>
              <a:rPr lang="en-GB" dirty="0" smtClean="0"/>
              <a:t>All undergraduate courses will offer, as part of the curriculum, focus on sustainability internationalisation, social justice, global citizenship, critical professionalism .</a:t>
            </a:r>
          </a:p>
          <a:p>
            <a:endParaRPr lang="en-GB" dirty="0"/>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0"/>
            <a:ext cx="8229600" cy="6126163"/>
          </a:xfrm>
        </p:spPr>
        <p:txBody>
          <a:bodyPr/>
          <a:lstStyle/>
          <a:p>
            <a:r>
              <a:rPr lang="en-GB" dirty="0" smtClean="0"/>
              <a:t>To reduce home non-continuation to 9% by 2015, achieving a position at or below our HESA benchmark </a:t>
            </a:r>
            <a:r>
              <a:rPr lang="en-GB" i="1" dirty="0" smtClean="0"/>
              <a:t>(Currently 12.2%)</a:t>
            </a:r>
            <a:endParaRPr lang="en-GB" dirty="0" smtClean="0"/>
          </a:p>
          <a:p>
            <a:r>
              <a:rPr lang="en-GB" dirty="0" smtClean="0"/>
              <a:t>To meet our Access Agreement targets for recruitment and retention</a:t>
            </a:r>
            <a:r>
              <a:rPr lang="en-GB" i="1" dirty="0" smtClean="0"/>
              <a:t> </a:t>
            </a:r>
            <a:endParaRPr lang="en-GB" dirty="0" smtClean="0"/>
          </a:p>
          <a:p>
            <a:r>
              <a:rPr lang="en-GB" dirty="0" smtClean="0"/>
              <a:t>92% employment rate for first degree leavers in the 2015 DLHE tables at or above sector average.</a:t>
            </a:r>
          </a:p>
          <a:p>
            <a:r>
              <a:rPr lang="en-GB" dirty="0" smtClean="0"/>
              <a:t>Evidence of interactive teaching and active learning, out of class and socially purposeful learning in discipline contexts in all curricula.</a:t>
            </a:r>
          </a:p>
          <a:p>
            <a:endParaRPr lang="en-GB" dirty="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404664"/>
            <a:ext cx="8229600" cy="5721499"/>
          </a:xfrm>
        </p:spPr>
        <p:txBody>
          <a:bodyPr/>
          <a:lstStyle/>
          <a:p>
            <a:r>
              <a:rPr lang="en-GB" dirty="0" err="1" smtClean="0"/>
              <a:t>Professionalisation</a:t>
            </a:r>
            <a:r>
              <a:rPr lang="en-GB" dirty="0" smtClean="0"/>
              <a:t> of learning    </a:t>
            </a:r>
            <a:r>
              <a:rPr lang="en-GB" b="1" dirty="0" smtClean="0"/>
              <a:t>KPI:</a:t>
            </a:r>
            <a:endParaRPr lang="en-GB" dirty="0" smtClean="0"/>
          </a:p>
          <a:p>
            <a:r>
              <a:rPr lang="en-GB" dirty="0" smtClean="0"/>
              <a:t>By 2015 all academic staff will have, or be working towards, a University teaching qualification or institutionally recognised equivalent, with an embedded digital literacy component.’</a:t>
            </a:r>
          </a:p>
          <a:p>
            <a:endParaRPr lang="en-GB" dirty="0" smtClean="0"/>
          </a:p>
          <a:p>
            <a:r>
              <a:rPr lang="en-GB" dirty="0" smtClean="0"/>
              <a:t>What steps would you take to ensure this happens?</a:t>
            </a:r>
          </a:p>
          <a:p>
            <a:r>
              <a:rPr lang="en-GB" dirty="0" smtClean="0"/>
              <a:t>What data would you collect to show it happens?</a:t>
            </a:r>
          </a:p>
          <a:p>
            <a:r>
              <a:rPr lang="en-GB" dirty="0" smtClean="0"/>
              <a:t>Who would you report this data to?</a:t>
            </a:r>
            <a:endParaRPr lang="en-GB" dirty="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graphicFrame>
        <p:nvGraphicFramePr>
          <p:cNvPr id="5" name="Content Placeholder 4"/>
          <p:cNvGraphicFramePr>
            <a:graphicFrameLocks noGrp="1"/>
          </p:cNvGraphicFramePr>
          <p:nvPr>
            <p:ph idx="1"/>
          </p:nvPr>
        </p:nvGraphicFramePr>
        <p:xfrm>
          <a:off x="0" y="548681"/>
          <a:ext cx="529208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 name="Elbow Connector 6"/>
          <p:cNvCxnSpPr/>
          <p:nvPr/>
        </p:nvCxnSpPr>
        <p:spPr bwMode="auto">
          <a:xfrm>
            <a:off x="4139952" y="3573016"/>
            <a:ext cx="1152128" cy="936104"/>
          </a:xfrm>
          <a:prstGeom prst="bentConnector3">
            <a:avLst>
              <a:gd name="adj1" fmla="val 50000"/>
            </a:avLst>
          </a:prstGeom>
          <a:solidFill>
            <a:schemeClr val="accent1"/>
          </a:solidFill>
          <a:ln w="9525" cap="flat" cmpd="sng" algn="ctr">
            <a:solidFill>
              <a:schemeClr val="tx1"/>
            </a:solidFill>
            <a:prstDash val="solid"/>
            <a:round/>
            <a:headEnd type="none" w="med" len="med"/>
            <a:tailEnd type="arrow"/>
          </a:ln>
          <a:effectLst/>
        </p:spPr>
      </p:cxnSp>
      <p:sp>
        <p:nvSpPr>
          <p:cNvPr id="9" name="Rectangle 8"/>
          <p:cNvSpPr/>
          <p:nvPr/>
        </p:nvSpPr>
        <p:spPr bwMode="auto">
          <a:xfrm>
            <a:off x="5220072" y="4509120"/>
            <a:ext cx="1224136"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Data reported to  :  Information considered</a:t>
            </a:r>
            <a:r>
              <a:rPr kumimoji="0" lang="en-GB" sz="1200" b="0" i="0" u="none" strike="noStrike" cap="none" normalizeH="0" dirty="0" smtClean="0">
                <a:ln>
                  <a:noFill/>
                </a:ln>
                <a:solidFill>
                  <a:schemeClr val="tx1"/>
                </a:solidFill>
                <a:effectLst/>
                <a:latin typeface="Arial" charset="0"/>
              </a:rPr>
              <a:t> by</a:t>
            </a:r>
            <a:r>
              <a:rPr kumimoji="0" lang="en-GB" sz="1200" b="0" i="0" u="none" strike="noStrike" cap="none" normalizeH="0" baseline="0" dirty="0" smtClean="0">
                <a:ln>
                  <a:noFill/>
                </a:ln>
                <a:solidFill>
                  <a:schemeClr val="tx1"/>
                </a:solidFill>
                <a:effectLst/>
                <a:latin typeface="Arial" charset="0"/>
              </a:rPr>
              <a:t> </a:t>
            </a:r>
          </a:p>
        </p:txBody>
      </p:sp>
      <p:sp>
        <p:nvSpPr>
          <p:cNvPr id="10" name="Rectangle 9"/>
          <p:cNvSpPr/>
          <p:nvPr/>
        </p:nvSpPr>
        <p:spPr bwMode="auto">
          <a:xfrm>
            <a:off x="6516216" y="4437112"/>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Course</a:t>
            </a:r>
            <a:r>
              <a:rPr kumimoji="0" lang="en-GB" sz="1200" b="0" i="0" u="none" strike="noStrike" cap="none" normalizeH="0" dirty="0" smtClean="0">
                <a:ln>
                  <a:noFill/>
                </a:ln>
                <a:solidFill>
                  <a:schemeClr val="tx1"/>
                </a:solidFill>
                <a:effectLst/>
                <a:latin typeface="Arial" charset="0"/>
              </a:rPr>
              <a:t> committee</a:t>
            </a:r>
            <a:endParaRPr kumimoji="0" lang="en-GB" sz="1200" b="0" i="0" u="none" strike="noStrike" cap="none" normalizeH="0" baseline="0" dirty="0" smtClean="0">
              <a:ln>
                <a:noFill/>
              </a:ln>
              <a:solidFill>
                <a:schemeClr val="tx1"/>
              </a:solidFill>
              <a:effectLst/>
              <a:latin typeface="Arial" charset="0"/>
            </a:endParaRPr>
          </a:p>
        </p:txBody>
      </p:sp>
      <p:sp>
        <p:nvSpPr>
          <p:cNvPr id="11" name="Rectangle 10"/>
          <p:cNvSpPr/>
          <p:nvPr/>
        </p:nvSpPr>
        <p:spPr bwMode="auto">
          <a:xfrm>
            <a:off x="7524328" y="4437112"/>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Academic standards</a:t>
            </a:r>
          </a:p>
          <a:p>
            <a:pPr marL="0" marR="0" indent="0" algn="r" defTabSz="914400" rtl="0" eaLnBrk="1" fontAlgn="base" latinLnBrk="0" hangingPunct="1">
              <a:lnSpc>
                <a:spcPct val="100000"/>
              </a:lnSpc>
              <a:spcBef>
                <a:spcPct val="0"/>
              </a:spcBef>
              <a:spcAft>
                <a:spcPct val="0"/>
              </a:spcAft>
              <a:buClrTx/>
              <a:buSzTx/>
              <a:buFontTx/>
              <a:buNone/>
              <a:tabLst/>
            </a:pPr>
            <a:r>
              <a:rPr lang="en-GB" dirty="0" smtClean="0"/>
              <a:t>committee</a:t>
            </a:r>
            <a:endParaRPr kumimoji="0" lang="en-GB" sz="1200" b="0" i="0" u="none" strike="noStrike" cap="none" normalizeH="0" baseline="0" dirty="0" smtClean="0">
              <a:ln>
                <a:noFill/>
              </a:ln>
              <a:solidFill>
                <a:schemeClr val="tx1"/>
              </a:solidFill>
              <a:effectLst/>
              <a:latin typeface="Arial" charset="0"/>
            </a:endParaRPr>
          </a:p>
        </p:txBody>
      </p:sp>
      <p:sp>
        <p:nvSpPr>
          <p:cNvPr id="12" name="Rectangle 11"/>
          <p:cNvSpPr/>
          <p:nvPr/>
        </p:nvSpPr>
        <p:spPr bwMode="auto">
          <a:xfrm>
            <a:off x="6660232" y="5733256"/>
            <a:ext cx="914400" cy="112474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QAA Quality assurance</a:t>
            </a:r>
            <a:r>
              <a:rPr kumimoji="0" lang="en-GB" sz="1200" b="0" i="0" u="none" strike="noStrike" cap="none" normalizeH="0" dirty="0" smtClean="0">
                <a:ln>
                  <a:noFill/>
                </a:ln>
                <a:solidFill>
                  <a:schemeClr val="tx1"/>
                </a:solidFill>
                <a:effectLst/>
                <a:latin typeface="Arial" charset="0"/>
              </a:rPr>
              <a:t> agency in the 5 yr cycle </a:t>
            </a:r>
            <a:endParaRPr kumimoji="0" lang="en-GB" sz="1200" b="0" i="0" u="none" strike="noStrike" cap="none" normalizeH="0" baseline="0" dirty="0" smtClean="0">
              <a:ln>
                <a:noFill/>
              </a:ln>
              <a:solidFill>
                <a:schemeClr val="tx1"/>
              </a:solidFill>
              <a:effectLst/>
              <a:latin typeface="Arial" charset="0"/>
            </a:endParaRPr>
          </a:p>
        </p:txBody>
      </p:sp>
      <p:cxnSp>
        <p:nvCxnSpPr>
          <p:cNvPr id="14" name="Shape 13"/>
          <p:cNvCxnSpPr>
            <a:stCxn id="11" idx="3"/>
          </p:cNvCxnSpPr>
          <p:nvPr/>
        </p:nvCxnSpPr>
        <p:spPr bwMode="auto">
          <a:xfrm flipV="1">
            <a:off x="8438728" y="2852936"/>
            <a:ext cx="309736" cy="2041376"/>
          </a:xfrm>
          <a:prstGeom prst="bentConnector2">
            <a:avLst/>
          </a:prstGeom>
          <a:solidFill>
            <a:schemeClr val="accent1"/>
          </a:solidFill>
          <a:ln w="9525" cap="flat" cmpd="sng" algn="ctr">
            <a:solidFill>
              <a:schemeClr val="tx1"/>
            </a:solidFill>
            <a:prstDash val="solid"/>
            <a:round/>
            <a:headEnd type="none" w="med" len="med"/>
            <a:tailEnd type="arrow"/>
          </a:ln>
          <a:effectLst/>
        </p:spPr>
      </p:cxnSp>
      <p:sp>
        <p:nvSpPr>
          <p:cNvPr id="15" name="Rectangle 14"/>
          <p:cNvSpPr/>
          <p:nvPr/>
        </p:nvSpPr>
        <p:spPr bwMode="auto">
          <a:xfrm>
            <a:off x="7740352" y="2204864"/>
            <a:ext cx="1152128" cy="18002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Comment reported back to course teams Changes and improvements made to document and courses</a:t>
            </a:r>
          </a:p>
        </p:txBody>
      </p:sp>
      <p:cxnSp>
        <p:nvCxnSpPr>
          <p:cNvPr id="16" name="Straight Arrow Connector 15"/>
          <p:cNvCxnSpPr/>
          <p:nvPr/>
        </p:nvCxnSpPr>
        <p:spPr bwMode="auto">
          <a:xfrm>
            <a:off x="7236296" y="5445224"/>
            <a:ext cx="0" cy="21602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en-GB" smtClean="0"/>
              <a:t>Examples of Benchmarks</a:t>
            </a:r>
          </a:p>
        </p:txBody>
      </p:sp>
      <p:sp>
        <p:nvSpPr>
          <p:cNvPr id="116739" name="Rectangle 3"/>
          <p:cNvSpPr>
            <a:spLocks noGrp="1" noChangeArrowheads="1"/>
          </p:cNvSpPr>
          <p:nvPr>
            <p:ph type="body" idx="1"/>
          </p:nvPr>
        </p:nvSpPr>
        <p:spPr>
          <a:xfrm>
            <a:off x="457200" y="1600200"/>
            <a:ext cx="8382000" cy="4525963"/>
          </a:xfrm>
        </p:spPr>
        <p:txBody>
          <a:bodyPr/>
          <a:lstStyle/>
          <a:p>
            <a:pPr marL="609600" indent="-609600" eaLnBrk="1" hangingPunct="1">
              <a:buFontTx/>
              <a:buNone/>
            </a:pPr>
            <a:r>
              <a:rPr lang="en-GB" smtClean="0"/>
              <a:t>1.  83% satisfied with the teaching on my course</a:t>
            </a:r>
          </a:p>
          <a:p>
            <a:pPr marL="609600" indent="-609600" eaLnBrk="1" hangingPunct="1">
              <a:buFontTx/>
              <a:buNone/>
            </a:pPr>
            <a:r>
              <a:rPr lang="en-GB" smtClean="0"/>
              <a:t>5.  23 students for each 1 teaching staff. </a:t>
            </a:r>
            <a:r>
              <a:rPr lang="en-GB" sz="1600" smtClean="0"/>
              <a:t>(SSRs)</a:t>
            </a:r>
          </a:p>
          <a:p>
            <a:pPr marL="609600" indent="-609600" eaLnBrk="1" hangingPunct="1">
              <a:buFontTx/>
              <a:buAutoNum type="arabicPeriod" startAt="8"/>
            </a:pPr>
            <a:r>
              <a:rPr lang="en-GB" smtClean="0"/>
              <a:t>84% successfully complete 1</a:t>
            </a:r>
            <a:r>
              <a:rPr lang="en-GB" baseline="30000" smtClean="0"/>
              <a:t>st</a:t>
            </a:r>
            <a:r>
              <a:rPr lang="en-GB" smtClean="0"/>
              <a:t> year</a:t>
            </a:r>
          </a:p>
          <a:p>
            <a:pPr marL="609600" indent="-609600" eaLnBrk="1" hangingPunct="1">
              <a:buFont typeface="Wingdings" charset="2"/>
              <a:buAutoNum type="arabicPeriod" startAt="8"/>
            </a:pPr>
            <a:r>
              <a:rPr lang="en-GB" smtClean="0"/>
              <a:t>100% independent verification of standards of student achievement by people external to the institution (UK)</a:t>
            </a:r>
          </a:p>
          <a:p>
            <a:pPr marL="609600" indent="-609600" eaLnBrk="1" hangingPunct="1">
              <a:buFontTx/>
              <a:buNone/>
            </a:pPr>
            <a:r>
              <a:rPr lang="en-GB" smtClean="0"/>
              <a:t>25. 77% teaching staff participating in professional development</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pPr eaLnBrk="1" hangingPunct="1"/>
            <a:r>
              <a:rPr lang="en-GB" sz="4000" smtClean="0"/>
              <a:t>Target Benchmarks: Goals </a:t>
            </a:r>
          </a:p>
        </p:txBody>
      </p:sp>
      <p:graphicFrame>
        <p:nvGraphicFramePr>
          <p:cNvPr id="88132" name="Group 68"/>
          <p:cNvGraphicFramePr>
            <a:graphicFrameLocks noGrp="1"/>
          </p:cNvGraphicFramePr>
          <p:nvPr>
            <p:ph idx="1"/>
          </p:nvPr>
        </p:nvGraphicFramePr>
        <p:xfrm>
          <a:off x="457200" y="1600200"/>
          <a:ext cx="8229600" cy="5030039"/>
        </p:xfrm>
        <a:graphic>
          <a:graphicData uri="http://schemas.openxmlformats.org/drawingml/2006/table">
            <a:tbl>
              <a:tblPr/>
              <a:tblGrid>
                <a:gridCol w="1646238"/>
                <a:gridCol w="1646237"/>
                <a:gridCol w="1644650"/>
                <a:gridCol w="1646238"/>
                <a:gridCol w="1646237"/>
              </a:tblGrid>
              <a:tr h="86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rPr>
                        <a:t>KPI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Finding: Initial Benchmark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Internal Target Benchmark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External Comparable Benchmark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Action Plan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Quality of learning experience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3.6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24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Staff : Student ratio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23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 students completing year 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73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84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792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rPr>
                        <a:t>% </a:t>
                      </a:r>
                      <a:r>
                        <a:rPr lang="en-GB" sz="1400" dirty="0" smtClean="0"/>
                        <a:t>independent verification of standards of student achievement by people external to the institution</a:t>
                      </a:r>
                      <a:endParaRPr kumimoji="0" lang="en-GB" sz="14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100 (UK)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pPr eaLnBrk="1" hangingPunct="1"/>
            <a:r>
              <a:rPr lang="en-GB" smtClean="0"/>
              <a:t>University Benchmarks (UK)</a:t>
            </a:r>
          </a:p>
        </p:txBody>
      </p:sp>
      <p:sp>
        <p:nvSpPr>
          <p:cNvPr id="118787" name="Rectangle 3"/>
          <p:cNvSpPr>
            <a:spLocks noGrp="1" noChangeArrowheads="1"/>
          </p:cNvSpPr>
          <p:nvPr>
            <p:ph type="body" idx="1"/>
          </p:nvPr>
        </p:nvSpPr>
        <p:spPr/>
        <p:txBody>
          <a:bodyPr/>
          <a:lstStyle/>
          <a:p>
            <a:pPr marL="609600" indent="-609600" eaLnBrk="1" hangingPunct="1">
              <a:buFontTx/>
              <a:buAutoNum type="arabicPeriod"/>
            </a:pPr>
            <a:r>
              <a:rPr lang="en-GB" smtClean="0"/>
              <a:t>Comparable institutions: wide range of data must be returned to national funding bodies (e.g. </a:t>
            </a:r>
            <a:r>
              <a:rPr lang="en-GB" smtClean="0">
                <a:hlinkClick r:id="rId2"/>
              </a:rPr>
              <a:t>HESA</a:t>
            </a:r>
            <a:r>
              <a:rPr lang="en-GB" smtClean="0"/>
              <a:t>) </a:t>
            </a:r>
          </a:p>
          <a:p>
            <a:pPr marL="609600" indent="-609600" eaLnBrk="1" hangingPunct="1">
              <a:buFontTx/>
              <a:buAutoNum type="arabicPeriod"/>
            </a:pPr>
            <a:r>
              <a:rPr lang="en-GB" smtClean="0"/>
              <a:t>National level benchmarks: </a:t>
            </a:r>
            <a:r>
              <a:rPr lang="en-GB" smtClean="0">
                <a:hlinkClick r:id="rId3"/>
              </a:rPr>
              <a:t>NSS </a:t>
            </a:r>
            <a:r>
              <a:rPr lang="en-GB" smtClean="0"/>
              <a:t>scores; </a:t>
            </a:r>
            <a:r>
              <a:rPr lang="en-GB" smtClean="0">
                <a:hlinkClick r:id="rId4"/>
              </a:rPr>
              <a:t>national league tables</a:t>
            </a:r>
            <a:endParaRPr lang="en-GB" smtClean="0"/>
          </a:p>
          <a:p>
            <a:pPr marL="609600" indent="-609600" eaLnBrk="1" hangingPunct="1">
              <a:buFontTx/>
              <a:buAutoNum type="arabicPeriod"/>
            </a:pPr>
            <a:r>
              <a:rPr lang="en-GB" smtClean="0">
                <a:hlinkClick r:id="rId5"/>
              </a:rPr>
              <a:t>Professional bodies</a:t>
            </a:r>
            <a:r>
              <a:rPr lang="en-GB" smtClean="0"/>
              <a:t>: accredited status in subject specific areas </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pPr eaLnBrk="1" hangingPunct="1"/>
            <a:r>
              <a:rPr lang="en-GB" smtClean="0"/>
              <a:t>Examples of Benchmarks (UK)</a:t>
            </a:r>
          </a:p>
        </p:txBody>
      </p:sp>
      <p:pic>
        <p:nvPicPr>
          <p:cNvPr id="119811" name="Picture 3"/>
          <p:cNvPicPr>
            <a:picLocks noChangeAspect="1"/>
          </p:cNvPicPr>
          <p:nvPr/>
        </p:nvPicPr>
        <p:blipFill>
          <a:blip r:embed="rId2" cstate="print"/>
          <a:srcRect/>
          <a:stretch>
            <a:fillRect/>
          </a:stretch>
        </p:blipFill>
        <p:spPr bwMode="auto">
          <a:xfrm>
            <a:off x="1447800" y="1447800"/>
            <a:ext cx="6248400" cy="5078413"/>
          </a:xfrm>
          <a:prstGeom prst="rect">
            <a:avLst/>
          </a:prstGeom>
          <a:noFill/>
          <a:ln w="9525">
            <a:noFill/>
            <a:miter lim="800000"/>
            <a:headEnd/>
            <a:tailEnd/>
          </a:ln>
        </p:spPr>
      </p:pic>
      <p:sp>
        <p:nvSpPr>
          <p:cNvPr id="119812" name="Freeform 4"/>
          <p:cNvSpPr>
            <a:spLocks noChangeArrowheads="1"/>
          </p:cNvSpPr>
          <p:nvPr/>
        </p:nvSpPr>
        <p:spPr bwMode="auto">
          <a:xfrm>
            <a:off x="1322388" y="5889625"/>
            <a:ext cx="1169987" cy="763588"/>
          </a:xfrm>
          <a:custGeom>
            <a:avLst/>
            <a:gdLst>
              <a:gd name="T0" fmla="*/ 1114657 w 1171376"/>
              <a:gd name="T1" fmla="*/ 236439 h 764290"/>
              <a:gd name="T2" fmla="*/ 921921 w 1171376"/>
              <a:gd name="T3" fmla="*/ 24128 h 764290"/>
              <a:gd name="T4" fmla="*/ 526812 w 1171376"/>
              <a:gd name="T5" fmla="*/ 91681 h 764290"/>
              <a:gd name="T6" fmla="*/ 64245 w 1171376"/>
              <a:gd name="T7" fmla="*/ 188187 h 764290"/>
              <a:gd name="T8" fmla="*/ 141340 w 1171376"/>
              <a:gd name="T9" fmla="*/ 670714 h 764290"/>
              <a:gd name="T10" fmla="*/ 690637 w 1171376"/>
              <a:gd name="T11" fmla="*/ 728618 h 764290"/>
              <a:gd name="T12" fmla="*/ 1095383 w 1171376"/>
              <a:gd name="T13" fmla="*/ 564558 h 764290"/>
              <a:gd name="T14" fmla="*/ 1114657 w 1171376"/>
              <a:gd name="T15" fmla="*/ 236439 h 764290"/>
              <a:gd name="T16" fmla="*/ 0 60000 65536"/>
              <a:gd name="T17" fmla="*/ 0 60000 65536"/>
              <a:gd name="T18" fmla="*/ 0 60000 65536"/>
              <a:gd name="T19" fmla="*/ 0 60000 65536"/>
              <a:gd name="T20" fmla="*/ 0 60000 65536"/>
              <a:gd name="T21" fmla="*/ 0 60000 65536"/>
              <a:gd name="T22" fmla="*/ 0 60000 65536"/>
              <a:gd name="T23" fmla="*/ 0 60000 65536"/>
              <a:gd name="T24" fmla="*/ 0 w 1171376"/>
              <a:gd name="T25" fmla="*/ 0 h 764290"/>
              <a:gd name="T26" fmla="*/ 1171376 w 1171376"/>
              <a:gd name="T27" fmla="*/ 764290 h 76429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71376" h="764290">
                <a:moveTo>
                  <a:pt x="1121289" y="237528"/>
                </a:moveTo>
                <a:cubicBezTo>
                  <a:pt x="1092207" y="147041"/>
                  <a:pt x="1025963" y="48476"/>
                  <a:pt x="927406" y="24238"/>
                </a:cubicBezTo>
                <a:cubicBezTo>
                  <a:pt x="828849" y="0"/>
                  <a:pt x="673743" y="64634"/>
                  <a:pt x="529946" y="92103"/>
                </a:cubicBezTo>
                <a:cubicBezTo>
                  <a:pt x="386150" y="119572"/>
                  <a:pt x="129254" y="92103"/>
                  <a:pt x="64627" y="189053"/>
                </a:cubicBezTo>
                <a:cubicBezTo>
                  <a:pt x="0" y="286003"/>
                  <a:pt x="37161" y="583316"/>
                  <a:pt x="142181" y="673803"/>
                </a:cubicBezTo>
                <a:cubicBezTo>
                  <a:pt x="247201" y="764290"/>
                  <a:pt x="534794" y="749747"/>
                  <a:pt x="694747" y="731973"/>
                </a:cubicBezTo>
                <a:cubicBezTo>
                  <a:pt x="854700" y="714199"/>
                  <a:pt x="1032426" y="656029"/>
                  <a:pt x="1101901" y="567158"/>
                </a:cubicBezTo>
                <a:cubicBezTo>
                  <a:pt x="1171376" y="478287"/>
                  <a:pt x="1150372" y="328015"/>
                  <a:pt x="1121289" y="237528"/>
                </a:cubicBezTo>
                <a:close/>
              </a:path>
            </a:pathLst>
          </a:custGeom>
          <a:noFill/>
          <a:ln w="25400">
            <a:solidFill>
              <a:schemeClr val="tx1"/>
            </a:solidFill>
            <a:round/>
            <a:headEnd/>
            <a:tailEnd/>
          </a:ln>
        </p:spPr>
        <p:txBody>
          <a:bodyPr/>
          <a:lstStyle/>
          <a:p>
            <a:endParaRPr lang="en-US"/>
          </a:p>
        </p:txBody>
      </p:sp>
      <p:sp>
        <p:nvSpPr>
          <p:cNvPr id="119813" name="TextBox 5"/>
          <p:cNvSpPr txBox="1">
            <a:spLocks noChangeArrowheads="1"/>
          </p:cNvSpPr>
          <p:nvPr/>
        </p:nvSpPr>
        <p:spPr bwMode="auto">
          <a:xfrm>
            <a:off x="685800" y="1143000"/>
            <a:ext cx="2682875" cy="276225"/>
          </a:xfrm>
          <a:prstGeom prst="rect">
            <a:avLst/>
          </a:prstGeom>
          <a:noFill/>
          <a:ln w="9525">
            <a:noFill/>
            <a:miter lim="800000"/>
            <a:headEnd/>
            <a:tailEnd/>
          </a:ln>
        </p:spPr>
        <p:txBody>
          <a:bodyPr wrap="none">
            <a:spAutoFit/>
          </a:bodyPr>
          <a:lstStyle/>
          <a:p>
            <a:r>
              <a:rPr lang="en-US"/>
              <a:t>National Student Satisfaction Survey</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pPr eaLnBrk="1" hangingPunct="1"/>
            <a:r>
              <a:rPr lang="en-GB" smtClean="0"/>
              <a:t>Examples of Benchmarks (UK)</a:t>
            </a:r>
          </a:p>
        </p:txBody>
      </p:sp>
      <p:sp>
        <p:nvSpPr>
          <p:cNvPr id="119813" name="TextBox 5"/>
          <p:cNvSpPr txBox="1">
            <a:spLocks noChangeArrowheads="1"/>
          </p:cNvSpPr>
          <p:nvPr/>
        </p:nvSpPr>
        <p:spPr bwMode="auto">
          <a:xfrm>
            <a:off x="685800" y="1143000"/>
            <a:ext cx="2682875" cy="276225"/>
          </a:xfrm>
          <a:prstGeom prst="rect">
            <a:avLst/>
          </a:prstGeom>
          <a:noFill/>
          <a:ln w="9525">
            <a:noFill/>
            <a:miter lim="800000"/>
            <a:headEnd/>
            <a:tailEnd/>
          </a:ln>
        </p:spPr>
        <p:txBody>
          <a:bodyPr wrap="none">
            <a:spAutoFit/>
          </a:bodyPr>
          <a:lstStyle/>
          <a:p>
            <a:r>
              <a:rPr lang="en-US"/>
              <a:t>National Student Satisfaction Survey</a:t>
            </a:r>
          </a:p>
        </p:txBody>
      </p:sp>
      <p:pic>
        <p:nvPicPr>
          <p:cNvPr id="6" name="Picture 5"/>
          <p:cNvPicPr>
            <a:picLocks noChangeAspect="1"/>
          </p:cNvPicPr>
          <p:nvPr/>
        </p:nvPicPr>
        <p:blipFill>
          <a:blip r:embed="rId2" cstate="print"/>
          <a:stretch>
            <a:fillRect/>
          </a:stretch>
        </p:blipFill>
        <p:spPr>
          <a:xfrm>
            <a:off x="838200" y="1523999"/>
            <a:ext cx="5486400" cy="5192387"/>
          </a:xfrm>
          <a:prstGeom prst="rect">
            <a:avLst/>
          </a:prstGeom>
        </p:spPr>
      </p:pic>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6"/>
          <p:cNvSpPr>
            <a:spLocks noGrp="1"/>
          </p:cNvSpPr>
          <p:nvPr>
            <p:ph type="title"/>
          </p:nvPr>
        </p:nvSpPr>
        <p:spPr/>
        <p:txBody>
          <a:bodyPr/>
          <a:lstStyle/>
          <a:p>
            <a:r>
              <a:rPr lang="en-US" smtClean="0"/>
              <a:t>Staff – student ratios</a:t>
            </a:r>
          </a:p>
        </p:txBody>
      </p:sp>
      <p:sp>
        <p:nvSpPr>
          <p:cNvPr id="120835" name="Content Placeholder 7"/>
          <p:cNvSpPr>
            <a:spLocks noGrp="1"/>
          </p:cNvSpPr>
          <p:nvPr>
            <p:ph idx="1"/>
          </p:nvPr>
        </p:nvSpPr>
        <p:spPr>
          <a:xfrm>
            <a:off x="457200" y="1676400"/>
            <a:ext cx="8229600" cy="4525963"/>
          </a:xfrm>
        </p:spPr>
        <p:txBody>
          <a:bodyPr/>
          <a:lstStyle/>
          <a:p>
            <a:r>
              <a:rPr lang="en-US" smtClean="0"/>
              <a:t>The staff: student ratio is a key identifier for the general "quality" of interaction you will have whilst at university. The higher the ratio the more unlikely you are to see your tutor.</a:t>
            </a:r>
          </a:p>
          <a:p>
            <a:r>
              <a:rPr lang="en-US" smtClean="0"/>
              <a:t>“We have 1 member of staff for every 8.9 students, whereas the UK university average is 1 member of staff to every 17.6 students.”</a:t>
            </a:r>
          </a:p>
        </p:txBody>
      </p:sp>
      <p:sp>
        <p:nvSpPr>
          <p:cNvPr id="120836" name="TextBox 8"/>
          <p:cNvSpPr txBox="1">
            <a:spLocks noChangeArrowheads="1"/>
          </p:cNvSpPr>
          <p:nvPr/>
        </p:nvSpPr>
        <p:spPr bwMode="auto">
          <a:xfrm>
            <a:off x="5562600" y="5943600"/>
            <a:ext cx="2909888" cy="338138"/>
          </a:xfrm>
          <a:prstGeom prst="rect">
            <a:avLst/>
          </a:prstGeom>
          <a:noFill/>
          <a:ln w="9525">
            <a:noFill/>
            <a:miter lim="800000"/>
            <a:headEnd/>
            <a:tailEnd/>
          </a:ln>
        </p:spPr>
        <p:txBody>
          <a:bodyPr wrap="none">
            <a:spAutoFit/>
          </a:bodyPr>
          <a:lstStyle/>
          <a:p>
            <a:r>
              <a:rPr lang="en-US" sz="1600"/>
              <a:t>The University of Buckingham</a:t>
            </a:r>
          </a:p>
        </p:txBody>
      </p:sp>
      <p:sp>
        <p:nvSpPr>
          <p:cNvPr id="120837" name="TextBox 9"/>
          <p:cNvSpPr txBox="1">
            <a:spLocks noChangeArrowheads="1"/>
          </p:cNvSpPr>
          <p:nvPr/>
        </p:nvSpPr>
        <p:spPr bwMode="auto">
          <a:xfrm>
            <a:off x="609600" y="4419600"/>
            <a:ext cx="184150" cy="276225"/>
          </a:xfrm>
          <a:prstGeom prst="rect">
            <a:avLst/>
          </a:prstGeom>
          <a:noFill/>
          <a:ln w="9525">
            <a:noFill/>
            <a:miter lim="800000"/>
            <a:headEnd/>
            <a:tailEnd/>
          </a:ln>
        </p:spPr>
        <p:txBody>
          <a:bodyPr wrap="none">
            <a:spAutoFit/>
          </a:bodyPr>
          <a:lstStyle/>
          <a:p>
            <a:endParaRPr lang="en-US"/>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3"/>
          <p:cNvSpPr>
            <a:spLocks noGrp="1"/>
          </p:cNvSpPr>
          <p:nvPr>
            <p:ph type="title"/>
          </p:nvPr>
        </p:nvSpPr>
        <p:spPr/>
        <p:txBody>
          <a:bodyPr/>
          <a:lstStyle/>
          <a:p>
            <a:r>
              <a:rPr lang="en-US" smtClean="0"/>
              <a:t>The 1</a:t>
            </a:r>
            <a:r>
              <a:rPr lang="en-US" baseline="30000" smtClean="0"/>
              <a:t>st</a:t>
            </a:r>
            <a:r>
              <a:rPr lang="en-US" smtClean="0"/>
              <a:t> year ..</a:t>
            </a:r>
          </a:p>
        </p:txBody>
      </p:sp>
      <p:pic>
        <p:nvPicPr>
          <p:cNvPr id="121859" name="Picture 5"/>
          <p:cNvPicPr>
            <a:picLocks noChangeAspect="1"/>
          </p:cNvPicPr>
          <p:nvPr/>
        </p:nvPicPr>
        <p:blipFill>
          <a:blip r:embed="rId2" cstate="print"/>
          <a:srcRect/>
          <a:stretch>
            <a:fillRect/>
          </a:stretch>
        </p:blipFill>
        <p:spPr bwMode="auto">
          <a:xfrm>
            <a:off x="533400" y="1371600"/>
            <a:ext cx="5010150" cy="2690813"/>
          </a:xfrm>
          <a:prstGeom prst="rect">
            <a:avLst/>
          </a:prstGeom>
          <a:noFill/>
          <a:ln w="9525">
            <a:noFill/>
            <a:miter lim="800000"/>
            <a:headEnd/>
            <a:tailEnd/>
          </a:ln>
        </p:spPr>
      </p:pic>
      <p:pic>
        <p:nvPicPr>
          <p:cNvPr id="121860" name="Picture 6"/>
          <p:cNvPicPr>
            <a:picLocks noChangeAspect="1"/>
          </p:cNvPicPr>
          <p:nvPr/>
        </p:nvPicPr>
        <p:blipFill>
          <a:blip r:embed="rId3" cstate="print"/>
          <a:srcRect/>
          <a:stretch>
            <a:fillRect/>
          </a:stretch>
        </p:blipFill>
        <p:spPr bwMode="auto">
          <a:xfrm>
            <a:off x="533400" y="4114800"/>
            <a:ext cx="7581900" cy="220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3"/>
          <p:cNvSpPr>
            <a:spLocks noGrp="1"/>
          </p:cNvSpPr>
          <p:nvPr>
            <p:ph type="title"/>
          </p:nvPr>
        </p:nvSpPr>
        <p:spPr/>
        <p:txBody>
          <a:bodyPr/>
          <a:lstStyle/>
          <a:p>
            <a:r>
              <a:rPr lang="en-US" smtClean="0"/>
              <a:t>The 1</a:t>
            </a:r>
            <a:r>
              <a:rPr lang="en-US" baseline="30000" smtClean="0"/>
              <a:t>st</a:t>
            </a:r>
            <a:r>
              <a:rPr lang="en-US" smtClean="0"/>
              <a:t> year</a:t>
            </a:r>
          </a:p>
        </p:txBody>
      </p:sp>
      <p:pic>
        <p:nvPicPr>
          <p:cNvPr id="122883" name="Picture 4"/>
          <p:cNvPicPr>
            <a:picLocks noChangeAspect="1"/>
          </p:cNvPicPr>
          <p:nvPr/>
        </p:nvPicPr>
        <p:blipFill>
          <a:blip r:embed="rId2" cstate="print"/>
          <a:srcRect/>
          <a:stretch>
            <a:fillRect/>
          </a:stretch>
        </p:blipFill>
        <p:spPr bwMode="auto">
          <a:xfrm>
            <a:off x="457200" y="1600200"/>
            <a:ext cx="6858000" cy="5053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3"/>
          <p:cNvSpPr>
            <a:spLocks noGrp="1"/>
          </p:cNvSpPr>
          <p:nvPr>
            <p:ph type="title"/>
          </p:nvPr>
        </p:nvSpPr>
        <p:spPr/>
        <p:txBody>
          <a:bodyPr/>
          <a:lstStyle/>
          <a:p>
            <a:r>
              <a:rPr lang="en-US" smtClean="0"/>
              <a:t>The 1</a:t>
            </a:r>
            <a:r>
              <a:rPr lang="en-US" baseline="30000" smtClean="0"/>
              <a:t>st</a:t>
            </a:r>
            <a:r>
              <a:rPr lang="en-US" smtClean="0"/>
              <a:t> year</a:t>
            </a:r>
          </a:p>
        </p:txBody>
      </p:sp>
      <p:pic>
        <p:nvPicPr>
          <p:cNvPr id="4" name="Picture 3"/>
          <p:cNvPicPr>
            <a:picLocks noChangeAspect="1"/>
          </p:cNvPicPr>
          <p:nvPr/>
        </p:nvPicPr>
        <p:blipFill>
          <a:blip r:embed="rId2" cstate="print"/>
          <a:stretch>
            <a:fillRect/>
          </a:stretch>
        </p:blipFill>
        <p:spPr>
          <a:xfrm>
            <a:off x="1371600" y="1376467"/>
            <a:ext cx="5486400" cy="5152202"/>
          </a:xfrm>
          <a:prstGeom prst="rect">
            <a:avLst/>
          </a:prstGeom>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457200" y="274638"/>
            <a:ext cx="8229600" cy="922337"/>
          </a:xfrm>
        </p:spPr>
        <p:txBody>
          <a:bodyPr/>
          <a:lstStyle/>
          <a:p>
            <a:pPr eaLnBrk="1" hangingPunct="1"/>
            <a:r>
              <a:rPr lang="en-GB" sz="2400" smtClean="0"/>
              <a:t>NCAAA Standard 3: Use of Indicators and Benchmarks</a:t>
            </a:r>
          </a:p>
        </p:txBody>
      </p:sp>
      <p:graphicFrame>
        <p:nvGraphicFramePr>
          <p:cNvPr id="90160" name="Group 48"/>
          <p:cNvGraphicFramePr>
            <a:graphicFrameLocks noGrp="1"/>
          </p:cNvGraphicFramePr>
          <p:nvPr>
            <p:ph sz="half" idx="2"/>
          </p:nvPr>
        </p:nvGraphicFramePr>
        <p:xfrm>
          <a:off x="755650" y="1196975"/>
          <a:ext cx="7920038" cy="5435918"/>
        </p:xfrm>
        <a:graphic>
          <a:graphicData uri="http://schemas.openxmlformats.org/drawingml/2006/table">
            <a:tbl>
              <a:tblPr/>
              <a:tblGrid>
                <a:gridCol w="6553200"/>
                <a:gridCol w="647700"/>
                <a:gridCol w="719138"/>
              </a:tblGrid>
              <a:tr h="3729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ea typeface="ＭＳ Ｐゴシック" charset="-128"/>
                        </a:rPr>
                        <a:t>3.4  Use of Performance Indicators and Benchmarks</a:t>
                      </a:r>
                      <a:endParaRPr kumimoji="0" lang="en-US" sz="12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ea typeface="ＭＳ Ｐゴシック" charset="-128"/>
                        </a:rPr>
                        <a:t>Specific indicators must be identified for monitoring performance and appropriate benchmarks selected for comparative evaluation of the achievement of goals and objectives and quality of performance more generally.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ea typeface="ＭＳ Ｐゴシック" charset="-128"/>
                        </a:rPr>
                        <a:t> </a:t>
                      </a:r>
                      <a:endParaRPr kumimoji="0" lang="en-AU" sz="12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AU" sz="1200" b="0" i="0" u="none" strike="noStrike" cap="none" normalizeH="0" baseline="0" smtClean="0">
                          <a:ln>
                            <a:noFill/>
                          </a:ln>
                          <a:solidFill>
                            <a:schemeClr val="tx1"/>
                          </a:solidFill>
                          <a:effectLst/>
                          <a:latin typeface="Arial" charset="0"/>
                          <a:ea typeface="ＭＳ Ｐゴシック" charset="-128"/>
                        </a:rPr>
                        <a:t>3.4.1 	Information is provided regularly on key performance indicators that are selected for all programs in the institution.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AU" sz="1200" b="0" i="0" u="none" strike="noStrike" cap="none" normalizeH="0" baseline="0" smtClean="0">
                          <a:ln>
                            <a:noFill/>
                          </a:ln>
                          <a:solidFill>
                            <a:schemeClr val="tx1"/>
                          </a:solidFill>
                          <a:effectLst/>
                          <a:latin typeface="Arial" charset="0"/>
                          <a:ea typeface="ＭＳ Ｐゴシック" charset="-128"/>
                        </a:rPr>
                        <a:t>3.4.2 	Additional performance indicators relevant to the particular program are also identified and regularly reported 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AU" sz="1200" b="0" i="0" u="none" strike="noStrike" cap="none" normalizeH="0" baseline="0" smtClean="0">
                          <a:ln>
                            <a:noFill/>
                          </a:ln>
                          <a:solidFill>
                            <a:schemeClr val="tx1"/>
                          </a:solidFill>
                          <a:effectLst/>
                          <a:latin typeface="Arial" charset="0"/>
                          <a:ea typeface="ＭＳ Ｐゴシック" charset="-128"/>
                        </a:rPr>
                        <a:t>3.4.3	The additional benchmarks for the program should be approved by the appropriate senior committee or council within the institution (senior academic committee, university council) as part of its program approval decision.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AU" sz="1200" b="0" i="0" u="none" strike="noStrike" cap="none" normalizeH="0" baseline="0" smtClean="0">
                          <a:ln>
                            <a:noFill/>
                          </a:ln>
                          <a:solidFill>
                            <a:schemeClr val="tx1"/>
                          </a:solidFill>
                          <a:effectLst/>
                          <a:latin typeface="Arial" charset="0"/>
                          <a:ea typeface="ＭＳ Ｐゴシック" charset="-128"/>
                        </a:rPr>
                        <a:t>3.4.4 	Benchmarks for comparing quality of performance (for example with past performance or comparisons with other institutions) are established and achievements in relation to those benchmarks is regularly monitored.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AU" sz="1200" b="0" i="0" u="none" strike="noStrike" cap="none" normalizeH="0" baseline="0" smtClean="0">
                          <a:ln>
                            <a:noFill/>
                          </a:ln>
                          <a:solidFill>
                            <a:schemeClr val="tx1"/>
                          </a:solidFill>
                          <a:effectLst/>
                          <a:latin typeface="Arial" charset="0"/>
                          <a:ea typeface="ＭＳ Ｐゴシック" charset="-128"/>
                        </a:rPr>
                        <a:t>3.4.5	The format for indicators and benchmarks is consistent with that adopted for the institution as a whole. </a:t>
                      </a:r>
                      <a:endParaRPr kumimoji="0" lang="en-US" sz="12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ea typeface="ＭＳ Ｐゴシック" charset="-128"/>
                        </a:rPr>
                        <a:t>                                                                                        </a:t>
                      </a:r>
                      <a:endParaRPr kumimoji="0" lang="en-GB" sz="1200" b="0" i="0" u="none" strike="noStrike" cap="none" normalizeH="0" baseline="0" smtClean="0">
                        <a:ln>
                          <a:noFill/>
                        </a:ln>
                        <a:solidFill>
                          <a:schemeClr val="tx1"/>
                        </a:solidFill>
                        <a:effectLst/>
                        <a:latin typeface="Arial" charset="0"/>
                        <a:ea typeface="ＭＳ Ｐゴシック"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1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					Overall Assessment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Comment_________________________________________________________________</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_________________________________________________________________________</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Priorities for improvement____________________________________________________</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_________________________________________________________________________</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                                                                                          		Independent Opinion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Comment_________________________________________________________________</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ea typeface="ＭＳ Ｐゴシック" charset="-128"/>
                        </a:rPr>
                        <a:t>_________________________________________________________________________</a:t>
                      </a:r>
                      <a:endParaRPr kumimoji="0" lang="en-GB" sz="1000" b="0" i="0" u="none" strike="noStrike" cap="none" normalizeH="0" baseline="0" smtClean="0">
                        <a:ln>
                          <a:noFill/>
                        </a:ln>
                        <a:solidFill>
                          <a:schemeClr val="tx1"/>
                        </a:solidFill>
                        <a:effectLst/>
                        <a:latin typeface="Arial" charset="0"/>
                        <a:ea typeface="ＭＳ Ｐゴシック" charset="-128"/>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smtClean="0">
                        <a:ln>
                          <a:noFill/>
                        </a:ln>
                        <a:solidFill>
                          <a:schemeClr val="tx1"/>
                        </a:solidFill>
                        <a:effectLst/>
                        <a:latin typeface="Arial" charset="0"/>
                        <a:ea typeface="ＭＳ Ｐゴシック"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a typeface="ＭＳ Ｐゴシック"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3921" name="Rectangle 49"/>
          <p:cNvSpPr>
            <a:spLocks noChangeArrowheads="1"/>
          </p:cNvSpPr>
          <p:nvPr/>
        </p:nvSpPr>
        <p:spPr bwMode="auto">
          <a:xfrm>
            <a:off x="7380288" y="2276475"/>
            <a:ext cx="431800" cy="287338"/>
          </a:xfrm>
          <a:prstGeom prst="rect">
            <a:avLst/>
          </a:prstGeom>
          <a:noFill/>
          <a:ln w="9525">
            <a:solidFill>
              <a:schemeClr val="tx1"/>
            </a:solidFill>
            <a:miter lim="800000"/>
            <a:headEnd/>
            <a:tailEnd/>
          </a:ln>
        </p:spPr>
        <p:txBody>
          <a:bodyPr wrap="none" anchor="ctr"/>
          <a:lstStyle/>
          <a:p>
            <a:endParaRPr lang="en-US"/>
          </a:p>
        </p:txBody>
      </p:sp>
      <p:sp>
        <p:nvSpPr>
          <p:cNvPr id="123922" name="Rectangle 50"/>
          <p:cNvSpPr>
            <a:spLocks noChangeArrowheads="1"/>
          </p:cNvSpPr>
          <p:nvPr/>
        </p:nvSpPr>
        <p:spPr bwMode="auto">
          <a:xfrm>
            <a:off x="7380288" y="27813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3" name="Rectangle 51"/>
          <p:cNvSpPr>
            <a:spLocks noChangeArrowheads="1"/>
          </p:cNvSpPr>
          <p:nvPr/>
        </p:nvSpPr>
        <p:spPr bwMode="auto">
          <a:xfrm>
            <a:off x="7380288" y="32131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4" name="Rectangle 52"/>
          <p:cNvSpPr>
            <a:spLocks noChangeArrowheads="1"/>
          </p:cNvSpPr>
          <p:nvPr/>
        </p:nvSpPr>
        <p:spPr bwMode="auto">
          <a:xfrm>
            <a:off x="7380288" y="36449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5" name="Rectangle 53"/>
          <p:cNvSpPr>
            <a:spLocks noChangeArrowheads="1"/>
          </p:cNvSpPr>
          <p:nvPr/>
        </p:nvSpPr>
        <p:spPr bwMode="auto">
          <a:xfrm>
            <a:off x="7380288" y="42926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6" name="Rectangle 54"/>
          <p:cNvSpPr>
            <a:spLocks noChangeArrowheads="1"/>
          </p:cNvSpPr>
          <p:nvPr/>
        </p:nvSpPr>
        <p:spPr bwMode="auto">
          <a:xfrm>
            <a:off x="8027988" y="2276475"/>
            <a:ext cx="431800" cy="287338"/>
          </a:xfrm>
          <a:prstGeom prst="rect">
            <a:avLst/>
          </a:prstGeom>
          <a:noFill/>
          <a:ln w="9525">
            <a:solidFill>
              <a:schemeClr val="tx1"/>
            </a:solidFill>
            <a:miter lim="800000"/>
            <a:headEnd/>
            <a:tailEnd/>
          </a:ln>
        </p:spPr>
        <p:txBody>
          <a:bodyPr wrap="none" anchor="ctr"/>
          <a:lstStyle/>
          <a:p>
            <a:endParaRPr lang="en-US"/>
          </a:p>
        </p:txBody>
      </p:sp>
      <p:sp>
        <p:nvSpPr>
          <p:cNvPr id="123927" name="Rectangle 55"/>
          <p:cNvSpPr>
            <a:spLocks noChangeArrowheads="1"/>
          </p:cNvSpPr>
          <p:nvPr/>
        </p:nvSpPr>
        <p:spPr bwMode="auto">
          <a:xfrm>
            <a:off x="8027988" y="27813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8" name="Rectangle 56"/>
          <p:cNvSpPr>
            <a:spLocks noChangeArrowheads="1"/>
          </p:cNvSpPr>
          <p:nvPr/>
        </p:nvSpPr>
        <p:spPr bwMode="auto">
          <a:xfrm>
            <a:off x="8027988" y="32131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29" name="Rectangle 57"/>
          <p:cNvSpPr>
            <a:spLocks noChangeArrowheads="1"/>
          </p:cNvSpPr>
          <p:nvPr/>
        </p:nvSpPr>
        <p:spPr bwMode="auto">
          <a:xfrm>
            <a:off x="8027988" y="36449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30" name="Rectangle 58"/>
          <p:cNvSpPr>
            <a:spLocks noChangeArrowheads="1"/>
          </p:cNvSpPr>
          <p:nvPr/>
        </p:nvSpPr>
        <p:spPr bwMode="auto">
          <a:xfrm>
            <a:off x="8027988" y="4292600"/>
            <a:ext cx="431800" cy="287338"/>
          </a:xfrm>
          <a:prstGeom prst="rect">
            <a:avLst/>
          </a:prstGeom>
          <a:noFill/>
          <a:ln w="9525">
            <a:solidFill>
              <a:schemeClr val="tx1"/>
            </a:solidFill>
            <a:miter lim="800000"/>
            <a:headEnd/>
            <a:tailEnd/>
          </a:ln>
        </p:spPr>
        <p:txBody>
          <a:bodyPr wrap="none" anchor="ctr"/>
          <a:lstStyle/>
          <a:p>
            <a:endParaRPr lang="en-US"/>
          </a:p>
        </p:txBody>
      </p:sp>
      <p:sp>
        <p:nvSpPr>
          <p:cNvPr id="123931" name="Rectangle 59"/>
          <p:cNvSpPr>
            <a:spLocks noChangeArrowheads="1"/>
          </p:cNvSpPr>
          <p:nvPr/>
        </p:nvSpPr>
        <p:spPr bwMode="auto">
          <a:xfrm>
            <a:off x="8027988" y="5013325"/>
            <a:ext cx="431800" cy="287338"/>
          </a:xfrm>
          <a:prstGeom prst="rect">
            <a:avLst/>
          </a:prstGeom>
          <a:noFill/>
          <a:ln w="9525">
            <a:solidFill>
              <a:schemeClr val="tx1"/>
            </a:solidFill>
            <a:miter lim="800000"/>
            <a:headEnd/>
            <a:tailEnd/>
          </a:ln>
        </p:spPr>
        <p:txBody>
          <a:bodyPr wrap="none" anchor="ctr"/>
          <a:lstStyle/>
          <a:p>
            <a:endParaRPr lang="en-US"/>
          </a:p>
        </p:txBody>
      </p:sp>
      <p:sp>
        <p:nvSpPr>
          <p:cNvPr id="123932" name="Rectangle 60"/>
          <p:cNvSpPr>
            <a:spLocks noChangeArrowheads="1"/>
          </p:cNvSpPr>
          <p:nvPr/>
        </p:nvSpPr>
        <p:spPr bwMode="auto">
          <a:xfrm>
            <a:off x="8027988" y="5876925"/>
            <a:ext cx="431800" cy="287338"/>
          </a:xfrm>
          <a:prstGeom prst="rect">
            <a:avLst/>
          </a:prstGeom>
          <a:no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algn="l" eaLnBrk="1" hangingPunct="1"/>
            <a:r>
              <a:rPr lang="en-GB" sz="4000" smtClean="0"/>
              <a:t/>
            </a:r>
            <a:br>
              <a:rPr lang="en-GB" sz="4000" smtClean="0"/>
            </a:br>
            <a:r>
              <a:rPr lang="en-GB" sz="4000" smtClean="0"/>
              <a:t>Activity 5:</a:t>
            </a:r>
            <a:br>
              <a:rPr lang="en-GB" sz="4000" smtClean="0"/>
            </a:br>
            <a:endParaRPr lang="en-GB" sz="4000" smtClean="0"/>
          </a:p>
        </p:txBody>
      </p:sp>
      <p:sp>
        <p:nvSpPr>
          <p:cNvPr id="124931" name="Rectangle 3"/>
          <p:cNvSpPr>
            <a:spLocks noGrp="1" noChangeArrowheads="1"/>
          </p:cNvSpPr>
          <p:nvPr>
            <p:ph type="body" idx="1"/>
          </p:nvPr>
        </p:nvSpPr>
        <p:spPr/>
        <p:txBody>
          <a:bodyPr/>
          <a:lstStyle/>
          <a:p>
            <a:pPr eaLnBrk="1" hangingPunct="1"/>
            <a:r>
              <a:rPr lang="en-GB" smtClean="0"/>
              <a:t>What KPIs would you use to measure Standard 4: Learning and Teaching?</a:t>
            </a:r>
          </a:p>
          <a:p>
            <a:pPr eaLnBrk="1" hangingPunct="1">
              <a:buFontTx/>
              <a:buNone/>
            </a:pPr>
            <a:endParaRPr lang="en-GB" smtClean="0"/>
          </a:p>
          <a:p>
            <a:pPr eaLnBrk="1" hangingPunct="1"/>
            <a:r>
              <a:rPr lang="en-GB" smtClean="0"/>
              <a:t>What Benchmark would you set for each KPI?</a:t>
            </a: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title"/>
          </p:nvPr>
        </p:nvSpPr>
        <p:spPr/>
        <p:txBody>
          <a:bodyPr/>
          <a:lstStyle/>
          <a:p>
            <a:endParaRPr lang="en-US" smtClean="0"/>
          </a:p>
        </p:txBody>
      </p:sp>
      <p:sp>
        <p:nvSpPr>
          <p:cNvPr id="125955" name="Content Placeholder 2"/>
          <p:cNvSpPr>
            <a:spLocks noGrp="1"/>
          </p:cNvSpPr>
          <p:nvPr>
            <p:ph idx="1"/>
          </p:nvPr>
        </p:nvSpPr>
        <p:spPr/>
        <p:txBody>
          <a:bodyPr/>
          <a:lstStyle/>
          <a:p>
            <a:pPr algn="ctr">
              <a:buFontTx/>
              <a:buNone/>
            </a:pPr>
            <a:endParaRPr lang="en-GB" sz="3600" smtClean="0"/>
          </a:p>
          <a:p>
            <a:pPr algn="ctr">
              <a:buFontTx/>
              <a:buNone/>
            </a:pPr>
            <a:endParaRPr lang="en-GB" sz="3600" smtClean="0"/>
          </a:p>
          <a:p>
            <a:pPr algn="ctr">
              <a:buFontTx/>
              <a:buNone/>
            </a:pPr>
            <a:r>
              <a:rPr lang="en-GB" sz="3600" smtClean="0"/>
              <a:t>Action Plans and Conclusions</a:t>
            </a: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eaLnBrk="1" hangingPunct="1"/>
            <a:r>
              <a:rPr lang="en-GB" smtClean="0"/>
              <a:t>Action Plans: General</a:t>
            </a:r>
          </a:p>
        </p:txBody>
      </p:sp>
      <p:sp>
        <p:nvSpPr>
          <p:cNvPr id="128003" name="Rectangle 3"/>
          <p:cNvSpPr>
            <a:spLocks noGrp="1" noChangeArrowheads="1"/>
          </p:cNvSpPr>
          <p:nvPr>
            <p:ph type="body" idx="1"/>
          </p:nvPr>
        </p:nvSpPr>
        <p:spPr/>
        <p:txBody>
          <a:bodyPr/>
          <a:lstStyle/>
          <a:p>
            <a:pPr eaLnBrk="1" hangingPunct="1">
              <a:lnSpc>
                <a:spcPct val="90000"/>
              </a:lnSpc>
            </a:pPr>
            <a:r>
              <a:rPr lang="en-GB" sz="2800" smtClean="0"/>
              <a:t>Actions plans should be SMART</a:t>
            </a:r>
          </a:p>
          <a:p>
            <a:pPr marL="1343025" lvl="1" indent="-360363" eaLnBrk="1" hangingPunct="1">
              <a:lnSpc>
                <a:spcPct val="90000"/>
              </a:lnSpc>
              <a:buFontTx/>
              <a:buNone/>
            </a:pPr>
            <a:r>
              <a:rPr lang="en-GB" sz="2400" smtClean="0"/>
              <a:t>S – Specific</a:t>
            </a:r>
          </a:p>
          <a:p>
            <a:pPr marL="1343025" lvl="1" indent="-360363" eaLnBrk="1" hangingPunct="1">
              <a:lnSpc>
                <a:spcPct val="90000"/>
              </a:lnSpc>
              <a:buFontTx/>
              <a:buNone/>
            </a:pPr>
            <a:r>
              <a:rPr lang="en-GB" sz="2400" smtClean="0"/>
              <a:t>M – Measurable</a:t>
            </a:r>
          </a:p>
          <a:p>
            <a:pPr marL="1343025" lvl="1" indent="-360363" eaLnBrk="1" hangingPunct="1">
              <a:lnSpc>
                <a:spcPct val="90000"/>
              </a:lnSpc>
              <a:buFontTx/>
              <a:buNone/>
            </a:pPr>
            <a:r>
              <a:rPr lang="en-GB" sz="2400" smtClean="0"/>
              <a:t>A – Achievable</a:t>
            </a:r>
          </a:p>
          <a:p>
            <a:pPr marL="1343025" lvl="1" indent="-360363" eaLnBrk="1" hangingPunct="1">
              <a:lnSpc>
                <a:spcPct val="90000"/>
              </a:lnSpc>
              <a:buFontTx/>
              <a:buNone/>
            </a:pPr>
            <a:r>
              <a:rPr lang="en-GB" sz="2400" smtClean="0"/>
              <a:t>R – Responsible</a:t>
            </a:r>
          </a:p>
          <a:p>
            <a:pPr marL="1343025" lvl="1" indent="-360363" eaLnBrk="1" hangingPunct="1">
              <a:lnSpc>
                <a:spcPct val="90000"/>
              </a:lnSpc>
              <a:buFontTx/>
              <a:buNone/>
            </a:pPr>
            <a:r>
              <a:rPr lang="en-GB" sz="2400" smtClean="0"/>
              <a:t>T – Time line</a:t>
            </a:r>
          </a:p>
          <a:p>
            <a:pPr eaLnBrk="1" hangingPunct="1">
              <a:lnSpc>
                <a:spcPct val="90000"/>
              </a:lnSpc>
            </a:pPr>
            <a:r>
              <a:rPr lang="en-GB" sz="2800" smtClean="0"/>
              <a:t>Good action plans:</a:t>
            </a:r>
          </a:p>
          <a:p>
            <a:pPr marL="1343025" lvl="1" indent="-360363" eaLnBrk="1" hangingPunct="1">
              <a:lnSpc>
                <a:spcPct val="90000"/>
              </a:lnSpc>
            </a:pPr>
            <a:r>
              <a:rPr lang="en-GB" sz="2400" smtClean="0"/>
              <a:t>Have specific completion date.</a:t>
            </a:r>
          </a:p>
          <a:p>
            <a:pPr marL="1343025" lvl="1" indent="-360363" eaLnBrk="1" hangingPunct="1">
              <a:lnSpc>
                <a:spcPct val="90000"/>
              </a:lnSpc>
            </a:pPr>
            <a:r>
              <a:rPr lang="en-GB" sz="2400" smtClean="0"/>
              <a:t>Identify staff responsible for action(s).</a:t>
            </a:r>
          </a:p>
          <a:p>
            <a:pPr marL="1343025" lvl="1" indent="-360363" eaLnBrk="1" hangingPunct="1">
              <a:lnSpc>
                <a:spcPct val="90000"/>
              </a:lnSpc>
            </a:pPr>
            <a:r>
              <a:rPr lang="en-GB" sz="2400" smtClean="0"/>
              <a:t>Identify resources needed for successful outcome.</a:t>
            </a:r>
          </a:p>
          <a:p>
            <a:pPr marL="1343025" lvl="1" indent="-360363" eaLnBrk="1" hangingPunct="1">
              <a:lnSpc>
                <a:spcPct val="90000"/>
              </a:lnSpc>
            </a:pPr>
            <a:r>
              <a:rPr lang="en-GB" sz="2400" smtClean="0"/>
              <a:t>Are evaluated and fed into SSR</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p:cNvSpPr>
            <a:spLocks noGrp="1"/>
          </p:cNvSpPr>
          <p:nvPr>
            <p:ph type="title"/>
          </p:nvPr>
        </p:nvSpPr>
        <p:spPr/>
        <p:txBody>
          <a:bodyPr/>
          <a:lstStyle/>
          <a:p>
            <a:r>
              <a:rPr lang="en-GB" smtClean="0"/>
              <a:t>Action plan example</a:t>
            </a:r>
          </a:p>
        </p:txBody>
      </p:sp>
      <p:graphicFrame>
        <p:nvGraphicFramePr>
          <p:cNvPr id="4" name="Content Placeholder 3"/>
          <p:cNvGraphicFramePr>
            <a:graphicFrameLocks noGrp="1"/>
          </p:cNvGraphicFramePr>
          <p:nvPr>
            <p:ph idx="1"/>
          </p:nvPr>
        </p:nvGraphicFramePr>
        <p:xfrm>
          <a:off x="250825" y="1628775"/>
          <a:ext cx="8229600" cy="950595"/>
        </p:xfrm>
        <a:graphic>
          <a:graphicData uri="http://schemas.openxmlformats.org/drawingml/2006/table">
            <a:tbl>
              <a:tblPr/>
              <a:tblGrid>
                <a:gridCol w="1371600"/>
                <a:gridCol w="1371600"/>
                <a:gridCol w="1371600"/>
                <a:gridCol w="1371600"/>
                <a:gridCol w="2506663"/>
                <a:gridCol w="236537"/>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rgbClr val="FFFFFF"/>
                          </a:solidFill>
                          <a:effectLst/>
                          <a:latin typeface="Arial" charset="0"/>
                          <a:ea typeface="ＭＳ Ｐゴシック" charset="-128"/>
                        </a:rPr>
                        <a:t>Action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rgbClr val="FFFFFF"/>
                          </a:solidFill>
                          <a:effectLst/>
                          <a:latin typeface="Arial" charset="0"/>
                          <a:ea typeface="ＭＳ Ｐゴシック" charset="-128"/>
                        </a:rPr>
                        <a:t>Date for completion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FFFFFF"/>
                          </a:solidFill>
                          <a:effectLst/>
                          <a:latin typeface="Arial" charset="0"/>
                          <a:ea typeface="ＭＳ Ｐゴシック" charset="-128"/>
                        </a:rPr>
                        <a:t>Responsible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rgbClr val="FFFFFF"/>
                          </a:solidFill>
                          <a:effectLst/>
                          <a:latin typeface="Arial" charset="0"/>
                          <a:ea typeface="ＭＳ Ｐゴシック" charset="-128"/>
                        </a:rPr>
                        <a:t>Resources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rgbClr val="FFFFFF"/>
                          </a:solidFill>
                          <a:effectLst/>
                          <a:latin typeface="Arial" charset="0"/>
                          <a:ea typeface="ＭＳ Ｐゴシック" charset="-128"/>
                        </a:rPr>
                        <a:t>Notes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FFFFFF"/>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smtClean="0">
                          <a:ln>
                            <a:noFill/>
                          </a:ln>
                          <a:solidFill>
                            <a:srgbClr val="000000"/>
                          </a:solidFill>
                          <a:effectLst/>
                          <a:latin typeface="Arial" charset="0"/>
                          <a:ea typeface="ＭＳ Ｐゴシック" charset="-128"/>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charset="0"/>
                        <a:ea typeface="ＭＳ Ｐゴシック"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r>
            </a:tbl>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algn="l" eaLnBrk="1" hangingPunct="1"/>
            <a:r>
              <a:rPr lang="en-GB" smtClean="0"/>
              <a:t>Activity 6: Action Planning</a:t>
            </a:r>
          </a:p>
        </p:txBody>
      </p:sp>
      <p:sp>
        <p:nvSpPr>
          <p:cNvPr id="129027" name="Rectangle 3"/>
          <p:cNvSpPr>
            <a:spLocks noGrp="1" noChangeArrowheads="1"/>
          </p:cNvSpPr>
          <p:nvPr>
            <p:ph type="body" idx="1"/>
          </p:nvPr>
        </p:nvSpPr>
        <p:spPr/>
        <p:txBody>
          <a:bodyPr/>
          <a:lstStyle/>
          <a:p>
            <a:pPr marL="892175" indent="-892175" eaLnBrk="1" hangingPunct="1">
              <a:buFontTx/>
              <a:buNone/>
            </a:pPr>
            <a:r>
              <a:rPr lang="en-GB" u="sng" smtClean="0"/>
              <a:t>Either:</a:t>
            </a:r>
          </a:p>
          <a:p>
            <a:pPr marL="892175" indent="-892175" eaLnBrk="1" hangingPunct="1">
              <a:buFontTx/>
              <a:buNone/>
            </a:pPr>
            <a:r>
              <a:rPr lang="en-GB" smtClean="0"/>
              <a:t>Develop a phased Action Plan to improve</a:t>
            </a:r>
          </a:p>
          <a:p>
            <a:pPr marL="892175" indent="-892175" eaLnBrk="1" hangingPunct="1">
              <a:buFontTx/>
              <a:buNone/>
            </a:pPr>
            <a:r>
              <a:rPr lang="en-GB" smtClean="0"/>
              <a:t>academic staff’s understanding and use of</a:t>
            </a:r>
          </a:p>
          <a:p>
            <a:pPr marL="892175" indent="-892175" eaLnBrk="1" hangingPunct="1">
              <a:buFontTx/>
              <a:buNone/>
            </a:pPr>
            <a:r>
              <a:rPr lang="en-GB" smtClean="0"/>
              <a:t>KPIs.</a:t>
            </a:r>
          </a:p>
          <a:p>
            <a:pPr marL="892175" indent="-892175" eaLnBrk="1" hangingPunct="1">
              <a:buFontTx/>
              <a:buNone/>
            </a:pPr>
            <a:r>
              <a:rPr lang="en-GB" u="sng" smtClean="0"/>
              <a:t>Or:</a:t>
            </a:r>
          </a:p>
          <a:p>
            <a:pPr marL="892175" indent="-892175" eaLnBrk="1" hangingPunct="1">
              <a:buFontTx/>
              <a:buNone/>
            </a:pPr>
            <a:r>
              <a:rPr lang="en-GB" smtClean="0"/>
              <a:t>Develop a phased Action Plan to improve </a:t>
            </a:r>
          </a:p>
          <a:p>
            <a:pPr marL="892175" indent="-892175" eaLnBrk="1" hangingPunct="1">
              <a:buFontTx/>
              <a:buNone/>
            </a:pPr>
            <a:r>
              <a:rPr lang="en-GB" smtClean="0"/>
              <a:t>the process of data collection and analysis</a:t>
            </a:r>
          </a:p>
          <a:p>
            <a:pPr marL="892175" indent="-892175" eaLnBrk="1" hangingPunct="1">
              <a:buFontTx/>
              <a:buNone/>
            </a:pPr>
            <a:r>
              <a:rPr lang="en-GB" smtClean="0"/>
              <a:t>in your university.</a:t>
            </a:r>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p:txBody>
          <a:bodyPr/>
          <a:lstStyle/>
          <a:p>
            <a:r>
              <a:rPr lang="en-GB" smtClean="0"/>
              <a:t>Following through...</a:t>
            </a:r>
          </a:p>
        </p:txBody>
      </p:sp>
      <p:sp>
        <p:nvSpPr>
          <p:cNvPr id="130051" name="Content Placeholder 2"/>
          <p:cNvSpPr>
            <a:spLocks noGrp="1"/>
          </p:cNvSpPr>
          <p:nvPr>
            <p:ph idx="1"/>
          </p:nvPr>
        </p:nvSpPr>
        <p:spPr>
          <a:xfrm>
            <a:off x="250825" y="1557338"/>
            <a:ext cx="8229600" cy="4525962"/>
          </a:xfrm>
        </p:spPr>
        <p:txBody>
          <a:bodyPr/>
          <a:lstStyle/>
          <a:p>
            <a:pPr algn="ctr">
              <a:buFontTx/>
              <a:buNone/>
            </a:pPr>
            <a:r>
              <a:rPr lang="en-GB" sz="2800" smtClean="0"/>
              <a:t>Establishing effective data analysis and </a:t>
            </a:r>
          </a:p>
          <a:p>
            <a:pPr algn="ctr">
              <a:buFontTx/>
              <a:buNone/>
            </a:pPr>
            <a:r>
              <a:rPr lang="en-GB" sz="2800" smtClean="0"/>
              <a:t>reporting systems requires:</a:t>
            </a:r>
          </a:p>
          <a:p>
            <a:pPr>
              <a:buFont typeface="Wingdings" charset="2"/>
              <a:buChar char="ü"/>
            </a:pPr>
            <a:r>
              <a:rPr lang="en-GB" sz="2800" smtClean="0"/>
              <a:t>good initial selection of appropriate data.</a:t>
            </a:r>
          </a:p>
          <a:p>
            <a:pPr>
              <a:buFont typeface="Wingdings" charset="2"/>
              <a:buChar char="ü"/>
            </a:pPr>
            <a:r>
              <a:rPr lang="en-GB" sz="2800" smtClean="0"/>
              <a:t>familiarity with NCAAA requirements.</a:t>
            </a:r>
          </a:p>
          <a:p>
            <a:pPr>
              <a:buFont typeface="Wingdings" charset="2"/>
              <a:buChar char="ü"/>
            </a:pPr>
            <a:r>
              <a:rPr lang="en-GB" sz="2800" smtClean="0"/>
              <a:t>an appreciation of the challenges, and an interest in finding solutions, for the collection and use of data</a:t>
            </a:r>
          </a:p>
          <a:p>
            <a:pPr>
              <a:buFont typeface="Wingdings" charset="2"/>
              <a:buChar char="ü"/>
            </a:pPr>
            <a:r>
              <a:rPr lang="en-GB" sz="2800" smtClean="0"/>
              <a:t>a sense of responsibility and interest in discussing QA principles and issues with colleagues</a:t>
            </a: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p:txBody>
          <a:bodyPr/>
          <a:lstStyle/>
          <a:p>
            <a:r>
              <a:rPr lang="en-GB" smtClean="0"/>
              <a:t>Following through...</a:t>
            </a:r>
          </a:p>
        </p:txBody>
      </p:sp>
      <p:sp>
        <p:nvSpPr>
          <p:cNvPr id="130051" name="Content Placeholder 2"/>
          <p:cNvSpPr>
            <a:spLocks noGrp="1"/>
          </p:cNvSpPr>
          <p:nvPr>
            <p:ph idx="1"/>
          </p:nvPr>
        </p:nvSpPr>
        <p:spPr>
          <a:xfrm>
            <a:off x="250825" y="1557338"/>
            <a:ext cx="8229600" cy="4525962"/>
          </a:xfrm>
        </p:spPr>
        <p:txBody>
          <a:bodyPr/>
          <a:lstStyle/>
          <a:p>
            <a:pPr algn="ctr">
              <a:buFontTx/>
              <a:buNone/>
            </a:pPr>
            <a:endParaRPr lang="en-GB" b="1" dirty="0" smtClean="0"/>
          </a:p>
          <a:p>
            <a:pPr algn="ctr">
              <a:buFontTx/>
              <a:buNone/>
            </a:pPr>
            <a:endParaRPr lang="en-GB" b="1" dirty="0" smtClean="0"/>
          </a:p>
          <a:p>
            <a:pPr algn="ctr">
              <a:buFontTx/>
              <a:buNone/>
            </a:pPr>
            <a:r>
              <a:rPr lang="en-GB" b="1" dirty="0" smtClean="0"/>
              <a:t>BUSINESS INTELLIGENCE</a:t>
            </a:r>
          </a:p>
          <a:p>
            <a:pPr algn="ctr">
              <a:buFontTx/>
              <a:buNone/>
            </a:pPr>
            <a:r>
              <a:rPr lang="en-GB" b="1" dirty="0" smtClean="0"/>
              <a:t>(BI) </a:t>
            </a: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p:txBody>
          <a:bodyPr/>
          <a:lstStyle/>
          <a:p>
            <a:r>
              <a:rPr lang="en-GB" smtClean="0"/>
              <a:t>And finally...</a:t>
            </a:r>
          </a:p>
        </p:txBody>
      </p:sp>
      <p:sp>
        <p:nvSpPr>
          <p:cNvPr id="131075" name="Content Placeholder 2"/>
          <p:cNvSpPr>
            <a:spLocks noGrp="1"/>
          </p:cNvSpPr>
          <p:nvPr>
            <p:ph idx="1"/>
          </p:nvPr>
        </p:nvSpPr>
        <p:spPr/>
        <p:txBody>
          <a:bodyPr/>
          <a:lstStyle/>
          <a:p>
            <a:pPr>
              <a:buFontTx/>
              <a:buNone/>
            </a:pPr>
            <a:r>
              <a:rPr lang="en-GB" smtClean="0"/>
              <a:t>Three examples of UK quality management </a:t>
            </a:r>
          </a:p>
          <a:p>
            <a:pPr>
              <a:buFontTx/>
              <a:buNone/>
            </a:pPr>
            <a:r>
              <a:rPr lang="en-GB" smtClean="0"/>
              <a:t>tools to support and develop more effective</a:t>
            </a:r>
          </a:p>
          <a:p>
            <a:pPr>
              <a:buFontTx/>
              <a:buNone/>
            </a:pPr>
            <a:r>
              <a:rPr lang="en-GB" smtClean="0"/>
              <a:t> processes and systems:</a:t>
            </a:r>
          </a:p>
          <a:p>
            <a:pPr algn="ctr">
              <a:buFontTx/>
              <a:buNone/>
            </a:pPr>
            <a:r>
              <a:rPr lang="en-GB" smtClean="0"/>
              <a:t>Balanced Scorecard</a:t>
            </a:r>
          </a:p>
          <a:p>
            <a:pPr algn="ctr">
              <a:buFontTx/>
              <a:buNone/>
            </a:pPr>
            <a:r>
              <a:rPr lang="en-GB" smtClean="0"/>
              <a:t>Dashboard</a:t>
            </a:r>
          </a:p>
          <a:p>
            <a:pPr algn="ctr">
              <a:buFontTx/>
              <a:buNone/>
            </a:pPr>
            <a:r>
              <a:rPr lang="en-GB" smtClean="0"/>
              <a:t>‘Institutional Research’</a:t>
            </a: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3"/>
          <p:cNvSpPr>
            <a:spLocks noGrp="1"/>
          </p:cNvSpPr>
          <p:nvPr>
            <p:ph type="title"/>
          </p:nvPr>
        </p:nvSpPr>
        <p:spPr/>
        <p:txBody>
          <a:bodyPr/>
          <a:lstStyle/>
          <a:p>
            <a:r>
              <a:rPr lang="en-US" smtClean="0">
                <a:hlinkClick r:id="rId2"/>
              </a:rPr>
              <a:t>Balanced scorecard</a:t>
            </a:r>
            <a:endParaRPr lang="en-US" smtClean="0"/>
          </a:p>
        </p:txBody>
      </p:sp>
      <p:pic>
        <p:nvPicPr>
          <p:cNvPr id="132099" name="Picture 4"/>
          <p:cNvPicPr>
            <a:picLocks noChangeAspect="1"/>
          </p:cNvPicPr>
          <p:nvPr/>
        </p:nvPicPr>
        <p:blipFill>
          <a:blip r:embed="rId3" cstate="print"/>
          <a:srcRect/>
          <a:stretch>
            <a:fillRect/>
          </a:stretch>
        </p:blipFill>
        <p:spPr bwMode="auto">
          <a:xfrm>
            <a:off x="469900" y="1320800"/>
            <a:ext cx="3949700" cy="5330825"/>
          </a:xfrm>
          <a:prstGeom prst="rect">
            <a:avLst/>
          </a:prstGeom>
          <a:noFill/>
          <a:ln w="9525">
            <a:noFill/>
            <a:miter lim="800000"/>
            <a:headEnd/>
            <a:tailEnd/>
          </a:ln>
        </p:spPr>
      </p:pic>
      <p:pic>
        <p:nvPicPr>
          <p:cNvPr id="132100" name="Picture 5"/>
          <p:cNvPicPr>
            <a:picLocks noChangeAspect="1"/>
          </p:cNvPicPr>
          <p:nvPr/>
        </p:nvPicPr>
        <p:blipFill>
          <a:blip r:embed="rId4" cstate="print"/>
          <a:srcRect/>
          <a:stretch>
            <a:fillRect/>
          </a:stretch>
        </p:blipFill>
        <p:spPr bwMode="auto">
          <a:xfrm>
            <a:off x="4572000" y="1295400"/>
            <a:ext cx="4343400" cy="5389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3"/>
          <p:cNvSpPr>
            <a:spLocks noGrp="1"/>
          </p:cNvSpPr>
          <p:nvPr>
            <p:ph type="title"/>
          </p:nvPr>
        </p:nvSpPr>
        <p:spPr/>
        <p:txBody>
          <a:bodyPr/>
          <a:lstStyle/>
          <a:p>
            <a:r>
              <a:rPr lang="en-US" smtClean="0"/>
              <a:t>Balanced scorecard</a:t>
            </a:r>
          </a:p>
        </p:txBody>
      </p:sp>
      <p:pic>
        <p:nvPicPr>
          <p:cNvPr id="133123" name="Picture 6"/>
          <p:cNvPicPr>
            <a:picLocks noChangeAspect="1"/>
          </p:cNvPicPr>
          <p:nvPr/>
        </p:nvPicPr>
        <p:blipFill>
          <a:blip r:embed="rId2" cstate="print"/>
          <a:srcRect/>
          <a:stretch>
            <a:fillRect/>
          </a:stretch>
        </p:blipFill>
        <p:spPr bwMode="auto">
          <a:xfrm>
            <a:off x="685800" y="1371600"/>
            <a:ext cx="5745163"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3"/>
          <p:cNvSpPr>
            <a:spLocks noGrp="1"/>
          </p:cNvSpPr>
          <p:nvPr>
            <p:ph type="title"/>
          </p:nvPr>
        </p:nvSpPr>
        <p:spPr/>
        <p:txBody>
          <a:bodyPr/>
          <a:lstStyle/>
          <a:p>
            <a:r>
              <a:rPr lang="en-US" smtClean="0"/>
              <a:t>Balanced scorecard</a:t>
            </a:r>
          </a:p>
        </p:txBody>
      </p:sp>
      <p:pic>
        <p:nvPicPr>
          <p:cNvPr id="134147" name="Picture 4"/>
          <p:cNvPicPr>
            <a:picLocks noChangeAspect="1"/>
          </p:cNvPicPr>
          <p:nvPr/>
        </p:nvPicPr>
        <p:blipFill>
          <a:blip r:embed="rId2" cstate="print"/>
          <a:srcRect/>
          <a:stretch>
            <a:fillRect/>
          </a:stretch>
        </p:blipFill>
        <p:spPr bwMode="auto">
          <a:xfrm>
            <a:off x="1524000" y="1219200"/>
            <a:ext cx="6146800" cy="5407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le 3"/>
          <p:cNvSpPr>
            <a:spLocks noGrp="1"/>
          </p:cNvSpPr>
          <p:nvPr>
            <p:ph type="title"/>
          </p:nvPr>
        </p:nvSpPr>
        <p:spPr/>
        <p:txBody>
          <a:bodyPr/>
          <a:lstStyle/>
          <a:p>
            <a:r>
              <a:rPr lang="en-US" smtClean="0"/>
              <a:t>Balanced scorecard</a:t>
            </a:r>
          </a:p>
        </p:txBody>
      </p:sp>
      <p:pic>
        <p:nvPicPr>
          <p:cNvPr id="135171" name="Picture 5"/>
          <p:cNvPicPr>
            <a:picLocks noChangeAspect="1"/>
          </p:cNvPicPr>
          <p:nvPr/>
        </p:nvPicPr>
        <p:blipFill>
          <a:blip r:embed="rId2" cstate="print"/>
          <a:srcRect/>
          <a:stretch>
            <a:fillRect/>
          </a:stretch>
        </p:blipFill>
        <p:spPr bwMode="auto">
          <a:xfrm>
            <a:off x="2133600" y="1295400"/>
            <a:ext cx="5791200" cy="538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itle 3"/>
          <p:cNvSpPr>
            <a:spLocks noGrp="1"/>
          </p:cNvSpPr>
          <p:nvPr>
            <p:ph type="title"/>
          </p:nvPr>
        </p:nvSpPr>
        <p:spPr/>
        <p:txBody>
          <a:bodyPr/>
          <a:lstStyle/>
          <a:p>
            <a:r>
              <a:rPr lang="en-US" smtClean="0"/>
              <a:t>Balanced scorecard</a:t>
            </a:r>
          </a:p>
        </p:txBody>
      </p:sp>
      <p:pic>
        <p:nvPicPr>
          <p:cNvPr id="136195" name="Picture 4"/>
          <p:cNvPicPr>
            <a:picLocks noChangeAspect="1"/>
          </p:cNvPicPr>
          <p:nvPr/>
        </p:nvPicPr>
        <p:blipFill>
          <a:blip r:embed="rId2" cstate="print"/>
          <a:srcRect/>
          <a:stretch>
            <a:fillRect/>
          </a:stretch>
        </p:blipFill>
        <p:spPr bwMode="auto">
          <a:xfrm>
            <a:off x="838200" y="1854200"/>
            <a:ext cx="7981950" cy="314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3"/>
          <p:cNvSpPr>
            <a:spLocks noGrp="1"/>
          </p:cNvSpPr>
          <p:nvPr>
            <p:ph type="title"/>
          </p:nvPr>
        </p:nvSpPr>
        <p:spPr/>
        <p:txBody>
          <a:bodyPr/>
          <a:lstStyle/>
          <a:p>
            <a:r>
              <a:rPr lang="en-US" smtClean="0"/>
              <a:t>Balanced scorecard</a:t>
            </a:r>
          </a:p>
        </p:txBody>
      </p:sp>
      <p:pic>
        <p:nvPicPr>
          <p:cNvPr id="137219" name="Picture 4"/>
          <p:cNvPicPr>
            <a:picLocks noChangeAspect="1"/>
          </p:cNvPicPr>
          <p:nvPr/>
        </p:nvPicPr>
        <p:blipFill>
          <a:blip r:embed="rId2" cstate="print"/>
          <a:srcRect/>
          <a:stretch>
            <a:fillRect/>
          </a:stretch>
        </p:blipFill>
        <p:spPr bwMode="auto">
          <a:xfrm>
            <a:off x="533400" y="1447800"/>
            <a:ext cx="8153400" cy="492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p:cNvSpPr>
            <a:spLocks noGrp="1"/>
          </p:cNvSpPr>
          <p:nvPr>
            <p:ph type="title"/>
          </p:nvPr>
        </p:nvSpPr>
        <p:spPr/>
        <p:txBody>
          <a:bodyPr/>
          <a:lstStyle/>
          <a:p>
            <a:r>
              <a:rPr lang="en-US" smtClean="0"/>
              <a:t>Dashboards</a:t>
            </a:r>
          </a:p>
        </p:txBody>
      </p:sp>
      <p:pic>
        <p:nvPicPr>
          <p:cNvPr id="138243" name="Picture 4"/>
          <p:cNvPicPr>
            <a:picLocks noChangeAspect="1"/>
          </p:cNvPicPr>
          <p:nvPr/>
        </p:nvPicPr>
        <p:blipFill>
          <a:blip r:embed="rId2" cstate="print"/>
          <a:srcRect/>
          <a:stretch>
            <a:fillRect/>
          </a:stretch>
        </p:blipFill>
        <p:spPr bwMode="auto">
          <a:xfrm>
            <a:off x="565150" y="1371600"/>
            <a:ext cx="8013700" cy="4868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p:cNvSpPr>
            <a:spLocks noGrp="1"/>
          </p:cNvSpPr>
          <p:nvPr>
            <p:ph type="title"/>
          </p:nvPr>
        </p:nvSpPr>
        <p:spPr/>
        <p:txBody>
          <a:bodyPr/>
          <a:lstStyle/>
          <a:p>
            <a:r>
              <a:rPr lang="en-US" smtClean="0"/>
              <a:t>Dashboards</a:t>
            </a:r>
          </a:p>
        </p:txBody>
      </p:sp>
      <p:pic>
        <p:nvPicPr>
          <p:cNvPr id="4" name="Picture 3"/>
          <p:cNvPicPr>
            <a:picLocks noChangeAspect="1"/>
          </p:cNvPicPr>
          <p:nvPr/>
        </p:nvPicPr>
        <p:blipFill>
          <a:blip r:embed="rId2" cstate="print"/>
          <a:stretch>
            <a:fillRect/>
          </a:stretch>
        </p:blipFill>
        <p:spPr>
          <a:xfrm>
            <a:off x="1905000" y="1447799"/>
            <a:ext cx="6096000" cy="5119687"/>
          </a:xfrm>
          <a:prstGeom prst="rect">
            <a:avLst/>
          </a:prstGeom>
        </p:spPr>
      </p:pic>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p:cNvSpPr>
            <a:spLocks noGrp="1"/>
          </p:cNvSpPr>
          <p:nvPr>
            <p:ph type="title"/>
          </p:nvPr>
        </p:nvSpPr>
        <p:spPr/>
        <p:txBody>
          <a:bodyPr/>
          <a:lstStyle/>
          <a:p>
            <a:r>
              <a:rPr lang="en-US" smtClean="0"/>
              <a:t>Dashboards</a:t>
            </a:r>
          </a:p>
        </p:txBody>
      </p:sp>
      <p:pic>
        <p:nvPicPr>
          <p:cNvPr id="139267" name="Picture 3"/>
          <p:cNvPicPr>
            <a:picLocks noChangeAspect="1"/>
          </p:cNvPicPr>
          <p:nvPr/>
        </p:nvPicPr>
        <p:blipFill>
          <a:blip r:embed="rId2" cstate="print"/>
          <a:srcRect/>
          <a:stretch>
            <a:fillRect/>
          </a:stretch>
        </p:blipFill>
        <p:spPr bwMode="auto">
          <a:xfrm>
            <a:off x="609600" y="1301750"/>
            <a:ext cx="6019800" cy="5156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itle 1"/>
          <p:cNvSpPr>
            <a:spLocks noGrp="1"/>
          </p:cNvSpPr>
          <p:nvPr>
            <p:ph type="title"/>
          </p:nvPr>
        </p:nvSpPr>
        <p:spPr/>
        <p:txBody>
          <a:bodyPr/>
          <a:lstStyle/>
          <a:p>
            <a:r>
              <a:rPr lang="en-US" smtClean="0"/>
              <a:t>Dashboards</a:t>
            </a:r>
          </a:p>
        </p:txBody>
      </p:sp>
      <p:pic>
        <p:nvPicPr>
          <p:cNvPr id="140291" name="Picture 4"/>
          <p:cNvPicPr>
            <a:picLocks noChangeAspect="1"/>
          </p:cNvPicPr>
          <p:nvPr/>
        </p:nvPicPr>
        <p:blipFill>
          <a:blip r:embed="rId2" cstate="print"/>
          <a:srcRect/>
          <a:stretch>
            <a:fillRect/>
          </a:stretch>
        </p:blipFill>
        <p:spPr bwMode="auto">
          <a:xfrm>
            <a:off x="762000" y="1219200"/>
            <a:ext cx="7015163" cy="5302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p:txBody>
          <a:bodyPr/>
          <a:lstStyle/>
          <a:p>
            <a:r>
              <a:rPr lang="en-US" sz="3200" smtClean="0"/>
              <a:t>Higher Education Institutional Research (HEIR)</a:t>
            </a:r>
          </a:p>
        </p:txBody>
      </p:sp>
      <p:sp>
        <p:nvSpPr>
          <p:cNvPr id="141315" name="Content Placeholder 3"/>
          <p:cNvSpPr>
            <a:spLocks noGrp="1"/>
          </p:cNvSpPr>
          <p:nvPr>
            <p:ph idx="1"/>
          </p:nvPr>
        </p:nvSpPr>
        <p:spPr>
          <a:xfrm>
            <a:off x="457200" y="990600"/>
            <a:ext cx="8229600" cy="4525963"/>
          </a:xfrm>
        </p:spPr>
        <p:txBody>
          <a:bodyPr/>
          <a:lstStyle/>
          <a:p>
            <a:endParaRPr lang="en-US" smtClean="0">
              <a:hlinkClick r:id="rId2"/>
            </a:endParaRPr>
          </a:p>
          <a:p>
            <a:endParaRPr lang="en-US" smtClean="0">
              <a:hlinkClick r:id="rId2"/>
            </a:endParaRPr>
          </a:p>
          <a:p>
            <a:r>
              <a:rPr lang="en-US" smtClean="0">
                <a:hlinkClick r:id="rId2"/>
              </a:rPr>
              <a:t>http://www.heir2011.org.uk/</a:t>
            </a:r>
            <a:endParaRPr lang="en-US" smtClean="0"/>
          </a:p>
          <a:p>
            <a:r>
              <a:rPr lang="en-US" smtClean="0">
                <a:hlinkClick r:id="rId3"/>
              </a:rPr>
              <a:t>http://www.uky.edu/IRPE/</a:t>
            </a:r>
            <a:endParaRPr lang="en-US" smtClean="0"/>
          </a:p>
          <a:p>
            <a:r>
              <a:rPr lang="en-US" smtClean="0"/>
              <a:t>http://www.facebook.com/group.php?gid=131463133547565</a:t>
            </a:r>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r>
              <a:rPr lang="en-GB" smtClean="0"/>
              <a:t>Summary </a:t>
            </a:r>
          </a:p>
        </p:txBody>
      </p:sp>
      <p:sp>
        <p:nvSpPr>
          <p:cNvPr id="142339" name="Rectangle 3"/>
          <p:cNvSpPr>
            <a:spLocks noGrp="1" noChangeArrowheads="1"/>
          </p:cNvSpPr>
          <p:nvPr>
            <p:ph type="body" idx="1"/>
          </p:nvPr>
        </p:nvSpPr>
        <p:spPr/>
        <p:txBody>
          <a:bodyPr/>
          <a:lstStyle/>
          <a:p>
            <a:pPr eaLnBrk="1" hangingPunct="1"/>
            <a:r>
              <a:rPr lang="en-GB" sz="2400" smtClean="0"/>
              <a:t>NCAAA Standard 3 ‘Management of Quality Assurance and Improvement’ provides sound framework</a:t>
            </a:r>
          </a:p>
          <a:p>
            <a:pPr eaLnBrk="1" hangingPunct="1"/>
            <a:r>
              <a:rPr lang="en-GB" sz="2400" smtClean="0"/>
              <a:t>3.3 Administration of Quality Assurance Processes clearly sets out the institutional arrangements</a:t>
            </a:r>
          </a:p>
          <a:p>
            <a:pPr eaLnBrk="1" hangingPunct="1"/>
            <a:r>
              <a:rPr lang="en-GB" sz="2400" smtClean="0"/>
              <a:t>3.3.10 sets out the </a:t>
            </a:r>
            <a:r>
              <a:rPr lang="en-GB" sz="2400" i="1" smtClean="0"/>
              <a:t>Statistical data</a:t>
            </a:r>
          </a:p>
          <a:p>
            <a:pPr eaLnBrk="1" hangingPunct="1"/>
            <a:r>
              <a:rPr lang="en-GB" sz="2400" smtClean="0"/>
              <a:t>3.4 sets out the ‘Use of (performance) Indicators and Benchmarks</a:t>
            </a:r>
          </a:p>
        </p:txBody>
      </p: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r>
              <a:rPr lang="en-GB" smtClean="0"/>
              <a:t>Summary ..</a:t>
            </a:r>
          </a:p>
        </p:txBody>
      </p:sp>
      <p:sp>
        <p:nvSpPr>
          <p:cNvPr id="144387" name="Rectangle 3"/>
          <p:cNvSpPr>
            <a:spLocks noGrp="1" noChangeArrowheads="1"/>
          </p:cNvSpPr>
          <p:nvPr>
            <p:ph type="body" idx="1"/>
          </p:nvPr>
        </p:nvSpPr>
        <p:spPr/>
        <p:txBody>
          <a:bodyPr/>
          <a:lstStyle/>
          <a:p>
            <a:pPr eaLnBrk="1" hangingPunct="1"/>
            <a:r>
              <a:rPr lang="en-GB" sz="2400" smtClean="0"/>
              <a:t>Saudi universities are developing a Quality Assurance culture with a sound evidence base.</a:t>
            </a:r>
          </a:p>
          <a:p>
            <a:pPr eaLnBrk="1" hangingPunct="1"/>
            <a:r>
              <a:rPr lang="en-GB" sz="2400" smtClean="0"/>
              <a:t>Establishing sound data analysis and reporting systems + good management of </a:t>
            </a:r>
            <a:r>
              <a:rPr lang="en-GB" sz="2400" i="1" smtClean="0"/>
              <a:t>Quality Assurance </a:t>
            </a:r>
            <a:r>
              <a:rPr lang="en-GB" sz="2400" smtClean="0"/>
              <a:t>will lead to continual </a:t>
            </a:r>
            <a:r>
              <a:rPr lang="en-GB" sz="2400" i="1" smtClean="0"/>
              <a:t>Quality Improvement </a:t>
            </a:r>
            <a:r>
              <a:rPr lang="en-GB" sz="2400" smtClean="0"/>
              <a:t>and </a:t>
            </a:r>
            <a:r>
              <a:rPr lang="en-GB" sz="2400" i="1" smtClean="0"/>
              <a:t>Quality</a:t>
            </a:r>
            <a:r>
              <a:rPr lang="en-GB" sz="2400" smtClean="0"/>
              <a:t> </a:t>
            </a:r>
            <a:r>
              <a:rPr lang="en-GB" sz="2400" i="1" smtClean="0"/>
              <a:t>Enhancemen</a:t>
            </a:r>
            <a:r>
              <a:rPr lang="en-GB" sz="2400" smtClean="0"/>
              <a:t>t</a:t>
            </a:r>
            <a:endParaRPr lang="en-GB" sz="2400" i="1" smtClean="0"/>
          </a:p>
          <a:p>
            <a:pPr eaLnBrk="1" hangingPunct="1"/>
            <a:r>
              <a:rPr lang="en-GB" sz="2400" smtClean="0"/>
              <a:t>Saudi universities Quality Assurance centres will ensure process and practice is ‘fit for purpose’</a:t>
            </a:r>
          </a:p>
          <a:p>
            <a:pPr eaLnBrk="1" hangingPunct="1"/>
            <a:r>
              <a:rPr lang="en-GB" sz="2400" smtClean="0"/>
              <a:t>NCAAA has established the Saudi framework for quality improvement</a:t>
            </a:r>
          </a:p>
          <a:p>
            <a:pPr eaLnBrk="1" hangingPunct="1">
              <a:buFontTx/>
              <a:buNone/>
            </a:pPr>
            <a:endParaRPr lang="en-GB" sz="2400" smtClean="0"/>
          </a:p>
        </p:txBody>
      </p:sp>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a:lstStyle/>
          <a:p>
            <a:endParaRPr lang="en-US" smtClean="0"/>
          </a:p>
        </p:txBody>
      </p:sp>
      <p:sp>
        <p:nvSpPr>
          <p:cNvPr id="146435" name="TextBox 3"/>
          <p:cNvSpPr txBox="1">
            <a:spLocks noChangeArrowheads="1"/>
          </p:cNvSpPr>
          <p:nvPr/>
        </p:nvSpPr>
        <p:spPr bwMode="auto">
          <a:xfrm>
            <a:off x="-199034400" y="2362200"/>
            <a:ext cx="206654400" cy="3231654"/>
          </a:xfrm>
          <a:prstGeom prst="rect">
            <a:avLst/>
          </a:prstGeom>
          <a:noFill/>
          <a:ln w="9525">
            <a:noFill/>
            <a:miter lim="800000"/>
            <a:headEnd/>
            <a:tailEnd/>
          </a:ln>
        </p:spPr>
        <p:txBody>
          <a:bodyPr wrap="square">
            <a:spAutoFit/>
          </a:bodyPr>
          <a:lstStyle/>
          <a:p>
            <a:r>
              <a:rPr lang="en-US" sz="6600" dirty="0"/>
              <a:t>THANK YOU!</a:t>
            </a:r>
          </a:p>
          <a:p>
            <a:endParaRPr lang="en-US" sz="6600" dirty="0"/>
          </a:p>
          <a:p>
            <a:r>
              <a:rPr lang="en-US" sz="2400" dirty="0"/>
              <a:t>Gabriel Jezierski: </a:t>
            </a:r>
            <a:r>
              <a:rPr lang="en-US" sz="2400" dirty="0">
                <a:hlinkClick r:id="rId2"/>
              </a:rPr>
              <a:t>gabrieljezierski@gmail.com</a:t>
            </a:r>
            <a:endParaRPr lang="en-US" sz="2400" dirty="0" smtClean="0"/>
          </a:p>
          <a:p>
            <a:r>
              <a:rPr lang="en-US" sz="2400" dirty="0" smtClean="0"/>
              <a:t>Gina </a:t>
            </a:r>
            <a:r>
              <a:rPr lang="en-US" sz="2400" dirty="0" err="1" smtClean="0"/>
              <a:t>Wisker</a:t>
            </a:r>
            <a:r>
              <a:rPr lang="en-US" sz="2400" dirty="0" smtClean="0"/>
              <a:t>: </a:t>
            </a:r>
            <a:r>
              <a:rPr lang="en-US" sz="2400" dirty="0" err="1" smtClean="0"/>
              <a:t>gwisker@brighton.</a:t>
            </a:r>
            <a:r>
              <a:rPr lang="en-US" sz="2400" dirty="0" err="1" smtClean="0">
                <a:hlinkClick r:id="rId3"/>
              </a:rPr>
              <a:t>ac.uk</a:t>
            </a:r>
            <a:endParaRPr lang="en-US" sz="2400" dirty="0">
              <a:hlinkClick r:id="rId3"/>
            </a:endParaRPr>
          </a:p>
          <a:p>
            <a:endParaRPr lang="en-US" sz="2400" dirty="0">
              <a:hlinkClick r:id="rId3"/>
            </a:endParaRPr>
          </a:p>
        </p:txBody>
      </p:sp>
      <p:sp>
        <p:nvSpPr>
          <p:cNvPr id="4" name="TextBox 3"/>
          <p:cNvSpPr txBox="1">
            <a:spLocks noChangeArrowheads="1"/>
          </p:cNvSpPr>
          <p:nvPr/>
        </p:nvSpPr>
        <p:spPr bwMode="auto">
          <a:xfrm>
            <a:off x="-99593400" y="1813173"/>
            <a:ext cx="270281400" cy="3231654"/>
          </a:xfrm>
          <a:prstGeom prst="rect">
            <a:avLst/>
          </a:prstGeom>
          <a:noFill/>
          <a:ln w="9525">
            <a:noFill/>
            <a:miter lim="800000"/>
            <a:headEnd/>
            <a:tailEnd/>
          </a:ln>
        </p:spPr>
        <p:txBody>
          <a:bodyPr wrap="square">
            <a:spAutoFit/>
          </a:bodyPr>
          <a:lstStyle/>
          <a:p>
            <a:r>
              <a:rPr lang="en-US" sz="6600" dirty="0"/>
              <a:t>THANK YOU!</a:t>
            </a:r>
          </a:p>
          <a:p>
            <a:endParaRPr lang="en-US" sz="6600" dirty="0"/>
          </a:p>
          <a:p>
            <a:r>
              <a:rPr lang="en-US" sz="2400" dirty="0"/>
              <a:t>Gabriel Jezierski: </a:t>
            </a:r>
            <a:r>
              <a:rPr lang="en-US" sz="2400" dirty="0">
                <a:hlinkClick r:id="rId2"/>
              </a:rPr>
              <a:t>gabrieljezierski@gmail.com</a:t>
            </a:r>
            <a:endParaRPr lang="en-US" sz="2400" dirty="0" smtClean="0"/>
          </a:p>
          <a:p>
            <a:r>
              <a:rPr lang="en-US" sz="2400" dirty="0" smtClean="0"/>
              <a:t>Gina: </a:t>
            </a:r>
            <a:r>
              <a:rPr lang="en-US" sz="2400" dirty="0" err="1" smtClean="0"/>
              <a:t>mmc</a:t>
            </a:r>
            <a:r>
              <a:rPr lang="en-US" sz="2400" dirty="0" err="1">
                <a:hlinkClick r:id="rId3"/>
              </a:rPr>
              <a:t>norto@glam.ac.uk</a:t>
            </a:r>
            <a:endParaRPr lang="en-US" sz="2400" dirty="0">
              <a:hlinkClick r:id="rId3"/>
            </a:endParaRPr>
          </a:p>
          <a:p>
            <a:endParaRPr lang="en-US" sz="2400" dirty="0">
              <a:hlinkClick r:id="rId3"/>
            </a:endParaRPr>
          </a:p>
        </p:txBody>
      </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p:txBody>
          <a:bodyPr/>
          <a:lstStyle/>
          <a:p>
            <a:r>
              <a:rPr lang="en-US" smtClean="0"/>
              <a:t>Useful references (UK)</a:t>
            </a:r>
          </a:p>
        </p:txBody>
      </p:sp>
      <p:sp>
        <p:nvSpPr>
          <p:cNvPr id="147459" name="Content Placeholder 2"/>
          <p:cNvSpPr>
            <a:spLocks noGrp="1"/>
          </p:cNvSpPr>
          <p:nvPr>
            <p:ph idx="1"/>
          </p:nvPr>
        </p:nvSpPr>
        <p:spPr/>
        <p:txBody>
          <a:bodyPr/>
          <a:lstStyle/>
          <a:p>
            <a:r>
              <a:rPr lang="en-US" sz="2400" smtClean="0">
                <a:hlinkClick r:id="rId2"/>
              </a:rPr>
              <a:t>Quality Assurance Agency </a:t>
            </a:r>
            <a:endParaRPr lang="en-US" sz="2400" smtClean="0"/>
          </a:p>
          <a:p>
            <a:r>
              <a:rPr lang="en-US" sz="2400" smtClean="0">
                <a:hlinkClick r:id="rId3"/>
              </a:rPr>
              <a:t>Higher Education Academy</a:t>
            </a:r>
            <a:endParaRPr lang="en-US" sz="2400" smtClean="0"/>
          </a:p>
          <a:p>
            <a:r>
              <a:rPr lang="en-US" sz="2400" smtClean="0">
                <a:hlinkClick r:id="rId4"/>
              </a:rPr>
              <a:t>Higher Education Statistics Agency</a:t>
            </a:r>
            <a:r>
              <a:rPr lang="en-US" sz="2400" smtClean="0"/>
              <a:t>  (HESA)</a:t>
            </a:r>
          </a:p>
          <a:p>
            <a:r>
              <a:rPr lang="en-GB" sz="2400" smtClean="0"/>
              <a:t>National level benchmarks: </a:t>
            </a:r>
          </a:p>
          <a:p>
            <a:pPr lvl="1"/>
            <a:r>
              <a:rPr lang="en-GB" sz="2400" smtClean="0">
                <a:hlinkClick r:id="rId5"/>
              </a:rPr>
              <a:t>National Student Survey</a:t>
            </a:r>
            <a:endParaRPr lang="en-GB" sz="2400" smtClean="0"/>
          </a:p>
          <a:p>
            <a:pPr lvl="1"/>
            <a:r>
              <a:rPr lang="en-GB" sz="2400" smtClean="0">
                <a:hlinkClick r:id="rId6"/>
              </a:rPr>
              <a:t>National League tables </a:t>
            </a:r>
            <a:endParaRPr lang="en-GB" sz="2400" smtClean="0"/>
          </a:p>
          <a:p>
            <a:r>
              <a:rPr lang="en-GB" sz="2400" smtClean="0">
                <a:hlinkClick r:id="rId7"/>
              </a:rPr>
              <a:t>Professional bodies</a:t>
            </a:r>
            <a:endParaRPr lang="en-GB" sz="2400" smtClean="0"/>
          </a:p>
          <a:p>
            <a:r>
              <a:rPr lang="en-US" sz="2400" smtClean="0">
                <a:hlinkClick r:id="rId8"/>
              </a:rPr>
              <a:t>Destination of Leavers from Higher Education </a:t>
            </a:r>
            <a:r>
              <a:rPr lang="en-US" sz="2400" smtClean="0"/>
              <a:t>(DLHE) survey</a:t>
            </a: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stretch>
            <a:fillRect/>
          </a:stretch>
        </p:blipFill>
        <p:spPr>
          <a:xfrm>
            <a:off x="762000" y="762000"/>
            <a:ext cx="5334197" cy="4419600"/>
          </a:xfrm>
          <a:prstGeom prst="rect">
            <a:avLst/>
          </a:prstGeom>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stretch>
            <a:fillRect/>
          </a:stretch>
        </p:blipFill>
        <p:spPr>
          <a:xfrm>
            <a:off x="685800" y="304800"/>
            <a:ext cx="5943600" cy="6321372"/>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5052</TotalTime>
  <Words>3672</Words>
  <Application>Microsoft Office PowerPoint</Application>
  <PresentationFormat>On-screen Show (4:3)</PresentationFormat>
  <Paragraphs>799</Paragraphs>
  <Slides>153</Slides>
  <Notes>19</Notes>
  <HiddenSlides>0</HiddenSlides>
  <MMClips>0</MMClips>
  <ScaleCrop>false</ScaleCrop>
  <HeadingPairs>
    <vt:vector size="4" baseType="variant">
      <vt:variant>
        <vt:lpstr>Theme</vt:lpstr>
      </vt:variant>
      <vt:variant>
        <vt:i4>1</vt:i4>
      </vt:variant>
      <vt:variant>
        <vt:lpstr>Slide Titles</vt:lpstr>
      </vt:variant>
      <vt:variant>
        <vt:i4>153</vt:i4>
      </vt:variant>
    </vt:vector>
  </HeadingPairs>
  <TitlesOfParts>
    <vt:vector size="154" baseType="lpstr">
      <vt:lpstr>Default Design</vt:lpstr>
      <vt:lpstr>Establishing data analysis  and reporting systems  based on NCAAA requirements.</vt:lpstr>
      <vt:lpstr>Workshop Learning Outcomes</vt:lpstr>
      <vt:lpstr>Workshop - Overview</vt:lpstr>
      <vt:lpstr>PowerPoint Presentation</vt:lpstr>
      <vt:lpstr>Strategy  Alignment </vt:lpstr>
      <vt:lpstr>NCAAA Quality Planning and Review              5 Year Cycle</vt:lpstr>
      <vt:lpstr>PowerPoint Presentation</vt:lpstr>
      <vt:lpstr>PowerPoint Presentation</vt:lpstr>
      <vt:lpstr>The Quality Cycle</vt:lpstr>
      <vt:lpstr>PowerPoint Presentation</vt:lpstr>
      <vt:lpstr>PowerPoint Presentation</vt:lpstr>
      <vt:lpstr>Data analysis &amp; reporting:  the bigger picture</vt:lpstr>
      <vt:lpstr>NCAAA report templates</vt:lpstr>
      <vt:lpstr>11 NCAAA Quality Standards</vt:lpstr>
      <vt:lpstr>Standard 3: Management of Quality Assurance and Improvement</vt:lpstr>
      <vt:lpstr>NCAAA Standard 4:  Learning and Teaching</vt:lpstr>
      <vt:lpstr>  Activity 1:  Demonstrating standards </vt:lpstr>
      <vt:lpstr>PowerPoint Presentation</vt:lpstr>
      <vt:lpstr>PowerPoint Presentation</vt:lpstr>
      <vt:lpstr>PowerPoint Presentation</vt:lpstr>
      <vt:lpstr>Data types</vt:lpstr>
      <vt:lpstr>Data type characteristics/issues?</vt:lpstr>
      <vt:lpstr>Data analysis (UK)</vt:lpstr>
      <vt:lpstr>UK sources of Quantitative Data</vt:lpstr>
      <vt:lpstr>Quantitative Data in Context: The Data Framework</vt:lpstr>
      <vt:lpstr>Qualitative data: UK examples</vt:lpstr>
      <vt:lpstr>Qualitative data: UK examples</vt:lpstr>
      <vt:lpstr>Qualitative data: UK examples</vt:lpstr>
      <vt:lpstr>UK example:  PRES</vt:lpstr>
      <vt:lpstr>UK example: PTES</vt:lpstr>
      <vt:lpstr>Activity 2: Data management</vt:lpstr>
      <vt:lpstr>Complete Data Picture</vt:lpstr>
      <vt:lpstr>Balanced Quality Data Picture</vt:lpstr>
      <vt:lpstr>PowerPoint Presentation</vt:lpstr>
      <vt:lpstr>PowerPoint Presentation</vt:lpstr>
      <vt:lpstr>Business Processes and Systems</vt:lpstr>
      <vt:lpstr>Admissions to Enrolment</vt:lpstr>
      <vt:lpstr>Assessment and Awards</vt:lpstr>
      <vt:lpstr>Admin systems:  Enquiries</vt:lpstr>
      <vt:lpstr>Admin systems: Open Day Enquiry</vt:lpstr>
      <vt:lpstr>Admin systems: PG and PT Enquiry  </vt:lpstr>
      <vt:lpstr>Admin systems: UCAS Admissions</vt:lpstr>
      <vt:lpstr>Admin systems:  Assignment submissions</vt:lpstr>
      <vt:lpstr>Admin systems:  Assignment submission (School of Engineering)</vt:lpstr>
      <vt:lpstr>Admin systems:  Assignment submission (School of Visual Arts) </vt:lpstr>
      <vt:lpstr>Admin systems: Exam Scheduling </vt:lpstr>
      <vt:lpstr>Admin systems:  Exam Board School of Health Sciences (Psychology)</vt:lpstr>
      <vt:lpstr>Admin systems:  Exam Board (School of Education: Progression)</vt:lpstr>
      <vt:lpstr>Admin systems:  Exam Board  (School of Education: Final Year)</vt:lpstr>
      <vt:lpstr>Admin systems:  Exam Board (School of Agricultural Science: Progression) </vt:lpstr>
      <vt:lpstr>Admin systems:  Exam Board  (Scheduling) </vt:lpstr>
      <vt:lpstr>Activity 3: Quality systems</vt:lpstr>
      <vt:lpstr> </vt:lpstr>
      <vt:lpstr>Workshop - Overview</vt:lpstr>
      <vt:lpstr>DAY 2</vt:lpstr>
      <vt:lpstr>Useful things and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the data - Designing reports</vt:lpstr>
      <vt:lpstr>Academic Quality Standards Processes – Progression:   Exam Board School of Management (BA Business) </vt:lpstr>
      <vt:lpstr>PowerPoint Presentation</vt:lpstr>
      <vt:lpstr>Sandwich of decisions and actions</vt:lpstr>
      <vt:lpstr>PowerPoint Presentation</vt:lpstr>
      <vt:lpstr>PowerPoint Presentation</vt:lpstr>
      <vt:lpstr>PowerPoint Presentation</vt:lpstr>
      <vt:lpstr>PowerPoint Presentation</vt:lpstr>
      <vt:lpstr>PowerPoint Presentation</vt:lpstr>
      <vt:lpstr>PowerPoint Presentation</vt:lpstr>
      <vt:lpstr>NCAAA PROGRAM ANNUAL REPORT</vt:lpstr>
      <vt:lpstr>NCAAA PROGRAM ANNUAL REPORT</vt:lpstr>
      <vt:lpstr>Annual Course Monitoring (ACR)</vt:lpstr>
      <vt:lpstr>PowerPoint Presentation</vt:lpstr>
      <vt:lpstr>Progression statistics</vt:lpstr>
      <vt:lpstr>Enrolment/Progression</vt:lpstr>
      <vt:lpstr>Enrolment/Progression</vt:lpstr>
      <vt:lpstr>Sample data for Progression rate reporting</vt:lpstr>
      <vt:lpstr>Creating a report</vt:lpstr>
      <vt:lpstr>Creating a report</vt:lpstr>
      <vt:lpstr>Curriculum details</vt:lpstr>
      <vt:lpstr>PowerPoint Presentation</vt:lpstr>
      <vt:lpstr>Progression Rate from First to Second Year </vt:lpstr>
      <vt:lpstr>Reporting statistics</vt:lpstr>
      <vt:lpstr>Non continuation .. (UK)</vt:lpstr>
      <vt:lpstr>Activity 4: Using data effectively</vt:lpstr>
      <vt:lpstr>PowerPoint Presentation</vt:lpstr>
      <vt:lpstr>Standard 2: Governance and Administration: Strategic  Planning</vt:lpstr>
      <vt:lpstr>Strategic  Planning:</vt:lpstr>
      <vt:lpstr>PowerPoint Presentation</vt:lpstr>
      <vt:lpstr>PowerPoint Presentation</vt:lpstr>
      <vt:lpstr>PowerPoint Presentation</vt:lpstr>
      <vt:lpstr>PowerPoint Presentation</vt:lpstr>
      <vt:lpstr>Key Performance Indicators</vt:lpstr>
      <vt:lpstr>NCAAA KPIs</vt:lpstr>
      <vt:lpstr>NCAAA 36 Key Performance Indicators</vt:lpstr>
      <vt:lpstr>NCAAA KPIs</vt:lpstr>
      <vt:lpstr>Target Benchmarks: Goals </vt:lpstr>
      <vt:lpstr>Target Benchmarks: Goals </vt:lpstr>
      <vt:lpstr>Annual Course Review (APR)</vt:lpstr>
      <vt:lpstr>Annual Course Review (APR)</vt:lpstr>
      <vt:lpstr>PowerPoint Presentation</vt:lpstr>
      <vt:lpstr>Annual Course Review (APR)</vt:lpstr>
      <vt:lpstr>Annual Course Review (APR)</vt:lpstr>
      <vt:lpstr>Annual Course Review (APR)</vt:lpstr>
      <vt:lpstr>Annual Course Review (APR)</vt:lpstr>
      <vt:lpstr>PowerPoint Presentation</vt:lpstr>
      <vt:lpstr>PowerPoint Presentation</vt:lpstr>
      <vt:lpstr>Annual Course Review (APR)</vt:lpstr>
      <vt:lpstr>University of Brighton Learning and Teaching  Strategy  KPIs</vt:lpstr>
      <vt:lpstr>PowerPoint Presentation</vt:lpstr>
      <vt:lpstr>PowerPoint Presentation</vt:lpstr>
      <vt:lpstr>PowerPoint Presentation</vt:lpstr>
      <vt:lpstr> </vt:lpstr>
      <vt:lpstr>Examples of Benchmarks</vt:lpstr>
      <vt:lpstr>Target Benchmarks: Goals </vt:lpstr>
      <vt:lpstr>University Benchmarks (UK)</vt:lpstr>
      <vt:lpstr>Examples of Benchmarks (UK)</vt:lpstr>
      <vt:lpstr>Examples of Benchmarks (UK)</vt:lpstr>
      <vt:lpstr>Staff – student ratios</vt:lpstr>
      <vt:lpstr>The 1st year ..</vt:lpstr>
      <vt:lpstr>The 1st year</vt:lpstr>
      <vt:lpstr>The 1st year</vt:lpstr>
      <vt:lpstr>NCAAA Standard 3: Use of Indicators and Benchmarks</vt:lpstr>
      <vt:lpstr> Activity 5: </vt:lpstr>
      <vt:lpstr>PowerPoint Presentation</vt:lpstr>
      <vt:lpstr>Action Plans: General</vt:lpstr>
      <vt:lpstr>Action plan example</vt:lpstr>
      <vt:lpstr>Activity 6: Action Planning</vt:lpstr>
      <vt:lpstr>Following through...</vt:lpstr>
      <vt:lpstr>Following through...</vt:lpstr>
      <vt:lpstr>And finally...</vt:lpstr>
      <vt:lpstr>Balanced scorecard</vt:lpstr>
      <vt:lpstr>Balanced scorecard</vt:lpstr>
      <vt:lpstr>Balanced scorecard</vt:lpstr>
      <vt:lpstr>Balanced scorecard</vt:lpstr>
      <vt:lpstr>Balanced scorecard</vt:lpstr>
      <vt:lpstr>Balanced scorecard</vt:lpstr>
      <vt:lpstr>Dashboards</vt:lpstr>
      <vt:lpstr>Dashboards</vt:lpstr>
      <vt:lpstr>Dashboards</vt:lpstr>
      <vt:lpstr>Dashboards</vt:lpstr>
      <vt:lpstr>Higher Education Institutional Research (HEIR)</vt:lpstr>
      <vt:lpstr>Summary </vt:lpstr>
      <vt:lpstr>Summary ..</vt:lpstr>
      <vt:lpstr>PowerPoint Presentation</vt:lpstr>
      <vt:lpstr>Useful references (UK)</vt:lpstr>
      <vt:lpstr>PowerPoint Presentation</vt:lpstr>
      <vt:lpstr>PowerPoint Presentation</vt:lpstr>
    </vt:vector>
  </TitlesOfParts>
  <Company>NTU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DATA, COLLECTION AND ANALYSIS IN QUALITY ASSURANCE REPORTING</dc:title>
  <dc:creator>FORSTER</dc:creator>
  <cp:lastModifiedBy>admin</cp:lastModifiedBy>
  <cp:revision>158</cp:revision>
  <dcterms:created xsi:type="dcterms:W3CDTF">2013-12-27T10:05:20Z</dcterms:created>
  <dcterms:modified xsi:type="dcterms:W3CDTF">2013-12-30T10:00:11Z</dcterms:modified>
</cp:coreProperties>
</file>