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sldIdLst>
    <p:sldId id="256" r:id="rId2"/>
    <p:sldId id="292" r:id="rId3"/>
    <p:sldId id="293" r:id="rId4"/>
    <p:sldId id="294" r:id="rId5"/>
    <p:sldId id="266" r:id="rId6"/>
    <p:sldId id="295" r:id="rId7"/>
    <p:sldId id="298" r:id="rId8"/>
    <p:sldId id="333" r:id="rId9"/>
    <p:sldId id="323" r:id="rId10"/>
    <p:sldId id="324" r:id="rId11"/>
    <p:sldId id="325" r:id="rId12"/>
    <p:sldId id="326" r:id="rId13"/>
    <p:sldId id="327" r:id="rId14"/>
    <p:sldId id="329" r:id="rId15"/>
    <p:sldId id="328" r:id="rId16"/>
    <p:sldId id="330" r:id="rId17"/>
    <p:sldId id="331" r:id="rId18"/>
    <p:sldId id="299" r:id="rId19"/>
    <p:sldId id="300" r:id="rId20"/>
    <p:sldId id="318" r:id="rId21"/>
    <p:sldId id="305" r:id="rId22"/>
    <p:sldId id="306" r:id="rId23"/>
    <p:sldId id="310" r:id="rId24"/>
    <p:sldId id="320" r:id="rId25"/>
    <p:sldId id="311" r:id="rId26"/>
    <p:sldId id="321" r:id="rId27"/>
    <p:sldId id="312" r:id="rId28"/>
    <p:sldId id="322" r:id="rId29"/>
    <p:sldId id="313" r:id="rId30"/>
    <p:sldId id="332" r:id="rId31"/>
    <p:sldId id="314" r:id="rId32"/>
    <p:sldId id="315" r:id="rId33"/>
    <p:sldId id="316" r:id="rId34"/>
    <p:sldId id="267" r:id="rId35"/>
    <p:sldId id="291" r:id="rId36"/>
    <p:sldId id="287" r:id="rId37"/>
    <p:sldId id="297" r:id="rId38"/>
    <p:sldId id="288" r:id="rId39"/>
    <p:sldId id="285" r:id="rId40"/>
    <p:sldId id="261" r:id="rId41"/>
    <p:sldId id="262" r:id="rId42"/>
    <p:sldId id="263" r:id="rId43"/>
    <p:sldId id="280" r:id="rId44"/>
    <p:sldId id="281" r:id="rId45"/>
    <p:sldId id="264" r:id="rId46"/>
    <p:sldId id="268" r:id="rId47"/>
    <p:sldId id="269" r:id="rId48"/>
    <p:sldId id="270" r:id="rId49"/>
    <p:sldId id="271" r:id="rId50"/>
    <p:sldId id="265" r:id="rId51"/>
    <p:sldId id="317" r:id="rId52"/>
    <p:sldId id="282"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7" autoAdjust="0"/>
    <p:restoredTop sz="86380" autoAdjust="0"/>
  </p:normalViewPr>
  <p:slideViewPr>
    <p:cSldViewPr>
      <p:cViewPr>
        <p:scale>
          <a:sx n="75" d="100"/>
          <a:sy n="75" d="100"/>
        </p:scale>
        <p:origin x="-1002" y="552"/>
      </p:cViewPr>
      <p:guideLst>
        <p:guide orient="horz" pos="2160"/>
        <p:guide pos="2880"/>
      </p:guideLst>
    </p:cSldViewPr>
  </p:slideViewPr>
  <p:outlineViewPr>
    <p:cViewPr>
      <p:scale>
        <a:sx n="33" d="100"/>
        <a:sy n="33" d="100"/>
      </p:scale>
      <p:origin x="0" y="26184"/>
    </p:cViewPr>
  </p:outlineViewPr>
  <p:notesTextViewPr>
    <p:cViewPr>
      <p:scale>
        <a:sx n="100" d="100"/>
        <a:sy n="100" d="100"/>
      </p:scale>
      <p:origin x="0" y="0"/>
    </p:cViewPr>
  </p:notesTextViewPr>
  <p:sorterViewPr>
    <p:cViewPr>
      <p:scale>
        <a:sx n="66" d="100"/>
        <a:sy n="66" d="100"/>
      </p:scale>
      <p:origin x="0" y="3312"/>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2D86F5-8500-452B-9B1C-7BE313BAEBDB}" type="datetimeFigureOut">
              <a:rPr lang="en-GB" smtClean="0"/>
              <a:pPr/>
              <a:t>23/08/2013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34B214-43FB-4503-874F-1FA7AF579B58}"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2C23220-41B3-4841-A64C-50D82F605C4C}" type="datetime1">
              <a:rPr lang="en-GB" smtClean="0"/>
              <a:pPr/>
              <a:t>23/08/2013</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BE44369-95BC-4C22-A86E-47EAA407577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0415ADE-EC05-40BC-B052-94067322B081}" type="datetime1">
              <a:rPr lang="en-GB" smtClean="0"/>
              <a:pPr/>
              <a:t>23/08/2013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BE44369-95BC-4C22-A86E-47EAA4075776}"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BF7AD77-78F4-41B8-B95D-090EDA24F987}" type="datetime1">
              <a:rPr lang="en-GB" smtClean="0"/>
              <a:pPr/>
              <a:t>23/08/2013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BE44369-95BC-4C22-A86E-47EAA4075776}"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E305442-BF12-44D3-B636-B531EA691D2C}" type="datetime1">
              <a:rPr lang="en-GB" smtClean="0"/>
              <a:pPr/>
              <a:t>23/08/2013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BE44369-95BC-4C22-A86E-47EAA4075776}"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2BA2B9D-6D38-4C59-B454-AF743125517B}" type="datetime1">
              <a:rPr lang="en-GB" smtClean="0"/>
              <a:pPr/>
              <a:t>23/08/2013</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4BE44369-95BC-4C22-A86E-47EAA4075776}"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0653C3C-7DA2-4A9E-938C-76779042CC13}" type="datetime1">
              <a:rPr lang="en-GB" smtClean="0"/>
              <a:pPr/>
              <a:t>23/08/2013</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4BE44369-95BC-4C22-A86E-47EAA4075776}"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D091B2CE-313F-49E3-B867-93DF16B8F9B8}" type="datetime1">
              <a:rPr lang="en-GB" smtClean="0"/>
              <a:pPr/>
              <a:t>23/08/2013</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4BE44369-95BC-4C22-A86E-47EAA407577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3EDAEDB-BEB2-420B-9EF8-7FEB47668EC3}" type="datetime1">
              <a:rPr lang="en-GB" smtClean="0"/>
              <a:pPr/>
              <a:t>23/08/2013</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4BE44369-95BC-4C22-A86E-47EAA4075776}"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35E448E-7DD2-4026-A2C8-0F0869250FE7}" type="datetime1">
              <a:rPr lang="en-GB" smtClean="0"/>
              <a:pPr/>
              <a:t>23/08/2013</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BE44369-95BC-4C22-A86E-47EAA4075776}"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12FE457-86C3-4749-A484-571DBC8283CA}" type="datetime1">
              <a:rPr lang="en-GB" smtClean="0"/>
              <a:pPr/>
              <a:t>23/08/2013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BE44369-95BC-4C22-A86E-47EAA407577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27BF8CCD-7FEC-4F0C-A7F9-21A7C75BA53E}" type="datetime1">
              <a:rPr lang="en-GB" smtClean="0"/>
              <a:pPr/>
              <a:t>23/08/2013</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4BE44369-95BC-4C22-A86E-47EAA407577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039150F-E1CE-451E-A4DE-877D42954DA0}" type="datetime1">
              <a:rPr lang="en-GB" smtClean="0"/>
              <a:pPr/>
              <a:t>23/08/2013</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BE44369-95BC-4C22-A86E-47EAA407577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eg"/><Relationship Id="rId18" Type="http://schemas.openxmlformats.org/officeDocument/2006/relationships/image" Target="../media/image17.png"/><Relationship Id="rId3" Type="http://schemas.openxmlformats.org/officeDocument/2006/relationships/hyperlink" Target="http://www.guillier.org/cambridge/snowday/" TargetMode="External"/><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hyperlink" Target="http://www.guillier.org/common/view_image.php?img=/cambridge/snowday/p1314388.jpg" TargetMode="External"/><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23" Type="http://schemas.openxmlformats.org/officeDocument/2006/relationships/image" Target="../media/image22.png"/><Relationship Id="rId10" Type="http://schemas.openxmlformats.org/officeDocument/2006/relationships/image" Target="../media/image9.png"/><Relationship Id="rId19" Type="http://schemas.openxmlformats.org/officeDocument/2006/relationships/image" Target="../media/image18.png"/><Relationship Id="rId4" Type="http://schemas.openxmlformats.org/officeDocument/2006/relationships/hyperlink" Target="http://www.guillier.org/common/view_image.php?img=/cambridge/snowday/p1314394.jpg" TargetMode="External"/><Relationship Id="rId9" Type="http://schemas.openxmlformats.org/officeDocument/2006/relationships/image" Target="../media/image8.png"/><Relationship Id="rId14" Type="http://schemas.openxmlformats.org/officeDocument/2006/relationships/image" Target="../media/image13.png"/><Relationship Id="rId22" Type="http://schemas.openxmlformats.org/officeDocument/2006/relationships/image" Target="../media/image21.png"/></Relationships>
</file>

<file path=ppt/slides/_rels/slide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Publishing from the </a:t>
            </a:r>
            <a:r>
              <a:rPr lang="en-GB" b="1" dirty="0"/>
              <a:t>P</a:t>
            </a:r>
            <a:r>
              <a:rPr lang="en-GB" b="1" dirty="0" smtClean="0"/>
              <a:t>hD</a:t>
            </a:r>
            <a:endParaRPr lang="en-GB" b="1" dirty="0"/>
          </a:p>
        </p:txBody>
      </p:sp>
      <p:sp>
        <p:nvSpPr>
          <p:cNvPr id="3" name="Subtitle 2"/>
          <p:cNvSpPr>
            <a:spLocks noGrp="1"/>
          </p:cNvSpPr>
          <p:nvPr>
            <p:ph type="subTitle" idx="1"/>
          </p:nvPr>
        </p:nvSpPr>
        <p:spPr/>
        <p:txBody>
          <a:bodyPr>
            <a:noAutofit/>
          </a:bodyPr>
          <a:lstStyle/>
          <a:p>
            <a:r>
              <a:rPr lang="en-GB" sz="1800" b="1" dirty="0" smtClean="0">
                <a:solidFill>
                  <a:schemeClr val="tx1"/>
                </a:solidFill>
              </a:rPr>
              <a:t>Professor Gina Wisker , Head of CLT</a:t>
            </a:r>
          </a:p>
          <a:p>
            <a:r>
              <a:rPr lang="en-GB" sz="1800" b="1" dirty="0" smtClean="0">
                <a:solidFill>
                  <a:schemeClr val="tx1"/>
                </a:solidFill>
              </a:rPr>
              <a:t>University of </a:t>
            </a:r>
            <a:r>
              <a:rPr lang="en-GB" sz="1800" b="1" dirty="0">
                <a:solidFill>
                  <a:schemeClr val="tx1"/>
                </a:solidFill>
              </a:rPr>
              <a:t>B</a:t>
            </a:r>
            <a:r>
              <a:rPr lang="en-GB" sz="1800" b="1" dirty="0" smtClean="0">
                <a:solidFill>
                  <a:schemeClr val="tx1"/>
                </a:solidFill>
              </a:rPr>
              <a:t>righton </a:t>
            </a:r>
          </a:p>
          <a:p>
            <a:endParaRPr lang="en-GB" sz="1800" b="1" dirty="0" smtClean="0">
              <a:solidFill>
                <a:schemeClr val="tx1"/>
              </a:solidFill>
            </a:endParaRPr>
          </a:p>
          <a:p>
            <a:r>
              <a:rPr lang="en-GB" sz="1800" b="1" dirty="0" smtClean="0">
                <a:solidFill>
                  <a:schemeClr val="tx1"/>
                </a:solidFill>
              </a:rPr>
              <a:t> </a:t>
            </a:r>
            <a:endParaRPr lang="en-GB" sz="1800" b="1" dirty="0" smtClean="0">
              <a:solidFill>
                <a:schemeClr val="tx1"/>
              </a:solidFill>
            </a:endParaRPr>
          </a:p>
          <a:p>
            <a:r>
              <a:rPr lang="en-GB" sz="1800" b="1" dirty="0" smtClean="0">
                <a:solidFill>
                  <a:schemeClr val="tx1"/>
                </a:solidFill>
              </a:rPr>
              <a:t> </a:t>
            </a:r>
            <a:endParaRPr lang="en-GB" sz="1800" b="1" dirty="0">
              <a:solidFill>
                <a:schemeClr val="tx1"/>
              </a:solidFill>
            </a:endParaRPr>
          </a:p>
        </p:txBody>
      </p:sp>
      <p:sp>
        <p:nvSpPr>
          <p:cNvPr id="4" name="Slide Number Placeholder 3"/>
          <p:cNvSpPr>
            <a:spLocks noGrp="1"/>
          </p:cNvSpPr>
          <p:nvPr>
            <p:ph type="sldNum" sz="quarter" idx="12"/>
          </p:nvPr>
        </p:nvSpPr>
        <p:spPr/>
        <p:txBody>
          <a:bodyPr/>
          <a:lstStyle/>
          <a:p>
            <a:fld id="{4BE44369-95BC-4C22-A86E-47EAA4075776}" type="slidenum">
              <a:rPr lang="en-GB" smtClean="0"/>
              <a:pPr/>
              <a:t>1</a:t>
            </a:fld>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untitled"/>
          <p:cNvPicPr>
            <a:picLocks noGrp="1"/>
          </p:cNvPicPr>
          <p:nvPr>
            <p:ph idx="1"/>
          </p:nvPr>
        </p:nvPicPr>
        <p:blipFill>
          <a:blip r:embed="rId2" cstate="print"/>
          <a:srcRect/>
          <a:stretch>
            <a:fillRect/>
          </a:stretch>
        </p:blipFill>
        <p:spPr bwMode="auto">
          <a:xfrm>
            <a:off x="1142976" y="0"/>
            <a:ext cx="6858047" cy="6643710"/>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C20314BC-B874-42A5-B5D0-0ECB9E13C50C}" type="slidenum">
              <a:rPr lang="en-GB" smtClean="0"/>
              <a:pPr/>
              <a:t>2</a:t>
            </a:fld>
            <a:endParaRPr lang="en-GB"/>
          </a:p>
        </p:txBody>
      </p:sp>
      <p:sp>
        <p:nvSpPr>
          <p:cNvPr id="2" name="Title 1"/>
          <p:cNvSpPr>
            <a:spLocks noGrp="1"/>
          </p:cNvSpPr>
          <p:nvPr>
            <p:ph type="title"/>
          </p:nvPr>
        </p:nvSpPr>
        <p:spPr/>
        <p:txBody>
          <a:bodyPr/>
          <a:lstStyle/>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3" descr="357ODJ-0"/>
          <p:cNvPicPr>
            <a:picLocks noGrp="1" noChangeAspect="1" noChangeArrowheads="1"/>
          </p:cNvPicPr>
          <p:nvPr>
            <p:ph idx="1"/>
          </p:nvPr>
        </p:nvPicPr>
        <p:blipFill>
          <a:blip r:embed="rId2" cstate="print"/>
          <a:stretch>
            <a:fillRect/>
          </a:stretch>
        </p:blipFill>
        <p:spPr>
          <a:xfrm>
            <a:off x="1691680" y="1340768"/>
            <a:ext cx="6048672" cy="3744416"/>
          </a:xfrm>
          <a:noFill/>
        </p:spPr>
      </p:pic>
      <p:sp>
        <p:nvSpPr>
          <p:cNvPr id="5" name="Slide Number Placeholder 5"/>
          <p:cNvSpPr>
            <a:spLocks noGrp="1"/>
          </p:cNvSpPr>
          <p:nvPr>
            <p:ph type="sldNum" sz="quarter" idx="12"/>
          </p:nvPr>
        </p:nvSpPr>
        <p:spPr/>
        <p:txBody>
          <a:bodyPr/>
          <a:lstStyle/>
          <a:p>
            <a:pPr>
              <a:defRPr/>
            </a:pPr>
            <a:fld id="{F68B3AA1-F27F-4462-A5C3-7F839C47F20D}" type="slidenum">
              <a:rPr lang="en-US"/>
              <a:pPr>
                <a:defRPr/>
              </a:pPr>
              <a:t>3</a:t>
            </a:fld>
            <a:endParaRPr lang="en-US"/>
          </a:p>
        </p:txBody>
      </p:sp>
      <p:sp>
        <p:nvSpPr>
          <p:cNvPr id="25603" name="Rectangle 2"/>
          <p:cNvSpPr>
            <a:spLocks noGrp="1" noChangeArrowheads="1"/>
          </p:cNvSpPr>
          <p:nvPr>
            <p:ph type="title"/>
          </p:nvPr>
        </p:nvSpPr>
        <p:spPr/>
        <p:txBody>
          <a:bodyPr/>
          <a:lstStyle/>
          <a:p>
            <a:pPr>
              <a:defRPr/>
            </a:pPr>
            <a:r>
              <a:rPr lang="en-GB" dirty="0" smtClean="0"/>
              <a:t>Brighton </a:t>
            </a:r>
            <a:r>
              <a:rPr lang="en-GB" dirty="0" smtClean="0"/>
              <a:t> Pier</a:t>
            </a:r>
            <a:endParaRPr lang="en-GB"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Slide Number Placeholder 3"/>
          <p:cNvSpPr>
            <a:spLocks noGrp="1"/>
          </p:cNvSpPr>
          <p:nvPr>
            <p:ph type="sldNum" sz="quarter" idx="12"/>
          </p:nvPr>
        </p:nvSpPr>
        <p:spPr/>
        <p:txBody>
          <a:bodyPr/>
          <a:lstStyle/>
          <a:p>
            <a:pPr>
              <a:defRPr/>
            </a:pPr>
            <a:fld id="{6AA55D84-73FC-40E6-83B0-02A7828A4EFD}" type="slidenum">
              <a:rPr lang="en-US"/>
              <a:pPr>
                <a:defRPr/>
              </a:pPr>
              <a:t>4</a:t>
            </a:fld>
            <a:endParaRPr lang="en-US"/>
          </a:p>
        </p:txBody>
      </p:sp>
      <p:sp>
        <p:nvSpPr>
          <p:cNvPr id="55299" name="Rectangle 2"/>
          <p:cNvSpPr>
            <a:spLocks noChangeArrowheads="1"/>
          </p:cNvSpPr>
          <p:nvPr/>
        </p:nvSpPr>
        <p:spPr bwMode="auto">
          <a:xfrm>
            <a:off x="2570163" y="-525463"/>
            <a:ext cx="3179762" cy="1552576"/>
          </a:xfrm>
          <a:prstGeom prst="rect">
            <a:avLst/>
          </a:prstGeom>
          <a:noFill/>
          <a:ln w="9525">
            <a:noFill/>
            <a:miter lim="800000"/>
            <a:headEnd/>
            <a:tailEnd/>
          </a:ln>
        </p:spPr>
        <p:txBody>
          <a:bodyPr anchor="ctr">
            <a:spAutoFit/>
          </a:bodyPr>
          <a:lstStyle/>
          <a:p>
            <a:pPr algn="ctr"/>
            <a:r>
              <a:rPr lang="en-US">
                <a:latin typeface="Arial" pitchFamily="34" charset="0"/>
                <a:cs typeface="Arial" pitchFamily="34" charset="0"/>
              </a:rPr>
              <a:t/>
            </a:r>
            <a:br>
              <a:rPr lang="en-US">
                <a:latin typeface="Arial" pitchFamily="34" charset="0"/>
                <a:cs typeface="Arial" pitchFamily="34" charset="0"/>
              </a:rPr>
            </a:br>
            <a:endParaRPr lang="en-US"/>
          </a:p>
          <a:p>
            <a:pPr algn="ctr" fontAlgn="ctr"/>
            <a:r>
              <a:rPr lang="en-US">
                <a:hlinkClick r:id="rId2"/>
              </a:rPr>
              <a:t>  </a:t>
            </a:r>
            <a:r>
              <a:rPr lang="en-US"/>
              <a:t>       </a:t>
            </a:r>
            <a:r>
              <a:rPr lang="en-US">
                <a:hlinkClick r:id="rId3"/>
              </a:rPr>
              <a:t>  </a:t>
            </a:r>
            <a:r>
              <a:rPr lang="en-US"/>
              <a:t>       </a:t>
            </a:r>
            <a:r>
              <a:rPr lang="en-US">
                <a:hlinkClick r:id="rId4"/>
              </a:rPr>
              <a:t>  </a:t>
            </a:r>
            <a:r>
              <a:rPr lang="en-US"/>
              <a:t>       </a:t>
            </a:r>
          </a:p>
          <a:p>
            <a:pPr algn="ctr"/>
            <a:r>
              <a:rPr lang="en-US">
                <a:latin typeface="Arial" pitchFamily="34" charset="0"/>
                <a:cs typeface="Arial" pitchFamily="34" charset="0"/>
              </a:rPr>
              <a:t>King's College Chapel</a:t>
            </a:r>
            <a:endParaRPr lang="en-US"/>
          </a:p>
        </p:txBody>
      </p:sp>
      <p:graphicFrame>
        <p:nvGraphicFramePr>
          <p:cNvPr id="135171" name="Group 3"/>
          <p:cNvGraphicFramePr>
            <a:graphicFrameLocks noGrp="1"/>
          </p:cNvGraphicFramePr>
          <p:nvPr/>
        </p:nvGraphicFramePr>
        <p:xfrm>
          <a:off x="-411163" y="160338"/>
          <a:ext cx="9967913" cy="8091488"/>
        </p:xfrm>
        <a:graphic>
          <a:graphicData uri="http://schemas.openxmlformats.org/drawingml/2006/table">
            <a:tbl>
              <a:tblPr/>
              <a:tblGrid>
                <a:gridCol w="9967913"/>
              </a:tblGrid>
              <a:tr h="8091488">
                <a:tc>
                  <a:txBody>
                    <a:bodyPr/>
                    <a:lstStyle/>
                    <a:p>
                      <a:pPr marL="0" marR="0" lvl="0" indent="0" algn="l" defTabSz="914400" rtl="0" eaLnBrk="0" fontAlgn="base" latinLnBrk="0" hangingPunct="0">
                        <a:lnSpc>
                          <a:spcPct val="100000"/>
                        </a:lnSpc>
                        <a:spcBef>
                          <a:spcPct val="20000"/>
                        </a:spcBef>
                        <a:spcAft>
                          <a:spcPct val="0"/>
                        </a:spcAft>
                        <a:buClr>
                          <a:schemeClr val="accent1"/>
                        </a:buClr>
                        <a:buSzPct val="70000"/>
                        <a:buFont typeface="Monotype Sorts" pitchFamily="2" charset="2"/>
                        <a:buNone/>
                        <a:tabLst/>
                      </a:pPr>
                      <a:endParaRPr kumimoji="1" lang="en-GB" sz="2800" b="0" i="0" u="none" strike="noStrike" cap="none" normalizeH="0" baseline="0" smtClean="0">
                        <a:ln>
                          <a:noFill/>
                        </a:ln>
                        <a:solidFill>
                          <a:schemeClr val="tx1"/>
                        </a:solidFill>
                        <a:effectLst/>
                        <a:latin typeface="Arial" charset="0"/>
                      </a:endParaRPr>
                    </a:p>
                  </a:txBody>
                  <a:tcPr horzOverflow="overflow">
                    <a:lnL cap="flat">
                      <a:noFill/>
                    </a:lnL>
                    <a:lnR cap="flat">
                      <a:noFill/>
                    </a:lnR>
                    <a:lnT cap="flat">
                      <a:noFill/>
                    </a:lnT>
                    <a:lnB cap="flat">
                      <a:noFill/>
                    </a:lnB>
                    <a:lnTlToBr>
                      <a:noFill/>
                    </a:lnTlToBr>
                    <a:lnBlToTr>
                      <a:noFill/>
                    </a:lnBlToTr>
                    <a:noFill/>
                  </a:tcPr>
                </a:tc>
              </a:tr>
            </a:tbl>
          </a:graphicData>
        </a:graphic>
      </p:graphicFrame>
      <p:graphicFrame>
        <p:nvGraphicFramePr>
          <p:cNvPr id="135177" name="Group 9"/>
          <p:cNvGraphicFramePr>
            <a:graphicFrameLocks noGrp="1"/>
          </p:cNvGraphicFramePr>
          <p:nvPr/>
        </p:nvGraphicFramePr>
        <p:xfrm>
          <a:off x="-401638" y="-458788"/>
          <a:ext cx="9948863" cy="8713789"/>
        </p:xfrm>
        <a:graphic>
          <a:graphicData uri="http://schemas.openxmlformats.org/drawingml/2006/table">
            <a:tbl>
              <a:tblPr/>
              <a:tblGrid>
                <a:gridCol w="412751"/>
                <a:gridCol w="431800"/>
                <a:gridCol w="8259762"/>
                <a:gridCol w="431800"/>
                <a:gridCol w="412750"/>
              </a:tblGrid>
              <a:tr h="884238">
                <a:tc>
                  <a:txBody>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rPr>
                        <a:t>  </a:t>
                      </a:r>
                      <a:r>
                        <a:rPr kumimoji="0" lang="en-US" sz="600" b="0" i="0" u="none" strike="noStrike" cap="none" normalizeH="0" baseline="0" dirty="0" smtClean="0">
                          <a:ln>
                            <a:noFill/>
                          </a:ln>
                          <a:solidFill>
                            <a:schemeClr val="tx1"/>
                          </a:solidFill>
                          <a:effectLst/>
                          <a:latin typeface="Times New Roman" pitchFamily="18" charset="0"/>
                        </a:rPr>
                        <a:t> </a:t>
                      </a:r>
                      <a:endParaRPr kumimoji="0" lang="en-US" sz="2400" b="0" i="0" u="none" strike="noStrike" cap="none" normalizeH="0" baseline="0" dirty="0" smtClean="0">
                        <a:ln>
                          <a:noFill/>
                        </a:ln>
                        <a:solidFill>
                          <a:schemeClr val="tx1"/>
                        </a:solidFill>
                        <a:effectLst/>
                        <a:latin typeface="Times New Roman" pitchFamily="18" charset="0"/>
                      </a:endParaRPr>
                    </a:p>
                  </a:txBody>
                  <a:tcPr anchor="ctr" horzOverflow="overflow">
                    <a:lnL cap="flat">
                      <a:noFill/>
                    </a:lnL>
                    <a:lnR>
                      <a:noFill/>
                    </a:lnR>
                    <a:lnT cap="flat">
                      <a:noFill/>
                    </a:lnT>
                    <a:lnB>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r>
                        <a:rPr kumimoji="0" lang="en-US" sz="2400" b="0" i="0" u="none" strike="noStrike" cap="none" normalizeH="0" baseline="0" smtClean="0">
                          <a:ln>
                            <a:noFill/>
                          </a:ln>
                          <a:solidFill>
                            <a:schemeClr val="tx1"/>
                          </a:solidFill>
                          <a:effectLst/>
                          <a:latin typeface="Times New Roman" pitchFamily="18" charset="0"/>
                        </a:rPr>
                        <a:t>                                                                                                  </a:t>
                      </a:r>
                    </a:p>
                  </a:txBody>
                  <a:tcPr anchor="ctr" horzOverflow="overflow">
                    <a:lnL>
                      <a:noFill/>
                    </a:lnL>
                    <a:lnR>
                      <a:noFill/>
                    </a:lnR>
                    <a:lnT cap="flat">
                      <a:noFill/>
                    </a:lnT>
                    <a:lnB>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a:noFill/>
                    </a:lnR>
                    <a:lnT cap="flat">
                      <a:noFill/>
                    </a:lnT>
                    <a:lnB>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cap="flat">
                      <a:noFill/>
                    </a:lnR>
                    <a:lnT cap="flat">
                      <a:noFill/>
                    </a:lnT>
                    <a:lnB>
                      <a:noFill/>
                    </a:lnB>
                    <a:lnTlToBr>
                      <a:noFill/>
                    </a:lnTlToBr>
                    <a:lnBlToTr>
                      <a:noFill/>
                    </a:lnBlToTr>
                    <a:noFill/>
                  </a:tcPr>
                </a:tc>
              </a:tr>
              <a:tr h="492125">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rowSpan="3" gridSpan="3">
                  <a:txBody>
                    <a:bodyPr/>
                    <a:lstStyle/>
                    <a:p>
                      <a:pPr marL="0" marR="0" lvl="0" indent="0" algn="ctr"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rPr>
                        <a:t>  </a:t>
                      </a:r>
                      <a:r>
                        <a:rPr kumimoji="0" lang="en-US" sz="36000" b="0" i="0" u="none" strike="noStrike" cap="none" normalizeH="0" baseline="0" dirty="0" smtClean="0">
                          <a:ln>
                            <a:noFill/>
                          </a:ln>
                          <a:solidFill>
                            <a:schemeClr val="tx1"/>
                          </a:solidFill>
                          <a:effectLst/>
                          <a:latin typeface="Times New Roman" pitchFamily="18" charset="0"/>
                        </a:rPr>
                        <a:t> </a:t>
                      </a:r>
                      <a:r>
                        <a:rPr kumimoji="0" lang="en-US" sz="2400" b="0" i="0" u="none" strike="noStrike" cap="none" normalizeH="0" baseline="0" dirty="0" smtClean="0">
                          <a:ln>
                            <a:noFill/>
                          </a:ln>
                          <a:solidFill>
                            <a:schemeClr val="tx1"/>
                          </a:solidFill>
                          <a:effectLst/>
                          <a:latin typeface="Times New Roman" pitchFamily="18" charset="0"/>
                        </a:rPr>
                        <a:t>                     C                                                                                                                                                                                   </a:t>
                      </a:r>
                    </a:p>
                  </a:txBody>
                  <a:tcPr anchor="ctr" horzOverflow="overflow">
                    <a:lnL>
                      <a:noFill/>
                    </a:lnL>
                    <a:lnR>
                      <a:noFill/>
                    </a:lnR>
                    <a:lnT>
                      <a:noFill/>
                    </a:lnT>
                    <a:lnB>
                      <a:noFill/>
                    </a:lnB>
                    <a:lnTlToBr>
                      <a:noFill/>
                    </a:lnTlToBr>
                    <a:lnBlToTr>
                      <a:noFill/>
                    </a:lnBlToTr>
                    <a:noFill/>
                  </a:tcPr>
                </a:tc>
                <a:tc rowSpan="3" hMerge="1">
                  <a:txBody>
                    <a:bodyPr/>
                    <a:lstStyle/>
                    <a:p>
                      <a:endParaRPr lang="en-GB"/>
                    </a:p>
                  </a:txBody>
                  <a:tcPr/>
                </a:tc>
                <a:tc rowSpan="3" hMerge="1">
                  <a:txBody>
                    <a:bodyPr/>
                    <a:lstStyle/>
                    <a:p>
                      <a:endParaRPr lang="en-GB"/>
                    </a:p>
                  </a:txBody>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cap="flat">
                      <a:noFill/>
                    </a:lnR>
                    <a:lnT>
                      <a:noFill/>
                    </a:lnT>
                    <a:lnB>
                      <a:noFill/>
                    </a:lnB>
                    <a:lnTlToBr>
                      <a:noFill/>
                    </a:lnTlToBr>
                    <a:lnBlToTr>
                      <a:noFill/>
                    </a:lnBlToTr>
                    <a:noFill/>
                  </a:tcPr>
                </a:tc>
              </a:tr>
              <a:tr h="6353175">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357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357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cap="flat">
                      <a:noFill/>
                    </a:lnR>
                    <a:lnT>
                      <a:noFill/>
                    </a:lnT>
                    <a:lnB>
                      <a:noFill/>
                    </a:lnB>
                    <a:lnTlToBr>
                      <a:noFill/>
                    </a:lnTlToBr>
                    <a:lnBlToTr>
                      <a:noFill/>
                    </a:lnBlToTr>
                    <a:noFill/>
                  </a:tcPr>
                </a:tc>
              </a:tr>
              <a:tr h="493713">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cap="flat">
                      <a:noFill/>
                    </a:lnL>
                    <a:lnR>
                      <a:noFill/>
                    </a:lnR>
                    <a:lnT>
                      <a:noFill/>
                    </a:lnT>
                    <a:lnB>
                      <a:noFill/>
                    </a:lnB>
                    <a:lnTlToBr>
                      <a:noFill/>
                    </a:lnTlToBr>
                    <a:lnBlToTr>
                      <a:noFill/>
                    </a:lnBlToTr>
                    <a:noFill/>
                  </a:tcPr>
                </a:tc>
                <a:tc gridSpan="3" vMerge="1">
                  <a:txBody>
                    <a:bodyPr/>
                    <a:lstStyle/>
                    <a:p>
                      <a:endParaRPr lang="en-GB"/>
                    </a:p>
                  </a:txBody>
                  <a:tcPr/>
                </a:tc>
                <a:tc hMerge="1" vMerge="1">
                  <a:txBody>
                    <a:bodyPr/>
                    <a:lstStyle/>
                    <a:p>
                      <a:endParaRPr lang="en-GB"/>
                    </a:p>
                  </a:txBody>
                  <a:tcPr/>
                </a:tc>
                <a:tc hMerge="1" vMerge="1">
                  <a:txBody>
                    <a:bodyPr/>
                    <a:lstStyle/>
                    <a:p>
                      <a:endParaRPr lang="en-GB"/>
                    </a:p>
                  </a:txBody>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cap="flat">
                      <a:noFill/>
                    </a:lnR>
                    <a:lnT>
                      <a:noFill/>
                    </a:lnT>
                    <a:lnB>
                      <a:noFill/>
                    </a:lnB>
                    <a:lnTlToBr>
                      <a:noFill/>
                    </a:lnTlToBr>
                    <a:lnBlToTr>
                      <a:noFill/>
                    </a:lnBlToTr>
                    <a:noFill/>
                  </a:tcPr>
                </a:tc>
              </a:tr>
              <a:tr h="490538">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r>
                        <a:rPr kumimoji="0" lang="en-US" sz="2400" b="0" i="0" u="none" strike="noStrike" cap="none" normalizeH="0" baseline="0" smtClean="0">
                          <a:ln>
                            <a:noFill/>
                          </a:ln>
                          <a:solidFill>
                            <a:schemeClr val="tx1"/>
                          </a:solidFill>
                          <a:effectLst/>
                          <a:latin typeface="Times New Roman" pitchFamily="18" charset="0"/>
                        </a:rPr>
                        <a:t>                                                                                                  </a:t>
                      </a:r>
                    </a:p>
                  </a:txBody>
                  <a:tcPr anchor="ctr"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a:noFill/>
                    </a:lnR>
                    <a:lnT>
                      <a:noFill/>
                    </a:lnT>
                    <a:lnB cap="flat">
                      <a:noFill/>
                    </a:lnB>
                    <a:lnTlToBr>
                      <a:noFill/>
                    </a:lnTlToBr>
                    <a:lnBlToTr>
                      <a:noFill/>
                    </a:lnBlToTr>
                    <a:noFill/>
                  </a:tcPr>
                </a:tc>
                <a:tc>
                  <a:txBody>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rPr>
                        <a:t>  </a:t>
                      </a:r>
                      <a:r>
                        <a:rPr kumimoji="0" lang="en-US" sz="600" b="0" i="0" u="none" strike="noStrike" cap="none" normalizeH="0" baseline="0" smtClean="0">
                          <a:ln>
                            <a:noFill/>
                          </a:ln>
                          <a:solidFill>
                            <a:schemeClr val="tx1"/>
                          </a:solidFill>
                          <a:effectLst/>
                          <a:latin typeface="Times New Roman" pitchFamily="18" charset="0"/>
                        </a:rPr>
                        <a:t> </a:t>
                      </a:r>
                      <a:endParaRPr kumimoji="0" lang="en-US" sz="2400" b="0" i="0" u="none" strike="noStrike" cap="none" normalizeH="0" baseline="0" smtClean="0">
                        <a:ln>
                          <a:noFill/>
                        </a:ln>
                        <a:solidFill>
                          <a:schemeClr val="tx1"/>
                        </a:solidFill>
                        <a:effectLst/>
                        <a:latin typeface="Times New Roman" pitchFamily="18" charset="0"/>
                      </a:endParaRPr>
                    </a:p>
                  </a:txBody>
                  <a:tcPr anchor="ctr" horzOverflow="overflow">
                    <a:lnL>
                      <a:noFill/>
                    </a:lnL>
                    <a:lnR cap="flat">
                      <a:noFill/>
                    </a:lnR>
                    <a:lnT>
                      <a:noFill/>
                    </a:lnT>
                    <a:lnB cap="flat">
                      <a:noFill/>
                    </a:lnB>
                    <a:lnTlToBr>
                      <a:noFill/>
                    </a:lnTlToBr>
                    <a:lnBlToTr>
                      <a:noFill/>
                    </a:lnBlToTr>
                    <a:noFill/>
                  </a:tcPr>
                </a:tc>
              </a:tr>
            </a:tbl>
          </a:graphicData>
        </a:graphic>
      </p:graphicFrame>
      <p:pic>
        <p:nvPicPr>
          <p:cNvPr id="55320" name="Picture 31" descr="prev">
            <a:hlinkClick r:id="rId2"/>
          </p:cNvPr>
          <p:cNvPicPr>
            <a:picLocks noChangeAspect="1" noChangeArrowheads="1"/>
          </p:cNvPicPr>
          <p:nvPr/>
        </p:nvPicPr>
        <p:blipFill>
          <a:blip r:embed="rId5" cstate="print"/>
          <a:srcRect/>
          <a:stretch>
            <a:fillRect/>
          </a:stretch>
        </p:blipFill>
        <p:spPr bwMode="auto">
          <a:xfrm>
            <a:off x="3235325" y="-615950"/>
            <a:ext cx="285750" cy="285750"/>
          </a:xfrm>
          <a:prstGeom prst="rect">
            <a:avLst/>
          </a:prstGeom>
          <a:noFill/>
          <a:ln w="9525">
            <a:noFill/>
            <a:miter lim="800000"/>
            <a:headEnd/>
            <a:tailEnd/>
          </a:ln>
        </p:spPr>
      </p:pic>
      <p:pic>
        <p:nvPicPr>
          <p:cNvPr id="55321" name="Picture 32" descr="top">
            <a:hlinkClick r:id="rId3"/>
          </p:cNvPr>
          <p:cNvPicPr>
            <a:picLocks noChangeAspect="1" noChangeArrowheads="1"/>
          </p:cNvPicPr>
          <p:nvPr/>
        </p:nvPicPr>
        <p:blipFill>
          <a:blip r:embed="rId6" cstate="print"/>
          <a:srcRect/>
          <a:stretch>
            <a:fillRect/>
          </a:stretch>
        </p:blipFill>
        <p:spPr bwMode="auto">
          <a:xfrm>
            <a:off x="3902075" y="-615950"/>
            <a:ext cx="285750" cy="285750"/>
          </a:xfrm>
          <a:prstGeom prst="rect">
            <a:avLst/>
          </a:prstGeom>
          <a:noFill/>
          <a:ln w="9525">
            <a:noFill/>
            <a:miter lim="800000"/>
            <a:headEnd/>
            <a:tailEnd/>
          </a:ln>
        </p:spPr>
      </p:pic>
      <p:pic>
        <p:nvPicPr>
          <p:cNvPr id="55322" name="Picture 33" descr="next">
            <a:hlinkClick r:id="rId4"/>
          </p:cNvPr>
          <p:cNvPicPr>
            <a:picLocks noChangeAspect="1" noChangeArrowheads="1"/>
          </p:cNvPicPr>
          <p:nvPr/>
        </p:nvPicPr>
        <p:blipFill>
          <a:blip r:embed="rId7" cstate="print"/>
          <a:srcRect/>
          <a:stretch>
            <a:fillRect/>
          </a:stretch>
        </p:blipFill>
        <p:spPr bwMode="auto">
          <a:xfrm>
            <a:off x="4568825" y="-615950"/>
            <a:ext cx="285750" cy="285750"/>
          </a:xfrm>
          <a:prstGeom prst="rect">
            <a:avLst/>
          </a:prstGeom>
          <a:noFill/>
          <a:ln w="9525">
            <a:noFill/>
            <a:miter lim="800000"/>
            <a:headEnd/>
            <a:tailEnd/>
          </a:ln>
        </p:spPr>
      </p:pic>
      <p:pic>
        <p:nvPicPr>
          <p:cNvPr id="55323" name="Picture 34" descr="vi_a1"/>
          <p:cNvPicPr>
            <a:picLocks noChangeAspect="1" noChangeArrowheads="1"/>
          </p:cNvPicPr>
          <p:nvPr/>
        </p:nvPicPr>
        <p:blipFill>
          <a:blip r:embed="rId8" cstate="print"/>
          <a:srcRect/>
          <a:stretch>
            <a:fillRect/>
          </a:stretch>
        </p:blipFill>
        <p:spPr bwMode="auto">
          <a:xfrm>
            <a:off x="-233363" y="581025"/>
            <a:ext cx="95250" cy="95250"/>
          </a:xfrm>
          <a:prstGeom prst="rect">
            <a:avLst/>
          </a:prstGeom>
          <a:noFill/>
          <a:ln w="9525">
            <a:noFill/>
            <a:miter lim="800000"/>
            <a:headEnd/>
            <a:tailEnd/>
          </a:ln>
        </p:spPr>
      </p:pic>
      <p:pic>
        <p:nvPicPr>
          <p:cNvPr id="55324" name="Picture 35" descr="vi_b1"/>
          <p:cNvPicPr>
            <a:picLocks noChangeAspect="1" noChangeArrowheads="1"/>
          </p:cNvPicPr>
          <p:nvPr/>
        </p:nvPicPr>
        <p:blipFill>
          <a:blip r:embed="rId9" cstate="print"/>
          <a:srcRect/>
          <a:stretch>
            <a:fillRect/>
          </a:stretch>
        </p:blipFill>
        <p:spPr bwMode="auto">
          <a:xfrm>
            <a:off x="179388" y="396875"/>
            <a:ext cx="95250" cy="95250"/>
          </a:xfrm>
          <a:prstGeom prst="rect">
            <a:avLst/>
          </a:prstGeom>
          <a:noFill/>
          <a:ln w="9525">
            <a:noFill/>
            <a:miter lim="800000"/>
            <a:headEnd/>
            <a:tailEnd/>
          </a:ln>
        </p:spPr>
      </p:pic>
      <p:pic>
        <p:nvPicPr>
          <p:cNvPr id="55326" name="Picture 37" descr="vi_d1"/>
          <p:cNvPicPr>
            <a:picLocks noChangeAspect="1" noChangeArrowheads="1"/>
          </p:cNvPicPr>
          <p:nvPr/>
        </p:nvPicPr>
        <p:blipFill>
          <a:blip r:embed="rId10" cstate="print"/>
          <a:srcRect/>
          <a:stretch>
            <a:fillRect/>
          </a:stretch>
        </p:blipFill>
        <p:spPr bwMode="auto">
          <a:xfrm>
            <a:off x="8870950" y="396875"/>
            <a:ext cx="95250" cy="95250"/>
          </a:xfrm>
          <a:prstGeom prst="rect">
            <a:avLst/>
          </a:prstGeom>
          <a:noFill/>
          <a:ln w="9525">
            <a:noFill/>
            <a:miter lim="800000"/>
            <a:headEnd/>
            <a:tailEnd/>
          </a:ln>
        </p:spPr>
      </p:pic>
      <p:pic>
        <p:nvPicPr>
          <p:cNvPr id="55327" name="Picture 38" descr="vi_e1"/>
          <p:cNvPicPr>
            <a:picLocks noChangeAspect="1" noChangeArrowheads="1"/>
          </p:cNvPicPr>
          <p:nvPr/>
        </p:nvPicPr>
        <p:blipFill>
          <a:blip r:embed="rId11" cstate="print"/>
          <a:srcRect/>
          <a:stretch>
            <a:fillRect/>
          </a:stretch>
        </p:blipFill>
        <p:spPr bwMode="auto">
          <a:xfrm>
            <a:off x="9302750" y="396875"/>
            <a:ext cx="95250" cy="95250"/>
          </a:xfrm>
          <a:prstGeom prst="rect">
            <a:avLst/>
          </a:prstGeom>
          <a:noFill/>
          <a:ln w="9525">
            <a:noFill/>
            <a:miter lim="800000"/>
            <a:headEnd/>
            <a:tailEnd/>
          </a:ln>
        </p:spPr>
      </p:pic>
      <p:pic>
        <p:nvPicPr>
          <p:cNvPr id="55328" name="Picture 39" descr="vi_a2"/>
          <p:cNvPicPr>
            <a:picLocks noChangeAspect="1" noChangeArrowheads="1"/>
          </p:cNvPicPr>
          <p:nvPr/>
        </p:nvPicPr>
        <p:blipFill>
          <a:blip r:embed="rId12" cstate="print"/>
          <a:srcRect/>
          <a:stretch>
            <a:fillRect/>
          </a:stretch>
        </p:blipFill>
        <p:spPr bwMode="auto">
          <a:xfrm>
            <a:off x="-233363" y="1036638"/>
            <a:ext cx="95250" cy="95250"/>
          </a:xfrm>
          <a:prstGeom prst="rect">
            <a:avLst/>
          </a:prstGeom>
          <a:noFill/>
          <a:ln w="9525">
            <a:noFill/>
            <a:miter lim="800000"/>
            <a:headEnd/>
            <a:tailEnd/>
          </a:ln>
        </p:spPr>
      </p:pic>
      <p:pic>
        <p:nvPicPr>
          <p:cNvPr id="55329" name="Picture 40" descr="Kings's College Chapel"/>
          <p:cNvPicPr>
            <a:picLocks noChangeAspect="1" noChangeArrowheads="1"/>
          </p:cNvPicPr>
          <p:nvPr/>
        </p:nvPicPr>
        <p:blipFill>
          <a:blip r:embed="rId13" cstate="print"/>
          <a:srcRect/>
          <a:stretch>
            <a:fillRect/>
          </a:stretch>
        </p:blipFill>
        <p:spPr bwMode="auto">
          <a:xfrm>
            <a:off x="0" y="836713"/>
            <a:ext cx="9144000" cy="6021288"/>
          </a:xfrm>
          <a:prstGeom prst="rect">
            <a:avLst/>
          </a:prstGeom>
          <a:noFill/>
          <a:ln w="9525">
            <a:noFill/>
            <a:miter lim="800000"/>
            <a:headEnd/>
            <a:tailEnd/>
          </a:ln>
        </p:spPr>
      </p:pic>
      <p:pic>
        <p:nvPicPr>
          <p:cNvPr id="55330" name="Picture 41" descr="vi_e2"/>
          <p:cNvPicPr>
            <a:picLocks noChangeAspect="1" noChangeArrowheads="1"/>
          </p:cNvPicPr>
          <p:nvPr/>
        </p:nvPicPr>
        <p:blipFill>
          <a:blip r:embed="rId14" cstate="print"/>
          <a:srcRect/>
          <a:stretch>
            <a:fillRect/>
          </a:stretch>
        </p:blipFill>
        <p:spPr bwMode="auto">
          <a:xfrm>
            <a:off x="9302750" y="1036638"/>
            <a:ext cx="95250" cy="95250"/>
          </a:xfrm>
          <a:prstGeom prst="rect">
            <a:avLst/>
          </a:prstGeom>
          <a:noFill/>
          <a:ln w="9525">
            <a:noFill/>
            <a:miter lim="800000"/>
            <a:headEnd/>
            <a:tailEnd/>
          </a:ln>
        </p:spPr>
      </p:pic>
      <p:pic>
        <p:nvPicPr>
          <p:cNvPr id="55331" name="Picture 42" descr="vi_a3"/>
          <p:cNvPicPr>
            <a:picLocks noChangeAspect="1" noChangeArrowheads="1"/>
          </p:cNvPicPr>
          <p:nvPr/>
        </p:nvPicPr>
        <p:blipFill>
          <a:blip r:embed="rId15" cstate="print"/>
          <a:srcRect/>
          <a:stretch>
            <a:fillRect/>
          </a:stretch>
        </p:blipFill>
        <p:spPr bwMode="auto">
          <a:xfrm>
            <a:off x="-233363" y="1485900"/>
            <a:ext cx="95250" cy="5667375"/>
          </a:xfrm>
          <a:prstGeom prst="rect">
            <a:avLst/>
          </a:prstGeom>
          <a:noFill/>
          <a:ln w="9525">
            <a:noFill/>
            <a:miter lim="800000"/>
            <a:headEnd/>
            <a:tailEnd/>
          </a:ln>
        </p:spPr>
      </p:pic>
      <p:pic>
        <p:nvPicPr>
          <p:cNvPr id="55332" name="Picture 43" descr="vi_e3"/>
          <p:cNvPicPr>
            <a:picLocks noChangeAspect="1" noChangeArrowheads="1"/>
          </p:cNvPicPr>
          <p:nvPr/>
        </p:nvPicPr>
        <p:blipFill>
          <a:blip r:embed="rId16" cstate="print"/>
          <a:srcRect/>
          <a:stretch>
            <a:fillRect/>
          </a:stretch>
        </p:blipFill>
        <p:spPr bwMode="auto">
          <a:xfrm>
            <a:off x="9302750" y="1485900"/>
            <a:ext cx="95250" cy="5667375"/>
          </a:xfrm>
          <a:prstGeom prst="rect">
            <a:avLst/>
          </a:prstGeom>
          <a:noFill/>
          <a:ln w="9525">
            <a:noFill/>
            <a:miter lim="800000"/>
            <a:headEnd/>
            <a:tailEnd/>
          </a:ln>
        </p:spPr>
      </p:pic>
      <p:pic>
        <p:nvPicPr>
          <p:cNvPr id="55333" name="Picture 44" descr="vi_a4"/>
          <p:cNvPicPr>
            <a:picLocks noChangeAspect="1" noChangeArrowheads="1"/>
          </p:cNvPicPr>
          <p:nvPr/>
        </p:nvPicPr>
        <p:blipFill>
          <a:blip r:embed="rId17" cstate="print"/>
          <a:srcRect/>
          <a:stretch>
            <a:fillRect/>
          </a:stretch>
        </p:blipFill>
        <p:spPr bwMode="auto">
          <a:xfrm>
            <a:off x="-233363" y="7375525"/>
            <a:ext cx="95250" cy="95250"/>
          </a:xfrm>
          <a:prstGeom prst="rect">
            <a:avLst/>
          </a:prstGeom>
          <a:noFill/>
          <a:ln w="9525">
            <a:noFill/>
            <a:miter lim="800000"/>
            <a:headEnd/>
            <a:tailEnd/>
          </a:ln>
        </p:spPr>
      </p:pic>
      <p:pic>
        <p:nvPicPr>
          <p:cNvPr id="55334" name="Picture 45" descr="vi_e4"/>
          <p:cNvPicPr>
            <a:picLocks noChangeAspect="1" noChangeArrowheads="1"/>
          </p:cNvPicPr>
          <p:nvPr/>
        </p:nvPicPr>
        <p:blipFill>
          <a:blip r:embed="rId18" cstate="print"/>
          <a:srcRect/>
          <a:stretch>
            <a:fillRect/>
          </a:stretch>
        </p:blipFill>
        <p:spPr bwMode="auto">
          <a:xfrm>
            <a:off x="9302750" y="7375525"/>
            <a:ext cx="95250" cy="95250"/>
          </a:xfrm>
          <a:prstGeom prst="rect">
            <a:avLst/>
          </a:prstGeom>
          <a:noFill/>
          <a:ln w="9525">
            <a:noFill/>
            <a:miter lim="800000"/>
            <a:headEnd/>
            <a:tailEnd/>
          </a:ln>
        </p:spPr>
      </p:pic>
      <p:pic>
        <p:nvPicPr>
          <p:cNvPr id="55335" name="Picture 46" descr="vi_a5"/>
          <p:cNvPicPr>
            <a:picLocks noChangeAspect="1" noChangeArrowheads="1"/>
          </p:cNvPicPr>
          <p:nvPr/>
        </p:nvPicPr>
        <p:blipFill>
          <a:blip r:embed="rId19" cstate="print"/>
          <a:srcRect/>
          <a:stretch>
            <a:fillRect/>
          </a:stretch>
        </p:blipFill>
        <p:spPr bwMode="auto">
          <a:xfrm>
            <a:off x="-233363" y="7832725"/>
            <a:ext cx="95250" cy="95250"/>
          </a:xfrm>
          <a:prstGeom prst="rect">
            <a:avLst/>
          </a:prstGeom>
          <a:noFill/>
          <a:ln w="9525">
            <a:noFill/>
            <a:miter lim="800000"/>
            <a:headEnd/>
            <a:tailEnd/>
          </a:ln>
        </p:spPr>
      </p:pic>
      <p:pic>
        <p:nvPicPr>
          <p:cNvPr id="55336" name="Picture 47" descr="vi_b5"/>
          <p:cNvPicPr>
            <a:picLocks noChangeAspect="1" noChangeArrowheads="1"/>
          </p:cNvPicPr>
          <p:nvPr/>
        </p:nvPicPr>
        <p:blipFill>
          <a:blip r:embed="rId20" cstate="print"/>
          <a:srcRect/>
          <a:stretch>
            <a:fillRect/>
          </a:stretch>
        </p:blipFill>
        <p:spPr bwMode="auto">
          <a:xfrm>
            <a:off x="179388" y="7832725"/>
            <a:ext cx="95250" cy="95250"/>
          </a:xfrm>
          <a:prstGeom prst="rect">
            <a:avLst/>
          </a:prstGeom>
          <a:noFill/>
          <a:ln w="9525">
            <a:noFill/>
            <a:miter lim="800000"/>
            <a:headEnd/>
            <a:tailEnd/>
          </a:ln>
        </p:spPr>
      </p:pic>
      <p:pic>
        <p:nvPicPr>
          <p:cNvPr id="55337" name="Picture 48" descr="vi_c5"/>
          <p:cNvPicPr>
            <a:picLocks noChangeAspect="1" noChangeArrowheads="1"/>
          </p:cNvPicPr>
          <p:nvPr/>
        </p:nvPicPr>
        <p:blipFill>
          <a:blip r:embed="rId21" cstate="print"/>
          <a:srcRect/>
          <a:stretch>
            <a:fillRect/>
          </a:stretch>
        </p:blipFill>
        <p:spPr bwMode="auto">
          <a:xfrm>
            <a:off x="611188" y="7832725"/>
            <a:ext cx="7572375" cy="95250"/>
          </a:xfrm>
          <a:prstGeom prst="rect">
            <a:avLst/>
          </a:prstGeom>
          <a:noFill/>
          <a:ln w="9525">
            <a:noFill/>
            <a:miter lim="800000"/>
            <a:headEnd/>
            <a:tailEnd/>
          </a:ln>
        </p:spPr>
      </p:pic>
      <p:pic>
        <p:nvPicPr>
          <p:cNvPr id="55338" name="Picture 49" descr="vi_d5"/>
          <p:cNvPicPr>
            <a:picLocks noChangeAspect="1" noChangeArrowheads="1"/>
          </p:cNvPicPr>
          <p:nvPr/>
        </p:nvPicPr>
        <p:blipFill>
          <a:blip r:embed="rId22" cstate="print"/>
          <a:srcRect/>
          <a:stretch>
            <a:fillRect/>
          </a:stretch>
        </p:blipFill>
        <p:spPr bwMode="auto">
          <a:xfrm>
            <a:off x="8870950" y="7832725"/>
            <a:ext cx="95250" cy="95250"/>
          </a:xfrm>
          <a:prstGeom prst="rect">
            <a:avLst/>
          </a:prstGeom>
          <a:noFill/>
          <a:ln w="9525">
            <a:noFill/>
            <a:miter lim="800000"/>
            <a:headEnd/>
            <a:tailEnd/>
          </a:ln>
        </p:spPr>
      </p:pic>
      <p:pic>
        <p:nvPicPr>
          <p:cNvPr id="55339" name="Picture 50" descr="vi_e5"/>
          <p:cNvPicPr>
            <a:picLocks noChangeAspect="1" noChangeArrowheads="1"/>
          </p:cNvPicPr>
          <p:nvPr/>
        </p:nvPicPr>
        <p:blipFill>
          <a:blip r:embed="rId23" cstate="print"/>
          <a:srcRect/>
          <a:stretch>
            <a:fillRect/>
          </a:stretch>
        </p:blipFill>
        <p:spPr bwMode="auto">
          <a:xfrm>
            <a:off x="9302750" y="7832725"/>
            <a:ext cx="95250" cy="9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4864"/>
            <a:ext cx="8229600" cy="3802427"/>
          </a:xfrm>
        </p:spPr>
        <p:txBody>
          <a:bodyPr/>
          <a:lstStyle/>
          <a:p>
            <a:r>
              <a:rPr lang="en-GB" dirty="0" smtClean="0"/>
              <a:t>Why are you interested in </a:t>
            </a:r>
            <a:r>
              <a:rPr lang="en-GB" dirty="0" smtClean="0"/>
              <a:t>publishing </a:t>
            </a:r>
            <a:r>
              <a:rPr lang="en-GB" dirty="0" smtClean="0"/>
              <a:t>from the </a:t>
            </a:r>
            <a:r>
              <a:rPr lang="en-GB" dirty="0"/>
              <a:t>P</a:t>
            </a:r>
            <a:r>
              <a:rPr lang="en-GB" dirty="0" smtClean="0"/>
              <a:t>HD?</a:t>
            </a:r>
          </a:p>
          <a:p>
            <a:r>
              <a:rPr lang="en-GB" dirty="0" smtClean="0"/>
              <a:t>What are the issues and the outcomes from your perspective ?</a:t>
            </a:r>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5</a:t>
            </a:fld>
            <a:endParaRPr lang="en-GB"/>
          </a:p>
        </p:txBody>
      </p:sp>
      <p:sp>
        <p:nvSpPr>
          <p:cNvPr id="2" name="Title 1"/>
          <p:cNvSpPr>
            <a:spLocks noGrp="1"/>
          </p:cNvSpPr>
          <p:nvPr>
            <p:ph type="title"/>
          </p:nvPr>
        </p:nvSpPr>
        <p:spPr>
          <a:xfrm>
            <a:off x="457200" y="980728"/>
            <a:ext cx="8229600" cy="436910"/>
          </a:xfrm>
        </p:spPr>
        <p:txBody>
          <a:bodyPr>
            <a:normAutofit fontScale="90000"/>
          </a:bodyPr>
          <a:lstStyle/>
          <a:p>
            <a:r>
              <a:rPr lang="en-GB" b="1" dirty="0" smtClean="0"/>
              <a:t>Interest and outcomes </a:t>
            </a:r>
            <a:endParaRPr lang="en-GB" b="1" dirty="0"/>
          </a:p>
        </p:txBody>
      </p:sp>
      <p:pic>
        <p:nvPicPr>
          <p:cNvPr id="4" name="Picture 3" descr="180px-Fountain-pen-nib.jpg"/>
          <p:cNvPicPr>
            <a:picLocks noChangeAspect="1"/>
          </p:cNvPicPr>
          <p:nvPr/>
        </p:nvPicPr>
        <p:blipFill>
          <a:blip r:embed="rId2" cstate="print"/>
          <a:stretch>
            <a:fillRect/>
          </a:stretch>
        </p:blipFill>
        <p:spPr>
          <a:xfrm>
            <a:off x="5143472" y="5589240"/>
            <a:ext cx="4000528" cy="90872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 doctoral candidates who publish on early phases of their work – it moves them ahead quite substantially. Their identity shifts to one of ‘now I am a researcher’. There is no doubt in my mind that publication is central to being an academic.’ </a:t>
            </a:r>
            <a:r>
              <a:rPr lang="en-GB" dirty="0" smtClean="0"/>
              <a:t>(S) </a:t>
            </a:r>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6</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Anthony </a:t>
            </a:r>
            <a:r>
              <a:rPr lang="en-GB" dirty="0" err="1" smtClean="0"/>
              <a:t>Paré</a:t>
            </a:r>
            <a:r>
              <a:rPr lang="en-GB" dirty="0" smtClean="0"/>
              <a:t> raises concerns about publishing too early, which can detract from the research momentum and present work which is not yet ready to share, to a public audience. This can have negative effects on a student’s confidence and reputation (</a:t>
            </a:r>
            <a:r>
              <a:rPr lang="en-GB" dirty="0" err="1" smtClean="0"/>
              <a:t>Paré</a:t>
            </a:r>
            <a:r>
              <a:rPr lang="en-GB" dirty="0" smtClean="0"/>
              <a:t>, 2010)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7</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GB" dirty="0" smtClean="0"/>
              <a:t> </a:t>
            </a:r>
            <a:r>
              <a:rPr lang="en-GB" b="1" dirty="0" smtClean="0"/>
              <a:t>Are </a:t>
            </a:r>
            <a:r>
              <a:rPr lang="en-GB" b="1" dirty="0" smtClean="0"/>
              <a:t>you seeking </a:t>
            </a:r>
            <a:r>
              <a:rPr lang="en-GB" b="1" dirty="0" smtClean="0"/>
              <a:t>or achieving publication and what are the issues?</a:t>
            </a:r>
          </a:p>
          <a:p>
            <a:r>
              <a:rPr lang="en-GB" b="1" dirty="0" smtClean="0"/>
              <a:t> </a:t>
            </a:r>
            <a:endParaRPr lang="en-GB" b="1" dirty="0" smtClean="0"/>
          </a:p>
          <a:p>
            <a:r>
              <a:rPr lang="en-GB" b="1" dirty="0" smtClean="0"/>
              <a:t>Why </a:t>
            </a:r>
            <a:r>
              <a:rPr lang="en-GB" b="1" dirty="0"/>
              <a:t>do </a:t>
            </a:r>
            <a:r>
              <a:rPr lang="en-GB" b="1" dirty="0" smtClean="0"/>
              <a:t>you </a:t>
            </a:r>
            <a:r>
              <a:rPr lang="en-GB" b="1" dirty="0"/>
              <a:t>want to </a:t>
            </a:r>
            <a:r>
              <a:rPr lang="en-GB" b="1" dirty="0" smtClean="0"/>
              <a:t>get published</a:t>
            </a:r>
            <a:r>
              <a:rPr lang="en-GB" b="1" dirty="0"/>
              <a:t>? </a:t>
            </a:r>
            <a:endParaRPr lang="en-GB" b="1" dirty="0" smtClean="0"/>
          </a:p>
          <a:p>
            <a:r>
              <a:rPr lang="en-GB" b="1" dirty="0" smtClean="0"/>
              <a:t>What </a:t>
            </a:r>
            <a:r>
              <a:rPr lang="en-GB" b="1" dirty="0"/>
              <a:t>are the pitfalls and the </a:t>
            </a:r>
            <a:r>
              <a:rPr lang="en-GB" b="1" dirty="0" smtClean="0"/>
              <a:t>benefits,</a:t>
            </a:r>
          </a:p>
          <a:p>
            <a:r>
              <a:rPr lang="en-GB" b="1" dirty="0" smtClean="0"/>
              <a:t> And </a:t>
            </a:r>
            <a:r>
              <a:rPr lang="en-GB" b="1" dirty="0"/>
              <a:t>what </a:t>
            </a:r>
            <a:r>
              <a:rPr lang="en-GB" b="1" dirty="0" smtClean="0"/>
              <a:t>are the </a:t>
            </a:r>
            <a:r>
              <a:rPr lang="en-GB" b="1" dirty="0" smtClean="0"/>
              <a:t>strategies to enable this publication?</a:t>
            </a:r>
            <a:endParaRPr lang="en-GB" dirty="0"/>
          </a:p>
          <a:p>
            <a:r>
              <a:rPr lang="en-GB" b="1" dirty="0" smtClean="0"/>
              <a:t>Are you going you </a:t>
            </a:r>
            <a:r>
              <a:rPr lang="en-GB" b="1" dirty="0"/>
              <a:t>publish from </a:t>
            </a:r>
            <a:r>
              <a:rPr lang="en-GB" b="1" dirty="0" smtClean="0"/>
              <a:t>your PhD  </a:t>
            </a:r>
            <a:r>
              <a:rPr lang="en-GB" b="1" i="1" u="sng" dirty="0"/>
              <a:t>during </a:t>
            </a:r>
            <a:r>
              <a:rPr lang="en-GB" b="1" dirty="0"/>
              <a:t>its completion</a:t>
            </a:r>
            <a:r>
              <a:rPr lang="en-GB" b="1" dirty="0" smtClean="0"/>
              <a:t>? </a:t>
            </a:r>
            <a:endParaRPr lang="en-GB" b="1" dirty="0" smtClean="0"/>
          </a:p>
          <a:p>
            <a:r>
              <a:rPr lang="en-GB" b="1" i="1" dirty="0" smtClean="0"/>
              <a:t>After</a:t>
            </a:r>
            <a:r>
              <a:rPr lang="en-GB" b="1" dirty="0" smtClean="0"/>
              <a:t> its completion?</a:t>
            </a:r>
            <a:endParaRPr lang="en-GB" b="1" dirty="0" smtClean="0"/>
          </a:p>
          <a:p>
            <a:r>
              <a:rPr lang="en-GB" b="1" dirty="0" smtClean="0"/>
              <a:t> </a:t>
            </a:r>
            <a:endParaRPr lang="en-GB" dirty="0"/>
          </a:p>
          <a:p>
            <a:r>
              <a:rPr lang="en-GB" b="1" dirty="0"/>
              <a:t>What do we know about systems which </a:t>
            </a:r>
            <a:r>
              <a:rPr lang="en-GB" b="1" dirty="0" smtClean="0"/>
              <a:t>expect </a:t>
            </a:r>
            <a:r>
              <a:rPr lang="en-GB" b="1" dirty="0"/>
              <a:t>publications en route through the PhD?</a:t>
            </a:r>
            <a:endParaRPr lang="en-GB" dirty="0"/>
          </a:p>
          <a:p>
            <a:endParaRPr lang="en-GB" dirty="0"/>
          </a:p>
          <a:p>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8</a:t>
            </a:fld>
            <a:endParaRPr lang="en-GB"/>
          </a:p>
        </p:txBody>
      </p:sp>
      <p:sp>
        <p:nvSpPr>
          <p:cNvPr id="2" name="Title 1"/>
          <p:cNvSpPr>
            <a:spLocks noGrp="1"/>
          </p:cNvSpPr>
          <p:nvPr>
            <p:ph type="title"/>
          </p:nvPr>
        </p:nvSpPr>
        <p:spPr/>
        <p:txBody>
          <a:bodyPr>
            <a:normAutofit fontScale="90000"/>
          </a:bodyPr>
          <a:lstStyle/>
          <a:p>
            <a:r>
              <a:rPr lang="en-GB" sz="3100" b="1" dirty="0" smtClean="0"/>
              <a:t>What are the outcomes and successful strategies involved in publication from the PhD from your point of view?</a:t>
            </a:r>
            <a:r>
              <a:rPr lang="en-GB" dirty="0" smtClean="0"/>
              <a:t/>
            </a:r>
            <a:br>
              <a:rPr lang="en-GB" dirty="0" smtClean="0"/>
            </a:br>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a:t>Publishing  during the PhD and from the PhD are important for students who need and want to get into the world of </a:t>
            </a:r>
            <a:r>
              <a:rPr lang="en-GB" dirty="0" smtClean="0"/>
              <a:t>publication, </a:t>
            </a:r>
            <a:r>
              <a:rPr lang="en-GB" dirty="0"/>
              <a:t>whether they become </a:t>
            </a:r>
            <a:r>
              <a:rPr lang="en-GB" dirty="0" smtClean="0"/>
              <a:t>academics-   </a:t>
            </a:r>
            <a:r>
              <a:rPr lang="en-GB" dirty="0"/>
              <a:t>or seek recognition in the professional world from which and into which their work feeds (or both</a:t>
            </a:r>
            <a:r>
              <a:rPr lang="en-GB" dirty="0" smtClean="0"/>
              <a:t>).</a:t>
            </a:r>
          </a:p>
          <a:p>
            <a:endParaRPr lang="en-GB" dirty="0"/>
          </a:p>
          <a:p>
            <a:r>
              <a:rPr lang="en-GB" dirty="0"/>
              <a:t>It is essential for sharing </a:t>
            </a:r>
            <a:r>
              <a:rPr lang="en-GB" dirty="0" smtClean="0"/>
              <a:t>  </a:t>
            </a:r>
            <a:r>
              <a:rPr lang="en-GB" dirty="0"/>
              <a:t>work, being recognised as a specialist in various issues or practices.  And entering the dialogue which is knowledge creation, sharing co-production and use dissemination which leads to action.</a:t>
            </a:r>
          </a:p>
          <a:p>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9</a:t>
            </a:fld>
            <a:endParaRPr lang="en-GB"/>
          </a:p>
        </p:txBody>
      </p:sp>
      <p:sp>
        <p:nvSpPr>
          <p:cNvPr id="2" name="Title 1"/>
          <p:cNvSpPr>
            <a:spLocks noGrp="1"/>
          </p:cNvSpPr>
          <p:nvPr>
            <p:ph type="title"/>
          </p:nvPr>
        </p:nvSpPr>
        <p:spPr/>
        <p:txBody>
          <a:bodyPr/>
          <a:lstStyle/>
          <a:p>
            <a:r>
              <a:rPr lang="en-GB" b="1" dirty="0" smtClean="0"/>
              <a:t>Reasons to publish </a:t>
            </a:r>
            <a:endParaRPr lang="en-GB" b="1" dirty="0"/>
          </a:p>
        </p:txBody>
      </p:sp>
      <p:pic>
        <p:nvPicPr>
          <p:cNvPr id="4" name="Picture 3" descr="180px-Fountain-pen-nib.jpg"/>
          <p:cNvPicPr>
            <a:picLocks noChangeAspect="1"/>
          </p:cNvPicPr>
          <p:nvPr/>
        </p:nvPicPr>
        <p:blipFill>
          <a:blip r:embed="rId2" cstate="print"/>
          <a:stretch>
            <a:fillRect/>
          </a:stretch>
        </p:blipFill>
        <p:spPr>
          <a:xfrm>
            <a:off x="6084168" y="0"/>
            <a:ext cx="3059832" cy="126078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a:bodyPr>
          <a:lstStyle/>
          <a:p>
            <a:r>
              <a:rPr lang="en-GB" dirty="0" smtClean="0"/>
              <a:t>Colleagues who have been involved in our research (into doctoral learning 2007-2010)have commented on the importance of getting published before the viva because </a:t>
            </a:r>
          </a:p>
          <a:p>
            <a:r>
              <a:rPr lang="en-GB" dirty="0" smtClean="0"/>
              <a:t>it gave them the confidence that they were already part of the dialogues into which their work fits.</a:t>
            </a:r>
          </a:p>
          <a:p>
            <a:r>
              <a:rPr lang="en-GB" dirty="0"/>
              <a:t>a</a:t>
            </a:r>
            <a:r>
              <a:rPr lang="en-GB" dirty="0" smtClean="0"/>
              <a:t>nd they had been already accepted as an equal by their peers – through peer review. </a:t>
            </a:r>
          </a:p>
          <a:p>
            <a:endParaRPr lang="en-GB" dirty="0"/>
          </a:p>
          <a:p>
            <a:r>
              <a:rPr lang="en-GB" dirty="0" smtClean="0"/>
              <a:t>It can of course detract from the writing of the PhD and it needs to be engaged in with confidence  </a:t>
            </a:r>
            <a:r>
              <a:rPr lang="en-GB" dirty="0"/>
              <a:t>a</a:t>
            </a:r>
            <a:r>
              <a:rPr lang="en-GB" dirty="0" smtClean="0"/>
              <a:t>nd sound planning and focus.</a:t>
            </a:r>
          </a:p>
          <a:p>
            <a:endParaRPr lang="en-GB" dirty="0" smtClean="0"/>
          </a:p>
          <a:p>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10</a:t>
            </a:fld>
            <a:endParaRPr lang="en-GB"/>
          </a:p>
        </p:txBody>
      </p:sp>
      <p:sp>
        <p:nvSpPr>
          <p:cNvPr id="2" name="Title 1"/>
          <p:cNvSpPr>
            <a:spLocks noGrp="1"/>
          </p:cNvSpPr>
          <p:nvPr>
            <p:ph type="title"/>
          </p:nvPr>
        </p:nvSpPr>
        <p:spPr/>
        <p:txBody>
          <a:bodyPr/>
          <a:lstStyle/>
          <a:p>
            <a:endParaRPr lang="en-GB" dirty="0"/>
          </a:p>
        </p:txBody>
      </p:sp>
      <p:pic>
        <p:nvPicPr>
          <p:cNvPr id="5" name="Picture 4" descr="180px-Fountain-pen-nib.jpg"/>
          <p:cNvPicPr>
            <a:picLocks noChangeAspect="1"/>
          </p:cNvPicPr>
          <p:nvPr/>
        </p:nvPicPr>
        <p:blipFill>
          <a:blip r:embed="rId2" cstate="print"/>
          <a:stretch>
            <a:fillRect/>
          </a:stretch>
        </p:blipFill>
        <p:spPr>
          <a:xfrm>
            <a:off x="5143472" y="6093296"/>
            <a:ext cx="3388968" cy="764704"/>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pPr lvl="0"/>
            <a:r>
              <a:rPr lang="en-GB" dirty="0" smtClean="0"/>
              <a:t>Publishing </a:t>
            </a:r>
            <a:r>
              <a:rPr lang="en-GB" dirty="0"/>
              <a:t>the PhD</a:t>
            </a:r>
          </a:p>
          <a:p>
            <a:pPr lvl="0"/>
            <a:r>
              <a:rPr lang="en-GB" dirty="0"/>
              <a:t>Publishing as part of the PhD – the Scandinavian and scientific model and the Manchester university model</a:t>
            </a:r>
          </a:p>
          <a:p>
            <a:pPr lvl="0"/>
            <a:r>
              <a:rPr lang="en-GB" i="1" dirty="0"/>
              <a:t>essay development journal article trajectory </a:t>
            </a:r>
            <a:endParaRPr lang="en-GB" dirty="0"/>
          </a:p>
          <a:p>
            <a:pPr lvl="0"/>
            <a:r>
              <a:rPr lang="en-GB" dirty="0"/>
              <a:t>(and then  wrap)</a:t>
            </a:r>
          </a:p>
          <a:p>
            <a:pPr lvl="0"/>
            <a:r>
              <a:rPr lang="en-GB" dirty="0"/>
              <a:t>Publishing alongside the PhD - be careful its related or detracts from momentum</a:t>
            </a:r>
          </a:p>
          <a:p>
            <a:pPr lvl="0"/>
            <a:r>
              <a:rPr lang="en-GB" dirty="0"/>
              <a:t>Publishing from the PhD – selecting appropriate elements and chapters articles etc to turn into essays –</a:t>
            </a:r>
            <a:r>
              <a:rPr lang="en-GB" i="1" dirty="0"/>
              <a:t>essay development journal article trajectory </a:t>
            </a:r>
            <a:endParaRPr lang="en-GB" dirty="0"/>
          </a:p>
          <a:p>
            <a:pPr lvl="0"/>
            <a:r>
              <a:rPr lang="en-GB" dirty="0"/>
              <a:t>Publishing the PhD – politics and processes of turning it into a book</a:t>
            </a:r>
          </a:p>
          <a:p>
            <a:pPr lvl="0"/>
            <a:r>
              <a:rPr lang="en-GB" dirty="0" smtClean="0"/>
              <a:t>The PhD by  </a:t>
            </a:r>
            <a:r>
              <a:rPr lang="en-GB" dirty="0"/>
              <a:t>Publication </a:t>
            </a:r>
          </a:p>
          <a:p>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11</a:t>
            </a:fld>
            <a:endParaRPr lang="en-GB"/>
          </a:p>
        </p:txBody>
      </p:sp>
      <p:sp>
        <p:nvSpPr>
          <p:cNvPr id="2" name="Title 1"/>
          <p:cNvSpPr>
            <a:spLocks noGrp="1"/>
          </p:cNvSpPr>
          <p:nvPr>
            <p:ph type="title"/>
          </p:nvPr>
        </p:nvSpPr>
        <p:spPr/>
        <p:txBody>
          <a:bodyPr>
            <a:normAutofit fontScale="90000"/>
          </a:bodyPr>
          <a:lstStyle/>
          <a:p>
            <a:r>
              <a:rPr lang="en-GB" b="1" dirty="0" smtClean="0"/>
              <a:t>Stages and kinds of publication</a:t>
            </a:r>
            <a:r>
              <a:rPr lang="en-GB" dirty="0" smtClean="0"/>
              <a:t/>
            </a:r>
            <a:br>
              <a:rPr lang="en-GB" dirty="0" smtClean="0"/>
            </a:br>
            <a:endParaRPr lang="en-GB" dirty="0"/>
          </a:p>
        </p:txBody>
      </p:sp>
      <p:pic>
        <p:nvPicPr>
          <p:cNvPr id="4" name="Picture 3" descr="180px-Fountain-pen-nib.jpg"/>
          <p:cNvPicPr>
            <a:picLocks noChangeAspect="1"/>
          </p:cNvPicPr>
          <p:nvPr/>
        </p:nvPicPr>
        <p:blipFill>
          <a:blip r:embed="rId2" cstate="print"/>
          <a:stretch>
            <a:fillRect/>
          </a:stretch>
        </p:blipFill>
        <p:spPr>
          <a:xfrm>
            <a:off x="5143472" y="5445224"/>
            <a:ext cx="4000528" cy="1000132"/>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b="1" dirty="0" smtClean="0"/>
              <a:t>Publishing as part of the PhD</a:t>
            </a:r>
            <a:endParaRPr lang="en-GB" dirty="0" smtClean="0"/>
          </a:p>
          <a:p>
            <a:r>
              <a:rPr lang="en-GB" b="1" dirty="0" smtClean="0"/>
              <a:t>Publishing during the PhD</a:t>
            </a:r>
            <a:endParaRPr lang="en-GB" dirty="0" smtClean="0"/>
          </a:p>
          <a:p>
            <a:r>
              <a:rPr lang="en-GB" b="1" dirty="0" smtClean="0"/>
              <a:t>Publishing after the PhD</a:t>
            </a:r>
            <a:endParaRPr lang="en-GB" dirty="0" smtClean="0"/>
          </a:p>
          <a:p>
            <a:r>
              <a:rPr lang="en-GB" b="1" dirty="0" smtClean="0"/>
              <a:t>PhD by publication </a:t>
            </a:r>
            <a:endParaRPr lang="en-GB" b="1" dirty="0" smtClean="0"/>
          </a:p>
          <a:p>
            <a:endParaRPr lang="en-GB" b="1" dirty="0" smtClean="0"/>
          </a:p>
          <a:p>
            <a:r>
              <a:rPr lang="en-GB" sz="3600" b="1" dirty="0" smtClean="0"/>
              <a:t>What do YOU want to do??</a:t>
            </a:r>
            <a:endParaRPr lang="en-GB" sz="3600" dirty="0" smtClean="0"/>
          </a:p>
          <a:p>
            <a:endParaRPr lang="en-GB" sz="3600"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12</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Publishing is now often expected for your CV, </a:t>
            </a:r>
            <a:endParaRPr lang="en-GB" dirty="0" smtClean="0"/>
          </a:p>
          <a:p>
            <a:r>
              <a:rPr lang="en-GB" dirty="0" smtClean="0"/>
              <a:t>will </a:t>
            </a:r>
            <a:r>
              <a:rPr lang="en-GB" dirty="0" smtClean="0"/>
              <a:t>be useful after achievement of the doctorate to help you to get a job, and </a:t>
            </a:r>
            <a:endParaRPr lang="en-GB" dirty="0" smtClean="0"/>
          </a:p>
          <a:p>
            <a:r>
              <a:rPr lang="en-GB" dirty="0" smtClean="0"/>
              <a:t>will </a:t>
            </a:r>
            <a:r>
              <a:rPr lang="en-GB" dirty="0" smtClean="0"/>
              <a:t>give you confidence before and during the viva to support credibility in the field. </a:t>
            </a:r>
            <a:endParaRPr lang="en-GB" dirty="0" smtClean="0"/>
          </a:p>
          <a:p>
            <a:r>
              <a:rPr lang="en-GB" dirty="0" smtClean="0"/>
              <a:t>This </a:t>
            </a:r>
            <a:r>
              <a:rPr lang="en-GB" dirty="0" smtClean="0"/>
              <a:t>credibility comes from your position, which shifts slightly from novice, student, to early member of the collection of voices engaged with discussion and dissemination in your field. </a:t>
            </a:r>
            <a:endParaRPr lang="en-GB" dirty="0" smtClean="0"/>
          </a:p>
        </p:txBody>
      </p:sp>
      <p:sp>
        <p:nvSpPr>
          <p:cNvPr id="3" name="Slide Number Placeholder 2"/>
          <p:cNvSpPr>
            <a:spLocks noGrp="1"/>
          </p:cNvSpPr>
          <p:nvPr>
            <p:ph type="sldNum" sz="quarter" idx="12"/>
          </p:nvPr>
        </p:nvSpPr>
        <p:spPr/>
        <p:txBody>
          <a:bodyPr/>
          <a:lstStyle/>
          <a:p>
            <a:fld id="{4BE44369-95BC-4C22-A86E-47EAA4075776}" type="slidenum">
              <a:rPr lang="en-GB" smtClean="0"/>
              <a:pPr/>
              <a:t>13</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2884912" cy="1000132"/>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smtClean="0"/>
              <a:t>Peers have already reviewed, commented on, supported and accepted some of your work for publication, so it has already achieved the criteria of a scholarly contribution to knowledge which is expected of the PhD itself. </a:t>
            </a:r>
            <a:endParaRPr lang="en-GB" dirty="0" smtClean="0"/>
          </a:p>
          <a:p>
            <a:r>
              <a:rPr lang="en-GB" dirty="0" smtClean="0"/>
              <a:t>Once </a:t>
            </a:r>
            <a:r>
              <a:rPr lang="en-GB" dirty="0" smtClean="0"/>
              <a:t>published, it is an indicator of the sophistication and acceptance of the contribution to knowledge your work is making in the field. </a:t>
            </a:r>
            <a:endParaRPr lang="en-GB" dirty="0" smtClean="0"/>
          </a:p>
          <a:p>
            <a:r>
              <a:rPr lang="en-GB" dirty="0" smtClean="0"/>
              <a:t>Publication </a:t>
            </a:r>
            <a:r>
              <a:rPr lang="en-GB" dirty="0" smtClean="0"/>
              <a:t>enables feedback and confidence – externally for student, supervisor and examiner.</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14</a:t>
            </a:fld>
            <a:endParaRPr lang="en-GB"/>
          </a:p>
        </p:txBody>
      </p:sp>
      <p:sp>
        <p:nvSpPr>
          <p:cNvPr id="4" name="Title 3"/>
          <p:cNvSpPr>
            <a:spLocks noGrp="1"/>
          </p:cNvSpPr>
          <p:nvPr>
            <p:ph type="title"/>
          </p:nvPr>
        </p:nvSpPr>
        <p:spPr/>
        <p:txBody>
          <a:bodyPr>
            <a:normAutofit fontScale="90000"/>
          </a:bodyPr>
          <a:lstStyle/>
          <a:p>
            <a:r>
              <a:rPr lang="en-GB" dirty="0" smtClean="0"/>
              <a:t>Why publish before gaining the PhD</a:t>
            </a: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lvl="0"/>
            <a:r>
              <a:rPr lang="en-GB" dirty="0" smtClean="0"/>
              <a:t>identifying, and designing projects or part of a developing thesis which can lead to publishable outputs</a:t>
            </a:r>
          </a:p>
          <a:p>
            <a:pPr lvl="0"/>
            <a:r>
              <a:rPr lang="en-GB" dirty="0" smtClean="0"/>
              <a:t>planning and management of the piece for publication</a:t>
            </a:r>
          </a:p>
          <a:p>
            <a:pPr lvl="0"/>
            <a:r>
              <a:rPr lang="en-GB" dirty="0" smtClean="0"/>
              <a:t>finding and researching suitable publication outlets </a:t>
            </a:r>
          </a:p>
          <a:p>
            <a:pPr lvl="0"/>
            <a:r>
              <a:rPr lang="en-GB" dirty="0" smtClean="0"/>
              <a:t>alignment and conversion of the thesis or parts of </a:t>
            </a:r>
            <a:r>
              <a:rPr lang="en-GB" dirty="0" smtClean="0"/>
              <a:t>it</a:t>
            </a:r>
          </a:p>
          <a:p>
            <a:pPr lvl="0"/>
            <a:r>
              <a:rPr lang="en-GB" dirty="0" smtClean="0"/>
              <a:t>Seeking support</a:t>
            </a:r>
            <a:endParaRPr lang="en-GB" dirty="0" smtClean="0"/>
          </a:p>
          <a:p>
            <a:pPr lvl="0"/>
            <a:r>
              <a:rPr lang="en-GB" dirty="0" smtClean="0"/>
              <a:t>writing, re writing, editing the text for submission </a:t>
            </a:r>
          </a:p>
          <a:p>
            <a:pPr lvl="0"/>
            <a:r>
              <a:rPr lang="en-GB" dirty="0" smtClean="0"/>
              <a:t>submitting for publication </a:t>
            </a:r>
          </a:p>
          <a:p>
            <a:pPr lvl="0"/>
            <a:r>
              <a:rPr lang="en-GB" dirty="0" smtClean="0"/>
              <a:t>handling reviews and re writing </a:t>
            </a:r>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15</a:t>
            </a:fld>
            <a:endParaRPr lang="en-GB"/>
          </a:p>
        </p:txBody>
      </p:sp>
      <p:sp>
        <p:nvSpPr>
          <p:cNvPr id="4" name="Title 3"/>
          <p:cNvSpPr>
            <a:spLocks noGrp="1"/>
          </p:cNvSpPr>
          <p:nvPr>
            <p:ph type="title"/>
          </p:nvPr>
        </p:nvSpPr>
        <p:spPr/>
        <p:txBody>
          <a:bodyPr>
            <a:normAutofit fontScale="90000"/>
          </a:bodyPr>
          <a:lstStyle/>
          <a:p>
            <a:r>
              <a:rPr lang="en-GB" dirty="0" smtClean="0"/>
              <a:t>Stages –your thoughts about issues, and </a:t>
            </a:r>
            <a:r>
              <a:rPr lang="en-GB" dirty="0" err="1" smtClean="0"/>
              <a:t>oportunities</a:t>
            </a:r>
            <a:r>
              <a:rPr lang="en-GB" dirty="0" smtClean="0"/>
              <a:t> at each stage </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Length and focus are important</a:t>
            </a:r>
            <a:r>
              <a:rPr lang="en-GB" dirty="0" smtClean="0"/>
              <a:t>.</a:t>
            </a:r>
          </a:p>
          <a:p>
            <a:r>
              <a:rPr lang="en-GB" dirty="0" smtClean="0"/>
              <a:t> </a:t>
            </a:r>
            <a:r>
              <a:rPr lang="en-GB" dirty="0" smtClean="0"/>
              <a:t>Selecting appropriate elements to turn in to a journal article aids the focus of your writing. </a:t>
            </a:r>
            <a:r>
              <a:rPr lang="en-GB" dirty="0" smtClean="0"/>
              <a:t>  </a:t>
            </a:r>
          </a:p>
          <a:p>
            <a:r>
              <a:rPr lang="en-GB" dirty="0" smtClean="0"/>
              <a:t>There </a:t>
            </a:r>
            <a:r>
              <a:rPr lang="en-GB" dirty="0" smtClean="0"/>
              <a:t>is too much space in a PhD, it can seem huge and daunting, and you might at some points be guilty of forgetting what the main questions and findings are. </a:t>
            </a:r>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16</a:t>
            </a:fld>
            <a:endParaRPr lang="en-GB"/>
          </a:p>
        </p:txBody>
      </p:sp>
      <p:sp>
        <p:nvSpPr>
          <p:cNvPr id="4" name="Title 3"/>
          <p:cNvSpPr>
            <a:spLocks noGrp="1"/>
          </p:cNvSpPr>
          <p:nvPr>
            <p:ph type="title"/>
          </p:nvPr>
        </p:nvSpPr>
        <p:spPr/>
        <p:txBody>
          <a:bodyPr/>
          <a:lstStyle/>
          <a:p>
            <a:r>
              <a:rPr lang="en-GB" dirty="0" smtClean="0"/>
              <a:t>What to publish</a:t>
            </a: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smtClean="0"/>
              <a:t>Once </a:t>
            </a:r>
            <a:r>
              <a:rPr lang="en-GB" dirty="0" smtClean="0"/>
              <a:t>your PhD is finished you must of course begin to turn it into publication and share it with the wider readership of interested experts and practitioners who can benefit from your work. </a:t>
            </a:r>
            <a:endParaRPr lang="en-GB" dirty="0" smtClean="0"/>
          </a:p>
          <a:p>
            <a:r>
              <a:rPr lang="en-GB" dirty="0" smtClean="0"/>
              <a:t>The </a:t>
            </a:r>
            <a:r>
              <a:rPr lang="en-GB" dirty="0" smtClean="0"/>
              <a:t>PhD thesis itself can be considered a publication in many contexts and now it is easier to have access to it online through electronic means, </a:t>
            </a:r>
            <a:endParaRPr lang="en-GB" dirty="0" smtClean="0"/>
          </a:p>
          <a:p>
            <a:r>
              <a:rPr lang="en-GB" dirty="0" smtClean="0"/>
              <a:t>T</a:t>
            </a:r>
            <a:r>
              <a:rPr lang="en-GB" dirty="0" smtClean="0"/>
              <a:t>he </a:t>
            </a:r>
            <a:r>
              <a:rPr lang="en-GB" dirty="0" smtClean="0"/>
              <a:t>selection of appropriate elements for publication as journal articles is important. </a:t>
            </a:r>
            <a:endParaRPr lang="en-GB" dirty="0" smtClean="0"/>
          </a:p>
          <a:p>
            <a:r>
              <a:rPr lang="en-GB" dirty="0" smtClean="0"/>
              <a:t>It </a:t>
            </a:r>
            <a:r>
              <a:rPr lang="en-GB" dirty="0" smtClean="0"/>
              <a:t>is also important to consider whether the whole might be turned into a book.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17</a:t>
            </a:fld>
            <a:endParaRPr lang="en-GB"/>
          </a:p>
        </p:txBody>
      </p:sp>
      <p:sp>
        <p:nvSpPr>
          <p:cNvPr id="4" name="Title 3"/>
          <p:cNvSpPr>
            <a:spLocks noGrp="1"/>
          </p:cNvSpPr>
          <p:nvPr>
            <p:ph type="title"/>
          </p:nvPr>
        </p:nvSpPr>
        <p:spPr>
          <a:xfrm>
            <a:off x="179512" y="274638"/>
            <a:ext cx="8964488" cy="1143000"/>
          </a:xfrm>
        </p:spPr>
        <p:txBody>
          <a:bodyPr>
            <a:normAutofit fontScale="90000"/>
          </a:bodyPr>
          <a:lstStyle/>
          <a:p>
            <a:r>
              <a:rPr lang="en-GB" sz="3600" dirty="0" smtClean="0"/>
              <a:t>Publishing after the PhD – Selecting parts of the finished PhD for publication – examples </a:t>
            </a:r>
            <a:r>
              <a:rPr lang="en-GB" dirty="0" smtClean="0"/>
              <a:t/>
            </a:r>
            <a:br>
              <a:rPr lang="en-GB" dirty="0" smtClean="0"/>
            </a:b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2956920" cy="100013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481328"/>
            <a:ext cx="8435280" cy="5548072"/>
          </a:xfrm>
        </p:spPr>
        <p:txBody>
          <a:bodyPr>
            <a:normAutofit fontScale="92500"/>
          </a:bodyPr>
          <a:lstStyle/>
          <a:p>
            <a:r>
              <a:rPr lang="en-GB" dirty="0" smtClean="0"/>
              <a:t>Your </a:t>
            </a:r>
            <a:r>
              <a:rPr lang="en-GB" dirty="0" smtClean="0"/>
              <a:t>PhD is a substantial piece of work which makes a contribution to knowledge in the field. </a:t>
            </a:r>
            <a:endParaRPr lang="en-GB" dirty="0" smtClean="0"/>
          </a:p>
          <a:p>
            <a:r>
              <a:rPr lang="en-GB" dirty="0" smtClean="0"/>
              <a:t>It </a:t>
            </a:r>
            <a:r>
              <a:rPr lang="en-GB" dirty="0" smtClean="0"/>
              <a:t>is also rather specialised and its main readership is you, your supervisor and your examiners, and some critical friends, and perhaps, if they have the dedication, your mum or partner. </a:t>
            </a:r>
            <a:endParaRPr lang="en-GB" dirty="0" smtClean="0"/>
          </a:p>
          <a:p>
            <a:r>
              <a:rPr lang="en-GB" dirty="0" smtClean="0"/>
              <a:t>They </a:t>
            </a:r>
            <a:r>
              <a:rPr lang="en-GB" dirty="0" smtClean="0"/>
              <a:t>read for different reasons, </a:t>
            </a:r>
            <a:r>
              <a:rPr lang="en-GB" dirty="0" smtClean="0"/>
              <a:t> </a:t>
            </a:r>
          </a:p>
          <a:p>
            <a:r>
              <a:rPr lang="en-GB" dirty="0" smtClean="0"/>
              <a:t>explore </a:t>
            </a:r>
            <a:r>
              <a:rPr lang="en-GB" dirty="0" smtClean="0"/>
              <a:t>the erudition and contribution </a:t>
            </a:r>
            <a:r>
              <a:rPr lang="en-GB" dirty="0" smtClean="0"/>
              <a:t> </a:t>
            </a:r>
          </a:p>
          <a:p>
            <a:r>
              <a:rPr lang="en-GB" dirty="0" smtClean="0"/>
              <a:t>to </a:t>
            </a:r>
            <a:r>
              <a:rPr lang="en-GB" dirty="0" smtClean="0"/>
              <a:t>marvel that you can develop such a specialised argument after such a long time working. </a:t>
            </a:r>
            <a:endParaRPr lang="en-GB" dirty="0" smtClean="0"/>
          </a:p>
          <a:p>
            <a:r>
              <a:rPr lang="en-GB" dirty="0" smtClean="0"/>
              <a:t>The </a:t>
            </a:r>
            <a:r>
              <a:rPr lang="en-GB" dirty="0" smtClean="0"/>
              <a:t>family tend to read PhDs as a rite of passage, surviving, or having survived, while you carried out your research and struggled through writing up.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18</a:t>
            </a:fld>
            <a:endParaRPr lang="en-GB"/>
          </a:p>
        </p:txBody>
      </p:sp>
      <p:sp>
        <p:nvSpPr>
          <p:cNvPr id="4" name="Title 3"/>
          <p:cNvSpPr>
            <a:spLocks noGrp="1"/>
          </p:cNvSpPr>
          <p:nvPr>
            <p:ph type="title"/>
          </p:nvPr>
        </p:nvSpPr>
        <p:spPr>
          <a:xfrm>
            <a:off x="457200" y="274638"/>
            <a:ext cx="8229600" cy="1354162"/>
          </a:xfrm>
        </p:spPr>
        <p:txBody>
          <a:bodyPr>
            <a:normAutofit fontScale="90000"/>
          </a:bodyPr>
          <a:lstStyle/>
          <a:p>
            <a:r>
              <a:rPr lang="en-GB" sz="3600" dirty="0" smtClean="0"/>
              <a:t>Readers and reasons to read</a:t>
            </a:r>
            <a:br>
              <a:rPr lang="en-GB" sz="3600" dirty="0" smtClean="0"/>
            </a:br>
            <a:r>
              <a:rPr lang="en-GB" sz="3600" dirty="0" smtClean="0"/>
              <a:t>Deciding </a:t>
            </a:r>
            <a:r>
              <a:rPr lang="en-GB" sz="3600" dirty="0" smtClean="0"/>
              <a:t>on where to publish and considering your readership </a:t>
            </a:r>
            <a:r>
              <a:rPr lang="en-GB" dirty="0" smtClean="0"/>
              <a:t/>
            </a:r>
            <a:br>
              <a:rPr lang="en-GB" dirty="0" smtClean="0"/>
            </a:br>
            <a:r>
              <a:rPr lang="en-GB" dirty="0" smtClean="0"/>
              <a:t> </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8640"/>
            <a:ext cx="8229600" cy="6408712"/>
          </a:xfrm>
        </p:spPr>
        <p:txBody>
          <a:bodyPr>
            <a:normAutofit/>
          </a:bodyPr>
          <a:lstStyle/>
          <a:p>
            <a:r>
              <a:rPr lang="en-GB" dirty="0" smtClean="0"/>
              <a:t>But the readership of your article arising from the PhD is different, it could be wider, and it is specialist. </a:t>
            </a:r>
            <a:endParaRPr lang="en-GB" dirty="0" smtClean="0"/>
          </a:p>
          <a:p>
            <a:r>
              <a:rPr lang="en-GB" dirty="0" smtClean="0"/>
              <a:t>This </a:t>
            </a:r>
            <a:r>
              <a:rPr lang="en-GB" dirty="0" smtClean="0"/>
              <a:t>readership has less time to spend than your supervisor or examiners, those devoted to the 80,000 words. </a:t>
            </a:r>
            <a:endParaRPr lang="en-GB" dirty="0" smtClean="0"/>
          </a:p>
          <a:p>
            <a:r>
              <a:rPr lang="en-GB" dirty="0" smtClean="0"/>
              <a:t>Each </a:t>
            </a:r>
            <a:r>
              <a:rPr lang="en-GB" dirty="0" smtClean="0"/>
              <a:t>of your readers approaches your work with their own interests. </a:t>
            </a:r>
            <a:endParaRPr lang="en-GB" dirty="0" smtClean="0"/>
          </a:p>
          <a:p>
            <a:r>
              <a:rPr lang="en-GB" dirty="0" smtClean="0"/>
              <a:t>They </a:t>
            </a:r>
            <a:r>
              <a:rPr lang="en-GB" dirty="0" smtClean="0"/>
              <a:t>want to read your specific contribution to a field in which they have a specialist </a:t>
            </a:r>
            <a:r>
              <a:rPr lang="en-GB" dirty="0" smtClean="0"/>
              <a:t>interest </a:t>
            </a:r>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19</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production of an essay or article </a:t>
            </a:r>
            <a:r>
              <a:rPr lang="en-GB" dirty="0" smtClean="0"/>
              <a:t> </a:t>
            </a:r>
          </a:p>
          <a:p>
            <a:r>
              <a:rPr lang="en-GB" dirty="0" smtClean="0"/>
              <a:t>like </a:t>
            </a:r>
            <a:r>
              <a:rPr lang="en-GB" dirty="0" smtClean="0"/>
              <a:t>a mini version of an element of the PhD, in a conventional, mini PhD shape, enables a sharp focus down on what the contribution to knowledge is. </a:t>
            </a:r>
            <a:endParaRPr lang="en-GB" dirty="0" smtClean="0"/>
          </a:p>
          <a:p>
            <a:r>
              <a:rPr lang="en-GB" dirty="0" smtClean="0"/>
              <a:t>It </a:t>
            </a:r>
            <a:r>
              <a:rPr lang="en-GB" dirty="0" smtClean="0"/>
              <a:t>also gives you practice in how to structure your work in a manageably sized piece (usually 5-7,000 words, standard journal article size).</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20</a:t>
            </a:fld>
            <a:endParaRPr lang="en-GB"/>
          </a:p>
        </p:txBody>
      </p:sp>
      <p:sp>
        <p:nvSpPr>
          <p:cNvPr id="4" name="Title 3"/>
          <p:cNvSpPr>
            <a:spLocks noGrp="1"/>
          </p:cNvSpPr>
          <p:nvPr>
            <p:ph type="title"/>
          </p:nvPr>
        </p:nvSpPr>
        <p:spPr/>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60648"/>
            <a:ext cx="8229600" cy="5746643"/>
          </a:xfrm>
        </p:spPr>
        <p:txBody>
          <a:bodyPr>
            <a:normAutofit lnSpcReduction="10000"/>
          </a:bodyPr>
          <a:lstStyle/>
          <a:p>
            <a:r>
              <a:rPr lang="en-GB" dirty="0" smtClean="0"/>
              <a:t>Developing an essay from your ongoing thesis and research enables you to develop an argument and use literature in that argument; to theorise; and defend your case regarding methodology, methods, place in the literature, explicating the analysis of specific elements of data in tight relation to the research questions, part of which this article is addressing, and using them as evidence for that argument. </a:t>
            </a:r>
            <a:endParaRPr lang="en-GB" dirty="0" smtClean="0"/>
          </a:p>
          <a:p>
            <a:r>
              <a:rPr lang="en-GB" dirty="0" smtClean="0"/>
              <a:t>Then </a:t>
            </a:r>
            <a:r>
              <a:rPr lang="en-GB" dirty="0" smtClean="0"/>
              <a:t>you are involved in actually producing a mini thesis, from abstract, through introduction, literature review, methodology and methods, data and discussion, to conclusions, both factual and conceptual.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21</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3100936" cy="1000132"/>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The exercise of producing this mini version, the tight focus needed, helps you to open out and work in the same tight way with the full thesis if it is a monograph, and with the other articles and the overall theorised argument, or ‘wrap’, if it is a series of articles and a ‘wrap’.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22</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60648"/>
            <a:ext cx="8229600" cy="6597352"/>
          </a:xfrm>
        </p:spPr>
        <p:txBody>
          <a:bodyPr>
            <a:normAutofit/>
          </a:bodyPr>
          <a:lstStyle/>
          <a:p>
            <a:r>
              <a:rPr lang="en-GB" dirty="0" smtClean="0"/>
              <a:t>If it is a monograph, your PhD is probably 80,000 words long, and your essays from it can never be simply chapter 1, chapter 2, chapter 3 </a:t>
            </a:r>
            <a:r>
              <a:rPr lang="en-GB" dirty="0" smtClean="0"/>
              <a:t>etc</a:t>
            </a:r>
          </a:p>
          <a:p>
            <a:r>
              <a:rPr lang="en-GB" dirty="0" smtClean="0"/>
              <a:t>Each </a:t>
            </a:r>
            <a:r>
              <a:rPr lang="en-GB" dirty="0" smtClean="0"/>
              <a:t>essay or article has its own structure, which is a version of the PhD – each has an abstract, introduction, </a:t>
            </a:r>
            <a:r>
              <a:rPr lang="en-GB" dirty="0" smtClean="0"/>
              <a:t>engaging  </a:t>
            </a:r>
            <a:r>
              <a:rPr lang="en-GB" dirty="0" smtClean="0"/>
              <a:t>the </a:t>
            </a:r>
            <a:r>
              <a:rPr lang="en-GB" dirty="0" smtClean="0"/>
              <a:t>work in a </a:t>
            </a:r>
            <a:r>
              <a:rPr lang="en-GB" dirty="0" smtClean="0"/>
              <a:t>larger field and emphasising its contribution, and then continues into a literature review element and methodology and methods, and then onto the data. </a:t>
            </a:r>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23</a:t>
            </a:fld>
            <a:endParaRPr lang="en-GB"/>
          </a:p>
        </p:txBody>
      </p:sp>
      <p:sp>
        <p:nvSpPr>
          <p:cNvPr id="4" name="Title 3"/>
          <p:cNvSpPr>
            <a:spLocks noGrp="1"/>
          </p:cNvSpPr>
          <p:nvPr>
            <p:ph type="title"/>
          </p:nvPr>
        </p:nvSpPr>
        <p:spPr>
          <a:xfrm>
            <a:off x="457200" y="274638"/>
            <a:ext cx="8229600" cy="58018"/>
          </a:xfrm>
        </p:spPr>
        <p:txBody>
          <a:bodyPr>
            <a:normAutofit fontScale="90000"/>
          </a:bodyPr>
          <a:lstStyle/>
          <a:p>
            <a:r>
              <a:rPr lang="en-GB" dirty="0" smtClean="0"/>
              <a:t>v</a:t>
            </a: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2884912" cy="1000132"/>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GB" dirty="0" smtClean="0"/>
              <a:t>Simply cutting up chapters will not work, as each depends on the introductory material at the start of the PhD – you need to select elements of this. </a:t>
            </a:r>
          </a:p>
          <a:p>
            <a:r>
              <a:rPr lang="en-GB" dirty="0" smtClean="0"/>
              <a:t>Setting the scene clearly, outlining the range of responses to questions in the field, locating your own contribution and approach are all important in any essay and for all of the different kinds of readers who might read your work, though some will skip through the essay looking for certain elements.</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24</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3028928" cy="1000132"/>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0"/>
            <a:ext cx="8229600" cy="6007291"/>
          </a:xfrm>
        </p:spPr>
        <p:txBody>
          <a:bodyPr>
            <a:normAutofit/>
          </a:bodyPr>
          <a:lstStyle/>
          <a:p>
            <a:r>
              <a:rPr lang="en-GB" dirty="0" smtClean="0"/>
              <a:t>The literature review might be written up as an essay, as a synthesis of literature in the field, </a:t>
            </a:r>
            <a:endParaRPr lang="en-GB" dirty="0" smtClean="0"/>
          </a:p>
          <a:p>
            <a:r>
              <a:rPr lang="en-GB" dirty="0" smtClean="0"/>
              <a:t> </a:t>
            </a:r>
            <a:r>
              <a:rPr lang="en-GB" dirty="0" smtClean="0"/>
              <a:t>the methodology section as a contribution to a new use of methodology and methods, </a:t>
            </a:r>
            <a:endParaRPr lang="en-GB" dirty="0" smtClean="0"/>
          </a:p>
          <a:p>
            <a:r>
              <a:rPr lang="en-GB" dirty="0" smtClean="0"/>
              <a:t>or </a:t>
            </a:r>
            <a:r>
              <a:rPr lang="en-GB" dirty="0" smtClean="0"/>
              <a:t>an essay emphasising the methodology with some of your data – a case study in action of that methodology and methods. </a:t>
            </a:r>
            <a:endParaRPr lang="en-GB" dirty="0" smtClean="0"/>
          </a:p>
          <a:p>
            <a:r>
              <a:rPr lang="en-GB" dirty="0" smtClean="0"/>
              <a:t>This </a:t>
            </a:r>
            <a:r>
              <a:rPr lang="en-GB" dirty="0" smtClean="0"/>
              <a:t>is particularly likely if you have developed a new twist to a new use of the methodology and methods. </a:t>
            </a:r>
            <a:endParaRPr lang="en-GB" dirty="0" smtClean="0"/>
          </a:p>
          <a:p>
            <a:endParaRPr lang="en-GB" dirty="0" smtClean="0"/>
          </a:p>
        </p:txBody>
      </p:sp>
      <p:sp>
        <p:nvSpPr>
          <p:cNvPr id="3" name="Slide Number Placeholder 2"/>
          <p:cNvSpPr>
            <a:spLocks noGrp="1"/>
          </p:cNvSpPr>
          <p:nvPr>
            <p:ph type="sldNum" sz="quarter" idx="12"/>
          </p:nvPr>
        </p:nvSpPr>
        <p:spPr/>
        <p:txBody>
          <a:bodyPr/>
          <a:lstStyle/>
          <a:p>
            <a:fld id="{4BE44369-95BC-4C22-A86E-47EAA4075776}" type="slidenum">
              <a:rPr lang="en-GB" smtClean="0"/>
              <a:pPr/>
              <a:t>25</a:t>
            </a:fld>
            <a:endParaRPr lang="en-GB"/>
          </a:p>
        </p:txBody>
      </p:sp>
      <p:sp>
        <p:nvSpPr>
          <p:cNvPr id="4" name="Title 3"/>
          <p:cNvSpPr>
            <a:spLocks noGrp="1"/>
          </p:cNvSpPr>
          <p:nvPr>
            <p:ph type="title"/>
          </p:nvPr>
        </p:nvSpPr>
        <p:spPr>
          <a:xfrm flipV="1">
            <a:off x="457200" y="228919"/>
            <a:ext cx="8229600" cy="45719"/>
          </a:xfrm>
        </p:spPr>
        <p:txBody>
          <a:bodyPr>
            <a:normAutofit fontScale="90000"/>
          </a:bodyPr>
          <a:lstStyle/>
          <a:p>
            <a:r>
              <a:rPr lang="en-GB" dirty="0" smtClean="0"/>
              <a:t/>
            </a:r>
            <a:br>
              <a:rPr lang="en-GB" dirty="0" smtClean="0"/>
            </a:b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Most likely the different themes which emerge in your data analysis here are the richest potential source for articles – </a:t>
            </a:r>
            <a:endParaRPr lang="en-GB" dirty="0" smtClean="0"/>
          </a:p>
          <a:p>
            <a:r>
              <a:rPr lang="en-GB" dirty="0" smtClean="0"/>
              <a:t>if </a:t>
            </a:r>
            <a:r>
              <a:rPr lang="en-GB" dirty="0" smtClean="0"/>
              <a:t>you have three chapters each taking a different theme then there could well be three articles here.</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26</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For example, in a PhD on three writers of the Gothic, </a:t>
            </a:r>
            <a:endParaRPr lang="en-GB" dirty="0" smtClean="0"/>
          </a:p>
          <a:p>
            <a:r>
              <a:rPr lang="en-GB" dirty="0" smtClean="0"/>
              <a:t>each </a:t>
            </a:r>
            <a:r>
              <a:rPr lang="en-GB" dirty="0" smtClean="0"/>
              <a:t>chapter on each writer could be turned into an article, </a:t>
            </a:r>
            <a:endParaRPr lang="en-GB" dirty="0" smtClean="0"/>
          </a:p>
          <a:p>
            <a:r>
              <a:rPr lang="en-GB" dirty="0" smtClean="0"/>
              <a:t>or </a:t>
            </a:r>
            <a:r>
              <a:rPr lang="en-GB" dirty="0" smtClean="0"/>
              <a:t>each theme which involves each of the three writers could be an article, e.g. ghosts and the legacy of the east in the works of x, x and x, </a:t>
            </a:r>
            <a:endParaRPr lang="en-GB" dirty="0" smtClean="0"/>
          </a:p>
          <a:p>
            <a:r>
              <a:rPr lang="en-GB" dirty="0" smtClean="0"/>
              <a:t>then </a:t>
            </a:r>
            <a:r>
              <a:rPr lang="en-GB" dirty="0" smtClean="0"/>
              <a:t>domestic gothic in the works of x, x, and x.</a:t>
            </a:r>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27</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How could your PhD be developed into articles now?</a:t>
            </a:r>
          </a:p>
          <a:p>
            <a:r>
              <a:rPr lang="en-GB" dirty="0" smtClean="0"/>
              <a:t>Where might you consider sending them?</a:t>
            </a:r>
          </a:p>
          <a:p>
            <a:r>
              <a:rPr lang="en-GB" dirty="0" smtClean="0"/>
              <a:t>What support and development would be useful now?</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28</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Kwan (2011) in Hong Kong found that </a:t>
            </a:r>
            <a:r>
              <a:rPr lang="en-GB" dirty="0" smtClean="0"/>
              <a:t>PhD students were often quite resentful about the amount of time it took to write for publication and felt that </a:t>
            </a:r>
            <a:r>
              <a:rPr lang="en-GB" dirty="0" smtClean="0"/>
              <a:t>it </a:t>
            </a:r>
            <a:r>
              <a:rPr lang="en-GB" dirty="0" smtClean="0"/>
              <a:t>was just so much more work for them to do.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29</a:t>
            </a:fld>
            <a:endParaRPr lang="en-GB"/>
          </a:p>
        </p:txBody>
      </p:sp>
      <p:sp>
        <p:nvSpPr>
          <p:cNvPr id="4" name="Title 3"/>
          <p:cNvSpPr>
            <a:spLocks noGrp="1"/>
          </p:cNvSpPr>
          <p:nvPr>
            <p:ph type="title"/>
          </p:nvPr>
        </p:nvSpPr>
        <p:spPr/>
        <p:txBody>
          <a:bodyPr/>
          <a:lstStyle/>
          <a:p>
            <a:endParaRPr lang="en-GB"/>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There might not be explicit in-house support for your writing, </a:t>
            </a:r>
            <a:endParaRPr lang="en-GB" dirty="0" smtClean="0"/>
          </a:p>
          <a:p>
            <a:r>
              <a:rPr lang="en-GB" dirty="0" smtClean="0"/>
              <a:t>supervisors </a:t>
            </a:r>
            <a:r>
              <a:rPr lang="en-GB" dirty="0" smtClean="0"/>
              <a:t>often take this on, </a:t>
            </a:r>
            <a:endParaRPr lang="en-GB" dirty="0" smtClean="0"/>
          </a:p>
          <a:p>
            <a:r>
              <a:rPr lang="en-GB" dirty="0" smtClean="0"/>
              <a:t>there </a:t>
            </a:r>
            <a:r>
              <a:rPr lang="en-GB" dirty="0" smtClean="0"/>
              <a:t>could also be writing support offered through the library or writing centres, </a:t>
            </a:r>
            <a:endParaRPr lang="en-GB" dirty="0" smtClean="0"/>
          </a:p>
          <a:p>
            <a:r>
              <a:rPr lang="en-GB" dirty="0" smtClean="0"/>
              <a:t>And/ or </a:t>
            </a:r>
            <a:r>
              <a:rPr lang="en-GB" dirty="0" smtClean="0"/>
              <a:t>you can set up your own writing circles to share and support the development of each other’s work.</a:t>
            </a:r>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30</a:t>
            </a:fld>
            <a:endParaRPr lang="en-GB"/>
          </a:p>
        </p:txBody>
      </p:sp>
      <p:sp>
        <p:nvSpPr>
          <p:cNvPr id="4" name="Title 3"/>
          <p:cNvSpPr>
            <a:spLocks noGrp="1"/>
          </p:cNvSpPr>
          <p:nvPr>
            <p:ph type="title"/>
          </p:nvPr>
        </p:nvSpPr>
        <p:spPr/>
        <p:txBody>
          <a:bodyPr/>
          <a:lstStyle/>
          <a:p>
            <a:r>
              <a:rPr lang="en-GB" dirty="0" smtClean="0"/>
              <a:t>Support?</a:t>
            </a: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24744"/>
            <a:ext cx="8229600" cy="4882547"/>
          </a:xfrm>
        </p:spPr>
        <p:txBody>
          <a:bodyPr>
            <a:normAutofit lnSpcReduction="10000"/>
          </a:bodyPr>
          <a:lstStyle/>
          <a:p>
            <a:r>
              <a:rPr lang="en-GB" dirty="0" smtClean="0"/>
              <a:t>support the emotional processes: </a:t>
            </a:r>
            <a:endParaRPr lang="en-GB" dirty="0" smtClean="0"/>
          </a:p>
          <a:p>
            <a:r>
              <a:rPr lang="en-GB" dirty="0" smtClean="0"/>
              <a:t>the </a:t>
            </a:r>
            <a:r>
              <a:rPr lang="en-GB" dirty="0" smtClean="0"/>
              <a:t>resilience, perseverance, confidence and articulacy needed; encourage and support writing groups; </a:t>
            </a:r>
            <a:endParaRPr lang="en-GB" dirty="0" smtClean="0"/>
          </a:p>
          <a:p>
            <a:r>
              <a:rPr lang="en-GB" dirty="0" smtClean="0"/>
              <a:t>offer </a:t>
            </a:r>
            <a:r>
              <a:rPr lang="en-GB" dirty="0" smtClean="0"/>
              <a:t>to co-write journal articles, without stealing all the recognition; </a:t>
            </a:r>
            <a:endParaRPr lang="en-GB" dirty="0" smtClean="0"/>
          </a:p>
          <a:p>
            <a:r>
              <a:rPr lang="en-GB" dirty="0" smtClean="0"/>
              <a:t>join </a:t>
            </a:r>
            <a:r>
              <a:rPr lang="en-GB" dirty="0" smtClean="0"/>
              <a:t>students in conference presentations and in book chapters</a:t>
            </a:r>
            <a:r>
              <a:rPr lang="en-GB" dirty="0" smtClean="0"/>
              <a:t>;</a:t>
            </a:r>
          </a:p>
          <a:p>
            <a:r>
              <a:rPr lang="en-GB" dirty="0" smtClean="0"/>
              <a:t>and </a:t>
            </a:r>
            <a:r>
              <a:rPr lang="en-GB" dirty="0" smtClean="0"/>
              <a:t>put them in touch with editors who are looking for reviewers so that they can begin to develop their skills in reviewing, which skills can transfer to their own writing.  </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31</a:t>
            </a:fld>
            <a:endParaRPr lang="en-GB"/>
          </a:p>
        </p:txBody>
      </p:sp>
      <p:sp>
        <p:nvSpPr>
          <p:cNvPr id="4" name="Title 3"/>
          <p:cNvSpPr>
            <a:spLocks noGrp="1"/>
          </p:cNvSpPr>
          <p:nvPr>
            <p:ph type="title"/>
          </p:nvPr>
        </p:nvSpPr>
        <p:spPr/>
        <p:txBody>
          <a:bodyPr>
            <a:normAutofit fontScale="90000"/>
          </a:bodyPr>
          <a:lstStyle/>
          <a:p>
            <a:r>
              <a:rPr lang="en-GB" dirty="0" smtClean="0"/>
              <a:t>Supervisors suggest they should</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60648"/>
            <a:ext cx="8229600" cy="5746643"/>
          </a:xfrm>
        </p:spPr>
        <p:txBody>
          <a:bodyPr>
            <a:normAutofit/>
          </a:bodyPr>
          <a:lstStyle/>
          <a:p>
            <a:r>
              <a:rPr lang="en-GB" dirty="0" smtClean="0"/>
              <a:t> help </a:t>
            </a:r>
            <a:r>
              <a:rPr lang="en-GB" dirty="0" smtClean="0"/>
              <a:t>students to demystify the process of spotting the right journals to write for and why, </a:t>
            </a:r>
            <a:endParaRPr lang="en-GB" dirty="0" smtClean="0"/>
          </a:p>
          <a:p>
            <a:r>
              <a:rPr lang="en-GB" dirty="0" smtClean="0"/>
              <a:t>Suggest  </a:t>
            </a:r>
            <a:r>
              <a:rPr lang="en-GB" dirty="0" smtClean="0"/>
              <a:t>looking through , the web of knowledge, web of science, impact factors, citations, publishers, websites, and following the trajectory of a favourite author – where they have published, how much and with whom, </a:t>
            </a:r>
            <a:endParaRPr lang="en-GB" dirty="0" smtClean="0"/>
          </a:p>
          <a:p>
            <a:r>
              <a:rPr lang="en-GB" dirty="0" smtClean="0"/>
              <a:t>so you can </a:t>
            </a:r>
            <a:r>
              <a:rPr lang="en-GB" dirty="0" smtClean="0"/>
              <a:t>see how to plan </a:t>
            </a:r>
            <a:r>
              <a:rPr lang="en-GB" dirty="0" smtClean="0"/>
              <a:t>your </a:t>
            </a:r>
            <a:r>
              <a:rPr lang="en-GB" dirty="0" smtClean="0"/>
              <a:t>own writing and publishing journey. </a:t>
            </a:r>
            <a:endParaRPr lang="en-GB" dirty="0" smtClean="0"/>
          </a:p>
          <a:p>
            <a:r>
              <a:rPr lang="en-GB" dirty="0" smtClean="0"/>
              <a:t> </a:t>
            </a:r>
            <a:r>
              <a:rPr lang="en-GB" dirty="0" smtClean="0"/>
              <a:t>do not necessarily go for the top journal first </a:t>
            </a:r>
            <a:endParaRPr lang="en-GB" dirty="0" smtClean="0"/>
          </a:p>
          <a:p>
            <a:r>
              <a:rPr lang="en-GB" dirty="0" smtClean="0"/>
              <a:t>Become aware </a:t>
            </a:r>
            <a:r>
              <a:rPr lang="en-GB" dirty="0" smtClean="0"/>
              <a:t>of the protocols of publication.</a:t>
            </a:r>
          </a:p>
          <a:p>
            <a:pPr>
              <a:buNone/>
            </a:pPr>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32</a:t>
            </a:fld>
            <a:endParaRPr lang="en-GB"/>
          </a:p>
        </p:txBody>
      </p:sp>
      <p:sp>
        <p:nvSpPr>
          <p:cNvPr id="4" name="Title 3"/>
          <p:cNvSpPr>
            <a:spLocks noGrp="1"/>
          </p:cNvSpPr>
          <p:nvPr>
            <p:ph type="title"/>
          </p:nvPr>
        </p:nvSpPr>
        <p:spPr>
          <a:xfrm flipV="1">
            <a:off x="457200" y="228919"/>
            <a:ext cx="8229600" cy="45719"/>
          </a:xfrm>
        </p:spPr>
        <p:txBody>
          <a:bodyPr>
            <a:normAutofit fontScale="90000"/>
          </a:bodyPr>
          <a:lstStyle/>
          <a:p>
            <a:r>
              <a:rPr lang="en-GB" dirty="0" smtClean="0"/>
              <a:t/>
            </a:r>
            <a:br>
              <a:rPr lang="en-GB" dirty="0" smtClean="0"/>
            </a:br>
            <a:endParaRPr lang="en-GB" dirty="0"/>
          </a:p>
        </p:txBody>
      </p:sp>
      <p:pic>
        <p:nvPicPr>
          <p:cNvPr id="5" name="Picture 4"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r>
              <a:rPr lang="en-GB" dirty="0" smtClean="0"/>
              <a:t>Pushing the forward thinking out in new areas is always dangerous, and supervisors and students would need to find where to publish new techniques and new findings in different contexts. </a:t>
            </a:r>
            <a:endParaRPr lang="en-GB" dirty="0" smtClean="0"/>
          </a:p>
          <a:p>
            <a:r>
              <a:rPr lang="en-GB" dirty="0" smtClean="0"/>
              <a:t>Engaging </a:t>
            </a:r>
            <a:r>
              <a:rPr lang="en-GB" dirty="0" smtClean="0"/>
              <a:t>with writing for an academic audience could cut across originality in the discipline because of the compliance with the expectation of academic publishing, which might undermine the originality of the work at an early stage. </a:t>
            </a:r>
            <a:endParaRPr lang="en-GB" dirty="0" smtClean="0"/>
          </a:p>
          <a:p>
            <a:r>
              <a:rPr lang="en-GB" dirty="0" smtClean="0"/>
              <a:t>Students </a:t>
            </a:r>
            <a:r>
              <a:rPr lang="en-GB" dirty="0" smtClean="0"/>
              <a:t>who publish with the project group or their supervisor would need to ensure that they felt their work was still their own, and that it could clearly be seen in any joint publication. </a:t>
            </a:r>
            <a:endParaRPr lang="en-GB" dirty="0" smtClean="0"/>
          </a:p>
          <a:p>
            <a:r>
              <a:rPr lang="en-GB" dirty="0" smtClean="0"/>
              <a:t>On </a:t>
            </a:r>
            <a:r>
              <a:rPr lang="en-GB" dirty="0" smtClean="0"/>
              <a:t>a slightly darker side, they need to avoid getting the work hijacked by their supervisor. </a:t>
            </a:r>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33</a:t>
            </a:fld>
            <a:endParaRPr lang="en-GB"/>
          </a:p>
        </p:txBody>
      </p:sp>
      <p:sp>
        <p:nvSpPr>
          <p:cNvPr id="4" name="Title 3"/>
          <p:cNvSpPr>
            <a:spLocks noGrp="1"/>
          </p:cNvSpPr>
          <p:nvPr>
            <p:ph type="title"/>
          </p:nvPr>
        </p:nvSpPr>
        <p:spPr/>
        <p:txBody>
          <a:bodyPr/>
          <a:lstStyle/>
          <a:p>
            <a:r>
              <a:rPr lang="en-GB" dirty="0" smtClean="0"/>
              <a:t>Concerns </a:t>
            </a:r>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In the PhD journey – what positive and  negative experiences have you had or can you envisage having in relation to </a:t>
            </a:r>
            <a:r>
              <a:rPr lang="en-GB" dirty="0" smtClean="0"/>
              <a:t> publishing</a:t>
            </a:r>
            <a:r>
              <a:rPr lang="en-GB" dirty="0" smtClean="0"/>
              <a:t>?</a:t>
            </a:r>
          </a:p>
          <a:p>
            <a:endParaRPr lang="en-GB" dirty="0" smtClean="0"/>
          </a:p>
          <a:p>
            <a:endParaRPr lang="en-GB" dirty="0" smtClean="0"/>
          </a:p>
        </p:txBody>
      </p:sp>
      <p:sp>
        <p:nvSpPr>
          <p:cNvPr id="5" name="Slide Number Placeholder 4"/>
          <p:cNvSpPr>
            <a:spLocks noGrp="1"/>
          </p:cNvSpPr>
          <p:nvPr>
            <p:ph type="sldNum" sz="quarter" idx="12"/>
          </p:nvPr>
        </p:nvSpPr>
        <p:spPr/>
        <p:txBody>
          <a:bodyPr/>
          <a:lstStyle/>
          <a:p>
            <a:fld id="{4BE44369-95BC-4C22-A86E-47EAA4075776}" type="slidenum">
              <a:rPr lang="en-GB" smtClean="0"/>
              <a:pPr/>
              <a:t>34</a:t>
            </a:fld>
            <a:endParaRPr lang="en-GB"/>
          </a:p>
        </p:txBody>
      </p:sp>
      <p:sp>
        <p:nvSpPr>
          <p:cNvPr id="2" name="Title 1"/>
          <p:cNvSpPr>
            <a:spLocks noGrp="1"/>
          </p:cNvSpPr>
          <p:nvPr>
            <p:ph type="title"/>
          </p:nvPr>
        </p:nvSpPr>
        <p:spPr/>
        <p:txBody>
          <a:bodyPr/>
          <a:lstStyle/>
          <a:p>
            <a:endParaRPr lang="en-GB" dirty="0"/>
          </a:p>
        </p:txBody>
      </p:sp>
      <p:pic>
        <p:nvPicPr>
          <p:cNvPr id="4" name="Picture 3" descr="180px-Fountain-pen-nib.jpg"/>
          <p:cNvPicPr>
            <a:picLocks noChangeAspect="1"/>
          </p:cNvPicPr>
          <p:nvPr/>
        </p:nvPicPr>
        <p:blipFill>
          <a:blip r:embed="rId2" cstate="print"/>
          <a:stretch>
            <a:fillRect/>
          </a:stretch>
        </p:blipFill>
        <p:spPr>
          <a:xfrm>
            <a:off x="2571736" y="214291"/>
            <a:ext cx="4000528" cy="1000132"/>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Disillusionment </a:t>
            </a:r>
            <a:r>
              <a:rPr lang="en-GB" dirty="0" smtClean="0"/>
              <a:t>with the publishing </a:t>
            </a:r>
            <a:r>
              <a:rPr lang="en-GB" dirty="0" smtClean="0"/>
              <a:t>process</a:t>
            </a:r>
            <a:endParaRPr lang="en-GB" dirty="0" smtClean="0"/>
          </a:p>
          <a:p>
            <a:r>
              <a:rPr lang="en-GB" dirty="0" smtClean="0"/>
              <a:t>Pushing the forward thinking out in new areas is always dangerous </a:t>
            </a:r>
            <a:r>
              <a:rPr lang="en-GB" dirty="0" smtClean="0"/>
              <a:t> </a:t>
            </a:r>
            <a:endParaRPr lang="en-GB" dirty="0" smtClean="0"/>
          </a:p>
          <a:p>
            <a:r>
              <a:rPr lang="en-GB" dirty="0" smtClean="0"/>
              <a:t>Getting the work hijacked by your supervisor</a:t>
            </a:r>
          </a:p>
          <a:p>
            <a:r>
              <a:rPr lang="en-GB" dirty="0" smtClean="0"/>
              <a:t>Difficulties of strength of paper, and part time students</a:t>
            </a:r>
          </a:p>
          <a:p>
            <a:r>
              <a:rPr lang="en-GB" dirty="0" smtClean="0"/>
              <a:t>Need to convince </a:t>
            </a:r>
            <a:r>
              <a:rPr lang="en-GB" dirty="0" smtClean="0"/>
              <a:t>yourself that it </a:t>
            </a:r>
            <a:r>
              <a:rPr lang="en-GB" dirty="0" smtClean="0"/>
              <a:t>is worth </a:t>
            </a:r>
            <a:r>
              <a:rPr lang="en-GB" dirty="0" smtClean="0"/>
              <a:t>your  </a:t>
            </a:r>
            <a:r>
              <a:rPr lang="en-GB" dirty="0" smtClean="0"/>
              <a:t>time</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35</a:t>
            </a:fld>
            <a:endParaRPr lang="en-GB"/>
          </a:p>
        </p:txBody>
      </p:sp>
      <p:sp>
        <p:nvSpPr>
          <p:cNvPr id="4" name="Title 3"/>
          <p:cNvSpPr>
            <a:spLocks noGrp="1"/>
          </p:cNvSpPr>
          <p:nvPr>
            <p:ph type="title"/>
          </p:nvPr>
        </p:nvSpPr>
        <p:spPr/>
        <p:txBody>
          <a:bodyPr/>
          <a:lstStyle/>
          <a:p>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9144000" cy="6007291"/>
          </a:xfrm>
        </p:spPr>
        <p:txBody>
          <a:bodyPr>
            <a:normAutofit/>
          </a:bodyPr>
          <a:lstStyle/>
          <a:p>
            <a:r>
              <a:rPr lang="en-GB" dirty="0" smtClean="0"/>
              <a:t>Find the right journals and develop a new theme/ approach through them</a:t>
            </a:r>
          </a:p>
          <a:p>
            <a:r>
              <a:rPr lang="en-GB" dirty="0" smtClean="0"/>
              <a:t>Ask your supervisor and other postgraduates to d</a:t>
            </a:r>
            <a:r>
              <a:rPr lang="en-GB" dirty="0" smtClean="0"/>
              <a:t>evelop </a:t>
            </a:r>
            <a:r>
              <a:rPr lang="en-GB" dirty="0" smtClean="0"/>
              <a:t>a list to share </a:t>
            </a:r>
            <a:r>
              <a:rPr lang="en-GB" dirty="0" smtClean="0"/>
              <a:t>where </a:t>
            </a:r>
            <a:r>
              <a:rPr lang="en-GB" dirty="0" smtClean="0"/>
              <a:t>already published </a:t>
            </a:r>
            <a:r>
              <a:rPr lang="en-GB" dirty="0" smtClean="0"/>
              <a:t> </a:t>
            </a:r>
            <a:endParaRPr lang="en-GB" dirty="0" smtClean="0"/>
          </a:p>
          <a:p>
            <a:r>
              <a:rPr lang="en-GB" dirty="0" smtClean="0"/>
              <a:t>How far is the REF the issue- ?</a:t>
            </a:r>
          </a:p>
          <a:p>
            <a:r>
              <a:rPr lang="en-GB" dirty="0" smtClean="0"/>
              <a:t>Is it an issue of dissemination ?</a:t>
            </a:r>
            <a:r>
              <a:rPr lang="en-GB" dirty="0" smtClean="0"/>
              <a:t> </a:t>
            </a:r>
            <a:endParaRPr lang="en-GB" dirty="0" smtClean="0"/>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36</a:t>
            </a:fld>
            <a:endParaRPr lang="en-GB"/>
          </a:p>
        </p:txBody>
      </p:sp>
      <p:sp>
        <p:nvSpPr>
          <p:cNvPr id="4" name="Title 3"/>
          <p:cNvSpPr>
            <a:spLocks noGrp="1"/>
          </p:cNvSpPr>
          <p:nvPr>
            <p:ph type="title"/>
          </p:nvPr>
        </p:nvSpPr>
        <p:spPr>
          <a:xfrm>
            <a:off x="457200" y="274638"/>
            <a:ext cx="8229600" cy="58018"/>
          </a:xfrm>
        </p:spPr>
        <p:txBody>
          <a:bodyPr>
            <a:normAutofit fontScale="90000"/>
          </a:bodyPr>
          <a:lstStyle/>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044016"/>
          </a:xfrm>
        </p:spPr>
        <p:txBody>
          <a:bodyPr>
            <a:normAutofit/>
          </a:bodyPr>
          <a:lstStyle/>
          <a:p>
            <a:r>
              <a:rPr lang="en-GB" dirty="0" smtClean="0"/>
              <a:t>posters </a:t>
            </a:r>
            <a:r>
              <a:rPr lang="en-GB" dirty="0" smtClean="0"/>
              <a:t>– in house journals</a:t>
            </a:r>
          </a:p>
          <a:p>
            <a:r>
              <a:rPr lang="en-GB" dirty="0" smtClean="0"/>
              <a:t>Use peer support</a:t>
            </a:r>
          </a:p>
          <a:p>
            <a:r>
              <a:rPr lang="en-GB" dirty="0" smtClean="0"/>
              <a:t>Work in progress outlets</a:t>
            </a:r>
          </a:p>
          <a:p>
            <a:r>
              <a:rPr lang="en-GB" dirty="0" smtClean="0"/>
              <a:t>Self publishing on blogs</a:t>
            </a:r>
          </a:p>
          <a:p>
            <a:r>
              <a:rPr lang="en-GB" dirty="0" smtClean="0"/>
              <a:t>Rehearse arguments first on blogs talk about it first </a:t>
            </a:r>
            <a:r>
              <a:rPr lang="en-GB" dirty="0" smtClean="0"/>
              <a:t>rather than  publish publically  </a:t>
            </a:r>
            <a:r>
              <a:rPr lang="en-GB" dirty="0" smtClean="0"/>
              <a:t>on it Blogs provide immediate feedback –and engagement</a:t>
            </a:r>
          </a:p>
          <a:p>
            <a:r>
              <a:rPr lang="en-GB" dirty="0" smtClean="0"/>
              <a:t>Blog= a notebook turned outwards –</a:t>
            </a:r>
          </a:p>
          <a:p>
            <a:r>
              <a:rPr lang="en-GB" dirty="0" smtClean="0"/>
              <a:t>Blogs help with impact- more visible ,share early ideas </a:t>
            </a:r>
          </a:p>
          <a:p>
            <a:endParaRPr lang="en-GB" dirty="0" smtClean="0"/>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37</a:t>
            </a:fld>
            <a:endParaRPr lang="en-GB"/>
          </a:p>
        </p:txBody>
      </p:sp>
      <p:sp>
        <p:nvSpPr>
          <p:cNvPr id="4" name="Title 3"/>
          <p:cNvSpPr>
            <a:spLocks noGrp="1"/>
          </p:cNvSpPr>
          <p:nvPr>
            <p:ph type="title"/>
          </p:nvPr>
        </p:nvSpPr>
        <p:spPr/>
        <p:txBody>
          <a:bodyPr/>
          <a:lstStyle/>
          <a:p>
            <a:r>
              <a:rPr lang="en-GB" dirty="0" smtClean="0"/>
              <a:t>Start small </a:t>
            </a:r>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260648"/>
            <a:ext cx="8686800" cy="5746643"/>
          </a:xfrm>
        </p:spPr>
        <p:txBody>
          <a:bodyPr/>
          <a:lstStyle/>
          <a:p>
            <a:r>
              <a:rPr lang="en-GB" dirty="0" smtClean="0"/>
              <a:t>Its very </a:t>
            </a:r>
            <a:r>
              <a:rPr lang="en-GB" dirty="0" smtClean="0"/>
              <a:t>different </a:t>
            </a:r>
            <a:r>
              <a:rPr lang="en-GB" dirty="0" smtClean="0"/>
              <a:t>submitting to a journal – </a:t>
            </a:r>
            <a:r>
              <a:rPr lang="en-GB" dirty="0" smtClean="0"/>
              <a:t>it is more competitive and often less nurturing than supervision </a:t>
            </a:r>
          </a:p>
          <a:p>
            <a:r>
              <a:rPr lang="en-GB" dirty="0" smtClean="0"/>
              <a:t>D</a:t>
            </a:r>
            <a:r>
              <a:rPr lang="en-GB" dirty="0" smtClean="0"/>
              <a:t>evelopmental </a:t>
            </a:r>
            <a:r>
              <a:rPr lang="en-GB" dirty="0" smtClean="0"/>
              <a:t>support through refereeing</a:t>
            </a:r>
          </a:p>
          <a:p>
            <a:r>
              <a:rPr lang="en-GB" dirty="0" smtClean="0"/>
              <a:t>Mulling </a:t>
            </a:r>
            <a:r>
              <a:rPr lang="en-GB" dirty="0" smtClean="0"/>
              <a:t>over </a:t>
            </a:r>
            <a:r>
              <a:rPr lang="en-GB" dirty="0" err="1" smtClean="0"/>
              <a:t>eg</a:t>
            </a:r>
            <a:r>
              <a:rPr lang="en-GB" dirty="0" smtClean="0"/>
              <a:t> about methodology-helpful development and identify supporters </a:t>
            </a:r>
          </a:p>
          <a:p>
            <a:r>
              <a:rPr lang="en-GB" dirty="0" smtClean="0"/>
              <a:t>Build a list of places that accept </a:t>
            </a:r>
            <a:r>
              <a:rPr lang="en-GB" dirty="0" smtClean="0"/>
              <a:t>postgraduate students’ work</a:t>
            </a:r>
          </a:p>
          <a:p>
            <a:r>
              <a:rPr lang="en-GB" dirty="0" smtClean="0"/>
              <a:t>The characteristics- relevance, engagement, </a:t>
            </a:r>
            <a:r>
              <a:rPr lang="en-GB" dirty="0" smtClean="0"/>
              <a:t>audience</a:t>
            </a:r>
          </a:p>
          <a:p>
            <a:r>
              <a:rPr lang="en-GB" dirty="0" smtClean="0"/>
              <a:t>Dealing with bad </a:t>
            </a:r>
            <a:r>
              <a:rPr lang="en-GB" dirty="0" smtClean="0"/>
              <a:t>reviews</a:t>
            </a:r>
          </a:p>
          <a:p>
            <a:endParaRPr lang="en-GB" dirty="0" smtClean="0"/>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38</a:t>
            </a:fld>
            <a:endParaRPr lang="en-GB"/>
          </a:p>
        </p:txBody>
      </p:sp>
      <p:sp>
        <p:nvSpPr>
          <p:cNvPr id="4" name="Title 3"/>
          <p:cNvSpPr>
            <a:spLocks noGrp="1"/>
          </p:cNvSpPr>
          <p:nvPr>
            <p:ph type="title"/>
          </p:nvPr>
        </p:nvSpPr>
        <p:spPr>
          <a:xfrm>
            <a:off x="457200" y="274638"/>
            <a:ext cx="8229600" cy="130026"/>
          </a:xfrm>
        </p:spPr>
        <p:txBody>
          <a:bodyPr>
            <a:normAutofit fontScale="90000"/>
          </a:bodyPr>
          <a:lstStyle/>
          <a:p>
            <a:endParaRPr lang="en-GB"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24744"/>
            <a:ext cx="9144000" cy="5733256"/>
          </a:xfrm>
        </p:spPr>
        <p:txBody>
          <a:bodyPr>
            <a:normAutofit fontScale="92500" lnSpcReduction="20000"/>
          </a:bodyPr>
          <a:lstStyle/>
          <a:p>
            <a:pPr>
              <a:buNone/>
            </a:pPr>
            <a:endParaRPr lang="en-GB" sz="3200" dirty="0" smtClean="0"/>
          </a:p>
          <a:p>
            <a:r>
              <a:rPr lang="en-GB" sz="3200" b="1" dirty="0" smtClean="0"/>
              <a:t>Conceiving and designing publishable projects</a:t>
            </a:r>
          </a:p>
          <a:p>
            <a:r>
              <a:rPr lang="en-GB" sz="3200" b="1" dirty="0" smtClean="0"/>
              <a:t>Output planning and management</a:t>
            </a:r>
          </a:p>
          <a:p>
            <a:r>
              <a:rPr lang="en-GB" sz="3200" b="1" dirty="0" smtClean="0"/>
              <a:t>Manuscript writing</a:t>
            </a:r>
          </a:p>
          <a:p>
            <a:r>
              <a:rPr lang="en-GB" sz="3200" b="1" dirty="0" smtClean="0"/>
              <a:t>Thesis-publication alignment and conversion</a:t>
            </a:r>
          </a:p>
          <a:p>
            <a:r>
              <a:rPr lang="en-GB" sz="3200" b="1" dirty="0" smtClean="0"/>
              <a:t>Handling reviews</a:t>
            </a:r>
          </a:p>
          <a:p>
            <a:endParaRPr lang="en-GB" sz="3200" dirty="0" smtClean="0"/>
          </a:p>
          <a:p>
            <a:pPr>
              <a:buNone/>
            </a:pPr>
            <a:endParaRPr lang="en-GB" dirty="0" smtClean="0"/>
          </a:p>
          <a:p>
            <a:pPr>
              <a:buNone/>
            </a:pPr>
            <a:r>
              <a:rPr lang="en-GB" sz="2600" dirty="0" smtClean="0"/>
              <a:t>Studies in higher education 2011 1–19, </a:t>
            </a:r>
            <a:r>
              <a:rPr lang="en-GB" sz="2600" dirty="0" err="1" smtClean="0"/>
              <a:t>iFirst</a:t>
            </a:r>
            <a:r>
              <a:rPr lang="en-GB" sz="2600" dirty="0" smtClean="0"/>
              <a:t> Article</a:t>
            </a:r>
          </a:p>
          <a:p>
            <a:pPr>
              <a:buNone/>
            </a:pPr>
            <a:r>
              <a:rPr lang="en-GB" sz="2600" dirty="0" smtClean="0"/>
              <a:t> ‘Facilitating novice researchers in project publishing during the doctoral years and beyond: a Hong Kong-based study’ Becky </a:t>
            </a:r>
            <a:r>
              <a:rPr lang="en-GB" sz="2600" dirty="0" err="1" smtClean="0"/>
              <a:t>Siu</a:t>
            </a:r>
            <a:r>
              <a:rPr lang="en-GB" sz="2600" dirty="0" smtClean="0"/>
              <a:t> Chu Kwan</a:t>
            </a:r>
            <a:r>
              <a:rPr lang="en-US" sz="2600" dirty="0" smtClean="0"/>
              <a:t>∗</a:t>
            </a:r>
            <a:r>
              <a:rPr lang="en-GB" sz="2600" dirty="0" smtClean="0"/>
              <a:t>Department of English, City University of Hong Kong, Hong Kong</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39</a:t>
            </a:fld>
            <a:endParaRPr lang="en-GB"/>
          </a:p>
        </p:txBody>
      </p:sp>
      <p:sp>
        <p:nvSpPr>
          <p:cNvPr id="4" name="Title 3"/>
          <p:cNvSpPr>
            <a:spLocks noGrp="1"/>
          </p:cNvSpPr>
          <p:nvPr>
            <p:ph type="title"/>
          </p:nvPr>
        </p:nvSpPr>
        <p:spPr/>
        <p:txBody>
          <a:bodyPr>
            <a:normAutofit/>
          </a:bodyPr>
          <a:lstStyle/>
          <a:p>
            <a:r>
              <a:rPr lang="en-GB" sz="3200" dirty="0" smtClean="0"/>
              <a:t>Framework (</a:t>
            </a:r>
            <a:r>
              <a:rPr lang="en-GB" sz="3200" i="1" dirty="0" smtClean="0"/>
              <a:t>Becky </a:t>
            </a:r>
            <a:r>
              <a:rPr lang="en-GB" sz="3200" i="1" dirty="0" smtClean="0"/>
              <a:t>Kw</a:t>
            </a:r>
            <a:r>
              <a:rPr lang="en-GB" sz="3200" i="1" dirty="0" smtClean="0"/>
              <a:t>an </a:t>
            </a:r>
            <a:r>
              <a:rPr lang="en-GB" sz="3200" dirty="0" smtClean="0"/>
              <a:t>)</a:t>
            </a:r>
            <a:endParaRPr lang="en-GB" sz="32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5661248"/>
          </a:xfrm>
        </p:spPr>
        <p:txBody>
          <a:bodyPr>
            <a:normAutofit fontScale="85000" lnSpcReduction="20000"/>
          </a:bodyPr>
          <a:lstStyle/>
          <a:p>
            <a:r>
              <a:rPr lang="en-GB" dirty="0" smtClean="0"/>
              <a:t>Emphasise </a:t>
            </a:r>
            <a:r>
              <a:rPr lang="en-GB" dirty="0"/>
              <a:t>the important of engagement and dissemination for any research and professional practice.</a:t>
            </a:r>
          </a:p>
          <a:p>
            <a:r>
              <a:rPr lang="en-GB" dirty="0"/>
              <a:t>Normalise the writing and publication process more generally.</a:t>
            </a:r>
          </a:p>
          <a:p>
            <a:r>
              <a:rPr lang="en-GB" dirty="0"/>
              <a:t>Defuse and clarify the complex processes of finding journals, dealing with editors and peer reviews – finishing off the piece.</a:t>
            </a:r>
          </a:p>
          <a:p>
            <a:r>
              <a:rPr lang="en-GB" dirty="0"/>
              <a:t>Support the emotional processes or resilience, perseverance, confidence and articulacy</a:t>
            </a:r>
          </a:p>
          <a:p>
            <a:r>
              <a:rPr lang="en-GB" dirty="0"/>
              <a:t>Encourage and support writing groups </a:t>
            </a:r>
          </a:p>
          <a:p>
            <a:r>
              <a:rPr lang="en-GB" dirty="0"/>
              <a:t>Offer to co-write journal articles - without stealing all the recognition</a:t>
            </a:r>
          </a:p>
          <a:p>
            <a:r>
              <a:rPr lang="en-GB" dirty="0"/>
              <a:t>Join students into conference presentations, and into book chapters </a:t>
            </a:r>
          </a:p>
          <a:p>
            <a:r>
              <a:rPr lang="en-GB" dirty="0"/>
              <a:t>Put them in touch with editors who are looking for reviewers and the development of reviewers  </a:t>
            </a:r>
          </a:p>
          <a:p>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40</a:t>
            </a:fld>
            <a:endParaRPr lang="en-GB"/>
          </a:p>
        </p:txBody>
      </p:sp>
      <p:sp>
        <p:nvSpPr>
          <p:cNvPr id="2" name="Title 1"/>
          <p:cNvSpPr>
            <a:spLocks noGrp="1"/>
          </p:cNvSpPr>
          <p:nvPr>
            <p:ph type="title"/>
          </p:nvPr>
        </p:nvSpPr>
        <p:spPr/>
        <p:txBody>
          <a:bodyPr>
            <a:normAutofit fontScale="90000"/>
          </a:bodyPr>
          <a:lstStyle/>
          <a:p>
            <a:r>
              <a:rPr lang="en-GB" b="1" dirty="0" smtClean="0"/>
              <a:t>To support students writing for publication supervisors can</a:t>
            </a:r>
            <a:r>
              <a:rPr lang="en-GB" dirty="0" smtClean="0"/>
              <a:t/>
            </a:r>
            <a:br>
              <a:rPr lang="en-GB" dirty="0" smtClean="0"/>
            </a:br>
            <a:endParaRPr lang="en-GB"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GB" dirty="0" smtClean="0"/>
              <a:t>Supervisors can </a:t>
            </a:r>
            <a:r>
              <a:rPr lang="en-GB" dirty="0"/>
              <a:t>help students to demystify the process - </a:t>
            </a:r>
          </a:p>
          <a:p>
            <a:r>
              <a:rPr lang="en-GB" dirty="0"/>
              <a:t>Web of knowledge, web of science, impact factors, citations, publishers, websites, spotting the right journals to write for and why- </a:t>
            </a:r>
            <a:r>
              <a:rPr lang="en-GB" i="1" dirty="0" smtClean="0"/>
              <a:t> </a:t>
            </a:r>
            <a:endParaRPr lang="en-GB" dirty="0"/>
          </a:p>
          <a:p>
            <a:r>
              <a:rPr lang="en-GB" dirty="0"/>
              <a:t>Choosing journals –websites </a:t>
            </a:r>
          </a:p>
          <a:p>
            <a:r>
              <a:rPr lang="en-GB" dirty="0"/>
              <a:t>Follow the trajectory of a favourite author – where they have published, how much and with whom </a:t>
            </a:r>
            <a:r>
              <a:rPr lang="en-GB" dirty="0" smtClean="0"/>
              <a:t> (example</a:t>
            </a:r>
            <a:r>
              <a:rPr lang="en-GB" dirty="0"/>
              <a:t>) </a:t>
            </a:r>
          </a:p>
          <a:p>
            <a:r>
              <a:rPr lang="en-GB" dirty="0"/>
              <a:t>Not necessarily going for the top journal first</a:t>
            </a:r>
          </a:p>
          <a:p>
            <a:r>
              <a:rPr lang="en-GB" dirty="0"/>
              <a:t>Protocols of publication</a:t>
            </a:r>
          </a:p>
          <a:p>
            <a:pPr>
              <a:buNone/>
            </a:pPr>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41</a:t>
            </a:fld>
            <a:endParaRPr lang="en-GB"/>
          </a:p>
        </p:txBody>
      </p:sp>
      <p:sp>
        <p:nvSpPr>
          <p:cNvPr id="2" name="Title 1"/>
          <p:cNvSpPr>
            <a:spLocks noGrp="1"/>
          </p:cNvSpPr>
          <p:nvPr>
            <p:ph type="title"/>
          </p:nvPr>
        </p:nvSpPr>
        <p:spPr>
          <a:xfrm>
            <a:off x="467544" y="260648"/>
            <a:ext cx="8229600" cy="1143000"/>
          </a:xfrm>
        </p:spPr>
        <p:txBody>
          <a:bodyPr>
            <a:normAutofit fontScale="90000"/>
          </a:bodyPr>
          <a:lstStyle/>
          <a:p>
            <a:r>
              <a:rPr lang="en-GB" b="1" dirty="0" smtClean="0"/>
              <a:t>Demystify the process </a:t>
            </a:r>
            <a:r>
              <a:rPr lang="en-GB" dirty="0" smtClean="0"/>
              <a:t/>
            </a:r>
            <a:br>
              <a:rPr lang="en-GB" dirty="0" smtClean="0"/>
            </a:br>
            <a:endParaRPr lang="en-GB" dirty="0"/>
          </a:p>
        </p:txBody>
      </p:sp>
      <p:pic>
        <p:nvPicPr>
          <p:cNvPr id="4" name="Picture 3" descr="180px-Fountain-pen-nib.jpg"/>
          <p:cNvPicPr>
            <a:picLocks noChangeAspect="1"/>
          </p:cNvPicPr>
          <p:nvPr/>
        </p:nvPicPr>
        <p:blipFill>
          <a:blip r:embed="rId2" cstate="print"/>
          <a:stretch>
            <a:fillRect/>
          </a:stretch>
        </p:blipFill>
        <p:spPr>
          <a:xfrm>
            <a:off x="6660232" y="0"/>
            <a:ext cx="2483768" cy="1000132"/>
          </a:xfrm>
          <a:prstGeom prst="rect">
            <a:avLst/>
          </a:prstGeom>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96752"/>
            <a:ext cx="8229600" cy="5661248"/>
          </a:xfrm>
        </p:spPr>
        <p:txBody>
          <a:bodyPr>
            <a:normAutofit/>
          </a:bodyPr>
          <a:lstStyle/>
          <a:p>
            <a:pPr>
              <a:buNone/>
            </a:pPr>
            <a:endParaRPr lang="en-GB" dirty="0"/>
          </a:p>
          <a:p>
            <a:r>
              <a:rPr lang="en-GB" dirty="0" smtClean="0"/>
              <a:t>Slice </a:t>
            </a:r>
            <a:r>
              <a:rPr lang="en-GB" dirty="0"/>
              <a:t>of cake, research journey etc </a:t>
            </a:r>
          </a:p>
          <a:p>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42</a:t>
            </a:fld>
            <a:endParaRPr lang="en-GB"/>
          </a:p>
        </p:txBody>
      </p:sp>
      <p:sp>
        <p:nvSpPr>
          <p:cNvPr id="2" name="Title 1"/>
          <p:cNvSpPr>
            <a:spLocks noGrp="1"/>
          </p:cNvSpPr>
          <p:nvPr>
            <p:ph type="title"/>
          </p:nvPr>
        </p:nvSpPr>
        <p:spPr/>
        <p:txBody>
          <a:bodyPr>
            <a:normAutofit fontScale="90000"/>
          </a:bodyPr>
          <a:lstStyle/>
          <a:p>
            <a:r>
              <a:rPr lang="en-GB" b="1" dirty="0" smtClean="0"/>
              <a:t>Selection -  Emphasise selection of appropriate elements to publish –</a:t>
            </a:r>
            <a:r>
              <a:rPr lang="en-GB" dirty="0" smtClean="0"/>
              <a:t/>
            </a:r>
            <a:br>
              <a:rPr lang="en-GB" dirty="0" smtClean="0"/>
            </a:br>
            <a:endParaRPr lang="en-GB" dirty="0"/>
          </a:p>
        </p:txBody>
      </p:sp>
      <p:pic>
        <p:nvPicPr>
          <p:cNvPr id="4" name="Picture 3" descr="180px-Fountain-pen-nib.jpg"/>
          <p:cNvPicPr>
            <a:picLocks noChangeAspect="1"/>
          </p:cNvPicPr>
          <p:nvPr/>
        </p:nvPicPr>
        <p:blipFill>
          <a:blip r:embed="rId2" cstate="print"/>
          <a:stretch>
            <a:fillRect/>
          </a:stretch>
        </p:blipFill>
        <p:spPr>
          <a:xfrm>
            <a:off x="4716016" y="5301208"/>
            <a:ext cx="4000528" cy="1000132"/>
          </a:xfrm>
          <a:prstGeom prst="rect">
            <a:avLst/>
          </a:prstGeo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idx="1"/>
          </p:nvPr>
        </p:nvSpPr>
        <p:spPr>
          <a:xfrm>
            <a:off x="457200" y="714375"/>
            <a:ext cx="8229600" cy="5416550"/>
          </a:xfrm>
        </p:spPr>
        <p:txBody>
          <a:bodyPr/>
          <a:lstStyle/>
          <a:p>
            <a:pPr eaLnBrk="1" hangingPunct="1">
              <a:defRPr/>
            </a:pPr>
            <a:endParaRPr lang="en-GB" sz="1800" dirty="0" smtClean="0">
              <a:effectLst>
                <a:outerShdw blurRad="38100" dist="38100" dir="2700000" algn="tl">
                  <a:srgbClr val="FFFFFF"/>
                </a:outerShdw>
              </a:effectLst>
            </a:endParaRPr>
          </a:p>
          <a:p>
            <a:pPr eaLnBrk="1" hangingPunct="1">
              <a:defRPr/>
            </a:pPr>
            <a:endParaRPr lang="en-GB" sz="1800" dirty="0" smtClean="0">
              <a:effectLst>
                <a:outerShdw blurRad="38100" dist="38100" dir="2700000" algn="tl">
                  <a:srgbClr val="FFFFFF"/>
                </a:outerShdw>
              </a:effectLst>
            </a:endParaRPr>
          </a:p>
          <a:p>
            <a:pPr eaLnBrk="1" hangingPunct="1">
              <a:defRPr/>
            </a:pPr>
            <a:r>
              <a:rPr lang="en-GB" sz="1800" dirty="0" smtClean="0">
                <a:effectLst>
                  <a:outerShdw blurRad="38100" dist="38100" dir="2700000" algn="tl">
                    <a:srgbClr val="FFFFFF"/>
                  </a:outerShdw>
                </a:effectLst>
              </a:rPr>
              <a:t>Whole cake –whole field, all the questions you can ask in all the ways </a:t>
            </a:r>
          </a:p>
        </p:txBody>
      </p:sp>
      <p:sp>
        <p:nvSpPr>
          <p:cNvPr id="11" name="Slide Number Placeholder 10"/>
          <p:cNvSpPr>
            <a:spLocks noGrp="1"/>
          </p:cNvSpPr>
          <p:nvPr>
            <p:ph type="sldNum" sz="quarter" idx="12"/>
          </p:nvPr>
        </p:nvSpPr>
        <p:spPr/>
        <p:txBody>
          <a:bodyPr/>
          <a:lstStyle/>
          <a:p>
            <a:fld id="{4BE44369-95BC-4C22-A86E-47EAA4075776}" type="slidenum">
              <a:rPr lang="en-GB" smtClean="0"/>
              <a:pPr/>
              <a:t>43</a:t>
            </a:fld>
            <a:endParaRPr lang="en-GB"/>
          </a:p>
        </p:txBody>
      </p:sp>
      <p:sp>
        <p:nvSpPr>
          <p:cNvPr id="19458" name="Rectangle 2"/>
          <p:cNvSpPr>
            <a:spLocks noGrp="1" noChangeArrowheads="1"/>
          </p:cNvSpPr>
          <p:nvPr>
            <p:ph type="title"/>
          </p:nvPr>
        </p:nvSpPr>
        <p:spPr>
          <a:xfrm>
            <a:off x="457200" y="277813"/>
            <a:ext cx="8229600" cy="1293812"/>
          </a:xfrm>
        </p:spPr>
        <p:txBody>
          <a:bodyPr/>
          <a:lstStyle/>
          <a:p>
            <a:pPr eaLnBrk="1" hangingPunct="1">
              <a:defRPr/>
            </a:pPr>
            <a:r>
              <a:rPr lang="en-US" dirty="0" smtClean="0"/>
              <a:t>Identifying a research question </a:t>
            </a:r>
          </a:p>
        </p:txBody>
      </p:sp>
      <p:sp>
        <p:nvSpPr>
          <p:cNvPr id="41988" name="Oval 4"/>
          <p:cNvSpPr>
            <a:spLocks noChangeArrowheads="1"/>
          </p:cNvSpPr>
          <p:nvPr/>
        </p:nvSpPr>
        <p:spPr bwMode="auto">
          <a:xfrm>
            <a:off x="2195513" y="1628775"/>
            <a:ext cx="3529012" cy="4392613"/>
          </a:xfrm>
          <a:prstGeom prst="ellipse">
            <a:avLst/>
          </a:prstGeom>
          <a:solidFill>
            <a:schemeClr val="accent1"/>
          </a:solidFill>
          <a:ln w="9525">
            <a:solidFill>
              <a:schemeClr val="tx1"/>
            </a:solidFill>
            <a:round/>
            <a:headEnd/>
            <a:tailEnd/>
          </a:ln>
        </p:spPr>
        <p:txBody>
          <a:bodyPr wrap="none" anchor="ctr"/>
          <a:lstStyle/>
          <a:p>
            <a:endParaRPr lang="en-US"/>
          </a:p>
        </p:txBody>
      </p:sp>
      <p:sp>
        <p:nvSpPr>
          <p:cNvPr id="41989" name="Line 5"/>
          <p:cNvSpPr>
            <a:spLocks noChangeShapeType="1"/>
          </p:cNvSpPr>
          <p:nvPr/>
        </p:nvSpPr>
        <p:spPr bwMode="auto">
          <a:xfrm>
            <a:off x="3203575" y="1989138"/>
            <a:ext cx="792163" cy="1439862"/>
          </a:xfrm>
          <a:prstGeom prst="line">
            <a:avLst/>
          </a:prstGeom>
          <a:noFill/>
          <a:ln w="9525">
            <a:solidFill>
              <a:schemeClr val="tx1"/>
            </a:solidFill>
            <a:round/>
            <a:headEnd/>
            <a:tailEnd type="triangle" w="med" len="med"/>
          </a:ln>
        </p:spPr>
        <p:txBody>
          <a:bodyPr/>
          <a:lstStyle/>
          <a:p>
            <a:endParaRPr lang="en-GB"/>
          </a:p>
        </p:txBody>
      </p:sp>
      <p:sp>
        <p:nvSpPr>
          <p:cNvPr id="41990" name="Line 6"/>
          <p:cNvSpPr>
            <a:spLocks noChangeShapeType="1"/>
          </p:cNvSpPr>
          <p:nvPr/>
        </p:nvSpPr>
        <p:spPr bwMode="auto">
          <a:xfrm flipV="1">
            <a:off x="3995738" y="1773238"/>
            <a:ext cx="288925" cy="1727200"/>
          </a:xfrm>
          <a:prstGeom prst="line">
            <a:avLst/>
          </a:prstGeom>
          <a:noFill/>
          <a:ln w="9525">
            <a:solidFill>
              <a:schemeClr val="tx1"/>
            </a:solidFill>
            <a:round/>
            <a:headEnd/>
            <a:tailEnd type="triangle" w="med" len="med"/>
          </a:ln>
        </p:spPr>
        <p:txBody>
          <a:bodyPr/>
          <a:lstStyle/>
          <a:p>
            <a:endParaRPr lang="en-GB"/>
          </a:p>
        </p:txBody>
      </p:sp>
      <p:sp>
        <p:nvSpPr>
          <p:cNvPr id="41991" name="Line 7"/>
          <p:cNvSpPr>
            <a:spLocks noChangeShapeType="1"/>
          </p:cNvSpPr>
          <p:nvPr/>
        </p:nvSpPr>
        <p:spPr bwMode="auto">
          <a:xfrm flipH="1">
            <a:off x="468313" y="2852738"/>
            <a:ext cx="3311525" cy="647700"/>
          </a:xfrm>
          <a:prstGeom prst="line">
            <a:avLst/>
          </a:prstGeom>
          <a:noFill/>
          <a:ln w="9525">
            <a:solidFill>
              <a:schemeClr val="tx1"/>
            </a:solidFill>
            <a:round/>
            <a:headEnd/>
            <a:tailEnd type="triangle" w="med" len="med"/>
          </a:ln>
        </p:spPr>
        <p:txBody>
          <a:bodyPr/>
          <a:lstStyle/>
          <a:p>
            <a:endParaRPr lang="en-GB"/>
          </a:p>
        </p:txBody>
      </p:sp>
      <p:sp>
        <p:nvSpPr>
          <p:cNvPr id="41992" name="Rectangle 8"/>
          <p:cNvSpPr>
            <a:spLocks noChangeArrowheads="1"/>
          </p:cNvSpPr>
          <p:nvPr/>
        </p:nvSpPr>
        <p:spPr bwMode="auto">
          <a:xfrm>
            <a:off x="539750" y="3860800"/>
            <a:ext cx="914400" cy="914400"/>
          </a:xfrm>
          <a:prstGeom prst="rect">
            <a:avLst/>
          </a:prstGeom>
          <a:solidFill>
            <a:schemeClr val="accent1"/>
          </a:solidFill>
          <a:ln w="9525">
            <a:solidFill>
              <a:schemeClr val="tx1"/>
            </a:solidFill>
            <a:miter lim="800000"/>
            <a:headEnd/>
            <a:tailEnd/>
          </a:ln>
        </p:spPr>
        <p:txBody>
          <a:bodyPr wrap="none" anchor="ctr"/>
          <a:lstStyle/>
          <a:p>
            <a:pPr algn="ctr"/>
            <a:r>
              <a:rPr lang="en-GB" dirty="0" smtClean="0"/>
              <a:t>Your </a:t>
            </a:r>
            <a:r>
              <a:rPr lang="en-GB" dirty="0"/>
              <a:t>slice of </a:t>
            </a:r>
            <a:r>
              <a:rPr lang="en-GB" dirty="0">
                <a:solidFill>
                  <a:srgbClr val="000000"/>
                </a:solidFill>
              </a:rPr>
              <a:t>t</a:t>
            </a:r>
            <a:r>
              <a:rPr lang="en-GB" dirty="0"/>
              <a:t>he cake</a:t>
            </a:r>
          </a:p>
        </p:txBody>
      </p:sp>
      <p:sp>
        <p:nvSpPr>
          <p:cNvPr id="41993" name="Line 9"/>
          <p:cNvSpPr>
            <a:spLocks noChangeShapeType="1"/>
          </p:cNvSpPr>
          <p:nvPr/>
        </p:nvSpPr>
        <p:spPr bwMode="auto">
          <a:xfrm>
            <a:off x="4211638" y="2276475"/>
            <a:ext cx="2592387" cy="0"/>
          </a:xfrm>
          <a:prstGeom prst="line">
            <a:avLst/>
          </a:prstGeom>
          <a:noFill/>
          <a:ln w="9525">
            <a:solidFill>
              <a:schemeClr val="tx1"/>
            </a:solidFill>
            <a:round/>
            <a:headEnd/>
            <a:tailEnd type="triangle" w="med" len="med"/>
          </a:ln>
        </p:spPr>
        <p:txBody>
          <a:bodyPr/>
          <a:lstStyle/>
          <a:p>
            <a:endParaRPr lang="en-GB"/>
          </a:p>
        </p:txBody>
      </p:sp>
      <p:sp>
        <p:nvSpPr>
          <p:cNvPr id="41994" name="Rectangle 10"/>
          <p:cNvSpPr>
            <a:spLocks noChangeArrowheads="1"/>
          </p:cNvSpPr>
          <p:nvPr/>
        </p:nvSpPr>
        <p:spPr bwMode="auto">
          <a:xfrm>
            <a:off x="7092950" y="2205038"/>
            <a:ext cx="1727200" cy="792162"/>
          </a:xfrm>
          <a:prstGeom prst="rect">
            <a:avLst/>
          </a:prstGeom>
          <a:solidFill>
            <a:schemeClr val="accent1"/>
          </a:solidFill>
          <a:ln w="9525">
            <a:solidFill>
              <a:schemeClr val="tx1"/>
            </a:solidFill>
            <a:miter lim="800000"/>
            <a:headEnd/>
            <a:tailEnd/>
          </a:ln>
        </p:spPr>
        <p:txBody>
          <a:bodyPr wrap="none" anchor="ctr"/>
          <a:lstStyle/>
          <a:p>
            <a:pPr algn="ctr"/>
            <a:r>
              <a:rPr lang="en-GB"/>
              <a:t>boundaries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2667000" y="1524000"/>
            <a:ext cx="914400" cy="4648200"/>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43011" name="Rectangle 3"/>
          <p:cNvSpPr>
            <a:spLocks noChangeArrowheads="1"/>
          </p:cNvSpPr>
          <p:nvPr/>
        </p:nvSpPr>
        <p:spPr bwMode="auto">
          <a:xfrm>
            <a:off x="5715000" y="1447800"/>
            <a:ext cx="990600" cy="4724400"/>
          </a:xfrm>
          <a:prstGeom prst="rect">
            <a:avLst/>
          </a:prstGeom>
          <a:solidFill>
            <a:schemeClr val="accent1"/>
          </a:solidFill>
          <a:ln w="9525">
            <a:solidFill>
              <a:schemeClr val="tx1"/>
            </a:solidFill>
            <a:miter lim="800000"/>
            <a:headEnd/>
            <a:tailEnd/>
          </a:ln>
        </p:spPr>
        <p:txBody>
          <a:bodyPr wrap="none" anchor="ctr"/>
          <a:lstStyle/>
          <a:p>
            <a:endParaRPr lang="en-US"/>
          </a:p>
        </p:txBody>
      </p:sp>
      <p:sp>
        <p:nvSpPr>
          <p:cNvPr id="43012" name="Line 4"/>
          <p:cNvSpPr>
            <a:spLocks noChangeShapeType="1"/>
          </p:cNvSpPr>
          <p:nvPr/>
        </p:nvSpPr>
        <p:spPr bwMode="auto">
          <a:xfrm>
            <a:off x="2209800" y="5867400"/>
            <a:ext cx="1066800" cy="0"/>
          </a:xfrm>
          <a:prstGeom prst="line">
            <a:avLst/>
          </a:prstGeom>
          <a:noFill/>
          <a:ln w="9525">
            <a:solidFill>
              <a:schemeClr val="tx1"/>
            </a:solidFill>
            <a:round/>
            <a:headEnd/>
            <a:tailEnd/>
          </a:ln>
        </p:spPr>
        <p:txBody>
          <a:bodyPr wrap="none" anchor="ctr"/>
          <a:lstStyle/>
          <a:p>
            <a:endParaRPr lang="en-GB"/>
          </a:p>
        </p:txBody>
      </p:sp>
      <p:sp>
        <p:nvSpPr>
          <p:cNvPr id="43013" name="Freeform 5"/>
          <p:cNvSpPr>
            <a:spLocks/>
          </p:cNvSpPr>
          <p:nvPr/>
        </p:nvSpPr>
        <p:spPr bwMode="auto">
          <a:xfrm>
            <a:off x="1600200" y="4724400"/>
            <a:ext cx="2274888" cy="1125538"/>
          </a:xfrm>
          <a:custGeom>
            <a:avLst/>
            <a:gdLst>
              <a:gd name="T0" fmla="*/ 2147483647 w 1433"/>
              <a:gd name="T1" fmla="*/ 2147483647 h 709"/>
              <a:gd name="T2" fmla="*/ 2147483647 w 1433"/>
              <a:gd name="T3" fmla="*/ 2147483647 h 709"/>
              <a:gd name="T4" fmla="*/ 2147483647 w 1433"/>
              <a:gd name="T5" fmla="*/ 2147483647 h 709"/>
              <a:gd name="T6" fmla="*/ 2147483647 w 1433"/>
              <a:gd name="T7" fmla="*/ 2147483647 h 709"/>
              <a:gd name="T8" fmla="*/ 2147483647 w 1433"/>
              <a:gd name="T9" fmla="*/ 2147483647 h 709"/>
              <a:gd name="T10" fmla="*/ 2147483647 w 1433"/>
              <a:gd name="T11" fmla="*/ 2147483647 h 709"/>
              <a:gd name="T12" fmla="*/ 2147483647 w 1433"/>
              <a:gd name="T13" fmla="*/ 2147483647 h 709"/>
              <a:gd name="T14" fmla="*/ 2147483647 w 1433"/>
              <a:gd name="T15" fmla="*/ 2147483647 h 709"/>
              <a:gd name="T16" fmla="*/ 2147483647 w 1433"/>
              <a:gd name="T17" fmla="*/ 2147483647 h 709"/>
              <a:gd name="T18" fmla="*/ 2147483647 w 1433"/>
              <a:gd name="T19" fmla="*/ 2147483647 h 709"/>
              <a:gd name="T20" fmla="*/ 2147483647 w 1433"/>
              <a:gd name="T21" fmla="*/ 2147483647 h 709"/>
              <a:gd name="T22" fmla="*/ 2147483647 w 1433"/>
              <a:gd name="T23" fmla="*/ 2147483647 h 709"/>
              <a:gd name="T24" fmla="*/ 2147483647 w 1433"/>
              <a:gd name="T25" fmla="*/ 2147483647 h 709"/>
              <a:gd name="T26" fmla="*/ 2147483647 w 1433"/>
              <a:gd name="T27" fmla="*/ 2147483647 h 709"/>
              <a:gd name="T28" fmla="*/ 2147483647 w 1433"/>
              <a:gd name="T29" fmla="*/ 2147483647 h 709"/>
              <a:gd name="T30" fmla="*/ 2147483647 w 1433"/>
              <a:gd name="T31" fmla="*/ 2147483647 h 709"/>
              <a:gd name="T32" fmla="*/ 2147483647 w 1433"/>
              <a:gd name="T33" fmla="*/ 2147483647 h 709"/>
              <a:gd name="T34" fmla="*/ 2147483647 w 1433"/>
              <a:gd name="T35" fmla="*/ 2147483647 h 709"/>
              <a:gd name="T36" fmla="*/ 2147483647 w 1433"/>
              <a:gd name="T37" fmla="*/ 2147483647 h 709"/>
              <a:gd name="T38" fmla="*/ 2147483647 w 1433"/>
              <a:gd name="T39" fmla="*/ 2147483647 h 709"/>
              <a:gd name="T40" fmla="*/ 2147483647 w 1433"/>
              <a:gd name="T41" fmla="*/ 2147483647 h 709"/>
              <a:gd name="T42" fmla="*/ 2147483647 w 1433"/>
              <a:gd name="T43" fmla="*/ 2147483647 h 709"/>
              <a:gd name="T44" fmla="*/ 2147483647 w 1433"/>
              <a:gd name="T45" fmla="*/ 2147483647 h 709"/>
              <a:gd name="T46" fmla="*/ 2147483647 w 1433"/>
              <a:gd name="T47" fmla="*/ 2147483647 h 709"/>
              <a:gd name="T48" fmla="*/ 2147483647 w 1433"/>
              <a:gd name="T49" fmla="*/ 2147483647 h 709"/>
              <a:gd name="T50" fmla="*/ 2147483647 w 1433"/>
              <a:gd name="T51" fmla="*/ 2147483647 h 709"/>
              <a:gd name="T52" fmla="*/ 2147483647 w 1433"/>
              <a:gd name="T53" fmla="*/ 0 h 709"/>
              <a:gd name="T54" fmla="*/ 2147483647 w 1433"/>
              <a:gd name="T55" fmla="*/ 2147483647 h 709"/>
              <a:gd name="T56" fmla="*/ 2147483647 w 1433"/>
              <a:gd name="T57" fmla="*/ 2147483647 h 709"/>
              <a:gd name="T58" fmla="*/ 2147483647 w 1433"/>
              <a:gd name="T59" fmla="*/ 2147483647 h 70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433"/>
              <a:gd name="T91" fmla="*/ 0 h 709"/>
              <a:gd name="T92" fmla="*/ 1433 w 1433"/>
              <a:gd name="T93" fmla="*/ 709 h 70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433" h="709">
                <a:moveTo>
                  <a:pt x="515" y="709"/>
                </a:moveTo>
                <a:cubicBezTo>
                  <a:pt x="577" y="676"/>
                  <a:pt x="637" y="638"/>
                  <a:pt x="702" y="610"/>
                </a:cubicBezTo>
                <a:cubicBezTo>
                  <a:pt x="777" y="578"/>
                  <a:pt x="1027" y="573"/>
                  <a:pt x="1075" y="571"/>
                </a:cubicBezTo>
                <a:cubicBezTo>
                  <a:pt x="1134" y="564"/>
                  <a:pt x="1202" y="583"/>
                  <a:pt x="1252" y="551"/>
                </a:cubicBezTo>
                <a:cubicBezTo>
                  <a:pt x="1277" y="535"/>
                  <a:pt x="1250" y="492"/>
                  <a:pt x="1243" y="463"/>
                </a:cubicBezTo>
                <a:cubicBezTo>
                  <a:pt x="1233" y="420"/>
                  <a:pt x="1150" y="412"/>
                  <a:pt x="1115" y="394"/>
                </a:cubicBezTo>
                <a:cubicBezTo>
                  <a:pt x="1059" y="401"/>
                  <a:pt x="1002" y="401"/>
                  <a:pt x="947" y="414"/>
                </a:cubicBezTo>
                <a:cubicBezTo>
                  <a:pt x="894" y="427"/>
                  <a:pt x="869" y="501"/>
                  <a:pt x="810" y="512"/>
                </a:cubicBezTo>
                <a:cubicBezTo>
                  <a:pt x="719" y="529"/>
                  <a:pt x="607" y="534"/>
                  <a:pt x="515" y="541"/>
                </a:cubicBezTo>
                <a:cubicBezTo>
                  <a:pt x="366" y="579"/>
                  <a:pt x="463" y="560"/>
                  <a:pt x="220" y="571"/>
                </a:cubicBezTo>
                <a:cubicBezTo>
                  <a:pt x="107" y="563"/>
                  <a:pt x="76" y="589"/>
                  <a:pt x="23" y="512"/>
                </a:cubicBezTo>
                <a:cubicBezTo>
                  <a:pt x="26" y="473"/>
                  <a:pt x="23" y="432"/>
                  <a:pt x="33" y="394"/>
                </a:cubicBezTo>
                <a:cubicBezTo>
                  <a:pt x="60" y="285"/>
                  <a:pt x="288" y="281"/>
                  <a:pt x="357" y="276"/>
                </a:cubicBezTo>
                <a:cubicBezTo>
                  <a:pt x="622" y="282"/>
                  <a:pt x="871" y="296"/>
                  <a:pt x="1134" y="305"/>
                </a:cubicBezTo>
                <a:cubicBezTo>
                  <a:pt x="1243" y="332"/>
                  <a:pt x="1302" y="322"/>
                  <a:pt x="1429" y="315"/>
                </a:cubicBezTo>
                <a:cubicBezTo>
                  <a:pt x="1426" y="282"/>
                  <a:pt x="1433" y="247"/>
                  <a:pt x="1420" y="217"/>
                </a:cubicBezTo>
                <a:cubicBezTo>
                  <a:pt x="1409" y="191"/>
                  <a:pt x="1382" y="176"/>
                  <a:pt x="1361" y="158"/>
                </a:cubicBezTo>
                <a:cubicBezTo>
                  <a:pt x="1329" y="130"/>
                  <a:pt x="1299" y="100"/>
                  <a:pt x="1262" y="79"/>
                </a:cubicBezTo>
                <a:cubicBezTo>
                  <a:pt x="1227" y="59"/>
                  <a:pt x="1140" y="55"/>
                  <a:pt x="1095" y="40"/>
                </a:cubicBezTo>
                <a:cubicBezTo>
                  <a:pt x="957" y="44"/>
                  <a:pt x="813" y="16"/>
                  <a:pt x="682" y="59"/>
                </a:cubicBezTo>
                <a:cubicBezTo>
                  <a:pt x="624" y="78"/>
                  <a:pt x="630" y="106"/>
                  <a:pt x="554" y="118"/>
                </a:cubicBezTo>
                <a:cubicBezTo>
                  <a:pt x="482" y="142"/>
                  <a:pt x="414" y="158"/>
                  <a:pt x="338" y="168"/>
                </a:cubicBezTo>
                <a:cubicBezTo>
                  <a:pt x="285" y="185"/>
                  <a:pt x="233" y="194"/>
                  <a:pt x="180" y="207"/>
                </a:cubicBezTo>
                <a:cubicBezTo>
                  <a:pt x="124" y="204"/>
                  <a:pt x="67" y="212"/>
                  <a:pt x="13" y="197"/>
                </a:cubicBezTo>
                <a:cubicBezTo>
                  <a:pt x="0" y="193"/>
                  <a:pt x="2" y="171"/>
                  <a:pt x="3" y="158"/>
                </a:cubicBezTo>
                <a:cubicBezTo>
                  <a:pt x="5" y="124"/>
                  <a:pt x="5" y="88"/>
                  <a:pt x="23" y="59"/>
                </a:cubicBezTo>
                <a:cubicBezTo>
                  <a:pt x="40" y="31"/>
                  <a:pt x="102" y="0"/>
                  <a:pt x="102" y="0"/>
                </a:cubicBezTo>
                <a:cubicBezTo>
                  <a:pt x="230" y="3"/>
                  <a:pt x="358" y="1"/>
                  <a:pt x="485" y="10"/>
                </a:cubicBezTo>
                <a:cubicBezTo>
                  <a:pt x="506" y="11"/>
                  <a:pt x="523" y="30"/>
                  <a:pt x="544" y="30"/>
                </a:cubicBezTo>
                <a:cubicBezTo>
                  <a:pt x="570" y="30"/>
                  <a:pt x="597" y="30"/>
                  <a:pt x="623" y="30"/>
                </a:cubicBezTo>
              </a:path>
            </a:pathLst>
          </a:custGeom>
          <a:noFill/>
          <a:ln w="9525">
            <a:solidFill>
              <a:schemeClr val="tx1"/>
            </a:solidFill>
            <a:round/>
            <a:headEnd/>
            <a:tailEnd/>
          </a:ln>
        </p:spPr>
        <p:txBody>
          <a:bodyPr wrap="none" anchor="ctr"/>
          <a:lstStyle/>
          <a:p>
            <a:endParaRPr lang="en-US"/>
          </a:p>
        </p:txBody>
      </p:sp>
      <p:sp>
        <p:nvSpPr>
          <p:cNvPr id="43014" name="Freeform 6"/>
          <p:cNvSpPr>
            <a:spLocks/>
          </p:cNvSpPr>
          <p:nvPr/>
        </p:nvSpPr>
        <p:spPr bwMode="auto">
          <a:xfrm>
            <a:off x="2482850" y="4606925"/>
            <a:ext cx="15875" cy="171450"/>
          </a:xfrm>
          <a:custGeom>
            <a:avLst/>
            <a:gdLst>
              <a:gd name="T0" fmla="*/ 0 w 10"/>
              <a:gd name="T1" fmla="*/ 2147483647 h 108"/>
              <a:gd name="T2" fmla="*/ 2147483647 w 10"/>
              <a:gd name="T3" fmla="*/ 0 h 108"/>
              <a:gd name="T4" fmla="*/ 0 60000 65536"/>
              <a:gd name="T5" fmla="*/ 0 60000 65536"/>
              <a:gd name="T6" fmla="*/ 0 w 10"/>
              <a:gd name="T7" fmla="*/ 0 h 108"/>
              <a:gd name="T8" fmla="*/ 10 w 10"/>
              <a:gd name="T9" fmla="*/ 108 h 108"/>
            </a:gdLst>
            <a:ahLst/>
            <a:cxnLst>
              <a:cxn ang="T4">
                <a:pos x="T0" y="T1"/>
              </a:cxn>
              <a:cxn ang="T5">
                <a:pos x="T2" y="T3"/>
              </a:cxn>
            </a:cxnLst>
            <a:rect l="T6" t="T7" r="T8" b="T9"/>
            <a:pathLst>
              <a:path w="10" h="108">
                <a:moveTo>
                  <a:pt x="0" y="108"/>
                </a:moveTo>
                <a:cubicBezTo>
                  <a:pt x="3" y="72"/>
                  <a:pt x="10" y="0"/>
                  <a:pt x="10" y="0"/>
                </a:cubicBezTo>
              </a:path>
            </a:pathLst>
          </a:custGeom>
          <a:noFill/>
          <a:ln w="9525">
            <a:solidFill>
              <a:schemeClr val="tx1"/>
            </a:solidFill>
            <a:round/>
            <a:headEnd/>
            <a:tailEnd/>
          </a:ln>
        </p:spPr>
        <p:txBody>
          <a:bodyPr wrap="none" anchor="ctr"/>
          <a:lstStyle/>
          <a:p>
            <a:endParaRPr lang="en-US"/>
          </a:p>
        </p:txBody>
      </p:sp>
      <p:sp>
        <p:nvSpPr>
          <p:cNvPr id="43015" name="Freeform 7"/>
          <p:cNvSpPr>
            <a:spLocks/>
          </p:cNvSpPr>
          <p:nvPr/>
        </p:nvSpPr>
        <p:spPr bwMode="auto">
          <a:xfrm>
            <a:off x="2514600" y="4495800"/>
            <a:ext cx="949325" cy="209550"/>
          </a:xfrm>
          <a:custGeom>
            <a:avLst/>
            <a:gdLst>
              <a:gd name="T0" fmla="*/ 2147483647 w 598"/>
              <a:gd name="T1" fmla="*/ 2147483647 h 132"/>
              <a:gd name="T2" fmla="*/ 2147483647 w 598"/>
              <a:gd name="T3" fmla="*/ 2147483647 h 132"/>
              <a:gd name="T4" fmla="*/ 2147483647 w 598"/>
              <a:gd name="T5" fmla="*/ 2147483647 h 132"/>
              <a:gd name="T6" fmla="*/ 2147483647 w 598"/>
              <a:gd name="T7" fmla="*/ 2147483647 h 132"/>
              <a:gd name="T8" fmla="*/ 2147483647 w 598"/>
              <a:gd name="T9" fmla="*/ 2147483647 h 132"/>
              <a:gd name="T10" fmla="*/ 2147483647 w 598"/>
              <a:gd name="T11" fmla="*/ 2147483647 h 132"/>
              <a:gd name="T12" fmla="*/ 2147483647 w 598"/>
              <a:gd name="T13" fmla="*/ 2147483647 h 132"/>
              <a:gd name="T14" fmla="*/ 2147483647 w 598"/>
              <a:gd name="T15" fmla="*/ 2147483647 h 132"/>
              <a:gd name="T16" fmla="*/ 2147483647 w 598"/>
              <a:gd name="T17" fmla="*/ 2147483647 h 132"/>
              <a:gd name="T18" fmla="*/ 2147483647 w 598"/>
              <a:gd name="T19" fmla="*/ 2147483647 h 132"/>
              <a:gd name="T20" fmla="*/ 2147483647 w 598"/>
              <a:gd name="T21" fmla="*/ 2147483647 h 132"/>
              <a:gd name="T22" fmla="*/ 2147483647 w 598"/>
              <a:gd name="T23" fmla="*/ 2147483647 h 132"/>
              <a:gd name="T24" fmla="*/ 2147483647 w 598"/>
              <a:gd name="T25" fmla="*/ 2147483647 h 132"/>
              <a:gd name="T26" fmla="*/ 2147483647 w 598"/>
              <a:gd name="T27" fmla="*/ 2147483647 h 132"/>
              <a:gd name="T28" fmla="*/ 2147483647 w 598"/>
              <a:gd name="T29" fmla="*/ 2147483647 h 132"/>
              <a:gd name="T30" fmla="*/ 2147483647 w 598"/>
              <a:gd name="T31" fmla="*/ 2147483647 h 132"/>
              <a:gd name="T32" fmla="*/ 2147483647 w 598"/>
              <a:gd name="T33" fmla="*/ 2147483647 h 132"/>
              <a:gd name="T34" fmla="*/ 2147483647 w 598"/>
              <a:gd name="T35" fmla="*/ 2147483647 h 132"/>
              <a:gd name="T36" fmla="*/ 2147483647 w 598"/>
              <a:gd name="T37" fmla="*/ 2147483647 h 132"/>
              <a:gd name="T38" fmla="*/ 2147483647 w 598"/>
              <a:gd name="T39" fmla="*/ 2147483647 h 132"/>
              <a:gd name="T40" fmla="*/ 2147483647 w 598"/>
              <a:gd name="T41" fmla="*/ 2147483647 h 132"/>
              <a:gd name="T42" fmla="*/ 2147483647 w 598"/>
              <a:gd name="T43" fmla="*/ 2147483647 h 132"/>
              <a:gd name="T44" fmla="*/ 2147483647 w 598"/>
              <a:gd name="T45" fmla="*/ 2147483647 h 132"/>
              <a:gd name="T46" fmla="*/ 2147483647 w 598"/>
              <a:gd name="T47" fmla="*/ 2147483647 h 13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98"/>
              <a:gd name="T73" fmla="*/ 0 h 132"/>
              <a:gd name="T74" fmla="*/ 598 w 598"/>
              <a:gd name="T75" fmla="*/ 132 h 13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98" h="132">
                <a:moveTo>
                  <a:pt x="1" y="68"/>
                </a:moveTo>
                <a:cubicBezTo>
                  <a:pt x="4" y="48"/>
                  <a:pt x="0" y="25"/>
                  <a:pt x="11" y="9"/>
                </a:cubicBezTo>
                <a:cubicBezTo>
                  <a:pt x="17" y="0"/>
                  <a:pt x="14" y="31"/>
                  <a:pt x="21" y="39"/>
                </a:cubicBezTo>
                <a:cubicBezTo>
                  <a:pt x="28" y="46"/>
                  <a:pt x="40" y="46"/>
                  <a:pt x="50" y="49"/>
                </a:cubicBezTo>
                <a:cubicBezTo>
                  <a:pt x="53" y="59"/>
                  <a:pt x="50" y="78"/>
                  <a:pt x="60" y="78"/>
                </a:cubicBezTo>
                <a:cubicBezTo>
                  <a:pt x="70" y="78"/>
                  <a:pt x="61" y="44"/>
                  <a:pt x="70" y="49"/>
                </a:cubicBezTo>
                <a:cubicBezTo>
                  <a:pt x="90" y="61"/>
                  <a:pt x="109" y="108"/>
                  <a:pt x="109" y="108"/>
                </a:cubicBezTo>
                <a:cubicBezTo>
                  <a:pt x="112" y="98"/>
                  <a:pt x="110" y="83"/>
                  <a:pt x="119" y="78"/>
                </a:cubicBezTo>
                <a:cubicBezTo>
                  <a:pt x="128" y="73"/>
                  <a:pt x="140" y="93"/>
                  <a:pt x="149" y="88"/>
                </a:cubicBezTo>
                <a:cubicBezTo>
                  <a:pt x="158" y="84"/>
                  <a:pt x="155" y="69"/>
                  <a:pt x="158" y="59"/>
                </a:cubicBezTo>
                <a:cubicBezTo>
                  <a:pt x="208" y="132"/>
                  <a:pt x="153" y="68"/>
                  <a:pt x="188" y="59"/>
                </a:cubicBezTo>
                <a:cubicBezTo>
                  <a:pt x="199" y="56"/>
                  <a:pt x="207" y="72"/>
                  <a:pt x="217" y="78"/>
                </a:cubicBezTo>
                <a:cubicBezTo>
                  <a:pt x="220" y="68"/>
                  <a:pt x="218" y="53"/>
                  <a:pt x="227" y="49"/>
                </a:cubicBezTo>
                <a:cubicBezTo>
                  <a:pt x="256" y="35"/>
                  <a:pt x="264" y="80"/>
                  <a:pt x="276" y="88"/>
                </a:cubicBezTo>
                <a:cubicBezTo>
                  <a:pt x="287" y="96"/>
                  <a:pt x="303" y="95"/>
                  <a:pt x="316" y="98"/>
                </a:cubicBezTo>
                <a:cubicBezTo>
                  <a:pt x="320" y="87"/>
                  <a:pt x="325" y="44"/>
                  <a:pt x="355" y="59"/>
                </a:cubicBezTo>
                <a:cubicBezTo>
                  <a:pt x="364" y="64"/>
                  <a:pt x="362" y="78"/>
                  <a:pt x="365" y="88"/>
                </a:cubicBezTo>
                <a:cubicBezTo>
                  <a:pt x="368" y="75"/>
                  <a:pt x="363" y="56"/>
                  <a:pt x="375" y="49"/>
                </a:cubicBezTo>
                <a:cubicBezTo>
                  <a:pt x="391" y="40"/>
                  <a:pt x="433" y="71"/>
                  <a:pt x="444" y="78"/>
                </a:cubicBezTo>
                <a:cubicBezTo>
                  <a:pt x="447" y="68"/>
                  <a:pt x="445" y="53"/>
                  <a:pt x="454" y="49"/>
                </a:cubicBezTo>
                <a:cubicBezTo>
                  <a:pt x="480" y="37"/>
                  <a:pt x="494" y="81"/>
                  <a:pt x="503" y="88"/>
                </a:cubicBezTo>
                <a:cubicBezTo>
                  <a:pt x="511" y="94"/>
                  <a:pt x="522" y="95"/>
                  <a:pt x="532" y="98"/>
                </a:cubicBezTo>
                <a:cubicBezTo>
                  <a:pt x="542" y="95"/>
                  <a:pt x="554" y="95"/>
                  <a:pt x="562" y="88"/>
                </a:cubicBezTo>
                <a:cubicBezTo>
                  <a:pt x="598" y="53"/>
                  <a:pt x="547" y="59"/>
                  <a:pt x="591" y="59"/>
                </a:cubicBezTo>
              </a:path>
            </a:pathLst>
          </a:custGeom>
          <a:noFill/>
          <a:ln w="9525">
            <a:solidFill>
              <a:schemeClr val="tx1"/>
            </a:solidFill>
            <a:round/>
            <a:headEnd/>
            <a:tailEnd/>
          </a:ln>
        </p:spPr>
        <p:txBody>
          <a:bodyPr wrap="none" anchor="ctr"/>
          <a:lstStyle/>
          <a:p>
            <a:endParaRPr lang="en-US"/>
          </a:p>
        </p:txBody>
      </p:sp>
      <p:sp>
        <p:nvSpPr>
          <p:cNvPr id="43016" name="Freeform 8"/>
          <p:cNvSpPr>
            <a:spLocks/>
          </p:cNvSpPr>
          <p:nvPr/>
        </p:nvSpPr>
        <p:spPr bwMode="auto">
          <a:xfrm>
            <a:off x="3322638" y="4354513"/>
            <a:ext cx="252412" cy="246062"/>
          </a:xfrm>
          <a:custGeom>
            <a:avLst/>
            <a:gdLst>
              <a:gd name="T0" fmla="*/ 2147483647 w 159"/>
              <a:gd name="T1" fmla="*/ 2147483647 h 155"/>
              <a:gd name="T2" fmla="*/ 2147483647 w 159"/>
              <a:gd name="T3" fmla="*/ 2147483647 h 155"/>
              <a:gd name="T4" fmla="*/ 2147483647 w 159"/>
              <a:gd name="T5" fmla="*/ 2147483647 h 155"/>
              <a:gd name="T6" fmla="*/ 2147483647 w 159"/>
              <a:gd name="T7" fmla="*/ 2147483647 h 155"/>
              <a:gd name="T8" fmla="*/ 2147483647 w 159"/>
              <a:gd name="T9" fmla="*/ 2147483647 h 155"/>
              <a:gd name="T10" fmla="*/ 2147483647 w 159"/>
              <a:gd name="T11" fmla="*/ 2147483647 h 155"/>
              <a:gd name="T12" fmla="*/ 2147483647 w 159"/>
              <a:gd name="T13" fmla="*/ 2147483647 h 155"/>
              <a:gd name="T14" fmla="*/ 2147483647 w 159"/>
              <a:gd name="T15" fmla="*/ 2147483647 h 155"/>
              <a:gd name="T16" fmla="*/ 0 60000 65536"/>
              <a:gd name="T17" fmla="*/ 0 60000 65536"/>
              <a:gd name="T18" fmla="*/ 0 60000 65536"/>
              <a:gd name="T19" fmla="*/ 0 60000 65536"/>
              <a:gd name="T20" fmla="*/ 0 60000 65536"/>
              <a:gd name="T21" fmla="*/ 0 60000 65536"/>
              <a:gd name="T22" fmla="*/ 0 60000 65536"/>
              <a:gd name="T23" fmla="*/ 0 60000 65536"/>
              <a:gd name="T24" fmla="*/ 0 w 159"/>
              <a:gd name="T25" fmla="*/ 0 h 155"/>
              <a:gd name="T26" fmla="*/ 159 w 159"/>
              <a:gd name="T27" fmla="*/ 155 h 15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9" h="155">
                <a:moveTo>
                  <a:pt x="81" y="139"/>
                </a:moveTo>
                <a:cubicBezTo>
                  <a:pt x="68" y="101"/>
                  <a:pt x="56" y="83"/>
                  <a:pt x="22" y="60"/>
                </a:cubicBezTo>
                <a:cubicBezTo>
                  <a:pt x="15" y="50"/>
                  <a:pt x="0" y="43"/>
                  <a:pt x="2" y="31"/>
                </a:cubicBezTo>
                <a:cubicBezTo>
                  <a:pt x="5" y="17"/>
                  <a:pt x="51" y="4"/>
                  <a:pt x="61" y="1"/>
                </a:cubicBezTo>
                <a:cubicBezTo>
                  <a:pt x="87" y="4"/>
                  <a:pt x="116" y="0"/>
                  <a:pt x="140" y="11"/>
                </a:cubicBezTo>
                <a:cubicBezTo>
                  <a:pt x="150" y="15"/>
                  <a:pt x="149" y="31"/>
                  <a:pt x="149" y="41"/>
                </a:cubicBezTo>
                <a:cubicBezTo>
                  <a:pt x="149" y="74"/>
                  <a:pt x="159" y="112"/>
                  <a:pt x="140" y="139"/>
                </a:cubicBezTo>
                <a:cubicBezTo>
                  <a:pt x="129" y="155"/>
                  <a:pt x="101" y="139"/>
                  <a:pt x="81" y="139"/>
                </a:cubicBezTo>
                <a:close/>
              </a:path>
            </a:pathLst>
          </a:custGeom>
          <a:solidFill>
            <a:schemeClr val="accent1"/>
          </a:solidFill>
          <a:ln w="9525">
            <a:solidFill>
              <a:schemeClr val="tx1"/>
            </a:solidFill>
            <a:round/>
            <a:headEnd/>
            <a:tailEnd/>
          </a:ln>
        </p:spPr>
        <p:txBody>
          <a:bodyPr wrap="none" anchor="ctr"/>
          <a:lstStyle/>
          <a:p>
            <a:endParaRPr lang="en-US"/>
          </a:p>
        </p:txBody>
      </p:sp>
      <p:sp>
        <p:nvSpPr>
          <p:cNvPr id="43017" name="Freeform 9"/>
          <p:cNvSpPr>
            <a:spLocks/>
          </p:cNvSpPr>
          <p:nvPr/>
        </p:nvSpPr>
        <p:spPr bwMode="auto">
          <a:xfrm>
            <a:off x="1701800" y="3717925"/>
            <a:ext cx="2105025" cy="841375"/>
          </a:xfrm>
          <a:custGeom>
            <a:avLst/>
            <a:gdLst>
              <a:gd name="T0" fmla="*/ 2147483647 w 1326"/>
              <a:gd name="T1" fmla="*/ 2147483647 h 530"/>
              <a:gd name="T2" fmla="*/ 2147483647 w 1326"/>
              <a:gd name="T3" fmla="*/ 2147483647 h 530"/>
              <a:gd name="T4" fmla="*/ 2147483647 w 1326"/>
              <a:gd name="T5" fmla="*/ 2147483647 h 530"/>
              <a:gd name="T6" fmla="*/ 2147483647 w 1326"/>
              <a:gd name="T7" fmla="*/ 2147483647 h 530"/>
              <a:gd name="T8" fmla="*/ 2147483647 w 1326"/>
              <a:gd name="T9" fmla="*/ 2147483647 h 530"/>
              <a:gd name="T10" fmla="*/ 2147483647 w 1326"/>
              <a:gd name="T11" fmla="*/ 2147483647 h 530"/>
              <a:gd name="T12" fmla="*/ 2147483647 w 1326"/>
              <a:gd name="T13" fmla="*/ 2147483647 h 530"/>
              <a:gd name="T14" fmla="*/ 0 w 1326"/>
              <a:gd name="T15" fmla="*/ 2147483647 h 530"/>
              <a:gd name="T16" fmla="*/ 2147483647 w 1326"/>
              <a:gd name="T17" fmla="*/ 2147483647 h 530"/>
              <a:gd name="T18" fmla="*/ 2147483647 w 1326"/>
              <a:gd name="T19" fmla="*/ 2147483647 h 530"/>
              <a:gd name="T20" fmla="*/ 2147483647 w 1326"/>
              <a:gd name="T21" fmla="*/ 2147483647 h 530"/>
              <a:gd name="T22" fmla="*/ 2147483647 w 1326"/>
              <a:gd name="T23" fmla="*/ 2147483647 h 530"/>
              <a:gd name="T24" fmla="*/ 2147483647 w 1326"/>
              <a:gd name="T25" fmla="*/ 2147483647 h 530"/>
              <a:gd name="T26" fmla="*/ 2147483647 w 1326"/>
              <a:gd name="T27" fmla="*/ 2147483647 h 530"/>
              <a:gd name="T28" fmla="*/ 2147483647 w 1326"/>
              <a:gd name="T29" fmla="*/ 2147483647 h 530"/>
              <a:gd name="T30" fmla="*/ 2147483647 w 1326"/>
              <a:gd name="T31" fmla="*/ 2147483647 h 530"/>
              <a:gd name="T32" fmla="*/ 2147483647 w 1326"/>
              <a:gd name="T33" fmla="*/ 2147483647 h 530"/>
              <a:gd name="T34" fmla="*/ 2147483647 w 1326"/>
              <a:gd name="T35" fmla="*/ 2147483647 h 530"/>
              <a:gd name="T36" fmla="*/ 2147483647 w 1326"/>
              <a:gd name="T37" fmla="*/ 2147483647 h 530"/>
              <a:gd name="T38" fmla="*/ 2147483647 w 1326"/>
              <a:gd name="T39" fmla="*/ 2147483647 h 530"/>
              <a:gd name="T40" fmla="*/ 2147483647 w 1326"/>
              <a:gd name="T41" fmla="*/ 2147483647 h 530"/>
              <a:gd name="T42" fmla="*/ 2147483647 w 1326"/>
              <a:gd name="T43" fmla="*/ 2147483647 h 530"/>
              <a:gd name="T44" fmla="*/ 2147483647 w 1326"/>
              <a:gd name="T45" fmla="*/ 2147483647 h 530"/>
              <a:gd name="T46" fmla="*/ 2147483647 w 1326"/>
              <a:gd name="T47" fmla="*/ 2147483647 h 530"/>
              <a:gd name="T48" fmla="*/ 2147483647 w 1326"/>
              <a:gd name="T49" fmla="*/ 2147483647 h 530"/>
              <a:gd name="T50" fmla="*/ 2147483647 w 1326"/>
              <a:gd name="T51" fmla="*/ 2147483647 h 530"/>
              <a:gd name="T52" fmla="*/ 2147483647 w 1326"/>
              <a:gd name="T53" fmla="*/ 2147483647 h 530"/>
              <a:gd name="T54" fmla="*/ 2147483647 w 1326"/>
              <a:gd name="T55" fmla="*/ 2147483647 h 530"/>
              <a:gd name="T56" fmla="*/ 2147483647 w 1326"/>
              <a:gd name="T57" fmla="*/ 2147483647 h 530"/>
              <a:gd name="T58" fmla="*/ 2147483647 w 1326"/>
              <a:gd name="T59" fmla="*/ 2147483647 h 530"/>
              <a:gd name="T60" fmla="*/ 2147483647 w 1326"/>
              <a:gd name="T61" fmla="*/ 2147483647 h 530"/>
              <a:gd name="T62" fmla="*/ 2147483647 w 1326"/>
              <a:gd name="T63" fmla="*/ 2147483647 h 530"/>
              <a:gd name="T64" fmla="*/ 2147483647 w 1326"/>
              <a:gd name="T65" fmla="*/ 2147483647 h 530"/>
              <a:gd name="T66" fmla="*/ 2147483647 w 1326"/>
              <a:gd name="T67" fmla="*/ 2147483647 h 530"/>
              <a:gd name="T68" fmla="*/ 2147483647 w 1326"/>
              <a:gd name="T69" fmla="*/ 2147483647 h 530"/>
              <a:gd name="T70" fmla="*/ 2147483647 w 1326"/>
              <a:gd name="T71" fmla="*/ 2147483647 h 530"/>
              <a:gd name="T72" fmla="*/ 2147483647 w 1326"/>
              <a:gd name="T73" fmla="*/ 2147483647 h 530"/>
              <a:gd name="T74" fmla="*/ 2147483647 w 1326"/>
              <a:gd name="T75" fmla="*/ 2147483647 h 530"/>
              <a:gd name="T76" fmla="*/ 2147483647 w 1326"/>
              <a:gd name="T77" fmla="*/ 2147483647 h 530"/>
              <a:gd name="T78" fmla="*/ 2147483647 w 1326"/>
              <a:gd name="T79" fmla="*/ 2147483647 h 530"/>
              <a:gd name="T80" fmla="*/ 2147483647 w 1326"/>
              <a:gd name="T81" fmla="*/ 2147483647 h 530"/>
              <a:gd name="T82" fmla="*/ 2147483647 w 1326"/>
              <a:gd name="T83" fmla="*/ 2147483647 h 530"/>
              <a:gd name="T84" fmla="*/ 2147483647 w 1326"/>
              <a:gd name="T85" fmla="*/ 2147483647 h 530"/>
              <a:gd name="T86" fmla="*/ 2147483647 w 1326"/>
              <a:gd name="T87" fmla="*/ 2147483647 h 530"/>
              <a:gd name="T88" fmla="*/ 2147483647 w 1326"/>
              <a:gd name="T89" fmla="*/ 2147483647 h 530"/>
              <a:gd name="T90" fmla="*/ 2147483647 w 1326"/>
              <a:gd name="T91" fmla="*/ 2147483647 h 530"/>
              <a:gd name="T92" fmla="*/ 2147483647 w 1326"/>
              <a:gd name="T93" fmla="*/ 2147483647 h 530"/>
              <a:gd name="T94" fmla="*/ 2147483647 w 1326"/>
              <a:gd name="T95" fmla="*/ 2147483647 h 530"/>
              <a:gd name="T96" fmla="*/ 2147483647 w 1326"/>
              <a:gd name="T97" fmla="*/ 2147483647 h 530"/>
              <a:gd name="T98" fmla="*/ 2147483647 w 1326"/>
              <a:gd name="T99" fmla="*/ 2147483647 h 530"/>
              <a:gd name="T100" fmla="*/ 2147483647 w 1326"/>
              <a:gd name="T101" fmla="*/ 2147483647 h 530"/>
              <a:gd name="T102" fmla="*/ 2147483647 w 1326"/>
              <a:gd name="T103" fmla="*/ 2147483647 h 53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326"/>
              <a:gd name="T157" fmla="*/ 0 h 530"/>
              <a:gd name="T158" fmla="*/ 1326 w 1326"/>
              <a:gd name="T159" fmla="*/ 530 h 53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326" h="530">
                <a:moveTo>
                  <a:pt x="1141" y="530"/>
                </a:moveTo>
                <a:cubicBezTo>
                  <a:pt x="1225" y="515"/>
                  <a:pt x="1289" y="477"/>
                  <a:pt x="1318" y="393"/>
                </a:cubicBezTo>
                <a:cubicBezTo>
                  <a:pt x="1295" y="277"/>
                  <a:pt x="1326" y="349"/>
                  <a:pt x="1111" y="334"/>
                </a:cubicBezTo>
                <a:cubicBezTo>
                  <a:pt x="1088" y="332"/>
                  <a:pt x="1066" y="327"/>
                  <a:pt x="1043" y="324"/>
                </a:cubicBezTo>
                <a:cubicBezTo>
                  <a:pt x="1038" y="324"/>
                  <a:pt x="730" y="336"/>
                  <a:pt x="679" y="343"/>
                </a:cubicBezTo>
                <a:cubicBezTo>
                  <a:pt x="632" y="349"/>
                  <a:pt x="588" y="367"/>
                  <a:pt x="541" y="373"/>
                </a:cubicBezTo>
                <a:cubicBezTo>
                  <a:pt x="416" y="390"/>
                  <a:pt x="292" y="399"/>
                  <a:pt x="167" y="412"/>
                </a:cubicBezTo>
                <a:cubicBezTo>
                  <a:pt x="105" y="408"/>
                  <a:pt x="0" y="426"/>
                  <a:pt x="0" y="373"/>
                </a:cubicBezTo>
                <a:cubicBezTo>
                  <a:pt x="0" y="337"/>
                  <a:pt x="34" y="324"/>
                  <a:pt x="59" y="314"/>
                </a:cubicBezTo>
                <a:cubicBezTo>
                  <a:pt x="78" y="306"/>
                  <a:pt x="118" y="294"/>
                  <a:pt x="118" y="294"/>
                </a:cubicBezTo>
                <a:cubicBezTo>
                  <a:pt x="154" y="297"/>
                  <a:pt x="199" y="328"/>
                  <a:pt x="226" y="304"/>
                </a:cubicBezTo>
                <a:cubicBezTo>
                  <a:pt x="227" y="303"/>
                  <a:pt x="218" y="192"/>
                  <a:pt x="207" y="166"/>
                </a:cubicBezTo>
                <a:cubicBezTo>
                  <a:pt x="202" y="155"/>
                  <a:pt x="187" y="125"/>
                  <a:pt x="187" y="137"/>
                </a:cubicBezTo>
                <a:cubicBezTo>
                  <a:pt x="187" y="180"/>
                  <a:pt x="218" y="219"/>
                  <a:pt x="236" y="255"/>
                </a:cubicBezTo>
                <a:cubicBezTo>
                  <a:pt x="241" y="264"/>
                  <a:pt x="239" y="277"/>
                  <a:pt x="246" y="284"/>
                </a:cubicBezTo>
                <a:cubicBezTo>
                  <a:pt x="253" y="291"/>
                  <a:pt x="265" y="291"/>
                  <a:pt x="275" y="294"/>
                </a:cubicBezTo>
                <a:cubicBezTo>
                  <a:pt x="320" y="229"/>
                  <a:pt x="270" y="282"/>
                  <a:pt x="315" y="294"/>
                </a:cubicBezTo>
                <a:cubicBezTo>
                  <a:pt x="331" y="298"/>
                  <a:pt x="348" y="287"/>
                  <a:pt x="364" y="284"/>
                </a:cubicBezTo>
                <a:cubicBezTo>
                  <a:pt x="361" y="268"/>
                  <a:pt x="354" y="218"/>
                  <a:pt x="354" y="235"/>
                </a:cubicBezTo>
                <a:cubicBezTo>
                  <a:pt x="354" y="258"/>
                  <a:pt x="344" y="292"/>
                  <a:pt x="364" y="304"/>
                </a:cubicBezTo>
                <a:cubicBezTo>
                  <a:pt x="389" y="319"/>
                  <a:pt x="423" y="297"/>
                  <a:pt x="452" y="294"/>
                </a:cubicBezTo>
                <a:cubicBezTo>
                  <a:pt x="440" y="137"/>
                  <a:pt x="436" y="142"/>
                  <a:pt x="462" y="275"/>
                </a:cubicBezTo>
                <a:cubicBezTo>
                  <a:pt x="465" y="291"/>
                  <a:pt x="458" y="315"/>
                  <a:pt x="472" y="324"/>
                </a:cubicBezTo>
                <a:cubicBezTo>
                  <a:pt x="482" y="330"/>
                  <a:pt x="492" y="337"/>
                  <a:pt x="502" y="343"/>
                </a:cubicBezTo>
                <a:cubicBezTo>
                  <a:pt x="567" y="323"/>
                  <a:pt x="502" y="353"/>
                  <a:pt x="541" y="255"/>
                </a:cubicBezTo>
                <a:cubicBezTo>
                  <a:pt x="545" y="246"/>
                  <a:pt x="546" y="275"/>
                  <a:pt x="551" y="284"/>
                </a:cubicBezTo>
                <a:cubicBezTo>
                  <a:pt x="556" y="295"/>
                  <a:pt x="564" y="304"/>
                  <a:pt x="570" y="314"/>
                </a:cubicBezTo>
                <a:cubicBezTo>
                  <a:pt x="618" y="298"/>
                  <a:pt x="608" y="283"/>
                  <a:pt x="620" y="235"/>
                </a:cubicBezTo>
                <a:cubicBezTo>
                  <a:pt x="629" y="282"/>
                  <a:pt x="625" y="354"/>
                  <a:pt x="728" y="275"/>
                </a:cubicBezTo>
                <a:cubicBezTo>
                  <a:pt x="744" y="263"/>
                  <a:pt x="722" y="236"/>
                  <a:pt x="718" y="216"/>
                </a:cubicBezTo>
                <a:cubicBezTo>
                  <a:pt x="715" y="203"/>
                  <a:pt x="702" y="164"/>
                  <a:pt x="708" y="176"/>
                </a:cubicBezTo>
                <a:cubicBezTo>
                  <a:pt x="752" y="260"/>
                  <a:pt x="699" y="215"/>
                  <a:pt x="757" y="255"/>
                </a:cubicBezTo>
                <a:cubicBezTo>
                  <a:pt x="804" y="239"/>
                  <a:pt x="802" y="232"/>
                  <a:pt x="787" y="186"/>
                </a:cubicBezTo>
                <a:cubicBezTo>
                  <a:pt x="790" y="209"/>
                  <a:pt x="779" y="240"/>
                  <a:pt x="797" y="255"/>
                </a:cubicBezTo>
                <a:cubicBezTo>
                  <a:pt x="807" y="264"/>
                  <a:pt x="867" y="241"/>
                  <a:pt x="885" y="235"/>
                </a:cubicBezTo>
                <a:cubicBezTo>
                  <a:pt x="888" y="225"/>
                  <a:pt x="892" y="216"/>
                  <a:pt x="895" y="206"/>
                </a:cubicBezTo>
                <a:cubicBezTo>
                  <a:pt x="899" y="193"/>
                  <a:pt x="892" y="161"/>
                  <a:pt x="905" y="166"/>
                </a:cubicBezTo>
                <a:cubicBezTo>
                  <a:pt x="927" y="175"/>
                  <a:pt x="931" y="205"/>
                  <a:pt x="944" y="225"/>
                </a:cubicBezTo>
                <a:cubicBezTo>
                  <a:pt x="951" y="235"/>
                  <a:pt x="964" y="255"/>
                  <a:pt x="964" y="255"/>
                </a:cubicBezTo>
                <a:cubicBezTo>
                  <a:pt x="980" y="252"/>
                  <a:pt x="1001" y="257"/>
                  <a:pt x="1013" y="245"/>
                </a:cubicBezTo>
                <a:cubicBezTo>
                  <a:pt x="1028" y="230"/>
                  <a:pt x="1033" y="186"/>
                  <a:pt x="1033" y="186"/>
                </a:cubicBezTo>
                <a:cubicBezTo>
                  <a:pt x="1055" y="255"/>
                  <a:pt x="1032" y="238"/>
                  <a:pt x="1082" y="255"/>
                </a:cubicBezTo>
                <a:cubicBezTo>
                  <a:pt x="1102" y="252"/>
                  <a:pt x="1134" y="264"/>
                  <a:pt x="1141" y="245"/>
                </a:cubicBezTo>
                <a:cubicBezTo>
                  <a:pt x="1155" y="205"/>
                  <a:pt x="1136" y="159"/>
                  <a:pt x="1131" y="117"/>
                </a:cubicBezTo>
                <a:cubicBezTo>
                  <a:pt x="1130" y="107"/>
                  <a:pt x="1121" y="78"/>
                  <a:pt x="1121" y="88"/>
                </a:cubicBezTo>
                <a:cubicBezTo>
                  <a:pt x="1121" y="106"/>
                  <a:pt x="1142" y="213"/>
                  <a:pt x="1151" y="225"/>
                </a:cubicBezTo>
                <a:cubicBezTo>
                  <a:pt x="1157" y="233"/>
                  <a:pt x="1170" y="232"/>
                  <a:pt x="1180" y="235"/>
                </a:cubicBezTo>
                <a:cubicBezTo>
                  <a:pt x="1246" y="213"/>
                  <a:pt x="1218" y="162"/>
                  <a:pt x="1200" y="107"/>
                </a:cubicBezTo>
                <a:cubicBezTo>
                  <a:pt x="1203" y="84"/>
                  <a:pt x="1195" y="57"/>
                  <a:pt x="1210" y="39"/>
                </a:cubicBezTo>
                <a:cubicBezTo>
                  <a:pt x="1242" y="0"/>
                  <a:pt x="1258" y="75"/>
                  <a:pt x="1259" y="78"/>
                </a:cubicBezTo>
                <a:cubicBezTo>
                  <a:pt x="1248" y="188"/>
                  <a:pt x="1233" y="182"/>
                  <a:pt x="1259" y="284"/>
                </a:cubicBezTo>
                <a:cubicBezTo>
                  <a:pt x="1261" y="293"/>
                  <a:pt x="1278" y="284"/>
                  <a:pt x="1288" y="284"/>
                </a:cubicBezTo>
              </a:path>
            </a:pathLst>
          </a:custGeom>
          <a:noFill/>
          <a:ln w="9525">
            <a:solidFill>
              <a:schemeClr val="tx1"/>
            </a:solidFill>
            <a:round/>
            <a:headEnd/>
            <a:tailEnd/>
          </a:ln>
        </p:spPr>
        <p:txBody>
          <a:bodyPr wrap="none" anchor="ctr"/>
          <a:lstStyle/>
          <a:p>
            <a:endParaRPr lang="en-US"/>
          </a:p>
        </p:txBody>
      </p:sp>
      <p:sp>
        <p:nvSpPr>
          <p:cNvPr id="43018" name="Freeform 10"/>
          <p:cNvSpPr>
            <a:spLocks/>
          </p:cNvSpPr>
          <p:nvPr/>
        </p:nvSpPr>
        <p:spPr bwMode="auto">
          <a:xfrm>
            <a:off x="2389188" y="3248025"/>
            <a:ext cx="1587" cy="234950"/>
          </a:xfrm>
          <a:custGeom>
            <a:avLst/>
            <a:gdLst>
              <a:gd name="T0" fmla="*/ 0 w 1"/>
              <a:gd name="T1" fmla="*/ 0 h 148"/>
              <a:gd name="T2" fmla="*/ 0 w 1"/>
              <a:gd name="T3" fmla="*/ 2147483647 h 148"/>
              <a:gd name="T4" fmla="*/ 0 60000 65536"/>
              <a:gd name="T5" fmla="*/ 0 60000 65536"/>
              <a:gd name="T6" fmla="*/ 0 w 1"/>
              <a:gd name="T7" fmla="*/ 0 h 148"/>
              <a:gd name="T8" fmla="*/ 1 w 1"/>
              <a:gd name="T9" fmla="*/ 148 h 148"/>
            </a:gdLst>
            <a:ahLst/>
            <a:cxnLst>
              <a:cxn ang="T4">
                <a:pos x="T0" y="T1"/>
              </a:cxn>
              <a:cxn ang="T5">
                <a:pos x="T2" y="T3"/>
              </a:cxn>
            </a:cxnLst>
            <a:rect l="T6" t="T7" r="T8" b="T9"/>
            <a:pathLst>
              <a:path w="1" h="148">
                <a:moveTo>
                  <a:pt x="0" y="0"/>
                </a:moveTo>
                <a:cubicBezTo>
                  <a:pt x="0" y="49"/>
                  <a:pt x="0" y="99"/>
                  <a:pt x="0" y="148"/>
                </a:cubicBezTo>
              </a:path>
            </a:pathLst>
          </a:custGeom>
          <a:noFill/>
          <a:ln w="9525">
            <a:solidFill>
              <a:schemeClr val="tx1"/>
            </a:solidFill>
            <a:round/>
            <a:headEnd/>
            <a:tailEnd/>
          </a:ln>
        </p:spPr>
        <p:txBody>
          <a:bodyPr wrap="none" anchor="ctr"/>
          <a:lstStyle/>
          <a:p>
            <a:endParaRPr lang="en-US"/>
          </a:p>
        </p:txBody>
      </p:sp>
      <p:sp>
        <p:nvSpPr>
          <p:cNvPr id="43019" name="Freeform 11"/>
          <p:cNvSpPr>
            <a:spLocks/>
          </p:cNvSpPr>
          <p:nvPr/>
        </p:nvSpPr>
        <p:spPr bwMode="auto">
          <a:xfrm>
            <a:off x="2654300" y="3248025"/>
            <a:ext cx="1588" cy="249238"/>
          </a:xfrm>
          <a:custGeom>
            <a:avLst/>
            <a:gdLst>
              <a:gd name="T0" fmla="*/ 0 w 1"/>
              <a:gd name="T1" fmla="*/ 0 h 157"/>
              <a:gd name="T2" fmla="*/ 0 w 1"/>
              <a:gd name="T3" fmla="*/ 2147483647 h 157"/>
              <a:gd name="T4" fmla="*/ 0 60000 65536"/>
              <a:gd name="T5" fmla="*/ 0 60000 65536"/>
              <a:gd name="T6" fmla="*/ 0 w 1"/>
              <a:gd name="T7" fmla="*/ 0 h 157"/>
              <a:gd name="T8" fmla="*/ 1 w 1"/>
              <a:gd name="T9" fmla="*/ 157 h 157"/>
            </a:gdLst>
            <a:ahLst/>
            <a:cxnLst>
              <a:cxn ang="T4">
                <a:pos x="T0" y="T1"/>
              </a:cxn>
              <a:cxn ang="T5">
                <a:pos x="T2" y="T3"/>
              </a:cxn>
            </a:cxnLst>
            <a:rect l="T6" t="T7" r="T8" b="T9"/>
            <a:pathLst>
              <a:path w="1" h="157">
                <a:moveTo>
                  <a:pt x="0" y="0"/>
                </a:moveTo>
                <a:cubicBezTo>
                  <a:pt x="0" y="52"/>
                  <a:pt x="0" y="105"/>
                  <a:pt x="0" y="157"/>
                </a:cubicBezTo>
              </a:path>
            </a:pathLst>
          </a:custGeom>
          <a:noFill/>
          <a:ln w="9525">
            <a:solidFill>
              <a:schemeClr val="tx1"/>
            </a:solidFill>
            <a:round/>
            <a:headEnd/>
            <a:tailEnd/>
          </a:ln>
        </p:spPr>
        <p:txBody>
          <a:bodyPr wrap="none" anchor="ctr"/>
          <a:lstStyle/>
          <a:p>
            <a:endParaRPr lang="en-US"/>
          </a:p>
        </p:txBody>
      </p:sp>
      <p:sp>
        <p:nvSpPr>
          <p:cNvPr id="43020" name="Freeform 12"/>
          <p:cNvSpPr>
            <a:spLocks/>
          </p:cNvSpPr>
          <p:nvPr/>
        </p:nvSpPr>
        <p:spPr bwMode="auto">
          <a:xfrm>
            <a:off x="2873375" y="3263900"/>
            <a:ext cx="1588" cy="219075"/>
          </a:xfrm>
          <a:custGeom>
            <a:avLst/>
            <a:gdLst>
              <a:gd name="T0" fmla="*/ 0 w 1"/>
              <a:gd name="T1" fmla="*/ 0 h 138"/>
              <a:gd name="T2" fmla="*/ 0 w 1"/>
              <a:gd name="T3" fmla="*/ 2147483647 h 138"/>
              <a:gd name="T4" fmla="*/ 0 60000 65536"/>
              <a:gd name="T5" fmla="*/ 0 60000 65536"/>
              <a:gd name="T6" fmla="*/ 0 w 1"/>
              <a:gd name="T7" fmla="*/ 0 h 138"/>
              <a:gd name="T8" fmla="*/ 1 w 1"/>
              <a:gd name="T9" fmla="*/ 138 h 138"/>
            </a:gdLst>
            <a:ahLst/>
            <a:cxnLst>
              <a:cxn ang="T4">
                <a:pos x="T0" y="T1"/>
              </a:cxn>
              <a:cxn ang="T5">
                <a:pos x="T2" y="T3"/>
              </a:cxn>
            </a:cxnLst>
            <a:rect l="T6" t="T7" r="T8" b="T9"/>
            <a:pathLst>
              <a:path w="1" h="138">
                <a:moveTo>
                  <a:pt x="0" y="0"/>
                </a:moveTo>
                <a:cubicBezTo>
                  <a:pt x="0" y="46"/>
                  <a:pt x="0" y="92"/>
                  <a:pt x="0" y="138"/>
                </a:cubicBezTo>
              </a:path>
            </a:pathLst>
          </a:custGeom>
          <a:noFill/>
          <a:ln w="9525">
            <a:solidFill>
              <a:schemeClr val="tx1"/>
            </a:solidFill>
            <a:round/>
            <a:headEnd/>
            <a:tailEnd/>
          </a:ln>
        </p:spPr>
        <p:txBody>
          <a:bodyPr wrap="none" anchor="ctr"/>
          <a:lstStyle/>
          <a:p>
            <a:endParaRPr lang="en-US"/>
          </a:p>
        </p:txBody>
      </p:sp>
      <p:sp>
        <p:nvSpPr>
          <p:cNvPr id="43021" name="Freeform 13"/>
          <p:cNvSpPr>
            <a:spLocks/>
          </p:cNvSpPr>
          <p:nvPr/>
        </p:nvSpPr>
        <p:spPr bwMode="auto">
          <a:xfrm>
            <a:off x="3060700" y="3295650"/>
            <a:ext cx="30163" cy="265113"/>
          </a:xfrm>
          <a:custGeom>
            <a:avLst/>
            <a:gdLst>
              <a:gd name="T0" fmla="*/ 0 w 19"/>
              <a:gd name="T1" fmla="*/ 0 h 167"/>
              <a:gd name="T2" fmla="*/ 2147483647 w 19"/>
              <a:gd name="T3" fmla="*/ 2147483647 h 167"/>
              <a:gd name="T4" fmla="*/ 2147483647 w 19"/>
              <a:gd name="T5" fmla="*/ 2147483647 h 167"/>
              <a:gd name="T6" fmla="*/ 0 60000 65536"/>
              <a:gd name="T7" fmla="*/ 0 60000 65536"/>
              <a:gd name="T8" fmla="*/ 0 60000 65536"/>
              <a:gd name="T9" fmla="*/ 0 w 19"/>
              <a:gd name="T10" fmla="*/ 0 h 167"/>
              <a:gd name="T11" fmla="*/ 19 w 19"/>
              <a:gd name="T12" fmla="*/ 167 h 167"/>
            </a:gdLst>
            <a:ahLst/>
            <a:cxnLst>
              <a:cxn ang="T6">
                <a:pos x="T0" y="T1"/>
              </a:cxn>
              <a:cxn ang="T7">
                <a:pos x="T2" y="T3"/>
              </a:cxn>
              <a:cxn ang="T8">
                <a:pos x="T4" y="T5"/>
              </a:cxn>
            </a:cxnLst>
            <a:rect l="T9" t="T10" r="T11" b="T12"/>
            <a:pathLst>
              <a:path w="19" h="167">
                <a:moveTo>
                  <a:pt x="0" y="0"/>
                </a:moveTo>
                <a:cubicBezTo>
                  <a:pt x="3" y="39"/>
                  <a:pt x="5" y="79"/>
                  <a:pt x="9" y="118"/>
                </a:cubicBezTo>
                <a:cubicBezTo>
                  <a:pt x="11" y="135"/>
                  <a:pt x="19" y="167"/>
                  <a:pt x="19" y="167"/>
                </a:cubicBezTo>
              </a:path>
            </a:pathLst>
          </a:custGeom>
          <a:noFill/>
          <a:ln w="9525">
            <a:solidFill>
              <a:schemeClr val="tx1"/>
            </a:solidFill>
            <a:round/>
            <a:headEnd/>
            <a:tailEnd/>
          </a:ln>
        </p:spPr>
        <p:txBody>
          <a:bodyPr wrap="none" anchor="ctr"/>
          <a:lstStyle/>
          <a:p>
            <a:endParaRPr lang="en-US"/>
          </a:p>
        </p:txBody>
      </p:sp>
      <p:sp>
        <p:nvSpPr>
          <p:cNvPr id="43022" name="Freeform 14"/>
          <p:cNvSpPr>
            <a:spLocks/>
          </p:cNvSpPr>
          <p:nvPr/>
        </p:nvSpPr>
        <p:spPr bwMode="auto">
          <a:xfrm>
            <a:off x="1524000" y="2514600"/>
            <a:ext cx="2659063" cy="612775"/>
          </a:xfrm>
          <a:custGeom>
            <a:avLst/>
            <a:gdLst>
              <a:gd name="T0" fmla="*/ 2147483647 w 1675"/>
              <a:gd name="T1" fmla="*/ 2147483647 h 386"/>
              <a:gd name="T2" fmla="*/ 2147483647 w 1675"/>
              <a:gd name="T3" fmla="*/ 2147483647 h 386"/>
              <a:gd name="T4" fmla="*/ 2147483647 w 1675"/>
              <a:gd name="T5" fmla="*/ 2147483647 h 386"/>
              <a:gd name="T6" fmla="*/ 2147483647 w 1675"/>
              <a:gd name="T7" fmla="*/ 2147483647 h 386"/>
              <a:gd name="T8" fmla="*/ 2147483647 w 1675"/>
              <a:gd name="T9" fmla="*/ 2147483647 h 386"/>
              <a:gd name="T10" fmla="*/ 2147483647 w 1675"/>
              <a:gd name="T11" fmla="*/ 2147483647 h 386"/>
              <a:gd name="T12" fmla="*/ 2147483647 w 1675"/>
              <a:gd name="T13" fmla="*/ 2147483647 h 386"/>
              <a:gd name="T14" fmla="*/ 2147483647 w 1675"/>
              <a:gd name="T15" fmla="*/ 2147483647 h 386"/>
              <a:gd name="T16" fmla="*/ 2147483647 w 1675"/>
              <a:gd name="T17" fmla="*/ 2147483647 h 386"/>
              <a:gd name="T18" fmla="*/ 2147483647 w 1675"/>
              <a:gd name="T19" fmla="*/ 2147483647 h 386"/>
              <a:gd name="T20" fmla="*/ 2147483647 w 1675"/>
              <a:gd name="T21" fmla="*/ 2147483647 h 386"/>
              <a:gd name="T22" fmla="*/ 2147483647 w 1675"/>
              <a:gd name="T23" fmla="*/ 2147483647 h 386"/>
              <a:gd name="T24" fmla="*/ 2147483647 w 1675"/>
              <a:gd name="T25" fmla="*/ 2147483647 h 386"/>
              <a:gd name="T26" fmla="*/ 2147483647 w 1675"/>
              <a:gd name="T27" fmla="*/ 2147483647 h 386"/>
              <a:gd name="T28" fmla="*/ 2147483647 w 1675"/>
              <a:gd name="T29" fmla="*/ 2147483647 h 386"/>
              <a:gd name="T30" fmla="*/ 2147483647 w 1675"/>
              <a:gd name="T31" fmla="*/ 2147483647 h 386"/>
              <a:gd name="T32" fmla="*/ 2147483647 w 1675"/>
              <a:gd name="T33" fmla="*/ 2147483647 h 386"/>
              <a:gd name="T34" fmla="*/ 2147483647 w 1675"/>
              <a:gd name="T35" fmla="*/ 2147483647 h 386"/>
              <a:gd name="T36" fmla="*/ 2147483647 w 1675"/>
              <a:gd name="T37" fmla="*/ 2147483647 h 386"/>
              <a:gd name="T38" fmla="*/ 2147483647 w 1675"/>
              <a:gd name="T39" fmla="*/ 2147483647 h 386"/>
              <a:gd name="T40" fmla="*/ 2147483647 w 1675"/>
              <a:gd name="T41" fmla="*/ 2147483647 h 386"/>
              <a:gd name="T42" fmla="*/ 2147483647 w 1675"/>
              <a:gd name="T43" fmla="*/ 2147483647 h 3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675"/>
              <a:gd name="T67" fmla="*/ 0 h 386"/>
              <a:gd name="T68" fmla="*/ 1675 w 1675"/>
              <a:gd name="T69" fmla="*/ 386 h 38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675" h="386">
                <a:moveTo>
                  <a:pt x="717" y="315"/>
                </a:moveTo>
                <a:cubicBezTo>
                  <a:pt x="949" y="341"/>
                  <a:pt x="1181" y="346"/>
                  <a:pt x="1415" y="355"/>
                </a:cubicBezTo>
                <a:cubicBezTo>
                  <a:pt x="1551" y="348"/>
                  <a:pt x="1599" y="386"/>
                  <a:pt x="1661" y="296"/>
                </a:cubicBezTo>
                <a:cubicBezTo>
                  <a:pt x="1651" y="151"/>
                  <a:pt x="1675" y="141"/>
                  <a:pt x="1553" y="99"/>
                </a:cubicBezTo>
                <a:cubicBezTo>
                  <a:pt x="1517" y="102"/>
                  <a:pt x="1481" y="104"/>
                  <a:pt x="1445" y="109"/>
                </a:cubicBezTo>
                <a:cubicBezTo>
                  <a:pt x="1401" y="115"/>
                  <a:pt x="1427" y="119"/>
                  <a:pt x="1386" y="138"/>
                </a:cubicBezTo>
                <a:cubicBezTo>
                  <a:pt x="1307" y="175"/>
                  <a:pt x="1312" y="167"/>
                  <a:pt x="1228" y="177"/>
                </a:cubicBezTo>
                <a:cubicBezTo>
                  <a:pt x="1026" y="246"/>
                  <a:pt x="818" y="251"/>
                  <a:pt x="609" y="286"/>
                </a:cubicBezTo>
                <a:cubicBezTo>
                  <a:pt x="504" y="283"/>
                  <a:pt x="399" y="283"/>
                  <a:pt x="294" y="276"/>
                </a:cubicBezTo>
                <a:cubicBezTo>
                  <a:pt x="241" y="273"/>
                  <a:pt x="189" y="263"/>
                  <a:pt x="137" y="256"/>
                </a:cubicBezTo>
                <a:cubicBezTo>
                  <a:pt x="111" y="253"/>
                  <a:pt x="58" y="246"/>
                  <a:pt x="58" y="246"/>
                </a:cubicBezTo>
                <a:cubicBezTo>
                  <a:pt x="45" y="240"/>
                  <a:pt x="22" y="241"/>
                  <a:pt x="18" y="227"/>
                </a:cubicBezTo>
                <a:cubicBezTo>
                  <a:pt x="0" y="165"/>
                  <a:pt x="123" y="143"/>
                  <a:pt x="137" y="138"/>
                </a:cubicBezTo>
                <a:cubicBezTo>
                  <a:pt x="231" y="107"/>
                  <a:pt x="334" y="106"/>
                  <a:pt x="432" y="89"/>
                </a:cubicBezTo>
                <a:cubicBezTo>
                  <a:pt x="583" y="92"/>
                  <a:pt x="734" y="90"/>
                  <a:pt x="884" y="99"/>
                </a:cubicBezTo>
                <a:cubicBezTo>
                  <a:pt x="910" y="101"/>
                  <a:pt x="928" y="129"/>
                  <a:pt x="953" y="138"/>
                </a:cubicBezTo>
                <a:cubicBezTo>
                  <a:pt x="1000" y="156"/>
                  <a:pt x="1041" y="170"/>
                  <a:pt x="1091" y="177"/>
                </a:cubicBezTo>
                <a:cubicBezTo>
                  <a:pt x="1174" y="169"/>
                  <a:pt x="1202" y="183"/>
                  <a:pt x="1228" y="109"/>
                </a:cubicBezTo>
                <a:cubicBezTo>
                  <a:pt x="1214" y="0"/>
                  <a:pt x="1226" y="15"/>
                  <a:pt x="1120" y="30"/>
                </a:cubicBezTo>
                <a:cubicBezTo>
                  <a:pt x="1143" y="96"/>
                  <a:pt x="1114" y="38"/>
                  <a:pt x="1150" y="30"/>
                </a:cubicBezTo>
                <a:cubicBezTo>
                  <a:pt x="1172" y="25"/>
                  <a:pt x="1195" y="37"/>
                  <a:pt x="1218" y="40"/>
                </a:cubicBezTo>
                <a:cubicBezTo>
                  <a:pt x="1201" y="114"/>
                  <a:pt x="1189" y="86"/>
                  <a:pt x="1189" y="177"/>
                </a:cubicBezTo>
              </a:path>
            </a:pathLst>
          </a:custGeom>
          <a:noFill/>
          <a:ln w="9525">
            <a:solidFill>
              <a:schemeClr val="tx1"/>
            </a:solidFill>
            <a:round/>
            <a:headEnd/>
            <a:tailEnd/>
          </a:ln>
        </p:spPr>
        <p:txBody>
          <a:bodyPr wrap="none" anchor="ctr"/>
          <a:lstStyle/>
          <a:p>
            <a:endParaRPr lang="en-US"/>
          </a:p>
        </p:txBody>
      </p:sp>
      <p:sp>
        <p:nvSpPr>
          <p:cNvPr id="43023" name="Freeform 15"/>
          <p:cNvSpPr>
            <a:spLocks/>
          </p:cNvSpPr>
          <p:nvPr/>
        </p:nvSpPr>
        <p:spPr bwMode="auto">
          <a:xfrm>
            <a:off x="3590925" y="2519363"/>
            <a:ext cx="190500" cy="228600"/>
          </a:xfrm>
          <a:custGeom>
            <a:avLst/>
            <a:gdLst>
              <a:gd name="T0" fmla="*/ 0 w 120"/>
              <a:gd name="T1" fmla="*/ 2147483647 h 144"/>
              <a:gd name="T2" fmla="*/ 2147483647 w 120"/>
              <a:gd name="T3" fmla="*/ 2147483647 h 144"/>
              <a:gd name="T4" fmla="*/ 2147483647 w 120"/>
              <a:gd name="T5" fmla="*/ 2147483647 h 144"/>
              <a:gd name="T6" fmla="*/ 2147483647 w 120"/>
              <a:gd name="T7" fmla="*/ 2147483647 h 144"/>
              <a:gd name="T8" fmla="*/ 2147483647 w 120"/>
              <a:gd name="T9" fmla="*/ 2147483647 h 144"/>
              <a:gd name="T10" fmla="*/ 2147483647 w 120"/>
              <a:gd name="T11" fmla="*/ 2147483647 h 144"/>
              <a:gd name="T12" fmla="*/ 0 60000 65536"/>
              <a:gd name="T13" fmla="*/ 0 60000 65536"/>
              <a:gd name="T14" fmla="*/ 0 60000 65536"/>
              <a:gd name="T15" fmla="*/ 0 60000 65536"/>
              <a:gd name="T16" fmla="*/ 0 60000 65536"/>
              <a:gd name="T17" fmla="*/ 0 60000 65536"/>
              <a:gd name="T18" fmla="*/ 0 w 120"/>
              <a:gd name="T19" fmla="*/ 0 h 144"/>
              <a:gd name="T20" fmla="*/ 120 w 120"/>
              <a:gd name="T21" fmla="*/ 144 h 144"/>
            </a:gdLst>
            <a:ahLst/>
            <a:cxnLst>
              <a:cxn ang="T12">
                <a:pos x="T0" y="T1"/>
              </a:cxn>
              <a:cxn ang="T13">
                <a:pos x="T2" y="T3"/>
              </a:cxn>
              <a:cxn ang="T14">
                <a:pos x="T4" y="T5"/>
              </a:cxn>
              <a:cxn ang="T15">
                <a:pos x="T6" y="T7"/>
              </a:cxn>
              <a:cxn ang="T16">
                <a:pos x="T8" y="T9"/>
              </a:cxn>
              <a:cxn ang="T17">
                <a:pos x="T10" y="T11"/>
              </a:cxn>
            </a:cxnLst>
            <a:rect l="T18" t="T19" r="T20" b="T21"/>
            <a:pathLst>
              <a:path w="120" h="144">
                <a:moveTo>
                  <a:pt x="0" y="36"/>
                </a:moveTo>
                <a:cubicBezTo>
                  <a:pt x="7" y="26"/>
                  <a:pt x="8" y="9"/>
                  <a:pt x="20" y="7"/>
                </a:cubicBezTo>
                <a:cubicBezTo>
                  <a:pt x="49" y="2"/>
                  <a:pt x="83" y="0"/>
                  <a:pt x="108" y="16"/>
                </a:cubicBezTo>
                <a:cubicBezTo>
                  <a:pt x="120" y="23"/>
                  <a:pt x="106" y="45"/>
                  <a:pt x="98" y="56"/>
                </a:cubicBezTo>
                <a:cubicBezTo>
                  <a:pt x="92" y="64"/>
                  <a:pt x="79" y="63"/>
                  <a:pt x="69" y="66"/>
                </a:cubicBezTo>
                <a:cubicBezTo>
                  <a:pt x="50" y="94"/>
                  <a:pt x="32" y="111"/>
                  <a:pt x="49" y="144"/>
                </a:cubicBezTo>
              </a:path>
            </a:pathLst>
          </a:custGeom>
          <a:noFill/>
          <a:ln w="9525">
            <a:solidFill>
              <a:schemeClr val="tx1"/>
            </a:solidFill>
            <a:round/>
            <a:headEnd/>
            <a:tailEnd/>
          </a:ln>
        </p:spPr>
        <p:txBody>
          <a:bodyPr wrap="none" anchor="ctr"/>
          <a:lstStyle/>
          <a:p>
            <a:endParaRPr lang="en-US"/>
          </a:p>
        </p:txBody>
      </p:sp>
      <p:sp>
        <p:nvSpPr>
          <p:cNvPr id="43024" name="Freeform 16"/>
          <p:cNvSpPr>
            <a:spLocks/>
          </p:cNvSpPr>
          <p:nvPr/>
        </p:nvSpPr>
        <p:spPr bwMode="auto">
          <a:xfrm>
            <a:off x="3919538" y="2486025"/>
            <a:ext cx="228600" cy="339725"/>
          </a:xfrm>
          <a:custGeom>
            <a:avLst/>
            <a:gdLst>
              <a:gd name="T0" fmla="*/ 0 w 144"/>
              <a:gd name="T1" fmla="*/ 2147483647 h 214"/>
              <a:gd name="T2" fmla="*/ 2147483647 w 144"/>
              <a:gd name="T3" fmla="*/ 2147483647 h 214"/>
              <a:gd name="T4" fmla="*/ 2147483647 w 144"/>
              <a:gd name="T5" fmla="*/ 2147483647 h 214"/>
              <a:gd name="T6" fmla="*/ 2147483647 w 144"/>
              <a:gd name="T7" fmla="*/ 2147483647 h 214"/>
              <a:gd name="T8" fmla="*/ 0 60000 65536"/>
              <a:gd name="T9" fmla="*/ 0 60000 65536"/>
              <a:gd name="T10" fmla="*/ 0 60000 65536"/>
              <a:gd name="T11" fmla="*/ 0 60000 65536"/>
              <a:gd name="T12" fmla="*/ 0 w 144"/>
              <a:gd name="T13" fmla="*/ 0 h 214"/>
              <a:gd name="T14" fmla="*/ 144 w 144"/>
              <a:gd name="T15" fmla="*/ 214 h 214"/>
            </a:gdLst>
            <a:ahLst/>
            <a:cxnLst>
              <a:cxn ang="T8">
                <a:pos x="T0" y="T1"/>
              </a:cxn>
              <a:cxn ang="T9">
                <a:pos x="T2" y="T3"/>
              </a:cxn>
              <a:cxn ang="T10">
                <a:pos x="T4" y="T5"/>
              </a:cxn>
              <a:cxn ang="T11">
                <a:pos x="T6" y="T7"/>
              </a:cxn>
            </a:cxnLst>
            <a:rect l="T12" t="T13" r="T14" b="T15"/>
            <a:pathLst>
              <a:path w="144" h="214">
                <a:moveTo>
                  <a:pt x="0" y="8"/>
                </a:moveTo>
                <a:cubicBezTo>
                  <a:pt x="33" y="11"/>
                  <a:pt x="71" y="0"/>
                  <a:pt x="98" y="18"/>
                </a:cubicBezTo>
                <a:cubicBezTo>
                  <a:pt x="144" y="49"/>
                  <a:pt x="42" y="102"/>
                  <a:pt x="29" y="106"/>
                </a:cubicBezTo>
                <a:cubicBezTo>
                  <a:pt x="11" y="161"/>
                  <a:pt x="19" y="125"/>
                  <a:pt x="19" y="214"/>
                </a:cubicBezTo>
              </a:path>
            </a:pathLst>
          </a:custGeom>
          <a:noFill/>
          <a:ln w="9525">
            <a:solidFill>
              <a:schemeClr val="tx1"/>
            </a:solidFill>
            <a:round/>
            <a:headEnd/>
            <a:tailEnd/>
          </a:ln>
        </p:spPr>
        <p:txBody>
          <a:bodyPr wrap="none" anchor="ctr"/>
          <a:lstStyle/>
          <a:p>
            <a:endParaRPr lang="en-US"/>
          </a:p>
        </p:txBody>
      </p:sp>
      <p:sp>
        <p:nvSpPr>
          <p:cNvPr id="43025" name="Freeform 17"/>
          <p:cNvSpPr>
            <a:spLocks/>
          </p:cNvSpPr>
          <p:nvPr/>
        </p:nvSpPr>
        <p:spPr bwMode="auto">
          <a:xfrm>
            <a:off x="2592388" y="1576388"/>
            <a:ext cx="1260475" cy="946150"/>
          </a:xfrm>
          <a:custGeom>
            <a:avLst/>
            <a:gdLst>
              <a:gd name="T0" fmla="*/ 2147483647 w 794"/>
              <a:gd name="T1" fmla="*/ 2147483647 h 596"/>
              <a:gd name="T2" fmla="*/ 2147483647 w 794"/>
              <a:gd name="T3" fmla="*/ 2147483647 h 596"/>
              <a:gd name="T4" fmla="*/ 2147483647 w 794"/>
              <a:gd name="T5" fmla="*/ 2147483647 h 596"/>
              <a:gd name="T6" fmla="*/ 2147483647 w 794"/>
              <a:gd name="T7" fmla="*/ 2147483647 h 596"/>
              <a:gd name="T8" fmla="*/ 2147483647 w 794"/>
              <a:gd name="T9" fmla="*/ 2147483647 h 596"/>
              <a:gd name="T10" fmla="*/ 2147483647 w 794"/>
              <a:gd name="T11" fmla="*/ 2147483647 h 596"/>
              <a:gd name="T12" fmla="*/ 2147483647 w 794"/>
              <a:gd name="T13" fmla="*/ 2147483647 h 596"/>
              <a:gd name="T14" fmla="*/ 2147483647 w 794"/>
              <a:gd name="T15" fmla="*/ 2147483647 h 596"/>
              <a:gd name="T16" fmla="*/ 2147483647 w 794"/>
              <a:gd name="T17" fmla="*/ 2147483647 h 596"/>
              <a:gd name="T18" fmla="*/ 2147483647 w 794"/>
              <a:gd name="T19" fmla="*/ 2147483647 h 596"/>
              <a:gd name="T20" fmla="*/ 2147483647 w 794"/>
              <a:gd name="T21" fmla="*/ 2147483647 h 596"/>
              <a:gd name="T22" fmla="*/ 2147483647 w 794"/>
              <a:gd name="T23" fmla="*/ 2147483647 h 596"/>
              <a:gd name="T24" fmla="*/ 2147483647 w 794"/>
              <a:gd name="T25" fmla="*/ 2147483647 h 596"/>
              <a:gd name="T26" fmla="*/ 2147483647 w 794"/>
              <a:gd name="T27" fmla="*/ 2147483647 h 596"/>
              <a:gd name="T28" fmla="*/ 2147483647 w 794"/>
              <a:gd name="T29" fmla="*/ 2147483647 h 596"/>
              <a:gd name="T30" fmla="*/ 2147483647 w 794"/>
              <a:gd name="T31" fmla="*/ 2147483647 h 596"/>
              <a:gd name="T32" fmla="*/ 2147483647 w 794"/>
              <a:gd name="T33" fmla="*/ 2147483647 h 596"/>
              <a:gd name="T34" fmla="*/ 2147483647 w 794"/>
              <a:gd name="T35" fmla="*/ 2147483647 h 596"/>
              <a:gd name="T36" fmla="*/ 2147483647 w 794"/>
              <a:gd name="T37" fmla="*/ 2147483647 h 596"/>
              <a:gd name="T38" fmla="*/ 2147483647 w 794"/>
              <a:gd name="T39" fmla="*/ 2147483647 h 596"/>
              <a:gd name="T40" fmla="*/ 2147483647 w 794"/>
              <a:gd name="T41" fmla="*/ 2147483647 h 596"/>
              <a:gd name="T42" fmla="*/ 2147483647 w 794"/>
              <a:gd name="T43" fmla="*/ 2147483647 h 596"/>
              <a:gd name="T44" fmla="*/ 2147483647 w 794"/>
              <a:gd name="T45" fmla="*/ 2147483647 h 596"/>
              <a:gd name="T46" fmla="*/ 2147483647 w 794"/>
              <a:gd name="T47" fmla="*/ 2147483647 h 596"/>
              <a:gd name="T48" fmla="*/ 0 w 794"/>
              <a:gd name="T49" fmla="*/ 2147483647 h 596"/>
              <a:gd name="T50" fmla="*/ 2147483647 w 794"/>
              <a:gd name="T51" fmla="*/ 2147483647 h 596"/>
              <a:gd name="T52" fmla="*/ 2147483647 w 794"/>
              <a:gd name="T53" fmla="*/ 2147483647 h 596"/>
              <a:gd name="T54" fmla="*/ 2147483647 w 794"/>
              <a:gd name="T55" fmla="*/ 2147483647 h 596"/>
              <a:gd name="T56" fmla="*/ 2147483647 w 794"/>
              <a:gd name="T57" fmla="*/ 2147483647 h 596"/>
              <a:gd name="T58" fmla="*/ 2147483647 w 794"/>
              <a:gd name="T59" fmla="*/ 2147483647 h 596"/>
              <a:gd name="T60" fmla="*/ 2147483647 w 794"/>
              <a:gd name="T61" fmla="*/ 2147483647 h 596"/>
              <a:gd name="T62" fmla="*/ 2147483647 w 794"/>
              <a:gd name="T63" fmla="*/ 2147483647 h 5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94"/>
              <a:gd name="T97" fmla="*/ 0 h 596"/>
              <a:gd name="T98" fmla="*/ 794 w 794"/>
              <a:gd name="T99" fmla="*/ 596 h 5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94" h="596">
                <a:moveTo>
                  <a:pt x="531" y="522"/>
                </a:moveTo>
                <a:cubicBezTo>
                  <a:pt x="508" y="454"/>
                  <a:pt x="503" y="385"/>
                  <a:pt x="491" y="315"/>
                </a:cubicBezTo>
                <a:cubicBezTo>
                  <a:pt x="488" y="331"/>
                  <a:pt x="482" y="347"/>
                  <a:pt x="482" y="364"/>
                </a:cubicBezTo>
                <a:cubicBezTo>
                  <a:pt x="482" y="506"/>
                  <a:pt x="527" y="538"/>
                  <a:pt x="462" y="473"/>
                </a:cubicBezTo>
                <a:cubicBezTo>
                  <a:pt x="445" y="556"/>
                  <a:pt x="457" y="513"/>
                  <a:pt x="393" y="492"/>
                </a:cubicBezTo>
                <a:cubicBezTo>
                  <a:pt x="348" y="427"/>
                  <a:pt x="394" y="476"/>
                  <a:pt x="363" y="492"/>
                </a:cubicBezTo>
                <a:cubicBezTo>
                  <a:pt x="354" y="497"/>
                  <a:pt x="344" y="486"/>
                  <a:pt x="334" y="483"/>
                </a:cubicBezTo>
                <a:cubicBezTo>
                  <a:pt x="331" y="493"/>
                  <a:pt x="334" y="512"/>
                  <a:pt x="324" y="512"/>
                </a:cubicBezTo>
                <a:cubicBezTo>
                  <a:pt x="312" y="512"/>
                  <a:pt x="308" y="494"/>
                  <a:pt x="304" y="483"/>
                </a:cubicBezTo>
                <a:cubicBezTo>
                  <a:pt x="268" y="375"/>
                  <a:pt x="321" y="463"/>
                  <a:pt x="275" y="394"/>
                </a:cubicBezTo>
                <a:cubicBezTo>
                  <a:pt x="268" y="440"/>
                  <a:pt x="271" y="488"/>
                  <a:pt x="255" y="532"/>
                </a:cubicBezTo>
                <a:cubicBezTo>
                  <a:pt x="251" y="543"/>
                  <a:pt x="247" y="497"/>
                  <a:pt x="236" y="502"/>
                </a:cubicBezTo>
                <a:cubicBezTo>
                  <a:pt x="220" y="510"/>
                  <a:pt x="223" y="535"/>
                  <a:pt x="216" y="551"/>
                </a:cubicBezTo>
                <a:cubicBezTo>
                  <a:pt x="171" y="483"/>
                  <a:pt x="184" y="470"/>
                  <a:pt x="167" y="522"/>
                </a:cubicBezTo>
                <a:cubicBezTo>
                  <a:pt x="164" y="499"/>
                  <a:pt x="161" y="476"/>
                  <a:pt x="157" y="453"/>
                </a:cubicBezTo>
                <a:cubicBezTo>
                  <a:pt x="155" y="440"/>
                  <a:pt x="147" y="401"/>
                  <a:pt x="147" y="414"/>
                </a:cubicBezTo>
                <a:cubicBezTo>
                  <a:pt x="147" y="517"/>
                  <a:pt x="171" y="488"/>
                  <a:pt x="127" y="424"/>
                </a:cubicBezTo>
                <a:cubicBezTo>
                  <a:pt x="124" y="463"/>
                  <a:pt x="130" y="505"/>
                  <a:pt x="118" y="542"/>
                </a:cubicBezTo>
                <a:cubicBezTo>
                  <a:pt x="114" y="553"/>
                  <a:pt x="107" y="504"/>
                  <a:pt x="98" y="512"/>
                </a:cubicBezTo>
                <a:cubicBezTo>
                  <a:pt x="85" y="524"/>
                  <a:pt x="139" y="596"/>
                  <a:pt x="88" y="522"/>
                </a:cubicBezTo>
                <a:cubicBezTo>
                  <a:pt x="85" y="509"/>
                  <a:pt x="90" y="489"/>
                  <a:pt x="78" y="483"/>
                </a:cubicBezTo>
                <a:cubicBezTo>
                  <a:pt x="69" y="478"/>
                  <a:pt x="78" y="512"/>
                  <a:pt x="68" y="512"/>
                </a:cubicBezTo>
                <a:cubicBezTo>
                  <a:pt x="56" y="512"/>
                  <a:pt x="55" y="493"/>
                  <a:pt x="49" y="483"/>
                </a:cubicBezTo>
                <a:cubicBezTo>
                  <a:pt x="31" y="534"/>
                  <a:pt x="33" y="502"/>
                  <a:pt x="78" y="502"/>
                </a:cubicBezTo>
                <a:cubicBezTo>
                  <a:pt x="89" y="502"/>
                  <a:pt x="98" y="509"/>
                  <a:pt x="108" y="512"/>
                </a:cubicBezTo>
                <a:cubicBezTo>
                  <a:pt x="188" y="567"/>
                  <a:pt x="88" y="512"/>
                  <a:pt x="147" y="492"/>
                </a:cubicBezTo>
                <a:cubicBezTo>
                  <a:pt x="158" y="488"/>
                  <a:pt x="175" y="547"/>
                  <a:pt x="177" y="551"/>
                </a:cubicBezTo>
                <a:cubicBezTo>
                  <a:pt x="198" y="439"/>
                  <a:pt x="167" y="532"/>
                  <a:pt x="216" y="532"/>
                </a:cubicBezTo>
                <a:cubicBezTo>
                  <a:pt x="228" y="532"/>
                  <a:pt x="229" y="512"/>
                  <a:pt x="236" y="502"/>
                </a:cubicBezTo>
                <a:cubicBezTo>
                  <a:pt x="246" y="509"/>
                  <a:pt x="257" y="513"/>
                  <a:pt x="265" y="522"/>
                </a:cubicBezTo>
                <a:cubicBezTo>
                  <a:pt x="274" y="533"/>
                  <a:pt x="270" y="561"/>
                  <a:pt x="285" y="561"/>
                </a:cubicBezTo>
                <a:cubicBezTo>
                  <a:pt x="298" y="561"/>
                  <a:pt x="293" y="535"/>
                  <a:pt x="295" y="522"/>
                </a:cubicBezTo>
                <a:cubicBezTo>
                  <a:pt x="299" y="499"/>
                  <a:pt x="301" y="476"/>
                  <a:pt x="304" y="453"/>
                </a:cubicBezTo>
                <a:cubicBezTo>
                  <a:pt x="351" y="524"/>
                  <a:pt x="295" y="454"/>
                  <a:pt x="334" y="424"/>
                </a:cubicBezTo>
                <a:cubicBezTo>
                  <a:pt x="345" y="416"/>
                  <a:pt x="353" y="443"/>
                  <a:pt x="363" y="453"/>
                </a:cubicBezTo>
                <a:cubicBezTo>
                  <a:pt x="368" y="469"/>
                  <a:pt x="378" y="512"/>
                  <a:pt x="403" y="512"/>
                </a:cubicBezTo>
                <a:cubicBezTo>
                  <a:pt x="415" y="512"/>
                  <a:pt x="416" y="493"/>
                  <a:pt x="423" y="483"/>
                </a:cubicBezTo>
                <a:cubicBezTo>
                  <a:pt x="426" y="486"/>
                  <a:pt x="471" y="535"/>
                  <a:pt x="482" y="532"/>
                </a:cubicBezTo>
                <a:cubicBezTo>
                  <a:pt x="492" y="529"/>
                  <a:pt x="488" y="512"/>
                  <a:pt x="491" y="502"/>
                </a:cubicBezTo>
                <a:cubicBezTo>
                  <a:pt x="494" y="512"/>
                  <a:pt x="494" y="525"/>
                  <a:pt x="501" y="532"/>
                </a:cubicBezTo>
                <a:cubicBezTo>
                  <a:pt x="548" y="579"/>
                  <a:pt x="547" y="470"/>
                  <a:pt x="550" y="453"/>
                </a:cubicBezTo>
                <a:cubicBezTo>
                  <a:pt x="581" y="543"/>
                  <a:pt x="568" y="533"/>
                  <a:pt x="580" y="414"/>
                </a:cubicBezTo>
                <a:cubicBezTo>
                  <a:pt x="587" y="427"/>
                  <a:pt x="593" y="440"/>
                  <a:pt x="600" y="453"/>
                </a:cubicBezTo>
                <a:cubicBezTo>
                  <a:pt x="606" y="463"/>
                  <a:pt x="614" y="494"/>
                  <a:pt x="619" y="483"/>
                </a:cubicBezTo>
                <a:cubicBezTo>
                  <a:pt x="626" y="468"/>
                  <a:pt x="609" y="450"/>
                  <a:pt x="609" y="433"/>
                </a:cubicBezTo>
                <a:cubicBezTo>
                  <a:pt x="609" y="422"/>
                  <a:pt x="612" y="456"/>
                  <a:pt x="619" y="463"/>
                </a:cubicBezTo>
                <a:cubicBezTo>
                  <a:pt x="626" y="470"/>
                  <a:pt x="639" y="470"/>
                  <a:pt x="649" y="473"/>
                </a:cubicBezTo>
                <a:cubicBezTo>
                  <a:pt x="681" y="462"/>
                  <a:pt x="715" y="454"/>
                  <a:pt x="747" y="443"/>
                </a:cubicBezTo>
                <a:cubicBezTo>
                  <a:pt x="757" y="413"/>
                  <a:pt x="794" y="323"/>
                  <a:pt x="737" y="315"/>
                </a:cubicBezTo>
                <a:cubicBezTo>
                  <a:pt x="494" y="280"/>
                  <a:pt x="246" y="308"/>
                  <a:pt x="0" y="305"/>
                </a:cubicBezTo>
                <a:cubicBezTo>
                  <a:pt x="14" y="284"/>
                  <a:pt x="42" y="242"/>
                  <a:pt x="59" y="217"/>
                </a:cubicBezTo>
                <a:cubicBezTo>
                  <a:pt x="66" y="207"/>
                  <a:pt x="78" y="187"/>
                  <a:pt x="78" y="187"/>
                </a:cubicBezTo>
                <a:cubicBezTo>
                  <a:pt x="131" y="190"/>
                  <a:pt x="183" y="192"/>
                  <a:pt x="236" y="197"/>
                </a:cubicBezTo>
                <a:cubicBezTo>
                  <a:pt x="270" y="200"/>
                  <a:pt x="334" y="227"/>
                  <a:pt x="334" y="227"/>
                </a:cubicBezTo>
                <a:cubicBezTo>
                  <a:pt x="477" y="212"/>
                  <a:pt x="427" y="242"/>
                  <a:pt x="403" y="148"/>
                </a:cubicBezTo>
                <a:cubicBezTo>
                  <a:pt x="406" y="102"/>
                  <a:pt x="420" y="56"/>
                  <a:pt x="413" y="10"/>
                </a:cubicBezTo>
                <a:cubicBezTo>
                  <a:pt x="411" y="0"/>
                  <a:pt x="383" y="20"/>
                  <a:pt x="383" y="20"/>
                </a:cubicBezTo>
                <a:cubicBezTo>
                  <a:pt x="416" y="69"/>
                  <a:pt x="393" y="44"/>
                  <a:pt x="462" y="89"/>
                </a:cubicBezTo>
                <a:cubicBezTo>
                  <a:pt x="472" y="96"/>
                  <a:pt x="442" y="76"/>
                  <a:pt x="432" y="69"/>
                </a:cubicBezTo>
                <a:cubicBezTo>
                  <a:pt x="422" y="63"/>
                  <a:pt x="403" y="50"/>
                  <a:pt x="403" y="50"/>
                </a:cubicBezTo>
                <a:cubicBezTo>
                  <a:pt x="383" y="63"/>
                  <a:pt x="364" y="76"/>
                  <a:pt x="344" y="89"/>
                </a:cubicBezTo>
                <a:lnTo>
                  <a:pt x="314" y="109"/>
                </a:lnTo>
                <a:cubicBezTo>
                  <a:pt x="314" y="109"/>
                  <a:pt x="344" y="89"/>
                  <a:pt x="344" y="89"/>
                </a:cubicBezTo>
                <a:cubicBezTo>
                  <a:pt x="373" y="44"/>
                  <a:pt x="374" y="27"/>
                  <a:pt x="423" y="60"/>
                </a:cubicBezTo>
                <a:cubicBezTo>
                  <a:pt x="447" y="97"/>
                  <a:pt x="434" y="81"/>
                  <a:pt x="462" y="109"/>
                </a:cubicBezTo>
              </a:path>
            </a:pathLst>
          </a:custGeom>
          <a:noFill/>
          <a:ln w="9525">
            <a:solidFill>
              <a:schemeClr val="tx1"/>
            </a:solidFill>
            <a:round/>
            <a:headEnd/>
            <a:tailEnd/>
          </a:ln>
        </p:spPr>
        <p:txBody>
          <a:bodyPr wrap="none" anchor="ctr"/>
          <a:lstStyle/>
          <a:p>
            <a:endParaRPr lang="en-US"/>
          </a:p>
        </p:txBody>
      </p:sp>
      <p:sp>
        <p:nvSpPr>
          <p:cNvPr id="43026" name="Line 18"/>
          <p:cNvSpPr>
            <a:spLocks noChangeShapeType="1"/>
          </p:cNvSpPr>
          <p:nvPr/>
        </p:nvSpPr>
        <p:spPr bwMode="auto">
          <a:xfrm>
            <a:off x="5715000" y="5562600"/>
            <a:ext cx="1066800" cy="0"/>
          </a:xfrm>
          <a:prstGeom prst="line">
            <a:avLst/>
          </a:prstGeom>
          <a:noFill/>
          <a:ln w="9525">
            <a:solidFill>
              <a:schemeClr val="tx1"/>
            </a:solidFill>
            <a:round/>
            <a:headEnd/>
            <a:tailEnd/>
          </a:ln>
        </p:spPr>
        <p:txBody>
          <a:bodyPr wrap="none" anchor="ctr"/>
          <a:lstStyle/>
          <a:p>
            <a:endParaRPr lang="en-GB"/>
          </a:p>
        </p:txBody>
      </p:sp>
      <p:sp>
        <p:nvSpPr>
          <p:cNvPr id="43027" name="Line 19"/>
          <p:cNvSpPr>
            <a:spLocks noChangeShapeType="1"/>
          </p:cNvSpPr>
          <p:nvPr/>
        </p:nvSpPr>
        <p:spPr bwMode="auto">
          <a:xfrm>
            <a:off x="5638800" y="5029200"/>
            <a:ext cx="1066800" cy="0"/>
          </a:xfrm>
          <a:prstGeom prst="line">
            <a:avLst/>
          </a:prstGeom>
          <a:noFill/>
          <a:ln w="9525">
            <a:solidFill>
              <a:schemeClr val="tx1"/>
            </a:solidFill>
            <a:round/>
            <a:headEnd/>
            <a:tailEnd/>
          </a:ln>
        </p:spPr>
        <p:txBody>
          <a:bodyPr wrap="none" anchor="ctr"/>
          <a:lstStyle/>
          <a:p>
            <a:endParaRPr lang="en-GB"/>
          </a:p>
        </p:txBody>
      </p:sp>
      <p:sp>
        <p:nvSpPr>
          <p:cNvPr id="43028" name="Line 20"/>
          <p:cNvSpPr>
            <a:spLocks noChangeShapeType="1"/>
          </p:cNvSpPr>
          <p:nvPr/>
        </p:nvSpPr>
        <p:spPr bwMode="auto">
          <a:xfrm>
            <a:off x="5638800" y="4419600"/>
            <a:ext cx="1066800" cy="0"/>
          </a:xfrm>
          <a:prstGeom prst="line">
            <a:avLst/>
          </a:prstGeom>
          <a:noFill/>
          <a:ln w="9525">
            <a:solidFill>
              <a:schemeClr val="tx1"/>
            </a:solidFill>
            <a:round/>
            <a:headEnd/>
            <a:tailEnd/>
          </a:ln>
        </p:spPr>
        <p:txBody>
          <a:bodyPr wrap="none" anchor="ctr"/>
          <a:lstStyle/>
          <a:p>
            <a:endParaRPr lang="en-GB"/>
          </a:p>
        </p:txBody>
      </p:sp>
      <p:sp>
        <p:nvSpPr>
          <p:cNvPr id="43029" name="Line 21"/>
          <p:cNvSpPr>
            <a:spLocks noChangeShapeType="1"/>
          </p:cNvSpPr>
          <p:nvPr/>
        </p:nvSpPr>
        <p:spPr bwMode="auto">
          <a:xfrm>
            <a:off x="5638800" y="3810000"/>
            <a:ext cx="1066800" cy="0"/>
          </a:xfrm>
          <a:prstGeom prst="line">
            <a:avLst/>
          </a:prstGeom>
          <a:noFill/>
          <a:ln w="9525">
            <a:solidFill>
              <a:schemeClr val="tx1"/>
            </a:solidFill>
            <a:round/>
            <a:headEnd/>
            <a:tailEnd/>
          </a:ln>
        </p:spPr>
        <p:txBody>
          <a:bodyPr wrap="none" anchor="ctr"/>
          <a:lstStyle/>
          <a:p>
            <a:endParaRPr lang="en-GB"/>
          </a:p>
        </p:txBody>
      </p:sp>
      <p:sp>
        <p:nvSpPr>
          <p:cNvPr id="43030" name="Line 22"/>
          <p:cNvSpPr>
            <a:spLocks noChangeShapeType="1"/>
          </p:cNvSpPr>
          <p:nvPr/>
        </p:nvSpPr>
        <p:spPr bwMode="auto">
          <a:xfrm>
            <a:off x="5638800" y="3276600"/>
            <a:ext cx="1066800" cy="0"/>
          </a:xfrm>
          <a:prstGeom prst="line">
            <a:avLst/>
          </a:prstGeom>
          <a:noFill/>
          <a:ln w="9525">
            <a:solidFill>
              <a:schemeClr val="tx1"/>
            </a:solidFill>
            <a:round/>
            <a:headEnd/>
            <a:tailEnd/>
          </a:ln>
        </p:spPr>
        <p:txBody>
          <a:bodyPr wrap="none" anchor="ctr"/>
          <a:lstStyle/>
          <a:p>
            <a:endParaRPr lang="en-GB"/>
          </a:p>
        </p:txBody>
      </p:sp>
      <p:sp>
        <p:nvSpPr>
          <p:cNvPr id="43031" name="Line 23"/>
          <p:cNvSpPr>
            <a:spLocks noChangeShapeType="1"/>
          </p:cNvSpPr>
          <p:nvPr/>
        </p:nvSpPr>
        <p:spPr bwMode="auto">
          <a:xfrm>
            <a:off x="5638800" y="2743200"/>
            <a:ext cx="1066800" cy="0"/>
          </a:xfrm>
          <a:prstGeom prst="line">
            <a:avLst/>
          </a:prstGeom>
          <a:noFill/>
          <a:ln w="9525">
            <a:solidFill>
              <a:schemeClr val="tx1"/>
            </a:solidFill>
            <a:round/>
            <a:headEnd/>
            <a:tailEnd/>
          </a:ln>
        </p:spPr>
        <p:txBody>
          <a:bodyPr wrap="none" anchor="ctr"/>
          <a:lstStyle/>
          <a:p>
            <a:endParaRPr lang="en-GB"/>
          </a:p>
        </p:txBody>
      </p:sp>
      <p:sp>
        <p:nvSpPr>
          <p:cNvPr id="43032" name="Line 24"/>
          <p:cNvSpPr>
            <a:spLocks noChangeShapeType="1"/>
          </p:cNvSpPr>
          <p:nvPr/>
        </p:nvSpPr>
        <p:spPr bwMode="auto">
          <a:xfrm>
            <a:off x="5638800" y="2209800"/>
            <a:ext cx="1066800" cy="0"/>
          </a:xfrm>
          <a:prstGeom prst="line">
            <a:avLst/>
          </a:prstGeom>
          <a:noFill/>
          <a:ln w="9525">
            <a:solidFill>
              <a:schemeClr val="tx1"/>
            </a:solidFill>
            <a:round/>
            <a:headEnd/>
            <a:tailEnd/>
          </a:ln>
        </p:spPr>
        <p:txBody>
          <a:bodyPr wrap="none" anchor="ctr"/>
          <a:lstStyle/>
          <a:p>
            <a:endParaRPr lang="en-GB"/>
          </a:p>
        </p:txBody>
      </p:sp>
      <p:sp>
        <p:nvSpPr>
          <p:cNvPr id="43033" name="Rectangle 25"/>
          <p:cNvSpPr>
            <a:spLocks noChangeArrowheads="1"/>
          </p:cNvSpPr>
          <p:nvPr/>
        </p:nvSpPr>
        <p:spPr bwMode="auto">
          <a:xfrm>
            <a:off x="1676400" y="685800"/>
            <a:ext cx="2819400" cy="3810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GB" sz="2400"/>
              <a:t>Research is a journey</a:t>
            </a:r>
          </a:p>
        </p:txBody>
      </p:sp>
      <p:sp>
        <p:nvSpPr>
          <p:cNvPr id="43034" name="Line 26"/>
          <p:cNvSpPr>
            <a:spLocks noChangeShapeType="1"/>
          </p:cNvSpPr>
          <p:nvPr/>
        </p:nvSpPr>
        <p:spPr bwMode="auto">
          <a:xfrm>
            <a:off x="5638800" y="5867400"/>
            <a:ext cx="1066800" cy="0"/>
          </a:xfrm>
          <a:prstGeom prst="line">
            <a:avLst/>
          </a:prstGeom>
          <a:noFill/>
          <a:ln w="9525">
            <a:solidFill>
              <a:schemeClr val="tx1"/>
            </a:solidFill>
            <a:round/>
            <a:headEnd/>
            <a:tailEnd/>
          </a:ln>
        </p:spPr>
        <p:txBody>
          <a:bodyPr wrap="none" anchor="ctr"/>
          <a:lstStyle/>
          <a:p>
            <a:endParaRPr lang="en-GB"/>
          </a:p>
        </p:txBody>
      </p:sp>
      <p:sp>
        <p:nvSpPr>
          <p:cNvPr id="43035" name="Rectangle 27"/>
          <p:cNvSpPr>
            <a:spLocks noChangeArrowheads="1"/>
          </p:cNvSpPr>
          <p:nvPr/>
        </p:nvSpPr>
        <p:spPr bwMode="auto">
          <a:xfrm>
            <a:off x="4876800" y="0"/>
            <a:ext cx="4267200" cy="533400"/>
          </a:xfrm>
          <a:prstGeom prst="rect">
            <a:avLst/>
          </a:prstGeom>
          <a:solidFill>
            <a:schemeClr val="accent1"/>
          </a:solidFill>
          <a:ln w="9525">
            <a:solidFill>
              <a:schemeClr val="tx1"/>
            </a:solidFill>
            <a:miter lim="800000"/>
            <a:headEnd/>
            <a:tailEnd/>
          </a:ln>
        </p:spPr>
        <p:txBody>
          <a:bodyPr wrap="none" anchor="ctr"/>
          <a:lstStyle/>
          <a:p>
            <a:pPr algn="ctr" eaLnBrk="0" hangingPunct="0"/>
            <a:r>
              <a:rPr lang="en-GB" sz="2400"/>
              <a:t>A dissertation/thesis is a building</a:t>
            </a:r>
          </a:p>
        </p:txBody>
      </p:sp>
      <p:sp>
        <p:nvSpPr>
          <p:cNvPr id="43036" name="Rectangle 28"/>
          <p:cNvSpPr>
            <a:spLocks noChangeArrowheads="1"/>
          </p:cNvSpPr>
          <p:nvPr/>
        </p:nvSpPr>
        <p:spPr bwMode="auto">
          <a:xfrm>
            <a:off x="0" y="6324600"/>
            <a:ext cx="5334000" cy="533400"/>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GB"/>
              <a:t>It looks mapped but -risks, surprises,deviations</a:t>
            </a:r>
            <a:endParaRPr lang="en-GB" sz="2400"/>
          </a:p>
        </p:txBody>
      </p:sp>
      <p:sp>
        <p:nvSpPr>
          <p:cNvPr id="43037" name="Rectangle 29"/>
          <p:cNvSpPr>
            <a:spLocks noChangeArrowheads="1"/>
          </p:cNvSpPr>
          <p:nvPr/>
        </p:nvSpPr>
        <p:spPr bwMode="auto">
          <a:xfrm>
            <a:off x="5486400" y="6477000"/>
            <a:ext cx="3657600" cy="381000"/>
          </a:xfrm>
          <a:prstGeom prst="rect">
            <a:avLst/>
          </a:prstGeom>
          <a:solidFill>
            <a:schemeClr val="accent2"/>
          </a:solidFill>
          <a:ln w="9525">
            <a:solidFill>
              <a:schemeClr val="tx1"/>
            </a:solidFill>
            <a:miter lim="800000"/>
            <a:headEnd/>
            <a:tailEnd/>
          </a:ln>
        </p:spPr>
        <p:txBody>
          <a:bodyPr wrap="none" anchor="ctr"/>
          <a:lstStyle/>
          <a:p>
            <a:pPr algn="ctr" eaLnBrk="0" hangingPunct="0"/>
            <a:r>
              <a:rPr lang="en-GB" sz="2000"/>
              <a:t>Ordered, coherent, organised, linked</a:t>
            </a:r>
            <a:endParaRPr lang="en-GB" sz="2400"/>
          </a:p>
        </p:txBody>
      </p:sp>
      <p:sp>
        <p:nvSpPr>
          <p:cNvPr id="43038" name="Freeform 30"/>
          <p:cNvSpPr>
            <a:spLocks/>
          </p:cNvSpPr>
          <p:nvPr/>
        </p:nvSpPr>
        <p:spPr bwMode="auto">
          <a:xfrm>
            <a:off x="5854700" y="1404938"/>
            <a:ext cx="266700" cy="5013325"/>
          </a:xfrm>
          <a:custGeom>
            <a:avLst/>
            <a:gdLst>
              <a:gd name="T0" fmla="*/ 0 w 168"/>
              <a:gd name="T1" fmla="*/ 0 h 3158"/>
              <a:gd name="T2" fmla="*/ 2147483647 w 168"/>
              <a:gd name="T3" fmla="*/ 2147483647 h 3158"/>
              <a:gd name="T4" fmla="*/ 2147483647 w 168"/>
              <a:gd name="T5" fmla="*/ 2147483647 h 3158"/>
              <a:gd name="T6" fmla="*/ 2147483647 w 168"/>
              <a:gd name="T7" fmla="*/ 2147483647 h 3158"/>
              <a:gd name="T8" fmla="*/ 2147483647 w 168"/>
              <a:gd name="T9" fmla="*/ 2147483647 h 3158"/>
              <a:gd name="T10" fmla="*/ 2147483647 w 168"/>
              <a:gd name="T11" fmla="*/ 2147483647 h 3158"/>
              <a:gd name="T12" fmla="*/ 2147483647 w 168"/>
              <a:gd name="T13" fmla="*/ 2147483647 h 3158"/>
              <a:gd name="T14" fmla="*/ 2147483647 w 168"/>
              <a:gd name="T15" fmla="*/ 2147483647 h 3158"/>
              <a:gd name="T16" fmla="*/ 2147483647 w 168"/>
              <a:gd name="T17" fmla="*/ 2147483647 h 3158"/>
              <a:gd name="T18" fmla="*/ 2147483647 w 168"/>
              <a:gd name="T19" fmla="*/ 2147483647 h 3158"/>
              <a:gd name="T20" fmla="*/ 2147483647 w 168"/>
              <a:gd name="T21" fmla="*/ 2147483647 h 3158"/>
              <a:gd name="T22" fmla="*/ 2147483647 w 168"/>
              <a:gd name="T23" fmla="*/ 2147483647 h 3158"/>
              <a:gd name="T24" fmla="*/ 2147483647 w 168"/>
              <a:gd name="T25" fmla="*/ 2147483647 h 3158"/>
              <a:gd name="T26" fmla="*/ 2147483647 w 168"/>
              <a:gd name="T27" fmla="*/ 2147483647 h 3158"/>
              <a:gd name="T28" fmla="*/ 2147483647 w 168"/>
              <a:gd name="T29" fmla="*/ 2147483647 h 3158"/>
              <a:gd name="T30" fmla="*/ 2147483647 w 168"/>
              <a:gd name="T31" fmla="*/ 2147483647 h 3158"/>
              <a:gd name="T32" fmla="*/ 2147483647 w 168"/>
              <a:gd name="T33" fmla="*/ 2147483647 h 3158"/>
              <a:gd name="T34" fmla="*/ 2147483647 w 168"/>
              <a:gd name="T35" fmla="*/ 2147483647 h 3158"/>
              <a:gd name="T36" fmla="*/ 2147483647 w 168"/>
              <a:gd name="T37" fmla="*/ 2147483647 h 3158"/>
              <a:gd name="T38" fmla="*/ 2147483647 w 168"/>
              <a:gd name="T39" fmla="*/ 2147483647 h 3158"/>
              <a:gd name="T40" fmla="*/ 2147483647 w 168"/>
              <a:gd name="T41" fmla="*/ 2147483647 h 3158"/>
              <a:gd name="T42" fmla="*/ 2147483647 w 168"/>
              <a:gd name="T43" fmla="*/ 2147483647 h 3158"/>
              <a:gd name="T44" fmla="*/ 2147483647 w 168"/>
              <a:gd name="T45" fmla="*/ 2147483647 h 3158"/>
              <a:gd name="T46" fmla="*/ 2147483647 w 168"/>
              <a:gd name="T47" fmla="*/ 2147483647 h 3158"/>
              <a:gd name="T48" fmla="*/ 2147483647 w 168"/>
              <a:gd name="T49" fmla="*/ 2147483647 h 3158"/>
              <a:gd name="T50" fmla="*/ 2147483647 w 168"/>
              <a:gd name="T51" fmla="*/ 2147483647 h 3158"/>
              <a:gd name="T52" fmla="*/ 2147483647 w 168"/>
              <a:gd name="T53" fmla="*/ 2147483647 h 3158"/>
              <a:gd name="T54" fmla="*/ 2147483647 w 168"/>
              <a:gd name="T55" fmla="*/ 2147483647 h 3158"/>
              <a:gd name="T56" fmla="*/ 2147483647 w 168"/>
              <a:gd name="T57" fmla="*/ 2147483647 h 3158"/>
              <a:gd name="T58" fmla="*/ 2147483647 w 168"/>
              <a:gd name="T59" fmla="*/ 2147483647 h 3158"/>
              <a:gd name="T60" fmla="*/ 2147483647 w 168"/>
              <a:gd name="T61" fmla="*/ 2147483647 h 3158"/>
              <a:gd name="T62" fmla="*/ 2147483647 w 168"/>
              <a:gd name="T63" fmla="*/ 2147483647 h 3158"/>
              <a:gd name="T64" fmla="*/ 2147483647 w 168"/>
              <a:gd name="T65" fmla="*/ 2147483647 h 3158"/>
              <a:gd name="T66" fmla="*/ 2147483647 w 168"/>
              <a:gd name="T67" fmla="*/ 2147483647 h 3158"/>
              <a:gd name="T68" fmla="*/ 2147483647 w 168"/>
              <a:gd name="T69" fmla="*/ 2147483647 h 315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3158"/>
              <a:gd name="T107" fmla="*/ 168 w 168"/>
              <a:gd name="T108" fmla="*/ 3158 h 315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3158">
                <a:moveTo>
                  <a:pt x="0" y="0"/>
                </a:moveTo>
                <a:cubicBezTo>
                  <a:pt x="3" y="13"/>
                  <a:pt x="5" y="27"/>
                  <a:pt x="10" y="40"/>
                </a:cubicBezTo>
                <a:cubicBezTo>
                  <a:pt x="15" y="51"/>
                  <a:pt x="29" y="57"/>
                  <a:pt x="30" y="69"/>
                </a:cubicBezTo>
                <a:cubicBezTo>
                  <a:pt x="32" y="86"/>
                  <a:pt x="16" y="129"/>
                  <a:pt x="10" y="148"/>
                </a:cubicBezTo>
                <a:cubicBezTo>
                  <a:pt x="22" y="156"/>
                  <a:pt x="57" y="172"/>
                  <a:pt x="49" y="197"/>
                </a:cubicBezTo>
                <a:cubicBezTo>
                  <a:pt x="42" y="219"/>
                  <a:pt x="10" y="256"/>
                  <a:pt x="10" y="256"/>
                </a:cubicBezTo>
                <a:cubicBezTo>
                  <a:pt x="13" y="266"/>
                  <a:pt x="13" y="278"/>
                  <a:pt x="20" y="286"/>
                </a:cubicBezTo>
                <a:cubicBezTo>
                  <a:pt x="27" y="295"/>
                  <a:pt x="46" y="294"/>
                  <a:pt x="49" y="305"/>
                </a:cubicBezTo>
                <a:cubicBezTo>
                  <a:pt x="53" y="322"/>
                  <a:pt x="36" y="372"/>
                  <a:pt x="30" y="394"/>
                </a:cubicBezTo>
                <a:cubicBezTo>
                  <a:pt x="70" y="434"/>
                  <a:pt x="66" y="414"/>
                  <a:pt x="49" y="482"/>
                </a:cubicBezTo>
                <a:cubicBezTo>
                  <a:pt x="44" y="502"/>
                  <a:pt x="30" y="541"/>
                  <a:pt x="30" y="541"/>
                </a:cubicBezTo>
                <a:cubicBezTo>
                  <a:pt x="41" y="579"/>
                  <a:pt x="67" y="593"/>
                  <a:pt x="79" y="630"/>
                </a:cubicBezTo>
                <a:cubicBezTo>
                  <a:pt x="71" y="746"/>
                  <a:pt x="86" y="845"/>
                  <a:pt x="49" y="954"/>
                </a:cubicBezTo>
                <a:cubicBezTo>
                  <a:pt x="39" y="1033"/>
                  <a:pt x="1" y="1151"/>
                  <a:pt x="79" y="1200"/>
                </a:cubicBezTo>
                <a:cubicBezTo>
                  <a:pt x="110" y="1249"/>
                  <a:pt x="98" y="1250"/>
                  <a:pt x="59" y="1289"/>
                </a:cubicBezTo>
                <a:cubicBezTo>
                  <a:pt x="109" y="1306"/>
                  <a:pt x="119" y="1311"/>
                  <a:pt x="89" y="1358"/>
                </a:cubicBezTo>
                <a:cubicBezTo>
                  <a:pt x="92" y="1374"/>
                  <a:pt x="89" y="1393"/>
                  <a:pt x="98" y="1407"/>
                </a:cubicBezTo>
                <a:cubicBezTo>
                  <a:pt x="104" y="1416"/>
                  <a:pt x="125" y="1407"/>
                  <a:pt x="128" y="1417"/>
                </a:cubicBezTo>
                <a:cubicBezTo>
                  <a:pt x="132" y="1434"/>
                  <a:pt x="70" y="1475"/>
                  <a:pt x="69" y="1476"/>
                </a:cubicBezTo>
                <a:cubicBezTo>
                  <a:pt x="62" y="1496"/>
                  <a:pt x="58" y="1516"/>
                  <a:pt x="49" y="1535"/>
                </a:cubicBezTo>
                <a:cubicBezTo>
                  <a:pt x="42" y="1549"/>
                  <a:pt x="22" y="1558"/>
                  <a:pt x="20" y="1574"/>
                </a:cubicBezTo>
                <a:cubicBezTo>
                  <a:pt x="15" y="1611"/>
                  <a:pt x="104" y="1669"/>
                  <a:pt x="128" y="1692"/>
                </a:cubicBezTo>
                <a:cubicBezTo>
                  <a:pt x="119" y="1748"/>
                  <a:pt x="120" y="1769"/>
                  <a:pt x="138" y="1820"/>
                </a:cubicBezTo>
                <a:cubicBezTo>
                  <a:pt x="115" y="1855"/>
                  <a:pt x="107" y="1890"/>
                  <a:pt x="89" y="1928"/>
                </a:cubicBezTo>
                <a:cubicBezTo>
                  <a:pt x="77" y="1998"/>
                  <a:pt x="56" y="2052"/>
                  <a:pt x="79" y="2125"/>
                </a:cubicBezTo>
                <a:cubicBezTo>
                  <a:pt x="86" y="2148"/>
                  <a:pt x="118" y="2184"/>
                  <a:pt x="118" y="2184"/>
                </a:cubicBezTo>
                <a:cubicBezTo>
                  <a:pt x="121" y="2194"/>
                  <a:pt x="133" y="2205"/>
                  <a:pt x="128" y="2214"/>
                </a:cubicBezTo>
                <a:cubicBezTo>
                  <a:pt x="115" y="2238"/>
                  <a:pt x="69" y="2273"/>
                  <a:pt x="69" y="2273"/>
                </a:cubicBezTo>
                <a:cubicBezTo>
                  <a:pt x="44" y="2369"/>
                  <a:pt x="68" y="2387"/>
                  <a:pt x="138" y="2440"/>
                </a:cubicBezTo>
                <a:cubicBezTo>
                  <a:pt x="168" y="2486"/>
                  <a:pt x="148" y="2518"/>
                  <a:pt x="138" y="2568"/>
                </a:cubicBezTo>
                <a:cubicBezTo>
                  <a:pt x="119" y="2660"/>
                  <a:pt x="118" y="2687"/>
                  <a:pt x="108" y="2774"/>
                </a:cubicBezTo>
                <a:cubicBezTo>
                  <a:pt x="111" y="2804"/>
                  <a:pt x="113" y="2834"/>
                  <a:pt x="118" y="2863"/>
                </a:cubicBezTo>
                <a:cubicBezTo>
                  <a:pt x="120" y="2873"/>
                  <a:pt x="128" y="2882"/>
                  <a:pt x="128" y="2892"/>
                </a:cubicBezTo>
                <a:cubicBezTo>
                  <a:pt x="128" y="2951"/>
                  <a:pt x="84" y="3011"/>
                  <a:pt x="79" y="3069"/>
                </a:cubicBezTo>
                <a:cubicBezTo>
                  <a:pt x="76" y="3099"/>
                  <a:pt x="79" y="3128"/>
                  <a:pt x="79" y="3158"/>
                </a:cubicBezTo>
              </a:path>
            </a:pathLst>
          </a:custGeom>
          <a:noFill/>
          <a:ln w="9525">
            <a:solidFill>
              <a:schemeClr val="tx1"/>
            </a:solidFill>
            <a:round/>
            <a:headEnd/>
            <a:tailEnd/>
          </a:ln>
        </p:spPr>
        <p:txBody>
          <a:bodyPr wrap="none" anchor="ctr"/>
          <a:lstStyle/>
          <a:p>
            <a:endParaRPr lang="en-US"/>
          </a:p>
        </p:txBody>
      </p:sp>
      <p:sp>
        <p:nvSpPr>
          <p:cNvPr id="43039" name="Freeform 31"/>
          <p:cNvSpPr>
            <a:spLocks/>
          </p:cNvSpPr>
          <p:nvPr/>
        </p:nvSpPr>
        <p:spPr bwMode="auto">
          <a:xfrm>
            <a:off x="6172200" y="1143000"/>
            <a:ext cx="252413" cy="5308600"/>
          </a:xfrm>
          <a:custGeom>
            <a:avLst/>
            <a:gdLst>
              <a:gd name="T0" fmla="*/ 0 w 159"/>
              <a:gd name="T1" fmla="*/ 0 h 3344"/>
              <a:gd name="T2" fmla="*/ 2147483647 w 159"/>
              <a:gd name="T3" fmla="*/ 2147483647 h 3344"/>
              <a:gd name="T4" fmla="*/ 0 w 159"/>
              <a:gd name="T5" fmla="*/ 2147483647 h 3344"/>
              <a:gd name="T6" fmla="*/ 2147483647 w 159"/>
              <a:gd name="T7" fmla="*/ 2147483647 h 3344"/>
              <a:gd name="T8" fmla="*/ 2147483647 w 159"/>
              <a:gd name="T9" fmla="*/ 2147483647 h 3344"/>
              <a:gd name="T10" fmla="*/ 2147483647 w 159"/>
              <a:gd name="T11" fmla="*/ 2147483647 h 3344"/>
              <a:gd name="T12" fmla="*/ 2147483647 w 159"/>
              <a:gd name="T13" fmla="*/ 2147483647 h 3344"/>
              <a:gd name="T14" fmla="*/ 2147483647 w 159"/>
              <a:gd name="T15" fmla="*/ 2147483647 h 3344"/>
              <a:gd name="T16" fmla="*/ 2147483647 w 159"/>
              <a:gd name="T17" fmla="*/ 2147483647 h 3344"/>
              <a:gd name="T18" fmla="*/ 2147483647 w 159"/>
              <a:gd name="T19" fmla="*/ 2147483647 h 3344"/>
              <a:gd name="T20" fmla="*/ 2147483647 w 159"/>
              <a:gd name="T21" fmla="*/ 2147483647 h 3344"/>
              <a:gd name="T22" fmla="*/ 2147483647 w 159"/>
              <a:gd name="T23" fmla="*/ 2147483647 h 3344"/>
              <a:gd name="T24" fmla="*/ 2147483647 w 159"/>
              <a:gd name="T25" fmla="*/ 2147483647 h 3344"/>
              <a:gd name="T26" fmla="*/ 2147483647 w 159"/>
              <a:gd name="T27" fmla="*/ 2147483647 h 3344"/>
              <a:gd name="T28" fmla="*/ 2147483647 w 159"/>
              <a:gd name="T29" fmla="*/ 2147483647 h 3344"/>
              <a:gd name="T30" fmla="*/ 2147483647 w 159"/>
              <a:gd name="T31" fmla="*/ 2147483647 h 3344"/>
              <a:gd name="T32" fmla="*/ 2147483647 w 159"/>
              <a:gd name="T33" fmla="*/ 2147483647 h 3344"/>
              <a:gd name="T34" fmla="*/ 2147483647 w 159"/>
              <a:gd name="T35" fmla="*/ 2147483647 h 3344"/>
              <a:gd name="T36" fmla="*/ 2147483647 w 159"/>
              <a:gd name="T37" fmla="*/ 2147483647 h 3344"/>
              <a:gd name="T38" fmla="*/ 2147483647 w 159"/>
              <a:gd name="T39" fmla="*/ 2147483647 h 3344"/>
              <a:gd name="T40" fmla="*/ 2147483647 w 159"/>
              <a:gd name="T41" fmla="*/ 2147483647 h 33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59"/>
              <a:gd name="T64" fmla="*/ 0 h 3344"/>
              <a:gd name="T65" fmla="*/ 159 w 159"/>
              <a:gd name="T66" fmla="*/ 3344 h 33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59" h="3344">
                <a:moveTo>
                  <a:pt x="0" y="0"/>
                </a:moveTo>
                <a:cubicBezTo>
                  <a:pt x="60" y="21"/>
                  <a:pt x="38" y="48"/>
                  <a:pt x="29" y="108"/>
                </a:cubicBezTo>
                <a:cubicBezTo>
                  <a:pt x="45" y="203"/>
                  <a:pt x="27" y="206"/>
                  <a:pt x="0" y="285"/>
                </a:cubicBezTo>
                <a:cubicBezTo>
                  <a:pt x="9" y="328"/>
                  <a:pt x="25" y="353"/>
                  <a:pt x="39" y="393"/>
                </a:cubicBezTo>
                <a:cubicBezTo>
                  <a:pt x="28" y="466"/>
                  <a:pt x="14" y="496"/>
                  <a:pt x="69" y="551"/>
                </a:cubicBezTo>
                <a:cubicBezTo>
                  <a:pt x="66" y="594"/>
                  <a:pt x="59" y="636"/>
                  <a:pt x="59" y="679"/>
                </a:cubicBezTo>
                <a:cubicBezTo>
                  <a:pt x="59" y="715"/>
                  <a:pt x="74" y="751"/>
                  <a:pt x="69" y="787"/>
                </a:cubicBezTo>
                <a:cubicBezTo>
                  <a:pt x="67" y="803"/>
                  <a:pt x="49" y="813"/>
                  <a:pt x="39" y="826"/>
                </a:cubicBezTo>
                <a:cubicBezTo>
                  <a:pt x="25" y="880"/>
                  <a:pt x="8" y="926"/>
                  <a:pt x="29" y="983"/>
                </a:cubicBezTo>
                <a:cubicBezTo>
                  <a:pt x="34" y="996"/>
                  <a:pt x="50" y="1002"/>
                  <a:pt x="59" y="1013"/>
                </a:cubicBezTo>
                <a:cubicBezTo>
                  <a:pt x="73" y="1032"/>
                  <a:pt x="98" y="1072"/>
                  <a:pt x="98" y="1072"/>
                </a:cubicBezTo>
                <a:cubicBezTo>
                  <a:pt x="115" y="1138"/>
                  <a:pt x="109" y="1198"/>
                  <a:pt x="79" y="1259"/>
                </a:cubicBezTo>
                <a:cubicBezTo>
                  <a:pt x="59" y="1374"/>
                  <a:pt x="34" y="1428"/>
                  <a:pt x="59" y="1534"/>
                </a:cubicBezTo>
                <a:cubicBezTo>
                  <a:pt x="66" y="1563"/>
                  <a:pt x="87" y="1586"/>
                  <a:pt x="98" y="1613"/>
                </a:cubicBezTo>
                <a:cubicBezTo>
                  <a:pt x="101" y="1728"/>
                  <a:pt x="108" y="1842"/>
                  <a:pt x="108" y="1957"/>
                </a:cubicBezTo>
                <a:cubicBezTo>
                  <a:pt x="108" y="2122"/>
                  <a:pt x="74" y="2298"/>
                  <a:pt x="128" y="2459"/>
                </a:cubicBezTo>
                <a:cubicBezTo>
                  <a:pt x="118" y="2572"/>
                  <a:pt x="108" y="2677"/>
                  <a:pt x="108" y="2793"/>
                </a:cubicBezTo>
                <a:cubicBezTo>
                  <a:pt x="108" y="2976"/>
                  <a:pt x="85" y="2931"/>
                  <a:pt x="138" y="3010"/>
                </a:cubicBezTo>
                <a:cubicBezTo>
                  <a:pt x="159" y="3079"/>
                  <a:pt x="138" y="2993"/>
                  <a:pt x="138" y="3079"/>
                </a:cubicBezTo>
                <a:cubicBezTo>
                  <a:pt x="138" y="3158"/>
                  <a:pt x="140" y="3155"/>
                  <a:pt x="157" y="3207"/>
                </a:cubicBezTo>
                <a:cubicBezTo>
                  <a:pt x="141" y="3252"/>
                  <a:pt x="128" y="3296"/>
                  <a:pt x="128" y="3344"/>
                </a:cubicBezTo>
              </a:path>
            </a:pathLst>
          </a:custGeom>
          <a:noFill/>
          <a:ln w="9525">
            <a:solidFill>
              <a:schemeClr val="tx1"/>
            </a:solidFill>
            <a:round/>
            <a:headEnd/>
            <a:tailEnd/>
          </a:ln>
        </p:spPr>
        <p:txBody>
          <a:bodyPr wrap="none" anchor="ctr"/>
          <a:lstStyle/>
          <a:p>
            <a:endParaRPr lang="en-US"/>
          </a:p>
        </p:txBody>
      </p:sp>
      <p:sp>
        <p:nvSpPr>
          <p:cNvPr id="43040" name="Freeform 32"/>
          <p:cNvSpPr>
            <a:spLocks/>
          </p:cNvSpPr>
          <p:nvPr/>
        </p:nvSpPr>
        <p:spPr bwMode="auto">
          <a:xfrm>
            <a:off x="6408738" y="1249363"/>
            <a:ext cx="334962" cy="5543550"/>
          </a:xfrm>
          <a:custGeom>
            <a:avLst/>
            <a:gdLst>
              <a:gd name="T0" fmla="*/ 2147483647 w 211"/>
              <a:gd name="T1" fmla="*/ 0 h 3492"/>
              <a:gd name="T2" fmla="*/ 2147483647 w 211"/>
              <a:gd name="T3" fmla="*/ 2147483647 h 3492"/>
              <a:gd name="T4" fmla="*/ 2147483647 w 211"/>
              <a:gd name="T5" fmla="*/ 2147483647 h 3492"/>
              <a:gd name="T6" fmla="*/ 2147483647 w 211"/>
              <a:gd name="T7" fmla="*/ 2147483647 h 3492"/>
              <a:gd name="T8" fmla="*/ 2147483647 w 211"/>
              <a:gd name="T9" fmla="*/ 2147483647 h 3492"/>
              <a:gd name="T10" fmla="*/ 2147483647 w 211"/>
              <a:gd name="T11" fmla="*/ 2147483647 h 3492"/>
              <a:gd name="T12" fmla="*/ 2147483647 w 211"/>
              <a:gd name="T13" fmla="*/ 2147483647 h 3492"/>
              <a:gd name="T14" fmla="*/ 2147483647 w 211"/>
              <a:gd name="T15" fmla="*/ 2147483647 h 3492"/>
              <a:gd name="T16" fmla="*/ 2147483647 w 211"/>
              <a:gd name="T17" fmla="*/ 2147483647 h 3492"/>
              <a:gd name="T18" fmla="*/ 2147483647 w 211"/>
              <a:gd name="T19" fmla="*/ 2147483647 h 3492"/>
              <a:gd name="T20" fmla="*/ 2147483647 w 211"/>
              <a:gd name="T21" fmla="*/ 2147483647 h 3492"/>
              <a:gd name="T22" fmla="*/ 2147483647 w 211"/>
              <a:gd name="T23" fmla="*/ 2147483647 h 3492"/>
              <a:gd name="T24" fmla="*/ 2147483647 w 211"/>
              <a:gd name="T25" fmla="*/ 2147483647 h 3492"/>
              <a:gd name="T26" fmla="*/ 2147483647 w 211"/>
              <a:gd name="T27" fmla="*/ 2147483647 h 3492"/>
              <a:gd name="T28" fmla="*/ 2147483647 w 211"/>
              <a:gd name="T29" fmla="*/ 2147483647 h 3492"/>
              <a:gd name="T30" fmla="*/ 2147483647 w 211"/>
              <a:gd name="T31" fmla="*/ 2147483647 h 3492"/>
              <a:gd name="T32" fmla="*/ 2147483647 w 211"/>
              <a:gd name="T33" fmla="*/ 2147483647 h 3492"/>
              <a:gd name="T34" fmla="*/ 2147483647 w 211"/>
              <a:gd name="T35" fmla="*/ 2147483647 h 3492"/>
              <a:gd name="T36" fmla="*/ 2147483647 w 211"/>
              <a:gd name="T37" fmla="*/ 2147483647 h 3492"/>
              <a:gd name="T38" fmla="*/ 2147483647 w 211"/>
              <a:gd name="T39" fmla="*/ 2147483647 h 3492"/>
              <a:gd name="T40" fmla="*/ 2147483647 w 211"/>
              <a:gd name="T41" fmla="*/ 2147483647 h 349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11"/>
              <a:gd name="T64" fmla="*/ 0 h 3492"/>
              <a:gd name="T65" fmla="*/ 211 w 211"/>
              <a:gd name="T66" fmla="*/ 3492 h 349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11" h="3492">
                <a:moveTo>
                  <a:pt x="74" y="0"/>
                </a:moveTo>
                <a:cubicBezTo>
                  <a:pt x="81" y="20"/>
                  <a:pt x="101" y="39"/>
                  <a:pt x="94" y="59"/>
                </a:cubicBezTo>
                <a:cubicBezTo>
                  <a:pt x="87" y="79"/>
                  <a:pt x="81" y="98"/>
                  <a:pt x="74" y="118"/>
                </a:cubicBezTo>
                <a:cubicBezTo>
                  <a:pt x="71" y="128"/>
                  <a:pt x="64" y="147"/>
                  <a:pt x="64" y="147"/>
                </a:cubicBezTo>
                <a:cubicBezTo>
                  <a:pt x="78" y="188"/>
                  <a:pt x="100" y="222"/>
                  <a:pt x="74" y="266"/>
                </a:cubicBezTo>
                <a:cubicBezTo>
                  <a:pt x="60" y="290"/>
                  <a:pt x="15" y="325"/>
                  <a:pt x="15" y="325"/>
                </a:cubicBezTo>
                <a:cubicBezTo>
                  <a:pt x="0" y="368"/>
                  <a:pt x="7" y="379"/>
                  <a:pt x="45" y="403"/>
                </a:cubicBezTo>
                <a:cubicBezTo>
                  <a:pt x="51" y="416"/>
                  <a:pt x="55" y="432"/>
                  <a:pt x="64" y="443"/>
                </a:cubicBezTo>
                <a:cubicBezTo>
                  <a:pt x="115" y="505"/>
                  <a:pt x="79" y="418"/>
                  <a:pt x="104" y="492"/>
                </a:cubicBezTo>
                <a:cubicBezTo>
                  <a:pt x="94" y="548"/>
                  <a:pt x="73" y="595"/>
                  <a:pt x="54" y="649"/>
                </a:cubicBezTo>
                <a:cubicBezTo>
                  <a:pt x="63" y="735"/>
                  <a:pt x="51" y="754"/>
                  <a:pt x="113" y="797"/>
                </a:cubicBezTo>
                <a:cubicBezTo>
                  <a:pt x="102" y="889"/>
                  <a:pt x="95" y="927"/>
                  <a:pt x="104" y="1023"/>
                </a:cubicBezTo>
                <a:cubicBezTo>
                  <a:pt x="96" y="1063"/>
                  <a:pt x="87" y="1102"/>
                  <a:pt x="74" y="1141"/>
                </a:cubicBezTo>
                <a:cubicBezTo>
                  <a:pt x="82" y="1314"/>
                  <a:pt x="24" y="1357"/>
                  <a:pt x="143" y="1397"/>
                </a:cubicBezTo>
                <a:cubicBezTo>
                  <a:pt x="174" y="1443"/>
                  <a:pt x="168" y="1446"/>
                  <a:pt x="123" y="1475"/>
                </a:cubicBezTo>
                <a:cubicBezTo>
                  <a:pt x="99" y="1546"/>
                  <a:pt x="103" y="1627"/>
                  <a:pt x="94" y="1702"/>
                </a:cubicBezTo>
                <a:cubicBezTo>
                  <a:pt x="82" y="1941"/>
                  <a:pt x="77" y="1924"/>
                  <a:pt x="94" y="2203"/>
                </a:cubicBezTo>
                <a:cubicBezTo>
                  <a:pt x="104" y="2377"/>
                  <a:pt x="82" y="2334"/>
                  <a:pt x="133" y="2410"/>
                </a:cubicBezTo>
                <a:cubicBezTo>
                  <a:pt x="109" y="2502"/>
                  <a:pt x="96" y="2590"/>
                  <a:pt x="84" y="2685"/>
                </a:cubicBezTo>
                <a:cubicBezTo>
                  <a:pt x="92" y="2863"/>
                  <a:pt x="31" y="2910"/>
                  <a:pt x="153" y="2951"/>
                </a:cubicBezTo>
                <a:cubicBezTo>
                  <a:pt x="211" y="3120"/>
                  <a:pt x="163" y="3316"/>
                  <a:pt x="163" y="3492"/>
                </a:cubicBezTo>
              </a:path>
            </a:pathLst>
          </a:custGeom>
          <a:noFill/>
          <a:ln w="9525">
            <a:solidFill>
              <a:schemeClr val="tx1"/>
            </a:solidFill>
            <a:round/>
            <a:headEnd/>
            <a:tailEnd/>
          </a:ln>
        </p:spPr>
        <p:txBody>
          <a:bodyPr wrap="none" anchor="ctr"/>
          <a:lstStyle/>
          <a:p>
            <a:endParaRPr lang="en-US"/>
          </a:p>
        </p:txBody>
      </p:sp>
      <p:sp>
        <p:nvSpPr>
          <p:cNvPr id="33" name="Slide Number Placeholder 32"/>
          <p:cNvSpPr>
            <a:spLocks noGrp="1"/>
          </p:cNvSpPr>
          <p:nvPr>
            <p:ph type="sldNum" sz="quarter" idx="12"/>
          </p:nvPr>
        </p:nvSpPr>
        <p:spPr/>
        <p:txBody>
          <a:bodyPr/>
          <a:lstStyle/>
          <a:p>
            <a:fld id="{4BE44369-95BC-4C22-A86E-47EAA4075776}" type="slidenum">
              <a:rPr lang="en-GB" smtClean="0"/>
              <a:pPr/>
              <a:t>44</a:t>
            </a:fld>
            <a:endParaRPr lang="en-GB"/>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There </a:t>
            </a:r>
            <a:r>
              <a:rPr lang="en-GB" dirty="0"/>
              <a:t>is a need to research the outlets, the process and the practicalities</a:t>
            </a:r>
          </a:p>
          <a:p>
            <a:r>
              <a:rPr lang="en-GB" dirty="0"/>
              <a:t>To plan the time management and work production to share the development with supervisor and others.</a:t>
            </a:r>
          </a:p>
          <a:p>
            <a:r>
              <a:rPr lang="en-GB" dirty="0"/>
              <a:t>To learn from the feedback and produce better work</a:t>
            </a:r>
          </a:p>
          <a:p>
            <a:r>
              <a:rPr lang="en-GB" dirty="0"/>
              <a:t>To persevere and maintain momentum and emotional resilience </a:t>
            </a:r>
          </a:p>
        </p:txBody>
      </p:sp>
      <p:sp>
        <p:nvSpPr>
          <p:cNvPr id="4" name="Slide Number Placeholder 3"/>
          <p:cNvSpPr>
            <a:spLocks noGrp="1"/>
          </p:cNvSpPr>
          <p:nvPr>
            <p:ph type="sldNum" sz="quarter" idx="12"/>
          </p:nvPr>
        </p:nvSpPr>
        <p:spPr/>
        <p:txBody>
          <a:bodyPr/>
          <a:lstStyle/>
          <a:p>
            <a:fld id="{4BE44369-95BC-4C22-A86E-47EAA4075776}" type="slidenum">
              <a:rPr lang="en-GB" smtClean="0"/>
              <a:pPr/>
              <a:t>45</a:t>
            </a:fld>
            <a:endParaRPr lang="en-GB"/>
          </a:p>
        </p:txBody>
      </p:sp>
      <p:sp>
        <p:nvSpPr>
          <p:cNvPr id="2" name="Title 1"/>
          <p:cNvSpPr>
            <a:spLocks noGrp="1"/>
          </p:cNvSpPr>
          <p:nvPr>
            <p:ph type="title"/>
          </p:nvPr>
        </p:nvSpPr>
        <p:spPr>
          <a:xfrm>
            <a:off x="457200" y="764704"/>
            <a:ext cx="8229600" cy="652934"/>
          </a:xfrm>
        </p:spPr>
        <p:txBody>
          <a:bodyPr>
            <a:normAutofit fontScale="90000"/>
          </a:bodyPr>
          <a:lstStyle/>
          <a:p>
            <a:r>
              <a:rPr lang="en-GB" dirty="0" smtClean="0"/>
              <a:t>Emphasise time management and planning: (all good transfer to the PhD) </a:t>
            </a:r>
            <a:br>
              <a:rPr lang="en-GB" dirty="0" smtClean="0"/>
            </a:br>
            <a:endParaRPr lang="en-GB"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1) Your student is quite weak in their methodology,  their data collection is still in its early stages and their work </a:t>
            </a:r>
            <a:r>
              <a:rPr lang="en-GB" dirty="0" err="1" smtClean="0"/>
              <a:t>untheorised</a:t>
            </a:r>
            <a:r>
              <a:rPr lang="en-GB" dirty="0" smtClean="0"/>
              <a:t>, and they have written little so far. They insist that it is necessary for them to publish  journal articles now and with your help and  want you to co author with them.</a:t>
            </a:r>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46</a:t>
            </a:fld>
            <a:endParaRPr lang="en-GB"/>
          </a:p>
        </p:txBody>
      </p:sp>
      <p:sp>
        <p:nvSpPr>
          <p:cNvPr id="2" name="Title 1"/>
          <p:cNvSpPr>
            <a:spLocks noGrp="1"/>
          </p:cNvSpPr>
          <p:nvPr>
            <p:ph type="title"/>
          </p:nvPr>
        </p:nvSpPr>
        <p:spPr/>
        <p:txBody>
          <a:bodyPr/>
          <a:lstStyle/>
          <a:p>
            <a:r>
              <a:rPr lang="en-GB" dirty="0" smtClean="0"/>
              <a:t>Case studies-  please consider </a:t>
            </a:r>
            <a:endParaRPr lang="en-GB"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2) You have a strong student with good ideas and  very interesting original work developing - and they want to publish early data  which in your view is not yet quite right for publication and hasn’t quite achieved its potential.</a:t>
            </a:r>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47</a:t>
            </a:fld>
            <a:endParaRPr lang="en-GB"/>
          </a:p>
        </p:txBody>
      </p:sp>
      <p:sp>
        <p:nvSpPr>
          <p:cNvPr id="2" name="Title 1"/>
          <p:cNvSpPr>
            <a:spLocks noGrp="1"/>
          </p:cNvSpPr>
          <p:nvPr>
            <p:ph type="title"/>
          </p:nvPr>
        </p:nvSpPr>
        <p:spPr/>
        <p:txBody>
          <a:bodyPr/>
          <a:lstStyle/>
          <a:p>
            <a:endParaRPr lang="en-GB"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3) Someone else’s student come s to you and suggests that their supervisor is holding their publication back – they would like you to intervene either to persuade – or to take over - .</a:t>
            </a:r>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48</a:t>
            </a:fld>
            <a:endParaRPr lang="en-GB"/>
          </a:p>
        </p:txBody>
      </p:sp>
      <p:sp>
        <p:nvSpPr>
          <p:cNvPr id="2" name="Title 1"/>
          <p:cNvSpPr>
            <a:spLocks noGrp="1"/>
          </p:cNvSpPr>
          <p:nvPr>
            <p:ph type="title"/>
          </p:nvPr>
        </p:nvSpPr>
        <p:spPr/>
        <p:txBody>
          <a:bodyPr/>
          <a:lstStyle/>
          <a:p>
            <a:endParaRPr lang="en-GB"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GB" dirty="0" smtClean="0"/>
              <a:t>4) You are an expert in discipline A, your student is conducting research in disciplines A and B and would like to publish on this but you feel unsure about discipline B and unsure  about the journals in which they can publish this interdisciplinary research -what do you advise them to do and how?</a:t>
            </a:r>
            <a:endParaRPr lang="en-GB" dirty="0"/>
          </a:p>
        </p:txBody>
      </p:sp>
      <p:sp>
        <p:nvSpPr>
          <p:cNvPr id="4" name="Slide Number Placeholder 3"/>
          <p:cNvSpPr>
            <a:spLocks noGrp="1"/>
          </p:cNvSpPr>
          <p:nvPr>
            <p:ph type="sldNum" sz="quarter" idx="12"/>
          </p:nvPr>
        </p:nvSpPr>
        <p:spPr/>
        <p:txBody>
          <a:bodyPr/>
          <a:lstStyle/>
          <a:p>
            <a:fld id="{4BE44369-95BC-4C22-A86E-47EAA4075776}" type="slidenum">
              <a:rPr lang="en-GB" smtClean="0"/>
              <a:pPr/>
              <a:t>49</a:t>
            </a:fld>
            <a:endParaRPr lang="en-GB"/>
          </a:p>
        </p:txBody>
      </p:sp>
      <p:sp>
        <p:nvSpPr>
          <p:cNvPr id="2" name="Title 1"/>
          <p:cNvSpPr>
            <a:spLocks noGrp="1"/>
          </p:cNvSpPr>
          <p:nvPr>
            <p:ph type="title"/>
          </p:nvPr>
        </p:nvSpPr>
        <p:spPr/>
        <p:txBody>
          <a:bodyPr/>
          <a:lstStyle/>
          <a:p>
            <a:endParaRPr lang="en-GB"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b="1" dirty="0" smtClean="0"/>
              <a:t>What might work here </a:t>
            </a:r>
          </a:p>
          <a:p>
            <a:r>
              <a:rPr lang="en-GB" b="1" dirty="0" smtClean="0"/>
              <a:t>and for you?  </a:t>
            </a:r>
          </a:p>
          <a:p>
            <a:r>
              <a:rPr lang="en-GB" b="1" dirty="0" smtClean="0"/>
              <a:t>actions and ideas </a:t>
            </a:r>
          </a:p>
          <a:p>
            <a:r>
              <a:rPr lang="en-GB" b="1" dirty="0" smtClean="0"/>
              <a:t>Institutional and local practices to support developmental change </a:t>
            </a:r>
            <a:endParaRPr lang="en-GB" dirty="0" smtClean="0"/>
          </a:p>
          <a:p>
            <a:endParaRPr lang="en-GB" dirty="0" smtClean="0"/>
          </a:p>
          <a:p>
            <a:endParaRPr lang="en-GB" dirty="0"/>
          </a:p>
        </p:txBody>
      </p:sp>
      <p:sp>
        <p:nvSpPr>
          <p:cNvPr id="5" name="Slide Number Placeholder 4"/>
          <p:cNvSpPr>
            <a:spLocks noGrp="1"/>
          </p:cNvSpPr>
          <p:nvPr>
            <p:ph type="sldNum" sz="quarter" idx="12"/>
          </p:nvPr>
        </p:nvSpPr>
        <p:spPr/>
        <p:txBody>
          <a:bodyPr/>
          <a:lstStyle/>
          <a:p>
            <a:fld id="{4BE44369-95BC-4C22-A86E-47EAA4075776}" type="slidenum">
              <a:rPr lang="en-GB" smtClean="0"/>
              <a:pPr/>
              <a:t>50</a:t>
            </a:fld>
            <a:endParaRPr lang="en-GB"/>
          </a:p>
        </p:txBody>
      </p:sp>
      <p:sp>
        <p:nvSpPr>
          <p:cNvPr id="2" name="Title 1"/>
          <p:cNvSpPr>
            <a:spLocks noGrp="1"/>
          </p:cNvSpPr>
          <p:nvPr>
            <p:ph type="title"/>
          </p:nvPr>
        </p:nvSpPr>
        <p:spPr/>
        <p:txBody>
          <a:bodyPr/>
          <a:lstStyle/>
          <a:p>
            <a:r>
              <a:rPr lang="en-GB" b="1" dirty="0" smtClean="0"/>
              <a:t>Conclusions </a:t>
            </a:r>
            <a:endParaRPr lang="en-GB" dirty="0"/>
          </a:p>
        </p:txBody>
      </p:sp>
      <p:pic>
        <p:nvPicPr>
          <p:cNvPr id="4" name="Picture 3" descr="180px-Fountain-pen-nib.jpg"/>
          <p:cNvPicPr>
            <a:picLocks noChangeAspect="1"/>
          </p:cNvPicPr>
          <p:nvPr/>
        </p:nvPicPr>
        <p:blipFill>
          <a:blip r:embed="rId2" cstate="print"/>
          <a:stretch>
            <a:fillRect/>
          </a:stretch>
        </p:blipFill>
        <p:spPr>
          <a:xfrm>
            <a:off x="5143472" y="5857868"/>
            <a:ext cx="4000528" cy="1000132"/>
          </a:xfrm>
          <a:prstGeom prst="rect">
            <a:avLst/>
          </a:prstGeom>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81328"/>
            <a:ext cx="8229600" cy="5188032"/>
          </a:xfrm>
        </p:spPr>
        <p:txBody>
          <a:bodyPr>
            <a:normAutofit fontScale="32500" lnSpcReduction="20000"/>
          </a:bodyPr>
          <a:lstStyle/>
          <a:p>
            <a:r>
              <a:rPr lang="en-GB" b="1" dirty="0" smtClean="0"/>
              <a:t>References</a:t>
            </a:r>
            <a:endParaRPr lang="en-GB" dirty="0" smtClean="0"/>
          </a:p>
          <a:p>
            <a:r>
              <a:rPr lang="en-GB" dirty="0" err="1" smtClean="0"/>
              <a:t>Aitchison</a:t>
            </a:r>
            <a:r>
              <a:rPr lang="en-GB" dirty="0" smtClean="0"/>
              <a:t>, C. (2009) Writing Groups for Doctoral Education, </a:t>
            </a:r>
            <a:r>
              <a:rPr lang="en-GB" i="1" dirty="0" smtClean="0"/>
              <a:t>Studies in Higher Education</a:t>
            </a:r>
            <a:r>
              <a:rPr lang="en-GB" dirty="0" smtClean="0"/>
              <a:t> 34 (8): 905–16.</a:t>
            </a:r>
          </a:p>
          <a:p>
            <a:r>
              <a:rPr lang="en-GB" dirty="0" smtClean="0"/>
              <a:t>Cargill, M. (2004) ‘Transferable Skills within Research Degrees: A Collaborative Genre-Based Approach to Developing Publication Skills and its Implications for Research Education’, </a:t>
            </a:r>
            <a:r>
              <a:rPr lang="en-GB" i="1" dirty="0" smtClean="0"/>
              <a:t>Teaching in Higher Education,</a:t>
            </a:r>
            <a:r>
              <a:rPr lang="en-GB" dirty="0" smtClean="0"/>
              <a:t> 9 (1): 83–98.</a:t>
            </a:r>
          </a:p>
          <a:p>
            <a:r>
              <a:rPr lang="en-GB" dirty="0" err="1" smtClean="0"/>
              <a:t>Delamont</a:t>
            </a:r>
            <a:r>
              <a:rPr lang="en-GB" dirty="0" smtClean="0"/>
              <a:t>, S. et al. (2004) </a:t>
            </a:r>
            <a:r>
              <a:rPr lang="en-GB" i="1" dirty="0" smtClean="0"/>
              <a:t>Supervising the Doctorate</a:t>
            </a:r>
            <a:r>
              <a:rPr lang="en-GB" dirty="0" smtClean="0"/>
              <a:t> (Buckingham: Open UP), p. 171.</a:t>
            </a:r>
          </a:p>
          <a:p>
            <a:r>
              <a:rPr lang="en-GB" dirty="0" err="1" smtClean="0"/>
              <a:t>Dinham</a:t>
            </a:r>
            <a:r>
              <a:rPr lang="en-GB" dirty="0" smtClean="0"/>
              <a:t>, S. and C. Scott, C. (2001) ‘The Experience of Disseminating the Results of Doctoral Research’, </a:t>
            </a:r>
            <a:r>
              <a:rPr lang="en-GB" i="1" dirty="0" smtClean="0"/>
              <a:t>Journal of Further and Higher Education,</a:t>
            </a:r>
            <a:r>
              <a:rPr lang="en-GB" dirty="0" smtClean="0"/>
              <a:t> 25 (1): 45–55.</a:t>
            </a:r>
          </a:p>
          <a:p>
            <a:r>
              <a:rPr lang="en-GB" dirty="0" err="1" smtClean="0"/>
              <a:t>Flowerdew</a:t>
            </a:r>
            <a:r>
              <a:rPr lang="en-GB" dirty="0" smtClean="0"/>
              <a:t>, J. (1999) ‘Problems in Writing for Scholarly Publication in English: The Case of Hong Kong’, </a:t>
            </a:r>
            <a:r>
              <a:rPr lang="en-GB" i="1" dirty="0" smtClean="0"/>
              <a:t>Journal of Second Language Writing,</a:t>
            </a:r>
            <a:r>
              <a:rPr lang="en-GB" dirty="0" smtClean="0"/>
              <a:t> 8: 243–64.</a:t>
            </a:r>
          </a:p>
          <a:p>
            <a:r>
              <a:rPr lang="en-GB" dirty="0" err="1" smtClean="0"/>
              <a:t>Flowerdew</a:t>
            </a:r>
            <a:r>
              <a:rPr lang="en-GB" dirty="0" smtClean="0"/>
              <a:t>, J. (2001) ‘Attitudes of Journal Editors to Non-Native Speaker Contributions’, </a:t>
            </a:r>
            <a:r>
              <a:rPr lang="en-GB" i="1" dirty="0" smtClean="0"/>
              <a:t>TESOL Quarterly,</a:t>
            </a:r>
            <a:r>
              <a:rPr lang="en-GB" dirty="0" smtClean="0"/>
              <a:t> 35: 121–50.</a:t>
            </a:r>
          </a:p>
          <a:p>
            <a:r>
              <a:rPr lang="en-GB" dirty="0" err="1" smtClean="0"/>
              <a:t>Gosden</a:t>
            </a:r>
            <a:r>
              <a:rPr lang="en-GB" dirty="0" smtClean="0"/>
              <a:t>, H. (1995) ‘Success in Research Article Writing and Revision: A Social-Constructionist Perspective’, </a:t>
            </a:r>
            <a:r>
              <a:rPr lang="en-GB" i="1" dirty="0" smtClean="0"/>
              <a:t>English for Specific Purposes’</a:t>
            </a:r>
            <a:r>
              <a:rPr lang="en-GB" dirty="0" smtClean="0"/>
              <a:t> 14 (1): 3–57.</a:t>
            </a:r>
          </a:p>
          <a:p>
            <a:r>
              <a:rPr lang="en-GB" dirty="0" smtClean="0"/>
              <a:t>Hartley, J. and Betts. L. (2009) ‘Publishing Before the Thesis: 58 Postgraduate Views’, </a:t>
            </a:r>
            <a:r>
              <a:rPr lang="en-GB" i="1" dirty="0" smtClean="0"/>
              <a:t>Higher Education Review</a:t>
            </a:r>
            <a:r>
              <a:rPr lang="en-GB" dirty="0" smtClean="0"/>
              <a:t>, 41 (3): 29–44.</a:t>
            </a:r>
          </a:p>
          <a:p>
            <a:r>
              <a:rPr lang="en-GB" dirty="0" smtClean="0"/>
              <a:t>Kwan, B.S.C. (2010) ‘An Investigation of Instruction in Research Publishing Offered in Doctoral Programs: The Hong Kong case’, </a:t>
            </a:r>
            <a:r>
              <a:rPr lang="en-GB" i="1" dirty="0" smtClean="0"/>
              <a:t>Higher Education</a:t>
            </a:r>
            <a:r>
              <a:rPr lang="en-GB" dirty="0" smtClean="0"/>
              <a:t>, 59: 55–68.</a:t>
            </a:r>
          </a:p>
          <a:p>
            <a:r>
              <a:rPr lang="en-GB" dirty="0" smtClean="0"/>
              <a:t>Kwan, B.S.C. (2011) ‘Facilitating Novice Researchers in Project Publishing during the Doctoral Years and Beyond: A Hong Kong-Based Study’, </a:t>
            </a:r>
            <a:r>
              <a:rPr lang="en-GB" i="1" dirty="0" smtClean="0"/>
              <a:t>Studies in Higher Education</a:t>
            </a:r>
            <a:r>
              <a:rPr lang="en-GB" dirty="0" smtClean="0"/>
              <a:t>: 1–19, </a:t>
            </a:r>
            <a:r>
              <a:rPr lang="en-GB" dirty="0" err="1" smtClean="0"/>
              <a:t>iFirst</a:t>
            </a:r>
            <a:r>
              <a:rPr lang="en-GB" dirty="0" smtClean="0"/>
              <a:t> Article.</a:t>
            </a:r>
          </a:p>
          <a:p>
            <a:r>
              <a:rPr lang="en-GB" dirty="0" smtClean="0"/>
              <a:t>Lee, A. (2010) ‘When the Article is the Dissertation’, in C. </a:t>
            </a:r>
            <a:r>
              <a:rPr lang="en-GB" dirty="0" err="1" smtClean="0"/>
              <a:t>Aitchison</a:t>
            </a:r>
            <a:r>
              <a:rPr lang="en-GB" dirty="0" smtClean="0"/>
              <a:t>, B. </a:t>
            </a:r>
            <a:r>
              <a:rPr lang="en-GB" dirty="0" err="1" smtClean="0"/>
              <a:t>Kamler</a:t>
            </a:r>
            <a:r>
              <a:rPr lang="en-GB" dirty="0" smtClean="0"/>
              <a:t> and A. Lee (eds.) </a:t>
            </a:r>
            <a:r>
              <a:rPr lang="en-GB" i="1" dirty="0" smtClean="0"/>
              <a:t>Publishing Pedagogies for the Doctorate and Beyond</a:t>
            </a:r>
            <a:r>
              <a:rPr lang="en-GB" dirty="0" smtClean="0"/>
              <a:t> (New York: </a:t>
            </a:r>
            <a:r>
              <a:rPr lang="en-GB" dirty="0" err="1" smtClean="0"/>
              <a:t>Routledge</a:t>
            </a:r>
            <a:r>
              <a:rPr lang="en-GB" dirty="0" smtClean="0"/>
              <a:t>), pp 12–29.</a:t>
            </a:r>
          </a:p>
          <a:p>
            <a:r>
              <a:rPr lang="en-GB" dirty="0" smtClean="0"/>
              <a:t>Lee, A. and </a:t>
            </a:r>
            <a:r>
              <a:rPr lang="en-GB" dirty="0" err="1" smtClean="0"/>
              <a:t>Kamler</a:t>
            </a:r>
            <a:r>
              <a:rPr lang="en-GB" dirty="0" smtClean="0"/>
              <a:t>, B. (2008) ‘Bridging Pedagogy to Doctoral Publishing’, </a:t>
            </a:r>
            <a:r>
              <a:rPr lang="en-GB" i="1" dirty="0" smtClean="0"/>
              <a:t>Teaching in Higher Education</a:t>
            </a:r>
            <a:r>
              <a:rPr lang="en-GB" dirty="0" smtClean="0"/>
              <a:t>, 13, (5): 511–23.</a:t>
            </a:r>
          </a:p>
          <a:p>
            <a:r>
              <a:rPr lang="en-GB" dirty="0" smtClean="0"/>
              <a:t>Li, Y.Y. (2002) ‘Writing for International Publication: The Perception of Chinese Doctoral Researchers’, </a:t>
            </a:r>
            <a:r>
              <a:rPr lang="en-GB" i="1" dirty="0" smtClean="0"/>
              <a:t>Asian Journal of English Language Teaching</a:t>
            </a:r>
            <a:r>
              <a:rPr lang="en-GB" dirty="0" smtClean="0"/>
              <a:t>, 12: 179–93.</a:t>
            </a:r>
          </a:p>
          <a:p>
            <a:r>
              <a:rPr lang="en-GB" dirty="0" smtClean="0"/>
              <a:t>Li, Y.Y. (2005.) ‘Multidimensional Enculturation: The Case of an EFL Chinese Doctoral Student’, </a:t>
            </a:r>
            <a:r>
              <a:rPr lang="en-GB" i="1" dirty="0" smtClean="0"/>
              <a:t>Journal of Asian Pacific Communication</a:t>
            </a:r>
            <a:r>
              <a:rPr lang="en-GB" dirty="0" smtClean="0"/>
              <a:t>, 15: 153–70.</a:t>
            </a:r>
          </a:p>
          <a:p>
            <a:r>
              <a:rPr lang="en-GB" dirty="0" smtClean="0"/>
              <a:t>Pare´, A. (2010) ‘Slow the Presses: Concerns for Premature Publication’ in C. </a:t>
            </a:r>
            <a:r>
              <a:rPr lang="en-GB" dirty="0" err="1" smtClean="0"/>
              <a:t>Aitchison</a:t>
            </a:r>
            <a:r>
              <a:rPr lang="en-GB" dirty="0" smtClean="0"/>
              <a:t>, B. </a:t>
            </a:r>
            <a:r>
              <a:rPr lang="en-GB" dirty="0" err="1" smtClean="0"/>
              <a:t>Kamler</a:t>
            </a:r>
            <a:r>
              <a:rPr lang="en-GB" dirty="0" smtClean="0"/>
              <a:t> and A. Lee (eds.) </a:t>
            </a:r>
            <a:r>
              <a:rPr lang="en-GB" i="1" dirty="0" smtClean="0"/>
              <a:t>Publishing Pedagogies for the Doctorate and Beyo</a:t>
            </a:r>
            <a:r>
              <a:rPr lang="en-GB" dirty="0" smtClean="0"/>
              <a:t>nd (New York: </a:t>
            </a:r>
            <a:r>
              <a:rPr lang="en-GB" dirty="0" err="1" smtClean="0"/>
              <a:t>Routledge</a:t>
            </a:r>
            <a:r>
              <a:rPr lang="en-GB" dirty="0" smtClean="0"/>
              <a:t>), pp. 30–46.</a:t>
            </a:r>
          </a:p>
          <a:p>
            <a:r>
              <a:rPr lang="en-GB" dirty="0" err="1" smtClean="0"/>
              <a:t>Pruchnicki</a:t>
            </a:r>
            <a:r>
              <a:rPr lang="en-GB" dirty="0" smtClean="0"/>
              <a:t>, M.C., </a:t>
            </a:r>
            <a:r>
              <a:rPr lang="en-GB" dirty="0" err="1" smtClean="0"/>
              <a:t>Rodis</a:t>
            </a:r>
            <a:r>
              <a:rPr lang="en-GB" dirty="0" smtClean="0"/>
              <a:t>, J.L., Beatty, S.J., Clark, C., </a:t>
            </a:r>
            <a:r>
              <a:rPr lang="en-GB" dirty="0" err="1" smtClean="0"/>
              <a:t>McAuley</a:t>
            </a:r>
            <a:r>
              <a:rPr lang="en-GB" dirty="0" smtClean="0"/>
              <a:t>, J.W., Mehta, B.H., Pedersen, C.A., </a:t>
            </a:r>
            <a:r>
              <a:rPr lang="en-GB" dirty="0" err="1" smtClean="0"/>
              <a:t>Protus</a:t>
            </a:r>
            <a:r>
              <a:rPr lang="en-GB" dirty="0" smtClean="0"/>
              <a:t>, B. and Bennett, M.S. (2008) ‘Practice-Based Research Network as a Research Training Model for Community/Ambulatory Pharmacy Residents’, </a:t>
            </a:r>
            <a:r>
              <a:rPr lang="en-GB" i="1" dirty="0" smtClean="0"/>
              <a:t>Journal of the American Pharmacists Association</a:t>
            </a:r>
            <a:r>
              <a:rPr lang="en-GB" dirty="0" smtClean="0"/>
              <a:t> 48, (2): 191–202.</a:t>
            </a:r>
          </a:p>
          <a:p>
            <a:r>
              <a:rPr lang="en-GB" dirty="0" smtClean="0"/>
              <a:t>Robins, L., and </a:t>
            </a:r>
            <a:r>
              <a:rPr lang="en-GB" dirty="0" err="1" smtClean="0"/>
              <a:t>Kanowski</a:t>
            </a:r>
            <a:r>
              <a:rPr lang="en-GB" dirty="0" smtClean="0"/>
              <a:t>, P. (2008) ‘PhD by Publication: A Student’s Perspective’, </a:t>
            </a:r>
            <a:r>
              <a:rPr lang="en-GB" i="1" dirty="0" smtClean="0"/>
              <a:t>Journal of Research Practice,</a:t>
            </a:r>
            <a:r>
              <a:rPr lang="en-GB" dirty="0" smtClean="0"/>
              <a:t> 4, (2), M3.</a:t>
            </a:r>
          </a:p>
          <a:p>
            <a:r>
              <a:rPr lang="en-GB" dirty="0" smtClean="0"/>
              <a:t>Watts, J.H. (2012) To Publish or Not to Publish before Submission? Considerations for Doctoral Students and Supervisors, </a:t>
            </a:r>
            <a:r>
              <a:rPr lang="en-GB" i="1" dirty="0" smtClean="0"/>
              <a:t>Creative Education</a:t>
            </a:r>
            <a:r>
              <a:rPr lang="en-GB" dirty="0" smtClean="0"/>
              <a:t>, 3(26A): 1101–1107. </a:t>
            </a:r>
          </a:p>
          <a:p>
            <a:r>
              <a:rPr lang="en-GB" dirty="0" smtClean="0"/>
              <a:t>Wellington, J. (2010) </a:t>
            </a:r>
            <a:r>
              <a:rPr lang="en-GB" i="1" dirty="0" smtClean="0"/>
              <a:t>Making Supervision Work for You: A Student's Guide</a:t>
            </a:r>
            <a:r>
              <a:rPr lang="en-GB" dirty="0" smtClean="0"/>
              <a:t> (London: Sage Publications Ltd), p. 139.</a:t>
            </a:r>
          </a:p>
          <a:p>
            <a:endParaRPr lang="en-GB" dirty="0"/>
          </a:p>
        </p:txBody>
      </p:sp>
      <p:sp>
        <p:nvSpPr>
          <p:cNvPr id="3" name="Slide Number Placeholder 2"/>
          <p:cNvSpPr>
            <a:spLocks noGrp="1"/>
          </p:cNvSpPr>
          <p:nvPr>
            <p:ph type="sldNum" sz="quarter" idx="12"/>
          </p:nvPr>
        </p:nvSpPr>
        <p:spPr/>
        <p:txBody>
          <a:bodyPr/>
          <a:lstStyle/>
          <a:p>
            <a:fld id="{4BE44369-95BC-4C22-A86E-47EAA4075776}" type="slidenum">
              <a:rPr lang="en-GB" smtClean="0"/>
              <a:pPr/>
              <a:t>51</a:t>
            </a:fld>
            <a:endParaRPr lang="en-GB"/>
          </a:p>
        </p:txBody>
      </p:sp>
      <p:sp>
        <p:nvSpPr>
          <p:cNvPr id="4" name="Title 3"/>
          <p:cNvSpPr>
            <a:spLocks noGrp="1"/>
          </p:cNvSpPr>
          <p:nvPr>
            <p:ph type="title"/>
          </p:nvPr>
        </p:nvSpPr>
        <p:spPr/>
        <p:txBody>
          <a:bodyPr/>
          <a:lstStyle/>
          <a:p>
            <a:endParaRPr lang="en-GB"/>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8686800" cy="6130925"/>
          </a:xfrm>
        </p:spPr>
        <p:txBody>
          <a:bodyPr>
            <a:normAutofit lnSpcReduction="10000"/>
          </a:bodyPr>
          <a:lstStyle/>
          <a:p>
            <a:pPr eaLnBrk="1" hangingPunct="1">
              <a:buNone/>
              <a:defRPr/>
            </a:pPr>
            <a:endParaRPr lang="en-GB" sz="1600" dirty="0" smtClean="0"/>
          </a:p>
          <a:p>
            <a:pPr eaLnBrk="1" hangingPunct="1">
              <a:defRPr/>
            </a:pPr>
            <a:r>
              <a:rPr lang="en-GB" sz="1600" dirty="0" err="1" smtClean="0"/>
              <a:t>Kiley</a:t>
            </a:r>
            <a:r>
              <a:rPr lang="en-GB" sz="1600" dirty="0" smtClean="0"/>
              <a:t>, M., &amp; </a:t>
            </a:r>
            <a:r>
              <a:rPr lang="en-GB" sz="1600" dirty="0" err="1" smtClean="0"/>
              <a:t>Wisker</a:t>
            </a:r>
            <a:r>
              <a:rPr lang="en-GB" sz="1600" dirty="0" smtClean="0"/>
              <a:t>, G. (2008,  June 2008). </a:t>
            </a:r>
            <a:r>
              <a:rPr lang="en-GB" sz="1600" i="1" dirty="0" smtClean="0"/>
              <a:t>“Now you see it, now you don’t”: Identifying and supporting the achievement of doctoral work which embraces threshold concepts and crosses conceptual thresholds.</a:t>
            </a:r>
            <a:r>
              <a:rPr lang="en-GB" sz="1600" dirty="0" smtClean="0"/>
              <a:t> Paper presented at the Threshold concepts: From theory to practice, Queen's University, Kingston Ontario Canada.</a:t>
            </a:r>
          </a:p>
          <a:p>
            <a:pPr eaLnBrk="1" hangingPunct="1">
              <a:defRPr/>
            </a:pPr>
            <a:r>
              <a:rPr lang="en-GB" sz="1600" dirty="0" err="1" smtClean="0"/>
              <a:t>Kiley</a:t>
            </a:r>
            <a:r>
              <a:rPr lang="en-GB" sz="1600" dirty="0" smtClean="0"/>
              <a:t>, M., &amp; Wisker, G. (2010). Threshold concepts in research education and evidence of threshold crossing. </a:t>
            </a:r>
            <a:r>
              <a:rPr lang="en-GB" sz="1600" i="1" dirty="0" smtClean="0"/>
              <a:t>Higher Education Research and Development</a:t>
            </a:r>
            <a:r>
              <a:rPr lang="en-GB" sz="1600" dirty="0" smtClean="0"/>
              <a:t>.</a:t>
            </a:r>
          </a:p>
          <a:p>
            <a:pPr eaLnBrk="1" hangingPunct="1">
              <a:defRPr/>
            </a:pPr>
            <a:r>
              <a:rPr lang="en-GB" sz="1600" dirty="0" smtClean="0"/>
              <a:t>Mullins, G., &amp; </a:t>
            </a:r>
            <a:r>
              <a:rPr lang="en-GB" sz="1600" dirty="0" err="1" smtClean="0"/>
              <a:t>Kiley</a:t>
            </a:r>
            <a:r>
              <a:rPr lang="en-GB" sz="1600" dirty="0" smtClean="0"/>
              <a:t>, M. (2002). 'It's a PhD, not a Nobel Prize': How experienced examiners assess research theses. </a:t>
            </a:r>
            <a:r>
              <a:rPr lang="en-GB" sz="1600" i="1" dirty="0" smtClean="0"/>
              <a:t>Studies in Higher Education, 27</a:t>
            </a:r>
            <a:r>
              <a:rPr lang="en-GB" sz="1600" dirty="0" smtClean="0"/>
              <a:t>(4), 369-386</a:t>
            </a:r>
          </a:p>
          <a:p>
            <a:pPr eaLnBrk="1" hangingPunct="1">
              <a:defRPr/>
            </a:pPr>
            <a:r>
              <a:rPr lang="en-GB" sz="1600" dirty="0" err="1" smtClean="0"/>
              <a:t>Wisker,G</a:t>
            </a:r>
            <a:r>
              <a:rPr lang="en-GB" sz="1600" dirty="0" smtClean="0"/>
              <a:t>, </a:t>
            </a:r>
            <a:r>
              <a:rPr lang="en-GB" sz="1600" dirty="0" err="1" smtClean="0"/>
              <a:t>Morris,C</a:t>
            </a:r>
            <a:r>
              <a:rPr lang="en-GB" sz="1600" dirty="0" smtClean="0"/>
              <a:t>, </a:t>
            </a:r>
            <a:r>
              <a:rPr lang="en-GB" sz="1600" dirty="0" err="1" smtClean="0"/>
              <a:t>Warnes</a:t>
            </a:r>
            <a:r>
              <a:rPr lang="en-GB" sz="1600" dirty="0" smtClean="0"/>
              <a:t>, M, ,</a:t>
            </a:r>
            <a:r>
              <a:rPr lang="en-GB" sz="1600" dirty="0" err="1" smtClean="0"/>
              <a:t>Lilly,J</a:t>
            </a:r>
            <a:r>
              <a:rPr lang="en-GB" sz="1600" dirty="0" smtClean="0"/>
              <a:t> (2009  ) ‘Doctoral learning journeys’   in </a:t>
            </a:r>
            <a:r>
              <a:rPr lang="en-GB" sz="1600" i="1" dirty="0" smtClean="0"/>
              <a:t>Assessment Learning and Teaching journal</a:t>
            </a:r>
            <a:r>
              <a:rPr lang="en-GB" sz="1600" dirty="0" smtClean="0"/>
              <a:t>, Leeds Metropolitan university.</a:t>
            </a:r>
          </a:p>
          <a:p>
            <a:pPr eaLnBrk="1" hangingPunct="1">
              <a:defRPr/>
            </a:pPr>
            <a:r>
              <a:rPr lang="en-GB" sz="1600" dirty="0" err="1" smtClean="0"/>
              <a:t>Wisker</a:t>
            </a:r>
            <a:r>
              <a:rPr lang="en-GB" sz="1600" dirty="0" smtClean="0"/>
              <a:t>, G. (2005, 2012 ). </a:t>
            </a:r>
            <a:r>
              <a:rPr lang="en-GB" sz="1600" i="1" dirty="0" smtClean="0"/>
              <a:t>The good supervisor: Supervising postgraduate and undergraduate research for doctoral theses and dissertations</a:t>
            </a:r>
            <a:r>
              <a:rPr lang="en-GB" sz="1600" dirty="0" smtClean="0"/>
              <a:t>. Basingstoke:  Palgrave Macmillan </a:t>
            </a:r>
          </a:p>
          <a:p>
            <a:pPr eaLnBrk="1" hangingPunct="1">
              <a:defRPr/>
            </a:pPr>
            <a:r>
              <a:rPr lang="en-GB" sz="1600" dirty="0" err="1" smtClean="0"/>
              <a:t>Wisker</a:t>
            </a:r>
            <a:r>
              <a:rPr lang="en-GB" sz="1600" dirty="0" smtClean="0"/>
              <a:t>, G., Robinson, G., &amp; </a:t>
            </a:r>
            <a:r>
              <a:rPr lang="en-GB" sz="1600" dirty="0" err="1" smtClean="0"/>
              <a:t>Kiley</a:t>
            </a:r>
            <a:r>
              <a:rPr lang="en-GB" sz="1600" dirty="0" smtClean="0"/>
              <a:t>, M. (2008). Crossing </a:t>
            </a:r>
            <a:r>
              <a:rPr lang="en-GB" sz="1600" dirty="0" err="1" smtClean="0"/>
              <a:t>liminal</a:t>
            </a:r>
            <a:r>
              <a:rPr lang="en-GB" sz="1600" dirty="0" smtClean="0"/>
              <a:t> spaces: Encouraging postgraduate students to cross conceptual thresholds and achieve threshold concepts in their research. In M. </a:t>
            </a:r>
            <a:r>
              <a:rPr lang="en-GB" sz="1600" dirty="0" err="1" smtClean="0"/>
              <a:t>Kiley</a:t>
            </a:r>
            <a:r>
              <a:rPr lang="en-GB" sz="1600" dirty="0" smtClean="0"/>
              <a:t> &amp; G. Mullins (Eds.), </a:t>
            </a:r>
            <a:r>
              <a:rPr lang="en-GB" sz="1600" i="1" dirty="0" smtClean="0"/>
              <a:t>Quality in postgraduate research: Research education in the new global environment - Part 2: Conference Proceedings</a:t>
            </a:r>
            <a:r>
              <a:rPr lang="en-GB" sz="1600" dirty="0" smtClean="0"/>
              <a:t>. Canberra: CEDAM, ANU.</a:t>
            </a:r>
          </a:p>
          <a:p>
            <a:pPr eaLnBrk="1" hangingPunct="1">
              <a:defRPr/>
            </a:pPr>
            <a:r>
              <a:rPr lang="en-GB" sz="1600" dirty="0" err="1" smtClean="0"/>
              <a:t>Wisker</a:t>
            </a:r>
            <a:r>
              <a:rPr lang="en-GB" sz="1600" dirty="0" smtClean="0"/>
              <a:t>, G., Robinson, G., Trafford, V., Lilly, J., &amp; </a:t>
            </a:r>
            <a:r>
              <a:rPr lang="en-GB" sz="1600" dirty="0" err="1" smtClean="0"/>
              <a:t>Warnes</a:t>
            </a:r>
            <a:r>
              <a:rPr lang="en-GB" sz="1600" dirty="0" smtClean="0"/>
              <a:t>, M. (2004). </a:t>
            </a:r>
            <a:r>
              <a:rPr lang="en-GB" sz="1600" i="1" dirty="0" smtClean="0"/>
              <a:t>Achieving a Doctorate: Meta-learning and Research Development Programmes Supporting Success for International Distance students.</a:t>
            </a:r>
            <a:r>
              <a:rPr lang="en-GB" sz="1600" dirty="0" smtClean="0"/>
              <a:t> Paper presented at the Quality in Postgraduate Research: Re-imaging research education, Adelaide, Australia</a:t>
            </a:r>
            <a:r>
              <a:rPr lang="en-GB" dirty="0" smtClean="0"/>
              <a:t>. </a:t>
            </a:r>
          </a:p>
          <a:p>
            <a:pPr eaLnBrk="1" hangingPunct="1">
              <a:defRPr/>
            </a:pPr>
            <a:endParaRPr lang="en-GB" dirty="0" smtClean="0"/>
          </a:p>
        </p:txBody>
      </p:sp>
      <p:sp>
        <p:nvSpPr>
          <p:cNvPr id="4" name="Slide Number Placeholder 3"/>
          <p:cNvSpPr>
            <a:spLocks noGrp="1"/>
          </p:cNvSpPr>
          <p:nvPr>
            <p:ph type="sldNum" sz="quarter" idx="12"/>
          </p:nvPr>
        </p:nvSpPr>
        <p:spPr/>
        <p:txBody>
          <a:bodyPr/>
          <a:lstStyle/>
          <a:p>
            <a:pPr>
              <a:defRPr/>
            </a:pPr>
            <a:fld id="{CA2B76D6-AD41-4BED-9F9B-3C5FF637AD5D}" type="slidenum">
              <a:rPr lang="en-GB"/>
              <a:pPr>
                <a:defRPr/>
              </a:pPr>
              <a:t>52</a:t>
            </a:fld>
            <a:endParaRPr lang="en-GB"/>
          </a:p>
        </p:txBody>
      </p:sp>
      <p:sp>
        <p:nvSpPr>
          <p:cNvPr id="2" name="Title 1"/>
          <p:cNvSpPr>
            <a:spLocks noGrp="1"/>
          </p:cNvSpPr>
          <p:nvPr>
            <p:ph type="title"/>
          </p:nvPr>
        </p:nvSpPr>
        <p:spPr/>
        <p:txBody>
          <a:bodyPr/>
          <a:lstStyle/>
          <a:p>
            <a:pPr eaLnBrk="1" hangingPunct="1">
              <a:defRPr/>
            </a:pPr>
            <a:endParaRPr lang="en-GB" dirty="0" smtClean="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419</TotalTime>
  <Words>3868</Words>
  <Application>Microsoft Office PowerPoint</Application>
  <PresentationFormat>On-screen Show (4:3)</PresentationFormat>
  <Paragraphs>312</Paragraphs>
  <Slides>52</Slides>
  <Notes>0</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Concourse</vt:lpstr>
      <vt:lpstr>Publishing from the PhD</vt:lpstr>
      <vt:lpstr>Slide 2</vt:lpstr>
      <vt:lpstr>Brighton  Pier</vt:lpstr>
      <vt:lpstr>Slide 4</vt:lpstr>
      <vt:lpstr>Interest and outcomes </vt:lpstr>
      <vt:lpstr>Slide 6</vt:lpstr>
      <vt:lpstr>Slide 7</vt:lpstr>
      <vt:lpstr>What are the outcomes and successful strategies involved in publication from the PhD from your point of view? </vt:lpstr>
      <vt:lpstr>Reasons to publish </vt:lpstr>
      <vt:lpstr>Slide 10</vt:lpstr>
      <vt:lpstr>Stages and kinds of publication </vt:lpstr>
      <vt:lpstr>Slide 12</vt:lpstr>
      <vt:lpstr>Slide 13</vt:lpstr>
      <vt:lpstr>Why publish before gaining the PhD</vt:lpstr>
      <vt:lpstr>Stages –your thoughts about issues, and oportunities at each stage </vt:lpstr>
      <vt:lpstr>What to publish</vt:lpstr>
      <vt:lpstr>Publishing after the PhD – Selecting parts of the finished PhD for publication – examples  </vt:lpstr>
      <vt:lpstr>Readers and reasons to read Deciding on where to publish and considering your readership   </vt:lpstr>
      <vt:lpstr>Slide 19</vt:lpstr>
      <vt:lpstr>Slide 20</vt:lpstr>
      <vt:lpstr>Slide 21</vt:lpstr>
      <vt:lpstr>Slide 22</vt:lpstr>
      <vt:lpstr>v</vt:lpstr>
      <vt:lpstr>Slide 24</vt:lpstr>
      <vt:lpstr> </vt:lpstr>
      <vt:lpstr>Slide 26</vt:lpstr>
      <vt:lpstr>Slide 27</vt:lpstr>
      <vt:lpstr>Slide 28</vt:lpstr>
      <vt:lpstr>Slide 29</vt:lpstr>
      <vt:lpstr>Support?</vt:lpstr>
      <vt:lpstr>Supervisors suggest they should</vt:lpstr>
      <vt:lpstr> </vt:lpstr>
      <vt:lpstr>Concerns </vt:lpstr>
      <vt:lpstr>Slide 34</vt:lpstr>
      <vt:lpstr>Slide 35</vt:lpstr>
      <vt:lpstr>Slide 36</vt:lpstr>
      <vt:lpstr>Start small </vt:lpstr>
      <vt:lpstr>Slide 38</vt:lpstr>
      <vt:lpstr>Framework (Becky Kwan )</vt:lpstr>
      <vt:lpstr>To support students writing for publication supervisors can </vt:lpstr>
      <vt:lpstr>Demystify the process  </vt:lpstr>
      <vt:lpstr>Selection -  Emphasise selection of appropriate elements to publish – </vt:lpstr>
      <vt:lpstr>Identifying a research question </vt:lpstr>
      <vt:lpstr>Slide 44</vt:lpstr>
      <vt:lpstr>Emphasise time management and planning: (all good transfer to the PhD)  </vt:lpstr>
      <vt:lpstr>Case studies-  please consider </vt:lpstr>
      <vt:lpstr>Slide 47</vt:lpstr>
      <vt:lpstr>Slide 48</vt:lpstr>
      <vt:lpstr>Slide 49</vt:lpstr>
      <vt:lpstr>Conclusions </vt:lpstr>
      <vt:lpstr>Slide 51</vt:lpstr>
      <vt:lpstr>Slide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Publishing from the PhD</dc:title>
  <dc:creator>Gina</dc:creator>
  <cp:lastModifiedBy>Gina</cp:lastModifiedBy>
  <cp:revision>13</cp:revision>
  <dcterms:created xsi:type="dcterms:W3CDTF">2012-09-24T20:39:08Z</dcterms:created>
  <dcterms:modified xsi:type="dcterms:W3CDTF">2013-08-23T09:35:36Z</dcterms:modified>
</cp:coreProperties>
</file>